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529" r:id="rId2"/>
    <p:sldId id="530" r:id="rId3"/>
    <p:sldId id="545" r:id="rId4"/>
    <p:sldId id="531" r:id="rId5"/>
    <p:sldId id="546" r:id="rId6"/>
    <p:sldId id="547" r:id="rId7"/>
    <p:sldId id="548" r:id="rId8"/>
    <p:sldId id="549" r:id="rId9"/>
    <p:sldId id="550" r:id="rId10"/>
    <p:sldId id="520" r:id="rId11"/>
    <p:sldId id="521" r:id="rId12"/>
    <p:sldId id="542" r:id="rId13"/>
    <p:sldId id="543" r:id="rId14"/>
    <p:sldId id="516" r:id="rId15"/>
    <p:sldId id="514" r:id="rId16"/>
    <p:sldId id="506" r:id="rId17"/>
    <p:sldId id="532" r:id="rId18"/>
    <p:sldId id="533" r:id="rId19"/>
    <p:sldId id="544" r:id="rId20"/>
    <p:sldId id="534" r:id="rId21"/>
    <p:sldId id="535" r:id="rId22"/>
    <p:sldId id="540" r:id="rId23"/>
    <p:sldId id="551" r:id="rId24"/>
    <p:sldId id="552" r:id="rId25"/>
    <p:sldId id="541" r:id="rId26"/>
    <p:sldId id="553" r:id="rId27"/>
    <p:sldId id="467" r:id="rId28"/>
    <p:sldId id="536" r:id="rId29"/>
    <p:sldId id="527" r:id="rId30"/>
    <p:sldId id="487" r:id="rId31"/>
    <p:sldId id="537" r:id="rId32"/>
    <p:sldId id="554" r:id="rId33"/>
    <p:sldId id="485" r:id="rId34"/>
    <p:sldId id="490" r:id="rId35"/>
    <p:sldId id="517" r:id="rId36"/>
    <p:sldId id="515" r:id="rId37"/>
    <p:sldId id="538" r:id="rId38"/>
    <p:sldId id="450" r:id="rId39"/>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5" autoAdjust="0"/>
    <p:restoredTop sz="99037" autoAdjust="0"/>
  </p:normalViewPr>
  <p:slideViewPr>
    <p:cSldViewPr>
      <p:cViewPr varScale="1">
        <p:scale>
          <a:sx n="70" d="100"/>
          <a:sy n="70" d="100"/>
        </p:scale>
        <p:origin x="1860" y="90"/>
      </p:cViewPr>
      <p:guideLst>
        <p:guide orient="horz" pos="3024"/>
        <p:guide pos="2304"/>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5/17/2016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Rev. Control:  07/01/2015 HSD – OSP and Susan Richmond</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5/17/2016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Rev. Control:  07/01/2015 HSD – OSP and Susan Richmond</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hf hdr="0" ftr="0" dt="0"/>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1</a:t>
            </a:fld>
            <a:endParaRPr lang="en-US" dirty="0"/>
          </a:p>
        </p:txBody>
      </p:sp>
    </p:spTree>
    <p:extLst>
      <p:ext uri="{BB962C8B-B14F-4D97-AF65-F5344CB8AC3E}">
        <p14:creationId xmlns:p14="http://schemas.microsoft.com/office/powerpoint/2010/main" val="15603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93EF0EC3-FE0B-4500-8F04-EC8B20A7C129}" type="slidenum">
              <a:rPr lang="en-US" smtClean="0"/>
              <a:pPr/>
              <a:t>4</a:t>
            </a:fld>
            <a:endParaRPr lang="en-US" dirty="0"/>
          </a:p>
        </p:txBody>
      </p:sp>
    </p:spTree>
    <p:extLst>
      <p:ext uri="{BB962C8B-B14F-4D97-AF65-F5344CB8AC3E}">
        <p14:creationId xmlns:p14="http://schemas.microsoft.com/office/powerpoint/2010/main" val="277171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7</a:t>
            </a:fld>
            <a:endParaRPr lang="en-US" dirty="0"/>
          </a:p>
        </p:txBody>
      </p:sp>
    </p:spTree>
    <p:extLst>
      <p:ext uri="{BB962C8B-B14F-4D97-AF65-F5344CB8AC3E}">
        <p14:creationId xmlns:p14="http://schemas.microsoft.com/office/powerpoint/2010/main" val="154386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2975" y="708025"/>
            <a:ext cx="2740025"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9</a:t>
            </a:fld>
            <a:endParaRPr lang="en-US" dirty="0"/>
          </a:p>
        </p:txBody>
      </p:sp>
    </p:spTree>
    <p:extLst>
      <p:ext uri="{BB962C8B-B14F-4D97-AF65-F5344CB8AC3E}">
        <p14:creationId xmlns:p14="http://schemas.microsoft.com/office/powerpoint/2010/main" val="210038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3EF0EC3-FE0B-4500-8F04-EC8B20A7C129}" type="slidenum">
              <a:rPr lang="en-US" smtClean="0"/>
              <a:pPr/>
              <a:t>20</a:t>
            </a:fld>
            <a:endParaRPr lang="en-US" dirty="0"/>
          </a:p>
        </p:txBody>
      </p:sp>
    </p:spTree>
    <p:extLst>
      <p:ext uri="{BB962C8B-B14F-4D97-AF65-F5344CB8AC3E}">
        <p14:creationId xmlns:p14="http://schemas.microsoft.com/office/powerpoint/2010/main" val="243481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21</a:t>
            </a:fld>
            <a:endParaRPr lang="en-US" dirty="0"/>
          </a:p>
        </p:txBody>
      </p:sp>
    </p:spTree>
    <p:extLst>
      <p:ext uri="{BB962C8B-B14F-4D97-AF65-F5344CB8AC3E}">
        <p14:creationId xmlns:p14="http://schemas.microsoft.com/office/powerpoint/2010/main" val="373412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56B75-C3E0-442A-B68F-6E4FA9C4406C}" type="datetime1">
              <a:rPr lang="en-US" smtClean="0"/>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5170E-3038-46C1-AFA0-D16E09102041}" type="datetime1">
              <a:rPr lang="en-US" smtClean="0"/>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C2D22-936E-435B-8094-BF7C92076E13}" type="datetime1">
              <a:rPr lang="en-US" smtClean="0"/>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42453"/>
            <a:ext cx="842010" cy="381000"/>
          </a:xfrm>
        </p:spPr>
        <p:txBody>
          <a:bodyPr/>
          <a:lstStyle>
            <a:lvl1pPr algn="r">
              <a:defRPr sz="1200"/>
            </a:lvl1pPr>
          </a:lstStyle>
          <a:p>
            <a:fld id="{F177B04D-AEB5-43ED-B9BA-B3D1EC9C9067}" type="slidenum">
              <a:rPr lang="en-US" smtClean="0"/>
              <a:pPr/>
              <a:t>‹#›</a:t>
            </a:fld>
            <a:endParaRPr lang="en-US" dirty="0"/>
          </a:p>
        </p:txBody>
      </p:sp>
      <p:sp>
        <p:nvSpPr>
          <p:cNvPr id="8" name="Rectangle 7"/>
          <p:cNvSpPr/>
          <p:nvPr userDrawn="1"/>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FAD57A-5A1B-448F-8C97-6C3CFD404F45}" type="datetime1">
              <a:rPr lang="en-US" smtClean="0"/>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50DFEB-3758-4725-8840-4EF8CC95D8E3}" type="datetime1">
              <a:rPr lang="en-US" smtClean="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
        <p:nvSpPr>
          <p:cNvPr id="8" name="Rectangle 7"/>
          <p:cNvSpPr/>
          <p:nvPr userDrawn="1"/>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798838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45159-F8AC-4386-B4E9-B6E9A7B47578}" type="datetime1">
              <a:rPr lang="en-US" smtClean="0"/>
              <a:t>5/17/2016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
        <p:nvSpPr>
          <p:cNvPr id="10" name="Rectangle 9"/>
          <p:cNvSpPr/>
          <p:nvPr userDrawn="1"/>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907518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1267A-C6CC-40FC-A26E-943EC18B3F2F}" type="datetime1">
              <a:rPr lang="en-US" smtClean="0"/>
              <a:t>5/17/2016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
        <p:nvSpPr>
          <p:cNvPr id="6" name="Rectangle 5"/>
          <p:cNvSpPr/>
          <p:nvPr userDrawn="1"/>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001148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FF33B-4BAB-4E6D-9F07-93E4C192FA04}" type="datetime1">
              <a:rPr lang="en-US" smtClean="0"/>
              <a:t>5/17/2016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
        <p:nvSpPr>
          <p:cNvPr id="5" name="Rectangle 4"/>
          <p:cNvSpPr/>
          <p:nvPr userDrawn="1"/>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389703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D01BA-6128-452C-B71D-505561A6064C}" type="datetime1">
              <a:rPr lang="en-US" smtClean="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
        <p:nvSpPr>
          <p:cNvPr id="8" name="Rectangle 7"/>
          <p:cNvSpPr/>
          <p:nvPr userDrawn="1"/>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843929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9728D-DA55-4147-A16E-8482F8732F13}" type="datetime1">
              <a:rPr lang="en-US" smtClean="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
        <p:nvSpPr>
          <p:cNvPr id="8" name="Rectangle 7"/>
          <p:cNvSpPr/>
          <p:nvPr userDrawn="1"/>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1205203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9070D646-53EC-477E-BC77-CAB49AF07AA7}" type="datetime1">
              <a:rPr lang="en-US" smtClean="0"/>
              <a:t>5/17/2016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hdphoto" Target="../media/hdphoto4.wdp"/><Relationship Id="rId1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18.png"/><Relationship Id="rId2" Type="http://schemas.openxmlformats.org/officeDocument/2006/relationships/image" Target="../media/image9.jpeg"/><Relationship Id="rId16" Type="http://schemas.openxmlformats.org/officeDocument/2006/relationships/image" Target="../media/image17.jpe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11.jpeg"/><Relationship Id="rId15" Type="http://schemas.microsoft.com/office/2007/relationships/hdphoto" Target="../media/hdphoto5.wdp"/><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3.jpeg"/><Relationship Id="rId1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jpe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image" Target="../media/image5.jpeg"/><Relationship Id="rId7" Type="http://schemas.microsoft.com/office/2007/relationships/hdphoto" Target="../media/hdphoto3.wdp"/><Relationship Id="rId12" Type="http://schemas.openxmlformats.org/officeDocument/2006/relationships/image" Target="../media/image30.jpeg"/><Relationship Id="rId17" Type="http://schemas.openxmlformats.org/officeDocument/2006/relationships/image" Target="../media/image33.png"/><Relationship Id="rId2" Type="http://schemas.openxmlformats.org/officeDocument/2006/relationships/image" Target="../media/image24.jpeg"/><Relationship Id="rId16"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32.png"/><Relationship Id="rId10" Type="http://schemas.openxmlformats.org/officeDocument/2006/relationships/image" Target="../media/image28.jpeg"/><Relationship Id="rId4" Type="http://schemas.openxmlformats.org/officeDocument/2006/relationships/image" Target="../media/image7.jpeg"/><Relationship Id="rId9" Type="http://schemas.openxmlformats.org/officeDocument/2006/relationships/image" Target="../media/image27.jpeg"/><Relationship Id="rId14" Type="http://schemas.microsoft.com/office/2007/relationships/hdphoto" Target="../media/hdphoto8.wdp"/></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jpeg"/><Relationship Id="rId7" Type="http://schemas.microsoft.com/office/2007/relationships/hdphoto" Target="../media/hdphoto11.wdp"/><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microsoft.com/office/2007/relationships/hdphoto" Target="../media/hdphoto10.wdp"/><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48.png"/><Relationship Id="rId3" Type="http://schemas.microsoft.com/office/2007/relationships/hdphoto" Target="../media/hdphoto13.wdp"/><Relationship Id="rId7" Type="http://schemas.openxmlformats.org/officeDocument/2006/relationships/image" Target="../media/image43.jpeg"/><Relationship Id="rId12" Type="http://schemas.openxmlformats.org/officeDocument/2006/relationships/image" Target="../media/image47.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46.png"/><Relationship Id="rId5" Type="http://schemas.microsoft.com/office/2007/relationships/hdphoto" Target="../media/hdphoto14.wdp"/><Relationship Id="rId10" Type="http://schemas.openxmlformats.org/officeDocument/2006/relationships/image" Target="../media/image45.png"/><Relationship Id="rId4" Type="http://schemas.openxmlformats.org/officeDocument/2006/relationships/image" Target="../media/image42.jpe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15668" y="4114800"/>
            <a:ext cx="5829300" cy="1205602"/>
          </a:xfrm>
          <a:prstGeom prst="rect">
            <a:avLst/>
          </a:prstGeom>
          <a:noFill/>
          <a:ln>
            <a:noFill/>
          </a:ln>
        </p:spPr>
        <p:txBody>
          <a:bodyPr wrap="square" lIns="96661" tIns="48331" rIns="96661" bIns="48331" rtlCol="0">
            <a:spAutoFit/>
          </a:bodyPr>
          <a:lstStyle/>
          <a:p>
            <a:r>
              <a:rPr lang="es-ES_tradnl" sz="3600" b="1" dirty="0" smtClean="0">
                <a:effectLst>
                  <a:outerShdw blurRad="38100" dist="38100" dir="2700000" algn="tl">
                    <a:srgbClr val="000000">
                      <a:alpha val="43137"/>
                    </a:srgbClr>
                  </a:outerShdw>
                </a:effectLst>
              </a:rPr>
              <a:t>Pre-evaluación Trimestre </a:t>
            </a:r>
            <a:r>
              <a:rPr lang="es-ES_tradnl" sz="3600" b="1" dirty="0">
                <a:effectLst>
                  <a:outerShdw blurRad="38100" dist="38100" dir="2700000" algn="tl">
                    <a:srgbClr val="000000">
                      <a:alpha val="43137"/>
                    </a:srgbClr>
                  </a:outerShdw>
                </a:effectLst>
              </a:rPr>
              <a:t>4</a:t>
            </a:r>
            <a:r>
              <a:rPr lang="es-ES_tradnl" sz="3600" b="1" dirty="0" smtClean="0">
                <a:effectLst>
                  <a:outerShdw blurRad="38100" dist="38100" dir="2700000" algn="tl">
                    <a:srgbClr val="000000">
                      <a:alpha val="43137"/>
                    </a:srgbClr>
                  </a:outerShdw>
                </a:effectLst>
              </a:rPr>
              <a:t> </a:t>
            </a:r>
            <a:r>
              <a:rPr lang="es-ES_tradnl" sz="3600" b="1" dirty="0">
                <a:effectLst>
                  <a:outerShdw blurRad="38100" dist="38100" dir="2700000" algn="tl">
                    <a:srgbClr val="000000">
                      <a:alpha val="43137"/>
                    </a:srgbClr>
                  </a:outerShdw>
                </a:effectLst>
              </a:rPr>
              <a:t>Instrucciones del maestro</a:t>
            </a:r>
          </a:p>
        </p:txBody>
      </p:sp>
      <p:sp>
        <p:nvSpPr>
          <p:cNvPr id="22" name="Right Triangle 21"/>
          <p:cNvSpPr/>
          <p:nvPr/>
        </p:nvSpPr>
        <p:spPr>
          <a:xfrm rot="5400000" flipH="1">
            <a:off x="660173" y="7641998"/>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Rectangle 24"/>
          <p:cNvSpPr/>
          <p:nvPr/>
        </p:nvSpPr>
        <p:spPr>
          <a:xfrm>
            <a:off x="866298" y="5630613"/>
            <a:ext cx="4420553" cy="3549672"/>
          </a:xfrm>
          <a:prstGeom prst="rect">
            <a:avLst/>
          </a:prstGeom>
        </p:spPr>
        <p:txBody>
          <a:bodyPr wrap="square" lIns="101582" tIns="50791" rIns="101582" bIns="50791">
            <a:spAutoFit/>
          </a:bodyPr>
          <a:lstStyle/>
          <a:p>
            <a:r>
              <a:rPr lang="es-ES" sz="1400" b="1" u="sng" dirty="0" smtClean="0"/>
              <a:t>Lectura</a:t>
            </a:r>
            <a:endParaRPr lang="es-ES" sz="1400" b="1" dirty="0" smtClean="0"/>
          </a:p>
          <a:p>
            <a:r>
              <a:rPr lang="es-ES" sz="1400" b="1" dirty="0" smtClean="0"/>
              <a:t>12 Preguntas de selección múltiple </a:t>
            </a:r>
          </a:p>
          <a:p>
            <a:endParaRPr lang="es-ES" sz="1400" b="1" dirty="0" smtClean="0"/>
          </a:p>
          <a:p>
            <a:r>
              <a:rPr lang="es-ES" sz="1400" b="1" u="sng" dirty="0" smtClean="0"/>
              <a:t>Investigación</a:t>
            </a:r>
          </a:p>
          <a:p>
            <a:r>
              <a:rPr lang="es-ES" sz="1400" b="1" dirty="0" smtClean="0"/>
              <a:t>  2 Preguntas de Respuesta construida </a:t>
            </a:r>
          </a:p>
          <a:p>
            <a:endParaRPr lang="es-ES" sz="1400" b="1" dirty="0" smtClean="0"/>
          </a:p>
          <a:p>
            <a:r>
              <a:rPr lang="es-ES" sz="1400" b="1" u="sng" dirty="0" smtClean="0"/>
              <a:t>Escritura</a:t>
            </a:r>
          </a:p>
          <a:p>
            <a:r>
              <a:rPr lang="es-ES" sz="1400" b="1" dirty="0" smtClean="0"/>
              <a:t>  1 Escrito breve </a:t>
            </a:r>
          </a:p>
          <a:p>
            <a:r>
              <a:rPr lang="es-ES" sz="1400" b="1" dirty="0"/>
              <a:t> </a:t>
            </a:r>
            <a:r>
              <a:rPr lang="es-ES" sz="1400" b="1" dirty="0" smtClean="0"/>
              <a:t> 1 Escribir para revisar </a:t>
            </a:r>
          </a:p>
          <a:p>
            <a:r>
              <a:rPr lang="es-ES" sz="1400" b="1" dirty="0" smtClean="0"/>
              <a:t>  1 </a:t>
            </a:r>
            <a:r>
              <a:rPr lang="es-ES" sz="1400" b="1" dirty="0"/>
              <a:t>Composición (Tarea de </a:t>
            </a:r>
            <a:r>
              <a:rPr lang="es-ES" sz="1400" b="1" dirty="0" smtClean="0"/>
              <a:t>rendimiento opcional)</a:t>
            </a:r>
          </a:p>
          <a:p>
            <a:endParaRPr lang="es-ES" sz="1400" b="1" dirty="0" smtClean="0"/>
          </a:p>
          <a:p>
            <a:r>
              <a:rPr lang="es-ES" sz="1400" b="1" u="sng" dirty="0" smtClean="0"/>
              <a:t>Escritura con lenguaje integrado</a:t>
            </a:r>
          </a:p>
          <a:p>
            <a:r>
              <a:rPr lang="es-ES" sz="1400" b="1" u="sng" dirty="0" smtClean="0"/>
              <a:t>como parte de la Tarea de rendimiento</a:t>
            </a:r>
          </a:p>
          <a:p>
            <a:r>
              <a:rPr lang="es-ES" sz="1400" b="1" dirty="0" smtClean="0"/>
              <a:t>  Lenguaje/Vocabulario</a:t>
            </a:r>
          </a:p>
          <a:p>
            <a:r>
              <a:rPr lang="es-ES" sz="1400" b="1" dirty="0" smtClean="0"/>
              <a:t>  Editar/Clarificar</a:t>
            </a:r>
          </a:p>
          <a:p>
            <a:endParaRPr lang="en-US" sz="1400" dirty="0"/>
          </a:p>
        </p:txBody>
      </p:sp>
      <p:sp>
        <p:nvSpPr>
          <p:cNvPr id="26" name="Rectangle 25"/>
          <p:cNvSpPr/>
          <p:nvPr/>
        </p:nvSpPr>
        <p:spPr>
          <a:xfrm>
            <a:off x="4776787" y="6998180"/>
            <a:ext cx="2752725"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s-ES_tradnl" b="1" dirty="0" smtClean="0">
                <a:solidFill>
                  <a:schemeClr val="tx1"/>
                </a:solidFill>
                <a:effectLst>
                  <a:outerShdw blurRad="38100" dist="38100" dir="2700000" algn="tl">
                    <a:srgbClr val="000000">
                      <a:alpha val="43137"/>
                    </a:srgbClr>
                  </a:outerShdw>
                </a:effectLst>
              </a:rPr>
              <a:t>Tarea de Rendimiento </a:t>
            </a:r>
            <a:r>
              <a:rPr lang="es-ES_tradnl" b="1" dirty="0">
                <a:solidFill>
                  <a:schemeClr val="tx1"/>
                </a:solidFill>
                <a:effectLst>
                  <a:outerShdw blurRad="38100" dist="38100" dir="2700000" algn="tl">
                    <a:srgbClr val="000000">
                      <a:alpha val="43137"/>
                    </a:srgbClr>
                  </a:outerShdw>
                </a:effectLst>
              </a:rPr>
              <a:t>al nivel de grado</a:t>
            </a:r>
            <a:r>
              <a:rPr lang="en-US" b="1" dirty="0" smtClean="0">
                <a:solidFill>
                  <a:schemeClr val="tx1"/>
                </a:solidFill>
                <a:effectLst>
                  <a:outerShdw blurRad="38100" dist="38100" dir="2700000" algn="tl">
                    <a:srgbClr val="000000">
                      <a:alpha val="43137"/>
                    </a:srgbClr>
                  </a:outerShdw>
                </a:effectLst>
              </a:rPr>
              <a:t>.</a:t>
            </a:r>
            <a:endParaRPr lang="en-US"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776787" y="5582616"/>
            <a:ext cx="2752725"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s-ES_tradnl" b="1" dirty="0">
                <a:solidFill>
                  <a:schemeClr val="tx1"/>
                </a:solidFill>
                <a:effectLst>
                  <a:outerShdw blurRad="38100" dist="38100" dir="2700000" algn="tl">
                    <a:srgbClr val="000000">
                      <a:alpha val="43137"/>
                    </a:srgbClr>
                  </a:outerShdw>
                </a:effectLst>
              </a:rPr>
              <a:t>Pasos secuenciales </a:t>
            </a:r>
            <a:r>
              <a:rPr lang="es-ES_tradnl" b="1" u="sng" dirty="0">
                <a:solidFill>
                  <a:schemeClr val="tx1"/>
                </a:solidFill>
                <a:effectLst>
                  <a:outerShdw blurRad="38100" dist="38100" dir="2700000" algn="tl">
                    <a:srgbClr val="000000">
                      <a:alpha val="43137"/>
                    </a:srgbClr>
                  </a:outerShdw>
                </a:effectLst>
              </a:rPr>
              <a:t>hacia</a:t>
            </a:r>
            <a:r>
              <a:rPr lang="es-ES_tradnl" b="1" dirty="0">
                <a:solidFill>
                  <a:schemeClr val="tx1"/>
                </a:solidFill>
                <a:effectLst>
                  <a:outerShdw blurRad="38100" dist="38100" dir="2700000" algn="tl">
                    <a:srgbClr val="000000">
                      <a:alpha val="43137"/>
                    </a:srgbClr>
                  </a:outerShdw>
                </a:effectLst>
              </a:rPr>
              <a:t> el dominio de los estándares</a:t>
            </a:r>
            <a:r>
              <a:rPr lang="en-US" b="1" dirty="0" smtClean="0">
                <a:solidFill>
                  <a:schemeClr val="tx1"/>
                </a:solidFill>
                <a:effectLst>
                  <a:outerShdw blurRad="38100" dist="38100" dir="2700000" algn="tl">
                    <a:srgbClr val="000000">
                      <a:alpha val="43137"/>
                    </a:srgbClr>
                  </a:outerShdw>
                </a:effectLst>
              </a:rPr>
              <a:t>.</a:t>
            </a:r>
            <a:endParaRPr lang="en-US" b="1" dirty="0">
              <a:solidFill>
                <a:schemeClr val="tx1"/>
              </a:solidFill>
              <a:effectLst>
                <a:outerShdw blurRad="38100" dist="38100" dir="2700000" algn="tl">
                  <a:srgbClr val="000000">
                    <a:alpha val="43137"/>
                  </a:srgbClr>
                </a:outerShdw>
              </a:effectLst>
            </a:endParaRPr>
          </a:p>
        </p:txBody>
      </p:sp>
      <p:grpSp>
        <p:nvGrpSpPr>
          <p:cNvPr id="28" name="Group 27"/>
          <p:cNvGrpSpPr/>
          <p:nvPr/>
        </p:nvGrpSpPr>
        <p:grpSpPr>
          <a:xfrm>
            <a:off x="481927" y="1261349"/>
            <a:ext cx="3164476" cy="2244255"/>
            <a:chOff x="205815" y="1235476"/>
            <a:chExt cx="3123072" cy="2470092"/>
          </a:xfrm>
        </p:grpSpPr>
        <p:sp>
          <p:nvSpPr>
            <p:cNvPr id="31" name="Parallelogram 30"/>
            <p:cNvSpPr/>
            <p:nvPr/>
          </p:nvSpPr>
          <p:spPr>
            <a:xfrm rot="1584430" flipH="1">
              <a:off x="205815" y="1551610"/>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1130959" y="1439055"/>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946860" y="1235476"/>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34" name="Picture 3" descr="C:\Documents and Settings\Owner\Local Settings\Temporary Internet Files\Content.IE5\TED277KP\MC900056680[1].wmf"/>
            <p:cNvPicPr>
              <a:picLocks noChangeAspect="1" noChangeArrowheads="1"/>
            </p:cNvPicPr>
            <p:nvPr/>
          </p:nvPicPr>
          <p:blipFill>
            <a:blip r:embed="rId4" cstate="print"/>
            <a:srcRect/>
            <a:stretch>
              <a:fillRect/>
            </a:stretch>
          </p:blipFill>
          <p:spPr bwMode="auto">
            <a:xfrm>
              <a:off x="1469541" y="1697142"/>
              <a:ext cx="1520763" cy="1415862"/>
            </a:xfrm>
            <a:prstGeom prst="rect">
              <a:avLst/>
            </a:prstGeom>
            <a:noFill/>
          </p:spPr>
        </p:pic>
        <p:pic>
          <p:nvPicPr>
            <p:cNvPr id="35" name="Picture 14" descr="C:\Documents and Settings\Owner\Local Settings\Temporary Internet Files\Content.IE5\ZHCKG5LE\MC900238687[1].wmf"/>
            <p:cNvPicPr>
              <a:picLocks noChangeAspect="1" noChangeArrowheads="1"/>
            </p:cNvPicPr>
            <p:nvPr/>
          </p:nvPicPr>
          <p:blipFill>
            <a:blip r:embed="rId5" cstate="print"/>
            <a:srcRect/>
            <a:stretch>
              <a:fillRect/>
            </a:stretch>
          </p:blipFill>
          <p:spPr bwMode="auto">
            <a:xfrm rot="20846326">
              <a:off x="1452096" y="3215500"/>
              <a:ext cx="893546" cy="490068"/>
            </a:xfrm>
            <a:prstGeom prst="rect">
              <a:avLst/>
            </a:prstGeom>
            <a:noFill/>
          </p:spPr>
        </p:pic>
      </p:grpSp>
      <p:sp>
        <p:nvSpPr>
          <p:cNvPr id="18" name="Rectangle 17"/>
          <p:cNvSpPr/>
          <p:nvPr/>
        </p:nvSpPr>
        <p:spPr>
          <a:xfrm>
            <a:off x="1103984" y="560553"/>
            <a:ext cx="1843838" cy="877163"/>
          </a:xfrm>
          <a:prstGeom prst="rect">
            <a:avLst/>
          </a:prstGeom>
        </p:spPr>
        <p:txBody>
          <a:bodyPr wrap="none">
            <a:spAutoFit/>
          </a:bodyPr>
          <a:lstStyle/>
          <a:p>
            <a:r>
              <a:rPr lang="es-ES" sz="5100" b="1" dirty="0" smtClean="0">
                <a:effectLst>
                  <a:outerShdw blurRad="38100" dist="38100" dir="2700000" algn="tl">
                    <a:srgbClr val="000000">
                      <a:alpha val="43137"/>
                    </a:srgbClr>
                  </a:outerShdw>
                </a:effectLst>
              </a:rPr>
              <a:t>Grado</a:t>
            </a:r>
            <a:endParaRPr lang="es-E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0163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4813" y="602051"/>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Four </a:t>
            </a:r>
            <a:r>
              <a:rPr lang="en-US" sz="1500" dirty="0"/>
              <a:t>Reading Literature Learning 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016929"/>
              </p:ext>
            </p:extLst>
          </p:nvPr>
        </p:nvGraphicFramePr>
        <p:xfrm>
          <a:off x="388938" y="5379720"/>
          <a:ext cx="7154862" cy="1950720"/>
        </p:xfrm>
        <a:graphic>
          <a:graphicData uri="http://schemas.openxmlformats.org/drawingml/2006/table">
            <a:tbl>
              <a:tblPr firstRow="1" firstCol="1" bandRow="1"/>
              <a:tblGrid>
                <a:gridCol w="548590"/>
                <a:gridCol w="788598"/>
                <a:gridCol w="720024"/>
                <a:gridCol w="685738"/>
                <a:gridCol w="617164"/>
                <a:gridCol w="651451"/>
                <a:gridCol w="617164"/>
                <a:gridCol w="651451"/>
                <a:gridCol w="807882"/>
                <a:gridCol w="1066800"/>
              </a:tblGrid>
              <a:tr h="139544">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Ci</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t>
                      </a:r>
                      <a:r>
                        <a:rPr lang="en-US" sz="800">
                          <a:solidFill>
                            <a:srgbClr val="000000"/>
                          </a:solidFill>
                          <a:effectLst/>
                          <a:latin typeface="Calibri"/>
                          <a:ea typeface="Times New Roman"/>
                          <a:cs typeface="Times New Roman"/>
                        </a:rPr>
                        <a:t>p</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ANz</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SYV</a:t>
                      </a:r>
                      <a:endParaRPr lang="en-US" sz="800" dirty="0">
                        <a:effectLst/>
                        <a:latin typeface="Calibri"/>
                        <a:ea typeface="Calibri"/>
                        <a:cs typeface="Times New Roman"/>
                      </a:endParaRPr>
                    </a:p>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r>
              <a:tr h="557791">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Locate specific characters in a story.</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 and be able to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characters, story, compare, contrast, same, different, adventures familiar and experiences.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Answers basic questions (no inference) about characters and their experiences or adventures.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a:solidFill>
                            <a:srgbClr val="000000"/>
                          </a:solidFill>
                          <a:effectLst/>
                          <a:latin typeface="Calibri"/>
                          <a:ea typeface="Times New Roman"/>
                          <a:cs typeface="Times New Roman"/>
                        </a:rPr>
                        <a:t>Concept Development</a:t>
                      </a:r>
                      <a:r>
                        <a:rPr lang="en-US" sz="800">
                          <a:solidFill>
                            <a:srgbClr val="000000"/>
                          </a:solidFill>
                          <a:effectLst/>
                          <a:latin typeface="Calibri"/>
                          <a:ea typeface="Times New Roman"/>
                          <a:cs typeface="Times New Roman"/>
                        </a:rPr>
                        <a:t>:</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Understands what an </a:t>
                      </a:r>
                      <a:r>
                        <a:rPr lang="en-US" sz="800" u="sng">
                          <a:solidFill>
                            <a:srgbClr val="000000"/>
                          </a:solidFill>
                          <a:effectLst/>
                          <a:latin typeface="Calibri"/>
                          <a:ea typeface="Times New Roman"/>
                          <a:cs typeface="Times New Roman"/>
                        </a:rPr>
                        <a:t>adventure</a:t>
                      </a:r>
                      <a:r>
                        <a:rPr lang="en-US" sz="800">
                          <a:solidFill>
                            <a:srgbClr val="000000"/>
                          </a:solidFill>
                          <a:effectLst/>
                          <a:latin typeface="Calibri"/>
                          <a:ea typeface="Times New Roman"/>
                          <a:cs typeface="Times New Roman"/>
                        </a:rPr>
                        <a:t> is.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Understands what an </a:t>
                      </a:r>
                      <a:r>
                        <a:rPr lang="en-US" sz="800" u="sng">
                          <a:solidFill>
                            <a:srgbClr val="000000"/>
                          </a:solidFill>
                          <a:effectLst/>
                          <a:latin typeface="Calibri"/>
                          <a:ea typeface="Times New Roman"/>
                          <a:cs typeface="Times New Roman"/>
                        </a:rPr>
                        <a:t>experience</a:t>
                      </a:r>
                      <a:r>
                        <a:rPr lang="en-US" sz="800">
                          <a:solidFill>
                            <a:srgbClr val="000000"/>
                          </a:solidFill>
                          <a:effectLst/>
                          <a:latin typeface="Calibri"/>
                          <a:ea typeface="Times New Roman"/>
                          <a:cs typeface="Times New Roman"/>
                        </a:rPr>
                        <a:t> is. </a:t>
                      </a:r>
                      <a:endParaRPr lang="en-US" sz="80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Can sequence the events of an adventure or experience (beginning, middle and ending) in a few sentences (orally</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Refers to the correct part of a text when asked about a specific event within a sequence of an adventure or experience.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Lists adventures or experiences of characters in two separate lists or columns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Explains or shows how one characters adventures or experiences are the same or different than another (prompt with descriptive adjectives).</a:t>
                      </a:r>
                      <a:endParaRPr lang="en-US" sz="80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Analyzes the adventure or experiences between two characters with a prompt(s), (i.e., which character showed/had___ during his/her adventure</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CONSTRUCTED RESPONSE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RL.K.9</a:t>
                      </a:r>
                      <a:r>
                        <a:rPr lang="en-US" sz="800" dirty="0">
                          <a:effectLst/>
                          <a:latin typeface="Calibri"/>
                          <a:ea typeface="Calibri"/>
                          <a:cs typeface="Helvetica"/>
                        </a:rPr>
                        <a:t> With prompting and support, compare and contrast the adventures and experiences of characters in familiar stories.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r>
            </a:tbl>
          </a:graphicData>
        </a:graphic>
      </p:graphicFrame>
      <p:sp>
        <p:nvSpPr>
          <p:cNvPr id="8" name="TextBox 7"/>
          <p:cNvSpPr txBox="1"/>
          <p:nvPr/>
        </p:nvSpPr>
        <p:spPr>
          <a:xfrm>
            <a:off x="1676400" y="5156883"/>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779616143"/>
              </p:ext>
            </p:extLst>
          </p:nvPr>
        </p:nvGraphicFramePr>
        <p:xfrm>
          <a:off x="404813" y="3886200"/>
          <a:ext cx="6962775" cy="1143000"/>
        </p:xfrm>
        <a:graphic>
          <a:graphicData uri="http://schemas.openxmlformats.org/drawingml/2006/table">
            <a:tbl>
              <a:tblPr firstRow="1" firstCol="1" bandRow="1"/>
              <a:tblGrid>
                <a:gridCol w="1073207"/>
                <a:gridCol w="983773"/>
                <a:gridCol w="1330453"/>
                <a:gridCol w="1300124"/>
                <a:gridCol w="1137609"/>
                <a:gridCol w="1137609"/>
              </a:tblGrid>
              <a:tr h="14230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smtClean="0">
                          <a:solidFill>
                            <a:srgbClr val="000000"/>
                          </a:solidFill>
                          <a:effectLst/>
                          <a:latin typeface="Calibri"/>
                          <a:ea typeface="Times New Roman"/>
                          <a:cs typeface="Times New Roman"/>
                        </a:rPr>
                        <a:t>C</a:t>
                      </a:r>
                      <a:r>
                        <a:rPr lang="en-US" sz="800" b="0" dirty="0">
                          <a:solidFill>
                            <a:srgbClr val="000000"/>
                          </a:solidFill>
                          <a:effectLst/>
                          <a:latin typeface="Calibri"/>
                          <a:ea typeface="Times New Roman"/>
                          <a:cs typeface="Times New Roman"/>
                        </a:rPr>
                        <a:t>i</a:t>
                      </a:r>
                      <a:endParaRPr lang="en-US" sz="800" dirty="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1000693">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Retells the name of an author or illustrator in texts read and discussed in class.</a:t>
                      </a:r>
                      <a:endParaRPr lang="en-US" sz="80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and be able to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author, illustrator, story, role, telling and name.  </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that require explaining what an author and illustrator’s roles are in a story</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 who the author is and his/her role.</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 who the illustrator is and his/her role.</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effectLst/>
                          <a:latin typeface="Calibri"/>
                          <a:ea typeface="Calibri"/>
                          <a:cs typeface="Helvetica"/>
                        </a:rPr>
                        <a:t>Locate information from an illustration or in the text to answer questions about the text</a:t>
                      </a:r>
                      <a:r>
                        <a:rPr lang="en-US" sz="800" b="1" dirty="0" smtClean="0">
                          <a:effectLst/>
                          <a:latin typeface="Calibri"/>
                          <a:ea typeface="Calibri"/>
                          <a:cs typeface="Helvetica"/>
                        </a:rPr>
                        <a:t>.</a:t>
                      </a:r>
                    </a:p>
                    <a:p>
                      <a:pPr marL="0" marR="0" algn="l">
                        <a:lnSpc>
                          <a:spcPct val="115000"/>
                        </a:lnSpc>
                        <a:spcBef>
                          <a:spcPts val="0"/>
                        </a:spcBef>
                        <a:spcAft>
                          <a:spcPts val="0"/>
                        </a:spcAft>
                      </a:pPr>
                      <a:r>
                        <a:rPr lang="en-US" sz="800" b="1" dirty="0" smtClean="0">
                          <a:effectLst/>
                          <a:latin typeface="Calibri"/>
                          <a:ea typeface="Calibri"/>
                          <a:cs typeface="Helvetica"/>
                        </a:rPr>
                        <a:t>SELECTED RESPONSE</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RL.K.6</a:t>
                      </a:r>
                      <a:r>
                        <a:rPr lang="en-US" sz="800" dirty="0">
                          <a:effectLst/>
                          <a:latin typeface="Calibri"/>
                          <a:ea typeface="Calibri"/>
                          <a:cs typeface="Helvetica"/>
                        </a:rPr>
                        <a:t> With prompting and support, name the author and illustrator of a story and define the role of each in telling the story</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514992"/>
              </p:ext>
            </p:extLst>
          </p:nvPr>
        </p:nvGraphicFramePr>
        <p:xfrm>
          <a:off x="371080" y="1813270"/>
          <a:ext cx="6996509" cy="1615730"/>
        </p:xfrm>
        <a:graphic>
          <a:graphicData uri="http://schemas.openxmlformats.org/drawingml/2006/table">
            <a:tbl>
              <a:tblPr firstRow="1" firstCol="1" bandRow="1"/>
              <a:tblGrid>
                <a:gridCol w="1102522"/>
                <a:gridCol w="1144127"/>
                <a:gridCol w="1074786"/>
                <a:gridCol w="1040115"/>
                <a:gridCol w="1248138"/>
                <a:gridCol w="1386821"/>
              </a:tblGrid>
              <a:tr h="293769">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656" marR="34656"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4656" marR="3465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4656" marR="3465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656" marR="3465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656" marR="3465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DOK-2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6E3BC"/>
                    </a:solidFill>
                  </a:tcPr>
                </a:tc>
              </a:tr>
              <a:tr h="1321961">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Recal</a:t>
                      </a:r>
                      <a:r>
                        <a:rPr lang="en-US" sz="800" dirty="0">
                          <a:solidFill>
                            <a:srgbClr val="000000"/>
                          </a:solidFill>
                          <a:effectLst/>
                          <a:latin typeface="Calibri"/>
                          <a:ea typeface="Times New Roman"/>
                          <a:cs typeface="Times New Roman"/>
                        </a:rPr>
                        <a:t>l characters, settling beginning, middle and ending events in a story </a:t>
                      </a:r>
                      <a:r>
                        <a:rPr lang="en-US" sz="800" u="sng" dirty="0">
                          <a:solidFill>
                            <a:srgbClr val="000000"/>
                          </a:solidFill>
                          <a:effectLst/>
                          <a:latin typeface="Calibri"/>
                          <a:ea typeface="Times New Roman"/>
                          <a:cs typeface="Times New Roman"/>
                        </a:rPr>
                        <a:t>read and discussed</a:t>
                      </a:r>
                      <a:r>
                        <a:rPr lang="en-US" sz="800" dirty="0">
                          <a:solidFill>
                            <a:srgbClr val="000000"/>
                          </a:solidFill>
                          <a:effectLst/>
                          <a:latin typeface="Calibri"/>
                          <a:ea typeface="Times New Roman"/>
                          <a:cs typeface="Times New Roman"/>
                        </a:rPr>
                        <a:t> in class.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656" marR="34656"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the terms (know the meanings of)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story, character, setting , major and event.</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u="sng" dirty="0">
                          <a:solidFill>
                            <a:srgbClr val="000000"/>
                          </a:solidFill>
                          <a:effectLst/>
                          <a:latin typeface="Calibri"/>
                          <a:ea typeface="Times New Roman"/>
                          <a:cs typeface="Times New Roman"/>
                        </a:rPr>
                        <a:t>Identify</a:t>
                      </a:r>
                      <a:r>
                        <a:rPr lang="en-US" sz="800" b="1" dirty="0">
                          <a:solidFill>
                            <a:srgbClr val="000000"/>
                          </a:solidFill>
                          <a:effectLst/>
                          <a:latin typeface="Calibri"/>
                          <a:ea typeface="Times New Roman"/>
                          <a:cs typeface="Times New Roman"/>
                        </a:rPr>
                        <a:t> specific characters, setting and event sequences in a new- (i.e., not a well-known traditional story), (read and discussed 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NOT ASSESSED</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 </a:t>
                      </a:r>
                      <a:r>
                        <a:rPr lang="en-US" sz="800" b="1" u="sng" dirty="0">
                          <a:solidFill>
                            <a:srgbClr val="000000"/>
                          </a:solidFill>
                          <a:effectLst/>
                          <a:latin typeface="Calibri"/>
                          <a:ea typeface="Times New Roman"/>
                          <a:cs typeface="Times New Roman"/>
                        </a:rPr>
                        <a:t>describing </a:t>
                      </a:r>
                      <a:r>
                        <a:rPr lang="en-US" sz="800" b="1" dirty="0">
                          <a:solidFill>
                            <a:srgbClr val="000000"/>
                          </a:solidFill>
                          <a:effectLst/>
                          <a:latin typeface="Calibri"/>
                          <a:ea typeface="Times New Roman"/>
                          <a:cs typeface="Times New Roman"/>
                        </a:rPr>
                        <a:t>questions about characters, setting or events in a story read and discussed 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effectLst/>
                          <a:latin typeface="Calibri"/>
                          <a:ea typeface="Calibri"/>
                          <a:cs typeface="Helvetica"/>
                        </a:rPr>
                        <a:t>Connects story events to a specific character or setting</a:t>
                      </a:r>
                      <a:r>
                        <a:rPr lang="en-US" sz="800" b="1" dirty="0" smtClean="0">
                          <a:effectLst/>
                          <a:latin typeface="Calibri"/>
                          <a:ea typeface="Calibri"/>
                          <a:cs typeface="Helvetica"/>
                        </a:rPr>
                        <a:t>.</a:t>
                      </a:r>
                    </a:p>
                    <a:p>
                      <a:pPr marL="0" marR="0" algn="l">
                        <a:lnSpc>
                          <a:spcPct val="115000"/>
                        </a:lnSpc>
                        <a:spcBef>
                          <a:spcPts val="0"/>
                        </a:spcBef>
                        <a:spcAft>
                          <a:spcPts val="0"/>
                        </a:spcAft>
                      </a:pPr>
                      <a:r>
                        <a:rPr lang="en-US" sz="800" b="1" dirty="0" smtClean="0">
                          <a:effectLst/>
                          <a:latin typeface="Calibri"/>
                          <a:ea typeface="Calibri"/>
                          <a:cs typeface="Helvetica"/>
                        </a:rPr>
                        <a:t>SELECTED RESPONSE</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RL.K.3</a:t>
                      </a:r>
                      <a:r>
                        <a:rPr lang="en-US" sz="800" dirty="0">
                          <a:effectLst/>
                          <a:latin typeface="Calibri"/>
                          <a:ea typeface="Calibri"/>
                          <a:cs typeface="Helvetica"/>
                        </a:rPr>
                        <a:t> With prompting and support, identify characters, settings, and major events in a story (read but not discussed in class)</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11" name="TextBox 10"/>
          <p:cNvSpPr txBox="1"/>
          <p:nvPr/>
        </p:nvSpPr>
        <p:spPr>
          <a:xfrm>
            <a:off x="2448128" y="3671792"/>
            <a:ext cx="12954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2600528" y="1598223"/>
            <a:ext cx="1057072"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rot="20020858">
            <a:off x="711392" y="4065331"/>
            <a:ext cx="6666684" cy="923330"/>
          </a:xfrm>
          <a:prstGeom prst="rect">
            <a:avLst/>
          </a:prstGeom>
          <a:noFill/>
        </p:spPr>
        <p:txBody>
          <a:bodyPr wrap="square" rtlCol="0">
            <a:spAutoFit/>
          </a:bodyPr>
          <a:lstStyle/>
          <a:p>
            <a:r>
              <a:rPr lang="en-US" sz="5400" dirty="0" smtClean="0">
                <a:solidFill>
                  <a:schemeClr val="bg1">
                    <a:lumMod val="50000"/>
                    <a:alpha val="46000"/>
                  </a:schemeClr>
                </a:solidFill>
              </a:rPr>
              <a:t>NOT YET TRANSLATED</a:t>
            </a:r>
            <a:endParaRPr lang="en-US" sz="5400" dirty="0">
              <a:solidFill>
                <a:schemeClr val="bg1">
                  <a:lumMod val="50000"/>
                  <a:alpha val="46000"/>
                </a:schemeClr>
              </a:solidFill>
            </a:endParaRPr>
          </a:p>
        </p:txBody>
      </p:sp>
    </p:spTree>
    <p:extLst>
      <p:ext uri="{BB962C8B-B14F-4D97-AF65-F5344CB8AC3E}">
        <p14:creationId xmlns:p14="http://schemas.microsoft.com/office/powerpoint/2010/main" val="1937269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8" name="TextBox 7"/>
          <p:cNvSpPr txBox="1"/>
          <p:nvPr/>
        </p:nvSpPr>
        <p:spPr>
          <a:xfrm>
            <a:off x="404813" y="565277"/>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Four </a:t>
            </a:r>
            <a:r>
              <a:rPr lang="en-US" sz="1500" dirty="0" smtClean="0"/>
              <a:t>Reading </a:t>
            </a:r>
            <a:r>
              <a:rPr lang="en-US" sz="1500" dirty="0"/>
              <a:t>Informational Learning 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graphicFrame>
        <p:nvGraphicFramePr>
          <p:cNvPr id="5" name="Table 4"/>
          <p:cNvGraphicFramePr>
            <a:graphicFrameLocks noGrp="1"/>
          </p:cNvGraphicFramePr>
          <p:nvPr>
            <p:extLst>
              <p:ext uri="{D42A27DB-BD31-4B8C-83A1-F6EECF244321}">
                <p14:modId xmlns:p14="http://schemas.microsoft.com/office/powerpoint/2010/main" val="3810029048"/>
              </p:ext>
            </p:extLst>
          </p:nvPr>
        </p:nvGraphicFramePr>
        <p:xfrm>
          <a:off x="388939" y="5943600"/>
          <a:ext cx="6994523" cy="2090187"/>
        </p:xfrm>
        <a:graphic>
          <a:graphicData uri="http://schemas.openxmlformats.org/drawingml/2006/table">
            <a:tbl>
              <a:tblPr firstRow="1" firstCol="1" bandRow="1"/>
              <a:tblGrid>
                <a:gridCol w="623410"/>
                <a:gridCol w="643962"/>
                <a:gridCol w="623410"/>
                <a:gridCol w="753573"/>
                <a:gridCol w="822079"/>
                <a:gridCol w="685066"/>
                <a:gridCol w="780975"/>
                <a:gridCol w="623410"/>
                <a:gridCol w="616559"/>
                <a:gridCol w="822079"/>
              </a:tblGrid>
              <a:tr h="13946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Ck</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ANP</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APx</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SYG</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l">
                        <a:lnSpc>
                          <a:spcPct val="100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l">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796406">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Recall details about specific illustrations, descriptions or procedures from a text read and discussed in class.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similarities and differences, texts, illustrations, descriptions, procedures and topic.</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what, who, when and where questions about    illustrations, descriptions, and procedures in a read/discussed text.</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Development</a:t>
                      </a:r>
                      <a:r>
                        <a:rPr lang="en-US" sz="800">
                          <a:solidFill>
                            <a:srgbClr val="000000"/>
                          </a:solidFill>
                          <a:effectLst/>
                          <a:latin typeface="Calibri"/>
                          <a:ea typeface="Times New Roman"/>
                          <a:cs typeface="Times New Roman"/>
                        </a:rPr>
                        <a:t>:</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Student understands that two texts about the same topic can have similar or different illustrations, descriptions and procedures.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Make generalizations between two texts on the same topic (how they are generally the same/different) about specific illustrations, descriptions or procedures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Gather, analyze, and organize illustrations, descriptions or procedures from two texts on the same topic (able to organize by lists or columns).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Understands the concept of identifying similarities and differences between two texts (can explain or show without much prompting). </a:t>
                      </a: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Gather (to Synthesize) information within one source – finds all of the attributes about a topic that support___ (requires knowing similarities and differences).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Gather (to Synthesize) information within two sources – finds all of the attributes about a topic from both sources that support </a:t>
                      </a:r>
                      <a:r>
                        <a:rPr lang="en-US" sz="800" b="1" dirty="0" smtClean="0">
                          <a:solidFill>
                            <a:srgbClr val="000000"/>
                          </a:solidFill>
                          <a:effectLst/>
                          <a:latin typeface="Calibri"/>
                          <a:ea typeface="Times New Roman"/>
                          <a:cs typeface="Times New Roman"/>
                        </a:rPr>
                        <a:t>___.</a:t>
                      </a: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CONSTRUCTED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RI.K.9</a:t>
                      </a:r>
                      <a:r>
                        <a:rPr lang="en-US" sz="800" dirty="0">
                          <a:effectLst/>
                          <a:latin typeface="Calibri"/>
                          <a:ea typeface="Calibri"/>
                          <a:cs typeface="Helvetica"/>
                        </a:rPr>
                        <a:t> With prompting and support, identify basic similarities in and differences between two texts on the same topic (e.g., in illustrations, descriptions, or procedures</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9" name="TextBox 8"/>
          <p:cNvSpPr txBox="1"/>
          <p:nvPr/>
        </p:nvSpPr>
        <p:spPr>
          <a:xfrm>
            <a:off x="1524000" y="5715000"/>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1386614686"/>
              </p:ext>
            </p:extLst>
          </p:nvPr>
        </p:nvGraphicFramePr>
        <p:xfrm>
          <a:off x="404814" y="4113276"/>
          <a:ext cx="6834185" cy="1296924"/>
        </p:xfrm>
        <a:graphic>
          <a:graphicData uri="http://schemas.openxmlformats.org/drawingml/2006/table">
            <a:tbl>
              <a:tblPr/>
              <a:tblGrid>
                <a:gridCol w="874140"/>
                <a:gridCol w="953607"/>
                <a:gridCol w="1112542"/>
                <a:gridCol w="953607"/>
                <a:gridCol w="874140"/>
                <a:gridCol w="794673"/>
                <a:gridCol w="1271476"/>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Ka</a:t>
                      </a:r>
                      <a:endParaRPr lang="en-US" sz="1000"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K</a:t>
                      </a:r>
                      <a:r>
                        <a:rPr lang="en-US" sz="1000" dirty="0" err="1">
                          <a:solidFill>
                            <a:srgbClr val="000000"/>
                          </a:solidFill>
                          <a:latin typeface="Calibri"/>
                          <a:ea typeface="Times New Roman"/>
                          <a:cs typeface="Times New Roman"/>
                        </a:rPr>
                        <a:t>c</a:t>
                      </a:r>
                      <a:endParaRPr lang="en-US" sz="1000"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Cf</a:t>
                      </a:r>
                      <a:endParaRPr lang="en-US" sz="1000"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a:t>
                      </a:r>
                      <a:r>
                        <a:rPr lang="en-US" sz="1000" dirty="0">
                          <a:solidFill>
                            <a:srgbClr val="000000"/>
                          </a:solidFill>
                          <a:latin typeface="Calibri"/>
                          <a:ea typeface="Times New Roman"/>
                          <a:cs typeface="Times New Roman"/>
                        </a:rPr>
                        <a:t>h</a:t>
                      </a:r>
                      <a:endParaRPr lang="en-US" sz="1000"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a:t>
                      </a:r>
                      <a:r>
                        <a:rPr lang="en-US" sz="1000" b="1" dirty="0" err="1">
                          <a:solidFill>
                            <a:srgbClr val="000000"/>
                          </a:solidFill>
                          <a:latin typeface="Calibri"/>
                          <a:ea typeface="Times New Roman"/>
                          <a:cs typeface="Times New Roman"/>
                        </a:rPr>
                        <a:t>Cl</a:t>
                      </a:r>
                      <a:endParaRPr lang="en-US" sz="1000"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Standard</a:t>
                      </a:r>
                      <a:endParaRPr lang="en-US" sz="1000"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948163">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Retells the name of an author or illustrator in texts read and discussed in class.</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be able to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author, illustrator, story, role, telling and name.  </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that require explaining what an author and illustrator’s roles are in a story.</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Explain who the author is and his/her role.</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Explain who the illustrator is and his/her role.</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Locate information or ideas presented in the text by the illustrator</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Locate information or ideas presented in the text by the author</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RI.K.6</a:t>
                      </a:r>
                      <a:r>
                        <a:rPr lang="en-US" sz="800" dirty="0">
                          <a:latin typeface="Calibri"/>
                          <a:ea typeface="Calibri"/>
                          <a:cs typeface="Helvetica"/>
                        </a:rPr>
                        <a:t> Name the author and illustrator of a text and define the role of each in presenting the ideas or information in a text.</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00401791"/>
              </p:ext>
            </p:extLst>
          </p:nvPr>
        </p:nvGraphicFramePr>
        <p:xfrm>
          <a:off x="371078" y="1900501"/>
          <a:ext cx="6996510" cy="1909499"/>
        </p:xfrm>
        <a:graphic>
          <a:graphicData uri="http://schemas.openxmlformats.org/drawingml/2006/table">
            <a:tbl>
              <a:tblPr firstRow="1" firstCol="1" bandRow="1"/>
              <a:tblGrid>
                <a:gridCol w="862130"/>
                <a:gridCol w="928447"/>
                <a:gridCol w="828970"/>
                <a:gridCol w="762653"/>
                <a:gridCol w="795811"/>
                <a:gridCol w="795811"/>
                <a:gridCol w="994765"/>
                <a:gridCol w="523909"/>
                <a:gridCol w="504014"/>
              </a:tblGrid>
              <a:tr h="293769">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282" marR="33282"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gridSpan="3">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 – </a:t>
                      </a:r>
                      <a:r>
                        <a:rPr lang="en-US" sz="800" b="1"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ANp</a:t>
                      </a:r>
                      <a:endParaRPr lang="en-US" sz="80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r>
              <a:tr h="1615730">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Answers describing questions about individuals, events or ideas read to and discussed in text (rote memory).</a:t>
                      </a:r>
                      <a:endParaRPr lang="en-US" sz="800">
                        <a:effectLst/>
                        <a:latin typeface="Calibri"/>
                        <a:ea typeface="Calibri"/>
                        <a:cs typeface="Times New Roman"/>
                      </a:endParaRPr>
                    </a:p>
                  </a:txBody>
                  <a:tcPr marL="33282" marR="33282"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the terms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events, ideas, information, between, connect, individuals and text.</a:t>
                      </a:r>
                      <a:endParaRPr lang="en-US" sz="800"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Answers </a:t>
                      </a:r>
                      <a:r>
                        <a:rPr lang="en-US" sz="800" b="1" dirty="0">
                          <a:solidFill>
                            <a:srgbClr val="000000"/>
                          </a:solidFill>
                          <a:effectLst/>
                          <a:latin typeface="Calibri"/>
                          <a:ea typeface="Times New Roman"/>
                          <a:cs typeface="Times New Roman"/>
                        </a:rPr>
                        <a:t>questions about individuals, events or ideas read to and discussed in class (requires more than memory</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NOT</a:t>
                      </a:r>
                      <a:r>
                        <a:rPr lang="en-US" sz="800" b="1" baseline="0" dirty="0" smtClean="0">
                          <a:solidFill>
                            <a:srgbClr val="000000"/>
                          </a:solidFill>
                          <a:effectLst/>
                          <a:latin typeface="Calibri"/>
                          <a:ea typeface="Calibri"/>
                          <a:cs typeface="Times New Roman"/>
                        </a:rPr>
                        <a:t> ASSESSED</a:t>
                      </a:r>
                      <a:endParaRPr lang="en-US" sz="800" b="1"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Explains connections between time and events, individuals, ideas or information.</a:t>
                      </a:r>
                      <a:endParaRPr lang="en-US" sz="80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Explains connections between sequence of events, ideas or information.</a:t>
                      </a:r>
                      <a:endParaRPr lang="en-US" sz="80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 Explains connections between cause and effect of events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b="1"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Organizes (categorizes) on a graphic organizer (draws or glues pictures) of when events happened (timeline), or how two individuals/ideas are the same or different (</a:t>
                      </a:r>
                      <a:r>
                        <a:rPr lang="en-US" sz="800" b="1" dirty="0" err="1">
                          <a:solidFill>
                            <a:srgbClr val="000000"/>
                          </a:solidFill>
                          <a:effectLst/>
                          <a:latin typeface="Calibri"/>
                          <a:ea typeface="Times New Roman"/>
                          <a:cs typeface="Times New Roman"/>
                        </a:rPr>
                        <a:t>venn</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a:t>
                      </a:r>
                      <a:r>
                        <a:rPr lang="en-US" sz="800" b="1" baseline="0" dirty="0" smtClean="0">
                          <a:solidFill>
                            <a:srgbClr val="000000"/>
                          </a:solidFill>
                          <a:effectLst/>
                          <a:latin typeface="Calibri"/>
                          <a:ea typeface="Calibri"/>
                          <a:cs typeface="Times New Roman"/>
                        </a:rPr>
                        <a:t> RESPONSE</a:t>
                      </a:r>
                      <a:endParaRPr lang="en-US" sz="800" b="1"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u="sng" dirty="0">
                          <a:effectLst/>
                          <a:latin typeface="Calibri"/>
                          <a:ea typeface="Calibri"/>
                          <a:cs typeface="Helvetica"/>
                        </a:rPr>
                        <a:t>RI.K.3</a:t>
                      </a:r>
                      <a:r>
                        <a:rPr lang="en-US" sz="800" dirty="0">
                          <a:effectLst/>
                          <a:latin typeface="Calibri"/>
                          <a:ea typeface="Calibri"/>
                          <a:cs typeface="Helvetica"/>
                        </a:rPr>
                        <a:t> With prompting and support, describe the connection between two individuals, events, ideas, or pieces of information in a text.</a:t>
                      </a:r>
                      <a:endParaRPr lang="en-US" sz="800"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r>
            </a:tbl>
          </a:graphicData>
        </a:graphic>
      </p:graphicFrame>
      <p:sp>
        <p:nvSpPr>
          <p:cNvPr id="11" name="TextBox 10"/>
          <p:cNvSpPr txBox="1"/>
          <p:nvPr/>
        </p:nvSpPr>
        <p:spPr>
          <a:xfrm>
            <a:off x="2152246" y="1676400"/>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2209800" y="3886200"/>
            <a:ext cx="11430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rot="20020858">
            <a:off x="711392" y="4065331"/>
            <a:ext cx="6666684" cy="923330"/>
          </a:xfrm>
          <a:prstGeom prst="rect">
            <a:avLst/>
          </a:prstGeom>
          <a:noFill/>
        </p:spPr>
        <p:txBody>
          <a:bodyPr wrap="square" rtlCol="0">
            <a:spAutoFit/>
          </a:bodyPr>
          <a:lstStyle/>
          <a:p>
            <a:r>
              <a:rPr lang="en-US" sz="5400" dirty="0" smtClean="0">
                <a:solidFill>
                  <a:schemeClr val="bg1">
                    <a:lumMod val="50000"/>
                    <a:alpha val="46000"/>
                  </a:schemeClr>
                </a:solidFill>
              </a:rPr>
              <a:t>NOT YET TRANSLATED</a:t>
            </a:r>
            <a:endParaRPr lang="en-US" sz="5400" dirty="0">
              <a:solidFill>
                <a:schemeClr val="bg1">
                  <a:lumMod val="50000"/>
                  <a:alpha val="46000"/>
                </a:schemeClr>
              </a:solidFill>
            </a:endParaRPr>
          </a:p>
        </p:txBody>
      </p:sp>
    </p:spTree>
    <p:extLst>
      <p:ext uri="{BB962C8B-B14F-4D97-AF65-F5344CB8AC3E}">
        <p14:creationId xmlns:p14="http://schemas.microsoft.com/office/powerpoint/2010/main" val="331087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10" name="Rectangle 9"/>
          <p:cNvSpPr/>
          <p:nvPr/>
        </p:nvSpPr>
        <p:spPr>
          <a:xfrm>
            <a:off x="713875" y="2556698"/>
            <a:ext cx="6234113" cy="5689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defTabSz="966612">
              <a:defRPr/>
            </a:pPr>
            <a:r>
              <a:rPr lang="en-US" b="1" u="sng" dirty="0"/>
              <a:t>Constructed Response Research Rubrics Target 2</a:t>
            </a:r>
          </a:p>
          <a:p>
            <a:pPr marL="231775" indent="-231775" algn="ctr"/>
            <a:r>
              <a:rPr lang="en-US" dirty="0"/>
              <a:t>Locate, Select, Interpret and Integrate Information.</a:t>
            </a:r>
          </a:p>
        </p:txBody>
      </p:sp>
      <p:sp>
        <p:nvSpPr>
          <p:cNvPr id="6" name="Rectangle 5"/>
          <p:cNvSpPr/>
          <p:nvPr/>
        </p:nvSpPr>
        <p:spPr>
          <a:xfrm>
            <a:off x="699087" y="1817208"/>
            <a:ext cx="6211299" cy="835983"/>
          </a:xfrm>
          <a:prstGeom prst="rect">
            <a:avLst/>
          </a:prstGeom>
        </p:spPr>
        <p:txBody>
          <a:bodyPr wrap="square" lIns="96378" tIns="48189" rIns="96378" bIns="48189">
            <a:spAutoFit/>
          </a:bodyPr>
          <a:lstStyle/>
          <a:p>
            <a:pPr marL="395288" lvl="0" indent="-395288"/>
            <a:r>
              <a:rPr lang="en-US" sz="1600" b="1" dirty="0" smtClean="0">
                <a:latin typeface="Helvetica" pitchFamily="34" charset="0"/>
                <a:cs typeface="Helvetica" pitchFamily="34" charset="0"/>
              </a:rPr>
              <a:t>7.    </a:t>
            </a:r>
            <a:r>
              <a:rPr lang="es-ES" sz="1600" b="1" dirty="0" smtClean="0">
                <a:latin typeface="Helvetica" pitchFamily="34" charset="0"/>
                <a:cs typeface="Helvetica" pitchFamily="34" charset="0"/>
              </a:rPr>
              <a:t>Dibuja, escribe </a:t>
            </a:r>
            <a:r>
              <a:rPr lang="es-ES" sz="1600" b="1" dirty="0">
                <a:latin typeface="Helvetica" pitchFamily="34" charset="0"/>
                <a:cs typeface="Helvetica" pitchFamily="34" charset="0"/>
              </a:rPr>
              <a:t>o habla acerca de lo que hizo feliz a Pedro y a Jaime al final </a:t>
            </a:r>
            <a:r>
              <a:rPr lang="es-ES" sz="1600" b="1" dirty="0" smtClean="0">
                <a:latin typeface="Helvetica" pitchFamily="34" charset="0"/>
                <a:cs typeface="Helvetica" pitchFamily="34" charset="0"/>
              </a:rPr>
              <a:t>de cada </a:t>
            </a:r>
            <a:r>
              <a:rPr lang="es-ES" sz="1600" b="1" dirty="0">
                <a:latin typeface="Helvetica" pitchFamily="34" charset="0"/>
                <a:cs typeface="Helvetica" pitchFamily="34" charset="0"/>
              </a:rPr>
              <a:t>cuento.</a:t>
            </a:r>
          </a:p>
          <a:p>
            <a:pPr marL="58737" lvl="0"/>
            <a:endParaRPr lang="es-ES" sz="1600" b="1" dirty="0">
              <a:latin typeface="Helvetica" pitchFamily="34" charset="0"/>
              <a:cs typeface="Helvetica" pitchFamily="34" charset="0"/>
            </a:endParaRPr>
          </a:p>
        </p:txBody>
      </p:sp>
      <p:sp>
        <p:nvSpPr>
          <p:cNvPr id="8" name="Rectangle 7"/>
          <p:cNvSpPr/>
          <p:nvPr/>
        </p:nvSpPr>
        <p:spPr>
          <a:xfrm>
            <a:off x="628649" y="1240393"/>
            <a:ext cx="6434138" cy="558978"/>
          </a:xfrm>
          <a:prstGeom prst="rect">
            <a:avLst/>
          </a:prstGeom>
        </p:spPr>
        <p:txBody>
          <a:bodyPr wrap="square" lIns="96371" tIns="48186" rIns="96371" bIns="48186">
            <a:spAutoFit/>
          </a:bodyPr>
          <a:lstStyle/>
          <a:p>
            <a:pPr algn="ctr"/>
            <a:r>
              <a:rPr lang="es-ES" sz="1500" b="1" dirty="0"/>
              <a:t>Pre-evaluación Trimestre 4: Clave para la Respuesta construida de investigación</a:t>
            </a:r>
          </a:p>
          <a:p>
            <a:pPr algn="ctr"/>
            <a:r>
              <a:rPr lang="es-MX" sz="1500" b="1" dirty="0" smtClean="0"/>
              <a:t>Textos literarios: </a:t>
            </a:r>
            <a:r>
              <a:rPr lang="es-MX" sz="1500" i="1" dirty="0" smtClean="0"/>
              <a:t>La mascota  de Pedro </a:t>
            </a:r>
            <a:r>
              <a:rPr lang="es-MX" sz="1500" b="1" dirty="0" smtClean="0"/>
              <a:t>y </a:t>
            </a:r>
            <a:r>
              <a:rPr lang="es-MX" sz="1500" i="1" dirty="0" smtClean="0"/>
              <a:t>Jaime y el pajarito </a:t>
            </a:r>
            <a:endParaRPr lang="es-MX" sz="1500" i="1" dirty="0"/>
          </a:p>
        </p:txBody>
      </p:sp>
      <p:sp>
        <p:nvSpPr>
          <p:cNvPr id="5" name="Rectangle 4"/>
          <p:cNvSpPr/>
          <p:nvPr/>
        </p:nvSpPr>
        <p:spPr>
          <a:xfrm>
            <a:off x="781049" y="2237509"/>
            <a:ext cx="6129338" cy="3724096"/>
          </a:xfrm>
          <a:prstGeom prst="rect">
            <a:avLst/>
          </a:prstGeom>
          <a:noFill/>
        </p:spPr>
        <p:txBody>
          <a:bodyPr wrap="square">
            <a:spAutoFit/>
          </a:bodyPr>
          <a:lstStyle/>
          <a:p>
            <a:pPr algn="ctr" defTabSz="966612">
              <a:defRPr/>
            </a:pPr>
            <a:endParaRPr lang="es-ES" sz="1600" b="1" u="sng" dirty="0" smtClean="0"/>
          </a:p>
          <a:p>
            <a:pPr algn="ctr" defTabSz="966612">
              <a:defRPr/>
            </a:pPr>
            <a:endParaRPr lang="es-ES" sz="1600" b="1" u="sng" dirty="0" smtClean="0"/>
          </a:p>
          <a:p>
            <a:pPr algn="ctr" defTabSz="966612">
              <a:defRPr/>
            </a:pPr>
            <a:endParaRPr lang="es-ES" sz="1200" b="1" u="sng" dirty="0" smtClean="0"/>
          </a:p>
          <a:p>
            <a:pPr algn="ctr" defTabSz="966612">
              <a:defRPr/>
            </a:pPr>
            <a:r>
              <a:rPr lang="es-ES" sz="1600" b="1" u="sng" dirty="0" smtClean="0"/>
              <a:t>Rúbrica para la Respuesta construida de </a:t>
            </a:r>
            <a:r>
              <a:rPr lang="es-ES" sz="1600" b="1" u="sng" dirty="0"/>
              <a:t>i</a:t>
            </a:r>
            <a:r>
              <a:rPr lang="es-ES" sz="1600" b="1" u="sng" dirty="0" smtClean="0"/>
              <a:t>nvestigación - Objetivo 2</a:t>
            </a:r>
          </a:p>
          <a:p>
            <a:pPr algn="ctr" defTabSz="966612">
              <a:defRPr/>
            </a:pPr>
            <a:r>
              <a:rPr lang="es-ES" sz="1200" b="1" dirty="0" smtClean="0"/>
              <a:t>Localizar, seleccionar, interpretar e integrar información</a:t>
            </a:r>
          </a:p>
          <a:p>
            <a:endParaRPr lang="es-ES" sz="1600" b="1" u="sng" dirty="0" smtClean="0"/>
          </a:p>
          <a:p>
            <a:r>
              <a:rPr lang="es-ES" sz="1200" b="1" u="sng" dirty="0" smtClean="0"/>
              <a:t>La respuesta ofrece suficiente evidencia </a:t>
            </a:r>
            <a:r>
              <a:rPr lang="es-ES" sz="1200" dirty="0" smtClean="0"/>
              <a:t>de la habilidad de localizar y seleccionar información que muestra o dice qué </a:t>
            </a:r>
            <a:r>
              <a:rPr lang="es-ES" sz="1200" dirty="0"/>
              <a:t>f</a:t>
            </a:r>
            <a:r>
              <a:rPr lang="es-ES" sz="1200" dirty="0" smtClean="0"/>
              <a:t>ue lo que hizo feliz a Pedro y a Jaime al final de cada cuento. Los estudiantes deben ser capaces de escribir o dibujar sobre lo que hizo feliz a Pedro al final del cuento </a:t>
            </a:r>
            <a:r>
              <a:rPr lang="es-ES" sz="1200" b="1" i="1" dirty="0" smtClean="0"/>
              <a:t>La mascota de Pedro</a:t>
            </a:r>
            <a:r>
              <a:rPr lang="es-ES" sz="1200" dirty="0" smtClean="0"/>
              <a:t>. Los estudiantes podrían incluir los siguientes detalles: (1) Pedro  compró una nueva mascota – un ratón, y (2) Pedro la mantendría en su habitación. </a:t>
            </a:r>
            <a:r>
              <a:rPr lang="es-ES" sz="1200" dirty="0"/>
              <a:t>Los estudiantes deben ser capaces de escribir o dibujar sobre lo que hizo feliz </a:t>
            </a:r>
            <a:r>
              <a:rPr lang="es-ES" sz="1200" dirty="0" smtClean="0"/>
              <a:t>a Jaime a final del cuento </a:t>
            </a:r>
            <a:r>
              <a:rPr lang="es-ES" sz="1200" b="1" i="1" dirty="0" smtClean="0"/>
              <a:t>Jaime y el pajarito.</a:t>
            </a:r>
            <a:r>
              <a:rPr lang="es-ES" sz="1200" dirty="0" smtClean="0"/>
              <a:t> </a:t>
            </a:r>
            <a:r>
              <a:rPr lang="es-ES" sz="1200" dirty="0"/>
              <a:t>Los estudiantes podrían incluir los siguientes </a:t>
            </a:r>
            <a:r>
              <a:rPr lang="es-ES" sz="1200" dirty="0" smtClean="0"/>
              <a:t>detalles: (</a:t>
            </a:r>
            <a:r>
              <a:rPr lang="es-ES" sz="1200" dirty="0"/>
              <a:t>1</a:t>
            </a:r>
            <a:r>
              <a:rPr lang="es-ES" sz="1200" dirty="0" smtClean="0"/>
              <a:t>) Jaime tuvo que dejar libre al pajarito, y (2) podría explicar por qué o decir que el pajarito era más feliz estando libre. </a:t>
            </a:r>
          </a:p>
          <a:p>
            <a:r>
              <a:rPr lang="es-ES" sz="1200" b="1" u="sng" dirty="0" smtClean="0"/>
              <a:t>La respuesta ofrece suficiente evidencia </a:t>
            </a:r>
            <a:r>
              <a:rPr lang="es-ES" sz="1200" dirty="0" smtClean="0"/>
              <a:t>de la habilidad de interpretar e integrar información para dibujar o escribir acerca de cómo terminan ambos cuentos, y utiliza suficientes detalles para demostrar que el estudiante entendió el final de ambos textos ( palabras, letras o dibujos).</a:t>
            </a:r>
          </a:p>
        </p:txBody>
      </p:sp>
      <p:graphicFrame>
        <p:nvGraphicFramePr>
          <p:cNvPr id="11" name="Table 10"/>
          <p:cNvGraphicFramePr>
            <a:graphicFrameLocks noGrp="1"/>
          </p:cNvGraphicFramePr>
          <p:nvPr>
            <p:extLst>
              <p:ext uri="{D42A27DB-BD31-4B8C-83A1-F6EECF244321}">
                <p14:modId xmlns:p14="http://schemas.microsoft.com/office/powerpoint/2010/main" val="2558107276"/>
              </p:ext>
            </p:extLst>
          </p:nvPr>
        </p:nvGraphicFramePr>
        <p:xfrm>
          <a:off x="928773" y="6019266"/>
          <a:ext cx="5804316" cy="1923149"/>
        </p:xfrm>
        <a:graphic>
          <a:graphicData uri="http://schemas.openxmlformats.org/drawingml/2006/table">
            <a:tbl>
              <a:tblPr firstRow="1" bandRow="1">
                <a:tableStyleId>{5940675A-B579-460E-94D1-54222C63F5DA}</a:tableStyleId>
              </a:tblPr>
              <a:tblGrid>
                <a:gridCol w="508000"/>
                <a:gridCol w="5296316"/>
              </a:tblGrid>
              <a:tr h="533400">
                <a:tc>
                  <a:txBody>
                    <a:bodyPr/>
                    <a:lstStyle/>
                    <a:p>
                      <a:pPr algn="ctr"/>
                      <a:r>
                        <a:rPr lang="es-ES" sz="1900" b="1" dirty="0" smtClean="0"/>
                        <a:t>2</a:t>
                      </a:r>
                      <a:endParaRPr lang="es-ES" sz="1900" b="1" dirty="0"/>
                    </a:p>
                  </a:txBody>
                  <a:tcPr marL="97536" marR="97536" marT="48006" marB="48006" anchor="ctr">
                    <a:noFill/>
                  </a:tcPr>
                </a:tc>
                <a:tc>
                  <a:txBody>
                    <a:bodyPr/>
                    <a:lstStyle/>
                    <a:p>
                      <a:r>
                        <a:rPr lang="es-ES" sz="1000" b="0" i="1" baseline="0" dirty="0" smtClean="0"/>
                        <a:t>El estudiante dibuja o escribe con suficientes detalles para mostrar qué hizo feliz a Pedro y a Jaime al final de cada cuento.</a:t>
                      </a:r>
                    </a:p>
                    <a:p>
                      <a:pPr marL="171450" indent="-171450">
                        <a:buFont typeface="Arial" panose="020B0604020202020204" pitchFamily="34" charset="0"/>
                        <a:buChar char="•"/>
                      </a:pPr>
                      <a:r>
                        <a:rPr lang="es-ES" sz="1100" b="0" i="0" baseline="0" dirty="0" smtClean="0"/>
                        <a:t>El estudiante escribe o dibuja 2 detalles sobre lo que hizo feliz a Pedro.</a:t>
                      </a:r>
                    </a:p>
                    <a:p>
                      <a:pPr marL="171450" marR="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i="0" baseline="0" dirty="0" smtClean="0"/>
                        <a:t>El estudiante escribe o dibuja 2 detalles sobre lo que hizo feliz a Jaime.</a:t>
                      </a:r>
                    </a:p>
                  </a:txBody>
                  <a:tcPr marL="97536" marR="97536" marT="48006" marB="48006">
                    <a:noFill/>
                  </a:tcPr>
                </a:tc>
              </a:tr>
              <a:tr h="571500">
                <a:tc>
                  <a:txBody>
                    <a:bodyPr/>
                    <a:lstStyle/>
                    <a:p>
                      <a:pPr algn="ctr"/>
                      <a:r>
                        <a:rPr lang="es-ES" sz="1900" b="1" dirty="0" smtClean="0"/>
                        <a:t>1</a:t>
                      </a:r>
                      <a:endParaRPr lang="es-ES" sz="1900" b="1" dirty="0"/>
                    </a:p>
                  </a:txBody>
                  <a:tcPr marL="97536" marR="97536" marT="48006" marB="48006" anchor="ctr">
                    <a:no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ES" sz="1000" b="0" i="1" baseline="0" dirty="0" smtClean="0"/>
                        <a:t>El estudiante dibuja o escribe con detalles </a:t>
                      </a:r>
                      <a:r>
                        <a:rPr kumimoji="0" lang="es-ES" sz="1000" b="0" i="1" u="none" strike="noStrike" kern="1200" cap="none" spc="0" normalizeH="0" baseline="0" noProof="0" dirty="0" smtClean="0">
                          <a:ln>
                            <a:noFill/>
                          </a:ln>
                          <a:solidFill>
                            <a:prstClr val="black"/>
                          </a:solidFill>
                          <a:effectLst/>
                          <a:uLnTx/>
                          <a:uFillTx/>
                          <a:latin typeface="+mn-lt"/>
                          <a:ea typeface="+mn-ea"/>
                          <a:cs typeface="+mn-cs"/>
                        </a:rPr>
                        <a:t>parciales para mostrar algo de comprensión acerca de qué hizo feliz a Pedro y a Jaime al final de cada cuento.</a:t>
                      </a:r>
                    </a:p>
                    <a:p>
                      <a:pPr marL="171450" indent="-171450">
                        <a:buFont typeface="Arial" panose="020B0604020202020204" pitchFamily="34" charset="0"/>
                        <a:buChar char="•"/>
                      </a:pPr>
                      <a:r>
                        <a:rPr lang="es-ES" sz="1100" b="0" i="0" baseline="0" dirty="0" smtClean="0"/>
                        <a:t>El estudiante escribe o dibuja 1 detalle sobre lo que hizo feliz a Pedro.</a:t>
                      </a:r>
                    </a:p>
                    <a:p>
                      <a:pPr marL="171450" indent="-171450">
                        <a:buFont typeface="Arial" panose="020B0604020202020204" pitchFamily="34" charset="0"/>
                        <a:buChar char="•"/>
                      </a:pPr>
                      <a:r>
                        <a:rPr lang="es-ES" sz="1100" b="0" i="0" baseline="0" dirty="0" smtClean="0"/>
                        <a:t>El estudiante escribe o dibuja 1 detalle sobre lo que hizo feliz a Jaime.</a:t>
                      </a:r>
                    </a:p>
                  </a:txBody>
                  <a:tcPr marL="97536" marR="97536" marT="48006" marB="48006">
                    <a:noFill/>
                  </a:tcPr>
                </a:tc>
              </a:tr>
              <a:tr h="450965">
                <a:tc>
                  <a:txBody>
                    <a:bodyPr/>
                    <a:lstStyle/>
                    <a:p>
                      <a:pPr algn="ctr"/>
                      <a:r>
                        <a:rPr lang="es-ES" sz="1900" b="1" dirty="0" smtClean="0"/>
                        <a:t>0</a:t>
                      </a:r>
                      <a:endParaRPr lang="es-ES" sz="1900" b="1" dirty="0"/>
                    </a:p>
                  </a:txBody>
                  <a:tcPr marL="97536" marR="97536" marT="48006" marB="48006" anchor="ctr">
                    <a:no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0" i="1" baseline="0" dirty="0" smtClean="0"/>
                        <a:t>El estudiante no muestra comprensión acerca de qué hizo feliz a Pedro o a Jaime.</a:t>
                      </a:r>
                    </a:p>
                    <a:p>
                      <a:pPr marL="171450" marR="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i="0" baseline="0" dirty="0" smtClean="0"/>
                        <a:t>La respuesta del estudiante no es consistente con la pregunta. </a:t>
                      </a:r>
                    </a:p>
                  </a:txBody>
                  <a:tcPr marL="97536" marR="97536" marT="48006" marB="48006">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92864117"/>
              </p:ext>
            </p:extLst>
          </p:nvPr>
        </p:nvGraphicFramePr>
        <p:xfrm>
          <a:off x="4661988" y="8650320"/>
          <a:ext cx="2286000" cy="566023"/>
        </p:xfrm>
        <a:graphic>
          <a:graphicData uri="http://schemas.openxmlformats.org/drawingml/2006/table">
            <a:tbl>
              <a:tblPr firstRow="1" firstCol="1" bandRow="1"/>
              <a:tblGrid>
                <a:gridCol w="2286000"/>
              </a:tblGrid>
              <a:tr h="123669">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RL.K.9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42354">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Analiza las  aventuras o experiencias  entre dos personajes partiendo de una premisa (ej.  ¿qué personaje mostró/ tenía ____durante su aventura?</a:t>
                      </a:r>
                      <a:endParaRPr lang="en-US" sz="800" b="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7" name="Rectangle 6"/>
          <p:cNvSpPr/>
          <p:nvPr/>
        </p:nvSpPr>
        <p:spPr>
          <a:xfrm>
            <a:off x="699091" y="314989"/>
            <a:ext cx="6263684" cy="861774"/>
          </a:xfrm>
          <a:prstGeom prst="rect">
            <a:avLst/>
          </a:prstGeom>
        </p:spPr>
        <p:txBody>
          <a:bodyPr wrap="square">
            <a:spAutoFit/>
          </a:bodyPr>
          <a:lstStyle/>
          <a:p>
            <a:pPr lvl="0" defTabSz="966612">
              <a:defRPr/>
            </a:pPr>
            <a:r>
              <a:rPr lang="es-MX" sz="1000" i="1" dirty="0">
                <a:solidFill>
                  <a:prstClr val="black"/>
                </a:solidFill>
              </a:rPr>
              <a:t>Una nota sobre las respuestas construidas:  Las respuestas construidas no están escritas “en piedra.” No hay una manera perfecta en la que el estudiante debe responder. Busque el intención general de la pregunta y  la respuesta del estudiante y siga la rúbrica a continuación tanto como sea posible. Utilice su mejor juicio. A diferencia de las preguntas de  DOK-1 donde  hay una respuesta correcta o incorrecta,  las respuesta construida son más difíciles de evaluar. La coherencia global de la intención del estudiante, basada en la mayor parte de sus respuestas, puede servirle de guía. </a:t>
            </a:r>
          </a:p>
        </p:txBody>
      </p:sp>
    </p:spTree>
    <p:extLst>
      <p:ext uri="{BB962C8B-B14F-4D97-AF65-F5344CB8AC3E}">
        <p14:creationId xmlns:p14="http://schemas.microsoft.com/office/powerpoint/2010/main" val="963279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x-none" smtClean="0"/>
              <a:pPr/>
              <a:t>13</a:t>
            </a:fld>
            <a:endParaRPr lang="x-none" dirty="0"/>
          </a:p>
        </p:txBody>
      </p:sp>
      <p:graphicFrame>
        <p:nvGraphicFramePr>
          <p:cNvPr id="7" name="Table 6"/>
          <p:cNvGraphicFramePr>
            <a:graphicFrameLocks noGrp="1"/>
          </p:cNvGraphicFramePr>
          <p:nvPr>
            <p:extLst>
              <p:ext uri="{D42A27DB-BD31-4B8C-83A1-F6EECF244321}">
                <p14:modId xmlns:p14="http://schemas.microsoft.com/office/powerpoint/2010/main" val="1995105762"/>
              </p:ext>
            </p:extLst>
          </p:nvPr>
        </p:nvGraphicFramePr>
        <p:xfrm>
          <a:off x="658572" y="8666896"/>
          <a:ext cx="2133600" cy="705971"/>
        </p:xfrm>
        <a:graphic>
          <a:graphicData uri="http://schemas.openxmlformats.org/drawingml/2006/table">
            <a:tbl>
              <a:tblPr/>
              <a:tblGrid>
                <a:gridCol w="2133600"/>
              </a:tblGrid>
              <a:tr h="145139">
                <a:tc>
                  <a:txBody>
                    <a:bodyPr/>
                    <a:lstStyle/>
                    <a:p>
                      <a:pPr marL="0" marR="0" algn="l">
                        <a:lnSpc>
                          <a:spcPct val="115000"/>
                        </a:lnSpc>
                        <a:spcBef>
                          <a:spcPts val="0"/>
                        </a:spcBef>
                        <a:spcAft>
                          <a:spcPts val="0"/>
                        </a:spcAft>
                      </a:pP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RI.K.9</a:t>
                      </a:r>
                      <a:r>
                        <a:rPr lang="en-US" sz="800" b="1" i="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4 - SYU</a:t>
                      </a:r>
                      <a:endParaRPr lang="en-US" sz="800" dirty="0">
                        <a:effectLst/>
                        <a:latin typeface="Calibri"/>
                        <a:ea typeface="Calibri"/>
                        <a:cs typeface="Times New Roman"/>
                      </a:endParaRPr>
                    </a:p>
                  </a:txBody>
                  <a:tcPr marL="72866" marR="7286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605">
                <a:tc>
                  <a:txBody>
                    <a:bodyPr/>
                    <a:lstStyle/>
                    <a:p>
                      <a:pPr marL="0" marR="0" algn="l">
                        <a:lnSpc>
                          <a:spcPct val="115000"/>
                        </a:lnSpc>
                        <a:spcBef>
                          <a:spcPts val="0"/>
                        </a:spcBef>
                        <a:spcAft>
                          <a:spcPts val="0"/>
                        </a:spcAft>
                      </a:pPr>
                      <a:r>
                        <a:rPr lang="es-ES" sz="800" b="0" dirty="0" smtClean="0">
                          <a:solidFill>
                            <a:srgbClr val="000000"/>
                          </a:solidFill>
                          <a:effectLst/>
                          <a:latin typeface="+mn-lt"/>
                          <a:ea typeface="Times New Roman"/>
                          <a:cs typeface="Times New Roman"/>
                        </a:rPr>
                        <a:t>Reúne (para resumir) información dentro de dos  fuentes –encuentra todos los atributos sobre un tema de ambas fuentes que apoyan______.</a:t>
                      </a:r>
                      <a:endParaRPr lang="en-US" sz="800" b="0" dirty="0">
                        <a:effectLst/>
                        <a:latin typeface="Calibri"/>
                        <a:ea typeface="Calibri"/>
                        <a:cs typeface="Times New Roman"/>
                      </a:endParaRPr>
                    </a:p>
                  </a:txBody>
                  <a:tcPr marL="72866" marR="7286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pSp>
        <p:nvGrpSpPr>
          <p:cNvPr id="23" name="Group 22"/>
          <p:cNvGrpSpPr/>
          <p:nvPr/>
        </p:nvGrpSpPr>
        <p:grpSpPr>
          <a:xfrm>
            <a:off x="4210051" y="4756524"/>
            <a:ext cx="2495549" cy="1923621"/>
            <a:chOff x="3962399" y="4219182"/>
            <a:chExt cx="2348752" cy="1836184"/>
          </a:xfrm>
        </p:grpSpPr>
        <p:sp>
          <p:nvSpPr>
            <p:cNvPr id="21" name="Rectangle 20"/>
            <p:cNvSpPr/>
            <p:nvPr/>
          </p:nvSpPr>
          <p:spPr>
            <a:xfrm>
              <a:off x="3962399" y="4219182"/>
              <a:ext cx="400050" cy="38173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x-none" sz="2200" b="1" dirty="0" smtClean="0">
                  <a:solidFill>
                    <a:schemeClr val="tx1"/>
                  </a:solidFill>
                  <a:effectLst>
                    <a:outerShdw blurRad="38100" dist="38100" dir="2700000" algn="tl">
                      <a:srgbClr val="000000">
                        <a:alpha val="43137"/>
                      </a:srgbClr>
                    </a:outerShdw>
                  </a:effectLst>
                </a:rPr>
                <a:t>4</a:t>
              </a:r>
              <a:endParaRPr lang="x-none" sz="2200" b="1" dirty="0">
                <a:solidFill>
                  <a:schemeClr val="tx1"/>
                </a:solidFill>
                <a:effectLst>
                  <a:outerShdw blurRad="38100" dist="38100" dir="2700000" algn="tl">
                    <a:srgbClr val="000000">
                      <a:alpha val="43137"/>
                    </a:srgbClr>
                  </a:outerShdw>
                </a:effectLst>
              </a:endParaRPr>
            </a:p>
          </p:txBody>
        </p:sp>
        <p:sp>
          <p:nvSpPr>
            <p:cNvPr id="14" name="Rectangle 13"/>
            <p:cNvSpPr/>
            <p:nvPr/>
          </p:nvSpPr>
          <p:spPr>
            <a:xfrm>
              <a:off x="3962399" y="4633224"/>
              <a:ext cx="2348752" cy="14221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dirty="0" smtClean="0">
                  <a:solidFill>
                    <a:schemeClr val="tx1"/>
                  </a:solidFill>
                </a:rPr>
                <a:t>Las nutrias necesitan una roca para poder abrir su comida. Los estudiantes también podrían decir que las nutrias comen cangrejos o animales que tienen conchas duras; o que las nutrias rompen las conchas con rocas para sacar el alimento. </a:t>
              </a:r>
              <a:endParaRPr lang="es-ES" sz="1200" dirty="0">
                <a:solidFill>
                  <a:schemeClr val="tx1"/>
                </a:solidFill>
              </a:endParaRPr>
            </a:p>
          </p:txBody>
        </p:sp>
      </p:grpSp>
      <p:sp>
        <p:nvSpPr>
          <p:cNvPr id="17" name="TextBox 16"/>
          <p:cNvSpPr txBox="1"/>
          <p:nvPr/>
        </p:nvSpPr>
        <p:spPr>
          <a:xfrm>
            <a:off x="678236" y="930857"/>
            <a:ext cx="6891301" cy="589762"/>
          </a:xfrm>
          <a:prstGeom prst="rect">
            <a:avLst/>
          </a:prstGeom>
          <a:noFill/>
        </p:spPr>
        <p:txBody>
          <a:bodyPr wrap="square" lIns="96378" tIns="48189" rIns="96378" bIns="48189" rtlCol="0">
            <a:spAutoFit/>
          </a:bodyPr>
          <a:lstStyle/>
          <a:p>
            <a:pPr marL="346075" indent="-346075"/>
            <a:r>
              <a:rPr lang="x-none" sz="1600" b="1" dirty="0" smtClean="0">
                <a:latin typeface="Helvetica" panose="020B0604020202020204" pitchFamily="34" charset="0"/>
                <a:cs typeface="Helvetica" panose="020B0604020202020204" pitchFamily="34" charset="0"/>
              </a:rPr>
              <a:t>14. Escribe y dibuja acerca de lo que necesitan los animales en sus hábitats para poder comer.</a:t>
            </a:r>
            <a:endParaRPr lang="x-none" sz="1600" b="1" dirty="0">
              <a:latin typeface="Helvetica" panose="020B0604020202020204" pitchFamily="34" charset="0"/>
              <a:cs typeface="Helvetica" panose="020B0604020202020204" pitchFamily="34" charset="0"/>
            </a:endParaRPr>
          </a:p>
        </p:txBody>
      </p:sp>
      <p:sp>
        <p:nvSpPr>
          <p:cNvPr id="27" name="Rectangle 26"/>
          <p:cNvSpPr/>
          <p:nvPr/>
        </p:nvSpPr>
        <p:spPr>
          <a:xfrm>
            <a:off x="609600" y="203016"/>
            <a:ext cx="6959938" cy="759033"/>
          </a:xfrm>
          <a:prstGeom prst="rect">
            <a:avLst/>
          </a:prstGeom>
        </p:spPr>
        <p:txBody>
          <a:bodyPr wrap="square" lIns="96371" tIns="48186" rIns="96371" bIns="48186">
            <a:spAutoFit/>
          </a:bodyPr>
          <a:lstStyle/>
          <a:p>
            <a:r>
              <a:rPr lang="es-ES" sz="1400" b="1" dirty="0" smtClean="0"/>
              <a:t>Clave para la Respuesta construida</a:t>
            </a:r>
            <a:endParaRPr lang="es-ES" sz="1400" dirty="0" smtClean="0"/>
          </a:p>
          <a:p>
            <a:r>
              <a:rPr lang="es-ES" sz="1400" dirty="0"/>
              <a:t>Textos informativos: </a:t>
            </a:r>
            <a:r>
              <a:rPr lang="es-ES" sz="1400" b="1" i="1" dirty="0"/>
              <a:t>¿Qué necesitan los animales? </a:t>
            </a:r>
            <a:r>
              <a:rPr lang="es-ES" sz="1400" i="1" dirty="0" smtClean="0"/>
              <a:t>y</a:t>
            </a:r>
            <a:r>
              <a:rPr lang="es-ES" sz="1400" b="1" i="1" dirty="0" smtClean="0"/>
              <a:t> </a:t>
            </a:r>
            <a:r>
              <a:rPr lang="es-ES" sz="1400" b="1" dirty="0" smtClean="0"/>
              <a:t>Las </a:t>
            </a:r>
            <a:r>
              <a:rPr lang="es-ES" sz="1400" b="1" dirty="0"/>
              <a:t>rocas ayudan a este animal a comer</a:t>
            </a:r>
          </a:p>
          <a:p>
            <a:endParaRPr lang="es-ES" sz="1500" dirty="0"/>
          </a:p>
        </p:txBody>
      </p:sp>
      <p:graphicFrame>
        <p:nvGraphicFramePr>
          <p:cNvPr id="28" name="Table 27"/>
          <p:cNvGraphicFramePr>
            <a:graphicFrameLocks noGrp="1"/>
          </p:cNvGraphicFramePr>
          <p:nvPr>
            <p:extLst>
              <p:ext uri="{D42A27DB-BD31-4B8C-83A1-F6EECF244321}">
                <p14:modId xmlns:p14="http://schemas.microsoft.com/office/powerpoint/2010/main" val="3232161883"/>
              </p:ext>
            </p:extLst>
          </p:nvPr>
        </p:nvGraphicFramePr>
        <p:xfrm>
          <a:off x="3376633" y="7772067"/>
          <a:ext cx="3927083" cy="1938528"/>
        </p:xfrm>
        <a:graphic>
          <a:graphicData uri="http://schemas.openxmlformats.org/drawingml/2006/table">
            <a:tbl>
              <a:tblPr firstRow="1" bandRow="1">
                <a:tableStyleId>{5940675A-B579-460E-94D1-54222C63F5DA}</a:tableStyleId>
              </a:tblPr>
              <a:tblGrid>
                <a:gridCol w="367758"/>
                <a:gridCol w="3559325"/>
              </a:tblGrid>
              <a:tr h="127904">
                <a:tc gridSpan="2">
                  <a:txBody>
                    <a:bodyPr/>
                    <a:lstStyle/>
                    <a:p>
                      <a:pPr algn="ctr"/>
                      <a:r>
                        <a:rPr lang="es-ES" sz="1200" b="1" noProof="0" dirty="0" smtClean="0"/>
                        <a:t>Ejemplo de respuesta en el “lenguaje” del estudiante </a:t>
                      </a:r>
                    </a:p>
                  </a:txBody>
                  <a:tcPr marL="97536" marR="97536" marT="48006" marB="48006">
                    <a:noFill/>
                  </a:tcPr>
                </a:tc>
                <a:tc hMerge="1">
                  <a:txBody>
                    <a:bodyPr/>
                    <a:lstStyle/>
                    <a:p>
                      <a:endParaRPr lang="en-US" sz="1000" dirty="0"/>
                    </a:p>
                  </a:txBody>
                  <a:tcPr/>
                </a:tc>
              </a:tr>
              <a:tr h="548640">
                <a:tc>
                  <a:txBody>
                    <a:bodyPr/>
                    <a:lstStyle/>
                    <a:p>
                      <a:pPr algn="ctr"/>
                      <a:r>
                        <a:rPr lang="en-US" sz="1800" b="1" dirty="0" smtClean="0"/>
                        <a:t>2</a:t>
                      </a:r>
                      <a:endParaRPr lang="en-US" sz="1800" b="1" dirty="0"/>
                    </a:p>
                  </a:txBody>
                  <a:tcPr marL="97536" marR="97536" marT="48006" marB="48006" anchor="ctr"/>
                </a:tc>
                <a:tc>
                  <a:txBody>
                    <a:bodyPr/>
                    <a:lstStyle/>
                    <a:p>
                      <a:r>
                        <a:rPr lang="es-ES" sz="1000" noProof="0" dirty="0" smtClean="0"/>
                        <a:t>#1</a:t>
                      </a:r>
                      <a:r>
                        <a:rPr lang="es-ES" sz="1000" baseline="0" noProof="0" dirty="0" smtClean="0"/>
                        <a:t> – Las jirafas necesitan árboles altos o árboles de acacias. </a:t>
                      </a:r>
                    </a:p>
                    <a:p>
                      <a:r>
                        <a:rPr lang="es-ES" sz="1000" baseline="0" noProof="0" dirty="0" smtClean="0"/>
                        <a:t>#2 – Los leones necesitan cazar o comer otros animales. </a:t>
                      </a:r>
                    </a:p>
                    <a:p>
                      <a:r>
                        <a:rPr lang="es-ES" sz="1000" baseline="0" noProof="0" dirty="0" smtClean="0"/>
                        <a:t>#3 – Los osos necesitan espacio para encontrar comida. </a:t>
                      </a:r>
                    </a:p>
                    <a:p>
                      <a:r>
                        <a:rPr lang="es-ES" sz="1000" baseline="0" noProof="0" dirty="0" smtClean="0"/>
                        <a:t>#4 – Las nutrias necesitan rocas para romper y abrir las conchas. </a:t>
                      </a:r>
                      <a:endParaRPr lang="es-ES" sz="1000" noProof="0" dirty="0"/>
                    </a:p>
                  </a:txBody>
                  <a:tcPr marL="97536" marR="97536" marT="48006" marB="48006">
                    <a:noFill/>
                  </a:tcPr>
                </a:tc>
              </a:tr>
              <a:tr h="486705">
                <a:tc>
                  <a:txBody>
                    <a:bodyPr/>
                    <a:lstStyle/>
                    <a:p>
                      <a:pPr algn="ctr"/>
                      <a:r>
                        <a:rPr lang="en-US" sz="1800" b="1" dirty="0" smtClean="0"/>
                        <a:t>1</a:t>
                      </a:r>
                      <a:endParaRPr lang="en-US" sz="1800" b="1" dirty="0"/>
                    </a:p>
                  </a:txBody>
                  <a:tcPr marL="97536" marR="97536" marT="48006" marB="48006" anchor="ctr"/>
                </a:tc>
                <a:tc>
                  <a:txBody>
                    <a:bodyPr/>
                    <a:lstStyle/>
                    <a:p>
                      <a:r>
                        <a:rPr lang="es-ES" sz="1000" noProof="0" dirty="0" smtClean="0"/>
                        <a:t>#1 - #4</a:t>
                      </a:r>
                      <a:endParaRPr lang="es-ES" sz="1000" baseline="0" noProof="0" dirty="0" smtClean="0"/>
                    </a:p>
                    <a:p>
                      <a:r>
                        <a:rPr lang="es-ES" sz="1000" baseline="0" noProof="0" dirty="0" smtClean="0"/>
                        <a:t>2 respuestas tienen información parcial</a:t>
                      </a:r>
                    </a:p>
                    <a:p>
                      <a:r>
                        <a:rPr lang="es-ES" sz="1000" baseline="0" noProof="0" dirty="0" smtClean="0"/>
                        <a:t>2 respuestas están completas</a:t>
                      </a:r>
                      <a:endParaRPr lang="es-ES" sz="1000" noProof="0" dirty="0"/>
                    </a:p>
                  </a:txBody>
                  <a:tcPr marL="97536" marR="97536" marT="48006" marB="48006">
                    <a:noFill/>
                  </a:tcPr>
                </a:tc>
              </a:tr>
              <a:tr h="254369">
                <a:tc>
                  <a:txBody>
                    <a:bodyPr/>
                    <a:lstStyle/>
                    <a:p>
                      <a:pPr algn="ctr"/>
                      <a:r>
                        <a:rPr lang="en-US" sz="1800" b="1" dirty="0" smtClean="0"/>
                        <a:t>0</a:t>
                      </a:r>
                      <a:endParaRPr lang="en-US" sz="1800" b="1" dirty="0"/>
                    </a:p>
                  </a:txBody>
                  <a:tcPr marL="97536" marR="97536" marT="48006" marB="48006" anchor="ctr"/>
                </a:tc>
                <a:tc>
                  <a:txBody>
                    <a:bodyPr/>
                    <a:lstStyle/>
                    <a:p>
                      <a:r>
                        <a:rPr lang="es-ES" sz="1000" noProof="0" dirty="0" smtClean="0"/>
                        <a:t>Nada o </a:t>
                      </a:r>
                      <a:r>
                        <a:rPr lang="es-ES" sz="1000" baseline="0" noProof="0" dirty="0" smtClean="0"/>
                        <a:t>muy poco de los </a:t>
                      </a:r>
                      <a:r>
                        <a:rPr lang="es-ES" sz="1000" noProof="0" dirty="0" smtClean="0"/>
                        <a:t>dibujos muestran un entendimiento de la pregunta. </a:t>
                      </a:r>
                      <a:endParaRPr lang="es-ES" sz="1000" noProof="0" dirty="0"/>
                    </a:p>
                  </a:txBody>
                  <a:tcPr marL="97536" marR="97536" marT="48006" marB="48006">
                    <a:noFill/>
                  </a:tcPr>
                </a:tc>
              </a:tr>
            </a:tbl>
          </a:graphicData>
        </a:graphic>
      </p:graphicFrame>
      <p:grpSp>
        <p:nvGrpSpPr>
          <p:cNvPr id="26" name="Group 25"/>
          <p:cNvGrpSpPr/>
          <p:nvPr/>
        </p:nvGrpSpPr>
        <p:grpSpPr>
          <a:xfrm>
            <a:off x="840731" y="1712138"/>
            <a:ext cx="2571998" cy="2913439"/>
            <a:chOff x="898900" y="1757798"/>
            <a:chExt cx="2571998" cy="2913439"/>
          </a:xfrm>
        </p:grpSpPr>
        <p:grpSp>
          <p:nvGrpSpPr>
            <p:cNvPr id="30" name="Group 29"/>
            <p:cNvGrpSpPr/>
            <p:nvPr/>
          </p:nvGrpSpPr>
          <p:grpSpPr>
            <a:xfrm>
              <a:off x="898900" y="1783706"/>
              <a:ext cx="2571998" cy="2887531"/>
              <a:chOff x="838199" y="1135966"/>
              <a:chExt cx="2420703" cy="2756279"/>
            </a:xfrm>
          </p:grpSpPr>
          <p:sp>
            <p:nvSpPr>
              <p:cNvPr id="33" name="Rectangle 32"/>
              <p:cNvSpPr/>
              <p:nvPr/>
            </p:nvSpPr>
            <p:spPr>
              <a:xfrm>
                <a:off x="846024" y="1135966"/>
                <a:ext cx="400050" cy="40136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s-419" sz="2200" b="1" dirty="0" smtClean="0">
                    <a:solidFill>
                      <a:schemeClr val="tx1"/>
                    </a:solidFill>
                    <a:effectLst>
                      <a:outerShdw blurRad="38100" dist="38100" dir="2700000" algn="tl">
                        <a:srgbClr val="000000">
                          <a:alpha val="43137"/>
                        </a:srgbClr>
                      </a:outerShdw>
                    </a:effectLst>
                  </a:rPr>
                  <a:t>1</a:t>
                </a:r>
                <a:endParaRPr lang="es-419" sz="2200" b="1" dirty="0">
                  <a:solidFill>
                    <a:schemeClr val="tx1"/>
                  </a:solidFill>
                  <a:effectLst>
                    <a:outerShdw blurRad="38100" dist="38100" dir="2700000" algn="tl">
                      <a:srgbClr val="000000">
                        <a:alpha val="43137"/>
                      </a:srgbClr>
                    </a:outerShdw>
                  </a:effectLst>
                </a:endParaRPr>
              </a:p>
            </p:txBody>
          </p:sp>
          <p:grpSp>
            <p:nvGrpSpPr>
              <p:cNvPr id="34" name="Group 33"/>
              <p:cNvGrpSpPr/>
              <p:nvPr/>
            </p:nvGrpSpPr>
            <p:grpSpPr>
              <a:xfrm>
                <a:off x="838199" y="1600201"/>
                <a:ext cx="2420703" cy="2292044"/>
                <a:chOff x="838199" y="1600201"/>
                <a:chExt cx="2420703" cy="2292044"/>
              </a:xfrm>
            </p:grpSpPr>
            <p:sp>
              <p:nvSpPr>
                <p:cNvPr id="35" name="Rectangle 34"/>
                <p:cNvSpPr/>
                <p:nvPr/>
              </p:nvSpPr>
              <p:spPr>
                <a:xfrm>
                  <a:off x="838200" y="3613147"/>
                  <a:ext cx="2003899" cy="279098"/>
                </a:xfrm>
                <a:prstGeom prst="rect">
                  <a:avLst/>
                </a:prstGeom>
              </p:spPr>
              <p:txBody>
                <a:bodyPr wrap="square">
                  <a:spAutoFit/>
                </a:bodyPr>
                <a:lstStyle/>
                <a:p>
                  <a:endParaRPr lang="es-419" sz="1300" b="1" dirty="0">
                    <a:latin typeface="Helvetica" pitchFamily="34" charset="0"/>
                    <a:cs typeface="Helvetica" pitchFamily="34" charset="0"/>
                  </a:endParaRPr>
                </a:p>
              </p:txBody>
            </p:sp>
            <p:sp>
              <p:nvSpPr>
                <p:cNvPr id="36" name="Rectangle 35"/>
                <p:cNvSpPr/>
                <p:nvPr/>
              </p:nvSpPr>
              <p:spPr>
                <a:xfrm>
                  <a:off x="838199" y="1600201"/>
                  <a:ext cx="2420703" cy="1193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grpSp>
        <p:sp>
          <p:nvSpPr>
            <p:cNvPr id="31" name="Rectangle 30"/>
            <p:cNvSpPr/>
            <p:nvPr/>
          </p:nvSpPr>
          <p:spPr>
            <a:xfrm>
              <a:off x="1348371" y="1757798"/>
              <a:ext cx="1771419" cy="492443"/>
            </a:xfrm>
            <a:prstGeom prst="rect">
              <a:avLst/>
            </a:prstGeom>
          </p:spPr>
          <p:txBody>
            <a:bodyPr wrap="square">
              <a:spAutoFit/>
            </a:bodyPr>
            <a:lstStyle/>
            <a:p>
              <a:pPr lvl="0"/>
              <a:r>
                <a:rPr lang="es-419" sz="1300" b="1" dirty="0">
                  <a:solidFill>
                    <a:prstClr val="black"/>
                  </a:solidFill>
                  <a:latin typeface="Helvetica" pitchFamily="34" charset="0"/>
                  <a:cs typeface="Helvetica" pitchFamily="34" charset="0"/>
                </a:rPr>
                <a:t>¿Qué necesita una jirafa para comer?</a:t>
              </a:r>
            </a:p>
          </p:txBody>
        </p:sp>
        <p:sp>
          <p:nvSpPr>
            <p:cNvPr id="32" name="TextBox 31"/>
            <p:cNvSpPr txBox="1"/>
            <p:nvPr/>
          </p:nvSpPr>
          <p:spPr>
            <a:xfrm>
              <a:off x="1021239" y="3509380"/>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grpSp>
      <p:sp>
        <p:nvSpPr>
          <p:cNvPr id="13" name="Rectangle 12"/>
          <p:cNvSpPr/>
          <p:nvPr/>
        </p:nvSpPr>
        <p:spPr>
          <a:xfrm>
            <a:off x="895370" y="2274498"/>
            <a:ext cx="2517358" cy="1200329"/>
          </a:xfrm>
          <a:prstGeom prst="rect">
            <a:avLst/>
          </a:prstGeom>
        </p:spPr>
        <p:txBody>
          <a:bodyPr wrap="square">
            <a:spAutoFit/>
          </a:bodyPr>
          <a:lstStyle/>
          <a:p>
            <a:pPr lvl="0"/>
            <a:r>
              <a:rPr lang="es-ES" sz="1200" dirty="0">
                <a:solidFill>
                  <a:prstClr val="black"/>
                </a:solidFill>
              </a:rPr>
              <a:t>Las jirafas necesitan las hojas de los árboles de </a:t>
            </a:r>
            <a:r>
              <a:rPr lang="es-ES" sz="1200" dirty="0" smtClean="0">
                <a:solidFill>
                  <a:prstClr val="black"/>
                </a:solidFill>
              </a:rPr>
              <a:t>acacia</a:t>
            </a:r>
            <a:r>
              <a:rPr lang="es-ES" sz="1200" dirty="0">
                <a:solidFill>
                  <a:prstClr val="black"/>
                </a:solidFill>
              </a:rPr>
              <a:t>. El estudiante podría decir “árboles </a:t>
            </a:r>
            <a:r>
              <a:rPr lang="es-ES" sz="1200" dirty="0" smtClean="0">
                <a:solidFill>
                  <a:prstClr val="black"/>
                </a:solidFill>
              </a:rPr>
              <a:t> altos” o </a:t>
            </a:r>
            <a:r>
              <a:rPr lang="es-ES" sz="1200" dirty="0">
                <a:solidFill>
                  <a:prstClr val="black"/>
                </a:solidFill>
              </a:rPr>
              <a:t>dar información sobre cuán altas son las jirafas y que necesitan comer de árboles altos. </a:t>
            </a:r>
          </a:p>
        </p:txBody>
      </p:sp>
      <p:grpSp>
        <p:nvGrpSpPr>
          <p:cNvPr id="37" name="Group 36"/>
          <p:cNvGrpSpPr/>
          <p:nvPr/>
        </p:nvGrpSpPr>
        <p:grpSpPr>
          <a:xfrm>
            <a:off x="4219212" y="1785605"/>
            <a:ext cx="2695138" cy="2614366"/>
            <a:chOff x="4210050" y="1748312"/>
            <a:chExt cx="2331719" cy="2614366"/>
          </a:xfrm>
        </p:grpSpPr>
        <p:grpSp>
          <p:nvGrpSpPr>
            <p:cNvPr id="38" name="Group 37"/>
            <p:cNvGrpSpPr/>
            <p:nvPr/>
          </p:nvGrpSpPr>
          <p:grpSpPr>
            <a:xfrm>
              <a:off x="4210050" y="1748312"/>
              <a:ext cx="2331719" cy="1678117"/>
              <a:chOff x="3962401" y="1155037"/>
              <a:chExt cx="2194559" cy="1601839"/>
            </a:xfrm>
          </p:grpSpPr>
          <p:sp>
            <p:nvSpPr>
              <p:cNvPr id="40" name="Rectangle 39"/>
              <p:cNvSpPr/>
              <p:nvPr/>
            </p:nvSpPr>
            <p:spPr>
              <a:xfrm>
                <a:off x="3962401" y="1183641"/>
                <a:ext cx="338648" cy="353144"/>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s-419" sz="2200" b="1" dirty="0" smtClean="0">
                    <a:solidFill>
                      <a:schemeClr val="tx1"/>
                    </a:solidFill>
                    <a:effectLst>
                      <a:outerShdw blurRad="38100" dist="38100" dir="2700000" algn="tl">
                        <a:srgbClr val="000000">
                          <a:alpha val="43137"/>
                        </a:srgbClr>
                      </a:outerShdw>
                    </a:effectLst>
                  </a:rPr>
                  <a:t>2</a:t>
                </a:r>
                <a:endParaRPr lang="es-419" sz="2200" b="1" dirty="0">
                  <a:solidFill>
                    <a:schemeClr val="tx1"/>
                  </a:solidFill>
                  <a:effectLst>
                    <a:outerShdw blurRad="38100" dist="38100" dir="2700000" algn="tl">
                      <a:srgbClr val="000000">
                        <a:alpha val="43137"/>
                      </a:srgbClr>
                    </a:outerShdw>
                  </a:effectLst>
                </a:endParaRPr>
              </a:p>
            </p:txBody>
          </p:sp>
          <p:grpSp>
            <p:nvGrpSpPr>
              <p:cNvPr id="41" name="Group 40"/>
              <p:cNvGrpSpPr/>
              <p:nvPr/>
            </p:nvGrpSpPr>
            <p:grpSpPr>
              <a:xfrm>
                <a:off x="3962401" y="1155037"/>
                <a:ext cx="2194559" cy="1601839"/>
                <a:chOff x="3962401" y="1155037"/>
                <a:chExt cx="2194559" cy="1601839"/>
              </a:xfrm>
            </p:grpSpPr>
            <p:sp>
              <p:nvSpPr>
                <p:cNvPr id="42" name="Rectangle 41"/>
                <p:cNvSpPr/>
                <p:nvPr/>
              </p:nvSpPr>
              <p:spPr>
                <a:xfrm>
                  <a:off x="3962401" y="1600201"/>
                  <a:ext cx="2024582" cy="1156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43" name="Rectangle 42"/>
                <p:cNvSpPr/>
                <p:nvPr/>
              </p:nvSpPr>
              <p:spPr>
                <a:xfrm>
                  <a:off x="4362450" y="1155037"/>
                  <a:ext cx="1794510" cy="470059"/>
                </a:xfrm>
                <a:prstGeom prst="rect">
                  <a:avLst/>
                </a:prstGeom>
              </p:spPr>
              <p:txBody>
                <a:bodyPr wrap="square">
                  <a:spAutoFit/>
                </a:bodyPr>
                <a:lstStyle/>
                <a:p>
                  <a:r>
                    <a:rPr lang="es-419" sz="1300" b="1" dirty="0" smtClean="0">
                      <a:latin typeface="Helvetica" pitchFamily="34" charset="0"/>
                      <a:cs typeface="Helvetica" pitchFamily="34" charset="0"/>
                    </a:rPr>
                    <a:t>¿Cómo un león encuentra su comida?</a:t>
                  </a:r>
                  <a:endParaRPr lang="es-419" sz="1300" b="1" dirty="0">
                    <a:latin typeface="Helvetica" pitchFamily="34" charset="0"/>
                    <a:cs typeface="Helvetica" pitchFamily="34" charset="0"/>
                  </a:endParaRPr>
                </a:p>
              </p:txBody>
            </p:sp>
          </p:grpSp>
        </p:grpSp>
        <p:sp>
          <p:nvSpPr>
            <p:cNvPr id="39" name="TextBox 38"/>
            <p:cNvSpPr txBox="1"/>
            <p:nvPr/>
          </p:nvSpPr>
          <p:spPr>
            <a:xfrm>
              <a:off x="4240392" y="3347015"/>
              <a:ext cx="2285999" cy="1015663"/>
            </a:xfrm>
            <a:prstGeom prst="rect">
              <a:avLst/>
            </a:prstGeom>
            <a:noFill/>
          </p:spPr>
          <p:txBody>
            <a:bodyPr wrap="square" rtlCol="0">
              <a:spAutoFit/>
            </a:bodyPr>
            <a:lstStyle/>
            <a:p>
              <a:r>
                <a:rPr lang="en-US" dirty="0"/>
                <a:t>_________________________________________________________</a:t>
              </a:r>
            </a:p>
          </p:txBody>
        </p:sp>
      </p:grpSp>
      <p:sp>
        <p:nvSpPr>
          <p:cNvPr id="45" name="Rectangle 44"/>
          <p:cNvSpPr/>
          <p:nvPr/>
        </p:nvSpPr>
        <p:spPr>
          <a:xfrm>
            <a:off x="4278330" y="2312858"/>
            <a:ext cx="2427270" cy="646331"/>
          </a:xfrm>
          <a:prstGeom prst="rect">
            <a:avLst/>
          </a:prstGeom>
        </p:spPr>
        <p:txBody>
          <a:bodyPr wrap="square">
            <a:spAutoFit/>
          </a:bodyPr>
          <a:lstStyle/>
          <a:p>
            <a:pPr lvl="0"/>
            <a:r>
              <a:rPr lang="es-ES" sz="1200" dirty="0">
                <a:solidFill>
                  <a:prstClr val="black"/>
                </a:solidFill>
              </a:rPr>
              <a:t>Los leones encuentran su comida cazando, o los leones cazan a otros animales para comer. </a:t>
            </a:r>
          </a:p>
        </p:txBody>
      </p:sp>
      <p:grpSp>
        <p:nvGrpSpPr>
          <p:cNvPr id="46" name="Group 45"/>
          <p:cNvGrpSpPr/>
          <p:nvPr/>
        </p:nvGrpSpPr>
        <p:grpSpPr>
          <a:xfrm>
            <a:off x="849046" y="4720176"/>
            <a:ext cx="2527587" cy="2975633"/>
            <a:chOff x="895860" y="5500978"/>
            <a:chExt cx="2527587" cy="2975633"/>
          </a:xfrm>
        </p:grpSpPr>
        <p:grpSp>
          <p:nvGrpSpPr>
            <p:cNvPr id="47" name="Group 46"/>
            <p:cNvGrpSpPr/>
            <p:nvPr/>
          </p:nvGrpSpPr>
          <p:grpSpPr>
            <a:xfrm>
              <a:off x="895860" y="5500978"/>
              <a:ext cx="2527587" cy="1985424"/>
              <a:chOff x="869005" y="4195157"/>
              <a:chExt cx="2378905" cy="1895177"/>
            </a:xfrm>
          </p:grpSpPr>
          <p:sp>
            <p:nvSpPr>
              <p:cNvPr id="49" name="Rectangle 48"/>
              <p:cNvSpPr/>
              <p:nvPr/>
            </p:nvSpPr>
            <p:spPr>
              <a:xfrm>
                <a:off x="878934" y="4231769"/>
                <a:ext cx="400050" cy="379821"/>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s-419" sz="2200" b="1" dirty="0" smtClean="0">
                    <a:solidFill>
                      <a:schemeClr val="tx1"/>
                    </a:solidFill>
                    <a:effectLst>
                      <a:outerShdw blurRad="38100" dist="38100" dir="2700000" algn="tl">
                        <a:srgbClr val="000000">
                          <a:alpha val="43137"/>
                        </a:srgbClr>
                      </a:outerShdw>
                    </a:effectLst>
                  </a:rPr>
                  <a:t>3</a:t>
                </a:r>
                <a:endParaRPr lang="es-419" sz="2200" b="1" dirty="0">
                  <a:solidFill>
                    <a:schemeClr val="tx1"/>
                  </a:solidFill>
                  <a:effectLst>
                    <a:outerShdw blurRad="38100" dist="38100" dir="2700000" algn="tl">
                      <a:srgbClr val="000000">
                        <a:alpha val="43137"/>
                      </a:srgbClr>
                    </a:outerShdw>
                  </a:effectLst>
                </a:endParaRPr>
              </a:p>
            </p:txBody>
          </p:sp>
          <p:grpSp>
            <p:nvGrpSpPr>
              <p:cNvPr id="50" name="Group 49"/>
              <p:cNvGrpSpPr/>
              <p:nvPr/>
            </p:nvGrpSpPr>
            <p:grpSpPr>
              <a:xfrm>
                <a:off x="869005" y="4195157"/>
                <a:ext cx="2378905" cy="1895177"/>
                <a:chOff x="869005" y="4195157"/>
                <a:chExt cx="2378905" cy="1895177"/>
              </a:xfrm>
            </p:grpSpPr>
            <p:sp>
              <p:nvSpPr>
                <p:cNvPr id="51" name="Rectangle 50"/>
                <p:cNvSpPr/>
                <p:nvPr/>
              </p:nvSpPr>
              <p:spPr>
                <a:xfrm>
                  <a:off x="869005" y="4648200"/>
                  <a:ext cx="2378905" cy="14421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52" name="Rectangle 51"/>
                <p:cNvSpPr/>
                <p:nvPr/>
              </p:nvSpPr>
              <p:spPr>
                <a:xfrm>
                  <a:off x="1244011" y="4195157"/>
                  <a:ext cx="2003899" cy="470059"/>
                </a:xfrm>
                <a:prstGeom prst="rect">
                  <a:avLst/>
                </a:prstGeom>
              </p:spPr>
              <p:txBody>
                <a:bodyPr wrap="square">
                  <a:spAutoFit/>
                </a:bodyPr>
                <a:lstStyle/>
                <a:p>
                  <a:r>
                    <a:rPr lang="es-419" sz="1300" b="1" dirty="0" smtClean="0">
                      <a:latin typeface="Helvetica" pitchFamily="34" charset="0"/>
                      <a:cs typeface="Helvetica" pitchFamily="34" charset="0"/>
                    </a:rPr>
                    <a:t>¿Qué necesita un oso para encontrar comida?</a:t>
                  </a:r>
                  <a:endParaRPr lang="es-419" sz="1300" b="1" dirty="0">
                    <a:latin typeface="Helvetica" pitchFamily="34" charset="0"/>
                    <a:cs typeface="Helvetica" pitchFamily="34" charset="0"/>
                  </a:endParaRPr>
                </a:p>
              </p:txBody>
            </p:sp>
          </p:grpSp>
        </p:grpSp>
        <p:sp>
          <p:nvSpPr>
            <p:cNvPr id="48" name="TextBox 47"/>
            <p:cNvSpPr txBox="1"/>
            <p:nvPr/>
          </p:nvSpPr>
          <p:spPr>
            <a:xfrm>
              <a:off x="1009883" y="7460948"/>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grpSp>
      <p:sp>
        <p:nvSpPr>
          <p:cNvPr id="54" name="Rectangle 53"/>
          <p:cNvSpPr/>
          <p:nvPr/>
        </p:nvSpPr>
        <p:spPr>
          <a:xfrm>
            <a:off x="895370" y="5265225"/>
            <a:ext cx="2374359" cy="1384995"/>
          </a:xfrm>
          <a:prstGeom prst="rect">
            <a:avLst/>
          </a:prstGeom>
        </p:spPr>
        <p:txBody>
          <a:bodyPr wrap="square">
            <a:spAutoFit/>
          </a:bodyPr>
          <a:lstStyle/>
          <a:p>
            <a:pPr lvl="0"/>
            <a:r>
              <a:rPr lang="es-ES" sz="1200" dirty="0">
                <a:solidFill>
                  <a:prstClr val="black"/>
                </a:solidFill>
              </a:rPr>
              <a:t>Los osos necesitan recorrer áreas muy </a:t>
            </a:r>
            <a:r>
              <a:rPr lang="es-ES" sz="1200" dirty="0" smtClean="0">
                <a:solidFill>
                  <a:prstClr val="black"/>
                </a:solidFill>
              </a:rPr>
              <a:t>grandes </a:t>
            </a:r>
            <a:r>
              <a:rPr lang="es-ES" sz="1200" dirty="0">
                <a:solidFill>
                  <a:prstClr val="black"/>
                </a:solidFill>
              </a:rPr>
              <a:t>para encontrar comida. Los estudiantes pueden decir que necesitan tener mucho espacio para encontrar comida (los osos no necesitan una guarida para encontrar comida).</a:t>
            </a:r>
          </a:p>
        </p:txBody>
      </p:sp>
      <p:sp>
        <p:nvSpPr>
          <p:cNvPr id="56" name="Rectangle 55"/>
          <p:cNvSpPr/>
          <p:nvPr/>
        </p:nvSpPr>
        <p:spPr>
          <a:xfrm>
            <a:off x="4646125" y="4698867"/>
            <a:ext cx="2362173" cy="4924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419" sz="1300" b="1" i="0" u="none" strike="noStrike" kern="0" cap="none" spc="0" normalizeH="0" baseline="0" noProof="0" dirty="0" smtClean="0">
                <a:ln>
                  <a:noFill/>
                </a:ln>
                <a:solidFill>
                  <a:prstClr val="black"/>
                </a:solidFill>
                <a:effectLst/>
                <a:uLnTx/>
                <a:uFillTx/>
                <a:latin typeface="Helvetica" pitchFamily="34" charset="0"/>
                <a:cs typeface="Helvetica" pitchFamily="34" charset="0"/>
              </a:rPr>
              <a:t>¿Qué necesita una </a:t>
            </a:r>
          </a:p>
          <a:p>
            <a:pPr marL="0" marR="0" lvl="0" indent="0" defTabSz="914400" eaLnBrk="1" fontAlgn="auto" latinLnBrk="0" hangingPunct="1">
              <a:lnSpc>
                <a:spcPct val="100000"/>
              </a:lnSpc>
              <a:spcBef>
                <a:spcPts val="0"/>
              </a:spcBef>
              <a:spcAft>
                <a:spcPts val="0"/>
              </a:spcAft>
              <a:buClrTx/>
              <a:buSzTx/>
              <a:buFontTx/>
              <a:buNone/>
              <a:tabLst/>
              <a:defRPr/>
            </a:pPr>
            <a:r>
              <a:rPr kumimoji="0" lang="es-419" sz="1300" b="1" i="0" u="none" strike="noStrike" kern="0" cap="none" spc="0" normalizeH="0" baseline="0" noProof="0" dirty="0" smtClean="0">
                <a:ln>
                  <a:noFill/>
                </a:ln>
                <a:solidFill>
                  <a:prstClr val="black"/>
                </a:solidFill>
                <a:effectLst/>
                <a:uLnTx/>
                <a:uFillTx/>
                <a:latin typeface="Helvetica" pitchFamily="34" charset="0"/>
                <a:cs typeface="Helvetica" pitchFamily="34" charset="0"/>
              </a:rPr>
              <a:t>nutria para poder comer?</a:t>
            </a:r>
            <a:endParaRPr kumimoji="0" lang="en-US" sz="1300" b="0" i="0" u="none" strike="noStrike" kern="0" cap="none" spc="0" normalizeH="0" baseline="0" noProof="0" dirty="0" smtClean="0">
              <a:ln>
                <a:noFill/>
              </a:ln>
              <a:solidFill>
                <a:sysClr val="windowText" lastClr="000000"/>
              </a:solidFill>
              <a:effectLst/>
              <a:uLnTx/>
              <a:uFillTx/>
            </a:endParaRPr>
          </a:p>
        </p:txBody>
      </p:sp>
      <p:sp>
        <p:nvSpPr>
          <p:cNvPr id="57" name="TextBox 56"/>
          <p:cNvSpPr txBox="1"/>
          <p:nvPr/>
        </p:nvSpPr>
        <p:spPr>
          <a:xfrm>
            <a:off x="4348965" y="6680145"/>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Tree>
    <p:extLst>
      <p:ext uri="{BB962C8B-B14F-4D97-AF65-F5344CB8AC3E}">
        <p14:creationId xmlns:p14="http://schemas.microsoft.com/office/powerpoint/2010/main" val="4140073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624375746"/>
              </p:ext>
            </p:extLst>
          </p:nvPr>
        </p:nvGraphicFramePr>
        <p:xfrm>
          <a:off x="457200" y="1497469"/>
          <a:ext cx="6858000" cy="5730240"/>
        </p:xfrm>
        <a:graphic>
          <a:graphicData uri="http://schemas.openxmlformats.org/drawingml/2006/table">
            <a:tbl>
              <a:tblPr firstRow="1" bandRow="1">
                <a:tableStyleId>{5940675A-B579-460E-94D1-54222C63F5DA}</a:tableStyleId>
              </a:tblPr>
              <a:tblGrid>
                <a:gridCol w="6858000"/>
              </a:tblGrid>
              <a:tr h="838200">
                <a:tc>
                  <a:txBody>
                    <a:bodyPr/>
                    <a:lstStyle/>
                    <a:p>
                      <a:pPr marL="346075" indent="-346075"/>
                      <a:r>
                        <a:rPr lang="en-US" sz="1600" b="1" dirty="0" smtClean="0">
                          <a:latin typeface="Helvetica" panose="020B0604020202020204" pitchFamily="34" charset="0"/>
                          <a:cs typeface="Helvetica" panose="020B0604020202020204" pitchFamily="34" charset="0"/>
                        </a:rPr>
                        <a:t>15. </a:t>
                      </a:r>
                      <a:r>
                        <a:rPr lang="es-ES" sz="1600" b="1" dirty="0" smtClean="0">
                          <a:latin typeface="Helvetica" panose="020B0604020202020204" pitchFamily="34" charset="0"/>
                          <a:cs typeface="Helvetica" panose="020B0604020202020204" pitchFamily="34" charset="0"/>
                        </a:rPr>
                        <a:t>Escribe letras, palabras o dibuja para decir qué animal en los cuentos fue el más que te gustó. Escribe un título para tus palabras y dibujos. </a:t>
                      </a:r>
                    </a:p>
                    <a:p>
                      <a:pPr marL="398463" indent="-398463" algn="r"/>
                      <a:r>
                        <a:rPr lang="es-ES" sz="900" b="1" i="1" dirty="0" smtClean="0"/>
                        <a:t>Escribir un texto breve, W.K.1a </a:t>
                      </a:r>
                      <a:r>
                        <a:rPr lang="es-ES" sz="900" b="1" i="1" u="sng" dirty="0" smtClean="0"/>
                        <a:t>Establecer un tema</a:t>
                      </a:r>
                      <a:r>
                        <a:rPr lang="es-ES" sz="900" b="1" i="1" dirty="0" smtClean="0"/>
                        <a:t>, Objetivo 6a </a:t>
                      </a:r>
                      <a:r>
                        <a:rPr lang="en-US" sz="900" b="1" i="1" dirty="0" smtClean="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pPr algn="ctr"/>
                      <a:r>
                        <a:rPr lang="es-ES" noProof="0" dirty="0" smtClean="0"/>
                        <a:t>Título</a:t>
                      </a:r>
                    </a:p>
                    <a:p>
                      <a:pPr algn="ctr"/>
                      <a:r>
                        <a:rPr lang="en-US" dirty="0" smtClean="0"/>
                        <a:t>________________</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r h="370840">
                <a:tc>
                  <a:txBody>
                    <a:bodyPr/>
                    <a:lstStyle/>
                    <a:p>
                      <a:pPr marL="398463" marR="0" lvl="0" indent="-398463" algn="l" defTabSz="1018809" rtl="0" eaLnBrk="1" fontAlgn="auto" latinLnBrk="0" hangingPunct="1">
                        <a:lnSpc>
                          <a:spcPct val="100000"/>
                        </a:lnSpc>
                        <a:spcBef>
                          <a:spcPts val="0"/>
                        </a:spcBef>
                        <a:spcAft>
                          <a:spcPts val="0"/>
                        </a:spcAft>
                        <a:buClrTx/>
                        <a:buSzTx/>
                        <a:buFontTx/>
                        <a:buAutoNum type="arabicPeriod" startAt="16"/>
                        <a:tabLst/>
                        <a:defRPr/>
                      </a:pPr>
                      <a:r>
                        <a:rPr kumimoji="0" lang="es-419" sz="16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Encierra en un círculo las palabras o los dibujos que hiciste, que muestran qué fue lo que más te gustó del animal que escogiste.</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s-419" sz="900" b="1" i="1" u="none" strike="noStrike" kern="1200" cap="none" spc="0" normalizeH="0" baseline="0" noProof="0" dirty="0" smtClean="0">
                          <a:ln>
                            <a:noFill/>
                          </a:ln>
                          <a:solidFill>
                            <a:prstClr val="black"/>
                          </a:solidFill>
                          <a:effectLst/>
                          <a:uLnTx/>
                          <a:uFillTx/>
                          <a:latin typeface="+mn-lt"/>
                          <a:ea typeface="+mn-ea"/>
                          <a:cs typeface="Helvetica" pitchFamily="34" charset="0"/>
                        </a:rPr>
                        <a:t>Revisar un texto, W.K.1b apoyar con razones, Objetivo de escritura 6b</a:t>
                      </a:r>
                      <a:endParaRPr kumimoji="0" lang="es-419" sz="900" b="1" i="0" u="sng" strike="noStrike" kern="1200" cap="none" spc="0" normalizeH="0" baseline="0" noProof="0" dirty="0" smtClean="0">
                        <a:ln>
                          <a:noFill/>
                        </a:ln>
                        <a:solidFill>
                          <a:prstClr val="black"/>
                        </a:solidFill>
                        <a:effectLst/>
                        <a:uLnTx/>
                        <a:uFillTx/>
                        <a:latin typeface="+mn-lt"/>
                        <a:ea typeface="Times New Roman"/>
                        <a:cs typeface="Times New Roman"/>
                      </a:endParaRPr>
                    </a:p>
                  </a:txBody>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5" name="AutoShape 7" descr="data:image/jpeg;base64,/9j/4AAQSkZJRgABAQAAAQABAAD/2wCEAAkGBhIQDxUUEhQWFRQVFhcaGBgVFRYfFxUbGBkYGBcVFhcXHygeGBskHBUaHy8gIycpLCwsFR4xNTIqNSYrLSkBCQoKDQwMDQ0MDykYFBgpKSkpKSkpKSkpKSkpKSkpKSkpKSkpKSkpKSkpKSkpKSkpKSkpKSkpKSkpKSkpKSkpKf/AABEIAMABBgMBIgACEQEDEQH/xAAbAAEBAQEBAQEBAAAAAAAAAAAABgUEAwEHAv/EAEsQAAIBAwEFBAYFBwkGBwAAAAECAwAEEQUGEiExURNBYXEHFCIygZEjM0JSoTRiY3KCkrEVJENEU5OissElNVRzdNIWg5Sjs8Lh/8QAFQEBAQAAAAAAAAAAAAAAAAAAAAH/xAAUEQEAAAAAAAAAAAAAAAAAAAAA/9oADAMBAAIRAxEAPwD9xpSlApSlApSlApSlApSlApSuO91iCD66aOP9eRV/zEUHZSuDTNftrrPq88Uu7z7ORWx5hTwrvoFKUoFKUoFKVgbU7YRWIRd1priU4hgj+skPX81erHx50G/XzNQy7HXuoHtNSuWjXutbRyqL07SUcZG8vga6YfRLpi/0Lt+tPOQfMb+DQemq7fDtjb2ERvbhfeEbKIYv+bMeAPgMngeVc/8AJ+uy+01zaW/DhHHA0g8mdyPmKqNK0aC0j7O3iSJOiKACepxzPia7aCJSHXoAW37O7H3CrxN5Kw9n96v6X0mJAQmo281k5ON5l34Dxx7M0Yx3d4FWlfxNArqVdQynmGAIPmDQTUnpO0ped7D8Gz/AVo6btfY3P1N1C56CRd790nP4V1R6Lbr7sMQ8o0H8BWdqWwmn3AxLaQnxEYVv3kw340G9SoK4sZtFeF4Z5JbJ5o4pIJ23jCJWCI8Mh9oAMRlDngfle0ClKUClKUClKUClKUClKUClKitQ2zmu5WttKRZGU4luX/J4D0BH1r+A4efHAUus6/b2cfaXMqRJ1Y8T4KObHwAJqaj2yvb0/wCz7IiM/wBYvCY4yOqRj6Rx48K7tE2Bhhk7e4Zru6POefiV8Ik92JegHHxqnoI9tirm5431/MwPOK1xBF4qSuXcebV16f6N9Mg920iZvvSr2jHxLSZNUtTm2WuzQrDBahTdXTlIi/uxhV3pJmHeEXjjqRz5UGFfadAuu2SWcccckSTPcmJFUCJlCxrJugAln4gHj31+gVibL7Lx2EbAM0ksjb80z+/K/wB49AO5eQ+ZPBqfpCgRzFapJezg4KWy7yof0kvuJ8yR0oKqlRgtdauuLTW9gh+zGnbSjwZ3wmf1RX0ejoyflV/fTk8wJuzT9yIDHzoLEtXBc7Q2sRxJcQofzpYx/E1hL6KtM+1AX8ZJp2z57z17xejTS15WUHxTP8aDx2j9JNlbWryxzwzyDgkccqMWY8gd0ndXvJPIDyrh2PNnDm4uLy2mvpuMsnbxEJ0hi9r2Y15cOeM9Mbcmw2mheNnbADiSYY+HUk4qW2d2Csb2Vrx7WJbdhu20QQBXQH8pkA95n5qDwC4PM8AsW2usRzu7Yec8X/dX8nbTTwceu22f+oi/7qxbn0RaYzbyQmJu4xu2B+w+8n+GvJfRn2R+hlhI6XFhaPnzaJYm/GgqbbXraU4jnhc/myof4Gu4Gvz2+2SCg+saRZXC97WYVJcdRFIF4+AlJry0bZXSbglbOe5tpV9+KO5mjlQ9HhkJIx1xjhzoP0ilRY2Y1S3H821LtQOSXkKtnwMqYf8ACvQbVX9t+WaezqOctk4lXz7JsSAfOgsKzdc2ht7KLtLiRY17s+85+6ijix8AKmLr0mJcSJb6YFnuXzntd6OOADGWlDgMxGfcUZ4VpaHsOkU3rNy5urz+1kHsx/mwR+7Go8OPPjxoM2G1utXmiknja1sYZFljif6+4dDmNpRyjQHju8z8iLmlKBSlKBSlKBSlKBSlKBSlYm2Wveo2MsyjMgAWJfvSOQkYx3+0QfIGgwNoLyXVLttPtnMdvFj1ydOfHlaxn7xHvHuHDqDX6XpcVrCsUCCONBhVXkPHxJ5knia4Nj9n/UbOOInek4vK/fJK/GRye/jwz0AraoFKV/E86opZ2CqoJLMQAAOJJJ4AUH91+UbWbaRpr8Ijje5e2hlRY4sEtPLgFM926g4nBxyxwOPu1u39xcRH1PfitmLKkiKTc3jL7y2iYJVB3ykcBy48D99HwtdNiybW+e4cfSTeo3GOPHcTK5CA+GW5nuAK3LfZK71DL6rKyRt7tnbyFY1HSZ1w0p8AcfwFfp2lw20YjgjSOMclRQB54Hf41kDb+xDbskxhbpcRyxY/vlUVt2t5HKgeN1dTyZGDKfIjhRHtSlY+r7WW1s4jdy8ze7DErPM3j2aAkDxOB40GxSpg6vqU5+gtI4E+/eS+0f8AyIMn5uKPs/qEg+k1Ipnut7aFQPIy9o340H9bayGVYbJTg3km45B4iBBv3BB7sqBH5yiqOOMKoVQAAAAByAHAADpUdNsFOki3EF/cNcxhgpudySJlbBaNkVVKqxVeKnIwOlaWk7Wb0otruP1a6xwRjmObHNreTlIPzeDDvHfQUNKUoFZusbOW12B28SsV91xkSIeqSLhkPkRWlSgl3jv7EZQm+gH2XIW7UfmvgJP5Nut4mtrRdahvIRLC28pJBBBDIw4MjqeKsDwINd1fnl7NdW+uzR2MSN6xaxyS9oSsUcgd0E7bvFzurulVwWOOPAmgq9c2Rs738ogR2HJ8YkX9WRcMPnUvqFndaX7VtfpLEP6tfyqCR0juGIZT0DcOtbkex7S8by6muCeaKxhgHlHCQWH67NXba7I2MXFLW3U9RDHvfFsZNBybH7cW2pxkxHdkT6yJiN5Dy5jgy55MOHlyqiqF230qKx7HULaNInt5kEvZqqiSCVgkisFGG4srAnkRV1QKUpQKUpQKUpQKUpQKjtsV7bUdMtz7hmlnYdfV48pnw33HDwqxqP1tf9vaeT3wXgHmBHn8DQWFKVz6hqEdvE8srBI0UszHkAP4+XfQfNR1GK3ieWZwkaDLM3ID/U92OZJr8+1WV9RjFxeLJHY7yi3s14T3rk/RmUDkGPER9PaJAGa7tOtn1aRby7Xs7GI79tA/DtMcrq4B4cuKqeAHHxbW2eU3svr0gxHgraIR7sZ964IPJ5e7om6PtNkPXZrZ1o2NxcbpuXUKAn1dtGPdt4B3KO9uG8RnlgChpSg+MoPA8RU5f7CwFzLalrO4/tLfADH9LF9XKP1hnxFUlfDQQmjT6hqkbLJMtvDHLJE8tsGEt0YnKs0Zf6hCRjI3myDggVVaLs7b2aFYIwmeLNxLufvSO2Wc+JJrN9HMW7pNr1aPfPnIzSH8WNUlApSlArg1rQ4byExToGU8R3MjDk6MOKsO4iu+lBJ6ZrE1lOlpesZFkOLa6I+tPdDPjgswHI8nx1yKqyamPSYgOlTjGW+jEfUSGRFjZehDkV9g2AgYZu5Jr1utxISg/VhXEY/dJ8aDvvdsbGEkSXcCkfZMqb37oOfwrgX0k6eThZmbH3ILhh81jIrdstLhgXdhijjUcAI0VR8lFdVBPHbi37o7pu/hY3f+sdZFlrkNxrkRi7QE2UyuJIZoz7MsLJwlVc+83LOM+NXFTV4A2t24B4pZ3LHyeW3Ufip+VBS0pSgk/Sd7WnGIe9PNbRKOpeePI+QNVlSOun1nWLO3+zbpJdyDuz9TB8d5nb9mq6gUqd2o23gsSI8NNcuPo7eIEySE8By91c956HGcVmJputzKZWu4LZyMrAkCyIOiySsd4nqV+FBa0rA2P2la8idZUEdzbyGKeMHKhx9pD3ow4j488ZKg36UpQKUpQKj9tj2V7plx3LdNC3gLiNkGf2lWrCsLbfRTd6fNGn1m7vxHvEkZ34yP2lA+NBu1CGD+W7rLcdNtZCAO68mTmx6woeA7mOeY5eF/tmdQsbaC1fdub8brY526LwuZCO7dwyrnGSRirfStMjtYI4Yl3Y41CqPAdepPMnvJNBh7W/ziSGwXIE+WnK/Zt48b6+HaMVj8mfpVMiAAADAHAAch4CpvZc9vdXty3E9t6vH+bHb8CB5yvIfl0qloFKUoFDSlBO+jx86TZ/8AIQfIY/0qiqZ2DJjhmtW961uJU8TG7dtC2OhSUD9k9KpqBSlKBSlcWr6oltC0j5OMBVX3pGY4SNB3szEKB1NBkawPWr6C2HFICtzN5gkW0Z8S4MmP0I61SVkbNaW8MJaYg3EzmSYjlvtgBFPeqKFjHggPfWvQKUpQKmdMHaazdyf2MFtCD4sZJnHyaP8ACqSRwoJJwAMknuA5mpvYEtJavdP715NJPx7kOEhH91GnzoKalKzdpNXFpZT3HA9lE7gHkSqkqPicD40GDsliS71G9YgKZuwQk8BHajdY55YMhc/Cv5utsJb12g0oByDiS7cfzeHruf28nQDhyycVnbPeimM28QvJ551xvmAuVt1dyXf2F4t7THmevXFX1rapEgSNVRFGFVQAqjoAOAoMfZrZGGy3mBaWeTjLPKcyyHxP2V6KOAwOdbtKnttdozZ24EQ37qduzt4/vSN9o/mr7xPLgOtBnbHfSajqsqj2GuIowe4tDEFk+RbFK2dkdnhYWccOd5hlpH75JHO87nzJ+QFKDZpSlApSlAr47AAk8AOZ6eNfawtu5GXSrwp7wt5cY5+4c/hmg/N/R3cPPeX1zY2y780zBZZMrbwR53vs+1JI5wxRcAYHFQRX6AuyU0nG5vrlz92BhBGPACL6T5ua6dh7GOHTLVIwAvYRtw7y6hmY+JLE/Gtygj7fRbvTXk9SRbm3kcyGKWZlmR2xvlJn3g4OM4fByTx4122+28QkWO6imtHc7q+sKBG7fdSZC0ZPQbwJ6VR14XllHNG0cqK6MMMrAFWHQg86D3pUfJHJpDBxI8mnkgOshLPZ5OFkRz7TQZwGViSgORwBFV4OaD7Xhe30cEbSSusaKMszkADzJri1zXltgqhWlmkyIoUxvyEc+fBUHNnbAUfAHh07Zt5JFuL9llmBzHGv1Ft07NT78nWVuPTdHCgw31ef183ttZXD25hEcuQqPNuvvRSwwuQ77oZx7QUkOMcuNBpu3NjOd1Z0STvilzHKD0McmGz5Zrerlv8AS4bhd2aJJV6SIrD5MDQdOa+5qdXYK0T6kS2//T3E8Y/cV9z8K+HY48vXr7HTt1/zbm9+NBr6pq8NrGZJ5FjQd7Hn4KObHuAGSc1kaVay3cwurlDGiZ9Wgb3kyMGeYd0rAkBfsKSObHGJtDsjbWJt7yNCXt7mNpZJXeSRo3zE7M0hJ9ntBJ4bmavqBSlKBSlKCa2+kd7T1aE4mvGECH7qsCZXwOOFiVzw8K8bPYubcRZr+4KoAqpb7kEYAGAAIwXxgd71/ekfzvUZrrOYrcG2g6F8hrmQftBYs/omqooJ47DwZyJrwHwvrvj/AO5UztnsyN+0tVuLp/WrgK8clw7K0MYMkxIboFUZzzav0epHSx61rVzMeMdpGlvH07STEs5HiB2amgrQK+0pQKjbWMXG0MzNx9TtYljH3WuC7O48d1Qvkasqj9kwJNW1SVeK79vDn86KL2x8C+KCwpSlApSpG/2guLy4e104qgiO7Pduu8sTd8UKcpJR359le/jQbetbSWtmoNxMkefdBOXb9RBlm+ANYX/jyab8k067mHc8oSBD4gynJH7Naeg7HW9oxkAaW4b37iY70z/tH3R+auBW7QSf8q6w3EWNsvg94xPx3YsV43epaq0TpJp0MiurKRHerkhgQeEkYHI9asqUH55sxrGpWVnDbS6ZPI8SBN9ZrfdYLwXm/DhgfCum6t9du2DpJDp6KOEZ3Znc/pG3d0D9U8MnnV1SgktA2xl9ZFnqEQguiCY2Q5huQOZiJ4gjnunj/Cq2pf0kWG/pssqj6a2Hbwt9pHi9veB8lII7wa3tLvRPBFKOAkjRwOm+ob/Wg9bm3WRGRwGV1KsDyIYYIPmDUVoe0TWWnmGQGW5tpzaRpn2p2GDb8e4GJkYt3BWPdV1Ubpmkr/L93LIBvCC3aHBJwHDxyOQeAcmELkfZxx4kUG3oWhmHelmYS3UoHayY4cOIiiB9yJc8F7+JOSSa16UoFKUoFKUoPC+sknieKQZSRWRh1VgQR8jWRsbfO9uYZjme1YwSk82KAbkvk8ZR/wBo9K3qldon9Ru470cIX3YLroFJ+guD+o7FSfuyfm0FVSlKBU/tZqsiqttbH+dXO8qH+xQfWXDeCA8OrFR313a5riWqAkF5HO7FEmN+Z8ZCID8yTwUAk4Arm2d0V4y9xckPdTY3yvuxIM7kEWfsLk8ebMSx5gANHStMjtoI4YhhI1CqPAd56k8ye8k11UpQZe02uLZWcs7f0andHezHgiAd5LED41zbE6K1pZIspzO+9LO3e0sp35M+RO75KKyb0fynqixDja6eweU90lzj6OLxEYO8fFgDVnQKUrzuJ1jRnchVUFmJ5AAZJPkBQYu2G04soPYXtLiU7lvEOLSyHlw+6ObHuHmK+7FbPmys0jc70zFpJm+/LId5znv48AeiisjYGx9Z3tTnBM1yW7IN/QW+8RHGg7t4DeJHPe+dpQKUpQTO3mtSQwJDbnFzdyCGI/c3uLy+SKCfPFa2g6JFZW0cEIwiDGe9jzZ2PezHJJ8awkT1jXmJ4rZWqgDpJcsxY+fZxAftVW0ClKUGVq+00Fqyo5ZpWGViijeSVgPtCOMEhfzjgeNeWl7XW88nZZeKYjIinjeORgPtIsgG+P1c4qB1vWJ7TQzfQnF1fSo0kuAWjSTeMaDOcBECxgdxYnmaytitprjVLS7gum7R7eIzwXBAEkMiZKHeA55GQeZAYHINB+20ri0S/wDWLWGbGO1ijfHTfUNj8a7aDA2+uRHpN4x/4aUfvIVH4mu3ZqAx2NshGCsESkdCEUEVhekpu1t4bQcWvLiKLA59mrCSZvIIh+dVyrgYFB9qdg/31L/0MH/z3FUVRGoa2tttFGsh3Uns0TePuiQTStGCeQ3vbA6kgUFvSlKBSlKBSlKBXjeWaTRvHIoZHUqynkysMEH4GvaszVto7e1wJX9tvdjQF5X/AFIkBdvMDHWgydlb17eQ6fcMTJEubeRv6xAOCnPfJHwVx4Bu+vXaLbWK2lS3jxLdSMiJHnCqX91pnwezXv72OOANZuoaTdas0TSJ6lBE4kRs/wA9JGRwK+xbgg8Rlj3ECte52Ktms3tkXsw53u0BJlEoIZZzI3tPIGAO8xPLHKg9NF2dMb9vcsJrtgQZN3Cxqf6KBCT2aDv72PFie7brA2b153JtroBLyIe2BwWZeQuIeqN3jmpyD3Z36BU5tptE9tEkVuN68uT2cC9D9qVuiIPaJ8q1Nb1uGygaadt1EHxJ7lUd7HkBX57sVtXayXk1zfzLDeSHcjhnDJ6vCD7MaNIApLe8SOdBebMbPpY2qQoSxGS7n3pJG4vI3Uk/6DurVrkh1aBxlJo2HVZFI+YNZurbc2FqPprqJT90OGf9xMt+FBu1DbX3R1K4GmQE7nsteyLyjjzkQg/2jkcu4deOP7k2pvb8bmnW7wxtzu7pN1VH3oYT7Uh6E4HWqDZvZuKwg7OPLEktJI5y8rn3pHbvJ/Cg0oIFjRUQBVUAKByAAwAPAAV6UpQKUpQTGzQB1HU27+2gX922iP8AFj86p6ltmDjUtUX9Nbt+9bR/9tUsdyjMyqyll94Aglc8t4Dl8aD0pSlBHz6VNarJCLcXtjIWPZAxiWHfJZowspCSxbxJX2gy5xxAGOOw0CSSJra3shp1rJwmdmjNxKpyGRFjZt0kErvuxKg8Byxa31/HBGZJXVEXGWY4AyQBk+ZA+Ne9B529usaKiAKqKFUDkABgAeAAr0pUntBtFLNMbLTyDccO2mxmO0Q97dxlP2U+JwKDytwL3XGkBzHp8RiB7u3m4yYPVYwoPi1WNQXo+kNhNNptx9d2kk0Up4eto5yXz3yKfeHMDHcM1e0HjeXiQxtJIwREUszHkoAySfhUxoeiC9S4uLyIEXgQLDIOMcEeexVhzVyWaQ44hnxzWvbUR6/eerYzb2xR5+ksvB4rc9VUYlYeMY5E1T0Emuzl/a/kd2JIxyhvVL7o6LOmJAOm8GroG0t3GP5xp82R9q2eKVD4gFkk/wAFUlKCdXbZMcba+HgbKf5eypH418O2ozj1S+/9I+B8eVUdMUEvdbZTLE8iaddlUVmPaGBMhQScKZC5OBy3c1/NjrWpXcUckMFtFHIiurS3DyEhgCvsRxqOR+9VSwyKnvR63+y7cfcQp/duyD/LQfy2z15Mf5xfMq96WkSxA+HaMXkx5MprR0bZu2swewjCs3vOSWkfxeRyXf4mtOlApSlBl69s9HeKu8WSSM70UsZxLE33kbx5FTkEcCDU/cbaSaaNzU1yMHsriBSUnIGQjRjjFKR3e6eOCK2NptrIrIKu60txJwigj4ySnwH2VHex4DHfyrN0DZKV5xe6iVkuf6KNeMNoD9mMH3n6v8utBz7P6JPfTrf6gu7u8bW1PK3B5SyA+9MR193wOAtbfaZDOu7NGki9JEVh8mFdNKCYm9GWlPzsoPgmP8uK79N2PsbbHY2sCEcQViTe894jP41sUoFKUoFKUoFKUoIm61RNO1eV7n6O3vY4Qkx+rWWHfUxu32CVYEE8PZ+WzsvsvZ2YZ7UZMvFpDIXL8Sw9sk8MsTw7yTWzcW6yKVdQynmrAEHzB4Gpmb0Zafvb0Ub275zvW0skWD4BG3fwoKrNfC2BmpgbDsPd1HUB5zxt/njJriu/RbDOMXN3fTjpJcez+6qgUHhtNq6aqTp9oe0UsnrU68YoY1YMUD8mkbd3QBnHHPI43tU24sbY7jTK0ndFFmSUnoI48t88Vm2Xon02JN3sndc53ZJpiue87m9u93Tuqi0zQ7e1Xdt4Y4h+jRVz57o4/GgmpW1LUvZVW061PNmIN5IOiqMrBnqSWFUeh6FBZQiKBAiDie9mJ5u7HizHvJrQpQZG02zUd9DuOSjqd6KVOEkLj3XQ/wAR3ip/T9tZbNhb6qvZycRHcgYt7gAZHtco5CB7pxx6ZAq3rm1HToriJopkWSNxhlYZB/8A3x5igx9goz/J8Ur/AFlzm4kPVpz2n4KyqPBRVDUQmyN7p/8Au657SEf1W7JZAPuxTD24/AHI6102fpJtwwjvUksZuW7cDCMf0cw9hx45FBXUrzhnV1DIwZTyKkEHyI4V6UClKUCpz0e/7tiP3mmYeTTSMPwNUEsgVSx5AEn4cawfR/BuaVaA8zAjHzcb5/zUFDSuW+1SGBd6aWOJesjqo+bEVLy+lC3clbKKe9cf8PE3Z5/OlbCgeIzQWVSmrbXSSyta6aqzTjhJKfye2z3yMPefpGvHripuw1WbWJ5ILu4NiEbdNimVnlXGctM2CyniMRjl8DX6Jpmlw2sSxQRrHGvJVGB5+J8TxNBkbNbGR2jtPI7XF3IMSTye8R9xF5Rp+aOg6CqKlKBSlKBSlKBSlKBSlKBSlKBSlKBSlKBSlKBSlKBSlKBXlc2iSqVkRXU81ZQVPmDwr1pQScnoysgxa37a0cnO9azPH/gyU/w1x6ls3qlvDI9tqUshRSyxzwQuXKjIQOACCcYzirilB+cbPXOsXtrHcQ3tqUkXOHtmBRhwZDutzBBHw5VqpYa733VkPK3lP/2Fcl0jaJdvOqk6dcNvTBePqkp4dsFHHsm4bwHLHkDdQTq6hkYMrAFWUggg8QQRwIoI2fZbVpkZJdURVYFSIrNAcEYOGZsjzFfLP0byLGscmpXrIihQscixKFUABfYXOMDHOralBL2Ho002Jt/1cSv9+dmlY+P0pIz8Kpo4woAUAAcgBgDyFf1Sgyde2VtL5QLmFZN33W4h1/VdSGX4GsM+i22A+jnvY2GcMl3LkdPeJHDyqypQRMOrXelHcv2a5tPs3ap7cP5t0i/Z/SD48+FBbbW2MoBS6t2B6TR/wzWqRWRcbH2Emd+0tmJ5kwR5+e7mg1ILlJBlGVh1Ugj5ivSvzXbTZK106JbuwU210JYljWJmCzs8ir2LR5wwKljgDur9KoFKUoFKUoFKUoFKUoFKUoFKUoFKUoFKUoFKUoFKUoFKUoP5kjDAqwBBBBBGQQeBBB5iottm7vTGL6biW3JJaykbAXJyTbSH3P1G4VbUoJnSfSFaTP2UjG2nHOG5HZyA/m73sv8Ask1Sg1xarolvdpuXEMcq9HUHHkTxB8RU2fRpHF+RXV1Z8c7scpaL+7lyPxoLKlR50jWYeMV7b3A7lubbdJ8C8BHzxXm+qa6nOytJP1Llh/nWgtKVEjVteY8LK0TPe9yxx57g/hXpLp2uTDDXVnbf8iB3b5zHH4UFg7gAkkADmTyHnUrqHpGtw5hs1a9uPuW/FF8ZJvcQeOT5Vzw+jCKQhr64uL1ukshWL4RIQAOHIkiquw02K3QJDGkaDkqKFHyFBN6PsrPLcreajIskyA9jDHnsLbPMrnjJJjhvn4d2K2lKBSlKBSlKBSlKBSlK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40785671"/>
              </p:ext>
            </p:extLst>
          </p:nvPr>
        </p:nvGraphicFramePr>
        <p:xfrm>
          <a:off x="460375" y="3167011"/>
          <a:ext cx="6854826" cy="2695956"/>
        </p:xfrm>
        <a:graphic>
          <a:graphicData uri="http://schemas.openxmlformats.org/drawingml/2006/table">
            <a:tbl>
              <a:tblPr firstRow="1" bandRow="1">
                <a:tableStyleId>{5940675A-B579-460E-94D1-54222C63F5DA}</a:tableStyleId>
              </a:tblPr>
              <a:tblGrid>
                <a:gridCol w="682625"/>
                <a:gridCol w="6172201"/>
              </a:tblGrid>
              <a:tr h="381000">
                <a:tc>
                  <a:txBody>
                    <a:bodyPr/>
                    <a:lstStyle/>
                    <a:p>
                      <a:pPr algn="ctr"/>
                      <a:r>
                        <a:rPr lang="en-US" sz="1800" b="1" i="0" baseline="0" dirty="0" smtClean="0">
                          <a:effectLst>
                            <a:outerShdw blurRad="38100" dist="38100" dir="2700000" algn="tl">
                              <a:srgbClr val="000000">
                                <a:alpha val="43137"/>
                              </a:srgbClr>
                            </a:outerShdw>
                          </a:effectLst>
                        </a:rPr>
                        <a:t>2</a:t>
                      </a:r>
                    </a:p>
                  </a:txBody>
                  <a:tcPr marL="97536" marR="97536" marT="48006" marB="48006" anchor="ctr"/>
                </a:tc>
                <a:tc>
                  <a:txBody>
                    <a:bodyPr/>
                    <a:lstStyle/>
                    <a:p>
                      <a:r>
                        <a:rPr lang="es-ES" sz="1000" b="0" i="1" dirty="0" smtClean="0"/>
                        <a:t>La respuesta establece un tema al dar un título a las palabras o a las imágenes, y el estudiante</a:t>
                      </a:r>
                      <a:r>
                        <a:rPr lang="es-ES" sz="1000" b="0" i="1" baseline="0" dirty="0" smtClean="0"/>
                        <a:t> </a:t>
                      </a:r>
                      <a:r>
                        <a:rPr lang="es-ES" sz="1000" b="0" i="1" dirty="0" smtClean="0"/>
                        <a:t>encierra en un círculo las razones que apoyan qué animal le gustó más. </a:t>
                      </a:r>
                      <a:endParaRPr lang="en-US" sz="1000" b="0" i="1" baseline="0" dirty="0" smtClean="0"/>
                    </a:p>
                    <a:p>
                      <a:r>
                        <a:rPr lang="es-ES" sz="1100" b="0" i="0" baseline="0" dirty="0" smtClean="0"/>
                        <a:t>El estudiante escribe, dibuja y/o habla sobre el animal que más le gustó, y luego da un título lógico a las imágenes y/o palabras (establece el tema). El estudiante encierra en un círculo </a:t>
                      </a:r>
                      <a:r>
                        <a:rPr lang="es-ES" sz="1100" b="1" i="0" baseline="0" dirty="0" smtClean="0"/>
                        <a:t>suficientes palabras o imágenes </a:t>
                      </a:r>
                      <a:r>
                        <a:rPr lang="es-ES" sz="1100" b="0" i="0" baseline="0" dirty="0" smtClean="0"/>
                        <a:t>que explican mayormente por qué le gustó más ese animal (apoya el tema con razones) .</a:t>
                      </a:r>
                      <a:endParaRPr lang="en-US" sz="1100" b="0" i="0" baseline="0" dirty="0" smtClean="0"/>
                    </a:p>
                  </a:txBody>
                  <a:tcPr marL="97536" marR="97536" marT="48006" marB="48006">
                    <a:noFill/>
                  </a:tcPr>
                </a:tc>
              </a:tr>
              <a:tr h="39416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800" b="1" i="0" dirty="0" smtClean="0">
                          <a:effectLst>
                            <a:outerShdw blurRad="38100" dist="38100" dir="2700000" algn="tl">
                              <a:srgbClr val="000000">
                                <a:alpha val="43137"/>
                              </a:srgbClr>
                            </a:outerShdw>
                          </a:effectLst>
                        </a:rPr>
                        <a:t>1</a:t>
                      </a:r>
                    </a:p>
                  </a:txBody>
                  <a:tcPr marL="97536" marR="97536" marT="48006" marB="48006" anchor="ctr"/>
                </a:tc>
                <a:tc>
                  <a:txBody>
                    <a:bodyPr/>
                    <a:lstStyle/>
                    <a:p>
                      <a:r>
                        <a:rPr lang="es-ES" sz="1000" b="0" i="1" dirty="0" smtClean="0"/>
                        <a:t>La respuesta establece un tema al dar un título a las palabras o a las imágenes, pero tan solo podría estar</a:t>
                      </a:r>
                      <a:r>
                        <a:rPr lang="es-ES" sz="1000" b="0" i="1" baseline="0" dirty="0" smtClean="0"/>
                        <a:t> parcialmente correcta o lógica, y utiliza </a:t>
                      </a:r>
                      <a:r>
                        <a:rPr lang="es-ES" sz="1000" b="0" i="1" dirty="0" smtClean="0"/>
                        <a:t>pocas o algunas palabras o imágenes que representan el porqué a él o a ella le gustó más el animal (necesita más razonamiento de apoyo).</a:t>
                      </a:r>
                      <a:endParaRPr lang="en-US" sz="1000" b="0" i="1" baseline="0" dirty="0" smtClean="0"/>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mn-lt"/>
                          <a:ea typeface="+mn-ea"/>
                          <a:cs typeface="+mn-cs"/>
                        </a:rPr>
                        <a:t>El estudiante escribe, dibuja y/o habla sobre el animal que más le gustó, y luego da un título que </a:t>
                      </a:r>
                      <a:r>
                        <a:rPr kumimoji="0" lang="es-ES" sz="1100" b="1" i="0" u="none" strike="noStrike" kern="1200" cap="none" spc="0" normalizeH="0" baseline="0" noProof="0" dirty="0" smtClean="0">
                          <a:ln>
                            <a:noFill/>
                          </a:ln>
                          <a:solidFill>
                            <a:prstClr val="black"/>
                          </a:solidFill>
                          <a:effectLst/>
                          <a:uLnTx/>
                          <a:uFillTx/>
                          <a:latin typeface="+mn-lt"/>
                          <a:ea typeface="+mn-ea"/>
                          <a:cs typeface="+mn-cs"/>
                        </a:rPr>
                        <a:t>representa parcialmente </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a las imágenes y/o palabras  del estudiante. El estudiante encierra en un círculo </a:t>
                      </a:r>
                      <a:r>
                        <a:rPr kumimoji="0" lang="es-ES" sz="1100" b="1" i="0" u="none" strike="noStrike" kern="1200" cap="none" spc="0" normalizeH="0" baseline="0" noProof="0" dirty="0" smtClean="0">
                          <a:ln>
                            <a:noFill/>
                          </a:ln>
                          <a:solidFill>
                            <a:prstClr val="black"/>
                          </a:solidFill>
                          <a:effectLst/>
                          <a:uLnTx/>
                          <a:uFillTx/>
                          <a:latin typeface="+mn-lt"/>
                          <a:ea typeface="+mn-ea"/>
                          <a:cs typeface="+mn-cs"/>
                        </a:rPr>
                        <a:t>algunas de las palabras o imágenes </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que explican mayormente  por qué le gustó más ese animal (apoya el tema con razones), o podrían haber algunas razones detalladas en la escritura o dibujo del estudiante.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noFill/>
                  </a:tcPr>
                </a:tc>
              </a:tr>
              <a:tr h="450965">
                <a:tc>
                  <a:txBody>
                    <a:bodyPr/>
                    <a:lstStyle/>
                    <a:p>
                      <a:pPr algn="ctr"/>
                      <a:r>
                        <a:rPr lang="en-US" sz="1800" b="1" i="0" dirty="0" smtClean="0">
                          <a:effectLst>
                            <a:outerShdw blurRad="38100" dist="38100" dir="2700000" algn="tl">
                              <a:srgbClr val="000000">
                                <a:alpha val="43137"/>
                              </a:srgbClr>
                            </a:outerShdw>
                          </a:effectLst>
                        </a:rPr>
                        <a:t>0</a:t>
                      </a:r>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0" i="1" noProof="0" dirty="0" smtClean="0"/>
                        <a:t>La respuesta no establece un</a:t>
                      </a:r>
                      <a:r>
                        <a:rPr lang="es-ES" sz="1000" b="0" i="1" baseline="0" noProof="0" dirty="0" smtClean="0"/>
                        <a:t> título que sea lógico para lo que el estudiante ha escrito o ha dibujado. Hay mínimos o pocos detalles en las palabras o dibujos que apoyan qué animal le gustó más.</a:t>
                      </a:r>
                      <a:endParaRPr lang="es-ES" sz="1000" b="1" i="1" baseline="0" noProof="0" dirty="0" smtClean="0">
                        <a:effectLst>
                          <a:outerShdw blurRad="38100" dist="38100" dir="2700000" algn="tl">
                            <a:srgbClr val="000000">
                              <a:alpha val="43137"/>
                            </a:srgbClr>
                          </a:outerShdw>
                        </a:effectLst>
                      </a:endParaRPr>
                    </a:p>
                    <a:p>
                      <a:pPr marL="0" marR="0" indent="0" algn="l" defTabSz="1018809" rtl="0" eaLnBrk="1" fontAlgn="auto" latinLnBrk="0" hangingPunct="1">
                        <a:lnSpc>
                          <a:spcPct val="100000"/>
                        </a:lnSpc>
                        <a:spcBef>
                          <a:spcPts val="0"/>
                        </a:spcBef>
                        <a:spcAft>
                          <a:spcPts val="0"/>
                        </a:spcAft>
                        <a:buClrTx/>
                        <a:buSzTx/>
                        <a:buFontTx/>
                        <a:buNone/>
                        <a:tabLst/>
                        <a:defRPr/>
                      </a:pPr>
                      <a:r>
                        <a:rPr lang="es-ES" sz="1100" b="0" i="0" noProof="0" dirty="0" smtClean="0">
                          <a:effectLst/>
                        </a:rPr>
                        <a:t>El estudiante</a:t>
                      </a:r>
                      <a:r>
                        <a:rPr lang="es-ES" sz="1100" b="0" i="0" baseline="0" noProof="0" dirty="0" smtClean="0">
                          <a:effectLst/>
                        </a:rPr>
                        <a:t> no escribe o dibuja en una manera lógica sobre el animal que le gusta más. </a:t>
                      </a:r>
                      <a:endParaRPr lang="es-ES" sz="1100" b="0" i="0" noProof="0" dirty="0" smtClean="0">
                        <a:effectLst/>
                      </a:endParaRPr>
                    </a:p>
                  </a:txBody>
                  <a:tcPr marL="97536" marR="97536" marT="48006" marB="48006">
                    <a:noFill/>
                  </a:tcPr>
                </a:tc>
              </a:tr>
            </a:tbl>
          </a:graphicData>
        </a:graphic>
      </p:graphicFrame>
      <p:sp>
        <p:nvSpPr>
          <p:cNvPr id="8" name="Rectangle 7"/>
          <p:cNvSpPr/>
          <p:nvPr/>
        </p:nvSpPr>
        <p:spPr>
          <a:xfrm>
            <a:off x="1331913" y="394554"/>
            <a:ext cx="5108574" cy="761999"/>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solidFill>
                  <a:schemeClr val="tx1"/>
                </a:solidFill>
              </a:rPr>
              <a:t>Las preguntas #15 y #16 abordan los estándares de lenguaje  que están evaluados en SBAC como parte de </a:t>
            </a:r>
            <a:r>
              <a:rPr lang="es-ES" sz="1000" b="1" dirty="0" smtClean="0">
                <a:solidFill>
                  <a:schemeClr val="tx1"/>
                </a:solidFill>
              </a:rPr>
              <a:t>la </a:t>
            </a:r>
            <a:r>
              <a:rPr lang="es-ES" sz="1000" b="1" dirty="0">
                <a:solidFill>
                  <a:schemeClr val="tx1"/>
                </a:solidFill>
              </a:rPr>
              <a:t>D</a:t>
            </a:r>
            <a:r>
              <a:rPr lang="es-ES" sz="1000" b="1" dirty="0" smtClean="0">
                <a:solidFill>
                  <a:schemeClr val="tx1"/>
                </a:solidFill>
              </a:rPr>
              <a:t>eclaración </a:t>
            </a:r>
            <a:r>
              <a:rPr lang="es-ES" sz="1000" b="1" dirty="0">
                <a:solidFill>
                  <a:schemeClr val="tx1"/>
                </a:solidFill>
              </a:rPr>
              <a:t>#2 – Escritura.   Estas dos preguntas no están en </a:t>
            </a:r>
            <a:r>
              <a:rPr lang="es-ES" sz="1000" b="1" dirty="0" smtClean="0">
                <a:solidFill>
                  <a:schemeClr val="tx1"/>
                </a:solidFill>
              </a:rPr>
              <a:t>la Guía de contestación y hoja </a:t>
            </a:r>
            <a:r>
              <a:rPr lang="es-ES" sz="1000" b="1" dirty="0">
                <a:solidFill>
                  <a:schemeClr val="tx1"/>
                </a:solidFill>
              </a:rPr>
              <a:t>de </a:t>
            </a:r>
            <a:r>
              <a:rPr lang="es-ES" sz="1000" b="1" dirty="0" smtClean="0">
                <a:solidFill>
                  <a:schemeClr val="tx1"/>
                </a:solidFill>
              </a:rPr>
              <a:t>respuestas/registro de la Comprensión </a:t>
            </a:r>
            <a:r>
              <a:rPr lang="es-ES" sz="1000" b="1" dirty="0">
                <a:solidFill>
                  <a:schemeClr val="tx1"/>
                </a:solidFill>
              </a:rPr>
              <a:t>Auditiva del estudiante</a:t>
            </a:r>
            <a:r>
              <a:rPr lang="es-ES" sz="1000" b="1" dirty="0" smtClean="0">
                <a:solidFill>
                  <a:schemeClr val="tx1"/>
                </a:solidFill>
              </a:rPr>
              <a:t>, </a:t>
            </a:r>
            <a:r>
              <a:rPr lang="es-ES" sz="1000" b="1" dirty="0">
                <a:solidFill>
                  <a:schemeClr val="tx1"/>
                </a:solidFill>
              </a:rPr>
              <a:t>pero </a:t>
            </a:r>
            <a:r>
              <a:rPr lang="es-ES" sz="1000" b="1" dirty="0" smtClean="0">
                <a:solidFill>
                  <a:schemeClr val="tx1"/>
                </a:solidFill>
              </a:rPr>
              <a:t>podría ser utilizada </a:t>
            </a:r>
            <a:r>
              <a:rPr lang="es-ES" sz="1000" b="1" dirty="0">
                <a:solidFill>
                  <a:schemeClr val="tx1"/>
                </a:solidFill>
              </a:rPr>
              <a:t>como una guía de instrucción en lenguaje y </a:t>
            </a:r>
            <a:r>
              <a:rPr lang="es-ES" sz="1000" b="1" dirty="0" smtClean="0">
                <a:solidFill>
                  <a:schemeClr val="tx1"/>
                </a:solidFill>
              </a:rPr>
              <a:t>escritura, si lo desea.  Las </a:t>
            </a:r>
            <a:r>
              <a:rPr lang="es-ES" sz="1000" b="1" dirty="0">
                <a:solidFill>
                  <a:schemeClr val="tx1"/>
                </a:solidFill>
              </a:rPr>
              <a:t>preguntas #15 y #16 están combinadas como una pregunta de dos partes.</a:t>
            </a:r>
          </a:p>
        </p:txBody>
      </p:sp>
    </p:spTree>
    <p:extLst>
      <p:ext uri="{BB962C8B-B14F-4D97-AF65-F5344CB8AC3E}">
        <p14:creationId xmlns:p14="http://schemas.microsoft.com/office/powerpoint/2010/main" val="4179763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51276" y="303568"/>
            <a:ext cx="3571081"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r>
              <a:rPr lang="es-419" sz="1400" b="1" dirty="0" smtClean="0"/>
              <a:t>Clave para la Tarea de rendimiento:</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374121453"/>
              </p:ext>
            </p:extLst>
          </p:nvPr>
        </p:nvGraphicFramePr>
        <p:xfrm>
          <a:off x="361635" y="2510242"/>
          <a:ext cx="7121445" cy="4228494"/>
        </p:xfrm>
        <a:graphic>
          <a:graphicData uri="http://schemas.openxmlformats.org/drawingml/2006/table">
            <a:tbl>
              <a:tblPr firstRow="1" bandRow="1">
                <a:tableStyleId>{5940675A-B579-460E-94D1-54222C63F5DA}</a:tableStyleId>
              </a:tblPr>
              <a:tblGrid>
                <a:gridCol w="7121445"/>
              </a:tblGrid>
              <a:tr h="1049080">
                <a:tc>
                  <a:txBody>
                    <a:bodyPr/>
                    <a:lstStyle/>
                    <a:p>
                      <a:pPr algn="l"/>
                      <a:r>
                        <a:rPr lang="es-419" sz="1600" b="1" u="none" noProof="0" dirty="0" smtClean="0">
                          <a:latin typeface="Helvetica" panose="020B0604020202020204" pitchFamily="34" charset="0"/>
                          <a:cs typeface="Helvetica" panose="020B0604020202020204" pitchFamily="34" charset="0"/>
                        </a:rPr>
                        <a:t>17. </a:t>
                      </a:r>
                      <a:r>
                        <a:rPr lang="es-419" sz="1600" b="1" noProof="0" dirty="0" smtClean="0">
                          <a:latin typeface="Helvetica" panose="020B0604020202020204" pitchFamily="34" charset="0"/>
                          <a:cs typeface="Helvetica" panose="020B0604020202020204" pitchFamily="34" charset="0"/>
                        </a:rPr>
                        <a:t>Tarea</a:t>
                      </a:r>
                      <a:r>
                        <a:rPr lang="es-419" sz="1600" noProof="0" dirty="0" smtClean="0">
                          <a:latin typeface="Helvetica" panose="020B0604020202020204" pitchFamily="34" charset="0"/>
                          <a:cs typeface="Helvetica" panose="020B0604020202020204" pitchFamily="34" charset="0"/>
                        </a:rPr>
                        <a:t>:  </a:t>
                      </a:r>
                      <a:r>
                        <a:rPr lang="es-ES" sz="1600" b="1" noProof="0" dirty="0" smtClean="0">
                          <a:latin typeface="Helvetica" panose="020B0604020202020204" pitchFamily="34" charset="0"/>
                          <a:cs typeface="Helvetica" panose="020B0604020202020204" pitchFamily="34" charset="0"/>
                        </a:rPr>
                        <a:t>Imagina que ayudas a crear hábitats en el zoológico. Escoge un animal.  ¿Cuál es el mejor hábitat para ese animal? Dibuja y escribe por qué piensas que ese es el mejor hábitat para tu animal. </a:t>
                      </a:r>
                    </a:p>
                    <a:p>
                      <a:pPr algn="l"/>
                      <a:endParaRPr lang="es-ES" sz="1700" noProof="0"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r>
              <a:tr h="328846">
                <a:tc>
                  <a:txBody>
                    <a:bodyPr/>
                    <a:lstStyle/>
                    <a:p>
                      <a:pPr algn="ctr"/>
                      <a:r>
                        <a:rPr lang="es-419" sz="1700" b="1" noProof="0" dirty="0" smtClean="0"/>
                        <a:t>Mi animal del zoológico</a:t>
                      </a:r>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81079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r>
              <a:tr h="328846">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s-419" sz="1700" b="1" i="0" u="none" strike="noStrike" kern="1200" cap="none" spc="0" normalizeH="0" baseline="0" noProof="0" dirty="0" smtClean="0">
                          <a:ln>
                            <a:noFill/>
                          </a:ln>
                          <a:solidFill>
                            <a:srgbClr val="000000"/>
                          </a:solidFill>
                          <a:effectLst/>
                          <a:uLnTx/>
                          <a:uFillTx/>
                          <a:latin typeface="+mn-lt"/>
                          <a:ea typeface="+mn-ea"/>
                          <a:cs typeface="+mn-cs"/>
                        </a:rPr>
                        <a:t>El mejor hábitat para mi animal del zoológico</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1621562">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17584763"/>
              </p:ext>
            </p:extLst>
          </p:nvPr>
        </p:nvGraphicFramePr>
        <p:xfrm>
          <a:off x="304801" y="6934200"/>
          <a:ext cx="7162799" cy="2507826"/>
        </p:xfrm>
        <a:graphic>
          <a:graphicData uri="http://schemas.openxmlformats.org/drawingml/2006/table">
            <a:tbl>
              <a:tblPr firstRow="1" bandRow="1">
                <a:tableStyleId>{5940675A-B579-460E-94D1-54222C63F5DA}</a:tableStyleId>
              </a:tblPr>
              <a:tblGrid>
                <a:gridCol w="533399"/>
                <a:gridCol w="533400"/>
                <a:gridCol w="533400"/>
                <a:gridCol w="685800"/>
                <a:gridCol w="762000"/>
                <a:gridCol w="685800"/>
                <a:gridCol w="689432"/>
                <a:gridCol w="682168"/>
                <a:gridCol w="533400"/>
                <a:gridCol w="457200"/>
                <a:gridCol w="533400"/>
                <a:gridCol w="533400"/>
              </a:tblGrid>
              <a:tr h="478971">
                <a:tc gridSpan="12">
                  <a:txBody>
                    <a:bodyPr/>
                    <a:lstStyle/>
                    <a:p>
                      <a:r>
                        <a:rPr lang="es-419" sz="1300" b="0" noProof="0" dirty="0" smtClean="0"/>
                        <a:t>Los estudiantes reciben 3 puntajes, uno por cada criterio. En kínder, utilice su juicio junto con la </a:t>
                      </a:r>
                      <a:r>
                        <a:rPr lang="es-419" sz="1300" b="1" noProof="0" dirty="0" smtClean="0"/>
                        <a:t>rúbrica de escritura (que</a:t>
                      </a:r>
                      <a:r>
                        <a:rPr lang="es-419" sz="1300" b="1" baseline="0" noProof="0" dirty="0" smtClean="0"/>
                        <a:t> sigue) </a:t>
                      </a:r>
                      <a:r>
                        <a:rPr lang="es-419" sz="1300" b="0" noProof="0" dirty="0" smtClean="0"/>
                        <a:t>para decidir</a:t>
                      </a:r>
                      <a:r>
                        <a:rPr lang="es-419" sz="1300" b="0" baseline="0" noProof="0" dirty="0" smtClean="0"/>
                        <a:t> cómo el producto final representa mejor cada una de estas áreas. </a:t>
                      </a:r>
                      <a:endParaRPr lang="es-419"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88499">
                <a:tc gridSpan="4">
                  <a:txBody>
                    <a:bodyPr/>
                    <a:lstStyle/>
                    <a:p>
                      <a:r>
                        <a:rPr lang="es-419" sz="1200" b="1" dirty="0" smtClean="0"/>
                        <a:t>Propósito y  Organización (4)</a:t>
                      </a:r>
                    </a:p>
                    <a:p>
                      <a:pPr marL="171450" indent="-171450">
                        <a:buFont typeface="Arial" panose="020B0604020202020204" pitchFamily="34" charset="0"/>
                        <a:buChar char="•"/>
                      </a:pPr>
                      <a:r>
                        <a:rPr lang="es-419" sz="900" b="0" dirty="0" smtClean="0"/>
                        <a:t>Utiliza dibujos y escribe</a:t>
                      </a:r>
                      <a:r>
                        <a:rPr lang="es-419" sz="900" b="0" baseline="0" dirty="0" smtClean="0"/>
                        <a:t> para componer</a:t>
                      </a:r>
                      <a:endParaRPr lang="es-419" sz="900" b="0" dirty="0" smtClean="0"/>
                    </a:p>
                    <a:p>
                      <a:pPr marL="171450" indent="-171450">
                        <a:buFont typeface="Arial" panose="020B0604020202020204" pitchFamily="34" charset="0"/>
                        <a:buChar char="•"/>
                      </a:pPr>
                      <a:r>
                        <a:rPr lang="es-419" sz="900" b="0" dirty="0" smtClean="0"/>
                        <a:t>Explica más sobre el tema (animal)</a:t>
                      </a:r>
                    </a:p>
                    <a:p>
                      <a:pPr marL="171450" indent="-171450">
                        <a:buFont typeface="Arial" panose="020B0604020202020204" pitchFamily="34" charset="0"/>
                        <a:buChar char="•"/>
                      </a:pPr>
                      <a:r>
                        <a:rPr lang="es-419" sz="900" b="0" dirty="0" smtClean="0"/>
                        <a:t>Conecta el tema del animal con palabras o dibujos que muestran el mejor</a:t>
                      </a:r>
                      <a:r>
                        <a:rPr lang="es-419" sz="900" b="0" baseline="0" dirty="0" smtClean="0"/>
                        <a:t> hábitat para este.</a:t>
                      </a:r>
                      <a:endParaRPr lang="es-419" sz="900" b="0" dirty="0" smtClean="0"/>
                    </a:p>
                    <a:p>
                      <a:pPr marL="171450" indent="-171450">
                        <a:buFont typeface="Arial" panose="020B0604020202020204" pitchFamily="34" charset="0"/>
                        <a:buChar char="•"/>
                      </a:pPr>
                      <a:endParaRPr lang="es-419" sz="900" b="0" dirty="0" smtClean="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419" sz="1200" b="1" dirty="0" smtClean="0"/>
                        <a:t>Lenguaje -Elaboración de la evidencia (4)</a:t>
                      </a:r>
                    </a:p>
                    <a:p>
                      <a:pPr marL="171450" indent="-171450">
                        <a:buFont typeface="Arial" panose="020B0604020202020204" pitchFamily="34" charset="0"/>
                        <a:buChar char="•"/>
                      </a:pPr>
                      <a:r>
                        <a:rPr lang="es-419" sz="900" b="0" dirty="0" smtClean="0"/>
                        <a:t>Utiliza detalles o ejemplos relevantes para apoyar la opinión del mejor hábitat para su </a:t>
                      </a:r>
                      <a:r>
                        <a:rPr lang="es-419" sz="900" b="0" baseline="0" dirty="0" smtClean="0"/>
                        <a:t>animal.</a:t>
                      </a:r>
                    </a:p>
                    <a:p>
                      <a:pPr marL="171450" indent="-171450">
                        <a:buFont typeface="Arial" panose="020B0604020202020204" pitchFamily="34" charset="0"/>
                        <a:buChar char="•"/>
                      </a:pPr>
                      <a:r>
                        <a:rPr lang="es-419" sz="900" b="0" baseline="0" dirty="0" smtClean="0"/>
                        <a:t>Utiliza vocabulario que aprendió de los textos (L.6)</a:t>
                      </a:r>
                    </a:p>
                    <a:p>
                      <a:pPr marL="171450" indent="-171450">
                        <a:buFont typeface="Arial" panose="020B0604020202020204" pitchFamily="34" charset="0"/>
                        <a:buChar char="•"/>
                      </a:pPr>
                      <a:r>
                        <a:rPr lang="es-419" sz="900" b="0" baseline="0" noProof="0" dirty="0" smtClean="0"/>
                        <a:t>Utiliza oraciones completas cuando comparte su trabajo.  L.K.1f</a:t>
                      </a:r>
                      <a:endParaRPr lang="es-419" sz="900" b="0" noProof="0"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419" sz="1200" b="1" dirty="0" smtClean="0"/>
                        <a:t>Convenciones (4)</a:t>
                      </a:r>
                    </a:p>
                    <a:p>
                      <a:pPr marL="171450" indent="-171450">
                        <a:buFont typeface="Arial" panose="020B0604020202020204" pitchFamily="34" charset="0"/>
                        <a:buChar char="•"/>
                      </a:pPr>
                      <a:r>
                        <a:rPr lang="es-419" sz="900" b="0" dirty="0" smtClean="0"/>
                        <a:t>Utiliza palabras o letras apropiadas para su edad,</a:t>
                      </a:r>
                      <a:r>
                        <a:rPr lang="es-419" sz="900" b="0" baseline="0" dirty="0" smtClean="0"/>
                        <a:t> especialmente letras mayúsculas y minúsculas. L.K.1a.</a:t>
                      </a:r>
                      <a:endParaRPr lang="es-419" sz="900" b="0" dirty="0" smtClean="0"/>
                    </a:p>
                    <a:p>
                      <a:pPr marL="171450" indent="-171450">
                        <a:buFont typeface="Arial" panose="020B0604020202020204" pitchFamily="34" charset="0"/>
                        <a:buChar char="•"/>
                      </a:pPr>
                      <a:r>
                        <a:rPr lang="es-419" sz="900" b="0" noProof="0" dirty="0" smtClean="0"/>
                        <a:t>Si</a:t>
                      </a:r>
                      <a:r>
                        <a:rPr lang="es-419" sz="900" b="0" baseline="0" noProof="0" dirty="0" smtClean="0"/>
                        <a:t> comparte su trabajo, utiliza una</a:t>
                      </a:r>
                      <a:r>
                        <a:rPr lang="es-419" sz="900" b="0" noProof="0" dirty="0" smtClean="0"/>
                        <a:t> gramática apropiada para su edad,</a:t>
                      </a:r>
                      <a:r>
                        <a:rPr lang="es-419" sz="900" b="0" baseline="0" noProof="0" dirty="0" smtClean="0"/>
                        <a:t> </a:t>
                      </a:r>
                      <a:r>
                        <a:rPr lang="es-419" sz="900" b="0" noProof="0" dirty="0" smtClean="0"/>
                        <a:t>así como cualquier</a:t>
                      </a:r>
                      <a:r>
                        <a:rPr lang="es-419" sz="900" b="0" baseline="0" noProof="0" dirty="0" smtClean="0"/>
                        <a:t> pronombre en plural. L.K.1c</a:t>
                      </a:r>
                      <a:endParaRPr lang="es-419" sz="900" b="0" noProof="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s-419" sz="1700" b="1" dirty="0" smtClean="0"/>
                        <a:t>1</a:t>
                      </a:r>
                      <a:endParaRPr lang="es-419" sz="1700" b="1" dirty="0"/>
                    </a:p>
                  </a:txBody>
                  <a:tcPr marL="97155" marR="97155" marT="47897" marB="47897"/>
                </a:tc>
                <a:tc>
                  <a:txBody>
                    <a:bodyPr/>
                    <a:lstStyle/>
                    <a:p>
                      <a:pPr algn="ctr"/>
                      <a:r>
                        <a:rPr lang="es-419" sz="1700" b="1" dirty="0" smtClean="0"/>
                        <a:t>2</a:t>
                      </a:r>
                      <a:endParaRPr lang="es-419" sz="1700" b="1" dirty="0"/>
                    </a:p>
                  </a:txBody>
                  <a:tcPr marL="97155" marR="97155" marT="47897" marB="47897"/>
                </a:tc>
                <a:tc>
                  <a:txBody>
                    <a:bodyPr/>
                    <a:lstStyle/>
                    <a:p>
                      <a:pPr algn="ctr"/>
                      <a:r>
                        <a:rPr lang="es-419" sz="1700" b="1" dirty="0" smtClean="0"/>
                        <a:t>3</a:t>
                      </a:r>
                      <a:endParaRPr lang="es-419" sz="1700" b="1" dirty="0"/>
                    </a:p>
                  </a:txBody>
                  <a:tcPr marL="97155" marR="97155" marT="47897" marB="47897"/>
                </a:tc>
                <a:tc>
                  <a:txBody>
                    <a:bodyPr/>
                    <a:lstStyle/>
                    <a:p>
                      <a:pPr algn="ctr"/>
                      <a:r>
                        <a:rPr lang="es-419" sz="1700" b="1" dirty="0" smtClean="0"/>
                        <a:t>4</a:t>
                      </a:r>
                      <a:endParaRPr lang="es-419" sz="1700" b="1" dirty="0"/>
                    </a:p>
                  </a:txBody>
                  <a:tcPr marL="97155" marR="97155" marT="47897" marB="47897"/>
                </a:tc>
                <a:tc>
                  <a:txBody>
                    <a:bodyPr/>
                    <a:lstStyle/>
                    <a:p>
                      <a:pPr algn="ctr"/>
                      <a:r>
                        <a:rPr lang="es-419" sz="1700" b="1" dirty="0" smtClean="0"/>
                        <a:t>1</a:t>
                      </a:r>
                      <a:endParaRPr lang="es-419" sz="1700" b="1" dirty="0"/>
                    </a:p>
                  </a:txBody>
                  <a:tcPr marL="97155" marR="97155" marT="47897" marB="47897"/>
                </a:tc>
                <a:tc>
                  <a:txBody>
                    <a:bodyPr/>
                    <a:lstStyle/>
                    <a:p>
                      <a:pPr algn="ctr"/>
                      <a:r>
                        <a:rPr lang="es-419" sz="1700" b="1" dirty="0" smtClean="0"/>
                        <a:t>2</a:t>
                      </a:r>
                      <a:endParaRPr lang="es-419" sz="1700" b="1" dirty="0"/>
                    </a:p>
                  </a:txBody>
                  <a:tcPr marL="97155" marR="97155" marT="47897" marB="47897"/>
                </a:tc>
                <a:tc>
                  <a:txBody>
                    <a:bodyPr/>
                    <a:lstStyle/>
                    <a:p>
                      <a:pPr algn="ctr"/>
                      <a:r>
                        <a:rPr lang="es-419" sz="1700" b="1" dirty="0" smtClean="0"/>
                        <a:t>3</a:t>
                      </a:r>
                      <a:endParaRPr lang="es-419" sz="1700" b="1" dirty="0"/>
                    </a:p>
                  </a:txBody>
                  <a:tcPr marL="97155" marR="97155" marT="47897" marB="47897"/>
                </a:tc>
                <a:tc>
                  <a:txBody>
                    <a:bodyPr/>
                    <a:lstStyle/>
                    <a:p>
                      <a:pPr algn="ctr"/>
                      <a:r>
                        <a:rPr lang="es-419" sz="1700" b="1" dirty="0" smtClean="0"/>
                        <a:t>4</a:t>
                      </a:r>
                      <a:endParaRPr lang="es-419" sz="1700" b="1" dirty="0"/>
                    </a:p>
                  </a:txBody>
                  <a:tcPr marL="97155" marR="97155" marT="47897" marB="47897"/>
                </a:tc>
                <a:tc>
                  <a:txBody>
                    <a:bodyPr/>
                    <a:lstStyle/>
                    <a:p>
                      <a:pPr algn="ctr"/>
                      <a:r>
                        <a:rPr lang="es-419" sz="1700" b="1" dirty="0" smtClean="0"/>
                        <a:t>1</a:t>
                      </a:r>
                      <a:endParaRPr lang="es-419" sz="1700" b="1" dirty="0"/>
                    </a:p>
                  </a:txBody>
                  <a:tcPr marL="97155" marR="97155" marT="47897" marB="47897"/>
                </a:tc>
                <a:tc>
                  <a:txBody>
                    <a:bodyPr/>
                    <a:lstStyle/>
                    <a:p>
                      <a:pPr algn="ctr"/>
                      <a:r>
                        <a:rPr lang="es-419" sz="1700" b="1" dirty="0" smtClean="0"/>
                        <a:t>2</a:t>
                      </a:r>
                      <a:endParaRPr lang="es-419" sz="1700" b="1" dirty="0"/>
                    </a:p>
                  </a:txBody>
                  <a:tcPr marL="97155" marR="97155" marT="47897" marB="47897"/>
                </a:tc>
                <a:tc>
                  <a:txBody>
                    <a:bodyPr/>
                    <a:lstStyle/>
                    <a:p>
                      <a:pPr algn="ctr"/>
                      <a:r>
                        <a:rPr lang="es-419" sz="1700" b="1" dirty="0" smtClean="0"/>
                        <a:t>3</a:t>
                      </a:r>
                      <a:endParaRPr lang="es-419" sz="1700" b="1" dirty="0"/>
                    </a:p>
                  </a:txBody>
                  <a:tcPr marL="97155" marR="97155" marT="47897" marB="47897"/>
                </a:tc>
                <a:tc>
                  <a:txBody>
                    <a:bodyPr/>
                    <a:lstStyle/>
                    <a:p>
                      <a:pPr algn="ctr"/>
                      <a:r>
                        <a:rPr lang="es-419" sz="1700" b="1" dirty="0" smtClean="0"/>
                        <a:t>4</a:t>
                      </a:r>
                      <a:endParaRPr lang="es-419" sz="1700" b="1" dirty="0"/>
                    </a:p>
                  </a:txBody>
                  <a:tcPr marL="97155" marR="97155" marT="47897" marB="47897"/>
                </a:tc>
              </a:tr>
              <a:tr h="388499">
                <a:tc gridSpan="12">
                  <a:txBody>
                    <a:bodyPr/>
                    <a:lstStyle/>
                    <a:p>
                      <a:pPr algn="ctr"/>
                      <a:r>
                        <a:rPr lang="es-419" sz="1700" b="1" dirty="0" smtClean="0"/>
                        <a:t>Puntaje Total    /12</a:t>
                      </a:r>
                      <a:endParaRPr lang="es-419" sz="1700" b="1"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Rectangle 8"/>
          <p:cNvSpPr/>
          <p:nvPr/>
        </p:nvSpPr>
        <p:spPr>
          <a:xfrm>
            <a:off x="361635" y="1144075"/>
            <a:ext cx="7022145" cy="1143000"/>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es-419" sz="1400" b="1" dirty="0" smtClean="0">
                <a:solidFill>
                  <a:schemeClr val="tx1"/>
                </a:solidFill>
              </a:rPr>
              <a:t>Pregunta #17 (Tarea de rendimiento) es opcional.  </a:t>
            </a:r>
            <a:r>
              <a:rPr lang="es-419" sz="1400" dirty="0" smtClean="0">
                <a:solidFill>
                  <a:schemeClr val="tx1"/>
                </a:solidFill>
              </a:rPr>
              <a:t>Si se califica, los estándares del lenguaje </a:t>
            </a:r>
            <a:r>
              <a:rPr lang="es-419" sz="1400" b="1" dirty="0" smtClean="0">
                <a:solidFill>
                  <a:schemeClr val="tx1"/>
                </a:solidFill>
              </a:rPr>
              <a:t>L.K.6</a:t>
            </a:r>
            <a:r>
              <a:rPr lang="es-419" sz="1400" dirty="0" smtClean="0">
                <a:solidFill>
                  <a:schemeClr val="tx1"/>
                </a:solidFill>
              </a:rPr>
              <a:t> (utilizar palabras aprendidas de los textos) y </a:t>
            </a:r>
            <a:r>
              <a:rPr lang="es-419" sz="1400" b="1" dirty="0" smtClean="0">
                <a:solidFill>
                  <a:schemeClr val="tx1"/>
                </a:solidFill>
              </a:rPr>
              <a:t>L.K.1a </a:t>
            </a:r>
            <a:r>
              <a:rPr lang="es-419" sz="1400" dirty="0" smtClean="0">
                <a:solidFill>
                  <a:schemeClr val="tx1"/>
                </a:solidFill>
              </a:rPr>
              <a:t>(uso de letras mayúsculas y minúsculas) como aparecen listados en la portada de esta evaluación, </a:t>
            </a:r>
            <a:r>
              <a:rPr lang="es-419" sz="1400" b="1" dirty="0" smtClean="0">
                <a:solidFill>
                  <a:schemeClr val="tx1"/>
                </a:solidFill>
              </a:rPr>
              <a:t>están integrados en la clave de puntuación a continuación. </a:t>
            </a:r>
            <a:r>
              <a:rPr lang="es-419" sz="1400" dirty="0" smtClean="0">
                <a:solidFill>
                  <a:schemeClr val="tx1"/>
                </a:solidFill>
              </a:rPr>
              <a:t>En los grados 1 – 6, lenguaje y vocabulario, y editar y clarificar se evalúan por separado</a:t>
            </a:r>
            <a:r>
              <a:rPr lang="es-419" sz="1400" b="1" dirty="0" smtClean="0">
                <a:solidFill>
                  <a:schemeClr val="tx1"/>
                </a:solidFill>
              </a:rPr>
              <a:t>.</a:t>
            </a:r>
            <a:endParaRPr lang="es-419" sz="1400" dirty="0" smtClean="0">
              <a:solidFill>
                <a:schemeClr val="tx1"/>
              </a:solidFill>
            </a:endParaRPr>
          </a:p>
          <a:p>
            <a:r>
              <a:rPr lang="en-US" sz="1400" b="1" dirty="0" smtClean="0">
                <a:solidFill>
                  <a:schemeClr val="tx1"/>
                </a:solidFill>
              </a:rPr>
              <a:t> </a:t>
            </a:r>
            <a:endParaRPr lang="en-US" sz="1400" b="1" dirty="0">
              <a:solidFill>
                <a:schemeClr val="tx1"/>
              </a:solidFill>
            </a:endParaRPr>
          </a:p>
        </p:txBody>
      </p:sp>
      <p:sp>
        <p:nvSpPr>
          <p:cNvPr id="10" name="TextBox 9"/>
          <p:cNvSpPr txBox="1"/>
          <p:nvPr/>
        </p:nvSpPr>
        <p:spPr>
          <a:xfrm>
            <a:off x="4294968" y="259406"/>
            <a:ext cx="3200402" cy="707886"/>
          </a:xfrm>
          <a:prstGeom prst="rect">
            <a:avLst/>
          </a:prstGeom>
          <a:solidFill>
            <a:schemeClr val="bg1">
              <a:lumMod val="95000"/>
            </a:schemeClr>
          </a:solidFill>
          <a:ln>
            <a:solidFill>
              <a:schemeClr val="tx1"/>
            </a:solidFill>
          </a:ln>
        </p:spPr>
        <p:txBody>
          <a:bodyPr wrap="square" rtlCol="0">
            <a:spAutoFit/>
          </a:bodyPr>
          <a:lstStyle/>
          <a:p>
            <a:r>
              <a:rPr lang="es-419" sz="800" b="1" i="1" dirty="0"/>
              <a:t>CCSS.ELA-Literatura.W.K.1</a:t>
            </a:r>
          </a:p>
          <a:p>
            <a:r>
              <a:rPr lang="es-419" sz="800" dirty="0" smtClean="0"/>
              <a:t>Utilizan </a:t>
            </a:r>
            <a:r>
              <a:rPr lang="es-419" sz="800" dirty="0"/>
              <a:t>una combinación de dibujo, dictado y escritura para redactar </a:t>
            </a:r>
            <a:r>
              <a:rPr lang="es-419" sz="800" dirty="0" smtClean="0"/>
              <a:t>propuestas </a:t>
            </a:r>
            <a:r>
              <a:rPr lang="es-419" sz="800" dirty="0"/>
              <a:t>de opinión en las que le dicen a un lector cuál es el tema o el nombre del libro sobre el que están escribiendo y expresan su opinión o preferencia sobre el tema o el libro (por </a:t>
            </a:r>
            <a:r>
              <a:rPr lang="es-419" sz="800" dirty="0" smtClean="0"/>
              <a:t>ej.: </a:t>
            </a:r>
            <a:r>
              <a:rPr lang="es-419" sz="800" dirty="0"/>
              <a:t>Mi libro favorito </a:t>
            </a:r>
            <a:r>
              <a:rPr lang="es-419" sz="800" dirty="0" smtClean="0"/>
              <a:t>es…).</a:t>
            </a:r>
            <a:endParaRPr lang="es-419" sz="800" dirty="0"/>
          </a:p>
        </p:txBody>
      </p:sp>
    </p:spTree>
    <p:extLst>
      <p:ext uri="{BB962C8B-B14F-4D97-AF65-F5344CB8AC3E}">
        <p14:creationId xmlns:p14="http://schemas.microsoft.com/office/powerpoint/2010/main" val="2996103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sp>
        <p:nvSpPr>
          <p:cNvPr id="5" name="TextBox 4"/>
          <p:cNvSpPr txBox="1"/>
          <p:nvPr/>
        </p:nvSpPr>
        <p:spPr>
          <a:xfrm>
            <a:off x="685800" y="769977"/>
            <a:ext cx="6553200" cy="5693866"/>
          </a:xfrm>
          <a:prstGeom prst="rect">
            <a:avLst/>
          </a:prstGeom>
          <a:noFill/>
        </p:spPr>
        <p:txBody>
          <a:bodyPr wrap="square" rtlCol="0">
            <a:spAutoFit/>
          </a:bodyPr>
          <a:lstStyle/>
          <a:p>
            <a:pPr algn="ctr"/>
            <a:r>
              <a:rPr lang="es-ES" sz="1300" b="1" dirty="0"/>
              <a:t>Tarea de </a:t>
            </a:r>
            <a:r>
              <a:rPr lang="es-ES" sz="1300" b="1" dirty="0" smtClean="0"/>
              <a:t>rendimiento</a:t>
            </a:r>
            <a:endParaRPr lang="es-ES" sz="1300" b="1" dirty="0"/>
          </a:p>
          <a:p>
            <a:pPr algn="ctr"/>
            <a:r>
              <a:rPr lang="es-ES" sz="1300" dirty="0"/>
              <a:t>(¡opcional!)</a:t>
            </a:r>
          </a:p>
          <a:p>
            <a:endParaRPr lang="es-ES" sz="1300" dirty="0"/>
          </a:p>
          <a:p>
            <a:pPr algn="ctr"/>
            <a:r>
              <a:rPr lang="es-ES" sz="1300" dirty="0"/>
              <a:t>Las páginas siguientes apoyan la tarea de rendimiento de un estudiante.</a:t>
            </a:r>
          </a:p>
          <a:p>
            <a:endParaRPr lang="es-ES" sz="1300" dirty="0"/>
          </a:p>
          <a:p>
            <a:r>
              <a:rPr lang="es-ES" sz="1300" b="1" dirty="0"/>
              <a:t>En kínder </a:t>
            </a:r>
            <a:r>
              <a:rPr lang="es-ES" sz="1300" dirty="0"/>
              <a:t>una tarea de rendimiento es más bien una lección para instruir y conlleva mucho apoyo. Si usted escoge realizar una tarea de rendimiento como parte de su instrucción, usted puede dividirla en varios días. Esto se debe hacer </a:t>
            </a:r>
            <a:r>
              <a:rPr lang="es-ES" sz="1300" b="1" dirty="0"/>
              <a:t>después</a:t>
            </a:r>
            <a:r>
              <a:rPr lang="es-ES" sz="1300" dirty="0"/>
              <a:t> de haber dado toda la evaluación (ambas secciones, la literaria y la informativa).</a:t>
            </a:r>
          </a:p>
          <a:p>
            <a:endParaRPr lang="es-ES" sz="1300" dirty="0"/>
          </a:p>
          <a:p>
            <a:r>
              <a:rPr lang="es-ES" sz="1300" dirty="0"/>
              <a:t>Instrucciones:</a:t>
            </a:r>
          </a:p>
          <a:p>
            <a:endParaRPr lang="es-ES" sz="1300" dirty="0"/>
          </a:p>
          <a:p>
            <a:pPr marL="233363" indent="-233363">
              <a:buFont typeface="Arial" panose="020B0604020202020204" pitchFamily="34" charset="0"/>
              <a:buChar char="•"/>
            </a:pPr>
            <a:r>
              <a:rPr lang="es-ES" sz="1300" dirty="0"/>
              <a:t>Lea de nuevo los textos y modele cómo tomar notas - </a:t>
            </a:r>
            <a:r>
              <a:rPr lang="es-ES" sz="1300" i="1" dirty="0"/>
              <a:t>(en esta </a:t>
            </a:r>
            <a:r>
              <a:rPr lang="es-ES" sz="1300" i="1" dirty="0" smtClean="0"/>
              <a:t>evaluación se </a:t>
            </a:r>
            <a:r>
              <a:rPr lang="es-ES" sz="1300" i="1" dirty="0"/>
              <a:t>incluye una hoja </a:t>
            </a:r>
            <a:r>
              <a:rPr lang="es-ES" sz="1300" i="1" dirty="0" smtClean="0"/>
              <a:t>para tomar notas </a:t>
            </a:r>
            <a:r>
              <a:rPr lang="es-ES" sz="1300" i="1" dirty="0"/>
              <a:t>con instrucciones para el maestro y una hoja para el estudiante, que se puede utilizar para modelar esta destreza). </a:t>
            </a:r>
            <a:r>
              <a:rPr lang="es-ES" sz="1300" dirty="0"/>
              <a:t>No se espera que los estudiantes de kínder tomen notas de forma independiente. </a:t>
            </a:r>
            <a:endParaRPr lang="es-ES" sz="1300" i="1" dirty="0"/>
          </a:p>
          <a:p>
            <a:pPr marL="228600" indent="-228600">
              <a:buFont typeface="Arial" panose="020B0604020202020204" pitchFamily="34" charset="0"/>
              <a:buChar char="•"/>
            </a:pPr>
            <a:r>
              <a:rPr lang="es-ES" sz="1300" dirty="0"/>
              <a:t>Pida a los estudiantes que compartan sus dos preguntas de respuesta construida en esta evaluación (estas son las preguntas de investigación).</a:t>
            </a:r>
          </a:p>
          <a:p>
            <a:endParaRPr lang="es-ES" sz="1300" dirty="0"/>
          </a:p>
          <a:p>
            <a:r>
              <a:rPr lang="es-ES" sz="1300" b="1" u="sng" dirty="0"/>
              <a:t>La tarea de rendimiento</a:t>
            </a:r>
            <a:endParaRPr lang="es-ES" sz="1300" i="1" dirty="0"/>
          </a:p>
          <a:p>
            <a:r>
              <a:rPr lang="es-ES" sz="1300" dirty="0" smtClean="0"/>
              <a:t>Una </a:t>
            </a:r>
            <a:r>
              <a:rPr lang="es-ES" sz="1300" dirty="0"/>
              <a:t>actividad en </a:t>
            </a:r>
            <a:r>
              <a:rPr lang="es-ES" sz="1300" dirty="0" smtClean="0"/>
              <a:t>clase:</a:t>
            </a:r>
            <a:endParaRPr lang="es-ES" sz="1300" dirty="0"/>
          </a:p>
          <a:p>
            <a:r>
              <a:rPr lang="es-ES" sz="1300" dirty="0"/>
              <a:t> </a:t>
            </a:r>
            <a:r>
              <a:rPr lang="es-ES" sz="1300" dirty="0" smtClean="0"/>
              <a:t>      Revise </a:t>
            </a:r>
            <a:r>
              <a:rPr lang="es-ES" sz="1300" dirty="0"/>
              <a:t>cualquier vocabulario </a:t>
            </a:r>
            <a:r>
              <a:rPr lang="es-ES" sz="1300" dirty="0" smtClean="0"/>
              <a:t>que resulte difícil para los estudiantes. </a:t>
            </a:r>
            <a:endParaRPr lang="es-ES" sz="1300" dirty="0"/>
          </a:p>
          <a:p>
            <a:pPr marL="228600" indent="-228600"/>
            <a:endParaRPr lang="es-ES" sz="1300" dirty="0"/>
          </a:p>
          <a:p>
            <a:r>
              <a:rPr lang="es-ES" sz="1300" dirty="0"/>
              <a:t>Tarea:</a:t>
            </a:r>
          </a:p>
          <a:p>
            <a:r>
              <a:rPr lang="es-ES" sz="1300" dirty="0"/>
              <a:t>Imagina que ayudas a crear hábitats en el zoológico. Escoge un animal.  ¿Cuál es el mejor hábitat para ese animal? Dibuja y escribe por qué piensas que ese es el mejor hábitat para tu animal. </a:t>
            </a:r>
          </a:p>
          <a:p>
            <a:r>
              <a:rPr lang="es-ES" sz="1300" dirty="0" smtClean="0"/>
              <a:t> </a:t>
            </a:r>
            <a:endParaRPr lang="en-US" sz="1300" dirty="0"/>
          </a:p>
        </p:txBody>
      </p:sp>
    </p:spTree>
    <p:extLst>
      <p:ext uri="{BB962C8B-B14F-4D97-AF65-F5344CB8AC3E}">
        <p14:creationId xmlns:p14="http://schemas.microsoft.com/office/powerpoint/2010/main" val="2060670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sp>
        <p:nvSpPr>
          <p:cNvPr id="5" name="Rectangle 4"/>
          <p:cNvSpPr/>
          <p:nvPr/>
        </p:nvSpPr>
        <p:spPr>
          <a:xfrm>
            <a:off x="518160" y="159658"/>
            <a:ext cx="6800850" cy="1918759"/>
          </a:xfrm>
          <a:prstGeom prst="rect">
            <a:avLst/>
          </a:prstGeom>
        </p:spPr>
        <p:txBody>
          <a:bodyPr wrap="square" lIns="101881" tIns="50941" rIns="101881" bIns="50941">
            <a:spAutoFit/>
          </a:bodyPr>
          <a:lstStyle/>
          <a:p>
            <a:endParaRPr lang="en-US" sz="1900" dirty="0"/>
          </a:p>
          <a:p>
            <a:r>
              <a:rPr lang="es-ES" sz="1900" dirty="0" smtClean="0"/>
              <a:t>Nombre</a:t>
            </a:r>
            <a:r>
              <a:rPr lang="en-US" sz="1900" dirty="0" smtClean="0"/>
              <a:t>_____________________</a:t>
            </a:r>
            <a:endParaRPr lang="en-US" sz="1900" dirty="0"/>
          </a:p>
          <a:p>
            <a:endParaRPr lang="en-US" dirty="0" smtClean="0"/>
          </a:p>
          <a:p>
            <a:r>
              <a:rPr lang="es-MX" dirty="0"/>
              <a:t>¿De qué trata el texto en su mayoría?  Este es el </a:t>
            </a:r>
            <a:r>
              <a:rPr lang="es-MX" u="sng" dirty="0"/>
              <a:t>tema principal</a:t>
            </a:r>
            <a:r>
              <a:rPr lang="es-MX" dirty="0" smtClean="0"/>
              <a:t>.</a:t>
            </a:r>
            <a:endParaRPr lang="en-US" dirty="0" smtClean="0"/>
          </a:p>
          <a:p>
            <a:endParaRPr lang="en-US" dirty="0" smtClean="0"/>
          </a:p>
          <a:p>
            <a:pPr algn="ctr"/>
            <a:r>
              <a:rPr lang="es-MX" dirty="0"/>
              <a:t>Haz un dibujo del tema principal</a:t>
            </a:r>
            <a:r>
              <a:rPr lang="en-US" dirty="0" smtClean="0"/>
              <a:t>.</a:t>
            </a:r>
          </a:p>
        </p:txBody>
      </p:sp>
      <p:sp>
        <p:nvSpPr>
          <p:cNvPr id="13" name="Rectangle 12"/>
          <p:cNvSpPr/>
          <p:nvPr/>
        </p:nvSpPr>
        <p:spPr>
          <a:xfrm>
            <a:off x="777240" y="2075543"/>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86360" y="7982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err="1" smtClean="0"/>
              <a:t>Grado</a:t>
            </a:r>
            <a:r>
              <a:rPr lang="en-US" sz="1600" b="1" dirty="0" smtClean="0"/>
              <a:t> </a:t>
            </a:r>
            <a:r>
              <a:rPr lang="en-US" sz="1600" b="1" dirty="0"/>
              <a:t>K</a:t>
            </a:r>
          </a:p>
        </p:txBody>
      </p:sp>
      <p:sp>
        <p:nvSpPr>
          <p:cNvPr id="10" name="Rectangle 9"/>
          <p:cNvSpPr/>
          <p:nvPr/>
        </p:nvSpPr>
        <p:spPr>
          <a:xfrm>
            <a:off x="367351" y="5177996"/>
            <a:ext cx="6983414" cy="395265"/>
          </a:xfrm>
          <a:prstGeom prst="rect">
            <a:avLst/>
          </a:prstGeom>
        </p:spPr>
        <p:txBody>
          <a:bodyPr wrap="square" lIns="101881" tIns="50941" rIns="101881" bIns="50941">
            <a:spAutoFit/>
          </a:bodyPr>
          <a:lstStyle/>
          <a:p>
            <a:r>
              <a:rPr lang="es-MX" sz="1800" dirty="0" smtClean="0"/>
              <a:t>Utiliza </a:t>
            </a:r>
            <a:r>
              <a:rPr lang="es-MX" sz="1800" dirty="0"/>
              <a:t>letras, palabras o dibujos.  Cuéntanos más sobre el </a:t>
            </a:r>
            <a:r>
              <a:rPr lang="es-MX" sz="1800" u="sng" dirty="0"/>
              <a:t>tema principal</a:t>
            </a:r>
            <a:r>
              <a:rPr lang="en-US" sz="1900" dirty="0" smtClean="0"/>
              <a:t>.</a:t>
            </a:r>
            <a:endParaRPr lang="en-US" sz="1900" dirty="0"/>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8" name="Rectangle 7"/>
          <p:cNvSpPr/>
          <p:nvPr/>
        </p:nvSpPr>
        <p:spPr>
          <a:xfrm>
            <a:off x="345445" y="2598423"/>
            <a:ext cx="2790506" cy="249540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MX" sz="1200" b="1" dirty="0"/>
              <a:t>Lea el texto con los estudiantes.  Pregunte a los estudiantes si el texto es sobre (</a:t>
            </a:r>
            <a:r>
              <a:rPr lang="es-MX" sz="1200" b="1" dirty="0" smtClean="0"/>
              <a:t>utilice </a:t>
            </a:r>
            <a:r>
              <a:rPr lang="es-MX" sz="1200" b="1" dirty="0"/>
              <a:t>ejemplos irrelevantes-</a:t>
            </a:r>
            <a:r>
              <a:rPr lang="es-MX" sz="1200" b="1" i="1" dirty="0"/>
              <a:t>¿una papa frita?, ¿pelo?</a:t>
            </a:r>
            <a:r>
              <a:rPr lang="es-MX" sz="1200" b="1" dirty="0"/>
              <a:t>).</a:t>
            </a:r>
          </a:p>
          <a:p>
            <a:endParaRPr lang="es-MX" sz="1200" b="1" dirty="0"/>
          </a:p>
          <a:p>
            <a:r>
              <a:rPr lang="es-MX" sz="1200" b="1" dirty="0"/>
              <a:t>Esto le ayudará a entender a los </a:t>
            </a:r>
            <a:r>
              <a:rPr lang="es-MX" sz="1200" b="1" dirty="0" smtClean="0"/>
              <a:t>estudiantes </a:t>
            </a:r>
            <a:r>
              <a:rPr lang="es-MX" sz="1200" b="1" dirty="0"/>
              <a:t>que cuando usted pregunta </a:t>
            </a:r>
            <a:r>
              <a:rPr lang="es-MX" sz="1200" b="1" i="1" dirty="0"/>
              <a:t>¿de qué trata el texto en su mayoría?, </a:t>
            </a:r>
            <a:r>
              <a:rPr lang="es-MX" sz="1200" b="1" dirty="0"/>
              <a:t>usted se está refiriendo al asunto/tópico o lo que es llamado el </a:t>
            </a:r>
            <a:r>
              <a:rPr lang="es-MX" sz="1200" b="1" u="sng" dirty="0">
                <a:solidFill>
                  <a:srgbClr val="C00000"/>
                </a:solidFill>
                <a:effectLst>
                  <a:outerShdw blurRad="38100" dist="38100" dir="2700000" algn="tl">
                    <a:srgbClr val="000000">
                      <a:alpha val="43137"/>
                    </a:srgbClr>
                  </a:outerShdw>
                </a:effectLst>
              </a:rPr>
              <a:t>tema principal</a:t>
            </a:r>
            <a:r>
              <a:rPr lang="es-MX" sz="1200" b="1" dirty="0"/>
              <a:t>.</a:t>
            </a:r>
          </a:p>
          <a:p>
            <a:endParaRPr lang="en-US" sz="1200" b="1" dirty="0"/>
          </a:p>
          <a:p>
            <a:r>
              <a:rPr lang="es-MX" sz="1200" b="1" dirty="0"/>
              <a:t>Pida a los estudiantes que hagan un dibujo del </a:t>
            </a:r>
            <a:r>
              <a:rPr lang="es-MX" sz="1200" b="1" u="sng" dirty="0">
                <a:solidFill>
                  <a:srgbClr val="C00000"/>
                </a:solidFill>
                <a:effectLst>
                  <a:outerShdw blurRad="38100" dist="38100" dir="2700000" algn="tl">
                    <a:srgbClr val="000000">
                      <a:alpha val="43137"/>
                    </a:srgbClr>
                  </a:outerShdw>
                </a:effectLst>
              </a:rPr>
              <a:t>tema </a:t>
            </a:r>
            <a:r>
              <a:rPr lang="es-MX" sz="1200" b="1" u="sng" dirty="0" smtClean="0">
                <a:solidFill>
                  <a:srgbClr val="C00000"/>
                </a:solidFill>
                <a:effectLst>
                  <a:outerShdw blurRad="38100" dist="38100" dir="2700000" algn="tl">
                    <a:srgbClr val="000000">
                      <a:alpha val="43137"/>
                    </a:srgbClr>
                  </a:outerShdw>
                </a:effectLst>
              </a:rPr>
              <a:t>principal</a:t>
            </a:r>
            <a:r>
              <a:rPr lang="en-US" sz="1200" b="1" dirty="0"/>
              <a:t>.</a:t>
            </a:r>
            <a:endParaRPr lang="es-MX" sz="1200" b="1" u="sng" dirty="0">
              <a:solidFill>
                <a:srgbClr val="C00000"/>
              </a:solidFill>
              <a:effectLst>
                <a:outerShdw blurRad="38100" dist="38100" dir="2700000" algn="tl">
                  <a:srgbClr val="000000">
                    <a:alpha val="43137"/>
                  </a:srgbClr>
                </a:outerShdw>
              </a:effectLst>
            </a:endParaRPr>
          </a:p>
        </p:txBody>
      </p:sp>
      <p:sp>
        <p:nvSpPr>
          <p:cNvPr id="11" name="Rounded Rectangle 10"/>
          <p:cNvSpPr/>
          <p:nvPr/>
        </p:nvSpPr>
        <p:spPr>
          <a:xfrm>
            <a:off x="345440" y="2179320"/>
            <a:ext cx="431800"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4366923" y="5699761"/>
            <a:ext cx="2693354" cy="228861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419" sz="1200" b="1" dirty="0" smtClean="0"/>
              <a:t>Pida  a los estudiantes que </a:t>
            </a:r>
            <a:r>
              <a:rPr lang="es-419" sz="1200" b="1" u="sng" dirty="0" smtClean="0"/>
              <a:t>expliquen más</a:t>
            </a:r>
            <a:r>
              <a:rPr lang="es-419" sz="1200" b="1" dirty="0" smtClean="0"/>
              <a:t> sobre el </a:t>
            </a:r>
            <a:r>
              <a:rPr lang="es-419" sz="1200" b="1" u="sng" dirty="0" smtClean="0">
                <a:solidFill>
                  <a:srgbClr val="C00000"/>
                </a:solidFill>
                <a:effectLst>
                  <a:outerShdw blurRad="38100" dist="38100" dir="2700000" algn="tl">
                    <a:srgbClr val="000000">
                      <a:alpha val="43137"/>
                    </a:srgbClr>
                  </a:outerShdw>
                </a:effectLst>
              </a:rPr>
              <a:t>tema principal.</a:t>
            </a:r>
          </a:p>
          <a:p>
            <a:endParaRPr lang="es-419" sz="1200" b="1" dirty="0" smtClean="0"/>
          </a:p>
          <a:p>
            <a:r>
              <a:rPr lang="es-419" sz="1200" b="1" dirty="0" smtClean="0"/>
              <a:t>Diga a los estudiantes: </a:t>
            </a:r>
            <a:r>
              <a:rPr lang="es-419" sz="1200" b="1" i="1" dirty="0" smtClean="0"/>
              <a:t>“Cuando queremos explicar más sobre </a:t>
            </a:r>
            <a:r>
              <a:rPr lang="es-419" sz="1200" b="1" dirty="0" smtClean="0"/>
              <a:t>(mencione el </a:t>
            </a:r>
            <a:r>
              <a:rPr lang="es-419" sz="1200" b="1" u="sng" dirty="0" smtClean="0">
                <a:solidFill>
                  <a:srgbClr val="C00000"/>
                </a:solidFill>
                <a:effectLst>
                  <a:outerShdw blurRad="38100" dist="38100" dir="2700000" algn="tl">
                    <a:srgbClr val="000000">
                      <a:alpha val="43137"/>
                    </a:srgbClr>
                  </a:outerShdw>
                </a:effectLst>
              </a:rPr>
              <a:t>tema principal</a:t>
            </a:r>
            <a:r>
              <a:rPr lang="es-419" sz="1200" b="1" dirty="0" smtClean="0"/>
              <a:t>)</a:t>
            </a:r>
            <a:r>
              <a:rPr lang="es-419" sz="1200" b="1" i="1" dirty="0" smtClean="0"/>
              <a:t>, podemos buscar para ver qué más pasó.  Estamos buscando </a:t>
            </a:r>
            <a:r>
              <a:rPr lang="es-419" sz="1200" b="1" i="1" u="sng" dirty="0" smtClean="0">
                <a:solidFill>
                  <a:srgbClr val="C00000"/>
                </a:solidFill>
                <a:effectLst>
                  <a:outerShdw blurRad="38100" dist="38100" dir="2700000" algn="tl">
                    <a:srgbClr val="000000">
                      <a:alpha val="43137"/>
                    </a:srgbClr>
                  </a:outerShdw>
                </a:effectLst>
              </a:rPr>
              <a:t>ideas</a:t>
            </a:r>
            <a:r>
              <a:rPr lang="es-419" sz="1200" b="1" i="1" dirty="0" smtClean="0"/>
              <a:t> y </a:t>
            </a:r>
            <a:r>
              <a:rPr lang="es-419" sz="1200" b="1" i="1" u="sng" dirty="0" smtClean="0">
                <a:solidFill>
                  <a:srgbClr val="C00000"/>
                </a:solidFill>
                <a:effectLst>
                  <a:outerShdw blurRad="38100" dist="38100" dir="2700000" algn="tl">
                    <a:srgbClr val="000000">
                      <a:alpha val="43137"/>
                    </a:srgbClr>
                  </a:outerShdw>
                </a:effectLst>
              </a:rPr>
              <a:t>detalles</a:t>
            </a:r>
            <a:r>
              <a:rPr lang="es-419" sz="1200" b="1" i="1" dirty="0" smtClean="0"/>
              <a:t>.  </a:t>
            </a:r>
          </a:p>
          <a:p>
            <a:endParaRPr lang="es-419" sz="1200" b="1" dirty="0" smtClean="0"/>
          </a:p>
          <a:p>
            <a:r>
              <a:rPr lang="es-419" sz="1200" b="1" dirty="0" smtClean="0"/>
              <a:t>Pregunte a los estudiantes</a:t>
            </a:r>
            <a:r>
              <a:rPr lang="es-419" sz="1200" b="1" i="1" dirty="0" smtClean="0"/>
              <a:t>: “¿Qué </a:t>
            </a:r>
            <a:r>
              <a:rPr lang="es-419" sz="1200" b="1" i="1" u="sng" dirty="0" smtClean="0">
                <a:solidFill>
                  <a:srgbClr val="C00000"/>
                </a:solidFill>
                <a:effectLst>
                  <a:outerShdw blurRad="38100" dist="38100" dir="2700000" algn="tl">
                    <a:srgbClr val="000000">
                      <a:alpha val="43137"/>
                    </a:srgbClr>
                  </a:outerShdw>
                </a:effectLst>
              </a:rPr>
              <a:t>ideas </a:t>
            </a:r>
            <a:r>
              <a:rPr lang="es-419" sz="1200" b="1" i="1" dirty="0" smtClean="0"/>
              <a:t>o </a:t>
            </a:r>
            <a:r>
              <a:rPr lang="es-419" sz="1200" b="1" i="1" u="sng" dirty="0" smtClean="0">
                <a:solidFill>
                  <a:srgbClr val="C00000"/>
                </a:solidFill>
                <a:effectLst>
                  <a:outerShdw blurRad="38100" dist="38100" dir="2700000" algn="tl">
                    <a:srgbClr val="000000">
                      <a:alpha val="43137"/>
                    </a:srgbClr>
                  </a:outerShdw>
                </a:effectLst>
              </a:rPr>
              <a:t>detalles </a:t>
            </a:r>
            <a:r>
              <a:rPr lang="es-419" sz="1200" b="1" i="1" dirty="0" smtClean="0"/>
              <a:t> puedes encontrar y contar sobre ellos?”</a:t>
            </a:r>
            <a:endParaRPr lang="es-419" sz="1200" b="1" i="1" dirty="0"/>
          </a:p>
        </p:txBody>
      </p:sp>
      <p:sp>
        <p:nvSpPr>
          <p:cNvPr id="15" name="Rounded Rectangle 14"/>
          <p:cNvSpPr/>
          <p:nvPr/>
        </p:nvSpPr>
        <p:spPr>
          <a:xfrm>
            <a:off x="7010400" y="6096000"/>
            <a:ext cx="40481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160132" y="3471314"/>
            <a:ext cx="2936240" cy="164176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MX" dirty="0"/>
              <a:t>Recuerde que los estudiantes necesitarán tener una </a:t>
            </a:r>
            <a:r>
              <a:rPr lang="es-MX" dirty="0" smtClean="0"/>
              <a:t>hoja de </a:t>
            </a:r>
            <a:r>
              <a:rPr lang="es-MX" dirty="0"/>
              <a:t>toma de notas para </a:t>
            </a:r>
            <a:r>
              <a:rPr lang="es-MX" u="sng" dirty="0"/>
              <a:t>cada</a:t>
            </a:r>
            <a:r>
              <a:rPr lang="es-MX" dirty="0"/>
              <a:t> pasaje</a:t>
            </a:r>
            <a:r>
              <a:rPr lang="es-MX" dirty="0" smtClean="0"/>
              <a:t>.</a:t>
            </a:r>
            <a:endParaRPr lang="es-MX" dirty="0"/>
          </a:p>
        </p:txBody>
      </p:sp>
      <p:sp>
        <p:nvSpPr>
          <p:cNvPr id="17" name="Rectangle 16"/>
          <p:cNvSpPr/>
          <p:nvPr/>
        </p:nvSpPr>
        <p:spPr>
          <a:xfrm>
            <a:off x="259080" y="6367028"/>
            <a:ext cx="3627120" cy="3310372"/>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MX" sz="1200" b="1" u="sng" dirty="0">
                <a:solidFill>
                  <a:srgbClr val="002060"/>
                </a:solidFill>
              </a:rPr>
              <a:t>Diferenciación </a:t>
            </a:r>
            <a:r>
              <a:rPr lang="en-US" sz="1200" b="1" dirty="0" smtClean="0">
                <a:solidFill>
                  <a:srgbClr val="002060"/>
                </a:solidFill>
              </a:rPr>
              <a:t>:</a:t>
            </a:r>
          </a:p>
          <a:p>
            <a:r>
              <a:rPr lang="es-MX" sz="1100" b="1" dirty="0">
                <a:solidFill>
                  <a:srgbClr val="002060"/>
                </a:solidFill>
              </a:rPr>
              <a:t>Para los estudiantes que necesitan más páginas- imprima cuántas sean necesarias. En kínder, usted puede desarrollar progresivamente a los estudiantes pidiéndoles que comiencen haciendo un dibujo sobre la idea principal,  y luego, en otra lección, moverse a detalles e ideas. Los estudiantes que se beneficiarían con el enriquecimiento, pueden continuar con detalles más específicos o un texto nuevo</a:t>
            </a:r>
            <a:r>
              <a:rPr lang="en-US" sz="1100" b="1" dirty="0" smtClean="0">
                <a:solidFill>
                  <a:srgbClr val="002060"/>
                </a:solidFill>
              </a:rPr>
              <a:t>.</a:t>
            </a:r>
          </a:p>
          <a:p>
            <a:endParaRPr lang="en-US" sz="1100" b="1" dirty="0">
              <a:solidFill>
                <a:srgbClr val="002060"/>
              </a:solidFill>
            </a:endParaRPr>
          </a:p>
          <a:p>
            <a:r>
              <a:rPr lang="es-MX" sz="1100" b="1" dirty="0">
                <a:solidFill>
                  <a:srgbClr val="002060"/>
                </a:solidFill>
              </a:rPr>
              <a:t>Para los estudiantes que necesitan instrucción más directa</a:t>
            </a:r>
            <a:r>
              <a:rPr lang="en-US" sz="1100" b="1" dirty="0" smtClean="0">
                <a:solidFill>
                  <a:srgbClr val="002060"/>
                </a:solidFill>
              </a:rPr>
              <a:t> </a:t>
            </a:r>
            <a:r>
              <a:rPr lang="en-US" sz="1100" b="1" dirty="0">
                <a:solidFill>
                  <a:srgbClr val="002060"/>
                </a:solidFill>
              </a:rPr>
              <a:t>– </a:t>
            </a:r>
            <a:r>
              <a:rPr lang="es-MX" sz="1100" b="1" dirty="0">
                <a:solidFill>
                  <a:srgbClr val="002060"/>
                </a:solidFill>
              </a:rPr>
              <a:t>enseñe cada parte en mini lecciones. Estos conceptos pueden enseñarse por separado: </a:t>
            </a:r>
            <a:endParaRPr lang="en-US" sz="1100" b="1" dirty="0">
              <a:solidFill>
                <a:srgbClr val="002060"/>
              </a:solidFill>
            </a:endParaRPr>
          </a:p>
          <a:p>
            <a:pPr marL="413774" indent="-175935">
              <a:buFont typeface="Arial" panose="020B0604020202020204" pitchFamily="34" charset="0"/>
              <a:buChar char="•"/>
            </a:pPr>
            <a:r>
              <a:rPr lang="en-US" sz="1100" b="1" dirty="0" err="1" smtClean="0">
                <a:solidFill>
                  <a:srgbClr val="002060"/>
                </a:solidFill>
              </a:rPr>
              <a:t>Tema</a:t>
            </a:r>
            <a:r>
              <a:rPr lang="en-US" sz="1100" b="1" dirty="0" smtClean="0">
                <a:solidFill>
                  <a:srgbClr val="002060"/>
                </a:solidFill>
              </a:rPr>
              <a:t> principal</a:t>
            </a:r>
            <a:endParaRPr lang="en-US" sz="1100" b="1" dirty="0">
              <a:solidFill>
                <a:srgbClr val="002060"/>
              </a:solidFill>
            </a:endParaRPr>
          </a:p>
          <a:p>
            <a:pPr marL="413774" indent="-175935">
              <a:buFont typeface="Arial" panose="020B0604020202020204" pitchFamily="34" charset="0"/>
              <a:buChar char="•"/>
            </a:pPr>
            <a:r>
              <a:rPr lang="en-US" sz="1100" b="1" dirty="0">
                <a:solidFill>
                  <a:srgbClr val="002060"/>
                </a:solidFill>
              </a:rPr>
              <a:t>Ideas</a:t>
            </a:r>
          </a:p>
          <a:p>
            <a:pPr marL="413774" indent="-175935">
              <a:buFont typeface="Arial" panose="020B0604020202020204" pitchFamily="34" charset="0"/>
              <a:buChar char="•"/>
            </a:pPr>
            <a:r>
              <a:rPr lang="en-US" sz="1100" b="1" dirty="0" err="1" smtClean="0">
                <a:solidFill>
                  <a:srgbClr val="002060"/>
                </a:solidFill>
              </a:rPr>
              <a:t>Detalles</a:t>
            </a:r>
            <a:endParaRPr lang="en-US" sz="1100" b="1" dirty="0">
              <a:solidFill>
                <a:srgbClr val="002060"/>
              </a:solidFill>
            </a:endParaRPr>
          </a:p>
          <a:p>
            <a:r>
              <a:rPr lang="es-MX" sz="1100" b="1" dirty="0">
                <a:solidFill>
                  <a:srgbClr val="002060"/>
                </a:solidFill>
              </a:rPr>
              <a:t>Los estudiantes ELL pueden necesitar que cada parte sea enseñada </a:t>
            </a:r>
            <a:r>
              <a:rPr lang="es-MX" sz="1100" b="1" dirty="0" smtClean="0">
                <a:solidFill>
                  <a:srgbClr val="002060"/>
                </a:solidFill>
              </a:rPr>
              <a:t>utilizando </a:t>
            </a:r>
            <a:r>
              <a:rPr lang="es-MX" sz="1100" b="1" dirty="0">
                <a:solidFill>
                  <a:srgbClr val="002060"/>
                </a:solidFill>
              </a:rPr>
              <a:t>una estructura del lenguaje (oración) que enfatice palabras de transición</a:t>
            </a:r>
            <a:r>
              <a:rPr lang="en-US" sz="1100" b="1" dirty="0" smtClean="0">
                <a:solidFill>
                  <a:srgbClr val="002060"/>
                </a:solidFill>
              </a:rPr>
              <a:t>. </a:t>
            </a:r>
            <a:endParaRPr lang="en-US" sz="1100" b="1" dirty="0">
              <a:solidFill>
                <a:srgbClr val="002060"/>
              </a:solidFill>
            </a:endParaRPr>
          </a:p>
        </p:txBody>
      </p:sp>
    </p:spTree>
    <p:extLst>
      <p:ext uri="{BB962C8B-B14F-4D97-AF65-F5344CB8AC3E}">
        <p14:creationId xmlns:p14="http://schemas.microsoft.com/office/powerpoint/2010/main" val="875867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sp>
        <p:nvSpPr>
          <p:cNvPr id="5" name="Rectangle 4"/>
          <p:cNvSpPr/>
          <p:nvPr/>
        </p:nvSpPr>
        <p:spPr>
          <a:xfrm>
            <a:off x="518160" y="502924"/>
            <a:ext cx="6800850" cy="1907877"/>
          </a:xfrm>
          <a:prstGeom prst="rect">
            <a:avLst/>
          </a:prstGeom>
        </p:spPr>
        <p:txBody>
          <a:bodyPr wrap="square" lIns="101881" tIns="50941" rIns="101881" bIns="50941">
            <a:spAutoFit/>
          </a:bodyPr>
          <a:lstStyle/>
          <a:p>
            <a:endParaRPr lang="en-US" sz="1900" dirty="0"/>
          </a:p>
          <a:p>
            <a:r>
              <a:rPr lang="es-ES" sz="1900" dirty="0"/>
              <a:t>Nombre </a:t>
            </a:r>
            <a:r>
              <a:rPr lang="en-US" sz="1900" dirty="0" smtClean="0"/>
              <a:t>_____________________</a:t>
            </a:r>
            <a:endParaRPr lang="en-US" sz="1900" dirty="0"/>
          </a:p>
          <a:p>
            <a:endParaRPr lang="en-US" dirty="0" smtClean="0"/>
          </a:p>
          <a:p>
            <a:r>
              <a:rPr lang="es-419" dirty="0"/>
              <a:t>¿De qué trata el texto en su mayoría?  Este es el tema principal.</a:t>
            </a:r>
          </a:p>
          <a:p>
            <a:endParaRPr lang="en-US" dirty="0" smtClean="0"/>
          </a:p>
          <a:p>
            <a:pPr algn="ctr"/>
            <a:r>
              <a:rPr lang="es-MX" dirty="0"/>
              <a:t>Haz un dibujo del </a:t>
            </a:r>
            <a:r>
              <a:rPr lang="es-MX" u="sng" dirty="0"/>
              <a:t>tema principal</a:t>
            </a:r>
            <a:r>
              <a:rPr lang="en-US" dirty="0" smtClean="0"/>
              <a:t>.</a:t>
            </a:r>
          </a:p>
        </p:txBody>
      </p:sp>
      <p:sp>
        <p:nvSpPr>
          <p:cNvPr id="13" name="Rectangle 12"/>
          <p:cNvSpPr/>
          <p:nvPr/>
        </p:nvSpPr>
        <p:spPr>
          <a:xfrm>
            <a:off x="858203" y="2430780"/>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323850" y="17203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err="1" smtClean="0"/>
              <a:t>Grado</a:t>
            </a:r>
            <a:r>
              <a:rPr lang="en-US" sz="1600" b="1" dirty="0" smtClean="0"/>
              <a:t> </a:t>
            </a:r>
            <a:r>
              <a:rPr lang="en-US" sz="1600" b="1" dirty="0"/>
              <a:t>K</a:t>
            </a:r>
          </a:p>
        </p:txBody>
      </p:sp>
      <p:sp>
        <p:nvSpPr>
          <p:cNvPr id="10" name="Rectangle 9"/>
          <p:cNvSpPr/>
          <p:nvPr/>
        </p:nvSpPr>
        <p:spPr>
          <a:xfrm>
            <a:off x="323850" y="5196841"/>
            <a:ext cx="6995160" cy="395265"/>
          </a:xfrm>
          <a:prstGeom prst="rect">
            <a:avLst/>
          </a:prstGeom>
        </p:spPr>
        <p:txBody>
          <a:bodyPr wrap="square" lIns="101881" tIns="50941" rIns="101881" bIns="50941">
            <a:spAutoFit/>
          </a:bodyPr>
          <a:lstStyle/>
          <a:p>
            <a:r>
              <a:rPr lang="es-MX" sz="1800" dirty="0" smtClean="0"/>
              <a:t>Utiliza </a:t>
            </a:r>
            <a:r>
              <a:rPr lang="es-MX" sz="1800" dirty="0"/>
              <a:t>letras, palabras o dibujos.  Cuéntanos más sobre el </a:t>
            </a:r>
            <a:r>
              <a:rPr lang="es-MX" sz="1800" u="sng" dirty="0"/>
              <a:t>tema principal</a:t>
            </a:r>
            <a:r>
              <a:rPr lang="en-US" sz="1900" dirty="0" smtClean="0"/>
              <a:t>.</a:t>
            </a:r>
            <a:endParaRPr lang="en-US" sz="1900" dirty="0"/>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Tree>
    <p:extLst>
      <p:ext uri="{BB962C8B-B14F-4D97-AF65-F5344CB8AC3E}">
        <p14:creationId xmlns:p14="http://schemas.microsoft.com/office/powerpoint/2010/main" val="1678353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6346999"/>
              </p:ext>
            </p:extLst>
          </p:nvPr>
        </p:nvGraphicFramePr>
        <p:xfrm>
          <a:off x="228470" y="521419"/>
          <a:ext cx="7304335" cy="7989837"/>
        </p:xfrm>
        <a:graphic>
          <a:graphicData uri="http://schemas.openxmlformats.org/drawingml/2006/table">
            <a:tbl>
              <a:tblPr/>
              <a:tblGrid>
                <a:gridCol w="658986"/>
                <a:gridCol w="1349434"/>
                <a:gridCol w="1424403"/>
                <a:gridCol w="1424403"/>
                <a:gridCol w="1124530"/>
                <a:gridCol w="1322579"/>
              </a:tblGrid>
              <a:tr h="414732">
                <a:tc rowSpan="2">
                  <a:txBody>
                    <a:bodyPr/>
                    <a:lstStyle/>
                    <a:p>
                      <a:pPr marL="0" marR="0" algn="ctr">
                        <a:lnSpc>
                          <a:spcPct val="115000"/>
                        </a:lnSpc>
                        <a:spcBef>
                          <a:spcPts val="0"/>
                        </a:spcBef>
                        <a:spcAft>
                          <a:spcPts val="0"/>
                        </a:spcAft>
                      </a:pPr>
                      <a:r>
                        <a:rPr lang="x-none" sz="1200" b="1" noProof="0" dirty="0" smtClean="0">
                          <a:solidFill>
                            <a:srgbClr val="000000"/>
                          </a:solidFill>
                          <a:latin typeface="+mn-lt"/>
                          <a:ea typeface="Times New Roman"/>
                          <a:cs typeface="Times New Roman"/>
                        </a:rPr>
                        <a:t>Puntaje</a:t>
                      </a:r>
                      <a:endParaRPr lang="x-none" sz="1200" noProof="0" dirty="0">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99AB5"/>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D25F"/>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84406">
                <a:tc vMerge="1">
                  <a:txBody>
                    <a:bodyPr/>
                    <a:lstStyle/>
                    <a:p>
                      <a:endParaRPr lang="en-US"/>
                    </a:p>
                  </a:txBody>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algn="ctr"/>
                      <a:r>
                        <a:rPr lang="x-none" sz="1200" b="1" noProof="0" dirty="0" smtClean="0">
                          <a:effectLst>
                            <a:outerShdw blurRad="38100" dist="38100" dir="2700000" algn="tl">
                              <a:srgbClr val="000000">
                                <a:alpha val="43137"/>
                              </a:srgbClr>
                            </a:outerShdw>
                          </a:effectLst>
                          <a:latin typeface="+mn-lt"/>
                        </a:rPr>
                        <a:t>Organización</a:t>
                      </a:r>
                      <a:endParaRPr lang="x-none" sz="1200" b="1" noProof="0" dirty="0">
                        <a:effectLst>
                          <a:outerShdw blurRad="38100" dist="38100" dir="2700000" algn="tl">
                            <a:srgbClr val="000000">
                              <a:alpha val="43137"/>
                            </a:srgbClr>
                          </a:outerShdw>
                        </a:effectLst>
                        <a:latin typeface="+mn-lt"/>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F677"/>
                    </a:solidFill>
                  </a:tcPr>
                </a:tc>
                <a:tc>
                  <a:txBody>
                    <a:bodyPr/>
                    <a:lstStyle/>
                    <a:p>
                      <a:pPr marL="0" marR="0" algn="ctr">
                        <a:lnSpc>
                          <a:spcPct val="115000"/>
                        </a:lnSpc>
                        <a:spcBef>
                          <a:spcPts val="0"/>
                        </a:spcBef>
                        <a:spcAft>
                          <a:spcPts val="0"/>
                        </a:spcAft>
                      </a:pPr>
                      <a:r>
                        <a:rPr lang="es-PR"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s-PR"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F677"/>
                    </a:solidFill>
                  </a:tcPr>
                </a:tc>
                <a:tc vMerge="1">
                  <a:txBody>
                    <a:bodyPr/>
                    <a:lstStyle/>
                    <a:p>
                      <a:endParaRPr lang="en-US"/>
                    </a:p>
                  </a:txBody>
                  <a:tcPr/>
                </a:tc>
              </a:tr>
              <a:tr h="1487628">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solidFill>
                            <a:schemeClr val="tx1"/>
                          </a:solidFill>
                          <a:latin typeface="+mn-lt"/>
                        </a:rPr>
                        <a:t>Utiliza una combinación de dibujos, dictados y escritura (K) para redactar</a:t>
                      </a:r>
                    </a:p>
                    <a:p>
                      <a:pPr algn="l"/>
                      <a:endParaRPr lang="es-419" sz="800" baseline="0" noProof="0" dirty="0" smtClean="0">
                        <a:solidFill>
                          <a:schemeClr val="tx1"/>
                        </a:solidFill>
                        <a:latin typeface="+mn-lt"/>
                      </a:endParaRPr>
                    </a:p>
                    <a:p>
                      <a:pPr algn="l"/>
                      <a:r>
                        <a:rPr lang="es-419" sz="800" baseline="0" noProof="0" dirty="0" smtClean="0">
                          <a:solidFill>
                            <a:schemeClr val="tx1"/>
                          </a:solidFill>
                          <a:latin typeface="+mn-lt"/>
                        </a:rPr>
                        <a:t>Explica algo más sobre el tema</a:t>
                      </a:r>
                    </a:p>
                    <a:p>
                      <a:pPr algn="l"/>
                      <a:r>
                        <a:rPr lang="es-419" sz="800" b="1" baseline="0" noProof="0" dirty="0" smtClean="0">
                          <a:solidFill>
                            <a:schemeClr val="tx1"/>
                          </a:solidFill>
                          <a:latin typeface="+mn-lt"/>
                        </a:rPr>
                        <a:t>O</a:t>
                      </a:r>
                    </a:p>
                    <a:p>
                      <a:pPr algn="l"/>
                      <a:r>
                        <a:rPr lang="es-419" sz="800" baseline="0" noProof="0" dirty="0" smtClean="0">
                          <a:solidFill>
                            <a:schemeClr val="tx1"/>
                          </a:solidFill>
                          <a:latin typeface="+mn-lt"/>
                        </a:rPr>
                        <a:t>Hace una conexión entre el tema y una idea o ideas más amplias </a:t>
                      </a: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solidFill>
                            <a:schemeClr val="tx1"/>
                          </a:solidFill>
                          <a:latin typeface="+mn-lt"/>
                        </a:rPr>
                        <a:t>La introducción, el cuerpo del contenido y la conclusión, apoyan el enfoque y la razón o razones </a:t>
                      </a:r>
                    </a:p>
                    <a:p>
                      <a:pPr algn="l"/>
                      <a:endParaRPr lang="es-419" sz="800" baseline="0" noProof="0" dirty="0" smtClean="0">
                        <a:solidFill>
                          <a:schemeClr val="tx1"/>
                        </a:solidFill>
                        <a:latin typeface="+mn-lt"/>
                        <a:ea typeface="Calibri"/>
                        <a:cs typeface="Franklin Gothic Book"/>
                      </a:endParaRPr>
                    </a:p>
                    <a:p>
                      <a:pPr algn="l"/>
                      <a:r>
                        <a:rPr lang="es-419" sz="800" baseline="0" noProof="0" dirty="0" smtClean="0">
                          <a:solidFill>
                            <a:schemeClr val="tx1"/>
                          </a:solidFill>
                          <a:latin typeface="+mn-lt"/>
                          <a:ea typeface="Calibri"/>
                          <a:cs typeface="Franklin Gothic Book"/>
                        </a:rPr>
                        <a:t>Utiliza varias transiciones apropiadas (por ejemplo: porque, ya que, y, también, por ejemplo, desde) para conectar ideas</a:t>
                      </a:r>
                      <a:endParaRPr lang="es-419" sz="800" noProof="0" dirty="0">
                        <a:solidFill>
                          <a:schemeClr val="tx1"/>
                        </a:solidFill>
                        <a:latin typeface="+mn-lt"/>
                        <a:ea typeface="Calibri"/>
                        <a:cs typeface="Franklin Gothic Book"/>
                      </a:endParaRP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solidFill>
                            <a:schemeClr val="tx1"/>
                          </a:solidFill>
                          <a:latin typeface="+mn-lt"/>
                        </a:rPr>
                        <a:t>Elabora utilizando una variedad de detalles relevantes, ejemplos, citas, etc. para apoyar el enfoque (opinión) o explicar razones</a:t>
                      </a:r>
                    </a:p>
                    <a:p>
                      <a:pPr algn="l"/>
                      <a:endParaRPr lang="es-419" sz="800" baseline="0" noProof="0" dirty="0" smtClean="0">
                        <a:solidFill>
                          <a:schemeClr val="tx1"/>
                        </a:solidFill>
                        <a:latin typeface="+mn-lt"/>
                      </a:endParaRPr>
                    </a:p>
                    <a:p>
                      <a:pPr algn="l"/>
                      <a:r>
                        <a:rPr lang="es-419" sz="800" baseline="0" noProof="0" dirty="0" smtClean="0">
                          <a:solidFill>
                            <a:schemeClr val="tx1"/>
                          </a:solidFill>
                          <a:latin typeface="+mn-lt"/>
                        </a:rPr>
                        <a:t>Podría utilizar lenguaje figurativo (por ejemplo: imágenes o simbolismos, símil, exageración)</a:t>
                      </a: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es-PR" sz="800" baseline="0" noProof="0" dirty="0" smtClean="0">
                          <a:solidFill>
                            <a:schemeClr val="tx1"/>
                          </a:solidFill>
                          <a:latin typeface="+mn-lt"/>
                        </a:rPr>
                        <a:t>Escoge palabras y frases para causar un efecto (por ejemplo: un vocabulario preciso, concreto,  sensorial)</a:t>
                      </a:r>
                    </a:p>
                    <a:p>
                      <a:pPr algn="l"/>
                      <a:endParaRPr lang="es-PR" sz="800" baseline="0" noProof="0" dirty="0" smtClean="0">
                        <a:solidFill>
                          <a:schemeClr val="tx1"/>
                        </a:solidFill>
                        <a:latin typeface="+mn-lt"/>
                      </a:endParaRPr>
                    </a:p>
                    <a:p>
                      <a:pPr algn="l"/>
                      <a:r>
                        <a:rPr lang="es-PR" sz="800" baseline="0" noProof="0" dirty="0" smtClean="0">
                          <a:solidFill>
                            <a:schemeClr val="tx1"/>
                          </a:solidFill>
                          <a:latin typeface="+mn-lt"/>
                        </a:rPr>
                        <a:t>Utiliza una variedad de oraciones (simples, compuestas, con frases preposicionales)</a:t>
                      </a: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solidFill>
                            <a:schemeClr val="tx1"/>
                          </a:solidFill>
                          <a:latin typeface="+mn-lt"/>
                        </a:rPr>
                        <a:t>Edita con el apoyo de compañeros</a:t>
                      </a:r>
                      <a:r>
                        <a:rPr lang="en-US" sz="800" baseline="0" noProof="0" dirty="0" smtClean="0">
                          <a:solidFill>
                            <a:schemeClr val="tx1"/>
                          </a:solidFill>
                          <a:latin typeface="+mn-lt"/>
                        </a:rPr>
                        <a:t>/</a:t>
                      </a:r>
                      <a:r>
                        <a:rPr lang="x-none" sz="800" baseline="0" noProof="0" dirty="0" smtClean="0">
                          <a:solidFill>
                            <a:schemeClr val="tx1"/>
                          </a:solidFill>
                          <a:latin typeface="+mn-lt"/>
                        </a:rPr>
                        <a:t>recursos</a:t>
                      </a:r>
                      <a:endParaRPr lang="en-US" sz="800" baseline="0" noProof="0" dirty="0" smtClean="0">
                        <a:solidFill>
                          <a:schemeClr val="tx1"/>
                        </a:solidFill>
                        <a:latin typeface="+mn-lt"/>
                      </a:endParaRPr>
                    </a:p>
                    <a:p>
                      <a:pPr algn="l"/>
                      <a:endParaRPr lang="x-none" sz="800" baseline="0" noProof="0" dirty="0" smtClean="0">
                        <a:solidFill>
                          <a:schemeClr val="tx1"/>
                        </a:solidFill>
                        <a:latin typeface="+mn-lt"/>
                      </a:endParaRPr>
                    </a:p>
                    <a:p>
                      <a:pPr algn="l"/>
                      <a:r>
                        <a:rPr lang="es-ES_tradnl" sz="800" baseline="0" noProof="0" dirty="0" smtClean="0">
                          <a:solidFill>
                            <a:schemeClr val="tx1"/>
                          </a:solidFill>
                          <a:latin typeface="+mn-lt"/>
                        </a:rPr>
                        <a:t>Tiene pocos o ningún error en gramática, en el uso de palabras o en la mecánica, de acuerdo al grado</a:t>
                      </a:r>
                      <a:endParaRPr lang="es-ES_tradnl" sz="800" b="0" i="0" u="none" strike="noStrike" noProof="0" dirty="0" smtClean="0">
                        <a:solidFill>
                          <a:schemeClr val="tx1"/>
                        </a:solidFill>
                        <a:latin typeface="+mn-lt"/>
                      </a:endParaRP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028584">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0" i="0" baseline="0" noProof="0" dirty="0" smtClean="0">
                          <a:latin typeface="+mn-lt"/>
                        </a:rPr>
                        <a:t>Identifica claramente el tema (gr. K-3)</a:t>
                      </a:r>
                    </a:p>
                    <a:p>
                      <a:pPr algn="l"/>
                      <a:endParaRPr lang="es-419" sz="800" b="0" i="0" baseline="0" noProof="0" dirty="0" smtClean="0">
                        <a:latin typeface="+mn-lt"/>
                      </a:endParaRPr>
                    </a:p>
                    <a:p>
                      <a:pPr algn="l"/>
                      <a:r>
                        <a:rPr lang="es-419" sz="800" b="0" i="0" baseline="0" noProof="0" dirty="0" smtClean="0">
                          <a:latin typeface="+mn-lt"/>
                        </a:rPr>
                        <a:t>El enfoque (opinión) está claramente expresado </a:t>
                      </a:r>
                    </a:p>
                    <a:p>
                      <a:pPr algn="l"/>
                      <a:r>
                        <a:rPr lang="es-419" sz="800" b="0" i="0" baseline="0" noProof="0" dirty="0" smtClean="0">
                          <a:latin typeface="+mn-lt"/>
                        </a:rPr>
                        <a:t>(gr. K-3).</a:t>
                      </a:r>
                      <a:endParaRPr lang="es-419" sz="800" b="0" i="0" noProof="0" dirty="0">
                        <a:effectLst/>
                        <a:latin typeface="+mn-lt"/>
                        <a:ea typeface="Calibri"/>
                        <a:cs typeface="Times New Roman"/>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baseline="0" noProof="0" dirty="0" smtClean="0">
                          <a:latin typeface="+mn-lt"/>
                        </a:rPr>
                        <a:t>Tiene una introducción, cuerpo del contenido y una declaración o sección de  conclusión (gr. 1-3), que apoyan el enfoque (opinión)</a:t>
                      </a:r>
                    </a:p>
                    <a:p>
                      <a:pPr algn="l"/>
                      <a:endParaRPr lang="es-419" sz="800" b="0" i="0" baseline="0" noProof="0" dirty="0" smtClean="0">
                        <a:latin typeface="+mn-lt"/>
                      </a:endParaRPr>
                    </a:p>
                    <a:p>
                      <a:pPr algn="l"/>
                      <a:r>
                        <a:rPr lang="es-419" sz="800" b="0" i="0" baseline="0" noProof="0" dirty="0" smtClean="0">
                          <a:latin typeface="+mn-lt"/>
                        </a:rPr>
                        <a:t>Establece una o más razones para la opinión (gr. 1-3)</a:t>
                      </a:r>
                    </a:p>
                    <a:p>
                      <a:pPr algn="l"/>
                      <a:endParaRPr lang="es-419" sz="800" b="0" i="0" baseline="0" noProof="0" dirty="0" smtClean="0">
                        <a:latin typeface="+mn-lt"/>
                      </a:endParaRPr>
                    </a:p>
                    <a:p>
                      <a:pPr algn="l"/>
                      <a:r>
                        <a:rPr lang="es-419" sz="800" b="0" i="0" baseline="0" noProof="0" dirty="0" smtClean="0">
                          <a:latin typeface="+mn-lt"/>
                        </a:rPr>
                        <a:t>Utiliza transiciones (por ejemplo: porque, y) para conectar ideas (gr. 2-3) </a:t>
                      </a: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noProof="0" dirty="0" smtClean="0">
                          <a:solidFill>
                            <a:srgbClr val="000000"/>
                          </a:solidFill>
                          <a:latin typeface="+mn-lt"/>
                          <a:ea typeface="Calibri"/>
                          <a:cs typeface="Franklin Gothic Book"/>
                        </a:rPr>
                        <a:t>Los dibujos o escritos incluyen</a:t>
                      </a:r>
                      <a:r>
                        <a:rPr lang="es-419" sz="800" b="0" i="0" baseline="0" noProof="0" dirty="0" smtClean="0">
                          <a:solidFill>
                            <a:srgbClr val="000000"/>
                          </a:solidFill>
                          <a:latin typeface="+mn-lt"/>
                          <a:ea typeface="Calibri"/>
                          <a:cs typeface="Franklin Gothic Book"/>
                        </a:rPr>
                        <a:t> detalles relevantes y descriptivos, rótulos (etiquetas)/subtítulos, hechos, o una elaboración que apoya la opinión o razones</a:t>
                      </a:r>
                    </a:p>
                    <a:p>
                      <a:pPr algn="l"/>
                      <a:endParaRPr lang="es-419" sz="800" b="0" i="0" baseline="0" noProof="0" dirty="0" smtClean="0">
                        <a:solidFill>
                          <a:srgbClr val="000000"/>
                        </a:solidFill>
                        <a:latin typeface="+mn-lt"/>
                        <a:ea typeface="Calibri"/>
                        <a:cs typeface="Franklin Gothic Book"/>
                      </a:endParaRPr>
                    </a:p>
                    <a:p>
                      <a:pPr algn="l"/>
                      <a:r>
                        <a:rPr lang="es-419" sz="800" b="0" i="0" baseline="0" noProof="0" dirty="0" smtClean="0">
                          <a:solidFill>
                            <a:srgbClr val="000000"/>
                          </a:solidFill>
                          <a:latin typeface="+mn-lt"/>
                          <a:ea typeface="Calibri"/>
                          <a:cs typeface="Franklin Gothic Book"/>
                        </a:rPr>
                        <a:t>Los detalles son explicados, no simplemente listados</a:t>
                      </a:r>
                      <a:endParaRPr lang="es-419" sz="800" b="0" i="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PR" sz="800" b="0" i="0" baseline="0" noProof="0" dirty="0" smtClean="0">
                          <a:latin typeface="+mn-lt"/>
                        </a:rPr>
                        <a:t>Uso apropiado de vocabulario (nombres, verbos, plurales, adjetivos, etc.)</a:t>
                      </a:r>
                    </a:p>
                    <a:p>
                      <a:pPr algn="l"/>
                      <a:endParaRPr lang="es-PR" sz="800" b="0" i="0" baseline="0" noProof="0" dirty="0" smtClean="0">
                        <a:latin typeface="+mn-lt"/>
                      </a:endParaRPr>
                    </a:p>
                    <a:p>
                      <a:pPr algn="l"/>
                      <a:r>
                        <a:rPr lang="es-PR" sz="800" b="0" i="0" baseline="0" noProof="0" dirty="0" smtClean="0">
                          <a:latin typeface="+mn-lt"/>
                        </a:rPr>
                        <a:t>Utiliza alguna variedad de tipos de oraciones (declaración, interrogación, exclamación)</a:t>
                      </a:r>
                    </a:p>
                    <a:p>
                      <a:pPr algn="l"/>
                      <a:endParaRPr lang="es-PR" sz="800" b="0" i="0" baseline="0" noProof="0" dirty="0" smtClean="0">
                        <a:latin typeface="+mn-lt"/>
                      </a:endParaRPr>
                    </a:p>
                    <a:p>
                      <a:pPr algn="l"/>
                      <a:r>
                        <a:rPr lang="es-PR" sz="800" b="0" i="0" baseline="0" noProof="0" dirty="0" smtClean="0">
                          <a:latin typeface="+mn-lt"/>
                        </a:rPr>
                        <a:t>Utiliza los comentarios de adultos o compañeros para revisar</a:t>
                      </a:r>
                      <a:endParaRPr lang="es-PR" sz="800" b="0" i="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 adultos</a:t>
                      </a:r>
                      <a:r>
                        <a:rPr lang="en-US" sz="800" baseline="0" noProof="0" dirty="0" smtClean="0">
                          <a:latin typeface="+mn-lt"/>
                        </a:rPr>
                        <a:t>,</a:t>
                      </a:r>
                      <a:r>
                        <a:rPr lang="x-none" sz="800" baseline="0" noProof="0" dirty="0" smtClean="0">
                          <a:latin typeface="+mn-lt"/>
                        </a:rPr>
                        <a:t> recursos </a:t>
                      </a:r>
                      <a:r>
                        <a:rPr lang="x-none" sz="800" b="0" i="0" baseline="0" noProof="0" dirty="0" smtClean="0">
                          <a:latin typeface="+mn-lt"/>
                        </a:rPr>
                        <a:t>(gr</a:t>
                      </a:r>
                      <a:r>
                        <a:rPr lang="en-US" sz="800" b="0" i="0" baseline="0" noProof="0" dirty="0" smtClean="0">
                          <a:latin typeface="+mn-lt"/>
                        </a:rPr>
                        <a:t>.</a:t>
                      </a:r>
                      <a:r>
                        <a:rPr lang="x-none" sz="800" b="0" i="0" baseline="0" noProof="0" dirty="0" smtClean="0">
                          <a:latin typeface="+mn-lt"/>
                        </a:rPr>
                        <a:t> 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x-none" sz="800" b="0" i="0" baseline="0" noProof="0" dirty="0" smtClean="0">
                        <a:latin typeface="+mn-lt"/>
                      </a:endParaRPr>
                    </a:p>
                    <a:p>
                      <a:pPr algn="l"/>
                      <a:r>
                        <a:rPr lang="es-ES_tradnl" sz="800" b="0" i="0" baseline="0" noProof="0" dirty="0" smtClean="0">
                          <a:latin typeface="+mn-lt"/>
                        </a:rPr>
                        <a:t>Los errores menores no interfieren con la comprensión del lector </a:t>
                      </a:r>
                      <a:endParaRPr lang="x-none" sz="800" b="0" i="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70217">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aseline="0" noProof="0" dirty="0" smtClean="0">
                          <a:latin typeface="+mn-lt"/>
                        </a:rPr>
                        <a:t>Tiene un tema e intenta un enfoque (opinión), pero el enfoque puede divagar o no ser relevante al tema escogido</a:t>
                      </a: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baseline="0" noProof="0" dirty="0" smtClean="0">
                          <a:latin typeface="+mn-lt"/>
                        </a:rPr>
                        <a:t>La introducción, el cuerpo del contenido y la conclusión, son evidentes, pero podrían carecer de claridad y coherencia (Por ejemplo: intenta conectar la opinión a la razón, pero la razón tal vez no tenga sentido)</a:t>
                      </a:r>
                      <a:endParaRPr lang="es-419" sz="800" baseline="0" noProof="0" dirty="0" smtClean="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Algunas estrategias de elaboración son evidentes en los dibujos o los escritos (gr. 1-3), o son añadidos con el apoyo o preguntas de compañeros o adultos</a:t>
                      </a:r>
                    </a:p>
                    <a:p>
                      <a:pPr algn="l"/>
                      <a:endParaRPr lang="es-419" sz="800" baseline="0" noProof="0" dirty="0" smtClean="0">
                        <a:latin typeface="+mn-lt"/>
                      </a:endParaRPr>
                    </a:p>
                    <a:p>
                      <a:pPr algn="l"/>
                      <a:r>
                        <a:rPr lang="es-419" sz="800" baseline="0" noProof="0" dirty="0" smtClean="0">
                          <a:latin typeface="+mn-lt"/>
                        </a:rPr>
                        <a:t>Las ideas tal vez no estén totalmente elaboradas o los detalles podrían ser insuficientes para apoyar la opinión</a:t>
                      </a:r>
                      <a:endParaRPr lang="es-419" sz="800" baseline="0" noProof="0" dirty="0" smtClean="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El vocabulario que utiliza tiene errores menores</a:t>
                      </a:r>
                    </a:p>
                    <a:p>
                      <a:pPr algn="l"/>
                      <a:endParaRPr lang="es-ES_tradnl" sz="800" baseline="0" noProof="0" dirty="0" smtClean="0">
                        <a:latin typeface="+mn-lt"/>
                      </a:endParaRPr>
                    </a:p>
                    <a:p>
                      <a:pPr algn="l"/>
                      <a:r>
                        <a:rPr lang="es-ES_tradnl" sz="800" baseline="0" noProof="0" dirty="0" smtClean="0">
                          <a:latin typeface="+mn-lt"/>
                        </a:rPr>
                        <a:t>Dicta, escribe y amplía oraciones completas simples</a:t>
                      </a:r>
                    </a:p>
                    <a:p>
                      <a:pPr algn="l"/>
                      <a:endParaRPr lang="es-ES_tradnl" sz="800" baseline="0" noProof="0" dirty="0" smtClean="0">
                        <a:latin typeface="+mn-lt"/>
                      </a:endParaRPr>
                    </a:p>
                    <a:p>
                      <a:pPr algn="l"/>
                      <a:r>
                        <a:rPr lang="es-ES_tradnl" sz="800" b="0" i="0" baseline="0" noProof="0" dirty="0" smtClean="0">
                          <a:latin typeface="+mn-lt"/>
                        </a:rPr>
                        <a:t>Utiliza los comentarios de adultos o compañeros para revisar</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o</a:t>
                      </a:r>
                      <a:r>
                        <a:rPr lang="x-none" sz="800" baseline="0" noProof="0" dirty="0" smtClean="0">
                          <a:latin typeface="+mn-lt"/>
                        </a:rPr>
                        <a:t> adultos</a:t>
                      </a:r>
                      <a:endParaRPr lang="en-US" sz="800" baseline="0" noProof="0" dirty="0" smtClean="0">
                        <a:latin typeface="+mn-lt"/>
                      </a:endParaRPr>
                    </a:p>
                    <a:p>
                      <a:pPr algn="l"/>
                      <a:r>
                        <a:rPr lang="x-none" sz="800" baseline="0" noProof="0" dirty="0" smtClean="0">
                          <a:latin typeface="+mn-lt"/>
                        </a:rPr>
                        <a:t> </a:t>
                      </a:r>
                      <a:r>
                        <a:rPr lang="x-none" sz="800" b="0" i="0" baseline="0" noProof="0" dirty="0" smtClean="0">
                          <a:latin typeface="+mn-lt"/>
                        </a:rPr>
                        <a:t>(gr</a:t>
                      </a:r>
                      <a:r>
                        <a:rPr lang="en-US" sz="800" b="0" i="0" baseline="0" noProof="0" dirty="0" smtClean="0">
                          <a:latin typeface="+mn-lt"/>
                        </a:rPr>
                        <a:t>. </a:t>
                      </a:r>
                      <a:r>
                        <a:rPr lang="x-none" sz="800" b="0" i="0" baseline="0" noProof="0" dirty="0" smtClean="0">
                          <a:latin typeface="+mn-lt"/>
                        </a:rPr>
                        <a:t> 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en-US" sz="800" b="0" i="0" baseline="0" noProof="0" dirty="0" smtClean="0">
                        <a:latin typeface="+mn-lt"/>
                      </a:endParaRPr>
                    </a:p>
                    <a:p>
                      <a:pPr algn="l"/>
                      <a:r>
                        <a:rPr lang="x-none" sz="800" b="0" i="0" baseline="0" noProof="0" dirty="0" smtClean="0">
                          <a:latin typeface="+mn-lt"/>
                        </a:rPr>
                        <a:t> </a:t>
                      </a:r>
                      <a:r>
                        <a:rPr lang="es-ES_tradnl" sz="800" baseline="0" noProof="0" dirty="0" smtClean="0">
                          <a:latin typeface="+mn-lt"/>
                        </a:rPr>
                        <a:t>Utiliza una mecánica </a:t>
                      </a:r>
                      <a:r>
                        <a:rPr lang="es-ES_tradnl" sz="800" u="sng" baseline="0" noProof="0" dirty="0" smtClean="0">
                          <a:latin typeface="+mn-lt"/>
                        </a:rPr>
                        <a:t>básica</a:t>
                      </a:r>
                      <a:r>
                        <a:rPr lang="es-ES_tradnl" sz="800" baseline="0" noProof="0" dirty="0" smtClean="0">
                          <a:latin typeface="+mn-lt"/>
                        </a:rPr>
                        <a:t> y palabras apropiadas para el grado, con algunos errores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47858">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Utiliza una combinación de dibujos, dictados y escritura (K) para redactar</a:t>
                      </a:r>
                    </a:p>
                    <a:p>
                      <a:pPr algn="l"/>
                      <a:endParaRPr lang="es-ES" sz="800" baseline="0" noProof="0" dirty="0" smtClean="0">
                        <a:latin typeface="+mn-lt"/>
                      </a:endParaRPr>
                    </a:p>
                    <a:p>
                      <a:pPr algn="l"/>
                      <a:r>
                        <a:rPr lang="es-ES" sz="800" baseline="0" noProof="0" dirty="0" smtClean="0">
                          <a:latin typeface="+mn-lt"/>
                        </a:rPr>
                        <a:t>Intenta identificar un tema, pero carece de enfoque (opinión), o podría tener más de un tema o temas confusos según está expresado</a:t>
                      </a:r>
                    </a:p>
                    <a:p>
                      <a:pPr algn="l"/>
                      <a:endParaRPr lang="es-ES" sz="800" baseline="0" noProof="0" dirty="0" smtClean="0">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Intenta una introducción, cuerpo del contenido y conclusión, pero falta una o más de las partes </a:t>
                      </a:r>
                      <a:endParaRPr lang="es-419" sz="80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No proporciona detalles o intenta añadir detalles a los dibujos o escritos, los cuales pueden ser aleatorios, inexactos o irrelevantes</a:t>
                      </a:r>
                      <a:endParaRPr lang="es-419" sz="80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Generalmente utiliza vocabulario básico, incorrecto o por debajo del nivel de grado cuando dicta (K) o escribe</a:t>
                      </a:r>
                    </a:p>
                    <a:p>
                      <a:pPr algn="l"/>
                      <a:endParaRPr lang="es-ES_tradnl" sz="800" baseline="0" noProof="0" dirty="0" smtClean="0">
                        <a:latin typeface="+mn-lt"/>
                      </a:endParaRPr>
                    </a:p>
                    <a:p>
                      <a:pPr algn="l"/>
                      <a:r>
                        <a:rPr lang="es-ES" sz="800" baseline="0" noProof="0" dirty="0" smtClean="0">
                          <a:latin typeface="+mn-lt"/>
                        </a:rPr>
                        <a:t>Utiliza los comentarios de adultos o compañeros para revisar</a:t>
                      </a: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o </a:t>
                      </a:r>
                      <a:r>
                        <a:rPr lang="x-none" sz="800" baseline="0" noProof="0" dirty="0" smtClean="0">
                          <a:latin typeface="+mn-lt"/>
                        </a:rPr>
                        <a:t>adultos</a:t>
                      </a:r>
                      <a:endParaRPr lang="en-US" sz="800" baseline="0" noProof="0" dirty="0" smtClean="0">
                        <a:latin typeface="+mn-lt"/>
                      </a:endParaRPr>
                    </a:p>
                    <a:p>
                      <a:pPr algn="l"/>
                      <a:r>
                        <a:rPr lang="x-none" sz="800" baseline="0" noProof="0" dirty="0" smtClean="0">
                          <a:latin typeface="+mn-lt"/>
                        </a:rPr>
                        <a:t> </a:t>
                      </a:r>
                      <a:r>
                        <a:rPr lang="x-none" sz="800" b="0" i="0" baseline="0" noProof="0" dirty="0" smtClean="0">
                          <a:latin typeface="+mn-lt"/>
                        </a:rPr>
                        <a:t>(gr</a:t>
                      </a:r>
                      <a:r>
                        <a:rPr lang="en-US" sz="800" b="0" i="0" baseline="0" noProof="0" dirty="0" smtClean="0">
                          <a:latin typeface="+mn-lt"/>
                        </a:rPr>
                        <a:t>. </a:t>
                      </a:r>
                      <a:r>
                        <a:rPr lang="x-none" sz="800" b="0" i="0" baseline="0" noProof="0" dirty="0" smtClean="0">
                          <a:latin typeface="+mn-lt"/>
                        </a:rPr>
                        <a:t>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x-none" sz="800" b="0" i="0" baseline="0" noProof="0" dirty="0" smtClean="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_tradnl" sz="800" baseline="0" noProof="0" dirty="0" smtClean="0">
                          <a:latin typeface="+mn-lt"/>
                        </a:rPr>
                        <a:t>Utiliza una mecánica básica por debajo del nivel de grado con errores</a:t>
                      </a:r>
                      <a:endParaRPr lang="es-ES_tradnl" sz="800" b="0" i="0" u="none" strike="noStrike" noProof="0" dirty="0" smtClean="0">
                        <a:solidFill>
                          <a:srgbClr val="000000"/>
                        </a:solidFill>
                        <a:latin typeface="+mn-lt"/>
                      </a:endParaRPr>
                    </a:p>
                    <a:p>
                      <a:pPr algn="l"/>
                      <a:r>
                        <a:rPr lang="es-ES_tradnl" sz="800" baseline="0" noProof="0" dirty="0" smtClean="0">
                          <a:latin typeface="+mn-lt"/>
                        </a:rPr>
                        <a:t> frecuentes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48851">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x-none" sz="20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900" b="0" i="0" u="none" strike="noStrike" noProof="0" dirty="0" smtClean="0">
                          <a:solidFill>
                            <a:schemeClr val="tx1"/>
                          </a:solidFill>
                          <a:latin typeface="+mn-lt"/>
                        </a:rPr>
                        <a:t>Una respuesta no recibe crédito si no proporciona evidencia de la habilidad para</a:t>
                      </a:r>
                      <a:r>
                        <a:rPr lang="es-ES_tradnl" sz="900" b="0" i="0" u="none" strike="noStrike" baseline="0" noProof="0" dirty="0" smtClean="0">
                          <a:solidFill>
                            <a:schemeClr val="tx1"/>
                          </a:solidFill>
                          <a:latin typeface="+mn-lt"/>
                        </a:rPr>
                        <a:t> </a:t>
                      </a:r>
                      <a:r>
                        <a:rPr lang="es-ES_tradnl" sz="900" b="0" i="0" u="none" strike="noStrike" noProof="0" dirty="0" smtClean="0">
                          <a:solidFill>
                            <a:schemeClr val="tx1"/>
                          </a:solidFill>
                          <a:latin typeface="+mn-lt"/>
                        </a:rPr>
                        <a:t> [</a:t>
                      </a:r>
                      <a:r>
                        <a:rPr lang="es-ES_tradnl" sz="900" b="0" i="1" u="none" strike="noStrike" noProof="0" dirty="0" smtClean="0">
                          <a:solidFill>
                            <a:schemeClr val="tx1"/>
                          </a:solidFill>
                          <a:latin typeface="+mn-lt"/>
                        </a:rPr>
                        <a:t>completar con el lenguaje clave del objetivo deseado</a:t>
                      </a:r>
                      <a:r>
                        <a:rPr lang="es-ES_tradnl" sz="900" b="0" i="0" u="none" strike="noStrike" noProof="0" dirty="0" smtClean="0">
                          <a:solidFill>
                            <a:schemeClr val="tx1"/>
                          </a:solidFill>
                          <a:latin typeface="+mn-lt"/>
                        </a:rPr>
                        <a:t>].</a:t>
                      </a:r>
                      <a:endParaRPr lang="es-ES_tradnl" sz="900" b="0" i="0" u="none" strike="noStrike" noProof="0" dirty="0">
                        <a:solidFill>
                          <a:schemeClr val="tx1"/>
                        </a:solidFill>
                        <a:latin typeface="+mn-lt"/>
                      </a:endParaRPr>
                    </a:p>
                  </a:txBody>
                  <a:tcPr marL="89962" marR="10223" marT="9656"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87708" y="227859"/>
            <a:ext cx="7047048" cy="334282"/>
          </a:xfrm>
          <a:prstGeom prst="rect">
            <a:avLst/>
          </a:prstGeom>
        </p:spPr>
        <p:txBody>
          <a:bodyPr wrap="square" lIns="94955" tIns="47478" rIns="94955" bIns="47478">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s-419" sz="1549" b="1" dirty="0">
                <a:effectLst>
                  <a:outerShdw blurRad="38100" dist="38100" dir="2700000" algn="tl">
                    <a:srgbClr val="000000">
                      <a:alpha val="43137"/>
                    </a:srgbClr>
                  </a:outerShdw>
                </a:effectLst>
              </a:rPr>
              <a:t>Grados K - 2: Rúbrica genérica de 4 puntos para un escrito </a:t>
            </a:r>
            <a:r>
              <a:rPr lang="es-419" sz="1549" b="1" dirty="0" smtClean="0">
                <a:effectLst>
                  <a:outerShdw blurRad="38100" dist="38100" dir="2700000" algn="tl">
                    <a:srgbClr val="000000">
                      <a:alpha val="43137"/>
                    </a:srgbClr>
                  </a:outerShdw>
                </a:effectLst>
              </a:rPr>
              <a:t>de Opinión </a:t>
            </a:r>
            <a:endParaRPr lang="es-419" sz="1549"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E8A0ECE-C9E2-4B32-8A0E-7D248228F9D1}" type="slidenum">
              <a:rPr lang="en-US" smtClean="0"/>
              <a:pPr/>
              <a:t>19</a:t>
            </a:fld>
            <a:endParaRPr lang="en-US"/>
          </a:p>
        </p:txBody>
      </p:sp>
    </p:spTree>
    <p:extLst>
      <p:ext uri="{BB962C8B-B14F-4D97-AF65-F5344CB8AC3E}">
        <p14:creationId xmlns:p14="http://schemas.microsoft.com/office/powerpoint/2010/main" val="2700564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0847" y="959243"/>
            <a:ext cx="3111954" cy="2189810"/>
            <a:chOff x="141662" y="1295400"/>
            <a:chExt cx="3123072" cy="2410168"/>
          </a:xfrm>
        </p:grpSpPr>
        <p:sp>
          <p:nvSpPr>
            <p:cNvPr id="20" name="Parallelogram 19"/>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1" name="Parallelogram 20"/>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2" name="Rectangle 21"/>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419" sz="5700" b="1" dirty="0" smtClean="0">
                  <a:ln w="11430"/>
                  <a:effectLst>
                    <a:outerShdw blurRad="80000" dist="40000" dir="5040000" algn="tl">
                      <a:srgbClr val="000000">
                        <a:alpha val="30000"/>
                      </a:srgbClr>
                    </a:outerShdw>
                  </a:effectLst>
                </a:rPr>
                <a:t>K</a:t>
              </a:r>
              <a:endParaRPr lang="es-419" sz="5700" b="1" dirty="0">
                <a:ln w="11430"/>
                <a:effectLst>
                  <a:outerShdw blurRad="80000" dist="40000" dir="5040000" algn="tl">
                    <a:srgbClr val="000000">
                      <a:alpha val="30000"/>
                    </a:srgbClr>
                  </a:outerShdw>
                </a:effectLst>
              </a:endParaRPr>
            </a:p>
          </p:txBody>
        </p:sp>
        <p:pic>
          <p:nvPicPr>
            <p:cNvPr id="23"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405388" y="1757065"/>
              <a:ext cx="1520763" cy="1415862"/>
            </a:xfrm>
            <a:prstGeom prst="rect">
              <a:avLst/>
            </a:prstGeom>
            <a:noFill/>
          </p:spPr>
        </p:pic>
        <p:pic>
          <p:nvPicPr>
            <p:cNvPr id="38"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graphicFrame>
        <p:nvGraphicFramePr>
          <p:cNvPr id="26" name="Table 25"/>
          <p:cNvGraphicFramePr>
            <a:graphicFrameLocks noGrp="1"/>
          </p:cNvGraphicFramePr>
          <p:nvPr>
            <p:extLst>
              <p:ext uri="{D42A27DB-BD31-4B8C-83A1-F6EECF244321}">
                <p14:modId xmlns:p14="http://schemas.microsoft.com/office/powerpoint/2010/main" val="1765426541"/>
              </p:ext>
            </p:extLst>
          </p:nvPr>
        </p:nvGraphicFramePr>
        <p:xfrm>
          <a:off x="656837" y="6415664"/>
          <a:ext cx="6705599" cy="221437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521546"/>
                <a:gridCol w="2533226"/>
                <a:gridCol w="2831252"/>
                <a:gridCol w="819575"/>
              </a:tblGrid>
              <a:tr h="284988">
                <a:tc gridSpan="4">
                  <a:txBody>
                    <a:bodyPr/>
                    <a:lstStyle/>
                    <a:p>
                      <a:pPr algn="ctr"/>
                      <a:r>
                        <a:rPr lang="es-ES" sz="1200" b="1" noProof="0" dirty="0" smtClean="0"/>
                        <a:t>Escrito</a:t>
                      </a:r>
                      <a:r>
                        <a:rPr lang="es-ES" sz="1200" b="1" baseline="0" noProof="0" dirty="0" smtClean="0"/>
                        <a:t> de opinión</a:t>
                      </a:r>
                      <a:r>
                        <a:rPr lang="es-ES" sz="1200" b="1" noProof="0" dirty="0" smtClean="0"/>
                        <a:t> y Lenguaje</a:t>
                      </a: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419" sz="1200" b="1" noProof="0" dirty="0" smtClean="0">
                          <a:solidFill>
                            <a:schemeClr val="tx1"/>
                          </a:solidFill>
                        </a:rPr>
                        <a:t>Objetivos</a:t>
                      </a:r>
                      <a:endParaRPr lang="es-419"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419" sz="1200" b="1" noProof="0" dirty="0" smtClean="0"/>
                        <a:t>Estándares</a:t>
                      </a:r>
                      <a:endParaRPr lang="es-419" sz="1200" b="1" dirty="0">
                        <a:solidFill>
                          <a:schemeClr val="tx1"/>
                        </a:solidFill>
                      </a:endParaRPr>
                    </a:p>
                  </a:txBody>
                  <a:tcPr marL="103632" marR="103632" marT="50292" marB="50292">
                    <a:solidFill>
                      <a:schemeClr val="bg1"/>
                    </a:solidFill>
                  </a:tcPr>
                </a:tc>
                <a:tc>
                  <a:txBody>
                    <a:bodyPr/>
                    <a:lstStyle/>
                    <a:p>
                      <a:pPr algn="ctr"/>
                      <a:r>
                        <a:rPr lang="es-419" sz="1200" b="1" dirty="0" smtClean="0"/>
                        <a:t>DOK</a:t>
                      </a:r>
                      <a:endParaRPr lang="es-419" sz="1200" b="1" dirty="0"/>
                    </a:p>
                  </a:txBody>
                  <a:tcPr marL="103632" marR="103632" marT="50292" marB="50292">
                    <a:solidFill>
                      <a:schemeClr val="bg1"/>
                    </a:solidFill>
                  </a:tcPr>
                </a:tc>
              </a:tr>
              <a:tr h="304800">
                <a:tc>
                  <a:txBody>
                    <a:bodyPr/>
                    <a:lstStyle/>
                    <a:p>
                      <a:r>
                        <a:rPr lang="es-419" sz="1200" b="1" dirty="0" smtClean="0"/>
                        <a:t>1a</a:t>
                      </a:r>
                      <a:endParaRPr lang="es-419" sz="1200" b="1" dirty="0"/>
                    </a:p>
                  </a:txBody>
                  <a:tcPr marL="103632" marR="103632" marT="50292" marB="50292">
                    <a:solidFill>
                      <a:srgbClr val="FFFFCC"/>
                    </a:solidFill>
                  </a:tcPr>
                </a:tc>
                <a:tc>
                  <a:txBody>
                    <a:bodyPr/>
                    <a:lstStyle/>
                    <a:p>
                      <a:r>
                        <a:rPr lang="es-ES" sz="1200" b="1" noProof="0" dirty="0" smtClean="0">
                          <a:solidFill>
                            <a:schemeClr val="tx1"/>
                          </a:solidFill>
                        </a:rPr>
                        <a:t>Escrito</a:t>
                      </a:r>
                      <a:r>
                        <a:rPr lang="es-ES" sz="1200" b="1" baseline="0" noProof="0" dirty="0" smtClean="0">
                          <a:solidFill>
                            <a:schemeClr val="tx1"/>
                          </a:solidFill>
                        </a:rPr>
                        <a:t> breve de opinión</a:t>
                      </a:r>
                      <a:endParaRPr lang="es-ES" sz="1200" b="1" noProof="0" dirty="0">
                        <a:solidFill>
                          <a:schemeClr val="tx1"/>
                        </a:solidFill>
                      </a:endParaRPr>
                    </a:p>
                  </a:txBody>
                  <a:tcPr marL="102181" marR="102181" marT="50292" marB="50292">
                    <a:solidFill>
                      <a:srgbClr val="FFFFCC"/>
                    </a:solidFill>
                  </a:tcPr>
                </a:tc>
                <a:tc>
                  <a:txBody>
                    <a:bodyPr/>
                    <a:lstStyle/>
                    <a:p>
                      <a:r>
                        <a:rPr lang="en-US" sz="1200" b="1" dirty="0" smtClean="0"/>
                        <a:t>W.K.1a,</a:t>
                      </a:r>
                      <a:r>
                        <a:rPr lang="en-US" sz="1200" b="1" baseline="0" dirty="0" smtClean="0"/>
                        <a:t> W.K.1b,  W.K.1c, W.K.1d</a:t>
                      </a:r>
                      <a:endParaRPr lang="en-US" sz="1200" b="1" dirty="0"/>
                    </a:p>
                  </a:txBody>
                  <a:tcPr marL="103632" marR="103632" marT="50292" marB="50292">
                    <a:solidFill>
                      <a:srgbClr val="FFFFCC"/>
                    </a:solidFill>
                  </a:tcPr>
                </a:tc>
                <a:tc>
                  <a:txBody>
                    <a:bodyPr/>
                    <a:lstStyle/>
                    <a:p>
                      <a:pPr algn="ctr"/>
                      <a:r>
                        <a:rPr lang="es-419" sz="1200" b="1" dirty="0" smtClean="0"/>
                        <a:t>3</a:t>
                      </a:r>
                      <a:endParaRPr lang="es-419" sz="1200" b="1" dirty="0"/>
                    </a:p>
                  </a:txBody>
                  <a:tcPr marL="103632" marR="103632" marT="50292" marB="50292" anchor="ctr">
                    <a:solidFill>
                      <a:srgbClr val="FFFFCC"/>
                    </a:solidFill>
                  </a:tcPr>
                </a:tc>
              </a:tr>
              <a:tr h="304800">
                <a:tc>
                  <a:txBody>
                    <a:bodyPr/>
                    <a:lstStyle/>
                    <a:p>
                      <a:r>
                        <a:rPr lang="es-419" sz="1200" b="1" dirty="0" smtClean="0"/>
                        <a:t>1b</a:t>
                      </a:r>
                      <a:endParaRPr lang="es-419" sz="1200" b="1" dirty="0"/>
                    </a:p>
                  </a:txBody>
                  <a:tcPr marL="103632" marR="103632" marT="50292" marB="50292">
                    <a:solidFill>
                      <a:srgbClr val="FFFFCC"/>
                    </a:solidFill>
                  </a:tcPr>
                </a:tc>
                <a:tc>
                  <a:txBody>
                    <a:bodyPr/>
                    <a:lstStyle/>
                    <a:p>
                      <a:r>
                        <a:rPr lang="es-ES" sz="1200" b="1" noProof="0" dirty="0" smtClean="0">
                          <a:solidFill>
                            <a:schemeClr val="tx1"/>
                          </a:solidFill>
                        </a:rPr>
                        <a:t>Escribir – Revisar: Escrito de opinión</a:t>
                      </a:r>
                      <a:endParaRPr lang="es-ES" sz="1200" b="1" noProof="0" dirty="0">
                        <a:solidFill>
                          <a:schemeClr val="tx1"/>
                        </a:solidFill>
                      </a:endParaRPr>
                    </a:p>
                  </a:txBody>
                  <a:tcPr marL="102181" marR="102181" marT="50292" marB="50292">
                    <a:solidFill>
                      <a:srgbClr val="FFFFCC"/>
                    </a:solidFill>
                  </a:tcPr>
                </a:tc>
                <a:tc>
                  <a:txBody>
                    <a:bodyPr/>
                    <a:lstStyle/>
                    <a:p>
                      <a:r>
                        <a:rPr lang="en-US" sz="1200" b="1" dirty="0" smtClean="0"/>
                        <a:t>W.K.1a,</a:t>
                      </a:r>
                      <a:r>
                        <a:rPr lang="en-US" sz="1200" b="1" baseline="0" dirty="0" smtClean="0"/>
                        <a:t> W.K.1b, W.K.1c, W.K.3d</a:t>
                      </a:r>
                      <a:endParaRPr lang="en-US" sz="1200" b="1" dirty="0"/>
                    </a:p>
                  </a:txBody>
                  <a:tcPr marL="103632" marR="103632" marT="50292" marB="50292">
                    <a:solidFill>
                      <a:srgbClr val="FFFFCC"/>
                    </a:solidFill>
                  </a:tcPr>
                </a:tc>
                <a:tc>
                  <a:txBody>
                    <a:bodyPr/>
                    <a:lstStyle/>
                    <a:p>
                      <a:pPr algn="ctr"/>
                      <a:r>
                        <a:rPr lang="es-419" sz="1200" b="1" dirty="0" smtClean="0"/>
                        <a:t>2</a:t>
                      </a:r>
                      <a:endParaRPr lang="es-419" sz="1200" b="1" dirty="0"/>
                    </a:p>
                  </a:txBody>
                  <a:tcPr marL="103632" marR="103632" marT="50292" marB="50292" anchor="ctr">
                    <a:solidFill>
                      <a:srgbClr val="FFFFCC"/>
                    </a:solidFill>
                  </a:tcPr>
                </a:tc>
              </a:tr>
              <a:tr h="381000">
                <a:tc>
                  <a:txBody>
                    <a:bodyPr/>
                    <a:lstStyle/>
                    <a:p>
                      <a:r>
                        <a:rPr lang="es-419" sz="1200" b="1" dirty="0" smtClean="0"/>
                        <a:t>2</a:t>
                      </a:r>
                      <a:endParaRPr lang="es-419" sz="1200" b="1" dirty="0"/>
                    </a:p>
                  </a:txBody>
                  <a:tcPr marL="103632" marR="103632" marT="50292" marB="50292">
                    <a:solidFill>
                      <a:srgbClr val="FFFFCC"/>
                    </a:solidFill>
                  </a:tcPr>
                </a:tc>
                <a:tc>
                  <a:txBody>
                    <a:bodyPr/>
                    <a:lstStyle/>
                    <a:p>
                      <a:r>
                        <a:rPr lang="es-ES" sz="1200" b="1" noProof="0" dirty="0" smtClean="0">
                          <a:solidFill>
                            <a:schemeClr val="tx1"/>
                          </a:solidFill>
                        </a:rPr>
                        <a:t>Composición completa de opinión</a:t>
                      </a:r>
                      <a:endParaRPr lang="es-ES" sz="1200" b="1" noProof="0" dirty="0">
                        <a:solidFill>
                          <a:schemeClr val="tx1"/>
                        </a:solidFill>
                      </a:endParaRPr>
                    </a:p>
                  </a:txBody>
                  <a:tcPr marL="102181" marR="102181" marT="50292" marB="50292">
                    <a:solidFill>
                      <a:srgbClr val="FFFFCC"/>
                    </a:solidFill>
                  </a:tcPr>
                </a:tc>
                <a:tc>
                  <a:txBody>
                    <a:bodyPr/>
                    <a:lstStyle/>
                    <a:p>
                      <a:r>
                        <a:rPr lang="pl-PL" sz="1200" b="1" dirty="0" smtClean="0"/>
                        <a:t>W.K.</a:t>
                      </a:r>
                      <a:r>
                        <a:rPr lang="en-US" sz="1200" b="1" dirty="0" smtClean="0"/>
                        <a:t>1</a:t>
                      </a:r>
                      <a:r>
                        <a:rPr lang="pl-PL" sz="1200" b="1" dirty="0" smtClean="0"/>
                        <a:t>a, W.K.</a:t>
                      </a:r>
                      <a:r>
                        <a:rPr lang="en-US" sz="1200" b="1" dirty="0" smtClean="0"/>
                        <a:t>1</a:t>
                      </a:r>
                      <a:r>
                        <a:rPr lang="pl-PL" sz="1200" b="1" dirty="0" smtClean="0"/>
                        <a:t>b, W.K.</a:t>
                      </a:r>
                      <a:r>
                        <a:rPr lang="en-US" sz="1200" b="1" dirty="0" smtClean="0"/>
                        <a:t>1</a:t>
                      </a:r>
                      <a:r>
                        <a:rPr lang="pl-PL" sz="1200" b="1" dirty="0" smtClean="0"/>
                        <a:t>c, W.K.</a:t>
                      </a:r>
                      <a:r>
                        <a:rPr lang="en-US" sz="1200" b="1" dirty="0" smtClean="0"/>
                        <a:t>1d</a:t>
                      </a:r>
                      <a:r>
                        <a:rPr lang="pl-PL" sz="1200" b="1" dirty="0" smtClean="0"/>
                        <a:t>, W.K.4,</a:t>
                      </a:r>
                      <a:r>
                        <a:rPr lang="en-US" sz="1200" b="1" dirty="0" smtClean="0"/>
                        <a:t> </a:t>
                      </a:r>
                      <a:r>
                        <a:rPr lang="pl-PL" sz="1200" b="1" dirty="0" smtClean="0"/>
                        <a:t>W.K.5, W.K.8</a:t>
                      </a:r>
                      <a:endParaRPr lang="en-US" sz="1200" b="1" dirty="0"/>
                    </a:p>
                  </a:txBody>
                  <a:tcPr marL="103632" marR="103632" marT="50292" marB="50292">
                    <a:solidFill>
                      <a:srgbClr val="FFFFCC"/>
                    </a:solidFill>
                  </a:tcPr>
                </a:tc>
                <a:tc>
                  <a:txBody>
                    <a:bodyPr/>
                    <a:lstStyle/>
                    <a:p>
                      <a:pPr algn="ctr"/>
                      <a:r>
                        <a:rPr lang="es-419" sz="1200" b="1" dirty="0" smtClean="0"/>
                        <a:t>4</a:t>
                      </a:r>
                      <a:endParaRPr lang="es-419" sz="1200" b="1" dirty="0"/>
                    </a:p>
                  </a:txBody>
                  <a:tcPr marL="103632" marR="103632" marT="50292" marB="50292" anchor="ctr">
                    <a:solidFill>
                      <a:srgbClr val="FFFFCC"/>
                    </a:solidFill>
                  </a:tcPr>
                </a:tc>
              </a:tr>
              <a:tr h="284988">
                <a:tc>
                  <a:txBody>
                    <a:bodyPr/>
                    <a:lstStyle/>
                    <a:p>
                      <a:r>
                        <a:rPr lang="es-419" sz="1200" b="1" dirty="0" smtClean="0"/>
                        <a:t>8</a:t>
                      </a:r>
                      <a:endParaRPr lang="es-419" sz="1200" b="1" dirty="0"/>
                    </a:p>
                  </a:txBody>
                  <a:tcPr marL="103632" marR="103632" marT="50292" marB="50292">
                    <a:solidFill>
                      <a:srgbClr val="FFFFCC"/>
                    </a:solidFill>
                  </a:tcPr>
                </a:tc>
                <a:tc>
                  <a:txBody>
                    <a:bodyPr/>
                    <a:lstStyle/>
                    <a:p>
                      <a:r>
                        <a:rPr lang="x-none" sz="1200" b="1" noProof="0" dirty="0" smtClean="0"/>
                        <a:t>Uso de</a:t>
                      </a:r>
                      <a:r>
                        <a:rPr lang="en-US" sz="1200" b="1" noProof="0" dirty="0" smtClean="0"/>
                        <a:t>l</a:t>
                      </a:r>
                      <a:r>
                        <a:rPr lang="x-none" sz="1200" b="1" noProof="0" dirty="0" smtClean="0"/>
                        <a:t> </a:t>
                      </a:r>
                      <a:r>
                        <a:rPr lang="en-US" sz="1200" b="1" noProof="0" dirty="0" smtClean="0"/>
                        <a:t>le</a:t>
                      </a:r>
                      <a:r>
                        <a:rPr lang="x-none" sz="1200" b="1" noProof="0" dirty="0" smtClean="0"/>
                        <a:t>nguaje-vocabulario</a:t>
                      </a:r>
                      <a:endParaRPr lang="x-none" sz="1200" b="1" noProof="0" dirty="0"/>
                    </a:p>
                  </a:txBody>
                  <a:tcPr marL="102181" marR="102181" marT="50292" marB="50292">
                    <a:solidFill>
                      <a:srgbClr val="FFFFCC"/>
                    </a:solidFill>
                  </a:tcPr>
                </a:tc>
                <a:tc>
                  <a:txBody>
                    <a:bodyPr/>
                    <a:lstStyle/>
                    <a:p>
                      <a:r>
                        <a:rPr lang="en-US" sz="1200" b="1" dirty="0" smtClean="0">
                          <a:solidFill>
                            <a:schemeClr val="tx1"/>
                          </a:solidFill>
                        </a:rPr>
                        <a:t>L.K.6</a:t>
                      </a:r>
                      <a:endParaRPr lang="en-US" sz="1200" b="1" dirty="0">
                        <a:solidFill>
                          <a:schemeClr val="tx1"/>
                        </a:solidFill>
                      </a:endParaRPr>
                    </a:p>
                  </a:txBody>
                  <a:tcPr marL="103632" marR="103632" marT="50292" marB="50292">
                    <a:solidFill>
                      <a:srgbClr val="FFFFCC"/>
                    </a:solidFill>
                  </a:tcPr>
                </a:tc>
                <a:tc>
                  <a:txBody>
                    <a:bodyPr/>
                    <a:lstStyle/>
                    <a:p>
                      <a:pPr algn="ctr"/>
                      <a:r>
                        <a:rPr lang="es-419" sz="1200" b="1" dirty="0" smtClean="0">
                          <a:solidFill>
                            <a:schemeClr val="tx1"/>
                          </a:solidFill>
                        </a:rPr>
                        <a:t>1-2</a:t>
                      </a:r>
                      <a:endParaRPr lang="es-419" sz="1200" b="1" dirty="0">
                        <a:solidFill>
                          <a:schemeClr val="tx1"/>
                        </a:solidFill>
                      </a:endParaRPr>
                    </a:p>
                  </a:txBody>
                  <a:tcPr marL="103632" marR="103632" marT="50292" marB="50292" anchor="ctr">
                    <a:solidFill>
                      <a:srgbClr val="FFFFCC"/>
                    </a:solidFill>
                  </a:tcPr>
                </a:tc>
              </a:tr>
              <a:tr h="284988">
                <a:tc>
                  <a:txBody>
                    <a:bodyPr/>
                    <a:lstStyle/>
                    <a:p>
                      <a:r>
                        <a:rPr lang="es-419" sz="1200" b="1" dirty="0" smtClean="0"/>
                        <a:t>9</a:t>
                      </a:r>
                      <a:endParaRPr lang="es-419" sz="1200" b="1" dirty="0"/>
                    </a:p>
                  </a:txBody>
                  <a:tcPr marL="103632" marR="103632" marT="50292" marB="50292">
                    <a:solidFill>
                      <a:srgbClr val="FFFFCC"/>
                    </a:solidFill>
                  </a:tcPr>
                </a:tc>
                <a:tc>
                  <a:txBody>
                    <a:bodyPr/>
                    <a:lstStyle/>
                    <a:p>
                      <a:r>
                        <a:rPr lang="es-ES_tradnl" sz="1200" b="1" noProof="0" dirty="0" smtClean="0"/>
                        <a:t>Editar y clarificar</a:t>
                      </a:r>
                      <a:endParaRPr lang="es-ES_tradnl" sz="1200" b="1" noProof="0" dirty="0"/>
                    </a:p>
                  </a:txBody>
                  <a:tcPr marL="102181" marR="102181" marT="50292" marB="50292">
                    <a:solidFill>
                      <a:srgbClr val="FFFFCC"/>
                    </a:solidFill>
                  </a:tcPr>
                </a:tc>
                <a:tc>
                  <a:txBody>
                    <a:bodyPr/>
                    <a:lstStyle/>
                    <a:p>
                      <a:r>
                        <a:rPr lang="en-US" sz="1200" b="1" dirty="0" smtClean="0">
                          <a:solidFill>
                            <a:schemeClr val="tx1"/>
                          </a:solidFill>
                        </a:rPr>
                        <a:t>L.K.1.a</a:t>
                      </a:r>
                      <a:endParaRPr lang="en-US" sz="1200" b="1" dirty="0">
                        <a:solidFill>
                          <a:schemeClr val="tx1"/>
                        </a:solidFill>
                      </a:endParaRPr>
                    </a:p>
                  </a:txBody>
                  <a:tcPr marL="103632" marR="103632" marT="50292" marB="50292">
                    <a:solidFill>
                      <a:srgbClr val="FFFFCC"/>
                    </a:solidFill>
                  </a:tcPr>
                </a:tc>
                <a:tc>
                  <a:txBody>
                    <a:bodyPr/>
                    <a:lstStyle/>
                    <a:p>
                      <a:pPr algn="ctr"/>
                      <a:r>
                        <a:rPr lang="es-419" sz="1200" b="1" dirty="0" smtClean="0">
                          <a:solidFill>
                            <a:schemeClr val="tx1"/>
                          </a:solidFill>
                        </a:rPr>
                        <a:t>1-2</a:t>
                      </a:r>
                      <a:endParaRPr lang="es-419"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235605" y="1539516"/>
            <a:ext cx="3499864" cy="903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s-419" sz="2800" b="1" dirty="0" smtClean="0">
                <a:solidFill>
                  <a:schemeClr val="accent1">
                    <a:lumMod val="75000"/>
                  </a:schemeClr>
                </a:solidFill>
                <a:latin typeface="Bookman Old Style" pitchFamily="18" charset="0"/>
              </a:rPr>
              <a:t>Trimestre </a:t>
            </a:r>
            <a:r>
              <a:rPr lang="es-419" sz="2800" b="1" dirty="0">
                <a:solidFill>
                  <a:schemeClr val="accent1">
                    <a:lumMod val="75000"/>
                  </a:schemeClr>
                </a:solidFill>
                <a:latin typeface="Bookman Old Style" pitchFamily="18" charset="0"/>
              </a:rPr>
              <a:t>c</a:t>
            </a:r>
            <a:r>
              <a:rPr lang="es-419" sz="2800" b="1" dirty="0" smtClean="0">
                <a:solidFill>
                  <a:schemeClr val="accent1">
                    <a:lumMod val="75000"/>
                  </a:schemeClr>
                </a:solidFill>
                <a:latin typeface="Bookman Old Style" pitchFamily="18" charset="0"/>
              </a:rPr>
              <a:t>uatro </a:t>
            </a:r>
            <a:r>
              <a:rPr lang="es-419" sz="2400" b="1" dirty="0" smtClean="0">
                <a:latin typeface="Bookman Old Style" pitchFamily="18" charset="0"/>
              </a:rPr>
              <a:t>Pre-evaluación</a:t>
            </a:r>
            <a:endParaRPr lang="es-419" sz="3200" b="1" dirty="0">
              <a:latin typeface="Bookman Old Style" pitchFamily="18" charset="0"/>
            </a:endParaRPr>
          </a:p>
        </p:txBody>
      </p:sp>
      <p:sp>
        <p:nvSpPr>
          <p:cNvPr id="25" name="TextBox 24"/>
          <p:cNvSpPr txBox="1"/>
          <p:nvPr/>
        </p:nvSpPr>
        <p:spPr>
          <a:xfrm>
            <a:off x="1150206" y="5987143"/>
            <a:ext cx="5718863" cy="379870"/>
          </a:xfrm>
          <a:prstGeom prst="rect">
            <a:avLst/>
          </a:prstGeom>
          <a:noFill/>
        </p:spPr>
        <p:txBody>
          <a:bodyPr wrap="square" lIns="101874" tIns="50938" rIns="101874" bIns="50938" rtlCol="0">
            <a:spAutoFit/>
          </a:bodyPr>
          <a:lstStyle/>
          <a:p>
            <a:pPr algn="ctr"/>
            <a:r>
              <a:rPr lang="es-419" sz="900" b="1" i="1" dirty="0" smtClean="0">
                <a:latin typeface="Calibri" panose="020F0502020204030204" pitchFamily="34" charset="0"/>
              </a:rPr>
              <a:t>Nota: Puede haber más de un estándar por objetivo. Los estándares pueden tener diferentes DOK por objetivo. Solo los estándares a evaluar aparecen dentro del recuadro. </a:t>
            </a:r>
            <a:endParaRPr lang="es-419" sz="900" b="1" i="1" dirty="0">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153745972"/>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s-ES" sz="1200" b="1" noProof="0" dirty="0" smtClean="0">
                          <a:solidFill>
                            <a:schemeClr val="tx1"/>
                          </a:solidFill>
                        </a:rPr>
                        <a:t>Lectura: Texto literario</a:t>
                      </a:r>
                      <a:endParaRPr lang="es-ES"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ES" sz="1200" b="1" noProof="0" dirty="0" smtClean="0">
                          <a:solidFill>
                            <a:schemeClr val="tx1"/>
                          </a:solidFill>
                        </a:rPr>
                        <a:t>Objetivos</a:t>
                      </a:r>
                      <a:endParaRPr lang="es-ES"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200" b="1" noProof="0" dirty="0" smtClean="0"/>
                        <a:t>Estándares</a:t>
                      </a:r>
                      <a:endParaRPr lang="es-E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s-419" sz="1200" b="1" noProof="0" dirty="0" smtClean="0">
                          <a:solidFill>
                            <a:schemeClr val="tx1"/>
                          </a:solidFill>
                        </a:rPr>
                        <a:t>Razonamiento y evidencia</a:t>
                      </a:r>
                      <a:endParaRPr lang="es-419" sz="1200" b="1" noProof="0" dirty="0">
                        <a:solidFill>
                          <a:schemeClr val="tx1"/>
                        </a:solidFill>
                      </a:endParaRPr>
                    </a:p>
                  </a:txBody>
                  <a:tcPr marL="97536" marR="97536" marT="48006" marB="48006">
                    <a:solidFill>
                      <a:srgbClr val="FFFFCC"/>
                    </a:solidFill>
                  </a:tcPr>
                </a:tc>
                <a:tc>
                  <a:txBody>
                    <a:bodyPr/>
                    <a:lstStyle/>
                    <a:p>
                      <a:r>
                        <a:rPr lang="en-US" sz="1200" b="1" dirty="0" smtClean="0">
                          <a:solidFill>
                            <a:schemeClr val="tx1"/>
                          </a:solidFill>
                        </a:rPr>
                        <a:t>RL.K.3</a:t>
                      </a:r>
                      <a:endParaRPr lang="en-US" sz="1200" b="1" dirty="0">
                        <a:solidFill>
                          <a:schemeClr val="tx1"/>
                        </a:solidFill>
                      </a:endParaRPr>
                    </a:p>
                  </a:txBody>
                  <a:tcPr marL="97536" marR="97536" marT="48006" marB="48006">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s-419" sz="1200" b="1" noProof="0" dirty="0" smtClean="0">
                          <a:solidFill>
                            <a:schemeClr val="tx1"/>
                          </a:solidFill>
                        </a:rPr>
                        <a:t>Razonamiento y evidencia</a:t>
                      </a:r>
                      <a:endParaRPr lang="es-419" sz="1200" b="1" noProof="0" dirty="0">
                        <a:solidFill>
                          <a:schemeClr val="tx1"/>
                        </a:solidFill>
                      </a:endParaRPr>
                    </a:p>
                  </a:txBody>
                  <a:tcPr marL="97536" marR="97536" marT="48006" marB="48006">
                    <a:solidFill>
                      <a:srgbClr val="FFFFCC"/>
                    </a:solidFill>
                  </a:tcPr>
                </a:tc>
                <a:tc>
                  <a:txBody>
                    <a:bodyPr/>
                    <a:lstStyle/>
                    <a:p>
                      <a:r>
                        <a:rPr lang="en-US" sz="1200" b="1" dirty="0" smtClean="0">
                          <a:solidFill>
                            <a:schemeClr val="tx1"/>
                          </a:solidFill>
                        </a:rPr>
                        <a:t>RL.K.6</a:t>
                      </a:r>
                      <a:endParaRPr lang="en-US" sz="1200" b="1" dirty="0">
                        <a:solidFill>
                          <a:schemeClr val="tx1"/>
                        </a:solidFill>
                      </a:endParaRPr>
                    </a:p>
                  </a:txBody>
                  <a:tcPr marL="97536" marR="97536" marT="48006" marB="48006">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419" sz="1200" b="1" noProof="0" dirty="0" smtClean="0"/>
                        <a:t>Análisis</a:t>
                      </a:r>
                      <a:r>
                        <a:rPr lang="es-419" sz="1200" b="1" baseline="0" noProof="0" dirty="0" smtClean="0"/>
                        <a:t> dentro y a través de textos</a:t>
                      </a:r>
                      <a:endParaRPr lang="es-419" sz="1200" b="1" noProof="0" dirty="0"/>
                    </a:p>
                  </a:txBody>
                  <a:tcPr marL="97536" marR="97536" marT="48006" marB="48006">
                    <a:solidFill>
                      <a:srgbClr val="FFFFCC"/>
                    </a:solidFill>
                  </a:tcPr>
                </a:tc>
                <a:tc>
                  <a:txBody>
                    <a:bodyPr/>
                    <a:lstStyle/>
                    <a:p>
                      <a:r>
                        <a:rPr lang="en-US" sz="1200" b="1" dirty="0" smtClean="0">
                          <a:solidFill>
                            <a:schemeClr val="tx1"/>
                          </a:solidFill>
                        </a:rPr>
                        <a:t>RL.K.9</a:t>
                      </a:r>
                      <a:endParaRPr lang="en-US" sz="1200" b="1" dirty="0">
                        <a:solidFill>
                          <a:schemeClr val="tx1"/>
                        </a:solidFill>
                      </a:endParaRPr>
                    </a:p>
                  </a:txBody>
                  <a:tcPr marL="97536" marR="97536" marT="48006" marB="48006">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045611101"/>
              </p:ext>
            </p:extLst>
          </p:nvPr>
        </p:nvGraphicFramePr>
        <p:xfrm>
          <a:off x="1640842" y="448389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ES" sz="1200" b="1" noProof="0" dirty="0" smtClean="0">
                          <a:solidFill>
                            <a:schemeClr val="tx1"/>
                          </a:solidFill>
                        </a:rPr>
                        <a:t>Lectura: Texto informativo</a:t>
                      </a: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ES" sz="1200" b="1" noProof="0" dirty="0" smtClean="0">
                          <a:solidFill>
                            <a:schemeClr val="tx1"/>
                          </a:solidFill>
                        </a:rPr>
                        <a:t>Objetivos</a:t>
                      </a:r>
                      <a:endParaRPr lang="es-ES"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200" b="1" noProof="0" dirty="0" smtClean="0"/>
                        <a:t>Estándares</a:t>
                      </a:r>
                      <a:endParaRPr lang="es-E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s-419" sz="1200" b="1" noProof="0" dirty="0" smtClean="0">
                          <a:solidFill>
                            <a:schemeClr val="tx1"/>
                          </a:solidFill>
                        </a:rPr>
                        <a:t>Razonamiento y Evidencia</a:t>
                      </a:r>
                      <a:endParaRPr lang="es-419" sz="1200" b="1" noProof="0" dirty="0">
                        <a:solidFill>
                          <a:schemeClr val="tx1"/>
                        </a:solidFill>
                      </a:endParaRPr>
                    </a:p>
                  </a:txBody>
                  <a:tcPr marL="97536" marR="97536" marT="48006" marB="48006">
                    <a:solidFill>
                      <a:srgbClr val="FFFFCC"/>
                    </a:solidFill>
                  </a:tcPr>
                </a:tc>
                <a:tc>
                  <a:txBody>
                    <a:bodyPr/>
                    <a:lstStyle/>
                    <a:p>
                      <a:r>
                        <a:rPr lang="en-US" sz="1200" b="1" dirty="0" smtClean="0">
                          <a:solidFill>
                            <a:schemeClr val="tx1"/>
                          </a:solidFill>
                        </a:rPr>
                        <a:t>RI.K.3</a:t>
                      </a:r>
                      <a:endParaRPr lang="en-US" sz="1200" b="1" dirty="0">
                        <a:solidFill>
                          <a:schemeClr val="tx1"/>
                        </a:solidFill>
                      </a:endParaRPr>
                    </a:p>
                  </a:txBody>
                  <a:tcPr marL="97536" marR="97536" marT="48006" marB="48006">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s-419" sz="1200" b="1" noProof="0" dirty="0" smtClean="0">
                          <a:solidFill>
                            <a:schemeClr val="tx1"/>
                          </a:solidFill>
                        </a:rPr>
                        <a:t>Razonamiento y Evidencia</a:t>
                      </a:r>
                      <a:endParaRPr lang="es-419" sz="1200" b="1" noProof="0" dirty="0">
                        <a:solidFill>
                          <a:schemeClr val="tx1"/>
                        </a:solidFill>
                      </a:endParaRPr>
                    </a:p>
                  </a:txBody>
                  <a:tcPr marL="97536" marR="97536" marT="48006" marB="48006">
                    <a:solidFill>
                      <a:srgbClr val="FFFFCC"/>
                    </a:solidFill>
                  </a:tcPr>
                </a:tc>
                <a:tc>
                  <a:txBody>
                    <a:bodyPr/>
                    <a:lstStyle/>
                    <a:p>
                      <a:r>
                        <a:rPr lang="en-US" sz="1200" b="1" dirty="0" smtClean="0">
                          <a:solidFill>
                            <a:schemeClr val="tx1"/>
                          </a:solidFill>
                        </a:rPr>
                        <a:t>RI.K.6</a:t>
                      </a:r>
                      <a:endParaRPr lang="en-US" sz="1200" b="1" dirty="0">
                        <a:solidFill>
                          <a:schemeClr val="tx1"/>
                        </a:solidFill>
                      </a:endParaRPr>
                    </a:p>
                  </a:txBody>
                  <a:tcPr marL="97536" marR="97536" marT="48006" marB="48006">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s-419" sz="1200" b="1" noProof="0" dirty="0" smtClean="0"/>
                        <a:t>Análisis</a:t>
                      </a:r>
                      <a:r>
                        <a:rPr lang="es-419" sz="1200" b="1" baseline="0" noProof="0" dirty="0" smtClean="0"/>
                        <a:t> dentro y a través de textos</a:t>
                      </a:r>
                      <a:endParaRPr lang="es-419" sz="1200" b="1" noProof="0" dirty="0"/>
                    </a:p>
                  </a:txBody>
                  <a:tcPr marL="97536" marR="97536" marT="48006" marB="48006">
                    <a:solidFill>
                      <a:srgbClr val="FFFFCC"/>
                    </a:solidFill>
                  </a:tcPr>
                </a:tc>
                <a:tc>
                  <a:txBody>
                    <a:bodyPr/>
                    <a:lstStyle/>
                    <a:p>
                      <a:r>
                        <a:rPr lang="en-US" sz="1200" b="1" dirty="0" smtClean="0">
                          <a:solidFill>
                            <a:schemeClr val="tx1"/>
                          </a:solidFill>
                        </a:rPr>
                        <a:t>RI.K.9</a:t>
                      </a:r>
                      <a:endParaRPr lang="en-US" sz="1200" b="1" dirty="0">
                        <a:solidFill>
                          <a:schemeClr val="tx1"/>
                        </a:solidFill>
                      </a:endParaRPr>
                    </a:p>
                  </a:txBody>
                  <a:tcPr marL="97536" marR="97536" marT="48006" marB="48006">
                    <a:solidFill>
                      <a:srgbClr val="FFFFCC"/>
                    </a:solidFill>
                  </a:tcPr>
                </a:tc>
                <a:tc>
                  <a:txBody>
                    <a:bodyPr/>
                    <a:lstStyle/>
                    <a:p>
                      <a:pPr algn="ctr"/>
                      <a:r>
                        <a:rPr lang="en-US" sz="1200" b="1" dirty="0" smtClean="0">
                          <a:solidFill>
                            <a:schemeClr val="tx1"/>
                          </a:solidFill>
                        </a:rPr>
                        <a:t>2-3-4</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2" name="Rectangle 1"/>
          <p:cNvSpPr/>
          <p:nvPr/>
        </p:nvSpPr>
        <p:spPr>
          <a:xfrm>
            <a:off x="4272764" y="7032663"/>
            <a:ext cx="533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24" name="Rectangle 23"/>
          <p:cNvSpPr/>
          <p:nvPr/>
        </p:nvSpPr>
        <p:spPr>
          <a:xfrm>
            <a:off x="3733800" y="7313844"/>
            <a:ext cx="538964" cy="2747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29" name="Rectangle 28"/>
          <p:cNvSpPr/>
          <p:nvPr/>
        </p:nvSpPr>
        <p:spPr>
          <a:xfrm>
            <a:off x="3733800" y="7641166"/>
            <a:ext cx="2743200" cy="3953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17" name="Rectangle 16"/>
          <p:cNvSpPr/>
          <p:nvPr/>
        </p:nvSpPr>
        <p:spPr>
          <a:xfrm>
            <a:off x="753894" y="228600"/>
            <a:ext cx="1843838" cy="877163"/>
          </a:xfrm>
          <a:prstGeom prst="rect">
            <a:avLst/>
          </a:prstGeom>
        </p:spPr>
        <p:txBody>
          <a:bodyPr wrap="none">
            <a:spAutoFit/>
          </a:bodyPr>
          <a:lstStyle/>
          <a:p>
            <a:r>
              <a:rPr lang="es-419" sz="5100" b="1" dirty="0" smtClean="0">
                <a:effectLst>
                  <a:outerShdw blurRad="38100" dist="38100" dir="2700000" algn="tl">
                    <a:srgbClr val="000000">
                      <a:alpha val="43137"/>
                    </a:srgbClr>
                  </a:outerShdw>
                </a:effectLst>
              </a:rPr>
              <a:t>Grado</a:t>
            </a:r>
            <a:endParaRPr lang="es-419" sz="51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177B04D-AEB5-43ED-B9BA-B3D1EC9C9067}" type="slidenum">
              <a:rPr lang="en-US" smtClean="0"/>
              <a:pPr/>
              <a:t>2</a:t>
            </a:fld>
            <a:endParaRPr lang="en-US" dirty="0"/>
          </a:p>
        </p:txBody>
      </p:sp>
      <p:sp>
        <p:nvSpPr>
          <p:cNvPr id="19" name="Rectangle 18"/>
          <p:cNvSpPr/>
          <p:nvPr/>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403005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08246547"/>
              </p:ext>
            </p:extLst>
          </p:nvPr>
        </p:nvGraphicFramePr>
        <p:xfrm>
          <a:off x="184750" y="457201"/>
          <a:ext cx="7359050" cy="5632623"/>
        </p:xfrm>
        <a:graphic>
          <a:graphicData uri="http://schemas.openxmlformats.org/drawingml/2006/table">
            <a:tbl>
              <a:tblPr/>
              <a:tblGrid>
                <a:gridCol w="2101250"/>
                <a:gridCol w="640563"/>
                <a:gridCol w="479818"/>
                <a:gridCol w="479818"/>
                <a:gridCol w="411272"/>
                <a:gridCol w="3246329"/>
              </a:tblGrid>
              <a:tr h="641551">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Calibri"/>
                          <a:ea typeface="Calibri"/>
                          <a:cs typeface="Times New Roman"/>
                        </a:rPr>
                        <a:t>Modalidades receptivas*:</a:t>
                      </a:r>
                      <a:r>
                        <a:rPr lang="x-none" sz="900" kern="1200" noProof="0" dirty="0" smtClean="0">
                          <a:solidFill>
                            <a:schemeClr val="bg1">
                              <a:lumMod val="50000"/>
                            </a:schemeClr>
                          </a:solidFill>
                          <a:effectLst/>
                          <a:latin typeface="Calibri"/>
                          <a:ea typeface="Calibri"/>
                          <a:cs typeface="Times New Roman"/>
                        </a:rPr>
                        <a:t> </a:t>
                      </a:r>
                      <a:br>
                        <a:rPr lang="x-none" sz="900" kern="1200" noProof="0" dirty="0" smtClean="0">
                          <a:solidFill>
                            <a:schemeClr val="bg1">
                              <a:lumMod val="50000"/>
                            </a:schemeClr>
                          </a:solidFill>
                          <a:effectLst/>
                          <a:latin typeface="Calibri"/>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baseline="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r>
                        <a:rPr lang="x-none" sz="900" kern="1200" noProof="0" dirty="0" smtClean="0">
                          <a:solidFill>
                            <a:schemeClr val="bg1">
                              <a:lumMod val="50000"/>
                            </a:schemeClr>
                          </a:solidFill>
                          <a:effectLst/>
                          <a:latin typeface="Calibri"/>
                          <a:ea typeface="Calibri"/>
                          <a:cs typeface="Times New Roman"/>
                        </a:rPr>
                        <a:t>.</a:t>
                      </a:r>
                      <a:endParaRPr lang="x-none" sz="9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Escuchar</a:t>
                      </a:r>
                    </a:p>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y</a:t>
                      </a:r>
                    </a:p>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Leer</a:t>
                      </a:r>
                      <a:endParaRPr lang="x-none"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9">
                  <a:txBody>
                    <a:bodyPr/>
                    <a:lstStyle/>
                    <a:p>
                      <a:pPr marL="291465" marR="71755" indent="-219710" algn="ctr">
                        <a:lnSpc>
                          <a:spcPct val="115000"/>
                        </a:lnSpc>
                        <a:spcBef>
                          <a:spcPts val="0"/>
                        </a:spcBef>
                        <a:spcAft>
                          <a:spcPts val="0"/>
                        </a:spcAft>
                      </a:pPr>
                      <a:r>
                        <a:rPr lang="x-none" sz="1300" b="1" kern="1200" noProof="0" dirty="0" smtClean="0">
                          <a:effectLst/>
                          <a:latin typeface="Calibri"/>
                          <a:ea typeface="Times New Roman"/>
                          <a:cs typeface="Times New Roman"/>
                        </a:rPr>
                        <a:t>9 - </a:t>
                      </a:r>
                      <a:r>
                        <a:rPr lang="x-none" sz="1300" b="1" kern="1200" noProof="0" dirty="0" smtClean="0">
                          <a:effectLst/>
                          <a:latin typeface="+mn-lt"/>
                          <a:ea typeface="Times New Roman"/>
                          <a:cs typeface="Times New Roman"/>
                        </a:rPr>
                        <a:t>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9">
                  <a:txBody>
                    <a:bodyPr/>
                    <a:lstStyle/>
                    <a:p>
                      <a:r>
                        <a:rPr lang="x-none" sz="1300" b="1" kern="1200" noProof="0" dirty="0" smtClean="0">
                          <a:effectLst/>
                          <a:latin typeface="+mj-lt"/>
                          <a:ea typeface="Times New Roman"/>
                          <a:cs typeface="Times New Roman"/>
                        </a:rPr>
                        <a:t>        10 - </a:t>
                      </a:r>
                      <a:r>
                        <a:rPr lang="x-none" sz="1300" b="1" kern="1200" noProof="0" dirty="0" smtClean="0">
                          <a:solidFill>
                            <a:schemeClr val="tx1"/>
                          </a:solidFill>
                          <a:effectLst/>
                          <a:latin typeface="+mj-lt"/>
                          <a:ea typeface="+mn-ea"/>
                          <a:cs typeface="+mn-cs"/>
                        </a:rPr>
                        <a:t>hacer uso</a:t>
                      </a:r>
                      <a:r>
                        <a:rPr lang="x-none" sz="1300" kern="1200" noProof="0" dirty="0" smtClean="0">
                          <a:solidFill>
                            <a:schemeClr val="tx1"/>
                          </a:solidFill>
                          <a:effectLst/>
                          <a:latin typeface="+mj-lt"/>
                          <a:ea typeface="+mn-ea"/>
                          <a:cs typeface="+mn-cs"/>
                        </a:rPr>
                        <a:t> preciso del inglés</a:t>
                      </a:r>
                      <a:r>
                        <a:rPr lang="x-none" sz="1300" kern="1200" baseline="0" noProof="0" dirty="0" smtClean="0">
                          <a:solidFill>
                            <a:schemeClr val="tx1"/>
                          </a:solidFill>
                          <a:effectLst/>
                          <a:latin typeface="+mj-lt"/>
                          <a:ea typeface="+mn-ea"/>
                          <a:cs typeface="+mn-cs"/>
                        </a:rPr>
                        <a:t> est</a:t>
                      </a:r>
                      <a:r>
                        <a:rPr lang="x-none" sz="1300" kern="1200" noProof="0" dirty="0" smtClean="0">
                          <a:solidFill>
                            <a:schemeClr val="tx1"/>
                          </a:solidFill>
                          <a:effectLst/>
                          <a:latin typeface="+mj-lt"/>
                          <a:ea typeface="+mn-ea"/>
                          <a:cs typeface="+mn-cs"/>
                        </a:rPr>
                        <a:t>ándar en su nivel de grado para </a:t>
                      </a:r>
                    </a:p>
                    <a:p>
                      <a:r>
                        <a:rPr lang="x-none" sz="1300" kern="1200" noProof="0" dirty="0" smtClean="0">
                          <a:solidFill>
                            <a:schemeClr val="tx1"/>
                          </a:solidFill>
                          <a:effectLst/>
                          <a:latin typeface="+mj-lt"/>
                          <a:ea typeface="+mn-ea"/>
                          <a:cs typeface="+mn-cs"/>
                        </a:rPr>
                        <a:t>                comunicarse apropiadamente de forma oral y escrita</a:t>
                      </a:r>
                      <a:endParaRPr lang="x-none" sz="1300" kern="1200" noProof="0" dirty="0">
                        <a:solidFill>
                          <a:schemeClr val="tx1"/>
                        </a:solidFill>
                        <a:effectLst/>
                        <a:latin typeface="+mj-lt"/>
                        <a:ea typeface="+mn-ea"/>
                        <a:cs typeface="+mn-cs"/>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1</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1000" b="1" kern="1200" noProof="0" dirty="0" smtClean="0">
                          <a:solidFill>
                            <a:srgbClr val="7F7F7F"/>
                          </a:solidFill>
                          <a:effectLst/>
                          <a:latin typeface="+mn-lt"/>
                          <a:ea typeface="Calibri"/>
                          <a:cs typeface="GillSansMT"/>
                        </a:rPr>
                        <a:t>construir significado </a:t>
                      </a:r>
                      <a:r>
                        <a:rPr lang="x-none" sz="1000" b="0" kern="1200" noProof="0" dirty="0" smtClean="0">
                          <a:solidFill>
                            <a:srgbClr val="7F7F7F"/>
                          </a:solidFill>
                          <a:effectLst/>
                          <a:latin typeface="+mn-lt"/>
                          <a:ea typeface="Calibri"/>
                          <a:cs typeface="GillSansMT"/>
                        </a:rPr>
                        <a:t>de presentaciones orales y textos literarios e informativos a través de escuchar,</a:t>
                      </a:r>
                      <a:r>
                        <a:rPr lang="x-none" sz="1000" b="0" kern="1200" baseline="0" noProof="0" dirty="0" smtClean="0">
                          <a:solidFill>
                            <a:srgbClr val="7F7F7F"/>
                          </a:solidFill>
                          <a:effectLst/>
                          <a:latin typeface="+mn-lt"/>
                          <a:ea typeface="Calibri"/>
                          <a:cs typeface="GillSansMT"/>
                        </a:rPr>
                        <a:t> leer y observar de manera apropiada para el nivel de grado</a:t>
                      </a:r>
                      <a:r>
                        <a:rPr lang="x-none" sz="1000" b="0" kern="1200" noProof="0" dirty="0" smtClean="0">
                          <a:solidFill>
                            <a:srgbClr val="7F7F7F"/>
                          </a:solidFill>
                          <a:effectLst/>
                          <a:latin typeface="+mn-lt"/>
                          <a:ea typeface="Calibri"/>
                          <a:cs typeface="GillSansMT"/>
                        </a:rPr>
                        <a:t> </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Calibri"/>
                          <a:cs typeface="Times New Roman"/>
                        </a:rPr>
                        <a:t>8</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determinar el significado </a:t>
                      </a:r>
                      <a:r>
                        <a:rPr lang="x-none" sz="10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92878">
                <a:tc rowSpan="3">
                  <a:txBody>
                    <a:bodyPr/>
                    <a:lstStyle/>
                    <a:p>
                      <a:pPr marL="0" marR="0">
                        <a:lnSpc>
                          <a:spcPct val="115000"/>
                        </a:lnSpc>
                        <a:spcBef>
                          <a:spcPts val="0"/>
                        </a:spcBef>
                        <a:spcAft>
                          <a:spcPts val="0"/>
                        </a:spcAft>
                      </a:pPr>
                      <a:r>
                        <a:rPr lang="x-none" sz="2000" b="1" kern="1200" noProof="0" dirty="0" smtClean="0">
                          <a:effectLst/>
                          <a:latin typeface="Calibri"/>
                          <a:ea typeface="Calibri"/>
                          <a:cs typeface="Times New Roman"/>
                        </a:rPr>
                        <a:t>Modalidades productivas*:</a:t>
                      </a:r>
                      <a:r>
                        <a:rPr lang="x-none" sz="2000" kern="1200" noProof="0" dirty="0" smtClean="0">
                          <a:effectLst/>
                          <a:latin typeface="Calibri"/>
                          <a:ea typeface="Calibri"/>
                          <a:cs typeface="Times New Roman"/>
                        </a:rPr>
                        <a:t> </a:t>
                      </a:r>
                    </a:p>
                    <a:p>
                      <a:pPr marL="0" marR="0">
                        <a:lnSpc>
                          <a:spcPct val="115000"/>
                        </a:lnSpc>
                        <a:spcBef>
                          <a:spcPts val="0"/>
                        </a:spcBef>
                        <a:spcAft>
                          <a:spcPts val="0"/>
                        </a:spcAft>
                      </a:pPr>
                      <a:r>
                        <a:rPr lang="x-none" sz="1100" b="1" kern="1200" noProof="0" dirty="0" smtClean="0">
                          <a:effectLst/>
                          <a:latin typeface="+mn-lt"/>
                          <a:ea typeface="Calibri"/>
                          <a:cs typeface="Times New Roman"/>
                        </a:rPr>
                        <a:t>Formas en </a:t>
                      </a:r>
                      <a:r>
                        <a:rPr lang="x-none" sz="1100" kern="1200" noProof="0" dirty="0" smtClean="0">
                          <a:effectLst/>
                          <a:latin typeface="+mn-lt"/>
                          <a:ea typeface="Calibri"/>
                          <a:cs typeface="Times New Roman"/>
                        </a:rPr>
                        <a:t>que los estudiantes se comunican con otros (por ejemplo: hablar, escribir y dibujar). La instrucción y evaluación de las modalidades productivas se centran en la comunicación del estudiante de su propia comprensión o interpretación.</a:t>
                      </a:r>
                      <a:endParaRPr lang="x-none"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100" kern="1200" noProof="0" dirty="0" smtClean="0">
                          <a:effectLst/>
                          <a:latin typeface="Calibri"/>
                          <a:ea typeface="Calibri"/>
                          <a:cs typeface="Times New Roman"/>
                        </a:rPr>
                        <a:t>Hablar  </a:t>
                      </a:r>
                      <a:br>
                        <a:rPr lang="x-none" sz="1100" kern="1200" noProof="0" dirty="0" smtClean="0">
                          <a:effectLst/>
                          <a:latin typeface="Calibri"/>
                          <a:ea typeface="Calibri"/>
                          <a:cs typeface="Times New Roman"/>
                        </a:rPr>
                      </a:br>
                      <a:r>
                        <a:rPr lang="x-none" sz="1100" kern="1200" noProof="0" dirty="0" smtClean="0">
                          <a:effectLst/>
                          <a:latin typeface="Calibri"/>
                          <a:ea typeface="Calibri"/>
                          <a:cs typeface="Times New Roman"/>
                        </a:rPr>
                        <a:t>y</a:t>
                      </a:r>
                      <a:endParaRPr lang="x-none" sz="1100" noProof="0" dirty="0" smtClean="0">
                        <a:effectLst/>
                        <a:latin typeface="Calibri"/>
                        <a:ea typeface="Calibri"/>
                        <a:cs typeface="Times New Roman"/>
                      </a:endParaRPr>
                    </a:p>
                    <a:p>
                      <a:pPr marL="0" marR="0" algn="ctr">
                        <a:lnSpc>
                          <a:spcPct val="115000"/>
                        </a:lnSpc>
                        <a:spcBef>
                          <a:spcPts val="0"/>
                        </a:spcBef>
                        <a:spcAft>
                          <a:spcPts val="0"/>
                        </a:spcAft>
                      </a:pPr>
                      <a:r>
                        <a:rPr lang="x-none" sz="1100" kern="1200" noProof="0" dirty="0" smtClean="0">
                          <a:effectLst/>
                          <a:latin typeface="Calibri"/>
                          <a:ea typeface="Calibri"/>
                          <a:cs typeface="Times New Roman"/>
                        </a:rPr>
                        <a:t>Escribir</a:t>
                      </a:r>
                      <a:endParaRPr lang="x-none" sz="11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a:t>
                      </a:r>
                      <a:r>
                        <a:rPr lang="x-none" sz="1300" kern="1200" noProof="0" smtClean="0">
                          <a:effectLst/>
                          <a:latin typeface="+mn-lt"/>
                          <a:ea typeface="Calibri"/>
                          <a:cs typeface="GillSansMT"/>
                        </a:rPr>
                        <a:t>el grado</a:t>
                      </a:r>
                      <a:endParaRPr lang="x-none" sz="1500" noProof="0" dirty="0">
                        <a:solidFill>
                          <a:srgbClr val="FF0000"/>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710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66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 cuando</a:t>
                      </a:r>
                      <a:r>
                        <a:rPr lang="x-none" sz="1300" kern="1200" baseline="0" noProof="0" dirty="0" smtClean="0">
                          <a:effectLst/>
                          <a:latin typeface="+mn-lt"/>
                          <a:ea typeface="Calibri"/>
                          <a:cs typeface="GillSansMT"/>
                        </a:rPr>
                        <a:t> se </a:t>
                      </a:r>
                      <a:r>
                        <a:rPr lang="x-none" sz="1300" kern="1200" noProof="0" dirty="0" smtClean="0">
                          <a:effectLst/>
                          <a:latin typeface="+mn-lt"/>
                          <a:ea typeface="Calibri"/>
                          <a:cs typeface="GillSansMT"/>
                        </a:rPr>
                        <a:t>habla y escribe</a:t>
                      </a:r>
                      <a:endParaRPr lang="x-none"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0173">
                <a:tc rowSpan="4">
                  <a:txBody>
                    <a:bodyPr/>
                    <a:lstStyle/>
                    <a:p>
                      <a:pPr marL="0" marR="0">
                        <a:lnSpc>
                          <a:spcPct val="115000"/>
                        </a:lnSpc>
                        <a:spcBef>
                          <a:spcPts val="0"/>
                        </a:spcBef>
                        <a:spcAft>
                          <a:spcPts val="0"/>
                        </a:spcAft>
                      </a:pPr>
                      <a:r>
                        <a:rPr lang="x-none" sz="1000" b="1" kern="1200" noProof="0" dirty="0" smtClean="0">
                          <a:solidFill>
                            <a:schemeClr val="bg1">
                              <a:lumMod val="50000"/>
                            </a:schemeClr>
                          </a:solidFill>
                          <a:effectLst/>
                          <a:latin typeface="Calibri"/>
                          <a:ea typeface="Calibri"/>
                          <a:cs typeface="Times New Roman"/>
                        </a:rPr>
                        <a:t>Modalidades interactivas*: </a:t>
                      </a:r>
                    </a:p>
                    <a:p>
                      <a:pPr marL="0" marR="0">
                        <a:lnSpc>
                          <a:spcPct val="115000"/>
                        </a:lnSpc>
                        <a:spcBef>
                          <a:spcPts val="0"/>
                        </a:spcBef>
                        <a:spcAft>
                          <a:spcPts val="0"/>
                        </a:spcAft>
                      </a:pPr>
                      <a:r>
                        <a:rPr lang="x-none" sz="10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1000" kern="1200" baseline="0" noProof="0" dirty="0" smtClean="0">
                          <a:solidFill>
                            <a:schemeClr val="bg1">
                              <a:lumMod val="50000"/>
                            </a:schemeClr>
                          </a:solidFill>
                          <a:effectLst/>
                          <a:latin typeface="+mn-lt"/>
                          <a:ea typeface="Calibri"/>
                          <a:cs typeface="Times New Roman"/>
                        </a:rPr>
                        <a:t> “</a:t>
                      </a:r>
                      <a:r>
                        <a:rPr lang="x-none" sz="10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a:t>
                      </a:r>
                      <a:r>
                        <a:rPr lang="x-none" sz="1000" kern="1200" noProof="0" dirty="0" smtClean="0">
                          <a:solidFill>
                            <a:schemeClr val="bg1">
                              <a:lumMod val="50000"/>
                            </a:schemeClr>
                          </a:solidFill>
                          <a:effectLst/>
                          <a:latin typeface="Calibri"/>
                          <a:ea typeface="Calibri"/>
                          <a:cs typeface="Times New Roman"/>
                        </a:rPr>
                        <a:t>(Phillips, 2008, p. 3). </a:t>
                      </a:r>
                      <a:endParaRPr lang="x-none" sz="1500" noProof="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0000"/>
                        </a:lnSpc>
                        <a:spcBef>
                          <a:spcPts val="0"/>
                        </a:spcBef>
                        <a:spcAft>
                          <a:spcPts val="0"/>
                        </a:spcAft>
                      </a:pPr>
                      <a:r>
                        <a:rPr lang="x-none" sz="1100" kern="1200" noProof="0" dirty="0" smtClean="0">
                          <a:solidFill>
                            <a:schemeClr val="bg1">
                              <a:lumMod val="50000"/>
                            </a:schemeClr>
                          </a:solidFill>
                          <a:effectLst/>
                          <a:latin typeface="Calibri"/>
                          <a:ea typeface="Calibri"/>
                          <a:cs typeface="Times New Roman"/>
                        </a:rPr>
                        <a:t>Escuchar,</a:t>
                      </a:r>
                      <a:r>
                        <a:rPr lang="x-none" sz="1100" kern="1200" baseline="0" noProof="0" dirty="0" smtClean="0">
                          <a:solidFill>
                            <a:schemeClr val="bg1">
                              <a:lumMod val="50000"/>
                            </a:schemeClr>
                          </a:solidFill>
                          <a:effectLst/>
                          <a:latin typeface="Calibri"/>
                          <a:ea typeface="Calibri"/>
                          <a:cs typeface="Times New Roman"/>
                        </a:rPr>
                        <a:t>   </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Hablar,</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Leer</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y</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Escribir</a:t>
                      </a:r>
                      <a:r>
                        <a:rPr lang="x-none" sz="1000" kern="1200" baseline="0" noProof="0" dirty="0" smtClean="0">
                          <a:solidFill>
                            <a:schemeClr val="bg1">
                              <a:lumMod val="50000"/>
                            </a:schemeClr>
                          </a:solidFill>
                          <a:effectLst/>
                          <a:latin typeface="Calibri"/>
                          <a:ea typeface="Calibri"/>
                          <a:cs typeface="Times New Roman"/>
                        </a:rPr>
                        <a:t>. </a:t>
                      </a:r>
                      <a:endParaRPr lang="x-none" sz="15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93790">
                <a:tc vMerge="1">
                  <a:txBody>
                    <a:bodyPr/>
                    <a:lstStyle/>
                    <a:p>
                      <a:pPr marL="0" marR="0">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GillSansMT"/>
                        </a:rPr>
                        <a:t>2</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participar en intercambios orales y escritos </a:t>
                      </a:r>
                      <a:r>
                        <a:rPr lang="x-none" sz="10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1000" b="0" kern="1200" noProof="0" dirty="0">
                        <a:solidFill>
                          <a:srgbClr val="7F7F7F"/>
                        </a:solidFill>
                        <a:effectLst/>
                        <a:latin typeface="+mn-lt"/>
                        <a:ea typeface="Calibri"/>
                        <a:cs typeface="GillSansMT"/>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5</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realizar una investigación y evaluar y comunicar </a:t>
                      </a:r>
                      <a:r>
                        <a:rPr lang="x-none" sz="10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1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6</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analizar y criticar </a:t>
                      </a:r>
                      <a:r>
                        <a:rPr lang="x-none" sz="10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30629" y="8686800"/>
            <a:ext cx="7435248" cy="1170510"/>
          </a:xfrm>
          <a:prstGeom prst="rect">
            <a:avLst/>
          </a:prstGeom>
          <a:noFill/>
          <a:ln>
            <a:noFill/>
          </a:ln>
        </p:spPr>
        <p:txBody>
          <a:bodyPr wrap="square" lIns="92391" tIns="46195" rIns="92391" bIns="46195">
            <a:spAutoFit/>
          </a:bodyPr>
          <a:lstStyle/>
          <a:p>
            <a:pPr algn="just"/>
            <a:r>
              <a:rPr lang="es-ES" sz="1000" dirty="0"/>
              <a:t>Esta tarea de rendimiento se basa en la escritura. Como una </a:t>
            </a:r>
            <a:r>
              <a:rPr lang="es-ES" sz="1000" dirty="0" smtClean="0"/>
              <a:t>opción, si </a:t>
            </a:r>
            <a:r>
              <a:rPr lang="es-ES" sz="1000" dirty="0"/>
              <a:t>desea </a:t>
            </a:r>
            <a:r>
              <a:rPr lang="es-ES" sz="1000" dirty="0" smtClean="0"/>
              <a:t>dar seguimiento al crecimiento ELP </a:t>
            </a:r>
            <a:r>
              <a:rPr lang="es-ES" sz="1000" dirty="0"/>
              <a:t>como </a:t>
            </a:r>
            <a:r>
              <a:rPr lang="es-ES" sz="1000" dirty="0" smtClean="0"/>
              <a:t>un segundo </a:t>
            </a:r>
            <a:r>
              <a:rPr lang="es-ES" sz="1000" dirty="0"/>
              <a:t>objetivo, </a:t>
            </a:r>
            <a:r>
              <a:rPr lang="es-ES" sz="1000" dirty="0" smtClean="0"/>
              <a:t>los maestros pueden </a:t>
            </a:r>
            <a:r>
              <a:rPr lang="es-ES" sz="1000" dirty="0"/>
              <a:t>optar por evaluar ELP estándar 4 porque se alinea con esta tarea </a:t>
            </a:r>
            <a:r>
              <a:rPr lang="es-ES" sz="1000" dirty="0" smtClean="0"/>
              <a:t>de rendimiento específica. La composición completa </a:t>
            </a:r>
            <a:r>
              <a:rPr lang="es-ES" sz="1000" dirty="0"/>
              <a:t>de su estudiante puede ser analizada para identificar los niveles de </a:t>
            </a:r>
            <a:r>
              <a:rPr lang="es-ES" sz="1000" dirty="0" smtClean="0"/>
              <a:t>dominio lingüístico </a:t>
            </a:r>
            <a:r>
              <a:rPr lang="es-ES" sz="1000" dirty="0"/>
              <a:t>en inglés. Es evidente que los estudiantes estarán navegando a través de las modalidades para llegar al producto final. Sin embargo, es importante tener en </a:t>
            </a:r>
            <a:r>
              <a:rPr lang="es-ES" sz="1000" dirty="0" smtClean="0"/>
              <a:t>mente qué está evaluando el escrito de opinión total de la tarea de rendimiento y cuán </a:t>
            </a:r>
            <a:r>
              <a:rPr lang="es-ES" sz="1000" dirty="0"/>
              <a:t>profundamente el </a:t>
            </a:r>
            <a:r>
              <a:rPr lang="es-ES" sz="1000" dirty="0" smtClean="0"/>
              <a:t>estudiante entiende el contenido </a:t>
            </a:r>
            <a:r>
              <a:rPr lang="es-ES" sz="1000" dirty="0"/>
              <a:t>de </a:t>
            </a:r>
            <a:r>
              <a:rPr lang="es-ES" sz="1000" dirty="0" smtClean="0"/>
              <a:t>la clase </a:t>
            </a:r>
            <a:r>
              <a:rPr lang="es-ES" sz="1000" dirty="0"/>
              <a:t>y el lenguaje. La meta de crecimiento ELP es </a:t>
            </a:r>
            <a:r>
              <a:rPr lang="es-ES" sz="1000" dirty="0" smtClean="0"/>
              <a:t>proporcionar “la enseñanza escalonada justa" </a:t>
            </a:r>
            <a:r>
              <a:rPr lang="es-ES" sz="1000" dirty="0"/>
              <a:t>para que los estudiantes demuestren su comprensión a fin de que pasen de un nivel de competencia </a:t>
            </a:r>
            <a:r>
              <a:rPr lang="es-ES" sz="1000" dirty="0" smtClean="0"/>
              <a:t>al </a:t>
            </a:r>
            <a:r>
              <a:rPr lang="es-ES" sz="1000" dirty="0"/>
              <a:t>siguiente.</a:t>
            </a:r>
          </a:p>
        </p:txBody>
      </p:sp>
      <p:graphicFrame>
        <p:nvGraphicFramePr>
          <p:cNvPr id="7" name="Table 6"/>
          <p:cNvGraphicFramePr>
            <a:graphicFrameLocks noGrp="1"/>
          </p:cNvGraphicFramePr>
          <p:nvPr>
            <p:extLst/>
          </p:nvPr>
        </p:nvGraphicFramePr>
        <p:xfrm>
          <a:off x="184832" y="6096000"/>
          <a:ext cx="7374241" cy="2616346"/>
        </p:xfrm>
        <a:graphic>
          <a:graphicData uri="http://schemas.openxmlformats.org/drawingml/2006/table">
            <a:tbl>
              <a:tblPr firstRow="1" firstCol="1" bandRow="1"/>
              <a:tblGrid>
                <a:gridCol w="925364"/>
                <a:gridCol w="871087"/>
                <a:gridCol w="1003029"/>
                <a:gridCol w="875647"/>
                <a:gridCol w="1239257"/>
                <a:gridCol w="1239257"/>
                <a:gridCol w="1220600"/>
              </a:tblGrid>
              <a:tr h="580162">
                <a:tc>
                  <a:txBody>
                    <a:bodyPr/>
                    <a:lstStyle/>
                    <a:p>
                      <a:pPr marL="0" marR="0" algn="ctr">
                        <a:lnSpc>
                          <a:spcPct val="115000"/>
                        </a:lnSpc>
                        <a:spcBef>
                          <a:spcPts val="0"/>
                        </a:spcBef>
                        <a:spcAft>
                          <a:spcPts val="0"/>
                        </a:spcAft>
                      </a:pPr>
                      <a:r>
                        <a:rPr lang="es-VE" sz="1700" b="1" noProof="0" dirty="0" smtClean="0">
                          <a:solidFill>
                            <a:srgbClr val="000000"/>
                          </a:solidFill>
                          <a:effectLst/>
                          <a:latin typeface="Calibri"/>
                          <a:ea typeface="Times New Roman"/>
                          <a:cs typeface="Times New Roman"/>
                        </a:rPr>
                        <a:t>Estándar</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700" b="1" noProof="0" dirty="0" smtClean="0">
                          <a:effectLst/>
                          <a:latin typeface="Calibri"/>
                          <a:ea typeface="Times New Roman"/>
                          <a:cs typeface="Times New Roman"/>
                        </a:rPr>
                        <a:t>Un ELL puede…</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s-VE" sz="1700" b="1" noProof="0" dirty="0" smtClean="0">
                          <a:solidFill>
                            <a:srgbClr val="000000"/>
                          </a:solidFill>
                          <a:effectLst/>
                          <a:latin typeface="+mn-lt"/>
                          <a:ea typeface="Times New Roman"/>
                          <a:cs typeface="Times New Roman"/>
                        </a:rPr>
                        <a:t>Al final de un nivel de dominio del idioma inglés</a:t>
                      </a:r>
                      <a:r>
                        <a:rPr lang="es-VE" sz="1700" b="1" noProof="0" dirty="0" smtClean="0">
                          <a:solidFill>
                            <a:srgbClr val="000000"/>
                          </a:solidFill>
                          <a:effectLst/>
                          <a:latin typeface="Calibri"/>
                          <a:ea typeface="Times New Roman"/>
                          <a:cs typeface="Times New Roman"/>
                        </a:rPr>
                        <a:t>, </a:t>
                      </a:r>
                      <a:r>
                        <a:rPr lang="es-VE" sz="1700" b="1" noProof="0" dirty="0" smtClean="0">
                          <a:solidFill>
                            <a:srgbClr val="000000"/>
                          </a:solidFill>
                          <a:effectLst/>
                          <a:latin typeface="+mn-lt"/>
                          <a:ea typeface="Times New Roman"/>
                          <a:cs typeface="Times New Roman"/>
                        </a:rPr>
                        <a:t>un estudiante ELL</a:t>
                      </a:r>
                      <a:r>
                        <a:rPr lang="es-VE" sz="1700" b="1" baseline="0" noProof="0" dirty="0" smtClean="0">
                          <a:solidFill>
                            <a:srgbClr val="000000"/>
                          </a:solidFill>
                          <a:effectLst/>
                          <a:latin typeface="+mn-lt"/>
                          <a:ea typeface="Times New Roman"/>
                          <a:cs typeface="Times New Roman"/>
                        </a:rPr>
                        <a:t> de </a:t>
                      </a:r>
                      <a:r>
                        <a:rPr lang="es-VE" sz="1700" b="1" noProof="0" dirty="0" smtClean="0">
                          <a:solidFill>
                            <a:srgbClr val="000000"/>
                          </a:solidFill>
                          <a:effectLst/>
                          <a:latin typeface="+mn-lt"/>
                          <a:ea typeface="Times New Roman"/>
                          <a:cs typeface="Times New Roman"/>
                        </a:rPr>
                        <a:t>Kínder puede </a:t>
                      </a:r>
                      <a:r>
                        <a:rPr lang="es-VE" sz="1700" b="1" noProof="0" dirty="0" smtClean="0">
                          <a:solidFill>
                            <a:srgbClr val="000000"/>
                          </a:solidFill>
                          <a:effectLst/>
                          <a:latin typeface="Calibri"/>
                          <a:ea typeface="Times New Roman"/>
                          <a:cs typeface="Times New Roman"/>
                        </a:rPr>
                        <a:t>. . . </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506">
                <a:tc rowSpan="2">
                  <a:txBody>
                    <a:bodyPr/>
                    <a:lstStyle/>
                    <a:p>
                      <a:pPr marL="0" marR="0" algn="ctr">
                        <a:lnSpc>
                          <a:spcPct val="115000"/>
                        </a:lnSpc>
                        <a:spcBef>
                          <a:spcPts val="0"/>
                        </a:spcBef>
                        <a:spcAft>
                          <a:spcPts val="0"/>
                        </a:spcAft>
                      </a:pPr>
                      <a:r>
                        <a:rPr lang="es-VE" sz="3200" b="1" noProof="0" dirty="0" smtClean="0">
                          <a:solidFill>
                            <a:srgbClr val="000000"/>
                          </a:solidFill>
                          <a:effectLst/>
                          <a:latin typeface="Calibri"/>
                          <a:ea typeface="Times New Roman"/>
                          <a:cs typeface="Times New Roman"/>
                        </a:rPr>
                        <a:t>4</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Productivo</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(S &amp; W)</a:t>
                      </a:r>
                      <a:endParaRPr lang="es-VE" sz="13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s-VE" sz="1000" b="1" noProof="0" dirty="0" smtClean="0">
                          <a:effectLst/>
                          <a:latin typeface="+mn-lt"/>
                          <a:ea typeface="Times New Roman"/>
                          <a:cs typeface="Times New Roman"/>
                        </a:rPr>
                        <a:t>…construir declaraciones orales y escritas apropiadas para su grado, y apoyarlas con</a:t>
                      </a:r>
                      <a:r>
                        <a:rPr lang="es-VE" sz="1000" b="1" baseline="0" noProof="0" dirty="0" smtClean="0">
                          <a:effectLst/>
                          <a:latin typeface="+mn-lt"/>
                          <a:ea typeface="Times New Roman"/>
                          <a:cs typeface="Times New Roman"/>
                        </a:rPr>
                        <a:t>  razonamiento y evidencia. </a:t>
                      </a:r>
                      <a:endParaRPr lang="es-VE" sz="1000" b="1" noProof="0" dirty="0" smtClean="0">
                        <a:effectLst/>
                        <a:latin typeface="+mn-lt"/>
                        <a:ea typeface="Times New Roman"/>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1</a:t>
                      </a:r>
                      <a:endParaRPr lang="es-VE" sz="20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2</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3</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4</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5</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481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 sentimiento o una opinión sobre un tema conocido.  </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preferencia sobre  un tema 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 tema o un cuento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s-ES" b="1" i="1" dirty="0" smtClean="0"/>
              <a:t>Estándares </a:t>
            </a:r>
            <a:r>
              <a:rPr lang="es-ES" b="1" i="1" dirty="0"/>
              <a:t>ELP </a:t>
            </a:r>
            <a:r>
              <a:rPr lang="es-ES" b="1" i="1" dirty="0" smtClean="0"/>
              <a:t>de Kínder organizados por modalidad</a:t>
            </a:r>
          </a:p>
        </p:txBody>
      </p:sp>
      <p:sp>
        <p:nvSpPr>
          <p:cNvPr id="4" name="Slide Number Placeholder 3"/>
          <p:cNvSpPr>
            <a:spLocks noGrp="1"/>
          </p:cNvSpPr>
          <p:nvPr>
            <p:ph type="sldNum" sz="quarter" idx="12"/>
          </p:nvPr>
        </p:nvSpPr>
        <p:spPr>
          <a:xfrm>
            <a:off x="5774088" y="9522883"/>
            <a:ext cx="1813560" cy="535517"/>
          </a:xfrm>
        </p:spPr>
        <p:txBody>
          <a:bodyPr/>
          <a:lstStyle/>
          <a:p>
            <a:fld id="{F177B04D-AEB5-43ED-B9BA-B3D1EC9C9067}" type="slidenum">
              <a:rPr lang="en-US" smtClean="0"/>
              <a:pPr/>
              <a:t>20</a:t>
            </a:fld>
            <a:endParaRPr lang="en-US" dirty="0"/>
          </a:p>
        </p:txBody>
      </p:sp>
      <p:sp>
        <p:nvSpPr>
          <p:cNvPr id="10" name="Rectangle 9"/>
          <p:cNvSpPr/>
          <p:nvPr/>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02896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7073843"/>
              </p:ext>
            </p:extLst>
          </p:nvPr>
        </p:nvGraphicFramePr>
        <p:xfrm>
          <a:off x="362675" y="159948"/>
          <a:ext cx="7122015" cy="9209702"/>
        </p:xfrm>
        <a:graphic>
          <a:graphicData uri="http://schemas.openxmlformats.org/drawingml/2006/table">
            <a:tbl>
              <a:tblPr/>
              <a:tblGrid>
                <a:gridCol w="374844"/>
                <a:gridCol w="470202"/>
                <a:gridCol w="2721330"/>
                <a:gridCol w="888015"/>
                <a:gridCol w="888015"/>
                <a:gridCol w="805658"/>
                <a:gridCol w="544267"/>
                <a:gridCol w="429684"/>
              </a:tblGrid>
              <a:tr h="236714">
                <a:tc gridSpan="8">
                  <a:txBody>
                    <a:bodyPr/>
                    <a:lstStyle/>
                    <a:p>
                      <a:pPr algn="l" fontAlgn="ctr"/>
                      <a:r>
                        <a:rPr lang="es-MX" sz="1400" b="1" i="0" u="none" strike="noStrike" noProof="0" dirty="0" smtClean="0">
                          <a:solidFill>
                            <a:srgbClr val="000000"/>
                          </a:solidFill>
                          <a:latin typeface="Calibri"/>
                        </a:rPr>
                        <a:t>Pre-evaluación</a:t>
                      </a:r>
                      <a:r>
                        <a:rPr lang="es-MX" sz="1400" b="1" i="0" u="none" strike="noStrike" baseline="0" noProof="0" dirty="0" smtClean="0">
                          <a:solidFill>
                            <a:srgbClr val="000000"/>
                          </a:solidFill>
                          <a:latin typeface="Calibri"/>
                        </a:rPr>
                        <a:t> -</a:t>
                      </a:r>
                      <a:r>
                        <a:rPr lang="es-MX" sz="1400" b="1" i="0" u="none" strike="noStrike" noProof="0" dirty="0" smtClean="0">
                          <a:solidFill>
                            <a:srgbClr val="000000"/>
                          </a:solidFill>
                          <a:latin typeface="Calibri"/>
                        </a:rPr>
                        <a:t> Tarea de rendimiento:</a:t>
                      </a:r>
                      <a:r>
                        <a:rPr lang="es-MX" sz="1400" b="1" i="0" u="none" strike="noStrike" baseline="0" noProof="0" dirty="0" smtClean="0">
                          <a:solidFill>
                            <a:srgbClr val="000000"/>
                          </a:solidFill>
                          <a:latin typeface="Calibri"/>
                        </a:rPr>
                        <a:t> Escrito de opinión</a:t>
                      </a:r>
                      <a:endParaRPr lang="es-MX"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x-none" sz="1200" b="1" i="0" u="none" strike="noStrike" noProof="0" dirty="0" smtClean="0">
                          <a:solidFill>
                            <a:srgbClr val="000000"/>
                          </a:solidFill>
                          <a:latin typeface="Calibri"/>
                        </a:rPr>
                        <a:t>Puntaje</a:t>
                      </a:r>
                      <a:r>
                        <a:rPr lang="x-none" sz="1200" b="1" i="0" u="none" strike="noStrike" baseline="0" noProof="0" dirty="0" smtClean="0">
                          <a:solidFill>
                            <a:srgbClr val="000000"/>
                          </a:solidFill>
                          <a:latin typeface="Calibri"/>
                        </a:rPr>
                        <a:t> del estudiante y de la clase</a:t>
                      </a:r>
                      <a:r>
                        <a:rPr lang="x-none" sz="1200" b="1" i="0" u="none" strike="noStrike" noProof="0" dirty="0" smtClean="0">
                          <a:solidFill>
                            <a:srgbClr val="000000"/>
                          </a:solidFill>
                          <a:latin typeface="Calibri"/>
                        </a:rPr>
                        <a:t>:</a:t>
                      </a:r>
                      <a:endParaRPr lang="x-none"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Año escolar:</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x-none" sz="900" b="1" i="0" u="none" strike="noStrike" noProof="0" dirty="0" smtClean="0">
                          <a:solidFill>
                            <a:srgbClr val="000000"/>
                          </a:solidFill>
                          <a:latin typeface="Calibri"/>
                        </a:rPr>
                        <a:t>Grado:</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Nombre del maestro:</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Escuela:</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7420">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x-none" sz="900" b="1" i="0" u="none" strike="noStrike" noProof="0" dirty="0" smtClean="0">
                          <a:solidFill>
                            <a:srgbClr val="FFFFFF"/>
                          </a:solidFill>
                          <a:latin typeface="Calibri"/>
                        </a:rPr>
                        <a:t>Nombre del estudiante:</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x-none" sz="900" b="1" i="0" u="none" strike="noStrike" noProof="0" dirty="0" smtClean="0">
                          <a:solidFill>
                            <a:srgbClr val="FFFFFF"/>
                          </a:solidFill>
                          <a:latin typeface="Calibri"/>
                        </a:rPr>
                        <a:t>Enfoque y Organización</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1" i="0" u="none" strike="noStrike" noProof="0" dirty="0" smtClean="0">
                          <a:solidFill>
                            <a:srgbClr val="FFFFFF"/>
                          </a:solidFill>
                          <a:latin typeface="Calibri"/>
                        </a:rPr>
                        <a:t>Elaboración  y Evidencia</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1" i="0" u="none" strike="noStrike" noProof="0" dirty="0" smtClean="0">
                          <a:solidFill>
                            <a:srgbClr val="FFFFFF"/>
                          </a:solidFill>
                          <a:latin typeface="Calibri"/>
                        </a:rPr>
                        <a:t>Convenciones</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800" b="1" i="0" u="none" strike="noStrike" noProof="0" dirty="0" smtClean="0">
                          <a:solidFill>
                            <a:srgbClr val="FFFFFF"/>
                          </a:solidFill>
                          <a:latin typeface="Calibri"/>
                        </a:rPr>
                        <a:t>Total del</a:t>
                      </a:r>
                      <a:r>
                        <a:rPr lang="x-none" sz="800" b="1" i="0" u="none" strike="noStrike" baseline="0" noProof="0" dirty="0" smtClean="0">
                          <a:solidFill>
                            <a:srgbClr val="FFFFFF"/>
                          </a:solidFill>
                          <a:latin typeface="Calibri"/>
                        </a:rPr>
                        <a:t> estudiante</a:t>
                      </a:r>
                      <a:endParaRPr lang="x-none"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800" b="1" i="0" u="none" strike="noStrike" noProof="0" dirty="0" smtClean="0">
                          <a:solidFill>
                            <a:srgbClr val="FFFFFF"/>
                          </a:solidFill>
                          <a:latin typeface="Calibri"/>
                        </a:rPr>
                        <a:t>Puntaje</a:t>
                      </a:r>
                      <a:r>
                        <a:rPr lang="x-none" sz="800" b="1" i="0" u="none" strike="noStrike" baseline="0" noProof="0" dirty="0" smtClean="0">
                          <a:solidFill>
                            <a:srgbClr val="FFFFFF"/>
                          </a:solidFill>
                          <a:latin typeface="Calibri"/>
                        </a:rPr>
                        <a:t> </a:t>
                      </a:r>
                      <a:r>
                        <a:rPr lang="x-none" sz="900" b="1" i="0" u="none" strike="noStrike" noProof="0" dirty="0" smtClean="0">
                          <a:solidFill>
                            <a:srgbClr val="FFFFFF"/>
                          </a:solidFill>
                          <a:latin typeface="Calibri"/>
                        </a:rPr>
                        <a:t>ELP</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742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x-none" sz="900" b="0" i="0" u="none" strike="noStrike" noProof="0" dirty="0" smtClean="0">
                          <a:solidFill>
                            <a:srgbClr val="000000"/>
                          </a:solidFill>
                          <a:latin typeface="Calibri"/>
                        </a:rPr>
                        <a:t>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528763" y="768867"/>
            <a:ext cx="14993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t>1</a:t>
            </a:r>
          </a:p>
        </p:txBody>
      </p:sp>
      <p:sp>
        <p:nvSpPr>
          <p:cNvPr id="6" name="TextBox 2"/>
          <p:cNvSpPr txBox="1"/>
          <p:nvPr/>
        </p:nvSpPr>
        <p:spPr>
          <a:xfrm>
            <a:off x="527363" y="932369"/>
            <a:ext cx="159872"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t>2</a:t>
            </a:r>
          </a:p>
        </p:txBody>
      </p:sp>
      <p:sp>
        <p:nvSpPr>
          <p:cNvPr id="7" name="TextBox 3"/>
          <p:cNvSpPr txBox="1"/>
          <p:nvPr/>
        </p:nvSpPr>
        <p:spPr>
          <a:xfrm>
            <a:off x="528325" y="1083297"/>
            <a:ext cx="155181"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t>3</a:t>
            </a:r>
          </a:p>
        </p:txBody>
      </p:sp>
      <p:sp>
        <p:nvSpPr>
          <p:cNvPr id="8" name="TextBox 4"/>
          <p:cNvSpPr txBox="1"/>
          <p:nvPr/>
        </p:nvSpPr>
        <p:spPr>
          <a:xfrm>
            <a:off x="528511" y="1234949"/>
            <a:ext cx="155181"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solidFill>
                  <a:schemeClr val="bg1"/>
                </a:solidFill>
              </a:rPr>
              <a:t>4</a:t>
            </a:r>
          </a:p>
        </p:txBody>
      </p:sp>
      <p:sp>
        <p:nvSpPr>
          <p:cNvPr id="9" name="TextBox 5"/>
          <p:cNvSpPr txBox="1"/>
          <p:nvPr/>
        </p:nvSpPr>
        <p:spPr>
          <a:xfrm>
            <a:off x="702934" y="773900"/>
            <a:ext cx="664529" cy="1461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dirty="0"/>
              <a:t>= </a:t>
            </a:r>
            <a:r>
              <a:rPr lang="en-US" sz="827" dirty="0" err="1"/>
              <a:t>Emergiendo</a:t>
            </a:r>
            <a:endParaRPr lang="en-US" sz="827" dirty="0"/>
          </a:p>
        </p:txBody>
      </p:sp>
      <p:sp>
        <p:nvSpPr>
          <p:cNvPr id="10" name="TextBox 6"/>
          <p:cNvSpPr txBox="1"/>
          <p:nvPr/>
        </p:nvSpPr>
        <p:spPr>
          <a:xfrm>
            <a:off x="687234" y="913054"/>
            <a:ext cx="853525" cy="1677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dirty="0"/>
              <a:t>= </a:t>
            </a:r>
            <a:r>
              <a:rPr lang="en-US" sz="827" dirty="0" err="1"/>
              <a:t>En</a:t>
            </a:r>
            <a:r>
              <a:rPr lang="en-US" sz="827" dirty="0"/>
              <a:t> </a:t>
            </a:r>
            <a:r>
              <a:rPr lang="en-US" sz="827" dirty="0" err="1"/>
              <a:t>desarrollo</a:t>
            </a:r>
            <a:endParaRPr lang="en-US" sz="827" dirty="0"/>
          </a:p>
        </p:txBody>
      </p:sp>
      <p:sp>
        <p:nvSpPr>
          <p:cNvPr id="11" name="TextBox 7"/>
          <p:cNvSpPr txBox="1"/>
          <p:nvPr/>
        </p:nvSpPr>
        <p:spPr>
          <a:xfrm>
            <a:off x="705355" y="1083296"/>
            <a:ext cx="662109" cy="137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dirty="0"/>
              <a:t>= </a:t>
            </a:r>
            <a:r>
              <a:rPr lang="en-US" sz="827" dirty="0" err="1"/>
              <a:t>Competente</a:t>
            </a:r>
            <a:endParaRPr lang="en-US" sz="827" dirty="0"/>
          </a:p>
        </p:txBody>
      </p:sp>
      <p:sp>
        <p:nvSpPr>
          <p:cNvPr id="12" name="TextBox 8"/>
          <p:cNvSpPr txBox="1"/>
          <p:nvPr/>
        </p:nvSpPr>
        <p:spPr>
          <a:xfrm>
            <a:off x="710371" y="1243870"/>
            <a:ext cx="562597"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dirty="0"/>
              <a:t>= </a:t>
            </a:r>
            <a:r>
              <a:rPr lang="en-US" sz="827" dirty="0" err="1"/>
              <a:t>Ejemplar</a:t>
            </a:r>
            <a:endParaRPr lang="en-US" sz="827" dirty="0"/>
          </a:p>
        </p:txBody>
      </p:sp>
      <p:sp>
        <p:nvSpPr>
          <p:cNvPr id="13" name="TextBox 9"/>
          <p:cNvSpPr txBox="1"/>
          <p:nvPr/>
        </p:nvSpPr>
        <p:spPr>
          <a:xfrm>
            <a:off x="399717" y="626983"/>
            <a:ext cx="865814" cy="1377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b="1" u="sng" dirty="0"/>
              <a:t>Clave del </a:t>
            </a:r>
            <a:r>
              <a:rPr lang="en-US" sz="827" b="1" u="sng" dirty="0" err="1"/>
              <a:t>puntaje</a:t>
            </a:r>
            <a:r>
              <a:rPr lang="en-US" sz="827" b="1" u="sng" dirty="0"/>
              <a:t>:</a:t>
            </a:r>
          </a:p>
        </p:txBody>
      </p:sp>
      <p:sp>
        <p:nvSpPr>
          <p:cNvPr id="14" name="TextBox 10"/>
          <p:cNvSpPr txBox="1"/>
          <p:nvPr/>
        </p:nvSpPr>
        <p:spPr>
          <a:xfrm>
            <a:off x="1566368" y="773899"/>
            <a:ext cx="318082"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dirty="0"/>
              <a:t>0 - 4</a:t>
            </a:r>
          </a:p>
        </p:txBody>
      </p:sp>
      <p:sp>
        <p:nvSpPr>
          <p:cNvPr id="15" name="TextBox 11"/>
          <p:cNvSpPr txBox="1"/>
          <p:nvPr/>
        </p:nvSpPr>
        <p:spPr>
          <a:xfrm>
            <a:off x="1564748" y="927905"/>
            <a:ext cx="321325"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dirty="0"/>
              <a:t>5 - 7</a:t>
            </a:r>
          </a:p>
        </p:txBody>
      </p:sp>
      <p:sp>
        <p:nvSpPr>
          <p:cNvPr id="16" name="TextBox 12"/>
          <p:cNvSpPr txBox="1"/>
          <p:nvPr/>
        </p:nvSpPr>
        <p:spPr>
          <a:xfrm>
            <a:off x="1561017" y="1078335"/>
            <a:ext cx="318183"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t>8 - 10</a:t>
            </a:r>
          </a:p>
        </p:txBody>
      </p:sp>
      <p:sp>
        <p:nvSpPr>
          <p:cNvPr id="17" name="TextBox 13"/>
          <p:cNvSpPr txBox="1"/>
          <p:nvPr/>
        </p:nvSpPr>
        <p:spPr>
          <a:xfrm>
            <a:off x="1556648" y="1214534"/>
            <a:ext cx="333728" cy="14538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dirty="0">
                <a:solidFill>
                  <a:schemeClr val="bg1"/>
                </a:solidFill>
              </a:rPr>
              <a:t>11 - 12</a:t>
            </a:r>
          </a:p>
        </p:txBody>
      </p:sp>
      <p:sp>
        <p:nvSpPr>
          <p:cNvPr id="18" name="TextBox 14"/>
          <p:cNvSpPr txBox="1"/>
          <p:nvPr/>
        </p:nvSpPr>
        <p:spPr>
          <a:xfrm>
            <a:off x="1347614" y="626834"/>
            <a:ext cx="931565" cy="125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b="1" u="sng" dirty="0"/>
              <a:t> # total </a:t>
            </a:r>
            <a:r>
              <a:rPr lang="en-US" sz="827" b="1" u="sng" dirty="0" err="1"/>
              <a:t>correcto</a:t>
            </a:r>
            <a:r>
              <a:rPr lang="en-US" sz="827" b="1" u="sng" dirty="0"/>
              <a:t>:</a:t>
            </a:r>
          </a:p>
        </p:txBody>
      </p:sp>
      <p:sp>
        <p:nvSpPr>
          <p:cNvPr id="2" name="Slide Number Placeholder 1"/>
          <p:cNvSpPr>
            <a:spLocks noGrp="1"/>
          </p:cNvSpPr>
          <p:nvPr>
            <p:ph type="sldNum" sz="quarter" idx="12"/>
          </p:nvPr>
        </p:nvSpPr>
        <p:spPr/>
        <p:txBody>
          <a:bodyPr/>
          <a:lstStyle/>
          <a:p>
            <a:fld id="{F177B04D-AEB5-43ED-B9BA-B3D1EC9C9067}" type="slidenum">
              <a:rPr lang="en-US" smtClean="0"/>
              <a:pPr/>
              <a:t>21</a:t>
            </a:fld>
            <a:endParaRPr lang="en-US" dirty="0"/>
          </a:p>
        </p:txBody>
      </p:sp>
      <p:sp>
        <p:nvSpPr>
          <p:cNvPr id="21" name="Rectangle 20"/>
          <p:cNvSpPr/>
          <p:nvPr/>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478586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731130"/>
            <a:ext cx="6553200" cy="4924425"/>
          </a:xfrm>
          <a:prstGeom prst="rect">
            <a:avLst/>
          </a:prstGeom>
        </p:spPr>
        <p:txBody>
          <a:bodyPr wrap="square">
            <a:spAutoFit/>
          </a:bodyPr>
          <a:lstStyle/>
          <a:p>
            <a:pPr algn="ctr"/>
            <a:r>
              <a:rPr lang="es-ES" sz="2400" i="1" dirty="0" smtClean="0"/>
              <a:t>La mascota de Pedro</a:t>
            </a:r>
          </a:p>
          <a:p>
            <a:pPr algn="ctr"/>
            <a:r>
              <a:rPr lang="es-ES" sz="1400" i="1" dirty="0" smtClean="0"/>
              <a:t>Por: </a:t>
            </a:r>
            <a:r>
              <a:rPr lang="es-ES" sz="1400" i="1" dirty="0" err="1" smtClean="0"/>
              <a:t>Ginger</a:t>
            </a:r>
            <a:r>
              <a:rPr lang="es-ES" sz="1400" i="1" dirty="0" smtClean="0"/>
              <a:t> </a:t>
            </a:r>
            <a:r>
              <a:rPr lang="es-ES" sz="1400" i="1" dirty="0" err="1" smtClean="0"/>
              <a:t>Jay</a:t>
            </a:r>
            <a:endParaRPr lang="es-ES" sz="1400" i="1" dirty="0" smtClean="0"/>
          </a:p>
          <a:p>
            <a:pPr algn="ctr"/>
            <a:endParaRPr lang="en-US" dirty="0"/>
          </a:p>
          <a:p>
            <a:pPr indent="514350"/>
            <a:r>
              <a:rPr lang="es-ES" sz="2400" dirty="0" smtClean="0"/>
              <a:t>Pedro quería una mascota. La mayoría de sus amigos tenían mascotas.  Algunos tenían mascotas grandes y otros tenían mascotas pequeñas. Uno de los niños de la escuela incluso tenía ¡una serpiente como mascota! Pedro quería un perro o un gato.  </a:t>
            </a:r>
          </a:p>
          <a:p>
            <a:pPr indent="514350"/>
            <a:r>
              <a:rPr lang="es-ES" sz="2400" dirty="0" smtClean="0"/>
              <a:t>Una mañana preguntó a su mamá si podía tener una mascota. Él sabía que ella iba a decir que no. Ellos vivían en una casa pequeña sin patio. No había espacio para un perro o un gato, pero de todas formas,  Pedro quería una mascota. </a:t>
            </a:r>
          </a:p>
          <a:p>
            <a:endParaRPr lang="es-ES" sz="1600" dirty="0" smtClean="0"/>
          </a:p>
        </p:txBody>
      </p:sp>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pic>
        <p:nvPicPr>
          <p:cNvPr id="1026" name="Picture 2" descr="8dff6db29b1ef8d953b910f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838530"/>
            <a:ext cx="609600" cy="1363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fc08.deviantart.net/fs18/f/2007/134/f/c/Doing_the_Dishes_by_akumagam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7543800"/>
            <a:ext cx="1305335" cy="1644560"/>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1697316" y="6591263"/>
            <a:ext cx="1295400" cy="95253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627063" algn="l"/>
              </a:tabLst>
            </a:pPr>
            <a:r>
              <a:rPr lang="es-ES" sz="1100" b="1" dirty="0" smtClean="0">
                <a:solidFill>
                  <a:schemeClr val="tx1"/>
                </a:solidFill>
              </a:rPr>
              <a:t>No, Pedro ¡no tenemos espacio!</a:t>
            </a:r>
            <a:endParaRPr lang="es-ES" sz="1100" b="1" dirty="0">
              <a:solidFill>
                <a:schemeClr val="tx1"/>
              </a:solidFill>
            </a:endParaRPr>
          </a:p>
        </p:txBody>
      </p:sp>
      <p:pic>
        <p:nvPicPr>
          <p:cNvPr id="48" name="Picture 2" descr="http://t0.gstatic.com/images?q=tbn:ANd9GcT4yHKWJIvpkWarxvhin6ZFPh-jQeT89sqZ7lGZ3UNXFKvsHKKqmNBKOsQ"/>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8303" b="32557"/>
          <a:stretch/>
        </p:blipFill>
        <p:spPr bwMode="auto">
          <a:xfrm>
            <a:off x="5562600" y="600240"/>
            <a:ext cx="1704352" cy="142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69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pic>
        <p:nvPicPr>
          <p:cNvPr id="21" name="Picture 8" descr="Pets Clip Art | Mrs Ks Clip Art and more"/>
          <p:cNvPicPr>
            <a:picLocks noChangeAspect="1" noChangeArrowheads="1"/>
          </p:cNvPicPr>
          <p:nvPr/>
        </p:nvPicPr>
        <p:blipFill>
          <a:blip r:embed="rId2">
            <a:biLevel thresh="50000"/>
            <a:extLst>
              <a:ext uri="{28A0092B-C50C-407E-A947-70E740481C1C}">
                <a14:useLocalDpi xmlns:a14="http://schemas.microsoft.com/office/drawing/2010/main"/>
              </a:ext>
            </a:extLst>
          </a:blip>
          <a:srcRect/>
          <a:stretch>
            <a:fillRect/>
          </a:stretch>
        </p:blipFill>
        <p:spPr bwMode="auto">
          <a:xfrm>
            <a:off x="2438400" y="1219200"/>
            <a:ext cx="2498697" cy="21806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910508" y="1600200"/>
            <a:ext cx="1554480" cy="276999"/>
          </a:xfrm>
          <a:prstGeom prst="rect">
            <a:avLst/>
          </a:prstGeom>
          <a:solidFill>
            <a:schemeClr val="tx1"/>
          </a:solidFill>
        </p:spPr>
        <p:txBody>
          <a:bodyPr wrap="square" lIns="0" rIns="0" rtlCol="0">
            <a:spAutoFit/>
          </a:bodyPr>
          <a:lstStyle/>
          <a:p>
            <a:pPr algn="ctr"/>
            <a:r>
              <a:rPr lang="es-ES" sz="1200" b="1" dirty="0" smtClean="0">
                <a:solidFill>
                  <a:schemeClr val="bg1"/>
                </a:solidFill>
                <a:latin typeface="Comic Sans MS" panose="030F0702030302020204" pitchFamily="66" charset="0"/>
              </a:rPr>
              <a:t>Tienda de mascotas</a:t>
            </a:r>
            <a:endParaRPr lang="es-ES" sz="1200" b="1" dirty="0">
              <a:solidFill>
                <a:schemeClr val="bg1"/>
              </a:solidFill>
              <a:latin typeface="Comic Sans MS" panose="030F0702030302020204" pitchFamily="66" charset="0"/>
            </a:endParaRPr>
          </a:p>
        </p:txBody>
      </p:sp>
      <p:sp>
        <p:nvSpPr>
          <p:cNvPr id="23" name="Rectangle 22"/>
          <p:cNvSpPr/>
          <p:nvPr/>
        </p:nvSpPr>
        <p:spPr>
          <a:xfrm>
            <a:off x="1055270" y="3780881"/>
            <a:ext cx="6183730" cy="2616101"/>
          </a:xfrm>
          <a:prstGeom prst="rect">
            <a:avLst/>
          </a:prstGeom>
        </p:spPr>
        <p:txBody>
          <a:bodyPr wrap="square">
            <a:spAutoFit/>
          </a:bodyPr>
          <a:lstStyle/>
          <a:p>
            <a:pPr indent="571500"/>
            <a:r>
              <a:rPr lang="es-ES" sz="2400" dirty="0"/>
              <a:t>Pedro le dijo a su mamá que si ella le dejaba tener una mascota, ésta sería </a:t>
            </a:r>
            <a:r>
              <a:rPr lang="es-ES" sz="2400" b="1" dirty="0"/>
              <a:t>pequeña</a:t>
            </a:r>
            <a:r>
              <a:rPr lang="es-ES" sz="2400" dirty="0"/>
              <a:t>.  Él le dijo que la mascota sería </a:t>
            </a:r>
            <a:r>
              <a:rPr lang="es-ES" sz="2400" b="1" dirty="0"/>
              <a:t>silenciosa</a:t>
            </a:r>
            <a:r>
              <a:rPr lang="es-ES" sz="2400" dirty="0"/>
              <a:t>. Él le dijo que podría </a:t>
            </a:r>
            <a:r>
              <a:rPr lang="es-ES" sz="2400" b="1" dirty="0"/>
              <a:t>vivir en su habitación</a:t>
            </a:r>
            <a:r>
              <a:rPr lang="es-ES" sz="2400" dirty="0"/>
              <a:t> y que él </a:t>
            </a:r>
            <a:r>
              <a:rPr lang="es-ES" sz="2400" b="1" dirty="0"/>
              <a:t>cuidaría de ella</a:t>
            </a:r>
            <a:r>
              <a:rPr lang="es-ES" sz="2400" dirty="0"/>
              <a:t>.  Su mamá le dijo que podían ir a la tienda de mascotas. ¡Pedro estaba feliz! </a:t>
            </a:r>
          </a:p>
          <a:p>
            <a:endParaRPr lang="es-ES" dirty="0"/>
          </a:p>
        </p:txBody>
      </p:sp>
    </p:spTree>
    <p:extLst>
      <p:ext uri="{BB962C8B-B14F-4D97-AF65-F5344CB8AC3E}">
        <p14:creationId xmlns:p14="http://schemas.microsoft.com/office/powerpoint/2010/main" val="1364507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309949" y="1967715"/>
            <a:ext cx="769454" cy="1611911"/>
            <a:chOff x="3946256" y="6578809"/>
            <a:chExt cx="579451" cy="1423988"/>
          </a:xfrm>
        </p:grpSpPr>
        <p:pic>
          <p:nvPicPr>
            <p:cNvPr id="24" name="Picture 10" descr="kitchen clipar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946256" y="6578809"/>
              <a:ext cx="579451" cy="14239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http://t0.gstatic.com/images?q=tbn:ANd9GcSjpHsUky-Gq1qmGQiFtxtV2WYW6tTQ7x5yEaub115Ttj8jGl5imUsXEjz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100000" l="0" r="100000"/>
                      </a14:imgEffect>
                    </a14:imgLayer>
                  </a14:imgProps>
                </a:ext>
                <a:ext uri="{28A0092B-C50C-407E-A947-70E740481C1C}">
                  <a14:useLocalDpi xmlns:a14="http://schemas.microsoft.com/office/drawing/2010/main"/>
                </a:ext>
              </a:extLst>
            </a:blip>
            <a:srcRect/>
            <a:stretch>
              <a:fillRect/>
            </a:stretch>
          </p:blipFill>
          <p:spPr bwMode="auto">
            <a:xfrm flipH="1">
              <a:off x="4228664" y="6869029"/>
              <a:ext cx="288109" cy="10980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pSp>
        <p:nvGrpSpPr>
          <p:cNvPr id="5" name="Group 4"/>
          <p:cNvGrpSpPr/>
          <p:nvPr/>
        </p:nvGrpSpPr>
        <p:grpSpPr>
          <a:xfrm>
            <a:off x="507901" y="1143000"/>
            <a:ext cx="6875879" cy="2442115"/>
            <a:chOff x="210721" y="5887222"/>
            <a:chExt cx="6875879" cy="2442115"/>
          </a:xfrm>
        </p:grpSpPr>
        <p:pic>
          <p:nvPicPr>
            <p:cNvPr id="6" name="Picture 20" descr="Digital Download Discoveries for CAGE from EasyPeach.com"/>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40200" r="66052"/>
            <a:stretch/>
          </p:blipFill>
          <p:spPr bwMode="auto">
            <a:xfrm>
              <a:off x="6480408" y="5966031"/>
              <a:ext cx="555952" cy="9793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10721" y="6148656"/>
              <a:ext cx="3687748" cy="2180681"/>
              <a:chOff x="0" y="6172200"/>
              <a:chExt cx="3687748" cy="2180681"/>
            </a:xfrm>
          </p:grpSpPr>
          <p:pic>
            <p:nvPicPr>
              <p:cNvPr id="17" name="Picture 8" descr="Pets Clip Art | Mrs Ks Clip Art and more"/>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1189051" y="6172200"/>
                <a:ext cx="2498697" cy="21806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8dff6db29b1ef8d953b910fe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2725" y="7314347"/>
                <a:ext cx="411149" cy="91986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8238640"/>
                <a:ext cx="3687748" cy="997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descr="8dff6db29b1ef8d953b910fe ..."/>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417" b="30096"/>
            <a:stretch/>
          </p:blipFill>
          <p:spPr bwMode="auto">
            <a:xfrm>
              <a:off x="5376667" y="7189606"/>
              <a:ext cx="515381" cy="10299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http://t2.gstatic.com/images?q=tbn:ANd9GcQfSJk0ILxnOq3We6lp1z8f2ZLUc4_86rxThh_cmvOSfeHDBbDMuswSePI"/>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242313" y="6334381"/>
              <a:ext cx="500441" cy="4443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http://t2.gstatic.com/images?q=tbn:ANd9GcQ64Sw0B66EXz0-AZAgGU4AoxNGFpK5u3B5dRA-sh9wVZKT0jHEWiUb9zd-"/>
            <p:cNvPicPr>
              <a:picLocks noChangeAspect="1" noChangeArrowheads="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b="29577"/>
            <a:stretch/>
          </p:blipFill>
          <p:spPr bwMode="auto">
            <a:xfrm>
              <a:off x="3948112" y="6334381"/>
              <a:ext cx="1247775" cy="489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98469" y="6748922"/>
              <a:ext cx="3188131" cy="89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4" descr="http://t2.gstatic.com/images?q=tbn:ANd9GcSJQA2Jc7XAd4-XJFjgzSFA-gfW-XoN_HQfvkyGb9CTOdu0_C-Nq3yrAakE"/>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633603" y="7501781"/>
              <a:ext cx="637611" cy="4770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868325" y="5932203"/>
              <a:ext cx="114300" cy="23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72300" y="5887223"/>
              <a:ext cx="114300" cy="24160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2722" y="8233885"/>
              <a:ext cx="3203878" cy="89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64012" y="5887222"/>
              <a:ext cx="3188131" cy="89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1066800" y="4233510"/>
            <a:ext cx="5943600" cy="2677656"/>
          </a:xfrm>
          <a:prstGeom prst="rect">
            <a:avLst/>
          </a:prstGeom>
        </p:spPr>
        <p:txBody>
          <a:bodyPr wrap="square">
            <a:spAutoFit/>
          </a:bodyPr>
          <a:lstStyle/>
          <a:p>
            <a:pPr indent="457200"/>
            <a:r>
              <a:rPr lang="es-ES" sz="2400" dirty="0"/>
              <a:t>En la tienda de mascotas, ¡Pedro  vio muchas mascotas! Él vio perros y gatos.  Él vio peces y tortugas. Pedro no sabía qué mascota escoger. Entonces su mamá le mostró un ratón gris. El ratón era pequeño y silencioso.  Podía vivir en su habitación y él podría cuidarlo. ¡Ahora Pedro tenía la mascota perfecta!</a:t>
            </a:r>
          </a:p>
        </p:txBody>
      </p:sp>
      <p:sp>
        <p:nvSpPr>
          <p:cNvPr id="22" name="TextBox 21"/>
          <p:cNvSpPr txBox="1"/>
          <p:nvPr/>
        </p:nvSpPr>
        <p:spPr>
          <a:xfrm>
            <a:off x="2189418" y="1788856"/>
            <a:ext cx="1554480" cy="276999"/>
          </a:xfrm>
          <a:prstGeom prst="rect">
            <a:avLst/>
          </a:prstGeom>
          <a:solidFill>
            <a:schemeClr val="tx1"/>
          </a:solidFill>
        </p:spPr>
        <p:txBody>
          <a:bodyPr wrap="square" lIns="0" rIns="0" rtlCol="0">
            <a:spAutoFit/>
          </a:bodyPr>
          <a:lstStyle/>
          <a:p>
            <a:pPr algn="ctr"/>
            <a:r>
              <a:rPr lang="es-ES" sz="1200" b="1" dirty="0" smtClean="0">
                <a:solidFill>
                  <a:schemeClr val="bg1"/>
                </a:solidFill>
                <a:latin typeface="Comic Sans MS" panose="030F0702030302020204" pitchFamily="66" charset="0"/>
              </a:rPr>
              <a:t>Tienda de mascotas</a:t>
            </a:r>
            <a:endParaRPr lang="es-ES" sz="1200" b="1" dirty="0">
              <a:solidFill>
                <a:schemeClr val="bg1"/>
              </a:solidFill>
              <a:latin typeface="Comic Sans MS" panose="030F0702030302020204" pitchFamily="66" charset="0"/>
            </a:endParaRPr>
          </a:p>
        </p:txBody>
      </p:sp>
      <p:pic>
        <p:nvPicPr>
          <p:cNvPr id="26" name="Picture 32" descr="https://sp.yimg.com/ib/th?id=JN.swsz%2fnsnqiDpanA4nOX8Mg&amp;pid=15.1&amp;P=0"/>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002947" y="2927262"/>
            <a:ext cx="503863" cy="22170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5334000" y="2927262"/>
            <a:ext cx="0" cy="290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237556" y="2927262"/>
            <a:ext cx="12032" cy="281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5013686" y="2846170"/>
            <a:ext cx="2212896" cy="605583"/>
            <a:chOff x="4718324" y="7906572"/>
            <a:chExt cx="2212896" cy="605583"/>
          </a:xfrm>
        </p:grpSpPr>
        <p:cxnSp>
          <p:nvCxnSpPr>
            <p:cNvPr id="32" name="Straight Connector 31"/>
            <p:cNvCxnSpPr/>
            <p:nvPr/>
          </p:nvCxnSpPr>
          <p:spPr>
            <a:xfrm>
              <a:off x="4718324" y="7906572"/>
              <a:ext cx="0" cy="33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4" descr="Buying a Pet Monkey"/>
            <p:cNvPicPr>
              <a:picLocks noChangeAspect="1" noChangeArrowheads="1"/>
            </p:cNvPicPr>
            <p:nvPr/>
          </p:nvPicPr>
          <p:blipFill>
            <a:blip r:embed="rId17" cstate="print">
              <a:extLst>
                <a:ext uri="{BEBA8EAE-BF5A-486C-A8C5-ECC9F3942E4B}">
                  <a14:imgProps xmlns:a14="http://schemas.microsoft.com/office/drawing/2010/main">
                    <a14:imgLayer r:embed="rId18">
                      <a14:imgEffect>
                        <a14:saturation sat="0"/>
                      </a14:imgEffect>
                      <a14:imgEffect>
                        <a14:brightnessContrast bright="30000"/>
                      </a14:imgEffect>
                    </a14:imgLayer>
                  </a14:imgProps>
                </a:ext>
                <a:ext uri="{28A0092B-C50C-407E-A947-70E740481C1C}">
                  <a14:useLocalDpi xmlns:a14="http://schemas.microsoft.com/office/drawing/2010/main"/>
                </a:ext>
              </a:extLst>
            </a:blip>
            <a:srcRect/>
            <a:stretch>
              <a:fillRect/>
            </a:stretch>
          </p:blipFill>
          <p:spPr bwMode="auto">
            <a:xfrm>
              <a:off x="6214795" y="8026009"/>
              <a:ext cx="716425" cy="486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0064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pSp>
        <p:nvGrpSpPr>
          <p:cNvPr id="3" name="Group 2"/>
          <p:cNvGrpSpPr/>
          <p:nvPr/>
        </p:nvGrpSpPr>
        <p:grpSpPr>
          <a:xfrm>
            <a:off x="835713" y="560015"/>
            <a:ext cx="6306403" cy="7188275"/>
            <a:chOff x="678457" y="544373"/>
            <a:chExt cx="6555839" cy="7188275"/>
          </a:xfrm>
        </p:grpSpPr>
        <p:grpSp>
          <p:nvGrpSpPr>
            <p:cNvPr id="2" name="Group 1"/>
            <p:cNvGrpSpPr/>
            <p:nvPr/>
          </p:nvGrpSpPr>
          <p:grpSpPr>
            <a:xfrm>
              <a:off x="678457" y="1084691"/>
              <a:ext cx="6555839" cy="6647957"/>
              <a:chOff x="678457" y="566887"/>
              <a:chExt cx="6555839" cy="6647957"/>
            </a:xfrm>
          </p:grpSpPr>
          <p:sp>
            <p:nvSpPr>
              <p:cNvPr id="5" name="TextBox 4"/>
              <p:cNvSpPr txBox="1"/>
              <p:nvPr/>
            </p:nvSpPr>
            <p:spPr>
              <a:xfrm>
                <a:off x="678457" y="1828754"/>
                <a:ext cx="6555839" cy="5386090"/>
              </a:xfrm>
              <a:custGeom>
                <a:avLst/>
                <a:gdLst>
                  <a:gd name="connsiteX0" fmla="*/ 0 w 6172200"/>
                  <a:gd name="connsiteY0" fmla="*/ 0 h 4647426"/>
                  <a:gd name="connsiteX1" fmla="*/ 6172200 w 6172200"/>
                  <a:gd name="connsiteY1" fmla="*/ 0 h 4647426"/>
                  <a:gd name="connsiteX2" fmla="*/ 6172200 w 6172200"/>
                  <a:gd name="connsiteY2" fmla="*/ 4647426 h 4647426"/>
                  <a:gd name="connsiteX3" fmla="*/ 0 w 6172200"/>
                  <a:gd name="connsiteY3" fmla="*/ 4647426 h 4647426"/>
                  <a:gd name="connsiteX4" fmla="*/ 0 w 6172200"/>
                  <a:gd name="connsiteY4" fmla="*/ 0 h 4647426"/>
                  <a:gd name="connsiteX0" fmla="*/ 0 w 6172200"/>
                  <a:gd name="connsiteY0" fmla="*/ 0 h 4647426"/>
                  <a:gd name="connsiteX1" fmla="*/ 4259179 w 6172200"/>
                  <a:gd name="connsiteY1" fmla="*/ 24063 h 4647426"/>
                  <a:gd name="connsiteX2" fmla="*/ 6172200 w 6172200"/>
                  <a:gd name="connsiteY2" fmla="*/ 4647426 h 4647426"/>
                  <a:gd name="connsiteX3" fmla="*/ 0 w 6172200"/>
                  <a:gd name="connsiteY3" fmla="*/ 4647426 h 4647426"/>
                  <a:gd name="connsiteX4" fmla="*/ 0 w 6172200"/>
                  <a:gd name="connsiteY4" fmla="*/ 0 h 464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2200" h="4647426">
                    <a:moveTo>
                      <a:pt x="0" y="0"/>
                    </a:moveTo>
                    <a:lnTo>
                      <a:pt x="4259179" y="24063"/>
                    </a:lnTo>
                    <a:lnTo>
                      <a:pt x="6172200" y="4647426"/>
                    </a:lnTo>
                    <a:lnTo>
                      <a:pt x="0" y="4647426"/>
                    </a:lnTo>
                    <a:lnTo>
                      <a:pt x="0" y="0"/>
                    </a:lnTo>
                    <a:close/>
                  </a:path>
                </a:pathLst>
              </a:custGeom>
              <a:noFill/>
            </p:spPr>
            <p:txBody>
              <a:bodyPr wrap="square" rtlCol="0">
                <a:spAutoFit/>
              </a:bodyPr>
              <a:lstStyle/>
              <a:p>
                <a:pPr algn="ctr"/>
                <a:r>
                  <a:rPr lang="es-ES" sz="2400" i="1" dirty="0" smtClean="0">
                    <a:ea typeface="Times New Roman"/>
                  </a:rPr>
                  <a:t>Jaime y el pajarito</a:t>
                </a:r>
              </a:p>
              <a:p>
                <a:pPr algn="ctr"/>
                <a:r>
                  <a:rPr lang="es-ES" sz="1400" i="1" dirty="0" smtClean="0">
                    <a:ea typeface="Times New Roman"/>
                  </a:rPr>
                  <a:t>Por: </a:t>
                </a:r>
                <a:r>
                  <a:rPr lang="es-ES" sz="1400" i="1" dirty="0" err="1" smtClean="0">
                    <a:ea typeface="Times New Roman"/>
                  </a:rPr>
                  <a:t>Ginger</a:t>
                </a:r>
                <a:r>
                  <a:rPr lang="es-ES" sz="1400" i="1" dirty="0" smtClean="0">
                    <a:ea typeface="Times New Roman"/>
                  </a:rPr>
                  <a:t> </a:t>
                </a:r>
                <a:r>
                  <a:rPr lang="es-ES" sz="1400" i="1" dirty="0" err="1" smtClean="0">
                    <a:ea typeface="Times New Roman"/>
                  </a:rPr>
                  <a:t>Jay</a:t>
                </a:r>
                <a:endParaRPr lang="es-ES" sz="1400" i="1" dirty="0" smtClean="0">
                  <a:ea typeface="Times New Roman"/>
                </a:endParaRPr>
              </a:p>
              <a:p>
                <a:r>
                  <a:rPr lang="es-ES" sz="1400" dirty="0" smtClean="0">
                    <a:ea typeface="Times New Roman"/>
                  </a:rPr>
                  <a:t> </a:t>
                </a:r>
              </a:p>
              <a:p>
                <a:endParaRPr lang="es-ES" sz="1400" dirty="0" smtClean="0">
                  <a:ea typeface="Times New Roman"/>
                </a:endParaRPr>
              </a:p>
              <a:p>
                <a:r>
                  <a:rPr lang="es-ES" sz="1400" dirty="0" smtClean="0">
                    <a:ea typeface="Times New Roman"/>
                  </a:rPr>
                  <a:t>Un día Jaime estaba caminando en su patio. De repente</a:t>
                </a:r>
              </a:p>
              <a:p>
                <a:r>
                  <a:rPr lang="es-ES" sz="1400" dirty="0">
                    <a:ea typeface="Times New Roman"/>
                  </a:rPr>
                  <a:t>v</a:t>
                </a:r>
                <a:r>
                  <a:rPr lang="es-ES" sz="1400" dirty="0" smtClean="0">
                    <a:ea typeface="Times New Roman"/>
                  </a:rPr>
                  <a:t>io el nido de un pájaro. Estaba en el suelo. Jaime sabía </a:t>
                </a:r>
              </a:p>
              <a:p>
                <a:r>
                  <a:rPr lang="es-ES" sz="1400" dirty="0">
                    <a:ea typeface="Times New Roman"/>
                  </a:rPr>
                  <a:t>q</a:t>
                </a:r>
                <a:r>
                  <a:rPr lang="es-ES" sz="1400" dirty="0" smtClean="0">
                    <a:ea typeface="Times New Roman"/>
                  </a:rPr>
                  <a:t>ue los nidos debían estar en los árboles, no en el suelo. </a:t>
                </a:r>
              </a:p>
              <a:p>
                <a:r>
                  <a:rPr lang="es-ES" sz="1400" dirty="0" smtClean="0">
                    <a:ea typeface="Times New Roman"/>
                  </a:rPr>
                  <a:t>Entró a la casa para buscar a su mamá. Su mamá salió y </a:t>
                </a:r>
              </a:p>
              <a:p>
                <a:r>
                  <a:rPr lang="es-ES" sz="1400" dirty="0" smtClean="0">
                    <a:ea typeface="Times New Roman"/>
                  </a:rPr>
                  <a:t>vio el nido. Ella vio a un pequeñito bebé pajarito dentro </a:t>
                </a:r>
              </a:p>
              <a:p>
                <a:r>
                  <a:rPr lang="es-ES" sz="1400" dirty="0" smtClean="0">
                    <a:ea typeface="Times New Roman"/>
                  </a:rPr>
                  <a:t>del nido. El pajarito estaba trinando y trinando. Parecía </a:t>
                </a:r>
              </a:p>
              <a:p>
                <a:r>
                  <a:rPr lang="es-ES" sz="1400" dirty="0" smtClean="0">
                    <a:ea typeface="Times New Roman"/>
                  </a:rPr>
                  <a:t>que tenía hambre, pero no había ninguna mamá pájara cerca.</a:t>
                </a:r>
              </a:p>
              <a:p>
                <a:r>
                  <a:rPr lang="es-ES" sz="1400" dirty="0" smtClean="0">
                    <a:ea typeface="Times New Roman"/>
                  </a:rPr>
                  <a:t> </a:t>
                </a:r>
              </a:p>
              <a:p>
                <a:pPr marL="2058988">
                  <a:tabLst>
                    <a:tab pos="2114550" algn="l"/>
                  </a:tabLst>
                </a:pPr>
                <a:r>
                  <a:rPr lang="es-ES" sz="1400" dirty="0" smtClean="0">
                    <a:ea typeface="Times New Roman"/>
                  </a:rPr>
                  <a:t> </a:t>
                </a:r>
              </a:p>
              <a:p>
                <a:pPr marL="2058988">
                  <a:tabLst>
                    <a:tab pos="2114550" algn="l"/>
                  </a:tabLst>
                </a:pPr>
                <a:endParaRPr lang="es-ES" sz="1400" dirty="0">
                  <a:ea typeface="Times New Roman"/>
                </a:endParaRPr>
              </a:p>
              <a:p>
                <a:pPr marL="1768475">
                  <a:tabLst>
                    <a:tab pos="1768475" algn="l"/>
                  </a:tabLst>
                </a:pPr>
                <a:endParaRPr lang="es-ES" sz="1400" dirty="0" smtClean="0">
                  <a:ea typeface="Times New Roman"/>
                </a:endParaRPr>
              </a:p>
              <a:p>
                <a:pPr marL="1768475">
                  <a:tabLst>
                    <a:tab pos="1768475" algn="l"/>
                  </a:tabLst>
                </a:pPr>
                <a:endParaRPr lang="es-ES" sz="1400" dirty="0">
                  <a:ea typeface="Times New Roman"/>
                </a:endParaRPr>
              </a:p>
              <a:p>
                <a:pPr marL="1768475">
                  <a:tabLst>
                    <a:tab pos="1768475" algn="l"/>
                  </a:tabLst>
                </a:pPr>
                <a:r>
                  <a:rPr lang="es-ES" sz="1400" dirty="0" smtClean="0">
                    <a:ea typeface="Times New Roman"/>
                  </a:rPr>
                  <a:t>La mamá de Jaime llevó al pajarito y al nido hacia el porche. Ella lo puso cuidadosamente en una caja pequeña. Ella hizo algunos agujeros en la parte superior de la caja. De esta manera el pajarito tendría aire, pero aún estaría  protegido. Ella le dijo a Jaime que llamaría a alguien para que los ayudara. Ella llamó a un guardabosques del parque de su ciudad. Él les dijo qué hacer.</a:t>
                </a:r>
              </a:p>
              <a:p>
                <a:endParaRPr lang="es-ES" sz="1400" dirty="0" smtClean="0">
                  <a:ea typeface="Times New Roman"/>
                </a:endParaRPr>
              </a:p>
            </p:txBody>
          </p:sp>
          <p:pic>
            <p:nvPicPr>
              <p:cNvPr id="1026" name="Picture 2" descr="Found a Baby Bir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965" t="12774" r="4189" b="-2193"/>
              <a:stretch/>
            </p:blipFill>
            <p:spPr bwMode="auto">
              <a:xfrm>
                <a:off x="5406350" y="2743154"/>
                <a:ext cx="1617747" cy="116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A ranger takes notes while talking on the 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70" y="5569617"/>
                <a:ext cx="1598331"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descr="Found a Baby Bir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965" t="12774" r="4189" b="-2193"/>
              <a:stretch/>
            </p:blipFill>
            <p:spPr bwMode="auto">
              <a:xfrm>
                <a:off x="1393583" y="566887"/>
                <a:ext cx="1617747" cy="116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1034" name="Picture 10" descr="Image result for boy finds nest"/>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0" r="68000"/>
                      </a14:imgEffect>
                    </a14:imgLayer>
                  </a14:imgProps>
                </a:ext>
                <a:ext uri="{28A0092B-C50C-407E-A947-70E740481C1C}">
                  <a14:useLocalDpi xmlns:a14="http://schemas.microsoft.com/office/drawing/2010/main" val="0"/>
                </a:ext>
              </a:extLst>
            </a:blip>
            <a:srcRect r="41818"/>
            <a:stretch/>
          </p:blipFill>
          <p:spPr bwMode="auto">
            <a:xfrm>
              <a:off x="678457" y="544373"/>
              <a:ext cx="1524000" cy="174307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741316" y="3080613"/>
            <a:ext cx="6400800" cy="1915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5714" y="5715000"/>
            <a:ext cx="6306403" cy="1979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041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6" name="Rectangle 5"/>
          <p:cNvSpPr/>
          <p:nvPr/>
        </p:nvSpPr>
        <p:spPr>
          <a:xfrm>
            <a:off x="762000" y="1865318"/>
            <a:ext cx="6200775" cy="5170646"/>
          </a:xfrm>
          <a:prstGeom prst="rect">
            <a:avLst/>
          </a:prstGeom>
        </p:spPr>
        <p:txBody>
          <a:bodyPr wrap="square">
            <a:spAutoFit/>
          </a:bodyPr>
          <a:lstStyle/>
          <a:p>
            <a:r>
              <a:rPr lang="es-ES" sz="1400" dirty="0">
                <a:ea typeface="Times New Roman"/>
              </a:rPr>
              <a:t>Jaime ayudó a su mamá a cuidar del pajarito. Él la ayudó a buscar gusanitos en el patio para dárselos de comer al pajarito. Jaime ayudó a su mamá a cambiar el agua del pajarito y a mantener la caja limpia. Él fue </a:t>
            </a:r>
            <a:endParaRPr lang="es-ES" sz="1400" dirty="0" smtClean="0">
              <a:ea typeface="Times New Roman"/>
            </a:endParaRPr>
          </a:p>
          <a:p>
            <a:r>
              <a:rPr lang="es-ES" sz="1400" dirty="0" smtClean="0">
                <a:ea typeface="Times New Roman"/>
              </a:rPr>
              <a:t>muy </a:t>
            </a:r>
            <a:r>
              <a:rPr lang="es-ES" sz="1400" dirty="0">
                <a:ea typeface="Times New Roman"/>
              </a:rPr>
              <a:t>cuidadoso de no tocar al pajarito o de no </a:t>
            </a:r>
            <a:endParaRPr lang="es-ES" sz="1400" dirty="0" smtClean="0">
              <a:ea typeface="Times New Roman"/>
            </a:endParaRPr>
          </a:p>
          <a:p>
            <a:r>
              <a:rPr lang="es-ES" sz="1400" dirty="0" smtClean="0">
                <a:ea typeface="Times New Roman"/>
              </a:rPr>
              <a:t>sacarlo </a:t>
            </a:r>
            <a:r>
              <a:rPr lang="es-ES" sz="1400" dirty="0">
                <a:ea typeface="Times New Roman"/>
              </a:rPr>
              <a:t>de la caja. Un día, su mamá le dijo que </a:t>
            </a:r>
            <a:endParaRPr lang="es-ES" sz="1400" dirty="0" smtClean="0">
              <a:ea typeface="Times New Roman"/>
            </a:endParaRPr>
          </a:p>
          <a:p>
            <a:r>
              <a:rPr lang="es-ES" sz="1400" dirty="0" smtClean="0">
                <a:ea typeface="Times New Roman"/>
              </a:rPr>
              <a:t>era </a:t>
            </a:r>
            <a:r>
              <a:rPr lang="es-ES" sz="1400" dirty="0">
                <a:ea typeface="Times New Roman"/>
              </a:rPr>
              <a:t>hora de dejarlo libre.</a:t>
            </a:r>
          </a:p>
          <a:p>
            <a:endParaRPr lang="es-ES" dirty="0" smtClean="0">
              <a:ea typeface="Times New Roman"/>
            </a:endParaRPr>
          </a:p>
          <a:p>
            <a:endParaRPr lang="es-ES" dirty="0">
              <a:ea typeface="Times New Roman"/>
            </a:endParaRPr>
          </a:p>
          <a:p>
            <a:endParaRPr lang="es-ES" dirty="0" smtClean="0">
              <a:ea typeface="Times New Roman"/>
            </a:endParaRPr>
          </a:p>
          <a:p>
            <a:endParaRPr lang="es-ES" sz="1400" dirty="0">
              <a:ea typeface="Times New Roman"/>
            </a:endParaRPr>
          </a:p>
          <a:p>
            <a:endParaRPr lang="es-ES" sz="1400" dirty="0" smtClean="0">
              <a:ea typeface="Times New Roman"/>
            </a:endParaRPr>
          </a:p>
          <a:p>
            <a:endParaRPr lang="es-ES" sz="1400" dirty="0">
              <a:ea typeface="Times New Roman"/>
            </a:endParaRPr>
          </a:p>
          <a:p>
            <a:endParaRPr lang="es-ES" dirty="0" smtClean="0">
              <a:ea typeface="Times New Roman"/>
            </a:endParaRPr>
          </a:p>
          <a:p>
            <a:endParaRPr lang="es-ES" sz="1400" dirty="0" smtClean="0">
              <a:ea typeface="Times New Roman"/>
            </a:endParaRPr>
          </a:p>
          <a:p>
            <a:pPr marL="1828800"/>
            <a:r>
              <a:rPr lang="es-ES" sz="1400" dirty="0" smtClean="0">
                <a:ea typeface="Times New Roman"/>
              </a:rPr>
              <a:t>Jaime </a:t>
            </a:r>
            <a:r>
              <a:rPr lang="es-ES" sz="1400" dirty="0">
                <a:ea typeface="Times New Roman"/>
              </a:rPr>
              <a:t>estaba triste.  Él quería quedarse con el pajarito.</a:t>
            </a:r>
          </a:p>
          <a:p>
            <a:pPr marL="1828800"/>
            <a:r>
              <a:rPr lang="es-ES" sz="1400" dirty="0">
                <a:ea typeface="Times New Roman"/>
              </a:rPr>
              <a:t>Él quería comprar una jaula para tenerlo como mascota.</a:t>
            </a:r>
          </a:p>
          <a:p>
            <a:pPr marL="1828800"/>
            <a:r>
              <a:rPr lang="es-ES" sz="1400" dirty="0">
                <a:ea typeface="Times New Roman"/>
              </a:rPr>
              <a:t>La mamá de Jaime le dijo que este tipo de pájaros </a:t>
            </a:r>
          </a:p>
          <a:p>
            <a:pPr marL="1828800"/>
            <a:r>
              <a:rPr lang="es-ES" sz="1400" dirty="0">
                <a:ea typeface="Times New Roman"/>
              </a:rPr>
              <a:t>no era una mascota. Ella le dijo que el pajarito no </a:t>
            </a:r>
          </a:p>
          <a:p>
            <a:pPr marL="1828800"/>
            <a:r>
              <a:rPr lang="es-ES" sz="1400" dirty="0" smtClean="0">
                <a:ea typeface="Times New Roman"/>
              </a:rPr>
              <a:t>querría </a:t>
            </a:r>
            <a:r>
              <a:rPr lang="es-ES" sz="1400" dirty="0">
                <a:ea typeface="Times New Roman"/>
              </a:rPr>
              <a:t>vivir en una jaula.  Ella le sugirió llevarlo afuera </a:t>
            </a:r>
          </a:p>
          <a:p>
            <a:pPr marL="1828800"/>
            <a:r>
              <a:rPr lang="es-ES" sz="1400" dirty="0">
                <a:ea typeface="Times New Roman"/>
              </a:rPr>
              <a:t>y soltarlo cerca de los árboles en su patio. Jaime todavía</a:t>
            </a:r>
          </a:p>
          <a:p>
            <a:pPr marL="1828800"/>
            <a:r>
              <a:rPr lang="es-ES" sz="1400" dirty="0">
                <a:ea typeface="Times New Roman"/>
              </a:rPr>
              <a:t>estaba triste, pero cuando vio al </a:t>
            </a:r>
            <a:r>
              <a:rPr lang="es-ES" sz="1400" dirty="0" smtClean="0">
                <a:ea typeface="Times New Roman"/>
              </a:rPr>
              <a:t>pajarito volar </a:t>
            </a:r>
            <a:r>
              <a:rPr lang="es-ES" sz="1400" dirty="0">
                <a:ea typeface="Times New Roman"/>
              </a:rPr>
              <a:t>libre, Jaime se sintió feliz.</a:t>
            </a:r>
            <a:endParaRPr lang="es-ES" sz="1400" dirty="0">
              <a:solidFill>
                <a:srgbClr val="FF0000"/>
              </a:solidFill>
              <a:ea typeface="Times New Roman"/>
            </a:endParaRPr>
          </a:p>
        </p:txBody>
      </p:sp>
      <p:pic>
        <p:nvPicPr>
          <p:cNvPr id="7" name="Picture 8" descr="http://10000birds.com/wp-content/uploads/2011/06/baby-bird-robi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69" t="5645" r="15282" b="4594"/>
          <a:stretch/>
        </p:blipFill>
        <p:spPr bwMode="auto">
          <a:xfrm>
            <a:off x="990600" y="5343040"/>
            <a:ext cx="1272322" cy="1692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53453" y="1600200"/>
            <a:ext cx="6629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48200" y="2438400"/>
            <a:ext cx="2167467" cy="1219200"/>
          </a:xfrm>
          <a:prstGeom prst="rect">
            <a:avLst/>
          </a:prstGeom>
          <a:ln w="38100">
            <a:solidFill>
              <a:schemeClr val="tx1"/>
            </a:solidFill>
          </a:ln>
        </p:spPr>
      </p:pic>
      <p:sp>
        <p:nvSpPr>
          <p:cNvPr id="10" name="Rectangle 9"/>
          <p:cNvSpPr/>
          <p:nvPr/>
        </p:nvSpPr>
        <p:spPr>
          <a:xfrm>
            <a:off x="561435" y="4724400"/>
            <a:ext cx="6525165"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427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49630350"/>
              </p:ext>
            </p:extLst>
          </p:nvPr>
        </p:nvGraphicFramePr>
        <p:xfrm>
          <a:off x="728664" y="1217023"/>
          <a:ext cx="6315075" cy="8040079"/>
        </p:xfrm>
        <a:graphic>
          <a:graphicData uri="http://schemas.openxmlformats.org/drawingml/2006/table">
            <a:tbl>
              <a:tblPr firstRow="1" bandRow="1">
                <a:tableStyleId>{5940675A-B579-460E-94D1-54222C63F5DA}</a:tableStyleId>
              </a:tblPr>
              <a:tblGrid>
                <a:gridCol w="6315075"/>
              </a:tblGrid>
              <a:tr h="1516744">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1.</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p>
                      <a:endParaRPr lang="en-US" sz="1900" b="1" dirty="0" smtClean="0"/>
                    </a:p>
                  </a:txBody>
                  <a:tcPr marL="97155" marR="97155" marT="47897" marB="47897"/>
                </a:tc>
              </a:tr>
              <a:tr h="142239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2.</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txBody>
                  <a:tcPr marL="97155" marR="97155" marT="47897" marB="47897"/>
                </a:tc>
              </a:tr>
              <a:tr h="114300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900" b="1" dirty="0" smtClean="0"/>
                        <a:t>3.</a:t>
                      </a:r>
                      <a:endParaRPr lang="en-US" sz="1000" b="1" dirty="0" smtClean="0"/>
                    </a:p>
                    <a:p>
                      <a:r>
                        <a:rPr lang="en-US" sz="1900" b="1" dirty="0" smtClean="0"/>
                        <a:t>   </a:t>
                      </a:r>
                    </a:p>
                  </a:txBody>
                  <a:tcPr marL="97155" marR="97155" marT="47897" marB="47897"/>
                </a:tc>
              </a:tr>
              <a:tr h="873034">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4.</a:t>
                      </a:r>
                      <a:r>
                        <a:rPr lang="en-US" sz="1900" b="1" baseline="0" dirty="0" smtClean="0"/>
                        <a:t> </a:t>
                      </a:r>
                    </a:p>
                    <a:p>
                      <a:pPr marL="347663" indent="-293688"/>
                      <a:endParaRPr lang="en-US" sz="1900" b="1" baseline="0" dirty="0" smtClean="0"/>
                    </a:p>
                    <a:p>
                      <a:pPr marL="347663" indent="-293688"/>
                      <a:endParaRPr lang="en-US" sz="1900" b="1" baseline="0" dirty="0" smtClean="0"/>
                    </a:p>
                    <a:p>
                      <a:pPr marL="347663" indent="-293688"/>
                      <a:endParaRPr lang="en-US" sz="1900" b="1" baseline="0" dirty="0" smtClean="0"/>
                    </a:p>
                  </a:txBody>
                  <a:tcPr marL="97155" marR="97155" marT="47897" marB="47897"/>
                </a:tc>
              </a:tr>
              <a:tr h="786191">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baseline="0" dirty="0" smtClean="0"/>
                        <a:t>5. </a:t>
                      </a: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tc>
              </a:tr>
              <a:tr h="786191">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900" b="1" baseline="0" dirty="0" smtClean="0"/>
                        <a:t>6.  </a:t>
                      </a:r>
                      <a:endPar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3" name="Rectangle 2"/>
          <p:cNvSpPr/>
          <p:nvPr/>
        </p:nvSpPr>
        <p:spPr>
          <a:xfrm>
            <a:off x="727149" y="580674"/>
            <a:ext cx="6304750" cy="558984"/>
          </a:xfrm>
          <a:prstGeom prst="rect">
            <a:avLst/>
          </a:prstGeom>
        </p:spPr>
        <p:txBody>
          <a:bodyPr wrap="square" lIns="96371" tIns="48186" rIns="96371" bIns="48186">
            <a:spAutoFit/>
          </a:bodyPr>
          <a:lstStyle/>
          <a:p>
            <a:r>
              <a:rPr lang="es-MX" sz="1500" b="1" dirty="0" smtClean="0"/>
              <a:t>Imágenes para las preguntas de selección múltiple</a:t>
            </a:r>
          </a:p>
          <a:p>
            <a:r>
              <a:rPr lang="es-MX" sz="1500" dirty="0" smtClean="0"/>
              <a:t>Texto literario:  </a:t>
            </a:r>
            <a:r>
              <a:rPr lang="es-MX" sz="1500" i="1" dirty="0" smtClean="0"/>
              <a:t>La mascota de Pedro</a:t>
            </a:r>
            <a:endParaRPr lang="es-MX" sz="1500" i="1"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HBhUSExQWFhIXGSEbGBUWFxwaIRgeICQfIh4iHhkeHCggHyAlHB0cITIjJSkrLzAwHyAzODM4OCstLywBCgoKBQUFDgUFDisZExkrKysrKysrKysrKysrKysrKysrKysrKysrKysrKysrKysrKysrKysrKysrKysrKysrK//AABEIAPAAoAMBIgACEQEDEQH/xAAcAAEAAgMBAQEAAAAAAAAAAAAABgcDBAUCAQj/xABGEAABAwIEAwUEBgcFCAMAAAABAAIDBBEFBhIhBzFBE1FhcYEUIjKRFUJScqGxFiMzQ2KCwSRTkrLxCFRzg6LC0eEXJSb/xAAUAQEAAAAAAAAAAAAAAAAAAAAA/8QAFBEBAAAAAAAAAAAAAAAAAAAAAP/aAAwDAQACEQMRAD8AvFERAREQEREBERAREQYqqobSUrpHbNY0uceewFzt5LxQVrMRomTRODo3tDmuHUFQ/i5j30Vlg08fvVVWexhYOZ1WDiPIEDzIXK4IzSUNNWYbKdT6OawI5aX35eGprj6oLNREQEREBERAREQEREBERAREQEREBcHN2bafKeH9pM67z+zibu+Q9A0efXkFBs2cUJarHPo7CYxNUElrpju1p66RyIHVx281IMm8P24RV+11chqq925mfuGeDAeVuV/lbkg0sl5ZqMTx44tiQAqCLU9P0p2eP8W/puethl4dwCbN2MVLfgfUMib5xNOvfr7zvwUgztj/AOj+BOe0ap5CI4I+r5XbNA9d/IKqKnIVVgeNsZh9QWVkdI2Z9ibVD9Za8G5t12ve/ggvZFFuHWbP0uwDtHN0TxuMc0fLS8eB3APP5jopSgIiICIiAiIgIiICIiAiL4TYIII3iA2h4iSYbUWa12nsJBtu4D3HeZ5H07l0OKeKuwbIlTKw6X6dLXDmC4htx47qs8EoxxEx3Gpmi8TowyF38QN4yPPs7/zLvY7ixzRwHdO/eTsxrPe5jgCfmLoM3ADLLcNyyaxzf11QdiR8MbdgB5m7vl3K1FHuHsXY5Ho290LfyWTPU7abJ1W9xIAhebgkEG21iNwb25IITxsmnwqtw6viiMsdLI90g3sL6LarXts141W2K6uQq6XNePS4m+F0EBhbDAx/xPF9b38uV7Ac+qj/AA+zjWYVmVuF4m7W6RjXQzHn7wuGuPW42udwWnndW8grjCIfoTjPUxs2jq6cTOH8bTa/4n5lWHFO2a+lzXaTY2INj3G3I+CgscZq+NLndIKIA/zuUWxrLj6nipVtpah9NVuhZPE9p915Huva9vUHY36W5G6C50UI4d5ykxySWkq2CKvpzaRnR4+00fmPEHqpugIiICIiAiIgIvj3aGEnkN1q4ZiUWLUglgkbJGeTmG4/1QbaqriLnZ2K1BwnDP1tTLdssjD7sbfrDVyva9z08ztyeLeb6nE8xtwehJDnENlLTYuc7fTfo0N3P/rew8hZKgyZhQZGA6ZwHazW3ef6NB5BBmyHlVmT8vMpmEOd8Uj7W1vPM+WwA8AFVWJ5OxanrKjDKdo+jqmbtBKbERtcbkc7i2wItvbbmr3RBzpZocuYIDI8RwQsA1OPINFh6qtafFZeLWK9myMxYTC8Okc7nUlpuG9wG24F9rX5gLQzxBJxB4oswzUW0tMNctr7kgFx7tViGg9LnxBuLD6GPDaJsUTAyNgs1rRYAIKV46O9mz5hsjdnjSb/AHZAR+N1eSpPiBTHMHGyipubY2sc7yBLz+VvVXYgrbLmJtpeMGIwykNfKyLsbm2oNBuB4+9e3gteGvZiXHi0RDhDSuY8jcB3UelwvvFzhk/N1QyppnMbUNbpe1+wkH1fe6Eb9N79Lb7vCPh67JdLJJO5rqmWwOncMaOgPUk7k+AQc3il/wDm86YdijNgX9hP/E08r9/u6/kFaqrnjlS+3ZXhitdz6qNrfN1xt813s558pMnMAncTI4XbFGLuI+YAHiSEEoRRDIOfI87iUxQSxsisC6TTYk32FjzAFz5jvUvQEREBERAX58p55cg57xCpgBdSQzMFRCNrxzanNc3e12G4Hn4m36DVRYXE3MFbmN9rxPDYmnoXRsk1fI6T6oMGUKAHjlVyn3g6LtYnd7XhliPQkK5FQXDvNEeI5zwwMDu2bSup5rjnpuWm/XYK/UFbcUMZxDL+M0jqORpbUO7IxSAFvababHYguuRz6eK7XD7OwzZDLHJEYKuA6ZoT05i7b72uCLdPkTyuKLPb8w4RSj4nVXa+TYgCf8yyy0AoOM8crNhUUj9Y7ywtF/kWoNLJcXZ8YcWuNy2MjyIF/wAbKzFBsOp+w4w1J6SUbHeofZTlBU+SIfpLjNidQf3IEbfC9h/2H5rBm7MeJ5LzgI4nGsp5WGRkUgGoBvxta5ouSOfU26LLhtezJnF+rZUERw1zWvjkds3UL7E8uZcPks2d68YrxVwqngOqSBz5JC3fSHadiRy2YfmEExyRnGDOWF9rCbObYSRE+9GT394NjY9bKRqlcwUoyBxdpqiH3aeuOh7BsLktDtuVg5zH/NXUghubWDEc54ZTG1mvkqXf8toa3/qkv6KN5Yy2zMvEjEK2qaJGQSiGFjxqFwBckHbYabD+Irb4h443KOfKKuma407oZIXOaL6Tdrh/p1se5djhTWDFcuyVQGkVFTLIAeYGoht/HSAg0OCh1ZbncQBI6qlMltveuOnlZWEqyyNP9BcS8Rw92zZne0xeZ+P53H+FWagIiICIiCNcRsw/ozlCaoBtJbTH992w+XP0Xzh7lluWMpRU5A1kapfF7viv5fD6KMcXf7bmLCKQ/s5KkvcO/s9Fh6h7grNQQfKvC+jyxmF9XEZC43DGOILY787bXO2wuphX1rMOonzSuDI2Auc48gAthUZxvx2TG8yQYPAbAub2lvrPeRpB8Gj3vXwQS7IUj84ZikxeRhZC1pho2Hnov77z4uNh8/M+uKNNW0WI0uI0Mfavpw9skQBcXMfp+qNyPdPLfkpzhdAzC8OjgjFmRtDWjwAstpBX3DSCsxXEp8Tro+xkla2KKHSW6I2kk3B33JHPfY+CsFEQcvMGXqbMdH2VTE2Ro3F+bT3tcNx6Ln5UyNR5Te51NFpe/Yvc4uNu4E8h5KSIgq/jDTe2ZiweMC8hqSR90GMv+QsVaCgVKRmLitI/nHh8QYP+LLufUNbZRXHMaq8u51xCrpnGSmgdCamlJNiJGn32cw0jTuQOoJugtrF8KhxqiMNRG2SM7lrhcXHI+BWXD6GPDaNsUTAyNgs1rRYALzhWIR4thsc8R1RyNDmnwP8AVcTB83x4hm2qw82bNBYt3/aNLQT6tJ3HcR42CF8aI34Bi9Fi8Iu6F+iUfaadwD4Ea238QrToqptdRslYbse0Oae8EXCjvE3DhimRKqMi5EZePNnvD8lweA+MHE8iNY74oHmL02c38HW9EFjIiICIiCquNkhwzFcKrvqQVBDz4O0H/Kx6tVUNxpZWDHpqaO8lNNC2cxnfSYzZzmdxGxIHMX2VncMMe/SHJUEt7va3s3/eZsfmLH1QdbAswQ466YROu6CV0UjTza5pI5dxsbFUPg83tP8AtBkv5+0yAfytcG/gAtXKmLVOVs71tW1rn08VQWVbRzDHvfZ1uuktJv4263WXijA7LPEOHE4CHxTFs8bgdnFunW246EWP8yD9JItbDa5mJ0DJonao5GhzSOoK2UBERAREQUJkviHDlHEsUbVtf2zqh8jQ0E63XcCzubbaxO257t5twtwaStwKqqq1v63EHlz2EWtHYhgselnG3gQpbWZVo67EhUSU0L5h9dzATtyv3+q7CCs+CtZ7BkidkzvdpJ5WOPcG2cfzKrCB9RhGaKHGZCWitqHu0fZj1NFieRBY/b7qtDKGBHHcl1LNWiOqrJnyHq6PtCCB4uDbX6A3XrizgwxH6Lpo2gXq2tDQOTA0l1vANagmebX9nlWqJ/uJP8pVcf7N0Jbliof0M9h6Nbf81KuMGI/R3D2pN7F7RGPNxA/K6zcLMCOXskQROFpHDtHjuL97egsPRBLUREBERBDuJGGyGkhr6duqponmRrP7yMi0rPVovyO4WzlfCqenf7ZQWbBVAOkjBs2+9ntbya7exA2PoFKFW1fiDeG2NagQ7DKh/vsabmklPMtaP3b+ZA5EHv3DGMNGXeK7y9oNLicZbuNu1bYlpFre8LkX53K6DMggU0tBIBLhj7vhu60lK/7LSebTckHpuDcFS6uoYcew4NeBJE6z2kHqN2ua4bgjmCFvoKxyplvE8gyGGEx1tCTcML+yfHc7ltwR5i9j4KyqeQywBxaWki5abXHgbEj5FZEQEREBERAWhjtS+lwmR0TS6XTaNo6vOzb9wuQSegut9EHPy/hTcDwSGmZu2JgbfvsNz6m5W1JSskqmSFoL2AhrurQ62q3nYLMuPmTM9Llik7SplawH4W83Ot9lo3KCtOONdUTVsLIqZ0lPS/2iZz2Hsy7k0F2wIAvcA76rKb8L8Zmx/JsVRUG8r3PJIFhbUbWA6WsqazlxLbneubTPc6lw693kN1ySW3FwNge4XsOZJVg4bxZwvCqCKJjJ44GtDWExG1gNuu6C0EWlhGKw41QtmgkbJG7k5pv6HuPgt1AUE4mY/UUc9LQUZDKmseWiU/umttqNu/f8D4KdqHcQsAmrzT1lIGurKN5exjjYSscLPZfoSALHz70FeZzyhDgtRH7VVSS3sO1q2VD2F5+1Ix+hgvyFjYcypBkbKmHY9QTsmw+OKohkMMzQ5zgDbZzHE3sQbhRKvxilmwtlJW1dXHTxEH6PfSlsp0/DG6oBs9oOwOkG1uR3XTyfi2MVDJ5KWgZGaiUyumqCWtaLAMa1pDTpa0AX3vugkWC4FiuRSYabs66iveNkr+yfGO4OsR/TwHJSHLOeIsZxJ9JLG6mrY/ip5SDfxY4bPHy8lAqusnxKq7GfFJqmTrS4VHa33p+TR03t5r4eDzsZex+lmHhly0Ne6oleTYh0jyWgEEbBt+Z3QXSiqvEcsYflukaMSqaiumd+zilke9zvCOAOPW25v5qMxU+IZKLq6mjbS0j3gNw+eYvdJcnk36rjzsDceiC+kVUHjdDSMIqKGqikHxNAaQP5nFpt42XeoMYxXMcd4qaOgiPKSpJle4eEI02/mKCcoqswisxiOSqkZM2rNNUOidTPjbH2rA1jgY3C5a/3uRuOXr7m4xMq4RHSUdRLWOOkQOZp0kbO1EX2aef42QWgipPMkGYIy2ad8hgIu+Ogc1r4/QtJdbuB37xzWtl6qxbMTDHR4tHI0fH2rBHNEOR1RlpPqCfNBNOJXERuWiKanAfVv57FwgafrPa25PPZo/8AF9DJmE4XXTuqpattfWBuqSSe12AbnTCfhaN+hso5heDzZCxNzKiplppJztiAAmhnNyQ2ZrxqY4XO4eNW/cpjicuLU9C4Pp6bEInsLS6B5heWuFjbVqHI9EHHrqpmKS09a+nY5sjuzw2jIAD3O/fzWFgAACBvpHiVuZv4hGmxeGnZTxzUsk/s8j3/AL11wHiJnUMJAJNxqIb0KhVNmNlNhsNDisFVSmldelrGNLXstyuLEHawNtQPdtdY/wBJ8Pw7F21cUlVidf8ADA2VmhkZN99IaCTcnZo593NBMOGlAMv8TMSooSfZg1sgZ0aSRYegcR5AdytdQjhjlufC6aarrDeuq3B8o+wBfSzu2ub28B0U3QEREHwmwVP4fisecqafEcRmczDI5THBSgkNktbd4b70jjcAN77q4HN1NseRVFUmDnA2zYHPIInmUVNBVPHuuc0iwd0B2/E+FwncOHVFVBrwyf2RjTYU01EY2nbrcNffx37lx8z5oxbKdE2SrZTup3ODHzU19cd+oa/3b2va4Ius2NQYvihYdLKF7SNdU2sL49I5/wBnLNJv4n1XF4wZuizHhrMNoT7TPLINXZe8AG72vyuXegAJKCT4zjNFkuQezx+0YjUAFo1apJL8nSSm5ay2/dYbCwXjLGWX4pO6uxJwllPwdGRs31NY08mG+5O509y8ZH4ZDBXiapl7adwBed+f2dRNy0AAdL+QssPHHEJIsHpqKI6fbJhE4j7Owt6lw9AUHFx3P1Fi2ONfNJehp3/qaeManVUo5PLRsI2kWaHczupbScTYZIS+Wkr4Ix+8kpXlvzZq/FMTon5WjhpcIoYjLIHEyvFmRtbpBL32u5xLhYX71qQ1eYaFxMkFHUN+yx5jPpfZB8y7xHwg4lMI6gtdPJ2jjKwsbq0tZs4iw2YOa4+I0TqTP09PA8MknAraJ+2kTAaZW+LJWizvIHoupW5whc4R4vhj6Zkh09pI1k0Vz0MgG3y71GuIuRXZUZFiWHvd2dM7WYHOLgwEgkx35NP1m+OyCfVGf4afJJxAtOoe4YL+8Jr2MZ22Id4ct7LhsjrKjEYX1NZRUlbL+zgZSiWVrTzbrMgdy57WXIzlQR0WNUeMjUcPkkjmqYhuGSaSI5dPW2qxtvsOd9tihxhmC5mrKlmispqzSe1glj7WGwtpMbnAlu9xbu5HoHjGqEZjikhEuKV7WuLXugdDFEHDmBcNa+x+9a3NRugxaoyDrNJJNLTwkGooKxuiSJpOzmlpLS0n6zNgbXG67uT8frcMp4aRrJDSQkASx0FQXytB+GxGhpPVxJHmuXn7GAcRqKmoYI55Kc0tPR6mvkOo7vlDLhvg25O6C6MBxaPMOCR1Ee8crb2PTvBHeDstmnoo6Z12Rsae9rQPyCjvDDBJMv5Ip4JdpAC5zT9UuJdb0vZSpAREQEREBcnMmW6bM9B2NTGHt5tPItPe1w3BXWRBVQ4G0jpRrqap0TTtGXNsPC+nYeQCn+A5bpcvQaKaFkYtYkD3j5uO59SusiAoFxny5JmDKWqAEzwPErA3mbAhwFt72NxbqAp6iCucs8SqbNeAGL2htNXOjLf1lhZ9ramk7EX3tzUNwXLgy80/SFHiL6jUb1NJM+RsnUH9W4PHqPVW/i+VKPGjeemikP2iwX/xDdRz9CarA3//AFlcYov92qWmWMfcdfUweG/NBH8zYlV56wn6PoqGoihdpElTWAss0Ecg65de3O9/De63uL+LtwbJseHRkyVNQGwsYOZaLAkjx2A8T4FZ60ZjmboZ7CzoZGl1/OxGy2MlcOfojFnV1bOauudyeR7sfQ6b8z0vtYbAd4SnLuEDDssQ0sgDtETWPBFwdtxbqLrhVXCzC6qQuNK1t/sOc0fIFTNEFf8A/wAP4awnQ2Zl+YZM8f1XVy3w7w/LVV2sEA7To95Ly3y1cvRStEBERAREQEREBERAREQEREBERAREQEREBERAREQEREBERAREQEREBERAREQEREBERAREQEREBERAREQEREBERAREQEREBERAREQEREBERAREQEREBERAREQEREBERAREQEREBERAREQERE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png;base64,iVBORw0KGgoAAAANSUhEUgAAANYAAADsCAMAAAA/3KjXAAAAilBMVEX///8AAAD8/Pz19fXa2trT09P4+Pjw8PDl5eXf39/Jycnp6enPz8/e3t7W1tbFxcV7e3tmZmaOjo6oqKiHh4dXV1eZmZm4uLiysrKsrKxPT09bW1s3Nzejo6NHR0dqamoRERFAQEAeHh5zc3M2NjYnJyecnJwuLi6JiYkiIiJwcHALCwsYGBgQEBCuOn4JAAAfh0lEQVR4nN1diZaqOBAloKKisoiAICgq7v3/vzepSgIJhH57Y0+dM29aRMxNaq9KNIz3oYwQZ+gx/ANKCTl7Qw/i75NJgC5Le+iB/F1isAhJhx7IX6aY4yrMoUfyV8mlkJIN/WdjDT2Uv0kJRWQYT/rvdOih/E2iePaGEfzPYIWIynAorNnQY/l75OwIOdH/Twny4v+FQLLAywBYr6EH89fIomgy+AOY8DT0aP4agaZYwR/e91YZq9Vqed5P+Cv7SkgFmuJGUeVDjutPKL5F6FBkwvDm9EUAf8D1aMCR/SZNZ9M1uQs3acuv2vCCLpIdM+P1zci6PIlEdXwVMYECJU/8IQf4W2SPEc25vFrmkXMd0pHBgrUqBhzf71HA1iiHiGokNB8lK+UCBe8mAw7wd2gBgyeHADkPjO5IvANreAed+A0dDFge8gp4LEWFaVOHVYSrQZ/+Px5oeL9JK9QVgu0MhdvgHcqYYyph6UT76XelFQz9WbPdTI7twa9Y86B/PcjofpdGsFbRsn5NkYzrFzQi2YEW+XaGeIHKol4r40JfNgmLkC0daJT5AIP7fSoAVrNWsC5h84rCKg2mMNwvH9ofkFm2NLeq8Sgsi8Vb3yogMdFg3aQr1JeQ8tIhciR4GOPOZ9+YUlULYsj4kN6/QABpfTdTvHoRVZZAijL5jidVGVbrnrcnjKwqyczOCQpTQ6AJHdlYfwMyQcOlMoy4zW6EXJ3ym4kWZJ9VM+u2YX0Qst18L1iztmCxdIVyYcqjym8E66ZEwUBmR+ctvx2syZ4Od6tcMjsARt8O1rgjWQhL9f0Q+7eClXSzE11YomD3prAWt44HTn4KlrF9Z1g5dcFbBW0Y7U69pINlJMX7muNlRUMMFRfpaAw9LPSo3rV9ARyKSjZSmEJrVYJ7YBn73fFfju0PiPUgSJPu8exL+6bvFQUzt5akdZD7P4E1ujJVLXCFmswfwFp89cD+kHwG6+mjQI3uXY2BsMoBhvYntOF+EKngFfjqx/bKdH3C96eVgHX0LBYwZu1bviMsA5NMbM1shFW0O32+JSwXNQa4guRszTXW+HvCMvao/NB5fWLE0S5YmaAtH9rPvjEtmE7H9Qp1sHBBv199mJuqi1AeHVjfs+ztMVjL42ewvh0TQkCMWsLpg4Vapc99etsOyYWon2Y9sFCr9NRGgrfVkQvhBpqbHliwjmf9h983Y13D4qG8piNh08uF79tY3cBi2lADCxLY2uFTs7D5h0P7ObK0M543sCALoBS2BHmd7EBzfXClsdKWsOUQ66QJI4Fm+lWcQc9TMXQPw5KU3SHYRNNy0aFVN8dhMI9/+BjT00kI1d5lk3OHYepmH7K9F+3VXiX5ZQRjeLUbRE5KiAXzr1UCVJtcO5suuAEftjuDsYyvBh7TUjG19qavlY50N11Q96OMoSQ7aK+uxydXudiuyd30yoF5+q00rg/G+NC9/rVEw47z+knlS9YJXss7hyXVNjKBMvxQrrhopIOBo8zRCzQGSLlUEugmAeldlXanWdiOnK/IflCavP+D4f4sMWU22Sg8Q1+dlR0ioS7uR5oDu0kdQzyfY6c9JvyLqGDMEiuw/HaHD/KUPrl+JYrSFI5i3Ts+CGEd+4bWt4FlFa2l4Qk2X2e7sHGmNnGe0C2Q8H4M5WmMsDfGRFi1bJlFW9x5lle7dckEJBVX5k0+yrkOqAuxiDDGKW+S7FTcXorNwbZ9v0+3uR+1mrQACzdw1PKRke7+f08mRwXw6ovj9rJMr8hZp75ouBCAgXlJxjlvQFjgJFwNm2qve7M8QZt5II70mEF66Lan4hrtTd4eKszbwLAWqOYahzVSFbbR9LWnpKfejVlSl+1aqFd9aFhj1Y+9t3kQVAIKHuRknrqnYJL0aayVeGRgWIFqd+hiPRUehKXg+2D2RB9Gzc4AKFGb2MoBNSHT21kjMZDuVKpxFkT83G3qzU+fuAE4lM2ThlwtzGHK7h8hahw8reQVSvqUIU8myt5wOWDENcHxNKEUKD0lxbdVnQvSU1k18TlyXiYe1HkynEpWGCBoySisuxfaLcXgyJ51njxqDSl3MCN9C/tF5EgLMAXZ3xyapoxbi7PQ4GrXqwULUr7Vvxju79Cai75Q4+hbqeoMrlw16wXe8M5Wbvvo3jUMEUH8NcD0re4tmsjL2igLq+t5GIpsgYorZh61KDT6UIyuRHBdBCggo/poegB6aGA927YHK8k6sYkkWPD322ynxiRU2ShmgNUNicHO6kzSrJFD1IPvsuvTLlCUmjHrj1GY4G6TZec6LCPPykDqY+isrqDJEb2/rGEfgLXr3mi+9O5eWGORGHlw8plPe23meUr0R2z1JAGj2rFQ/cxBaf5ifsGZBpacAJb25JVOchApEDKXv5FkERafTO8/AWvx0i2H+2S8Bxn7dzFaAbdGgaQlemEZO6KrHlXs/nnbmR+OrB0PgSMpMAFYcgpqUYoYZkKIpiLCk4TaRr1hqBRKIJK0BMCSOpFBJYjQDBB0tnbaTJX0VsO+nMpaZbdhNf7qTQY5P2ga3sFtf9rvAwtUAHdp27BqLyNQjRE1b2WbC7GRKMSQ+y1g3WqLo8Byjo2bFMievcGya+0wUbjG3nvAcqSwSoYllT0C0oIVk24LzcRn978JLJh5kc9QYG1rxmOoZBxEcyrGmt2v7R34chrJkVKkZJ523Km9MViyf7vXOFDYRjQWZ0wMTCGR0k2RcugPhPIlBX5U4jCkzk5WSpOyhjW4lwFDf9XhLqYvatcCu+6aZIAMa3nWuLsF3hS/g084UsIPhNX4CJAoSxIdLIilO8FkyZwqeOLQvVxE5kG+G6g5OIfapz1W7BINrM4ZVbwaCf8OnclQx8A1ea2gC75QQdWGlWlakLn7BBpx4A61uojNaUfU9RIwd21YhuYwVg5rRbRh9VdSOyQUHeJcvkxhsc4aWF3LxYphViZroSHIfLS8IPCAXOydY2PGUmPF7JQafOlggQQCa94H7kLuuNsm2tkFNcB75E086M1m/KWONOyBBYVY2cIPQYs2LMQRMdcDU1A+Vw2gI83WRztGN+FGGpa7HDBLM+7AAuOT2qxsD7gyHjCOqtZyzds4jQYWSNeQ9a2qC2vGpA0rlQnjPvRx6bIdZD3gamCthUsFfxyGa5QkXVhYWqRwwGXwzUY1tHeikS4su7nlTIbsayWkG0WAdF0oIx2Znl8L1RCpsLZdWFL1ctGahK8lQjTN0Rljwwk2+5jNBoa1skmyo0M447I/MVWfDuUZajiJeb8QV2L8NFs0ho3I9XPNcgDfikgLY8qhTpkgWvcNrkLMiB6hxGyzg+Sbw3utOnIhI0H3ciCtoZcA8KgOy8bRrRd0JokiIZ10RioXZVHFDLQhT6MJgZD9TOvchoUeL9+80Z2RVifr4kWG6mLogcVOkRWVfwkWlr7Z2Z5dsWx3q4DqGebc4D5YqJ+PWHNVh5/XmoC0Q3uwWgf5glkNxYZ9sPgGmI35aMFiVXz+UdXVBY2vduaBf3Ud4scJ4j5YxvnIiqZ+m9l4hGZ2YEEzRit69DtL+jXU9eBrilivawfW4on6jl7fqQsBza2tFAbYZ2+Aw4M/gQXc9nIMhzxbqoE1iD7aYoM54KLVjgEu/QBx8iew0BMCnyFsVeGQC+HkbUXLiTPU1N4GOLJwgFNQPitGYe9/As2dKhtBKeI1b7sQuFMSPlEpaINhTlH/5GcRsJKiiQXFSYRp52aL2XF5f+ttmDrDifQmzFG577opCZNvZZNlBtotqbC5xrxQNaQHK/t3h/xT1A+LuUoa/ZwzWLJfJAQrZn9KTTYfw3R1fQYr7vp9QAxW0bDaMqjdLMbWEt89h4FVfBKcYxDfTfitiQrX3taoAA+Vr2ezH3kgWDOi2xPNCKWrU9FnfdQN2um9RsWUI5HV0ECwIGHe2x2iO1ob+5ClFfYxv80OKGP5gwWRZHIgWLCNsddgLq+kHTIxMWr0PtuzltsH0mRFwE8W8eRAsNDU9LptwG/z9t0NqonYicf2q9R3SYWIoWBBCnTfV45qn/VxU1DNSKPqiVwHx4Ya9udgsI5tP0iiNiwZVe6jQL1mK/5OA0vq1v0Y6vAMR2+dkFRYdp2zqanOXyuwmrSGN9iBf6jGe6RLhRV3UDVjJopZrztcgwFPndz1phxUWKtDB1ZtvkB3SP5jSS2DiTpxuIJQ/8lhLdlaueJIxsx10SrXcgPiJHnuFBZ4hv6gv6wD7pB2m6ru1COHG2P1qFPYwSZlMkqm4smgnSe4xUkXnHfslgHicsQIuHWCa9CBtYIIezfkcSCewlA1mbpfkbnz4Uetz1xlC1VCayF4UcOeigxDvHYmVlf2GB/EqhBVqb+kmtIKf0ft1G85vojsTCcGmJxonecREtEqD5pG4juq9Q5CF4KPdTPJ8B14Yq+3TCbbeqsIHfz4AHffoQ5bNblCMOt8uSx+5n19NsNwBAzXSkKJjWoyG6aSnrCIXMuUvBWRxRm8o8tgfo6akLHaNpeZp638EenVti4t8HD5+g4/bu90pCsUk65ckrZ2qlu8cvFCOFnvgIqJjcI1YHxmcFBJnUm6EDV1CK/r/dY51+c8wfsuuyMhqFVcjQKDXKo3nkK6SOsWlCehNQAWbBFloeV2cG3BaVapmWWxESsVKzTpWgF2CMikvh9gFcTPhm5qlUlNmOPvdsIfI8GcUG1oaRW2t4E5IgKWNXhftUo5kQ4rxMOq0flbvtBtnYCCOONG5MmskZvm2CEwEW+zL1cmyf9hkXC9F2PHRIancjNp0WAzF0Y1k2xwX0lLlrwNmp3wRwpoL8GTGbCKzDaNZ4qJFk1RI3RILJvSlw8975Nld8usDZeL+qh70Nlyit2Qq/1IMXOvwDxsbKYG19uvCh5H6QaIFPBvaJhIE6GsrRTiefjvjlONhX6RhG5g4WAdvN70IzNYywNbauENZpt0ZP7rtnHbJVoq3Dg2ZjGrWAVohai5scAO0zHmAeQFMwHrxDxh5vA12Wo4V26Cm9EuRjuN4/7LVRv7uGOd7JxuRozKO+99X+OYwP/DC0xbjFfjCYclkvGOxI8c1gaSA2fG31R9jkazqn76v9pZ7eJKhV4YiyXz68MWaipvhiuSfRsOsiaAtTPZmDfGswsLCXWoM1+TYjwHPTkSB3CSxNVCc/+gB2DOINC5D+hS3WeLcUpFYU8UOi3sZEMHegDWG9/5Wrn8sAyP8mTMFDr0avDFrb0NMVmed6tfJHzcuVgzr0sPmOvTr7jD9ipQhp2uMWMHYBLHgJm+b40zHTuohj34qhG5+3jIxxrXBtYq5gJ0Iule5DOkZwrmYm1E9FZlqhKRSJuRKu3whkzLMaXRy/vh4Qbz20b95GYC3363cRu0h7COOQ1ud86KlPj1OTisqJszsQF0LvjKk4Jm8URYBV4VY+IKItligbkx9WDH5Cu+foqruf8Tmkwr5eYy45YIc6xnlw4AVysHt2FW76I+LI0HKbjYbA0uMSGD1agz8VTMwKEpgIjxzmvFtvrVryd0pCQF3p04fProbKQZpY1Hh6TM/2frhcGODyqbMlPpHptKox09ydEj3oIu2IrK0PIKv3oB71jg/O3J2WQbZ6I8EABmeLS2AusG2ANYS0xU0IEGtWmeJh5RyQenMYipPO7yy+WStc44cOX7P8m9mXc4DNKkk3iCU/STOkQ1nTGuxZku0moMQo0VOOSvFPefvkw85pfkFKUIjEFXPVRY29mO3jbBG+izJy1XKWxxnOM4F/itl5RVjUSLjeXwcTElEKGE9poCbMpPMBM2pnfSoYsgYUGuMDMpHb83BT6biGGbG4rKOUMsT8ebJfaxwI6SHcja1laag+D6BOzavNNCj9qazpJzCVVgJJnvySY2t0mydYx8DbSlauSyzldGLpvv3uXiLfkJfO+ebJ1Xk0HBDXOlRTVC9SJPkwk4W6vUsA44VQeSmtR1jXj75BVXdyKpDHZWujOlUx3Dd9WAL8WxKJ2YecpTbNOt6fqA7PAGBUr1B+6qkqzSNC3cfdEp0SM3Q5PtaBVS3l8282nHINzMjviJ4QIqTLbMroExfaWgy5eQUYuJZ+7YUuTRHTUnzqKLCY25lJ8+IWe4IOl2XUkxt8iUeRBR2pE+erSXVKFNix3ppTnwzhx41ab6o4YFB7DyD81Mpude4IlO4ZY1qvTls6CP253ouzFhHEZV5dGBsg+9zryp0ar5SsC1J1e/Nl7wKfnQIGe01JT6gFzg52o64sRt/Jb6XXiEaqv9Cx+/CRcGsz1OSR0I6D+d24azWIFW3sforB598Gkshipm6wE8aT7oN6L6xlwo5JsvD5yiQjrRb+rGuGZCj0W5POQRfZI1lTLEl/B+C2/XMAxv4MHQefOpVNvqmV8XwdDcusqER+1ZqLJLCFkDnBgYo8fmY0zn+nElwQq5OvOuIB47LIkn4FTYkHJ/4L0Hl/foQ8pzgupS0FokgNv6HOlJJzyIlXodfBQTVCDg/hY6cVbGI9F6TvhMtcwBsGbG2DFmIija07l2shAHCs21swh8KfMpsTFTl/Sj89XqSdxVyd5BWCDiECCeqTeB4zKpMzCma8cMB33YK9Ozma5uu0AX+Al5KdwEYi8WjAWcBaMxS8ZlrZOkANYxIMUtKCFh8rpdGPqID/UR3mGixUug1CpIegvDPciJTFjtjjmsgjqxOM49XdPqbLnMGFOXZjfvgdWu2yb0YRgXAJ9Tw+qFIXTGhh41yqqCjOPWpKADvfNBNl7EuWCNdGmsfP+Rkf3j8djvKRc8P0iFTs/N0KuqwzS7CxctIiXbIWTWx+tuQwLBDurykpxXdAjLniWzbRp78ZWiMA8g8ObmNWIjTTPfx+XZZP5mmgmVdsN0kAwLD2KPqRMDgMlpizPpXfI8Dwn8m+e4TuUEvbEb78tqyKPMmcWUAca147m1wFhVkc2+aUaDUSrUwJ3w8kxnCOTfiLUqb9ccMjwnV+dAwijyUR/Q2UlQp7p+GQvgnKZtWMwjwuyeGaRPch1bnmZFDmd0SutI+ErRvKglnBgTy+q4MEx7Fzm5EtzslFBHMI9YEZ1+vxsw7WCZD72rHlDTjbFPPsVZxFLfEy7RSPt1bRrkdtQcw7QvOrDQPzisWWwL24f9jvfZEEyjRb2ZfOkm6/64oDFKBLlya8yqlG/GMMlxa9ZjmOba78ldnMEb/F4e/TYLnwmRZn4vtttCaT+FbsVDFxYPT8uxZU96FDBQlVuyj2pLHaC1eRLvj0mtFWAo5MOmUn+mTHe0MWW4k8Zga7/xTJ4wawE5O+zpO+oMTbY7Upng9SoJKvhxlC4slC4fq/BlHGm+oryAW0PxJ4kxXzPzMD02RilJE/Batw7ltASDdyeofSMDl8sG5rtRm1jFPOkmZSWCi34u4b2cPidKkuRKUYE1jDRZS7AZ030nP8xSs21AzxdxyWI2my3ZGjxgmjNRLV6T2y2iUd20NHFbiBGsSVyJwRjNb/chStDcLrnLObq9IUukt9HM58UwTboy8KT9dGb6LxLUJteUPg03gGPThntXH+cFt9stlI127FIRSINbEARUOpbxNCYvozzGEHg62Bhf68ej9F1A6NamUNCnPGiW0te0ys4BORENea7D5/7QVG5hT3mT0gdXLerAmu6fzVOK5UpNWgVgvOCdCpb/sYdCTkU5PS4IxlgB1D/cWtNSWFEuw0IjmZPKgUvbS/NNpHqoh7ouzLGU8G5o9/Cd5Z5cpHmG+2pYwJvPSUu25kIISuYrOitqgRjV+mzjeThU6wxTTKMrj8QlebCsC9yAJ1UzM3SPIK9OI4Ers7fsqSX6kB5pSZGoSlC1N8XZ1MFi1J8ThVYQW1UZJxbEeIs59dpOnueFJblJD4sBnotiau8hwzujvBSEJN6QE6pmt6QLtAQWbBKkAGtyujNn7YqaxcU4YJm3cBV8rDkxIuxRmVP1tRBP8peJdG8W8mxhu3Eb5w5SlWL1RGpwZsxmmqS0enaqS9iWhMw3SEmFf0tX4ziFgPfUsj24QLUKQBUzuZLHCPXnpVRvRkdg+ioTvq4FrKubKW9nrcQbpd1SKGIAkUs/F9PIw72jhtzYTdWTprkhyh+U/8r4SY4g4N6KBGfitD6M46tb+FmKBTJnhtRVUhO3F4TqOQ8s1Yi5EDHf6nsMMPMYawodEVVgQQhFDRqTZLXJAGa7tufhmaUx056mysyceVxSuOQgXMwPzC0cW89g5cnaA2Ofn1TkfvAdp6V1YTOo6TvU4XQpENcGbUBNn0/D8TJjDw6mdH6t0XI08TSuFgylgFIZ3ygAUhVtt8o98bZvM3MzzWpKoejyB+o361KPnz/Bwa+K1627D8DePiSzYipJJXWwz1PMF2SesUiYPkuZv+3HzXZthVLng38NDHNjGXLks2C+ke10Kp62NPcPrXWRSKi+1gV4jA1nM7QDksCwPIhpNs+NjU423L+LaBwUQE7R8qV7CxJiSda20pKS0AeHu0hcg6DB8N1t0jyfEr5cq8DsKvk81y8TO4p7JF2RtwiOqR3r4Co2WAnLIEniXsDXzGnkOd2xIroSvnyorYoxDZ3Y8rPKO3adm8nMCDbNbFzQiN4rMOcTJPysqebJe8ieMql+ZgWrCtfEVEDJbBTViBRz64kJpmcpH5bco7rAWDAkxuC1gvtRrq5Gl5yARJzDuIDMDPwxEXJishhEJEDJWLD3WUdjX+ZBJvg9hYkQM1nJAsU4OvZbQJP0CGsAlxUhRZkO7uBtx3GOnBPDRdCyN7g/xjHrYDU04/K8TKcm+B4bId9MnYDE8ROK+bEIn9BuNhqtYKjC80nqbklxxwQnveALASV05BYZF0vzOdwCMu8PYMGsz9aYuXN+CGsM+gIFbqw4LNel6ZN8TvZzZ5Vxe6dPphZhGLacVb4tRmw9kAg4ayNM1BXDwRhkTvZ8t9Q2uRSHF4Zcxyz5zwglqQ+wZuufgRXX3cLS93tUQ94nOzLz6OOmsdkZoCCsoLpq7MOF1OnCCthXXtHtdRlXUnO3MpxGHxS4wnKmEGQL3qchF3201ytbPbD2+8YoLWC1w9i4plvKNyE7xLlD2mOmHAlVvcRnHAxyGDAHrtcCvXpgWZC2SChZ6qrt6WSOFkvDdHBmTjg9JU9LQC6o5+fyBNFnxpPiGhB/4nmyrc3WxMN8hWHf0MJpXMWezgnuhrCd7DMe60yX4Jcdwa+BiT/O2Ho92PEgKMmiAQR2CmEB+xCcChrv4aMgnma56Jmy0VBPVKNeHHCDAjpuw56SIxu+EU2pgng+nwcsx9E/VETpZmT0BQjU766Kuq8L9czZ50oRMyrIpICLWgzQt8+6ryhn3+6Clh5tMqa/qg0uGSw/AWv7aHihj8AdnJIiBnYaRaVH1So+iq7DKOm6Q5zypL91JwbJKB91q8xLMKvNzn4yOEA4h8ewy9K2YRlF+cZiX59eAhj3MgFChzwApwFM1xKZQfvThg0BY18Ri2uHwPsWtnXzmuWUO/TXNOU8+JEWO+eT9kxbiH79vfCCNUM1RUi2CjPU9hWzyHX5ZrIu8Mr9njjSklBYDDLK6I8OnOTmcs3Zmjr2uAMV3cXtlhkqL59iHWWb5/mPTvPhEfZ9m/hBPR7phxTIa9V861Ryhw5SrX5ZZwSi+iqsVsM9P+wRZebytXROr9i2r4TaQZgsw+LFj+fdxpUzpz/Vs1Lr9vqHF1ALMY50xZ/cr1ajC7kHwXF4jFOl5QqZI6rP7KGfO/ywfU1EZekEcudw9lkOc8m5L41+bRsf/NpxSNcc8qtTAxXlrIHF8pCW7FKFURRdyP6SkXZvhdv4J0G8NRvH7fxTp+Gxe19kNYKwcnImWaPK57/ai0kVa7wie1gijxfbJFgs/l9CcLPnZhqtABxluuicAGAupUC4DhweP8c1vAEQJjYEH8VsIo9fPyPQBSmiHExRfYhlRljCbPMfUqTDXHEHk170qLzZ8E6368z0VI8t+PnTTnnH357CAh9UiHH5G0fO0XUOt3Q6Asm5AVhHseoxm0Lmx5aweNSs3jJjUr0uPYfcLcZjEbP9uGVLpkk3gM5O3V/y+THlsL/7ccSgvjYCzk72dBDQisnWDms7eU42HnWYgk/PCbIfnnYD5mfktMpmuftbGwewWBxcQ9BzErOsZb8VT2iZdXK2FYjdP9iuEPj1Gca/3bKt6GtXPAaYUJJy7jBWex+bVti3FuAd/5sfMFnESL9/et74Q1mAgtsWGLGUNOf7uiCt4caugw4wedze5xePWsTWqmjCl2oirisnhDKGdzCxlVXXijB7MsQpcD9BqAWireGsE1GiYGeYvtqbR1K+WtxyhWb8bH7r+N2InWXlQrYezxqY5KxiBO5d6yxCZNaY/WwBeVhwvNOb/DBQh6CUuoafoy6wyyXkv0cQjqPuiWHMeYjr7ZOk6pxj+y4EPGgbj6wCOwwdoBVjtte5e2KY6R+ONDRxHVJOl7Bv4z32QeoIzwVf1Z4OZb21X3B/WSs26MliEuWrh/orhMeNL7yInEQxqHgFxhLjlB5DyC3YW25GEzTmzsLGH4vDc8hjgV25RZ+SM0/e6U12rPYR8/LOkESQMyAbMuhZHn9OrM4c2U2Z9TUxVurG8G9IjPU2VxLVh7PsMAOmOaXwOxEPik5T9ieEb2MwTYP+zMWfkyUW6QI9+uDK5rat+5Gj70aI64qlJN6TChfe0zH/FcIWr9jcRrwqvf5/wGLO6yZLiT2xLJuFiN8flmG09rSxM56/P5ntRoDvrd0bUvpbqv8LKqEo0ISthuLA/wDRd7RzBFVwWg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 name="Picture 25" descr="http://fc08.deviantart.net/fs18/f/2007/134/f/c/Doing_the_Dishes_by_akumaga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1162" y="1313725"/>
            <a:ext cx="1167837" cy="1368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2" descr="8dff6db29b1ef8d953b910f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22" r="-33070"/>
          <a:stretch/>
        </p:blipFill>
        <p:spPr bwMode="auto">
          <a:xfrm>
            <a:off x="4642682" y="1285573"/>
            <a:ext cx="972273" cy="1363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t0.gstatic.com/images?q=tbn:ANd9GcT4yHKWJIvpkWarxvhin6ZFPh-jQeT89sqZ7lGZ3UNXFKvsHKKqmNBKOsQ"/>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8303" b="32557"/>
          <a:stretch/>
        </p:blipFill>
        <p:spPr bwMode="auto">
          <a:xfrm>
            <a:off x="2105025" y="2814978"/>
            <a:ext cx="1553184" cy="1299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t0.gstatic.com/images?q=tbn:ANd9GcRB4nTHcvXCEXFln5cTWacHJtmndBrEHB4SaXy_62GuZCfq_7hR43t5vK8u"/>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648200" y="2785238"/>
            <a:ext cx="1295400" cy="1330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9" name="Picture 28" descr="http://t2.gstatic.com/images?q=tbn:ANd9GcQfSJk0ILxnOq3We6lp1z8f2ZLUc4_86rxThh_cmvOSfeHDBbDMuswSePI"/>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05026" y="5559888"/>
            <a:ext cx="1070172" cy="950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Pix For &gt; Snake Pet Store"/>
          <p:cNvPicPr>
            <a:picLocks noChangeAspect="1" noChangeArrowheads="1"/>
          </p:cNvPicPr>
          <p:nvPr/>
        </p:nvPicPr>
        <p:blipFill rotWithShape="1">
          <a:blip r:embed="rId8">
            <a:extLst>
              <a:ext uri="{28A0092B-C50C-407E-A947-70E740481C1C}">
                <a14:useLocalDpi xmlns:a14="http://schemas.microsoft.com/office/drawing/2010/main" val="0"/>
              </a:ext>
            </a:extLst>
          </a:blip>
          <a:srcRect t="18054" b="16326"/>
          <a:stretch/>
        </p:blipFill>
        <p:spPr bwMode="auto">
          <a:xfrm>
            <a:off x="4276725" y="5425002"/>
            <a:ext cx="1666875" cy="1093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286885" y="6716041"/>
            <a:ext cx="1287952" cy="1030023"/>
            <a:chOff x="1776095" y="6705600"/>
            <a:chExt cx="1287952" cy="1030023"/>
          </a:xfrm>
        </p:grpSpPr>
        <p:pic>
          <p:nvPicPr>
            <p:cNvPr id="33" name="Picture 32" descr="http://fc08.deviantart.net/fs18/f/2007/134/f/c/Doing_the_Dishes_by_akumagam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6095" y="6705600"/>
              <a:ext cx="761636" cy="892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Picture 2" descr="8dff6db29b1ef8d953b910fe ..."/>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422" r="-33070"/>
            <a:stretch/>
          </p:blipFill>
          <p:spPr bwMode="auto">
            <a:xfrm>
              <a:off x="2438400" y="6858000"/>
              <a:ext cx="625647" cy="877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2057" name="Picture 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7676" t="55771" r="21448" b="18898"/>
          <a:stretch/>
        </p:blipFill>
        <p:spPr bwMode="auto">
          <a:xfrm>
            <a:off x="1921734" y="6716041"/>
            <a:ext cx="1436755" cy="980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6" name="Picture 2" descr="8dff6db29b1ef8d953b910fe ..."/>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422" r="-33070"/>
          <a:stretch/>
        </p:blipFill>
        <p:spPr bwMode="auto">
          <a:xfrm>
            <a:off x="4483344" y="7994176"/>
            <a:ext cx="814831"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7" name="Picture 10" descr="Image result for boy finds nest"/>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100000" l="0" r="68000"/>
                    </a14:imgEffect>
                    <a14:imgEffect>
                      <a14:saturation sat="0"/>
                    </a14:imgEffect>
                  </a14:imgLayer>
                </a14:imgProps>
              </a:ext>
              <a:ext uri="{28A0092B-C50C-407E-A947-70E740481C1C}">
                <a14:useLocalDpi xmlns:a14="http://schemas.microsoft.com/office/drawing/2010/main" val="0"/>
              </a:ext>
            </a:extLst>
          </a:blip>
          <a:srcRect r="41818"/>
          <a:stretch/>
        </p:blipFill>
        <p:spPr bwMode="auto">
          <a:xfrm>
            <a:off x="2048575" y="7921388"/>
            <a:ext cx="1126623" cy="1288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Picture 6" descr="A ranger takes notes while talking on the phone."/>
          <p:cNvPicPr>
            <a:picLocks noChangeAspect="1" noChangeArrowheads="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0" y="4267200"/>
            <a:ext cx="1288413" cy="967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 name="AutoShape 2" descr="Image result for boo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4" descr="Image result for book"/>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Susan Richmond\AppData\Local\Microsoft\Windows\Temporary Internet Files\Content.IE5\JKRE8CXP\green_book[1].png"/>
          <p:cNvPicPr>
            <a:picLocks noChangeAspect="1" noChangeArrowheads="1"/>
          </p:cNvPicPr>
          <p:nvPr/>
        </p:nvPicPr>
        <p:blipFill>
          <a:blip r:embed="rId17" cstate="print">
            <a:biLevel thresh="50000"/>
            <a:extLst>
              <a:ext uri="{28A0092B-C50C-407E-A947-70E740481C1C}">
                <a14:useLocalDpi xmlns:a14="http://schemas.microsoft.com/office/drawing/2010/main" val="0"/>
              </a:ext>
            </a:extLst>
          </a:blip>
          <a:srcRect/>
          <a:stretch>
            <a:fillRect/>
          </a:stretch>
        </p:blipFill>
        <p:spPr bwMode="auto">
          <a:xfrm rot="6595766">
            <a:off x="2282916" y="4362663"/>
            <a:ext cx="998657" cy="77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12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MX" smtClean="0"/>
              <a:pPr/>
              <a:t>28</a:t>
            </a:fld>
            <a:endParaRPr lang="es-MX"/>
          </a:p>
        </p:txBody>
      </p:sp>
      <p:sp>
        <p:nvSpPr>
          <p:cNvPr id="3" name="TextBox 2"/>
          <p:cNvSpPr txBox="1"/>
          <p:nvPr/>
        </p:nvSpPr>
        <p:spPr>
          <a:xfrm>
            <a:off x="222579" y="319314"/>
            <a:ext cx="7300067" cy="870559"/>
          </a:xfrm>
          <a:prstGeom prst="rect">
            <a:avLst/>
          </a:prstGeom>
          <a:noFill/>
        </p:spPr>
        <p:txBody>
          <a:bodyPr wrap="square" rtlCol="0">
            <a:spAutoFit/>
          </a:bodyPr>
          <a:lstStyle/>
          <a:p>
            <a:pPr algn="ctr"/>
            <a:r>
              <a:rPr lang="es-MX" sz="2400" i="1" dirty="0"/>
              <a:t>¿Qué necesitan los animales?</a:t>
            </a:r>
          </a:p>
          <a:p>
            <a:pPr algn="ctr"/>
            <a:r>
              <a:rPr lang="es-MX" sz="1400" i="1" dirty="0" smtClean="0"/>
              <a:t>Por: </a:t>
            </a:r>
            <a:r>
              <a:rPr lang="es-MX" sz="1400" i="1" dirty="0"/>
              <a:t>Elizabeth </a:t>
            </a:r>
            <a:r>
              <a:rPr lang="es-MX" sz="1400" i="1" dirty="0" err="1"/>
              <a:t>Yeo</a:t>
            </a:r>
            <a:endParaRPr lang="es-MX" sz="1400" i="1" dirty="0"/>
          </a:p>
          <a:p>
            <a:pPr algn="ctr"/>
            <a:endParaRPr lang="es-MX" sz="1257" i="1" dirty="0"/>
          </a:p>
        </p:txBody>
      </p:sp>
      <p:sp>
        <p:nvSpPr>
          <p:cNvPr id="8" name="TextBox 7"/>
          <p:cNvSpPr txBox="1"/>
          <p:nvPr/>
        </p:nvSpPr>
        <p:spPr>
          <a:xfrm>
            <a:off x="333829" y="931935"/>
            <a:ext cx="7182873" cy="543867"/>
          </a:xfrm>
          <a:prstGeom prst="rect">
            <a:avLst/>
          </a:prstGeom>
          <a:noFill/>
        </p:spPr>
        <p:txBody>
          <a:bodyPr wrap="square" rtlCol="0">
            <a:spAutoFit/>
          </a:bodyPr>
          <a:lstStyle/>
          <a:p>
            <a:r>
              <a:rPr lang="es-MX" sz="1467" dirty="0"/>
              <a:t>El hábitat de un animal está en todo su alrededor. ¿Qué pueden los animales </a:t>
            </a:r>
            <a:r>
              <a:rPr lang="es-MX" sz="1467" dirty="0" smtClean="0"/>
              <a:t>encontrar en </a:t>
            </a:r>
            <a:r>
              <a:rPr lang="es-MX" sz="1467" dirty="0"/>
              <a:t>su </a:t>
            </a:r>
            <a:r>
              <a:rPr lang="es-MX" sz="1467" dirty="0" smtClean="0"/>
              <a:t>hábitat </a:t>
            </a:r>
            <a:r>
              <a:rPr lang="es-MX" sz="1467" dirty="0"/>
              <a:t>que ellos necesitan?  </a:t>
            </a:r>
          </a:p>
        </p:txBody>
      </p:sp>
      <p:grpSp>
        <p:nvGrpSpPr>
          <p:cNvPr id="9" name="Group 8"/>
          <p:cNvGrpSpPr/>
          <p:nvPr/>
        </p:nvGrpSpPr>
        <p:grpSpPr>
          <a:xfrm>
            <a:off x="333829" y="1495337"/>
            <a:ext cx="7124199" cy="1937292"/>
            <a:chOff x="304800" y="1315244"/>
            <a:chExt cx="6800372" cy="1849233"/>
          </a:xfrm>
        </p:grpSpPr>
        <p:pic>
          <p:nvPicPr>
            <p:cNvPr id="2052" name="Picture 4" descr="http://api.ning.com/files/q3kOzP7LEzQeEAeESpBl9RkGmJkh4-dl0KIu5CHzSdVPhVWzPNxqVUPIItW70tmup5F9iLfR6-2DoXM49A0Is0MHEOkoOLC*/Z9540011Giraffe_Giraffa_camelopardalis_eating_from_treeSPL.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3197" t="24864" r="5425"/>
            <a:stretch/>
          </p:blipFill>
          <p:spPr bwMode="auto">
            <a:xfrm>
              <a:off x="4439725" y="1524000"/>
              <a:ext cx="1373994" cy="1640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304800" y="1371600"/>
              <a:ext cx="4152900" cy="1411829"/>
            </a:xfrm>
            <a:prstGeom prst="rect">
              <a:avLst/>
            </a:prstGeom>
            <a:noFill/>
          </p:spPr>
          <p:txBody>
            <a:bodyPr wrap="square" rtlCol="0">
              <a:spAutoFit/>
            </a:bodyPr>
            <a:lstStyle/>
            <a:p>
              <a:r>
                <a:rPr lang="es-MX" sz="1676" b="1" u="sng" dirty="0"/>
                <a:t>Los animales necesitan comida y agua</a:t>
              </a:r>
            </a:p>
            <a:p>
              <a:r>
                <a:rPr lang="es-MX" sz="1467" dirty="0"/>
                <a:t>Los animales encuentran comida y agua en su hábitat.  </a:t>
              </a:r>
            </a:p>
            <a:p>
              <a:r>
                <a:rPr lang="es-MX" sz="1467" dirty="0"/>
                <a:t>Un león </a:t>
              </a:r>
              <a:r>
                <a:rPr lang="es-MX" sz="1467" dirty="0" smtClean="0"/>
                <a:t>caza a </a:t>
              </a:r>
              <a:r>
                <a:rPr lang="es-MX" sz="1467" dirty="0"/>
                <a:t>otros animales para comer.  </a:t>
              </a:r>
            </a:p>
            <a:p>
              <a:r>
                <a:rPr lang="es-MX" sz="1467" dirty="0"/>
                <a:t>Una jirafa </a:t>
              </a:r>
              <a:r>
                <a:rPr lang="es-MX" sz="1467" dirty="0" smtClean="0"/>
                <a:t>come las </a:t>
              </a:r>
              <a:r>
                <a:rPr lang="es-MX" sz="1467" dirty="0"/>
                <a:t>hojas de un árbol de acacia. </a:t>
              </a:r>
            </a:p>
            <a:p>
              <a:r>
                <a:rPr lang="es-MX" sz="1467" dirty="0"/>
                <a:t>Los osos </a:t>
              </a:r>
              <a:r>
                <a:rPr lang="es-MX" sz="1467" dirty="0" smtClean="0"/>
                <a:t>necesitan recorrer </a:t>
              </a:r>
              <a:r>
                <a:rPr lang="es-MX" sz="1467" dirty="0"/>
                <a:t>áreas grandes para encontrar suficiente comida.  </a:t>
              </a:r>
            </a:p>
          </p:txBody>
        </p:sp>
        <p:pic>
          <p:nvPicPr>
            <p:cNvPr id="2054" name="Picture 6" descr="https://www.bear.org/website/images/stories/images/images-new/bear_eating_hawthorn.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81878" y="1315244"/>
              <a:ext cx="1323294" cy="1712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grpSp>
        <p:nvGrpSpPr>
          <p:cNvPr id="10" name="Group 9"/>
          <p:cNvGrpSpPr/>
          <p:nvPr/>
        </p:nvGrpSpPr>
        <p:grpSpPr>
          <a:xfrm>
            <a:off x="422998" y="3979308"/>
            <a:ext cx="7035031" cy="2168482"/>
            <a:chOff x="390727" y="3296959"/>
            <a:chExt cx="6715257" cy="2069914"/>
          </a:xfrm>
        </p:grpSpPr>
        <p:sp>
          <p:nvSpPr>
            <p:cNvPr id="5" name="TextBox 4"/>
            <p:cNvSpPr txBox="1"/>
            <p:nvPr/>
          </p:nvSpPr>
          <p:spPr>
            <a:xfrm>
              <a:off x="3086912" y="3308530"/>
              <a:ext cx="4019072" cy="2058343"/>
            </a:xfrm>
            <a:prstGeom prst="rect">
              <a:avLst/>
            </a:prstGeom>
            <a:noFill/>
          </p:spPr>
          <p:txBody>
            <a:bodyPr wrap="square" rtlCol="0">
              <a:spAutoFit/>
            </a:bodyPr>
            <a:lstStyle/>
            <a:p>
              <a:r>
                <a:rPr lang="es-MX" sz="1676" b="1" u="sng" dirty="0"/>
                <a:t>Los animales necesitan una casa</a:t>
              </a:r>
            </a:p>
            <a:p>
              <a:r>
                <a:rPr lang="es-MX" sz="1467" dirty="0"/>
                <a:t>Los animales encuentran casas en sus hábitats. </a:t>
              </a:r>
            </a:p>
            <a:p>
              <a:r>
                <a:rPr lang="es-MX" sz="1467" dirty="0"/>
                <a:t>Los castores necesitan árboles para cortar y construir sus casas.</a:t>
              </a:r>
            </a:p>
            <a:p>
              <a:r>
                <a:rPr lang="es-MX" sz="1467" dirty="0"/>
                <a:t>Los pájaros necesitan un nido para sus polluelos.</a:t>
              </a:r>
            </a:p>
            <a:p>
              <a:r>
                <a:rPr lang="es-MX" sz="1467" dirty="0"/>
                <a:t>Los osos necesitan una guarida o madriguera para su hogar.</a:t>
              </a:r>
            </a:p>
            <a:p>
              <a:r>
                <a:rPr lang="es-MX" sz="1467" dirty="0"/>
                <a:t>Los cervatillos encuentran un lugar </a:t>
              </a:r>
              <a:r>
                <a:rPr lang="es-MX" sz="1467" dirty="0" smtClean="0"/>
                <a:t>suave para </a:t>
              </a:r>
              <a:r>
                <a:rPr lang="es-MX" sz="1467" dirty="0"/>
                <a:t>vivir en el bosque.  </a:t>
              </a:r>
            </a:p>
          </p:txBody>
        </p:sp>
        <p:pic>
          <p:nvPicPr>
            <p:cNvPr id="2056" name="Picture 8" descr="http://www.pics-place.com/wp-content/uploads/Baby-Birds-Photography-4.jp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390727" y="3296959"/>
              <a:ext cx="1283709" cy="1464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8" name="Picture 10" descr="http://media.northjersey.com/images/deer318246.jp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71600" y="3992733"/>
              <a:ext cx="1514475" cy="1171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grpSp>
        <p:nvGrpSpPr>
          <p:cNvPr id="11" name="Group 10"/>
          <p:cNvGrpSpPr/>
          <p:nvPr/>
        </p:nvGrpSpPr>
        <p:grpSpPr>
          <a:xfrm>
            <a:off x="333829" y="6625772"/>
            <a:ext cx="7013232" cy="2462946"/>
            <a:chOff x="304800" y="5311828"/>
            <a:chExt cx="6694449" cy="2350994"/>
          </a:xfrm>
        </p:grpSpPr>
        <p:sp>
          <p:nvSpPr>
            <p:cNvPr id="6" name="TextBox 5"/>
            <p:cNvSpPr txBox="1"/>
            <p:nvPr/>
          </p:nvSpPr>
          <p:spPr>
            <a:xfrm>
              <a:off x="304800" y="5388973"/>
              <a:ext cx="4533900" cy="2273849"/>
            </a:xfrm>
            <a:prstGeom prst="rect">
              <a:avLst/>
            </a:prstGeom>
            <a:noFill/>
          </p:spPr>
          <p:txBody>
            <a:bodyPr wrap="square" rtlCol="0">
              <a:spAutoFit/>
            </a:bodyPr>
            <a:lstStyle/>
            <a:p>
              <a:r>
                <a:rPr lang="es-MX" sz="1676" b="1" u="sng" dirty="0"/>
                <a:t>Los animales necesitan estar protegidos</a:t>
              </a:r>
              <a:endParaRPr lang="es-MX" sz="1467" dirty="0"/>
            </a:p>
            <a:p>
              <a:r>
                <a:rPr lang="es-MX" sz="1467" dirty="0"/>
                <a:t>La casa de un animal puede protegerlo.</a:t>
              </a:r>
            </a:p>
            <a:p>
              <a:r>
                <a:rPr lang="es-MX" sz="1467" dirty="0"/>
                <a:t>Hay otras formas en que los animales se mantienen protegidos del peligro.</a:t>
              </a:r>
            </a:p>
            <a:p>
              <a:r>
                <a:rPr lang="es-MX" sz="1467" dirty="0" smtClean="0"/>
                <a:t>Una </a:t>
              </a:r>
              <a:r>
                <a:rPr lang="es-MX" sz="1467" b="1" dirty="0" smtClean="0"/>
                <a:t>lagartija</a:t>
              </a:r>
              <a:r>
                <a:rPr lang="es-MX" sz="1467" dirty="0" smtClean="0"/>
                <a:t> </a:t>
              </a:r>
              <a:r>
                <a:rPr lang="es-MX" sz="1467" dirty="0"/>
                <a:t>se esconde </a:t>
              </a:r>
              <a:r>
                <a:rPr lang="es-MX" sz="1467" dirty="0" smtClean="0"/>
                <a:t>debajo de </a:t>
              </a:r>
              <a:r>
                <a:rPr lang="es-MX" sz="1467" dirty="0"/>
                <a:t>las rocas para protegerse de </a:t>
              </a:r>
              <a:r>
                <a:rPr lang="es-MX" sz="1467" b="1" dirty="0"/>
                <a:t>aves </a:t>
              </a:r>
              <a:r>
                <a:rPr lang="es-MX" sz="1467" dirty="0"/>
                <a:t>hambrientas.</a:t>
              </a:r>
            </a:p>
            <a:p>
              <a:r>
                <a:rPr lang="es-MX" sz="1467" dirty="0"/>
                <a:t>Algunos animales usan camuflaje.</a:t>
              </a:r>
            </a:p>
            <a:p>
              <a:r>
                <a:rPr lang="es-MX" sz="1467" dirty="0"/>
                <a:t>Algunos animales tienen dientes filosos.</a:t>
              </a:r>
            </a:p>
            <a:p>
              <a:r>
                <a:rPr lang="es-MX" sz="1467" dirty="0"/>
                <a:t>Los grupos grandes llamados manadas, le dan a los animales un lugar seguro para esconderse.</a:t>
              </a:r>
            </a:p>
          </p:txBody>
        </p:sp>
        <p:pic>
          <p:nvPicPr>
            <p:cNvPr id="2060" name="Picture 12" descr="http://hd.wallpaperswide.com/thumbs/lizard_on_a_rock-t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522" t="7043" r="7480" b="10574"/>
            <a:stretch/>
          </p:blipFill>
          <p:spPr bwMode="auto">
            <a:xfrm>
              <a:off x="5198181" y="5311828"/>
              <a:ext cx="1801068"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2" name="Picture 14" descr="http://www.animalhi.com/thumbnails/detail/20130308/animals%20dust%20elephants%20baby%20elephant%20baby%20animals%20herds%201680x1050%20wallpaper_www.animalhi.com_5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4373" y="6476971"/>
              <a:ext cx="1857823" cy="1158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2523473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grpSp>
        <p:nvGrpSpPr>
          <p:cNvPr id="7" name="Group 6"/>
          <p:cNvGrpSpPr/>
          <p:nvPr/>
        </p:nvGrpSpPr>
        <p:grpSpPr>
          <a:xfrm>
            <a:off x="1277031" y="693729"/>
            <a:ext cx="5398211" cy="5769102"/>
            <a:chOff x="857127" y="718554"/>
            <a:chExt cx="5398211" cy="5769102"/>
          </a:xfrm>
        </p:grpSpPr>
        <p:sp>
          <p:nvSpPr>
            <p:cNvPr id="5" name="Rectangle 4"/>
            <p:cNvSpPr/>
            <p:nvPr/>
          </p:nvSpPr>
          <p:spPr>
            <a:xfrm>
              <a:off x="990600" y="3810000"/>
              <a:ext cx="5131266" cy="2677656"/>
            </a:xfrm>
            <a:prstGeom prst="rect">
              <a:avLst/>
            </a:prstGeom>
          </p:spPr>
          <p:txBody>
            <a:bodyPr wrap="square">
              <a:spAutoFit/>
            </a:bodyPr>
            <a:lstStyle/>
            <a:p>
              <a:r>
                <a:rPr lang="es-ES" sz="1400" dirty="0"/>
                <a:t>¿Qué </a:t>
              </a:r>
              <a:r>
                <a:rPr lang="es-ES" sz="1400" dirty="0" smtClean="0"/>
                <a:t>puedes </a:t>
              </a:r>
              <a:r>
                <a:rPr lang="es-ES" sz="1400" dirty="0"/>
                <a:t>hacer con las rocas? </a:t>
              </a:r>
              <a:r>
                <a:rPr lang="es-ES" sz="1400" dirty="0" smtClean="0"/>
                <a:t>¡Una </a:t>
              </a:r>
              <a:r>
                <a:rPr lang="es-ES" sz="1400" dirty="0"/>
                <a:t>nutria marina </a:t>
              </a:r>
              <a:r>
                <a:rPr lang="es-ES" sz="1400" dirty="0" smtClean="0"/>
                <a:t>las utiliza </a:t>
              </a:r>
              <a:r>
                <a:rPr lang="es-ES" sz="1400" dirty="0"/>
                <a:t>para </a:t>
              </a:r>
              <a:r>
                <a:rPr lang="es-ES" sz="1400" dirty="0" smtClean="0"/>
                <a:t>ayudarle a </a:t>
              </a:r>
              <a:r>
                <a:rPr lang="es-ES" sz="1400" dirty="0"/>
                <a:t>comer!</a:t>
              </a:r>
            </a:p>
            <a:p>
              <a:endParaRPr lang="es-ES" sz="1400" dirty="0"/>
            </a:p>
            <a:p>
              <a:r>
                <a:rPr lang="es-ES" sz="1400" dirty="0"/>
                <a:t>Las nutrias </a:t>
              </a:r>
              <a:r>
                <a:rPr lang="es-ES" sz="1400" dirty="0" smtClean="0"/>
                <a:t>marinas </a:t>
              </a:r>
              <a:r>
                <a:rPr lang="es-ES" sz="1400" dirty="0"/>
                <a:t>viven en el océano. </a:t>
              </a:r>
              <a:r>
                <a:rPr lang="es-ES" sz="1400" dirty="0" smtClean="0"/>
                <a:t>Ellas comen </a:t>
              </a:r>
              <a:r>
                <a:rPr lang="es-ES" sz="1400" dirty="0"/>
                <a:t>cangrejos y otros animales con conchas duras. Así es </a:t>
              </a:r>
              <a:r>
                <a:rPr lang="es-ES" sz="1400" dirty="0" smtClean="0"/>
                <a:t>como las </a:t>
              </a:r>
              <a:r>
                <a:rPr lang="es-ES" sz="1400" dirty="0"/>
                <a:t>rocas </a:t>
              </a:r>
              <a:r>
                <a:rPr lang="es-ES" sz="1400" dirty="0" smtClean="0"/>
                <a:t>le ayudan </a:t>
              </a:r>
              <a:r>
                <a:rPr lang="es-ES" sz="1400" dirty="0"/>
                <a:t>a la nutria marina </a:t>
              </a:r>
              <a:r>
                <a:rPr lang="es-ES" sz="1400" dirty="0" smtClean="0"/>
                <a:t>a comer.</a:t>
              </a:r>
              <a:endParaRPr lang="es-ES" sz="1400" dirty="0"/>
            </a:p>
            <a:p>
              <a:endParaRPr lang="es-ES" sz="1400" dirty="0"/>
            </a:p>
            <a:p>
              <a:r>
                <a:rPr lang="es-ES" sz="1400" dirty="0" smtClean="0"/>
                <a:t>Primero, la </a:t>
              </a:r>
              <a:r>
                <a:rPr lang="es-ES" sz="1400" dirty="0"/>
                <a:t>nutria </a:t>
              </a:r>
              <a:r>
                <a:rPr lang="es-ES" sz="1400" dirty="0" smtClean="0"/>
                <a:t>marina </a:t>
              </a:r>
              <a:r>
                <a:rPr lang="es-ES" sz="1400" dirty="0"/>
                <a:t>atrapa su comida. </a:t>
              </a:r>
              <a:r>
                <a:rPr lang="es-ES" sz="1400" dirty="0" smtClean="0"/>
                <a:t>Luego, ella </a:t>
              </a:r>
              <a:r>
                <a:rPr lang="es-ES" sz="1400" dirty="0"/>
                <a:t>nada a la </a:t>
              </a:r>
              <a:r>
                <a:rPr lang="es-ES" sz="1400" dirty="0" smtClean="0"/>
                <a:t>superficie del agua</a:t>
              </a:r>
              <a:r>
                <a:rPr lang="es-ES" sz="1400" dirty="0"/>
                <a:t>. </a:t>
              </a:r>
              <a:r>
                <a:rPr lang="es-ES" sz="1400" dirty="0" smtClean="0"/>
                <a:t>Después, la </a:t>
              </a:r>
              <a:r>
                <a:rPr lang="es-ES" sz="1400" dirty="0"/>
                <a:t>nutria </a:t>
              </a:r>
              <a:r>
                <a:rPr lang="es-ES" sz="1400" dirty="0" smtClean="0"/>
                <a:t>marina </a:t>
              </a:r>
              <a:r>
                <a:rPr lang="es-ES" sz="1400" dirty="0"/>
                <a:t>flota sobre su espalda. </a:t>
              </a:r>
              <a:r>
                <a:rPr lang="es-ES" sz="1400" dirty="0" smtClean="0"/>
                <a:t>Ella coloca la concha dura sobre su panza (barriga). ¡Bum</a:t>
              </a:r>
              <a:r>
                <a:rPr lang="es-ES" sz="1400" dirty="0"/>
                <a:t>! La nutria golpea la </a:t>
              </a:r>
              <a:r>
                <a:rPr lang="es-ES" sz="1400" dirty="0" smtClean="0"/>
                <a:t>concha con </a:t>
              </a:r>
              <a:r>
                <a:rPr lang="es-ES" sz="1400" dirty="0"/>
                <a:t>una roca. Las </a:t>
              </a:r>
              <a:r>
                <a:rPr lang="es-ES" sz="1400" dirty="0" smtClean="0"/>
                <a:t>concha se abre. </a:t>
              </a:r>
              <a:r>
                <a:rPr lang="es-ES" sz="1400" dirty="0"/>
                <a:t>La nutria </a:t>
              </a:r>
              <a:r>
                <a:rPr lang="es-ES" sz="1400" dirty="0" smtClean="0"/>
                <a:t>se come </a:t>
              </a:r>
              <a:r>
                <a:rPr lang="es-ES" sz="1400" dirty="0"/>
                <a:t>lo que hay dentro.</a:t>
              </a:r>
              <a:endParaRPr lang="en-US" sz="1400" dirty="0"/>
            </a:p>
          </p:txBody>
        </p:sp>
        <p:pic>
          <p:nvPicPr>
            <p:cNvPr id="4098" name="Picture 2"/>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8165" t="14414" r="8165" b="26593"/>
            <a:stretch/>
          </p:blipFill>
          <p:spPr bwMode="auto">
            <a:xfrm>
              <a:off x="1447800" y="1752600"/>
              <a:ext cx="3984771" cy="187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857127" y="718554"/>
              <a:ext cx="5398211" cy="677108"/>
            </a:xfrm>
            <a:prstGeom prst="rect">
              <a:avLst/>
            </a:prstGeom>
          </p:spPr>
          <p:txBody>
            <a:bodyPr wrap="square">
              <a:spAutoFit/>
            </a:bodyPr>
            <a:lstStyle/>
            <a:p>
              <a:pPr algn="ctr"/>
              <a:r>
                <a:rPr lang="es-419" sz="2400" i="1" dirty="0" smtClean="0"/>
                <a:t>Las rocas ayudan a este animal a comer</a:t>
              </a:r>
            </a:p>
            <a:p>
              <a:pPr algn="ctr"/>
              <a:r>
                <a:rPr lang="es-419" sz="1400" i="1" dirty="0" smtClean="0"/>
                <a:t>Por: Kate </a:t>
              </a:r>
              <a:r>
                <a:rPr lang="es-419" sz="1400" i="1" dirty="0" err="1" smtClean="0"/>
                <a:t>Paixão</a:t>
              </a:r>
              <a:endParaRPr lang="es-419" sz="1400" i="1" dirty="0"/>
            </a:p>
          </p:txBody>
        </p:sp>
      </p:grpSp>
    </p:spTree>
    <p:extLst>
      <p:ext uri="{BB962C8B-B14F-4D97-AF65-F5344CB8AC3E}">
        <p14:creationId xmlns:p14="http://schemas.microsoft.com/office/powerpoint/2010/main" val="2533732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9" tIns="48180" rIns="96359" bIns="48180"/>
          <a:lstStyle/>
          <a:p>
            <a:fld id="{F177B04D-AEB5-43ED-B9BA-B3D1EC9C9067}" type="slidenum">
              <a:rPr lang="en-US" smtClean="0"/>
              <a:pPr/>
              <a:t>3</a:t>
            </a:fld>
            <a:endParaRPr lang="en-US" dirty="0"/>
          </a:p>
        </p:txBody>
      </p:sp>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graphicFrame>
        <p:nvGraphicFramePr>
          <p:cNvPr id="6" name="Table 5"/>
          <p:cNvGraphicFramePr>
            <a:graphicFrameLocks noGrp="1"/>
          </p:cNvGraphicFramePr>
          <p:nvPr>
            <p:extLst/>
          </p:nvPr>
        </p:nvGraphicFramePr>
        <p:xfrm>
          <a:off x="1295400" y="886889"/>
          <a:ext cx="5289348" cy="643541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err="1" smtClean="0">
                          <a:ln>
                            <a:noFill/>
                          </a:ln>
                          <a:solidFill>
                            <a:prstClr val="black"/>
                          </a:solidFill>
                          <a:effectLst/>
                          <a:uLnTx/>
                          <a:uFillTx/>
                          <a:latin typeface="Lucida Handwriting" panose="03010101010101010101" pitchFamily="66" charset="0"/>
                          <a:ea typeface="+mn-ea"/>
                          <a:cs typeface="+mn-cs"/>
                        </a:rPr>
                        <a:t>Renae</a:t>
                      </a:r>
                      <a:r>
                        <a:rPr kumimoji="0" lang="es-419" sz="12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 Iversen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2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832045" y="7580453"/>
            <a:ext cx="6216058" cy="830997"/>
          </a:xfrm>
          <a:prstGeom prst="rect">
            <a:avLst/>
          </a:prstGeom>
        </p:spPr>
        <p:txBody>
          <a:bodyPr wrap="square">
            <a:spAutoFit/>
          </a:bodyPr>
          <a:lstStyle/>
          <a:p>
            <a:pPr algn="ctr" defTabSz="957925">
              <a:defRPr/>
            </a:pPr>
            <a:r>
              <a:rPr lang="es-ES" sz="1200" dirty="0" smtClean="0">
                <a:solidFill>
                  <a:prstClr val="black"/>
                </a:solidFill>
              </a:rPr>
              <a:t>Las actividades para la tarea de rendimiento en las clases de K − 6 fueron escritas por :                                                                                                                                                                                                                                                                                                                                                                                                                                                                                                                                                                                                                                                                                                                                                                                                                                                                                                                                                                                                                                                                                                                                                                                                                                                                                                                                                                                                                                                                                                                                                                                                                                                                                                                                                                                                                                                                                                                                                                                                                                                                                                                                                                                                                                                                                                                                                                                                                                                                                                                                                                                                                                                                                                                                                                                                                                                                                                                                                                                                                                                                                                                                              </a:t>
            </a:r>
            <a:r>
              <a:rPr lang="es-ES" sz="1200" dirty="0" err="1" smtClean="0">
                <a:solidFill>
                  <a:prstClr val="black"/>
                </a:solidFill>
              </a:rPr>
              <a:t>Jamie</a:t>
            </a:r>
            <a:r>
              <a:rPr lang="es-ES" sz="1200" dirty="0" smtClean="0">
                <a:solidFill>
                  <a:prstClr val="black"/>
                </a:solidFill>
              </a:rPr>
              <a:t> </a:t>
            </a:r>
            <a:r>
              <a:rPr lang="es-ES" sz="1200" dirty="0" err="1" smtClean="0">
                <a:solidFill>
                  <a:prstClr val="black"/>
                </a:solidFill>
              </a:rPr>
              <a:t>Lentz</a:t>
            </a:r>
            <a:r>
              <a:rPr lang="es-ES" sz="1200" dirty="0" smtClean="0">
                <a:solidFill>
                  <a:prstClr val="black"/>
                </a:solidFill>
              </a:rPr>
              <a:t>, Gina </a:t>
            </a:r>
            <a:r>
              <a:rPr lang="es-ES" sz="1200" dirty="0" err="1" smtClean="0">
                <a:solidFill>
                  <a:prstClr val="black"/>
                </a:solidFill>
              </a:rPr>
              <a:t>McLain</a:t>
            </a:r>
            <a:r>
              <a:rPr lang="es-ES" sz="1200" dirty="0" smtClean="0">
                <a:solidFill>
                  <a:prstClr val="black"/>
                </a:solidFill>
              </a:rPr>
              <a:t>, </a:t>
            </a:r>
            <a:r>
              <a:rPr lang="es-ES" sz="1200" dirty="0" err="1" smtClean="0">
                <a:solidFill>
                  <a:prstClr val="black"/>
                </a:solidFill>
              </a:rPr>
              <a:t>Hayley</a:t>
            </a:r>
            <a:r>
              <a:rPr lang="es-ES" sz="1200" dirty="0" smtClean="0">
                <a:solidFill>
                  <a:prstClr val="black"/>
                </a:solidFill>
              </a:rPr>
              <a:t> </a:t>
            </a:r>
            <a:r>
              <a:rPr lang="es-ES" sz="1200" dirty="0" err="1" smtClean="0">
                <a:solidFill>
                  <a:prstClr val="black"/>
                </a:solidFill>
              </a:rPr>
              <a:t>Heider</a:t>
            </a:r>
            <a:r>
              <a:rPr lang="es-ES" sz="1200" dirty="0" smtClean="0">
                <a:solidFill>
                  <a:prstClr val="black"/>
                </a:solidFill>
              </a:rPr>
              <a:t>, Anna </a:t>
            </a:r>
            <a:r>
              <a:rPr lang="es-ES" sz="1200" dirty="0" err="1" smtClean="0">
                <a:solidFill>
                  <a:prstClr val="black"/>
                </a:solidFill>
              </a:rPr>
              <a:t>Wooley</a:t>
            </a:r>
            <a:r>
              <a:rPr lang="es-ES" sz="1200" dirty="0" smtClean="0">
                <a:solidFill>
                  <a:prstClr val="black"/>
                </a:solidFill>
              </a:rPr>
              <a:t>, </a:t>
            </a:r>
            <a:r>
              <a:rPr lang="es-ES" sz="1200" dirty="0" err="1" smtClean="0">
                <a:solidFill>
                  <a:prstClr val="black"/>
                </a:solidFill>
              </a:rPr>
              <a:t>Gretchen</a:t>
            </a:r>
            <a:r>
              <a:rPr lang="es-ES" sz="1200" dirty="0" smtClean="0">
                <a:solidFill>
                  <a:prstClr val="black"/>
                </a:solidFill>
              </a:rPr>
              <a:t> </a:t>
            </a:r>
            <a:r>
              <a:rPr lang="es-ES" sz="1200" dirty="0" err="1" smtClean="0">
                <a:solidFill>
                  <a:prstClr val="black"/>
                </a:solidFill>
              </a:rPr>
              <a:t>Erlandsen</a:t>
            </a:r>
            <a:r>
              <a:rPr lang="es-ES" sz="1200" dirty="0" smtClean="0">
                <a:solidFill>
                  <a:prstClr val="black"/>
                </a:solidFill>
              </a:rPr>
              <a:t>, Deborah </a:t>
            </a:r>
            <a:r>
              <a:rPr lang="es-ES" sz="1200" dirty="0" err="1" smtClean="0">
                <a:solidFill>
                  <a:prstClr val="black"/>
                </a:solidFill>
              </a:rPr>
              <a:t>Deplanche</a:t>
            </a:r>
            <a:r>
              <a:rPr lang="es-ES" sz="1200" dirty="0" smtClean="0">
                <a:solidFill>
                  <a:prstClr val="black"/>
                </a:solidFill>
              </a:rPr>
              <a:t>, Connie Briceno, </a:t>
            </a:r>
            <a:r>
              <a:rPr lang="es-ES" sz="1200" dirty="0" err="1" smtClean="0">
                <a:solidFill>
                  <a:prstClr val="black"/>
                </a:solidFill>
              </a:rPr>
              <a:t>Judy</a:t>
            </a:r>
            <a:r>
              <a:rPr lang="es-ES" sz="1200" dirty="0" smtClean="0">
                <a:solidFill>
                  <a:prstClr val="black"/>
                </a:solidFill>
              </a:rPr>
              <a:t> </a:t>
            </a:r>
            <a:r>
              <a:rPr lang="es-ES" sz="1200" dirty="0" err="1" smtClean="0">
                <a:solidFill>
                  <a:prstClr val="black"/>
                </a:solidFill>
              </a:rPr>
              <a:t>Ramer</a:t>
            </a:r>
            <a:r>
              <a:rPr lang="es-ES" sz="1200" dirty="0" smtClean="0">
                <a:solidFill>
                  <a:prstClr val="black"/>
                </a:solidFill>
              </a:rPr>
              <a:t>, </a:t>
            </a:r>
            <a:r>
              <a:rPr lang="es-ES" sz="1200" dirty="0" err="1" smtClean="0">
                <a:solidFill>
                  <a:prstClr val="black"/>
                </a:solidFill>
              </a:rPr>
              <a:t>Carrie</a:t>
            </a:r>
            <a:r>
              <a:rPr lang="es-ES" sz="1200" dirty="0" smtClean="0">
                <a:solidFill>
                  <a:prstClr val="black"/>
                </a:solidFill>
              </a:rPr>
              <a:t> Ellis, Sandra </a:t>
            </a:r>
            <a:r>
              <a:rPr lang="es-ES" sz="1200" dirty="0" err="1" smtClean="0">
                <a:solidFill>
                  <a:prstClr val="black"/>
                </a:solidFill>
              </a:rPr>
              <a:t>Maines</a:t>
            </a:r>
            <a:r>
              <a:rPr lang="es-ES" sz="1200" dirty="0" smtClean="0">
                <a:solidFill>
                  <a:prstClr val="black"/>
                </a:solidFill>
              </a:rPr>
              <a:t>, </a:t>
            </a:r>
            <a:r>
              <a:rPr lang="es-ES" sz="1200" dirty="0" err="1" smtClean="0">
                <a:solidFill>
                  <a:prstClr val="black"/>
                </a:solidFill>
              </a:rPr>
              <a:t>Renae</a:t>
            </a:r>
            <a:r>
              <a:rPr lang="es-ES" sz="1200" dirty="0" smtClean="0">
                <a:solidFill>
                  <a:prstClr val="black"/>
                </a:solidFill>
              </a:rPr>
              <a:t> </a:t>
            </a:r>
            <a:r>
              <a:rPr lang="es-ES" sz="1200" dirty="0" err="1" smtClean="0">
                <a:solidFill>
                  <a:prstClr val="black"/>
                </a:solidFill>
              </a:rPr>
              <a:t>Iversen</a:t>
            </a:r>
            <a:r>
              <a:rPr lang="es-ES" sz="1200" dirty="0" smtClean="0">
                <a:solidFill>
                  <a:prstClr val="black"/>
                </a:solidFill>
              </a:rPr>
              <a:t>, </a:t>
            </a:r>
            <a:r>
              <a:rPr lang="es-ES" sz="1200" dirty="0" err="1" smtClean="0">
                <a:solidFill>
                  <a:prstClr val="black"/>
                </a:solidFill>
              </a:rPr>
              <a:t>Anne</a:t>
            </a:r>
            <a:r>
              <a:rPr lang="es-ES" sz="1200" dirty="0" smtClean="0">
                <a:solidFill>
                  <a:prstClr val="black"/>
                </a:solidFill>
              </a:rPr>
              <a:t> </a:t>
            </a:r>
            <a:r>
              <a:rPr lang="es-ES" sz="1200" dirty="0" err="1" smtClean="0">
                <a:solidFill>
                  <a:prstClr val="black"/>
                </a:solidFill>
              </a:rPr>
              <a:t>Berg</a:t>
            </a:r>
            <a:r>
              <a:rPr lang="es-ES" sz="1200" dirty="0" smtClean="0">
                <a:solidFill>
                  <a:prstClr val="black"/>
                </a:solidFill>
              </a:rPr>
              <a:t>, </a:t>
            </a:r>
            <a:r>
              <a:rPr lang="es-ES" sz="1200" dirty="0" err="1" smtClean="0">
                <a:solidFill>
                  <a:prstClr val="black"/>
                </a:solidFill>
              </a:rPr>
              <a:t>Aliceson</a:t>
            </a:r>
            <a:r>
              <a:rPr lang="es-ES" sz="1200" dirty="0" smtClean="0">
                <a:solidFill>
                  <a:prstClr val="black"/>
                </a:solidFill>
              </a:rPr>
              <a:t> </a:t>
            </a:r>
            <a:r>
              <a:rPr lang="es-ES" sz="1200" dirty="0" err="1" smtClean="0">
                <a:solidFill>
                  <a:prstClr val="black"/>
                </a:solidFill>
              </a:rPr>
              <a:t>Brandt</a:t>
            </a:r>
            <a:r>
              <a:rPr lang="es-ES" sz="1200" dirty="0" smtClean="0">
                <a:solidFill>
                  <a:prstClr val="black"/>
                </a:solidFill>
              </a:rPr>
              <a:t> and </a:t>
            </a:r>
            <a:r>
              <a:rPr lang="es-ES" sz="1200" dirty="0" err="1" smtClean="0">
                <a:solidFill>
                  <a:prstClr val="black"/>
                </a:solidFill>
              </a:rPr>
              <a:t>Ko</a:t>
            </a:r>
            <a:r>
              <a:rPr lang="es-ES" sz="1200" dirty="0" smtClean="0">
                <a:solidFill>
                  <a:prstClr val="black"/>
                </a:solidFill>
              </a:rPr>
              <a:t> Kagawa.</a:t>
            </a:r>
            <a:endParaRPr lang="es-ES" sz="12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35877284"/>
              </p:ext>
            </p:extLst>
          </p:nvPr>
        </p:nvGraphicFramePr>
        <p:xfrm>
          <a:off x="476995" y="8479428"/>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s-ES" sz="1500" b="1" i="1" noProof="0" dirty="0" smtClean="0"/>
                    </a:p>
                    <a:p>
                      <a:pPr algn="ctr"/>
                      <a:r>
                        <a:rPr lang="es-ES" sz="1200" b="1" i="1" noProof="0" dirty="0" smtClean="0"/>
                        <a:t>Gracias a todos los que participaron en la traducción de esta evaluación,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i="1" noProof="0" dirty="0" smtClean="0"/>
                        <a:t>bajo la coordinación</a:t>
                      </a:r>
                      <a:r>
                        <a:rPr lang="es-ES" sz="1200" b="1" i="1" baseline="0" noProof="0" dirty="0" smtClean="0"/>
                        <a:t> de </a:t>
                      </a:r>
                      <a:r>
                        <a:rPr kumimoji="0" lang="es-ES" sz="1200" b="1" i="1"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Z. Rosa y </a:t>
                      </a:r>
                      <a:r>
                        <a:rPr kumimoji="0" lang="es-ES" sz="1200" b="1" i="1"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M.Méndez</a:t>
                      </a:r>
                      <a:endParaRPr kumimoji="0" lang="es-ES" sz="1200" b="1" i="1"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Tree>
    <p:extLst>
      <p:ext uri="{BB962C8B-B14F-4D97-AF65-F5344CB8AC3E}">
        <p14:creationId xmlns:p14="http://schemas.microsoft.com/office/powerpoint/2010/main" val="110073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82609151"/>
              </p:ext>
            </p:extLst>
          </p:nvPr>
        </p:nvGraphicFramePr>
        <p:xfrm>
          <a:off x="728664" y="718457"/>
          <a:ext cx="6815136" cy="8665172"/>
        </p:xfrm>
        <a:graphic>
          <a:graphicData uri="http://schemas.openxmlformats.org/drawingml/2006/table">
            <a:tbl>
              <a:tblPr firstRow="1" bandRow="1">
                <a:tableStyleId>{5940675A-B579-460E-94D1-54222C63F5DA}</a:tableStyleId>
              </a:tblPr>
              <a:tblGrid>
                <a:gridCol w="6815136"/>
              </a:tblGrid>
              <a:tr h="1186543">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s-419" sz="1900" b="1" dirty="0" smtClean="0"/>
                        <a:t>8.</a:t>
                      </a: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s-419" sz="1900" b="1" dirty="0" smtClean="0"/>
                    </a:p>
                    <a:p>
                      <a:endParaRPr lang="es-419" sz="1900" b="1" dirty="0" smtClean="0"/>
                    </a:p>
                    <a:p>
                      <a:endParaRPr lang="es-419" sz="1900" b="1" dirty="0" smtClean="0"/>
                    </a:p>
                    <a:p>
                      <a:endParaRPr lang="es-419" sz="1900" b="1" dirty="0" smtClean="0"/>
                    </a:p>
                    <a:p>
                      <a:endParaRPr lang="es-419" sz="1900" b="1" dirty="0" smtClean="0"/>
                    </a:p>
                    <a:p>
                      <a:endParaRPr lang="es-419" sz="1900" b="1" dirty="0" smtClean="0"/>
                    </a:p>
                    <a:p>
                      <a:endParaRPr lang="es-419" sz="1900" b="1" dirty="0" smtClean="0"/>
                    </a:p>
                  </a:txBody>
                  <a:tcPr marL="97155" marR="97155" marT="47897" marB="47897"/>
                </a:tc>
              </a:tr>
              <a:tr h="544395">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s-419" sz="900" b="1" dirty="0" smtClean="0"/>
                    </a:p>
                    <a:p>
                      <a:pPr marL="0" marR="0" lvl="0" indent="0" algn="l" defTabSz="1018809" rtl="0" eaLnBrk="1" fontAlgn="auto" latinLnBrk="0" hangingPunct="1">
                        <a:lnSpc>
                          <a:spcPct val="115000"/>
                        </a:lnSpc>
                        <a:spcBef>
                          <a:spcPts val="0"/>
                        </a:spcBef>
                        <a:spcAft>
                          <a:spcPts val="0"/>
                        </a:spcAft>
                        <a:buClrTx/>
                        <a:buSzTx/>
                        <a:buFontTx/>
                        <a:buNone/>
                        <a:tabLst/>
                        <a:defRPr/>
                      </a:pPr>
                      <a:r>
                        <a:rPr lang="es-419" sz="1900" b="1" dirty="0" smtClean="0"/>
                        <a:t>9</a:t>
                      </a:r>
                      <a:r>
                        <a:rPr lang="es-419" sz="1600" b="1" dirty="0" smtClean="0"/>
                        <a:t>.</a:t>
                      </a:r>
                      <a:r>
                        <a:rPr kumimoji="0" lang="es-419" sz="1600" b="1" i="0"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s-419" sz="1400" b="1" i="0" u="none" strike="noStrike" kern="1200" cap="none" spc="0" normalizeH="0" baseline="0" noProof="0" dirty="0" smtClean="0">
                          <a:ln>
                            <a:noFill/>
                          </a:ln>
                          <a:solidFill>
                            <a:srgbClr val="000000"/>
                          </a:solidFill>
                          <a:effectLst/>
                          <a:uLnTx/>
                          <a:uFillTx/>
                          <a:latin typeface="+mn-lt"/>
                          <a:ea typeface="Times New Roman"/>
                          <a:cs typeface="Times New Roman"/>
                        </a:rPr>
                        <a:t>   ¿Cómo las lagartijas y los elefantes se protegen a sí mismos de forma diferente? </a:t>
                      </a:r>
                      <a:endParaRPr lang="es-419" sz="1400" b="1" dirty="0" smtClean="0"/>
                    </a:p>
                    <a:p>
                      <a:endParaRPr lang="es-419" sz="900" b="1" dirty="0" smtClean="0"/>
                    </a:p>
                  </a:txBody>
                  <a:tcPr marL="97155" marR="97155" marT="47897" marB="47897" anchor="ctr"/>
                </a:tc>
              </a:tr>
              <a:tr h="990600">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s-419" sz="1900" b="1" dirty="0" smtClean="0"/>
                        <a:t>10.</a:t>
                      </a:r>
                      <a:r>
                        <a:rPr lang="es-419" sz="1900" b="1" baseline="0" dirty="0" smtClean="0"/>
                        <a:t> </a:t>
                      </a:r>
                      <a:endParaRPr lang="es-419" sz="1900" b="1" dirty="0" smtClean="0"/>
                    </a:p>
                    <a:p>
                      <a:r>
                        <a:rPr lang="es-419" sz="1900" b="1" dirty="0" smtClean="0"/>
                        <a:t>    </a:t>
                      </a:r>
                    </a:p>
                    <a:p>
                      <a:endParaRPr lang="es-419" sz="1900" b="1" dirty="0" smtClean="0"/>
                    </a:p>
                    <a:p>
                      <a:endParaRPr lang="es-419" sz="1900" b="1" dirty="0" smtClean="0"/>
                    </a:p>
                  </a:txBody>
                  <a:tcPr marL="97155" marR="97155" marT="47897" marB="47897"/>
                </a:tc>
              </a:tr>
              <a:tr h="786191">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900" b="1" dirty="0" smtClean="0"/>
                        <a:t>11.</a:t>
                      </a: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lang="es-419" sz="1900" b="1" dirty="0" smtClean="0"/>
                    </a:p>
                    <a:p>
                      <a:pPr marL="347663" indent="-293688"/>
                      <a:endParaRPr lang="es-419" sz="1900" b="1" dirty="0" smtClean="0"/>
                    </a:p>
                    <a:p>
                      <a:pPr marL="347663" indent="-293688"/>
                      <a:endParaRPr lang="es-419" sz="1900" b="1" dirty="0" smtClean="0"/>
                    </a:p>
                  </a:txBody>
                  <a:tcPr marL="97155" marR="97155" marT="47897" marB="47897"/>
                </a:tc>
              </a:tr>
              <a:tr h="81400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900" b="1" dirty="0" smtClean="0"/>
                        <a:t>12.</a:t>
                      </a: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a:t>
                      </a:r>
                      <a:endParaRPr lang="es-419" sz="1900" b="1" dirty="0" smtClean="0"/>
                    </a:p>
                    <a:p>
                      <a:endParaRPr lang="es-419" sz="1900" b="1" dirty="0" smtClean="0"/>
                    </a:p>
                    <a:p>
                      <a:endParaRPr lang="es-419" sz="1900" b="1" dirty="0" smtClean="0"/>
                    </a:p>
                    <a:p>
                      <a:endParaRPr lang="es-419" sz="1900" b="1" dirty="0" smtClean="0"/>
                    </a:p>
                    <a:p>
                      <a:endParaRPr lang="es-419" sz="1900" b="1" dirty="0" smtClean="0"/>
                    </a:p>
                    <a:p>
                      <a:endParaRPr lang="es-419" sz="1900" b="1" dirty="0"/>
                    </a:p>
                  </a:txBody>
                  <a:tcPr marL="97155" marR="97155" marT="47897" marB="47897"/>
                </a:tc>
              </a:tr>
              <a:tr h="480497">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s-419" sz="1900" b="1" dirty="0" smtClean="0"/>
                    </a:p>
                    <a:p>
                      <a:pPr marL="403225" marR="0" lvl="0" indent="-403225" algn="l" defTabSz="1018809" rtl="0" eaLnBrk="1" fontAlgn="auto" latinLnBrk="0" hangingPunct="1">
                        <a:lnSpc>
                          <a:spcPct val="115000"/>
                        </a:lnSpc>
                        <a:spcBef>
                          <a:spcPts val="0"/>
                        </a:spcBef>
                        <a:spcAft>
                          <a:spcPts val="0"/>
                        </a:spcAft>
                        <a:buClrTx/>
                        <a:buSzTx/>
                        <a:buFontTx/>
                        <a:buAutoNum type="arabicPeriod" startAt="13"/>
                        <a:tabLst/>
                        <a:defRPr/>
                      </a:pPr>
                      <a:r>
                        <a:rPr kumimoji="0" lang="es-419" sz="1600" b="1" i="0" u="none" strike="noStrike" kern="1200" cap="none" spc="0" normalizeH="0" baseline="0" noProof="0" dirty="0" smtClean="0">
                          <a:ln>
                            <a:noFill/>
                          </a:ln>
                          <a:solidFill>
                            <a:srgbClr val="000000"/>
                          </a:solidFill>
                          <a:effectLst/>
                          <a:uLnTx/>
                          <a:uFillTx/>
                          <a:latin typeface="+mn-lt"/>
                          <a:ea typeface="Times New Roman"/>
                          <a:cs typeface="Times New Roman"/>
                        </a:rPr>
                        <a:t>Observa los dos textos que aparecen arriba. ¿Cómo son iguales? </a:t>
                      </a:r>
                    </a:p>
                    <a:p>
                      <a:pPr marL="400050" marR="0" lvl="0" indent="0" algn="l" defTabSz="1018809" rtl="0" eaLnBrk="1" fontAlgn="auto" latinLnBrk="0" hangingPunct="1">
                        <a:lnSpc>
                          <a:spcPct val="115000"/>
                        </a:lnSpc>
                        <a:spcBef>
                          <a:spcPts val="0"/>
                        </a:spcBef>
                        <a:spcAft>
                          <a:spcPts val="0"/>
                        </a:spcAft>
                        <a:buClrTx/>
                        <a:buSzTx/>
                        <a:buFontTx/>
                        <a:buNone/>
                        <a:tabLst/>
                        <a:defRPr/>
                      </a:pPr>
                      <a:r>
                        <a:rPr kumimoji="0" lang="es-419" sz="1600" b="1" i="0" u="none" strike="noStrike" kern="1200" cap="none" spc="0" normalizeH="0" baseline="0" noProof="0" dirty="0" smtClean="0">
                          <a:ln>
                            <a:noFill/>
                          </a:ln>
                          <a:solidFill>
                            <a:srgbClr val="000000"/>
                          </a:solidFill>
                          <a:effectLst/>
                          <a:uLnTx/>
                          <a:uFillTx/>
                          <a:latin typeface="+mn-lt"/>
                          <a:ea typeface="Times New Roman"/>
                          <a:cs typeface="Times New Roman"/>
                        </a:rPr>
                        <a:t>¿Cómo son diferentes?</a:t>
                      </a:r>
                    </a:p>
                    <a:p>
                      <a:pPr marL="0" marR="0" lvl="0" indent="0" algn="l" defTabSz="1018809" rtl="0" eaLnBrk="1" fontAlgn="auto" latinLnBrk="0" hangingPunct="1">
                        <a:lnSpc>
                          <a:spcPct val="115000"/>
                        </a:lnSpc>
                        <a:spcBef>
                          <a:spcPts val="0"/>
                        </a:spcBef>
                        <a:spcAft>
                          <a:spcPts val="0"/>
                        </a:spcAft>
                        <a:buClrTx/>
                        <a:buSzTx/>
                        <a:buFontTx/>
                        <a:buNone/>
                        <a:tabLst/>
                        <a:defRPr/>
                      </a:pPr>
                      <a:endParaRPr kumimoji="0" lang="es-419" sz="1600" b="1" i="0"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tc>
              </a:tr>
            </a:tbl>
          </a:graphicData>
        </a:graphic>
      </p:graphicFrame>
      <p:grpSp>
        <p:nvGrpSpPr>
          <p:cNvPr id="31" name="Group 30"/>
          <p:cNvGrpSpPr/>
          <p:nvPr/>
        </p:nvGrpSpPr>
        <p:grpSpPr>
          <a:xfrm>
            <a:off x="1724424" y="914400"/>
            <a:ext cx="1770600" cy="1963053"/>
            <a:chOff x="521292" y="1472177"/>
            <a:chExt cx="1745195" cy="2186526"/>
          </a:xfrm>
        </p:grpSpPr>
        <p:pic>
          <p:nvPicPr>
            <p:cNvPr id="33" name="Picture 10" descr="http://cdn.sheknows.com/articles/2012/03/rabbit-eating-garden-plant.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682" t="6334" r="20240" b="8520"/>
            <a:stretch/>
          </p:blipFill>
          <p:spPr bwMode="auto">
            <a:xfrm>
              <a:off x="1119171" y="1472177"/>
              <a:ext cx="1097048" cy="984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6" name="TextBox 35"/>
            <p:cNvSpPr txBox="1"/>
            <p:nvPr/>
          </p:nvSpPr>
          <p:spPr>
            <a:xfrm>
              <a:off x="666287" y="3350171"/>
              <a:ext cx="1600200" cy="308532"/>
            </a:xfrm>
            <a:prstGeom prst="rect">
              <a:avLst/>
            </a:prstGeom>
            <a:noFill/>
          </p:spPr>
          <p:txBody>
            <a:bodyPr wrap="square" rtlCol="0" anchor="b">
              <a:spAutoFit/>
            </a:bodyPr>
            <a:lstStyle/>
            <a:p>
              <a:pPr algn="ctr"/>
              <a:r>
                <a:rPr lang="es-419" sz="1200" b="1" dirty="0" smtClean="0"/>
                <a:t>comida y agua</a:t>
              </a:r>
              <a:endParaRPr lang="es-419" sz="1200" b="1" dirty="0"/>
            </a:p>
          </p:txBody>
        </p:sp>
        <p:pic>
          <p:nvPicPr>
            <p:cNvPr id="34" name="Picture 4" descr="https://encrypted-tbn3.gstatic.com/images?q=tbn:ANd9GcS3gpTV6-TSad-XENdIjUezrtyPNKiR9ftaAPLhRxkS6fvK1O9t-IbVXP_B"/>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20578"/>
            <a:stretch/>
          </p:blipFill>
          <p:spPr bwMode="auto">
            <a:xfrm>
              <a:off x="521292" y="2419076"/>
              <a:ext cx="1708676" cy="917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3" name="Rectangle 2"/>
          <p:cNvSpPr/>
          <p:nvPr/>
        </p:nvSpPr>
        <p:spPr>
          <a:xfrm>
            <a:off x="673100" y="159657"/>
            <a:ext cx="6870700" cy="928310"/>
          </a:xfrm>
          <a:prstGeom prst="rect">
            <a:avLst/>
          </a:prstGeom>
        </p:spPr>
        <p:txBody>
          <a:bodyPr wrap="square" lIns="96371" tIns="48186" rIns="96371" bIns="48186">
            <a:spAutoFit/>
          </a:bodyPr>
          <a:lstStyle/>
          <a:p>
            <a:r>
              <a:rPr lang="es-ES" sz="1300" b="1" dirty="0"/>
              <a:t>Imágenes para las preguntas de </a:t>
            </a:r>
            <a:r>
              <a:rPr lang="es-ES" sz="1300" b="1" dirty="0" smtClean="0"/>
              <a:t>selección múltiple </a:t>
            </a:r>
            <a:endParaRPr lang="en-US" sz="1300" dirty="0"/>
          </a:p>
          <a:p>
            <a:r>
              <a:rPr lang="es-PR" sz="1300" dirty="0" smtClean="0"/>
              <a:t>Textos informativos: </a:t>
            </a:r>
            <a:r>
              <a:rPr lang="es-MX" sz="1300" i="1" dirty="0"/>
              <a:t>¿Qué necesitan los animales</a:t>
            </a:r>
            <a:r>
              <a:rPr lang="es-MX" sz="1300" i="1" dirty="0" smtClean="0"/>
              <a:t>? </a:t>
            </a:r>
            <a:r>
              <a:rPr lang="es-MX" sz="1300" dirty="0" smtClean="0"/>
              <a:t>y</a:t>
            </a:r>
            <a:r>
              <a:rPr lang="es-MX" sz="1300" i="1" dirty="0" smtClean="0"/>
              <a:t> </a:t>
            </a:r>
            <a:r>
              <a:rPr lang="es-419" sz="1300" i="1" dirty="0" smtClean="0"/>
              <a:t>Las </a:t>
            </a:r>
            <a:r>
              <a:rPr lang="es-419" sz="1300" i="1" dirty="0"/>
              <a:t>rocas ayudan a este animal a comer</a:t>
            </a:r>
          </a:p>
          <a:p>
            <a:endParaRPr lang="es-MX" sz="1400" b="1" i="1" dirty="0"/>
          </a:p>
          <a:p>
            <a:endParaRPr lang="es-PR" sz="14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4578554" y="966258"/>
            <a:ext cx="1479330" cy="1915596"/>
            <a:chOff x="4463677" y="563230"/>
            <a:chExt cx="1479330" cy="1915596"/>
          </a:xfrm>
        </p:grpSpPr>
        <p:sp>
          <p:nvSpPr>
            <p:cNvPr id="30" name="TextBox 29"/>
            <p:cNvSpPr txBox="1"/>
            <p:nvPr/>
          </p:nvSpPr>
          <p:spPr>
            <a:xfrm>
              <a:off x="4463677" y="2201827"/>
              <a:ext cx="1479330" cy="276999"/>
            </a:xfrm>
            <a:prstGeom prst="rect">
              <a:avLst/>
            </a:prstGeom>
            <a:noFill/>
          </p:spPr>
          <p:txBody>
            <a:bodyPr wrap="square" rtlCol="0" anchor="b">
              <a:spAutoFit/>
            </a:bodyPr>
            <a:lstStyle/>
            <a:p>
              <a:r>
                <a:rPr lang="es-419" sz="1200" b="1" dirty="0" smtClean="0"/>
                <a:t>árboles de acacia</a:t>
              </a:r>
              <a:endParaRPr lang="es-419" sz="1200" b="1" dirty="0"/>
            </a:p>
          </p:txBody>
        </p:sp>
        <p:pic>
          <p:nvPicPr>
            <p:cNvPr id="28" name="Picture 4" descr="http://api.ning.com/files/q3kOzP7LEzQeEAeESpBl9RkGmJkh4-dl0KIu5CHzSdVPhVWzPNxqVUPIItW70tmup5F9iLfR6-2DoXM49A0Is0MHEOkoOLC*/Z9540011Giraffe_Giraffa_camelopardalis_eating_from_treeSPL.jpg"/>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l="3197" t="24864" r="41375"/>
            <a:stretch/>
          </p:blipFill>
          <p:spPr bwMode="auto">
            <a:xfrm>
              <a:off x="4495573" y="563230"/>
              <a:ext cx="1104549" cy="1621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39" name="TextBox 38"/>
          <p:cNvSpPr txBox="1"/>
          <p:nvPr/>
        </p:nvSpPr>
        <p:spPr>
          <a:xfrm>
            <a:off x="2176763" y="4634289"/>
            <a:ext cx="1130857" cy="276999"/>
          </a:xfrm>
          <a:prstGeom prst="rect">
            <a:avLst/>
          </a:prstGeom>
          <a:noFill/>
        </p:spPr>
        <p:txBody>
          <a:bodyPr wrap="square" rtlCol="0" anchor="b">
            <a:spAutoFit/>
          </a:bodyPr>
          <a:lstStyle/>
          <a:p>
            <a:r>
              <a:rPr lang="es-419" sz="1200" b="1" dirty="0" smtClean="0"/>
              <a:t>en un nido</a:t>
            </a:r>
            <a:endParaRPr lang="es-419" sz="1200" b="1" dirty="0"/>
          </a:p>
        </p:txBody>
      </p:sp>
      <p:sp>
        <p:nvSpPr>
          <p:cNvPr id="40" name="TextBox 39"/>
          <p:cNvSpPr txBox="1"/>
          <p:nvPr/>
        </p:nvSpPr>
        <p:spPr>
          <a:xfrm>
            <a:off x="4072997" y="4634288"/>
            <a:ext cx="2179454" cy="276999"/>
          </a:xfrm>
          <a:prstGeom prst="rect">
            <a:avLst/>
          </a:prstGeom>
          <a:noFill/>
        </p:spPr>
        <p:txBody>
          <a:bodyPr wrap="square" rtlCol="0" anchor="b">
            <a:spAutoFit/>
          </a:bodyPr>
          <a:lstStyle/>
          <a:p>
            <a:pPr algn="ctr"/>
            <a:r>
              <a:rPr lang="es-419" sz="1200" b="1" dirty="0" smtClean="0"/>
              <a:t>un lugar suave en el bosque</a:t>
            </a:r>
            <a:endParaRPr lang="es-419" sz="1200" b="1" dirty="0"/>
          </a:p>
        </p:txBody>
      </p:sp>
      <p:pic>
        <p:nvPicPr>
          <p:cNvPr id="3076" name="Picture 4" descr="http://t2.gstatic.com/images?q=tbn:ANd9GcQc36zPLgMW_7WIHcCs3v8L4HQNlOjZLlHMshVhimxtDf-BV4t73pvr7w"/>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76763" y="4971507"/>
            <a:ext cx="875894" cy="1085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 name="Picture 40"/>
          <p:cNvPicPr>
            <a:picLocks noChangeAspect="1"/>
          </p:cNvPicPr>
          <p:nvPr/>
        </p:nvPicPr>
        <p:blipFill>
          <a:blip r:embed="rId9"/>
          <a:stretch>
            <a:fillRect/>
          </a:stretch>
        </p:blipFill>
        <p:spPr>
          <a:xfrm>
            <a:off x="1998022" y="3686728"/>
            <a:ext cx="1202440" cy="957236"/>
          </a:xfrm>
          <a:prstGeom prst="rect">
            <a:avLst/>
          </a:prstGeom>
        </p:spPr>
      </p:pic>
      <p:pic>
        <p:nvPicPr>
          <p:cNvPr id="42" name="Picture 41"/>
          <p:cNvPicPr>
            <a:picLocks noChangeAspect="1"/>
          </p:cNvPicPr>
          <p:nvPr/>
        </p:nvPicPr>
        <p:blipFill>
          <a:blip r:embed="rId10"/>
          <a:stretch>
            <a:fillRect/>
          </a:stretch>
        </p:blipFill>
        <p:spPr>
          <a:xfrm>
            <a:off x="4469820" y="3662051"/>
            <a:ext cx="1295744" cy="966825"/>
          </a:xfrm>
          <a:prstGeom prst="rect">
            <a:avLst/>
          </a:prstGeom>
        </p:spPr>
      </p:pic>
      <p:sp>
        <p:nvSpPr>
          <p:cNvPr id="16" name="TextBox 15"/>
          <p:cNvSpPr txBox="1"/>
          <p:nvPr/>
        </p:nvSpPr>
        <p:spPr>
          <a:xfrm>
            <a:off x="1748473" y="6028546"/>
            <a:ext cx="1987436" cy="276999"/>
          </a:xfrm>
          <a:prstGeom prst="rect">
            <a:avLst/>
          </a:prstGeom>
          <a:noFill/>
        </p:spPr>
        <p:txBody>
          <a:bodyPr wrap="square" rtlCol="0">
            <a:spAutoFit/>
          </a:bodyPr>
          <a:lstStyle/>
          <a:p>
            <a:pPr lvl="0">
              <a:defRPr/>
            </a:pPr>
            <a:r>
              <a:rPr lang="es-ES" sz="1200" b="1" dirty="0">
                <a:solidFill>
                  <a:prstClr val="black"/>
                </a:solidFill>
              </a:rPr>
              <a:t>p</a:t>
            </a:r>
            <a:r>
              <a:rPr lang="es-ES" sz="1200" b="1" dirty="0" smtClean="0">
                <a:solidFill>
                  <a:prstClr val="black"/>
                </a:solidFill>
              </a:rPr>
              <a:t>ara subir a los árboles </a:t>
            </a:r>
            <a:endParaRPr lang="es-ES" sz="1200" b="1" dirty="0">
              <a:solidFill>
                <a:prstClr val="black"/>
              </a:solidFill>
            </a:endParaRPr>
          </a:p>
        </p:txBody>
      </p:sp>
      <p:pic>
        <p:nvPicPr>
          <p:cNvPr id="43" name="Picture 42"/>
          <p:cNvPicPr>
            <a:picLocks noChangeAspect="1"/>
          </p:cNvPicPr>
          <p:nvPr/>
        </p:nvPicPr>
        <p:blipFill>
          <a:blip r:embed="rId11"/>
          <a:stretch>
            <a:fillRect/>
          </a:stretch>
        </p:blipFill>
        <p:spPr>
          <a:xfrm>
            <a:off x="4323851" y="5011374"/>
            <a:ext cx="1677746" cy="1067656"/>
          </a:xfrm>
          <a:prstGeom prst="rect">
            <a:avLst/>
          </a:prstGeom>
        </p:spPr>
      </p:pic>
      <p:sp>
        <p:nvSpPr>
          <p:cNvPr id="44" name="TextBox 43"/>
          <p:cNvSpPr txBox="1"/>
          <p:nvPr/>
        </p:nvSpPr>
        <p:spPr>
          <a:xfrm>
            <a:off x="4072997" y="6038720"/>
            <a:ext cx="2267366" cy="276999"/>
          </a:xfrm>
          <a:prstGeom prst="rect">
            <a:avLst/>
          </a:prstGeom>
          <a:noFill/>
        </p:spPr>
        <p:txBody>
          <a:bodyPr wrap="square" rtlCol="0">
            <a:spAutoFit/>
          </a:bodyPr>
          <a:lstStyle/>
          <a:p>
            <a:r>
              <a:rPr lang="es-MX" sz="1200" b="1" dirty="0"/>
              <a:t>p</a:t>
            </a:r>
            <a:r>
              <a:rPr lang="es-MX" sz="1200" b="1" dirty="0" smtClean="0"/>
              <a:t>ara encontrar suficiente comida</a:t>
            </a:r>
            <a:endParaRPr lang="es-MX" sz="1200" b="1" dirty="0"/>
          </a:p>
        </p:txBody>
      </p:sp>
      <p:pic>
        <p:nvPicPr>
          <p:cNvPr id="27" name="Picture 26"/>
          <p:cNvPicPr>
            <a:picLocks noChangeAspect="1"/>
          </p:cNvPicPr>
          <p:nvPr/>
        </p:nvPicPr>
        <p:blipFill>
          <a:blip r:embed="rId12"/>
          <a:stretch>
            <a:fillRect/>
          </a:stretch>
        </p:blipFill>
        <p:spPr>
          <a:xfrm>
            <a:off x="1380085" y="6587659"/>
            <a:ext cx="2606384" cy="1249590"/>
          </a:xfrm>
          <a:prstGeom prst="rect">
            <a:avLst/>
          </a:prstGeom>
          <a:scene3d>
            <a:camera prst="orthographicFront"/>
            <a:lightRig rig="threePt" dir="t"/>
          </a:scene3d>
          <a:sp3d contourW="38100">
            <a:contourClr>
              <a:schemeClr val="tx1"/>
            </a:contourClr>
          </a:sp3d>
        </p:spPr>
      </p:pic>
      <p:pic>
        <p:nvPicPr>
          <p:cNvPr id="29" name="Picture 28"/>
          <p:cNvPicPr>
            <a:picLocks noChangeAspect="1"/>
          </p:cNvPicPr>
          <p:nvPr/>
        </p:nvPicPr>
        <p:blipFill>
          <a:blip r:embed="rId13"/>
          <a:stretch>
            <a:fillRect/>
          </a:stretch>
        </p:blipFill>
        <p:spPr>
          <a:xfrm>
            <a:off x="4469820" y="6489495"/>
            <a:ext cx="2356404" cy="1315026"/>
          </a:xfrm>
          <a:prstGeom prst="rect">
            <a:avLst/>
          </a:prstGeom>
          <a:scene3d>
            <a:camera prst="orthographicFront"/>
            <a:lightRig rig="threePt" dir="t"/>
          </a:scene3d>
          <a:sp3d contourW="38100">
            <a:contourClr>
              <a:schemeClr val="tx1"/>
            </a:contourClr>
          </a:sp3d>
        </p:spPr>
      </p:pic>
    </p:spTree>
    <p:extLst>
      <p:ext uri="{BB962C8B-B14F-4D97-AF65-F5344CB8AC3E}">
        <p14:creationId xmlns:p14="http://schemas.microsoft.com/office/powerpoint/2010/main" val="2657148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31</a:t>
            </a:fld>
            <a:endParaRPr lang="es-419" dirty="0"/>
          </a:p>
        </p:txBody>
      </p:sp>
      <p:grpSp>
        <p:nvGrpSpPr>
          <p:cNvPr id="5" name="Group 4"/>
          <p:cNvGrpSpPr/>
          <p:nvPr/>
        </p:nvGrpSpPr>
        <p:grpSpPr>
          <a:xfrm>
            <a:off x="381000" y="685800"/>
            <a:ext cx="2845097" cy="2949791"/>
            <a:chOff x="141662" y="458943"/>
            <a:chExt cx="3123072" cy="3246625"/>
          </a:xfrm>
        </p:grpSpPr>
        <p:sp>
          <p:nvSpPr>
            <p:cNvPr id="6" name="Rectangle 5"/>
            <p:cNvSpPr/>
            <p:nvPr/>
          </p:nvSpPr>
          <p:spPr>
            <a:xfrm>
              <a:off x="604380" y="458943"/>
              <a:ext cx="2023987" cy="965431"/>
            </a:xfrm>
            <a:prstGeom prst="rect">
              <a:avLst/>
            </a:prstGeom>
          </p:spPr>
          <p:txBody>
            <a:bodyPr wrap="none">
              <a:spAutoFit/>
            </a:bodyPr>
            <a:lstStyle/>
            <a:p>
              <a:r>
                <a:rPr lang="es-419" sz="5100" b="1" dirty="0" smtClean="0">
                  <a:effectLst>
                    <a:outerShdw blurRad="38100" dist="38100" dir="2700000" algn="tl">
                      <a:srgbClr val="000000">
                        <a:alpha val="43137"/>
                      </a:srgbClr>
                    </a:outerShdw>
                  </a:effectLst>
                </a:rPr>
                <a:t>Grado</a:t>
              </a:r>
              <a:endParaRPr lang="es-419" sz="5100" b="1" dirty="0">
                <a:effectLst>
                  <a:outerShdw blurRad="38100" dist="38100" dir="2700000" algn="tl">
                    <a:srgbClr val="000000">
                      <a:alpha val="43137"/>
                    </a:srgbClr>
                  </a:outerShdw>
                </a:effectLst>
              </a:endParaRPr>
            </a:p>
          </p:txBody>
        </p:sp>
        <p:sp>
          <p:nvSpPr>
            <p:cNvPr id="7" name="Parallelogram 6"/>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8" name="Parallelogram 7"/>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Rectangle 8"/>
            <p:cNvSpPr/>
            <p:nvPr/>
          </p:nvSpPr>
          <p:spPr>
            <a:xfrm>
              <a:off x="882705" y="1295400"/>
              <a:ext cx="733669"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419" sz="5700" b="1" dirty="0" smtClean="0">
                  <a:ln w="11430"/>
                  <a:effectLst>
                    <a:outerShdw blurRad="80000" dist="40000" dir="5040000" algn="tl">
                      <a:srgbClr val="000000">
                        <a:alpha val="30000"/>
                      </a:srgbClr>
                    </a:outerShdw>
                  </a:effectLst>
                </a:rPr>
                <a:t>K</a:t>
              </a:r>
              <a:endParaRPr lang="es-419" sz="5700" b="1" dirty="0">
                <a:ln w="11430"/>
                <a:effectLst>
                  <a:outerShdw blurRad="80000" dist="40000" dir="5040000" algn="tl">
                    <a:srgbClr val="000000">
                      <a:alpha val="30000"/>
                    </a:srgbClr>
                  </a:outerShdw>
                </a:effectLst>
              </a:endParaRPr>
            </a:p>
          </p:txBody>
        </p:sp>
        <p:pic>
          <p:nvPicPr>
            <p:cNvPr id="10"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405388" y="1757065"/>
              <a:ext cx="1520763" cy="1415862"/>
            </a:xfrm>
            <a:prstGeom prst="rect">
              <a:avLst/>
            </a:prstGeom>
            <a:noFill/>
          </p:spPr>
        </p:pic>
        <p:pic>
          <p:nvPicPr>
            <p:cNvPr id="11"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sp>
        <p:nvSpPr>
          <p:cNvPr id="12" name="TextBox 11"/>
          <p:cNvSpPr txBox="1"/>
          <p:nvPr/>
        </p:nvSpPr>
        <p:spPr>
          <a:xfrm>
            <a:off x="516254" y="4552888"/>
            <a:ext cx="6951345" cy="2488145"/>
          </a:xfrm>
          <a:prstGeom prst="rect">
            <a:avLst/>
          </a:prstGeom>
          <a:noFill/>
          <a:ln>
            <a:noFill/>
          </a:ln>
        </p:spPr>
        <p:txBody>
          <a:bodyPr wrap="square" lIns="101881" tIns="50941" rIns="101881" bIns="50941" rtlCol="0">
            <a:spAutoFit/>
          </a:bodyPr>
          <a:lstStyle/>
          <a:p>
            <a:r>
              <a:rPr lang="es-419" sz="3000" b="1" dirty="0" smtClean="0">
                <a:effectLst>
                  <a:outerShdw blurRad="38100" dist="38100" dir="2700000" algn="tl">
                    <a:srgbClr val="000000">
                      <a:alpha val="43137"/>
                    </a:srgbClr>
                  </a:outerShdw>
                </a:effectLst>
              </a:rPr>
              <a:t>Trimestre 4: Pre-evaluación del estudiante</a:t>
            </a:r>
          </a:p>
          <a:p>
            <a:endParaRPr lang="es-419" sz="500" b="1" i="1" dirty="0" smtClean="0">
              <a:effectLst>
                <a:outerShdw blurRad="38100" dist="38100" dir="2700000" algn="tl">
                  <a:srgbClr val="000000">
                    <a:alpha val="43137"/>
                  </a:srgbClr>
                </a:outerShdw>
              </a:effectLst>
            </a:endParaRPr>
          </a:p>
          <a:p>
            <a:r>
              <a:rPr lang="es-419" sz="3000" b="1" i="1" dirty="0" smtClean="0">
                <a:effectLst>
                  <a:outerShdw blurRad="38100" dist="38100" dir="2700000" algn="tl">
                    <a:srgbClr val="000000">
                      <a:alpha val="43137"/>
                    </a:srgbClr>
                  </a:outerShdw>
                </a:effectLst>
              </a:rPr>
              <a:t>Comprensión auditiva</a:t>
            </a:r>
          </a:p>
          <a:p>
            <a:endParaRPr lang="es-419" sz="3000" b="1" i="1" dirty="0" smtClean="0">
              <a:effectLst>
                <a:outerShdw blurRad="38100" dist="38100" dir="2700000" algn="tl">
                  <a:srgbClr val="000000">
                    <a:alpha val="43137"/>
                  </a:srgbClr>
                </a:outerShdw>
              </a:effectLst>
            </a:endParaRPr>
          </a:p>
          <a:p>
            <a:endParaRPr lang="es-419" sz="3000" b="1" i="1" dirty="0" smtClean="0">
              <a:effectLst>
                <a:outerShdw blurRad="38100" dist="38100" dir="2700000" algn="tl">
                  <a:srgbClr val="000000">
                    <a:alpha val="43137"/>
                  </a:srgbClr>
                </a:outerShdw>
              </a:effectLst>
            </a:endParaRPr>
          </a:p>
          <a:p>
            <a:r>
              <a:rPr lang="es-419" sz="3000" b="1" i="1" dirty="0" smtClean="0">
                <a:effectLst>
                  <a:outerShdw blurRad="38100" dist="38100" dir="2700000" algn="tl">
                    <a:srgbClr val="000000">
                      <a:alpha val="43137"/>
                    </a:srgbClr>
                  </a:outerShdw>
                </a:effectLst>
              </a:rPr>
              <a:t>Nombre______________________</a:t>
            </a:r>
            <a:endParaRPr lang="es-419"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6750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9525000"/>
            <a:ext cx="842010" cy="381000"/>
          </a:xfrm>
        </p:spPr>
        <p:txBody>
          <a:bodyPr/>
          <a:lstStyle/>
          <a:p>
            <a:fld id="{F177B04D-AEB5-43ED-B9BA-B3D1EC9C9067}"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86451761"/>
              </p:ext>
            </p:extLst>
          </p:nvPr>
        </p:nvGraphicFramePr>
        <p:xfrm>
          <a:off x="208129" y="152399"/>
          <a:ext cx="7412573" cy="9846899"/>
        </p:xfrm>
        <a:graphic>
          <a:graphicData uri="http://schemas.openxmlformats.org/drawingml/2006/table">
            <a:tbl>
              <a:tblPr firstRow="1" bandRow="1">
                <a:tableStyleId>{5940675A-B579-460E-94D1-54222C63F5DA}</a:tableStyleId>
              </a:tblPr>
              <a:tblGrid>
                <a:gridCol w="427354"/>
                <a:gridCol w="170354"/>
                <a:gridCol w="513363"/>
                <a:gridCol w="578437"/>
                <a:gridCol w="578437"/>
                <a:gridCol w="506133"/>
                <a:gridCol w="578437"/>
                <a:gridCol w="398600"/>
                <a:gridCol w="512604"/>
                <a:gridCol w="512604"/>
                <a:gridCol w="512604"/>
                <a:gridCol w="585834"/>
                <a:gridCol w="512604"/>
                <a:gridCol w="512604"/>
                <a:gridCol w="512604"/>
              </a:tblGrid>
              <a:tr h="557137">
                <a:tc gridSpan="14">
                  <a:txBody>
                    <a:bodyPr/>
                    <a:lstStyle/>
                    <a:p>
                      <a:pPr marL="0" indent="0" algn="l"/>
                      <a:endParaRPr lang="es-419" sz="1000" b="1" i="0" baseline="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i="0" baseline="0" dirty="0" smtClean="0"/>
                    </a:p>
                    <a:p>
                      <a:pPr algn="l">
                        <a:lnSpc>
                          <a:spcPct val="100000"/>
                        </a:lnSpc>
                      </a:pPr>
                      <a:endParaRPr lang="en-US" sz="1200" b="1" i="0" baseline="0" dirty="0" smtClean="0"/>
                    </a:p>
                    <a:p>
                      <a:pPr algn="l">
                        <a:lnSpc>
                          <a:spcPct val="100000"/>
                        </a:lnSpc>
                      </a:pPr>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73866">
                <a:tc gridSpan="15">
                  <a:txBody>
                    <a:bodyPr/>
                    <a:lstStyle/>
                    <a:p>
                      <a:pPr algn="l">
                        <a:lnSpc>
                          <a:spcPct val="100000"/>
                        </a:lnSpc>
                      </a:pPr>
                      <a:r>
                        <a:rPr lang="es-419" sz="1200" b="1" i="0" baseline="0" dirty="0" smtClean="0">
                          <a:effectLst/>
                        </a:rPr>
                        <a:t>Texto literario: </a:t>
                      </a:r>
                      <a:r>
                        <a:rPr lang="es-419" sz="1200" b="0" i="1" baseline="0" dirty="0" smtClean="0">
                          <a:effectLst/>
                        </a:rPr>
                        <a:t>La mascota de Pedro </a:t>
                      </a:r>
                      <a:r>
                        <a:rPr lang="es-419" sz="1200" b="1" i="0" baseline="0" dirty="0" smtClean="0">
                          <a:effectLst/>
                        </a:rPr>
                        <a:t>y</a:t>
                      </a:r>
                      <a:r>
                        <a:rPr lang="es-419" sz="1200" b="0" i="1" baseline="0" dirty="0" smtClean="0">
                          <a:effectLst/>
                        </a:rPr>
                        <a:t> Jaime y el pajarito</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a:p>
                  </a:txBody>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395055">
                <a:tc>
                  <a:txBody>
                    <a:bodyPr/>
                    <a:lstStyle/>
                    <a:p>
                      <a:pPr algn="ctr">
                        <a:lnSpc>
                          <a:spcPct val="100000"/>
                        </a:lnSpc>
                      </a:pPr>
                      <a:r>
                        <a:rPr lang="es-419" sz="1300" b="1" dirty="0" smtClean="0"/>
                        <a:t>1</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Identifica personajes específicos, ambiente/escenario y secuencia de acontecimientos .  </a:t>
                      </a:r>
                    </a:p>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dirty="0" smtClean="0">
                          <a:solidFill>
                            <a:srgbClr val="000000"/>
                          </a:solidFill>
                          <a:effectLst/>
                          <a:latin typeface="+mn-lt"/>
                          <a:ea typeface="Times New Roman"/>
                          <a:cs typeface="Times New Roman"/>
                        </a:rPr>
                        <a:t>RL.K.3</a:t>
                      </a:r>
                      <a:r>
                        <a:rPr lang="es-419" sz="900" b="0" baseline="0" dirty="0" smtClean="0">
                          <a:solidFill>
                            <a:srgbClr val="000000"/>
                          </a:solidFill>
                          <a:effectLst/>
                          <a:latin typeface="+mn-lt"/>
                          <a:ea typeface="Times New Roman"/>
                          <a:cs typeface="Times New Roman"/>
                        </a:rPr>
                        <a:t>  DOK-1 Cd  Pregunta:   ¿Quién quería una mascota?   mamá_______    </a:t>
                      </a:r>
                      <a:r>
                        <a:rPr lang="es-419"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Pedro_______</a:t>
                      </a:r>
                      <a:endParaRPr lang="es-419"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3728">
                <a:tc>
                  <a:txBody>
                    <a:bodyPr/>
                    <a:lstStyle/>
                    <a:p>
                      <a:pPr algn="ctr">
                        <a:lnSpc>
                          <a:spcPct val="100000"/>
                        </a:lnSpc>
                      </a:pPr>
                      <a:r>
                        <a:rPr lang="es-419" sz="1300" b="1" dirty="0" smtClean="0"/>
                        <a:t>2</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a:lnSpc>
                          <a:spcPct val="100000"/>
                        </a:lnSpc>
                      </a:pP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Contesta preguntas </a:t>
                      </a:r>
                      <a:r>
                        <a:rPr kumimoji="0" lang="es-419" sz="900" b="0" i="0" u="sng" strike="noStrike" kern="1200" cap="none" spc="0" normalizeH="0" baseline="0" noProof="0" dirty="0" smtClean="0">
                          <a:ln>
                            <a:noFill/>
                          </a:ln>
                          <a:solidFill>
                            <a:srgbClr val="000000"/>
                          </a:solidFill>
                          <a:effectLst/>
                          <a:uLnTx/>
                          <a:uFillTx/>
                          <a:latin typeface="+mn-lt"/>
                          <a:ea typeface="Times New Roman"/>
                          <a:cs typeface="Times New Roman"/>
                        </a:rPr>
                        <a:t>descriptivas</a:t>
                      </a: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 sobre personajes, ambiente/escenario o acontecimientos, en un cuento leído y discutido en clase.</a:t>
                      </a:r>
                    </a:p>
                    <a:p>
                      <a:pPr>
                        <a:lnSpc>
                          <a:spcPct val="100000"/>
                        </a:lnSpc>
                      </a:pPr>
                      <a:r>
                        <a:rPr lang="es-419" sz="900" b="0" dirty="0" smtClean="0">
                          <a:effectLst/>
                          <a:latin typeface="+mn-lt"/>
                          <a:ea typeface="Calibri"/>
                          <a:cs typeface="Helvetica"/>
                        </a:rPr>
                        <a:t>Hacia RL.K.3  DOK-1 Cf</a:t>
                      </a:r>
                      <a:r>
                        <a:rPr lang="es-419" sz="900" b="0" baseline="0" dirty="0" smtClean="0">
                          <a:effectLst/>
                          <a:latin typeface="+mn-lt"/>
                          <a:ea typeface="Calibri"/>
                          <a:cs typeface="Helvetica"/>
                        </a:rPr>
                        <a:t>  </a:t>
                      </a:r>
                      <a:r>
                        <a:rPr lang="es-419" sz="900" b="0" dirty="0" smtClean="0">
                          <a:effectLst/>
                          <a:latin typeface="+mn-lt"/>
                          <a:ea typeface="Calibri"/>
                          <a:cs typeface="Helvetica"/>
                        </a:rPr>
                        <a:t>Pregunta:  ¿En qué clase de casa  vivía Pedro?   </a:t>
                      </a:r>
                      <a:r>
                        <a:rPr lang="es-419" sz="900" b="1" baseline="0" dirty="0" smtClean="0">
                          <a:effectLst>
                            <a:outerShdw blurRad="38100" dist="38100" dir="2700000" algn="tl">
                              <a:srgbClr val="000000">
                                <a:alpha val="43137"/>
                              </a:srgbClr>
                            </a:outerShdw>
                          </a:effectLst>
                          <a:latin typeface="+mn-lt"/>
                          <a:ea typeface="Calibri"/>
                          <a:cs typeface="Helvetica"/>
                        </a:rPr>
                        <a:t>una casa pequeña sin patio______  </a:t>
                      </a:r>
                      <a:r>
                        <a:rPr lang="es-419" sz="900" b="0" baseline="0" dirty="0" smtClean="0">
                          <a:effectLst/>
                          <a:latin typeface="+mn-lt"/>
                          <a:ea typeface="Calibri"/>
                          <a:cs typeface="Helvetica"/>
                        </a:rPr>
                        <a:t>una casa pequeña con patio____</a:t>
                      </a:r>
                      <a:endParaRPr lang="es-419" sz="900" b="0" dirty="0" smtClean="0">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nSpc>
                          <a:spcPct val="100000"/>
                        </a:lnSpc>
                      </a:pPr>
                      <a:endParaRPr lang="en-US" sz="900" b="0" dirty="0" smtClean="0">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98522">
                <a:tc>
                  <a:txBody>
                    <a:bodyPr/>
                    <a:lstStyle/>
                    <a:p>
                      <a:pPr algn="ctr">
                        <a:lnSpc>
                          <a:spcPct val="100000"/>
                        </a:lnSpc>
                      </a:pPr>
                      <a:r>
                        <a:rPr lang="es-419" sz="1300" b="1" dirty="0" smtClean="0"/>
                        <a:t>3</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prstClr val="black"/>
                          </a:solidFill>
                          <a:effectLst/>
                          <a:uLnTx/>
                          <a:uFillTx/>
                          <a:latin typeface="+mn-lt"/>
                          <a:ea typeface="Calibri"/>
                          <a:cs typeface="Helvetica"/>
                        </a:rPr>
                        <a:t>Relaciona acontecimientos del cuento a un personaje o ambiente/escenario específico.</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dirty="0" smtClean="0">
                          <a:solidFill>
                            <a:srgbClr val="000000"/>
                          </a:solidFill>
                          <a:effectLst/>
                          <a:latin typeface="+mn-lt"/>
                          <a:ea typeface="Calibri"/>
                          <a:cs typeface="Times New Roman"/>
                        </a:rPr>
                        <a:t>Hacia RL.K.3  </a:t>
                      </a:r>
                      <a:r>
                        <a:rPr lang="es-419" sz="900" b="0" dirty="0" smtClean="0">
                          <a:solidFill>
                            <a:srgbClr val="000000"/>
                          </a:solidFill>
                          <a:effectLst/>
                          <a:latin typeface="+mn-lt"/>
                          <a:ea typeface="Times New Roman"/>
                          <a:cs typeface="Times New Roman"/>
                        </a:rPr>
                        <a:t>DOK-2</a:t>
                      </a:r>
                      <a:r>
                        <a:rPr lang="es-419" sz="900" b="0" baseline="0" dirty="0" smtClean="0">
                          <a:solidFill>
                            <a:srgbClr val="000000"/>
                          </a:solidFill>
                          <a:effectLst/>
                          <a:latin typeface="+mn-lt"/>
                          <a:ea typeface="Times New Roman"/>
                          <a:cs typeface="Times New Roman"/>
                        </a:rPr>
                        <a:t> Ch </a:t>
                      </a:r>
                      <a:r>
                        <a:rPr lang="es-419" sz="900" b="0" dirty="0" smtClean="0">
                          <a:effectLst/>
                          <a:latin typeface="+mn-lt"/>
                          <a:ea typeface="Calibri"/>
                          <a:cs typeface="Helvetica"/>
                        </a:rPr>
                        <a:t>Pregunta: </a:t>
                      </a:r>
                      <a:r>
                        <a:rPr lang="es-419" sz="900" b="0" baseline="0" dirty="0" smtClean="0">
                          <a:solidFill>
                            <a:srgbClr val="000000"/>
                          </a:solidFill>
                          <a:effectLst/>
                          <a:latin typeface="+mn-lt"/>
                          <a:ea typeface="Calibri"/>
                          <a:cs typeface="Times New Roman"/>
                        </a:rPr>
                        <a:t>¿Cómo Jaime y su mama sabían cómo cuidar un ave?   </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baseline="0" dirty="0" smtClean="0">
                          <a:solidFill>
                            <a:srgbClr val="000000"/>
                          </a:solidFill>
                          <a:effectLst/>
                          <a:latin typeface="+mn-lt"/>
                          <a:ea typeface="Calibri"/>
                          <a:cs typeface="Times New Roman"/>
                        </a:rPr>
                        <a:t>ellos leyeron un libro_____  </a:t>
                      </a:r>
                      <a:r>
                        <a:rPr lang="es-419" sz="900" b="1" baseline="0" dirty="0" smtClean="0">
                          <a:solidFill>
                            <a:srgbClr val="000000"/>
                          </a:solidFill>
                          <a:effectLst>
                            <a:outerShdw blurRad="38100" dist="38100" dir="2700000" algn="tl">
                              <a:srgbClr val="000000">
                                <a:alpha val="43137"/>
                              </a:srgbClr>
                            </a:outerShdw>
                          </a:effectLst>
                          <a:latin typeface="+mn-lt"/>
                          <a:ea typeface="Calibri"/>
                          <a:cs typeface="Times New Roman"/>
                        </a:rPr>
                        <a:t>ellos llamaron a un guardabosques</a:t>
                      </a:r>
                      <a:r>
                        <a:rPr lang="es-419" sz="900" b="1" dirty="0" smtClean="0">
                          <a:solidFill>
                            <a:srgbClr val="000000"/>
                          </a:solidFill>
                          <a:effectLst>
                            <a:outerShdw blurRad="38100" dist="38100" dir="2700000" algn="tl">
                              <a:srgbClr val="000000">
                                <a:alpha val="43137"/>
                              </a:srgbClr>
                            </a:outerShdw>
                          </a:effectLst>
                          <a:latin typeface="+mn-lt"/>
                          <a:ea typeface="Calibri"/>
                          <a:cs typeface="Times New Roman"/>
                        </a:rPr>
                        <a:t>_______</a:t>
                      </a:r>
                      <a:endParaRPr lang="es-419" sz="9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9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5055">
                <a:tc>
                  <a:txBody>
                    <a:bodyPr/>
                    <a:lstStyle/>
                    <a:p>
                      <a:pPr algn="ctr">
                        <a:lnSpc>
                          <a:spcPct val="100000"/>
                        </a:lnSpc>
                      </a:pPr>
                      <a:r>
                        <a:rPr lang="es-419" sz="1300" b="1" dirty="0" smtClean="0"/>
                        <a:t>4</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prstClr val="black"/>
                          </a:solidFill>
                          <a:effectLst/>
                          <a:uLnTx/>
                          <a:uFillTx/>
                          <a:latin typeface="+mn-lt"/>
                          <a:ea typeface="Calibri"/>
                          <a:cs typeface="Helvetica"/>
                        </a:rPr>
                        <a:t>Localiza información de una ilustración o dentro del texto para contestar preguntas sobre el texto.</a:t>
                      </a:r>
                    </a:p>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dirty="0" smtClean="0">
                          <a:solidFill>
                            <a:srgbClr val="000000"/>
                          </a:solidFill>
                          <a:effectLst/>
                          <a:latin typeface="+mn-lt"/>
                          <a:ea typeface="Times New Roman"/>
                          <a:cs typeface="Times New Roman"/>
                        </a:rPr>
                        <a:t>Hacia</a:t>
                      </a:r>
                      <a:r>
                        <a:rPr lang="es-419" sz="900" b="0" baseline="0" dirty="0" smtClean="0">
                          <a:solidFill>
                            <a:srgbClr val="000000"/>
                          </a:solidFill>
                          <a:effectLst/>
                          <a:latin typeface="+mn-lt"/>
                          <a:ea typeface="Times New Roman"/>
                          <a:cs typeface="Times New Roman"/>
                        </a:rPr>
                        <a:t> </a:t>
                      </a:r>
                      <a:r>
                        <a:rPr lang="es-419" sz="900" b="0" dirty="0" smtClean="0">
                          <a:solidFill>
                            <a:srgbClr val="000000"/>
                          </a:solidFill>
                          <a:effectLst/>
                          <a:latin typeface="+mn-lt"/>
                          <a:ea typeface="Times New Roman"/>
                          <a:cs typeface="Times New Roman"/>
                        </a:rPr>
                        <a:t>RL.K.6</a:t>
                      </a:r>
                      <a:r>
                        <a:rPr lang="es-419" sz="900" b="0" baseline="0" dirty="0" smtClean="0">
                          <a:solidFill>
                            <a:srgbClr val="000000"/>
                          </a:solidFill>
                          <a:effectLst/>
                          <a:latin typeface="+mn-lt"/>
                          <a:ea typeface="Times New Roman"/>
                          <a:cs typeface="Times New Roman"/>
                        </a:rPr>
                        <a:t>  </a:t>
                      </a:r>
                      <a:r>
                        <a:rPr lang="es-419" sz="900" b="0" dirty="0" smtClean="0">
                          <a:solidFill>
                            <a:srgbClr val="000000"/>
                          </a:solidFill>
                          <a:effectLst/>
                          <a:latin typeface="+mn-lt"/>
                          <a:ea typeface="Times New Roman"/>
                          <a:cs typeface="Times New Roman"/>
                        </a:rPr>
                        <a:t>DOK-2 Cl</a:t>
                      </a:r>
                      <a:r>
                        <a:rPr lang="es-419" sz="900" b="0" baseline="0" dirty="0" smtClean="0">
                          <a:solidFill>
                            <a:srgbClr val="000000"/>
                          </a:solidFill>
                          <a:effectLst/>
                          <a:latin typeface="+mn-lt"/>
                          <a:ea typeface="Times New Roman"/>
                          <a:cs typeface="Times New Roman"/>
                        </a:rPr>
                        <a:t> </a:t>
                      </a:r>
                      <a:r>
                        <a:rPr lang="es-419" sz="900" b="0" dirty="0" smtClean="0">
                          <a:effectLst/>
                          <a:latin typeface="+mn-lt"/>
                          <a:ea typeface="Calibri"/>
                          <a:cs typeface="Helvetica"/>
                        </a:rPr>
                        <a:t>Pregunta:</a:t>
                      </a:r>
                      <a:r>
                        <a:rPr lang="es-419" sz="900" b="0" dirty="0" smtClean="0">
                          <a:solidFill>
                            <a:srgbClr val="000000"/>
                          </a:solidFill>
                          <a:effectLst/>
                          <a:latin typeface="+mn-lt"/>
                          <a:ea typeface="Times New Roman"/>
                          <a:cs typeface="Times New Roman"/>
                        </a:rPr>
                        <a:t> </a:t>
                      </a:r>
                      <a:r>
                        <a:rPr lang="es-419" sz="900" b="0" baseline="0" dirty="0" smtClean="0">
                          <a:solidFill>
                            <a:srgbClr val="000000"/>
                          </a:solidFill>
                          <a:effectLst/>
                          <a:latin typeface="+mn-lt"/>
                          <a:ea typeface="Times New Roman"/>
                          <a:cs typeface="Times New Roman"/>
                        </a:rPr>
                        <a:t> ¿Cuál es un animal que Pedro vio en la tienda de mascota?  </a:t>
                      </a:r>
                      <a:r>
                        <a:rPr lang="es-419" sz="900" b="0" dirty="0" smtClean="0">
                          <a:solidFill>
                            <a:srgbClr val="000000"/>
                          </a:solidFill>
                          <a:effectLst/>
                          <a:latin typeface="+mn-lt"/>
                          <a:ea typeface="Times New Roman"/>
                          <a:cs typeface="Times New Roman"/>
                        </a:rPr>
                        <a:t> </a:t>
                      </a:r>
                      <a:r>
                        <a:rPr lang="es-419" sz="900" b="1" dirty="0" smtClean="0">
                          <a:solidFill>
                            <a:srgbClr val="000000"/>
                          </a:solidFill>
                          <a:effectLst>
                            <a:outerShdw blurRad="38100" dist="38100" dir="2700000" algn="tl">
                              <a:srgbClr val="000000">
                                <a:alpha val="43137"/>
                              </a:srgbClr>
                            </a:outerShdw>
                          </a:effectLst>
                          <a:latin typeface="+mn-lt"/>
                          <a:ea typeface="Times New Roman"/>
                          <a:cs typeface="Times New Roman"/>
                        </a:rPr>
                        <a:t>pez______   </a:t>
                      </a:r>
                      <a:r>
                        <a:rPr lang="es-419" sz="900" b="0" dirty="0" smtClean="0">
                          <a:solidFill>
                            <a:srgbClr val="000000"/>
                          </a:solidFill>
                          <a:effectLst/>
                          <a:latin typeface="+mn-lt"/>
                          <a:ea typeface="Times New Roman"/>
                          <a:cs typeface="Times New Roman"/>
                        </a:rPr>
                        <a:t>serpiente ________</a:t>
                      </a:r>
                      <a:endParaRPr lang="es-419"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3728">
                <a:tc>
                  <a:txBody>
                    <a:bodyPr/>
                    <a:lstStyle/>
                    <a:p>
                      <a:pPr algn="ctr">
                        <a:lnSpc>
                          <a:spcPct val="100000"/>
                        </a:lnSpc>
                      </a:pPr>
                      <a:r>
                        <a:rPr lang="es-419" sz="1300" b="1" dirty="0" smtClean="0"/>
                        <a:t>5</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chemeClr val="tx1"/>
                          </a:solidFill>
                          <a:effectLst/>
                          <a:uLnTx/>
                          <a:uFillTx/>
                          <a:latin typeface="+mn-lt"/>
                          <a:ea typeface="Times New Roman"/>
                          <a:cs typeface="Times New Roman"/>
                        </a:rPr>
                        <a:t>Puede secuenciar los eventos/acontecimientos de una aventura o experiencia (comienzo y final). </a:t>
                      </a:r>
                    </a:p>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0" dirty="0" smtClean="0">
                          <a:solidFill>
                            <a:schemeClr val="tx1"/>
                          </a:solidFill>
                          <a:effectLst/>
                          <a:latin typeface="+mn-lt"/>
                          <a:ea typeface="Calibri"/>
                          <a:cs typeface="Times New Roman"/>
                        </a:rPr>
                        <a:t>Hacia RL.K.9</a:t>
                      </a:r>
                      <a:r>
                        <a:rPr lang="es-419" sz="900" b="0" baseline="0" dirty="0" smtClean="0">
                          <a:solidFill>
                            <a:schemeClr val="tx1"/>
                          </a:solidFill>
                          <a:effectLst/>
                          <a:latin typeface="+mn-lt"/>
                          <a:ea typeface="Calibri"/>
                          <a:cs typeface="Times New Roman"/>
                        </a:rPr>
                        <a:t> </a:t>
                      </a:r>
                      <a:r>
                        <a:rPr lang="es-419" sz="900" b="0" dirty="0" smtClean="0">
                          <a:solidFill>
                            <a:schemeClr val="tx1"/>
                          </a:solidFill>
                          <a:effectLst/>
                          <a:latin typeface="+mn-lt"/>
                          <a:ea typeface="Calibri"/>
                          <a:cs typeface="Times New Roman"/>
                        </a:rPr>
                        <a:t>DOK-2</a:t>
                      </a:r>
                      <a:r>
                        <a:rPr lang="es-419" sz="900" b="0" baseline="0" dirty="0" smtClean="0">
                          <a:solidFill>
                            <a:schemeClr val="tx1"/>
                          </a:solidFill>
                          <a:effectLst/>
                          <a:latin typeface="+mn-lt"/>
                          <a:ea typeface="Calibri"/>
                          <a:cs typeface="Times New Roman"/>
                        </a:rPr>
                        <a:t> Ci </a:t>
                      </a:r>
                      <a:r>
                        <a:rPr lang="es-419" sz="900" b="0" dirty="0" smtClean="0">
                          <a:effectLst/>
                          <a:latin typeface="+mn-lt"/>
                          <a:ea typeface="Calibri"/>
                          <a:cs typeface="Helvetica"/>
                        </a:rPr>
                        <a:t>Pregunta:  </a:t>
                      </a:r>
                      <a:r>
                        <a:rPr lang="es-419" sz="900" b="0" baseline="0" dirty="0" smtClean="0">
                          <a:solidFill>
                            <a:schemeClr val="tx1"/>
                          </a:solidFill>
                          <a:effectLst/>
                          <a:latin typeface="+mn-lt"/>
                          <a:ea typeface="Calibri"/>
                          <a:cs typeface="Times New Roman"/>
                        </a:rPr>
                        <a:t>¿Qué imágenes muestran qué pasó primero?  en la tienda de mascotas_____  </a:t>
                      </a:r>
                      <a:r>
                        <a:rPr lang="es-419" sz="900" b="1" baseline="0" dirty="0" smtClean="0">
                          <a:solidFill>
                            <a:schemeClr val="tx1"/>
                          </a:solidFill>
                          <a:effectLst>
                            <a:outerShdw blurRad="38100" dist="38100" dir="2700000" algn="tl">
                              <a:srgbClr val="000000">
                                <a:alpha val="43137"/>
                              </a:srgbClr>
                            </a:outerShdw>
                          </a:effectLst>
                          <a:latin typeface="+mn-lt"/>
                          <a:ea typeface="Calibri"/>
                          <a:cs typeface="Times New Roman"/>
                        </a:rPr>
                        <a:t>pidiendo una mascota_____</a:t>
                      </a:r>
                      <a:endParaRPr lang="es-419" sz="900" b="1"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lang="en-US" sz="900" b="0" dirty="0" smtClean="0">
                        <a:solidFill>
                          <a:srgbClr val="FF3399"/>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3728">
                <a:tc>
                  <a:txBody>
                    <a:bodyPr/>
                    <a:lstStyle/>
                    <a:p>
                      <a:pPr algn="ctr">
                        <a:lnSpc>
                          <a:spcPct val="100000"/>
                        </a:lnSpc>
                      </a:pPr>
                      <a:r>
                        <a:rPr lang="es-419" sz="1300" b="1" dirty="0" smtClean="0"/>
                        <a:t>6</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chemeClr val="tx1"/>
                          </a:solidFill>
                          <a:effectLst/>
                          <a:uLnTx/>
                          <a:uFillTx/>
                          <a:latin typeface="+mn-lt"/>
                          <a:ea typeface="Times New Roman"/>
                          <a:cs typeface="Times New Roman"/>
                        </a:rPr>
                        <a:t>Enumera aventuras o experiencias de los personajes (actividad para hacer en clase: en dos columnas o listas por separado).</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baseline="0" dirty="0" smtClean="0">
                          <a:solidFill>
                            <a:schemeClr val="tx1"/>
                          </a:solidFill>
                          <a:effectLst/>
                          <a:latin typeface="+mn-lt"/>
                          <a:ea typeface="Times New Roman"/>
                          <a:cs typeface="Times New Roman"/>
                        </a:rPr>
                        <a:t>Hacia RL.K.9 DOK-3 </a:t>
                      </a:r>
                      <a:r>
                        <a:rPr lang="es-419" sz="900" b="0" baseline="0" dirty="0" err="1" smtClean="0">
                          <a:solidFill>
                            <a:schemeClr val="tx1"/>
                          </a:solidFill>
                          <a:effectLst/>
                          <a:latin typeface="+mn-lt"/>
                          <a:ea typeface="Times New Roman"/>
                          <a:cs typeface="Times New Roman"/>
                        </a:rPr>
                        <a:t>Anp</a:t>
                      </a:r>
                      <a:r>
                        <a:rPr lang="es-419" sz="900" b="0" baseline="0" dirty="0" smtClean="0">
                          <a:solidFill>
                            <a:schemeClr val="tx1"/>
                          </a:solidFill>
                          <a:effectLst/>
                          <a:latin typeface="+mn-lt"/>
                          <a:ea typeface="Times New Roman"/>
                          <a:cs typeface="Times New Roman"/>
                        </a:rPr>
                        <a:t> </a:t>
                      </a:r>
                      <a:r>
                        <a:rPr lang="es-419" sz="900" b="0" dirty="0" smtClean="0">
                          <a:effectLst/>
                          <a:latin typeface="+mn-lt"/>
                          <a:ea typeface="Calibri"/>
                          <a:cs typeface="Helvetica"/>
                        </a:rPr>
                        <a:t>Pregunta:  </a:t>
                      </a:r>
                      <a:r>
                        <a:rPr lang="es-419" sz="900" b="0" baseline="0" dirty="0" smtClean="0">
                          <a:solidFill>
                            <a:schemeClr val="tx1"/>
                          </a:solidFill>
                          <a:effectLst/>
                          <a:latin typeface="+mn-lt"/>
                          <a:ea typeface="Calibri"/>
                          <a:cs typeface="Times New Roman"/>
                        </a:rPr>
                        <a:t>¿Qué personaje recibe una nueva mascota?  Jaime ______     </a:t>
                      </a:r>
                      <a:r>
                        <a:rPr lang="es-419" sz="900" b="1" baseline="0" dirty="0" smtClean="0">
                          <a:solidFill>
                            <a:schemeClr val="tx1"/>
                          </a:solidFill>
                          <a:effectLst>
                            <a:outerShdw blurRad="38100" dist="38100" dir="2700000" algn="tl">
                              <a:srgbClr val="000000">
                                <a:alpha val="43137"/>
                              </a:srgbClr>
                            </a:outerShdw>
                          </a:effectLst>
                          <a:latin typeface="+mn-lt"/>
                          <a:ea typeface="Calibri"/>
                          <a:cs typeface="Times New Roman"/>
                        </a:rPr>
                        <a:t>Pedro_____</a:t>
                      </a:r>
                      <a:endParaRPr lang="es-419" sz="900" b="1"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900" b="1" dirty="0" smtClean="0">
                        <a:solidFill>
                          <a:srgbClr val="FF3399"/>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33315">
                <a:tc>
                  <a:txBody>
                    <a:bodyPr/>
                    <a:lstStyle/>
                    <a:p>
                      <a:pPr algn="ctr">
                        <a:lnSpc>
                          <a:spcPct val="100000"/>
                        </a:lnSpc>
                      </a:pPr>
                      <a:r>
                        <a:rPr lang="es-419" sz="1300" b="1" dirty="0" smtClean="0"/>
                        <a:t>7</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1" i="0" dirty="0" smtClean="0">
                          <a:solidFill>
                            <a:schemeClr val="tx1"/>
                          </a:solidFill>
                          <a:effectLst>
                            <a:outerShdw blurRad="38100" dist="38100" dir="2700000" algn="tl">
                              <a:srgbClr val="000000">
                                <a:alpha val="43137"/>
                              </a:srgbClr>
                            </a:outerShdw>
                          </a:effectLst>
                          <a:latin typeface="+mn-lt"/>
                          <a:ea typeface="Calibri"/>
                          <a:cs typeface="Times New Roman"/>
                        </a:rPr>
                        <a:t>Pregunta para la respuesta</a:t>
                      </a:r>
                      <a:r>
                        <a:rPr lang="es-419" sz="900" b="1" i="0" baseline="0" dirty="0" smtClean="0">
                          <a:solidFill>
                            <a:schemeClr val="tx1"/>
                          </a:solidFill>
                          <a:effectLst>
                            <a:outerShdw blurRad="38100" dist="38100" dir="2700000" algn="tl">
                              <a:srgbClr val="000000">
                                <a:alpha val="43137"/>
                              </a:srgbClr>
                            </a:outerShdw>
                          </a:effectLst>
                          <a:latin typeface="+mn-lt"/>
                          <a:ea typeface="Calibri"/>
                          <a:cs typeface="Times New Roman"/>
                        </a:rPr>
                        <a:t> construida RL.K.9 </a:t>
                      </a:r>
                      <a:endParaRPr kumimoji="0" lang="es-419" sz="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chemeClr val="tx1"/>
                          </a:solidFill>
                          <a:effectLst/>
                          <a:uLnTx/>
                          <a:uFillTx/>
                          <a:latin typeface="+mn-lt"/>
                          <a:ea typeface="Times New Roman"/>
                          <a:cs typeface="Times New Roman"/>
                        </a:rPr>
                        <a:t>Analiza las  aventuras o experiencias  entre dos personajes.</a:t>
                      </a:r>
                    </a:p>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0" dirty="0" smtClean="0">
                          <a:solidFill>
                            <a:schemeClr val="tx1"/>
                          </a:solidFill>
                          <a:effectLst/>
                          <a:latin typeface="+mn-lt"/>
                          <a:ea typeface="Calibri"/>
                          <a:cs typeface="Times New Roman"/>
                        </a:rPr>
                        <a:t>Hacia RL.K.9   DOK-3 </a:t>
                      </a:r>
                      <a:r>
                        <a:rPr lang="es-419" sz="900" b="0" dirty="0" err="1" smtClean="0">
                          <a:solidFill>
                            <a:schemeClr val="tx1"/>
                          </a:solidFill>
                          <a:effectLst/>
                          <a:latin typeface="+mn-lt"/>
                          <a:ea typeface="Calibri"/>
                          <a:cs typeface="Times New Roman"/>
                        </a:rPr>
                        <a:t>Anz</a:t>
                      </a:r>
                      <a:r>
                        <a:rPr lang="es-419" sz="900" b="0" dirty="0" smtClean="0">
                          <a:solidFill>
                            <a:schemeClr val="tx1"/>
                          </a:solidFill>
                          <a:effectLst/>
                          <a:latin typeface="+mn-lt"/>
                          <a:ea typeface="Calibri"/>
                          <a:cs typeface="Times New Roman"/>
                        </a:rPr>
                        <a:t>  Pregunta: </a:t>
                      </a:r>
                      <a:r>
                        <a:rPr lang="es-419" sz="900" b="0" i="0" baseline="0" dirty="0" smtClean="0">
                          <a:solidFill>
                            <a:schemeClr val="tx1"/>
                          </a:solidFill>
                          <a:effectLst/>
                          <a:latin typeface="+mn-lt"/>
                          <a:ea typeface="Calibri"/>
                          <a:cs typeface="Times New Roman"/>
                        </a:rPr>
                        <a:t>Dibuja, escribe o habla acerca de lo que hizo feliz a Pedro y a Jaime al final de cada cuento.</a:t>
                      </a:r>
                    </a:p>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0" dirty="0" smtClean="0">
                          <a:solidFill>
                            <a:schemeClr val="tx1"/>
                          </a:solidFill>
                          <a:effectLst/>
                          <a:latin typeface="+mn-lt"/>
                          <a:ea typeface="Calibri"/>
                          <a:cs typeface="Times New Roman"/>
                        </a:rPr>
                        <a:t>Puntos: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lang="en-US" sz="900" b="0" dirty="0" smtClean="0">
                        <a:solidFill>
                          <a:srgbClr val="FF3399"/>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866">
                <a:tc gridSpan="15">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200" b="1" dirty="0" smtClean="0"/>
                        <a:t>Texto</a:t>
                      </a:r>
                      <a:r>
                        <a:rPr lang="es-419" sz="1200" b="1" baseline="0" dirty="0" smtClean="0"/>
                        <a:t> informativo: </a:t>
                      </a:r>
                      <a:r>
                        <a:rPr lang="es-MX" sz="1200" b="0" i="1" dirty="0" smtClean="0"/>
                        <a:t>¿Qué necesitan los animales?</a:t>
                      </a:r>
                      <a:r>
                        <a:rPr lang="es-MX" sz="1200" b="0" i="0" dirty="0" smtClean="0"/>
                        <a:t> </a:t>
                      </a:r>
                      <a:r>
                        <a:rPr lang="es-MX" sz="1200" b="1" i="0" dirty="0" smtClean="0"/>
                        <a:t>y</a:t>
                      </a:r>
                      <a:r>
                        <a:rPr lang="es-MX" sz="1200" b="0" i="0" dirty="0" smtClean="0"/>
                        <a:t> </a:t>
                      </a:r>
                      <a:r>
                        <a:rPr lang="es-419" sz="1200" b="0" i="1" dirty="0" smtClean="0"/>
                        <a:t>Las rocas ayudan a este animal a comer</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5055">
                <a:tc>
                  <a:txBody>
                    <a:bodyPr/>
                    <a:lstStyle/>
                    <a:p>
                      <a:pPr algn="ctr">
                        <a:lnSpc>
                          <a:spcPct val="100000"/>
                        </a:lnSpc>
                      </a:pPr>
                      <a:r>
                        <a:rPr lang="es-419" sz="1300" b="1" dirty="0" smtClean="0"/>
                        <a:t>8</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chemeClr val="tx1"/>
                          </a:solidFill>
                          <a:effectLst/>
                          <a:uLnTx/>
                          <a:uFillTx/>
                          <a:latin typeface="+mn-lt"/>
                          <a:ea typeface="Times New Roman"/>
                          <a:cs typeface="Times New Roman"/>
                        </a:rPr>
                        <a:t>Explica las conexiones entre la causa y el efecto de los acontecimientos.</a:t>
                      </a:r>
                    </a:p>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dirty="0" smtClean="0">
                          <a:effectLst/>
                          <a:latin typeface="+mn-lt"/>
                          <a:ea typeface="Calibri"/>
                          <a:cs typeface="Helvetica"/>
                        </a:rPr>
                        <a:t>Hacia RI.K.3 DOK-2</a:t>
                      </a:r>
                      <a:r>
                        <a:rPr lang="es-419" sz="900" b="0" baseline="0" dirty="0" smtClean="0">
                          <a:effectLst/>
                          <a:latin typeface="+mn-lt"/>
                          <a:ea typeface="Calibri"/>
                          <a:cs typeface="Helvetica"/>
                        </a:rPr>
                        <a:t> </a:t>
                      </a:r>
                      <a:r>
                        <a:rPr lang="es-419" sz="900" b="0" dirty="0" smtClean="0">
                          <a:effectLst/>
                          <a:latin typeface="+mn-lt"/>
                          <a:ea typeface="Calibri"/>
                          <a:cs typeface="Helvetica"/>
                        </a:rPr>
                        <a:t>Ch</a:t>
                      </a:r>
                      <a:r>
                        <a:rPr lang="es-419" sz="900" b="0" baseline="0" dirty="0" smtClean="0">
                          <a:effectLst/>
                          <a:latin typeface="+mn-lt"/>
                          <a:ea typeface="Calibri"/>
                          <a:cs typeface="Helvetica"/>
                        </a:rPr>
                        <a:t> </a:t>
                      </a:r>
                      <a:r>
                        <a:rPr lang="es-419" sz="900" b="0" dirty="0" smtClean="0">
                          <a:effectLst/>
                          <a:latin typeface="+mn-lt"/>
                          <a:ea typeface="Calibri"/>
                          <a:cs typeface="Helvetica"/>
                        </a:rPr>
                        <a:t> Pregunta:  ¿Qué es algo que todos los animales necesitan en su hábitat?  </a:t>
                      </a:r>
                      <a:r>
                        <a:rPr lang="es-419" sz="900" b="1" baseline="0" dirty="0" smtClean="0">
                          <a:effectLst>
                            <a:outerShdw blurRad="38100" dist="38100" dir="2700000" algn="tl">
                              <a:srgbClr val="000000">
                                <a:alpha val="43137"/>
                              </a:srgbClr>
                            </a:outerShdw>
                          </a:effectLst>
                          <a:latin typeface="+mn-lt"/>
                          <a:ea typeface="Calibri"/>
                          <a:cs typeface="Helvetica"/>
                        </a:rPr>
                        <a:t>comida y agua____  </a:t>
                      </a:r>
                      <a:r>
                        <a:rPr lang="es-419" sz="900" b="0" baseline="0" dirty="0" smtClean="0">
                          <a:effectLst/>
                          <a:latin typeface="+mn-lt"/>
                          <a:ea typeface="Calibri"/>
                          <a:cs typeface="Helvetica"/>
                        </a:rPr>
                        <a:t>árboles de acacia  _____</a:t>
                      </a:r>
                      <a:endParaRPr lang="es-419" sz="900" b="0" dirty="0" smtClean="0">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900" b="0" dirty="0" smtClean="0">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53534">
                <a:tc>
                  <a:txBody>
                    <a:bodyPr/>
                    <a:lstStyle/>
                    <a:p>
                      <a:pPr algn="ctr">
                        <a:lnSpc>
                          <a:spcPct val="100000"/>
                        </a:lnSpc>
                      </a:pPr>
                      <a:r>
                        <a:rPr lang="es-419" sz="1300" b="1" dirty="0" smtClean="0"/>
                        <a:t>9</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chemeClr val="tx1"/>
                          </a:solidFill>
                          <a:effectLst/>
                          <a:uLnTx/>
                          <a:uFillTx/>
                          <a:latin typeface="+mn-lt"/>
                          <a:ea typeface="Times New Roman"/>
                          <a:cs typeface="Times New Roman"/>
                        </a:rPr>
                        <a:t>…o cómo dos individuos/ideas son iguales o diferentes …</a:t>
                      </a:r>
                    </a:p>
                    <a:p>
                      <a:r>
                        <a:rPr lang="es-419" sz="900" b="0" dirty="0" smtClean="0">
                          <a:latin typeface="+mn-lt"/>
                          <a:ea typeface="Calibri"/>
                          <a:cs typeface="Helvetica"/>
                        </a:rPr>
                        <a:t>Hacia Rl.K.3</a:t>
                      </a:r>
                      <a:r>
                        <a:rPr lang="es-419" sz="900" b="0" baseline="0" dirty="0" smtClean="0">
                          <a:latin typeface="+mn-lt"/>
                          <a:ea typeface="Calibri"/>
                          <a:cs typeface="Helvetica"/>
                        </a:rPr>
                        <a:t> </a:t>
                      </a:r>
                      <a:r>
                        <a:rPr lang="es-419" sz="900" b="0" dirty="0" smtClean="0">
                          <a:latin typeface="+mn-lt"/>
                          <a:ea typeface="Calibri"/>
                          <a:cs typeface="Helvetica"/>
                        </a:rPr>
                        <a:t>DOK-3</a:t>
                      </a:r>
                      <a:r>
                        <a:rPr lang="es-419" sz="900" b="0" baseline="0" dirty="0" smtClean="0">
                          <a:latin typeface="+mn-lt"/>
                          <a:ea typeface="Calibri"/>
                          <a:cs typeface="Helvetica"/>
                        </a:rPr>
                        <a:t> </a:t>
                      </a:r>
                      <a:r>
                        <a:rPr lang="es-419" sz="900" b="0" dirty="0" err="1" smtClean="0">
                          <a:latin typeface="+mn-lt"/>
                          <a:ea typeface="Calibri"/>
                          <a:cs typeface="Helvetica"/>
                        </a:rPr>
                        <a:t>Anp</a:t>
                      </a:r>
                      <a:r>
                        <a:rPr lang="es-419" sz="900" b="0" baseline="0" dirty="0" smtClean="0">
                          <a:latin typeface="+mn-lt"/>
                          <a:ea typeface="Calibri"/>
                          <a:cs typeface="Helvetica"/>
                        </a:rPr>
                        <a:t> </a:t>
                      </a:r>
                      <a:r>
                        <a:rPr lang="es-419" sz="900" b="0" dirty="0" smtClean="0">
                          <a:effectLst/>
                          <a:latin typeface="+mn-lt"/>
                          <a:ea typeface="Calibri"/>
                          <a:cs typeface="Helvetica"/>
                        </a:rPr>
                        <a:t>Pregunta:  </a:t>
                      </a:r>
                      <a:r>
                        <a:rPr lang="es-419" sz="900" b="0" baseline="0" dirty="0" smtClean="0">
                          <a:latin typeface="+mn-lt"/>
                          <a:ea typeface="Calibri"/>
                          <a:cs typeface="Helvetica"/>
                        </a:rPr>
                        <a:t>Maestro: </a:t>
                      </a:r>
                      <a:r>
                        <a:rPr lang="es-419" sz="900" b="0" i="1" dirty="0" smtClean="0">
                          <a:effectLst/>
                          <a:latin typeface="+mn-lt"/>
                          <a:cs typeface="Helvetica" pitchFamily="34" charset="0"/>
                        </a:rPr>
                        <a:t>¿Cómo las lagartijas y los elefantes se protegen a sí mismos de forma diferente? </a:t>
                      </a:r>
                      <a:r>
                        <a:rPr lang="es-419" sz="900" b="0" baseline="0" dirty="0" smtClean="0">
                          <a:effectLst/>
                          <a:latin typeface="+mn-lt"/>
                          <a:cs typeface="Helvetica" pitchFamily="34" charset="0"/>
                        </a:rPr>
                        <a:t>(ejemplo: una </a:t>
                      </a:r>
                      <a:r>
                        <a:rPr lang="es-419" sz="900" b="1" baseline="0" dirty="0" smtClean="0">
                          <a:effectLst/>
                          <a:latin typeface="+mn-lt"/>
                          <a:cs typeface="Helvetica" pitchFamily="34" charset="0"/>
                        </a:rPr>
                        <a:t>lagartija </a:t>
                      </a:r>
                      <a:r>
                        <a:rPr lang="es-419" sz="900" b="0" baseline="0" dirty="0" smtClean="0">
                          <a:effectLst/>
                          <a:latin typeface="+mn-lt"/>
                          <a:cs typeface="Helvetica" pitchFamily="34" charset="0"/>
                        </a:rPr>
                        <a:t>se esconde debajo de las rocas para protegerse de las </a:t>
                      </a:r>
                      <a:r>
                        <a:rPr lang="es-419" sz="900" b="1" baseline="0" dirty="0" smtClean="0">
                          <a:effectLst/>
                          <a:latin typeface="+mn-lt"/>
                          <a:cs typeface="Helvetica" pitchFamily="34" charset="0"/>
                        </a:rPr>
                        <a:t>aves </a:t>
                      </a:r>
                      <a:r>
                        <a:rPr lang="es-419" sz="900" b="0" baseline="0" dirty="0" smtClean="0">
                          <a:effectLst/>
                          <a:latin typeface="+mn-lt"/>
                          <a:cs typeface="Helvetica" pitchFamily="34" charset="0"/>
                        </a:rPr>
                        <a:t>hambrientas, y los elefantes caminan en manadas.)</a:t>
                      </a:r>
                      <a:r>
                        <a:rPr lang="es-419" sz="900" baseline="0" dirty="0" smtClean="0"/>
                        <a:t>  Los estudiantes deben tener ambas correctas.</a:t>
                      </a:r>
                      <a:endParaRPr lang="es-419" sz="9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9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5055">
                <a:tc>
                  <a:txBody>
                    <a:bodyPr/>
                    <a:lstStyle/>
                    <a:p>
                      <a:pPr algn="ctr">
                        <a:lnSpc>
                          <a:spcPct val="100000"/>
                        </a:lnSpc>
                      </a:pPr>
                      <a:r>
                        <a:rPr lang="es-419" sz="1300" b="1" dirty="0" smtClean="0"/>
                        <a:t>10</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chemeClr val="tx1"/>
                          </a:solidFill>
                          <a:effectLst/>
                          <a:uLnTx/>
                          <a:uFillTx/>
                          <a:latin typeface="+mn-lt"/>
                          <a:ea typeface="Times New Roman"/>
                          <a:cs typeface="Times New Roman"/>
                        </a:rPr>
                        <a:t>Localiza información o ideas presentadas en el texto por el ilustrador.</a:t>
                      </a:r>
                    </a:p>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baseline="0" dirty="0" smtClean="0">
                          <a:solidFill>
                            <a:srgbClr val="000000"/>
                          </a:solidFill>
                          <a:effectLst/>
                          <a:latin typeface="+mn-lt"/>
                          <a:ea typeface="Times New Roman"/>
                          <a:cs typeface="Times New Roman"/>
                        </a:rPr>
                        <a:t>Hacia RI.K.6   </a:t>
                      </a:r>
                      <a:r>
                        <a:rPr lang="es-419" sz="900" b="0" dirty="0" smtClean="0">
                          <a:solidFill>
                            <a:srgbClr val="000000"/>
                          </a:solidFill>
                          <a:effectLst/>
                          <a:latin typeface="+mn-lt"/>
                          <a:ea typeface="Times New Roman"/>
                          <a:cs typeface="Times New Roman"/>
                        </a:rPr>
                        <a:t>DOK-2</a:t>
                      </a:r>
                      <a:r>
                        <a:rPr lang="es-419" sz="900" b="0" baseline="0" dirty="0" smtClean="0">
                          <a:solidFill>
                            <a:srgbClr val="000000"/>
                          </a:solidFill>
                          <a:effectLst/>
                          <a:latin typeface="+mn-lt"/>
                          <a:ea typeface="Times New Roman"/>
                          <a:cs typeface="Times New Roman"/>
                        </a:rPr>
                        <a:t> Cl  </a:t>
                      </a:r>
                      <a:r>
                        <a:rPr lang="es-419" sz="900" b="0" dirty="0" smtClean="0">
                          <a:effectLst/>
                          <a:latin typeface="+mn-lt"/>
                          <a:ea typeface="Calibri"/>
                          <a:cs typeface="Helvetica"/>
                        </a:rPr>
                        <a:t>Pregunta:  </a:t>
                      </a:r>
                      <a:r>
                        <a:rPr lang="es-419" sz="900" b="0" baseline="0" dirty="0" smtClean="0">
                          <a:solidFill>
                            <a:srgbClr val="000000"/>
                          </a:solidFill>
                          <a:effectLst/>
                          <a:latin typeface="+mn-lt"/>
                          <a:ea typeface="Times New Roman"/>
                          <a:cs typeface="Times New Roman"/>
                        </a:rPr>
                        <a:t>¿Cuál es el mejor hábitat para un cervatillo?  en un nido ________       </a:t>
                      </a:r>
                      <a:r>
                        <a:rPr lang="es-419"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un lugar suave en el bosque_____</a:t>
                      </a:r>
                      <a:endParaRPr lang="es-419"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98522">
                <a:tc>
                  <a:txBody>
                    <a:bodyPr/>
                    <a:lstStyle/>
                    <a:p>
                      <a:pPr algn="ctr">
                        <a:lnSpc>
                          <a:spcPct val="100000"/>
                        </a:lnSpc>
                      </a:pPr>
                      <a:r>
                        <a:rPr lang="es-419" sz="1300" b="1" dirty="0" smtClean="0"/>
                        <a:t>11</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algn="l">
                        <a:lnSpc>
                          <a:spcPct val="100000"/>
                        </a:lnSpc>
                        <a:spcBef>
                          <a:spcPts val="0"/>
                        </a:spcBef>
                        <a:spcAft>
                          <a:spcPts val="0"/>
                        </a:spcAft>
                      </a:pPr>
                      <a:r>
                        <a:rPr kumimoji="0" lang="es-419" sz="900" b="0" i="0" u="none" strike="noStrike" kern="1200" cap="none" spc="0" normalizeH="0" baseline="0" noProof="0" dirty="0" smtClean="0">
                          <a:ln>
                            <a:noFill/>
                          </a:ln>
                          <a:solidFill>
                            <a:schemeClr val="tx1"/>
                          </a:solidFill>
                          <a:effectLst/>
                          <a:uLnTx/>
                          <a:uFillTx/>
                          <a:latin typeface="+mn-lt"/>
                          <a:ea typeface="Times New Roman"/>
                          <a:cs typeface="Times New Roman"/>
                        </a:rPr>
                        <a:t>Localiza información o ideas presentadas en el texto por el autor.</a:t>
                      </a:r>
                    </a:p>
                    <a:p>
                      <a:pPr marL="0" marR="0" algn="l">
                        <a:lnSpc>
                          <a:spcPct val="100000"/>
                        </a:lnSpc>
                        <a:spcBef>
                          <a:spcPts val="0"/>
                        </a:spcBef>
                        <a:spcAft>
                          <a:spcPts val="0"/>
                        </a:spcAft>
                      </a:pPr>
                      <a:r>
                        <a:rPr lang="es-419" sz="900" b="0" dirty="0" smtClean="0">
                          <a:solidFill>
                            <a:srgbClr val="000000"/>
                          </a:solidFill>
                          <a:effectLst/>
                          <a:latin typeface="+mn-lt"/>
                          <a:ea typeface="Times New Roman"/>
                          <a:cs typeface="Times New Roman"/>
                        </a:rPr>
                        <a:t>Hacia RI.K.6</a:t>
                      </a:r>
                      <a:r>
                        <a:rPr lang="es-419" sz="900" b="0" baseline="0" dirty="0" smtClean="0">
                          <a:solidFill>
                            <a:srgbClr val="000000"/>
                          </a:solidFill>
                          <a:effectLst/>
                          <a:latin typeface="+mn-lt"/>
                          <a:ea typeface="Times New Roman"/>
                          <a:cs typeface="Times New Roman"/>
                        </a:rPr>
                        <a:t> </a:t>
                      </a:r>
                      <a:r>
                        <a:rPr lang="es-419" sz="900" b="0" dirty="0" smtClean="0">
                          <a:solidFill>
                            <a:srgbClr val="000000"/>
                          </a:solidFill>
                          <a:effectLst/>
                          <a:latin typeface="+mn-lt"/>
                          <a:ea typeface="Times New Roman"/>
                          <a:cs typeface="Times New Roman"/>
                        </a:rPr>
                        <a:t>DOK-2 Cl </a:t>
                      </a:r>
                      <a:r>
                        <a:rPr lang="es-419" sz="900" b="0" dirty="0" smtClean="0">
                          <a:effectLst/>
                          <a:latin typeface="+mn-lt"/>
                          <a:ea typeface="Calibri"/>
                          <a:cs typeface="Helvetica"/>
                        </a:rPr>
                        <a:t>Pregunta:  </a:t>
                      </a:r>
                      <a:r>
                        <a:rPr lang="es-419" sz="900" b="0" dirty="0" smtClean="0">
                          <a:solidFill>
                            <a:srgbClr val="000000"/>
                          </a:solidFill>
                          <a:effectLst/>
                          <a:latin typeface="+mn-lt"/>
                          <a:ea typeface="Times New Roman"/>
                          <a:cs typeface="Times New Roman"/>
                        </a:rPr>
                        <a:t>¿Por qué los osos necesitan recorrer áreas grandes?   </a:t>
                      </a:r>
                      <a:r>
                        <a:rPr lang="es-419" sz="900" b="0" dirty="0" smtClean="0">
                          <a:solidFill>
                            <a:schemeClr val="tx1"/>
                          </a:solidFill>
                          <a:effectLst/>
                          <a:latin typeface="+mn-lt"/>
                          <a:ea typeface="Times New Roman"/>
                          <a:cs typeface="Times New Roman"/>
                        </a:rPr>
                        <a:t>para</a:t>
                      </a:r>
                      <a:r>
                        <a:rPr lang="es-419" sz="900" b="0" baseline="0" dirty="0" smtClean="0">
                          <a:solidFill>
                            <a:schemeClr val="tx1"/>
                          </a:solidFill>
                          <a:effectLst/>
                          <a:latin typeface="+mn-lt"/>
                          <a:ea typeface="Times New Roman"/>
                          <a:cs typeface="Times New Roman"/>
                        </a:rPr>
                        <a:t> subir a los árboles</a:t>
                      </a:r>
                      <a:r>
                        <a:rPr lang="es-419" sz="900" b="0" dirty="0" smtClean="0">
                          <a:effectLst/>
                          <a:latin typeface="+mn-lt"/>
                          <a:ea typeface="Calibri"/>
                          <a:cs typeface="Times New Roman"/>
                        </a:rPr>
                        <a:t>____  </a:t>
                      </a:r>
                      <a:r>
                        <a:rPr lang="es-419" sz="900" b="1" dirty="0" smtClean="0">
                          <a:effectLst>
                            <a:outerShdw blurRad="38100" dist="38100" dir="2700000" algn="tl">
                              <a:srgbClr val="000000">
                                <a:alpha val="43137"/>
                              </a:srgbClr>
                            </a:outerShdw>
                          </a:effectLst>
                          <a:latin typeface="+mn-lt"/>
                          <a:ea typeface="Calibri"/>
                          <a:cs typeface="Times New Roman"/>
                        </a:rPr>
                        <a:t>para</a:t>
                      </a:r>
                      <a:r>
                        <a:rPr lang="es-419" sz="900" b="1" baseline="0" dirty="0" smtClean="0">
                          <a:effectLst>
                            <a:outerShdw blurRad="38100" dist="38100" dir="2700000" algn="tl">
                              <a:srgbClr val="000000">
                                <a:alpha val="43137"/>
                              </a:srgbClr>
                            </a:outerShdw>
                          </a:effectLst>
                          <a:latin typeface="+mn-lt"/>
                          <a:ea typeface="Calibri"/>
                          <a:cs typeface="Times New Roman"/>
                        </a:rPr>
                        <a:t> encontrar suficiente comida</a:t>
                      </a:r>
                      <a:r>
                        <a:rPr lang="es-419" sz="900" b="1" dirty="0" smtClean="0">
                          <a:effectLst>
                            <a:outerShdw blurRad="38100" dist="38100" dir="2700000" algn="tl">
                              <a:srgbClr val="000000">
                                <a:alpha val="43137"/>
                              </a:srgbClr>
                            </a:outerShdw>
                          </a:effectLst>
                          <a:latin typeface="+mn-lt"/>
                          <a:ea typeface="Calibri"/>
                          <a:cs typeface="Times New Roman"/>
                        </a:rPr>
                        <a:t>___</a:t>
                      </a:r>
                      <a:endParaRPr lang="es-419" sz="9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algn="l">
                        <a:lnSpc>
                          <a:spcPct val="100000"/>
                        </a:lnSpc>
                        <a:spcBef>
                          <a:spcPts val="0"/>
                        </a:spcBef>
                        <a:spcAft>
                          <a:spcPts val="0"/>
                        </a:spcAft>
                      </a:pPr>
                      <a:endParaRPr lang="en-US" sz="9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98522">
                <a:tc>
                  <a:txBody>
                    <a:bodyPr/>
                    <a:lstStyle/>
                    <a:p>
                      <a:pPr algn="ctr">
                        <a:lnSpc>
                          <a:spcPct val="100000"/>
                        </a:lnSpc>
                      </a:pPr>
                      <a:r>
                        <a:rPr lang="es-419" sz="1300" b="1" dirty="0" smtClean="0"/>
                        <a:t>12</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Hace generalizaciones entre dos textos del mismo tema sobre  ilustraciones,  descripciones o procedimientos (¿cómo son  iguales/diferentes?) </a:t>
                      </a:r>
                      <a:r>
                        <a:rPr lang="es-419" sz="900" b="0" dirty="0" smtClean="0">
                          <a:solidFill>
                            <a:srgbClr val="000000"/>
                          </a:solidFill>
                          <a:effectLst/>
                          <a:latin typeface="+mn-lt"/>
                          <a:ea typeface="Times New Roman"/>
                          <a:cs typeface="Times New Roman"/>
                        </a:rPr>
                        <a:t>Hacia RI.K.9  DOK-2 </a:t>
                      </a:r>
                      <a:r>
                        <a:rPr lang="es-419" sz="900" b="0" dirty="0" err="1" smtClean="0">
                          <a:solidFill>
                            <a:srgbClr val="000000"/>
                          </a:solidFill>
                          <a:effectLst/>
                          <a:latin typeface="+mn-lt"/>
                          <a:ea typeface="Times New Roman"/>
                          <a:cs typeface="Times New Roman"/>
                        </a:rPr>
                        <a:t>Ck</a:t>
                      </a:r>
                      <a:r>
                        <a:rPr lang="es-419" sz="900" b="0" dirty="0" smtClean="0">
                          <a:solidFill>
                            <a:srgbClr val="000000"/>
                          </a:solidFill>
                          <a:effectLst/>
                          <a:latin typeface="+mn-lt"/>
                          <a:ea typeface="Times New Roman"/>
                          <a:cs typeface="Times New Roman"/>
                        </a:rPr>
                        <a:t> </a:t>
                      </a:r>
                      <a:r>
                        <a:rPr lang="es-419" sz="900" b="0" dirty="0" smtClean="0">
                          <a:effectLst/>
                          <a:latin typeface="+mn-lt"/>
                          <a:ea typeface="Calibri"/>
                          <a:cs typeface="Helvetica"/>
                        </a:rPr>
                        <a:t>Pregunta: </a:t>
                      </a:r>
                      <a:r>
                        <a:rPr lang="es-419" sz="900" b="1" dirty="0" smtClean="0">
                          <a:effectLst/>
                          <a:latin typeface="+mn-lt"/>
                          <a:ea typeface="Calibri"/>
                          <a:cs typeface="Helvetica"/>
                        </a:rPr>
                        <a:t> </a:t>
                      </a:r>
                      <a:r>
                        <a:rPr lang="es-419" sz="900" b="0" dirty="0" smtClean="0">
                          <a:solidFill>
                            <a:srgbClr val="000000"/>
                          </a:solidFill>
                          <a:effectLst/>
                          <a:latin typeface="+mn-lt"/>
                          <a:ea typeface="Times New Roman"/>
                          <a:cs typeface="Times New Roman"/>
                        </a:rPr>
                        <a:t>¿Cuál</a:t>
                      </a:r>
                      <a:r>
                        <a:rPr lang="es-419" sz="900" b="0" baseline="0" dirty="0" smtClean="0">
                          <a:solidFill>
                            <a:srgbClr val="000000"/>
                          </a:solidFill>
                          <a:effectLst/>
                          <a:latin typeface="+mn-lt"/>
                          <a:ea typeface="Times New Roman"/>
                          <a:cs typeface="Times New Roman"/>
                        </a:rPr>
                        <a:t> de los cuentos</a:t>
                      </a:r>
                      <a:r>
                        <a:rPr lang="es-419" sz="900" b="0" dirty="0" smtClean="0">
                          <a:solidFill>
                            <a:srgbClr val="000000"/>
                          </a:solidFill>
                          <a:effectLst/>
                          <a:latin typeface="+mn-lt"/>
                          <a:ea typeface="Times New Roman"/>
                          <a:cs typeface="Times New Roman"/>
                        </a:rPr>
                        <a:t> habla sobre más</a:t>
                      </a:r>
                      <a:r>
                        <a:rPr lang="es-419" sz="900" b="0" baseline="0" dirty="0" smtClean="0">
                          <a:solidFill>
                            <a:srgbClr val="000000"/>
                          </a:solidFill>
                          <a:effectLst/>
                          <a:latin typeface="+mn-lt"/>
                          <a:ea typeface="Times New Roman"/>
                          <a:cs typeface="Times New Roman"/>
                        </a:rPr>
                        <a:t> tipos animales?   </a:t>
                      </a:r>
                    </a:p>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¿Qué necesitan los animales?</a:t>
                      </a:r>
                      <a:r>
                        <a:rPr lang="es-419" sz="900" b="1" u="none"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_______ </a:t>
                      </a:r>
                      <a:r>
                        <a:rPr lang="es-419" sz="900" b="1" u="none" baseline="0" dirty="0" smtClean="0">
                          <a:solidFill>
                            <a:srgbClr val="000000"/>
                          </a:solidFill>
                          <a:effectLst/>
                          <a:latin typeface="+mn-lt"/>
                          <a:ea typeface="Times New Roman"/>
                          <a:cs typeface="Times New Roman"/>
                        </a:rPr>
                        <a:t>   </a:t>
                      </a:r>
                      <a:r>
                        <a:rPr lang="es-419" sz="900" b="0" baseline="0" dirty="0" smtClean="0">
                          <a:solidFill>
                            <a:srgbClr val="000000"/>
                          </a:solidFill>
                          <a:effectLst/>
                          <a:latin typeface="+mn-lt"/>
                          <a:ea typeface="Times New Roman"/>
                          <a:cs typeface="Times New Roman"/>
                        </a:rPr>
                        <a:t>Las rocas ayudan a este animal a comer _______</a:t>
                      </a:r>
                      <a:endParaRPr lang="es-419"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lang="en-US"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68109">
                <a:tc>
                  <a:txBody>
                    <a:bodyPr/>
                    <a:lstStyle/>
                    <a:p>
                      <a:pPr algn="ctr">
                        <a:lnSpc>
                          <a:spcPct val="100000"/>
                        </a:lnSpc>
                      </a:pPr>
                      <a:r>
                        <a:rPr lang="es-419" sz="1300" b="1" dirty="0" smtClean="0"/>
                        <a:t>13</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Entiende el concepto de identificar semejanzas y diferencias entre dos textos (lo puede explicar o demostrar sin mucha ayuda o asistencia). </a:t>
                      </a:r>
                      <a:r>
                        <a:rPr lang="es-419" sz="900" b="0" dirty="0" smtClean="0">
                          <a:latin typeface="+mn-lt"/>
                          <a:cs typeface="Helvetica" pitchFamily="34" charset="0"/>
                        </a:rPr>
                        <a:t>Hacia RI.K.9  DOK-3 </a:t>
                      </a:r>
                      <a:r>
                        <a:rPr lang="es-419" sz="900" b="0" dirty="0" err="1" smtClean="0">
                          <a:latin typeface="+mn-lt"/>
                          <a:cs typeface="Helvetica" pitchFamily="34" charset="0"/>
                        </a:rPr>
                        <a:t>APx</a:t>
                      </a:r>
                      <a:r>
                        <a:rPr lang="es-419" sz="900" b="0" dirty="0" smtClean="0">
                          <a:latin typeface="+mn-lt"/>
                          <a:cs typeface="Helvetica" pitchFamily="34" charset="0"/>
                        </a:rPr>
                        <a:t> </a:t>
                      </a:r>
                      <a:r>
                        <a:rPr lang="es-419" sz="900" b="0" dirty="0" smtClean="0">
                          <a:effectLst/>
                          <a:latin typeface="+mn-lt"/>
                          <a:ea typeface="Calibri"/>
                          <a:cs typeface="Helvetica"/>
                        </a:rPr>
                        <a:t>Pregunta:  Observa</a:t>
                      </a:r>
                      <a:r>
                        <a:rPr lang="es-419" sz="900" b="0" baseline="0" dirty="0" smtClean="0">
                          <a:effectLst/>
                          <a:latin typeface="+mn-lt"/>
                          <a:ea typeface="Calibri"/>
                          <a:cs typeface="Helvetica"/>
                        </a:rPr>
                        <a:t> </a:t>
                      </a:r>
                      <a:r>
                        <a:rPr lang="es-419" sz="900" b="0" baseline="0" dirty="0" smtClean="0">
                          <a:latin typeface="+mn-lt"/>
                          <a:cs typeface="Helvetica" pitchFamily="34" charset="0"/>
                        </a:rPr>
                        <a:t>los dos textos que aparecen arriba.  ¿Cómo son iguales?  ¿Cómo son diferentes?</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i="0" baseline="0" dirty="0" smtClean="0">
                          <a:effectLst>
                            <a:outerShdw blurRad="38100" dist="38100" dir="2700000" algn="tl">
                              <a:srgbClr val="000000">
                                <a:alpha val="43137"/>
                              </a:srgbClr>
                            </a:outerShdw>
                          </a:effectLst>
                          <a:latin typeface="+mn-lt"/>
                          <a:ea typeface="Calibri"/>
                          <a:cs typeface="Helvetica" pitchFamily="34" charset="0"/>
                        </a:rPr>
                        <a:t>Escriba la respuesta del estudiante:  </a:t>
                      </a:r>
                      <a:r>
                        <a:rPr lang="es-419" sz="900" b="0" i="0" baseline="0" dirty="0" smtClean="0">
                          <a:effectLst/>
                          <a:latin typeface="+mn-lt"/>
                          <a:ea typeface="Calibri"/>
                          <a:cs typeface="Helvetica" pitchFamily="34" charset="0"/>
                        </a:rPr>
                        <a:t>Similitudes: ambos tienen animales y/o ambos muestran qué necesitan los animales.  Diferencias: uno es sobre una nutria y el otro habla de muchos tipos de animales. </a:t>
                      </a:r>
                      <a:r>
                        <a:rPr lang="es-419" sz="900" b="1" i="1" baseline="0" dirty="0" smtClean="0">
                          <a:effectLst/>
                          <a:latin typeface="+mn-lt"/>
                          <a:ea typeface="Calibri"/>
                          <a:cs typeface="Helvetica" pitchFamily="34" charset="0"/>
                        </a:rPr>
                        <a:t>El estudiante debe tener un ejemplo de una similitud (semejanza) y una  diferencia</a:t>
                      </a:r>
                      <a:r>
                        <a:rPr lang="es-419" sz="900" b="0" i="0" baseline="0" dirty="0" smtClean="0">
                          <a:effectLst/>
                          <a:latin typeface="+mn-lt"/>
                          <a:ea typeface="Calibri"/>
                          <a:cs typeface="Helvetica" pitchFamily="34" charset="0"/>
                        </a:rPr>
                        <a:t>.  Cualquier ejemplo es aceptable si  proviene de información que sea lógica y se base en el texto.</a:t>
                      </a:r>
                      <a:endParaRPr lang="es-419" sz="900" b="1" i="0"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lang="en-US" sz="900" b="1" i="0"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1" i="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68109">
                <a:tc>
                  <a:txBody>
                    <a:bodyPr/>
                    <a:lstStyle/>
                    <a:p>
                      <a:pPr algn="ctr">
                        <a:lnSpc>
                          <a:spcPct val="100000"/>
                        </a:lnSpc>
                      </a:pPr>
                      <a:r>
                        <a:rPr lang="es-419" sz="1300" b="1" dirty="0" smtClean="0"/>
                        <a:t>14</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1" i="0" dirty="0" smtClean="0">
                          <a:effectLst>
                            <a:outerShdw blurRad="38100" dist="38100" dir="2700000" algn="tl">
                              <a:srgbClr val="000000">
                                <a:alpha val="43137"/>
                              </a:srgbClr>
                            </a:outerShdw>
                          </a:effectLst>
                          <a:latin typeface="+mn-lt"/>
                          <a:ea typeface="Calibri"/>
                          <a:cs typeface="Times New Roman"/>
                        </a:rPr>
                        <a:t>Respuesta</a:t>
                      </a:r>
                      <a:r>
                        <a:rPr lang="es-419" sz="900" b="1" i="0" baseline="0" dirty="0" smtClean="0">
                          <a:effectLst>
                            <a:outerShdw blurRad="38100" dist="38100" dir="2700000" algn="tl">
                              <a:srgbClr val="000000">
                                <a:alpha val="43137"/>
                              </a:srgbClr>
                            </a:outerShdw>
                          </a:effectLst>
                          <a:latin typeface="+mn-lt"/>
                          <a:ea typeface="Calibri"/>
                          <a:cs typeface="Times New Roman"/>
                        </a:rPr>
                        <a:t> construida RI.K.9</a:t>
                      </a:r>
                    </a:p>
                    <a:p>
                      <a:pPr marL="0" marR="0" indent="0" algn="l" defTabSz="966612"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smtClean="0">
                          <a:ln>
                            <a:noFill/>
                          </a:ln>
                          <a:solidFill>
                            <a:srgbClr val="000000"/>
                          </a:solidFill>
                          <a:effectLst/>
                          <a:uLnTx/>
                          <a:uFillTx/>
                          <a:latin typeface="+mn-lt"/>
                          <a:ea typeface="Times New Roman"/>
                          <a:cs typeface="Times New Roman"/>
                        </a:rPr>
                        <a:t>Reúne (para resumir) información dentro de dos  fuentes – encuentra todos los atributos sobre un tema proveniente de ambas fuentes que apoyan que </a:t>
                      </a:r>
                      <a:r>
                        <a:rPr kumimoji="0" lang="es-419" sz="900" b="0" i="1" u="none" strike="noStrike" kern="1200" cap="none" spc="0" normalizeH="0" baseline="0" noProof="0" dirty="0" smtClean="0">
                          <a:ln>
                            <a:noFill/>
                          </a:ln>
                          <a:solidFill>
                            <a:srgbClr val="000000"/>
                          </a:solidFill>
                          <a:effectLst/>
                          <a:uLnTx/>
                          <a:uFillTx/>
                          <a:latin typeface="+mn-lt"/>
                          <a:ea typeface="Times New Roman"/>
                          <a:cs typeface="Times New Roman"/>
                        </a:rPr>
                        <a:t>diferentes animales necesitan diferentes cosas en sus hábitats por diferentes razones. </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i="0" dirty="0" smtClean="0">
                          <a:effectLst/>
                          <a:latin typeface="+mn-lt"/>
                          <a:ea typeface="Calibri"/>
                          <a:cs typeface="Times New Roman"/>
                        </a:rPr>
                        <a:t>Hacia RI.K.9 DOK-4 </a:t>
                      </a:r>
                      <a:r>
                        <a:rPr lang="es-419" sz="900" b="0" i="0" dirty="0" err="1" smtClean="0">
                          <a:effectLst/>
                          <a:latin typeface="+mn-lt"/>
                          <a:ea typeface="Calibri"/>
                          <a:cs typeface="Times New Roman"/>
                        </a:rPr>
                        <a:t>Syu</a:t>
                      </a:r>
                      <a:r>
                        <a:rPr lang="es-419" sz="900" b="0" i="0" dirty="0" smtClean="0">
                          <a:effectLst/>
                          <a:latin typeface="+mn-lt"/>
                          <a:ea typeface="Calibri"/>
                          <a:cs typeface="Times New Roman"/>
                        </a:rPr>
                        <a:t> </a:t>
                      </a:r>
                      <a:r>
                        <a:rPr lang="es-419" sz="900" b="0" dirty="0" smtClean="0">
                          <a:effectLst/>
                          <a:latin typeface="+mn-lt"/>
                          <a:ea typeface="Calibri"/>
                          <a:cs typeface="Helvetica"/>
                        </a:rPr>
                        <a:t>Pregunta: </a:t>
                      </a:r>
                      <a:r>
                        <a:rPr lang="es-419" sz="900" b="1" dirty="0" smtClean="0">
                          <a:effectLst/>
                          <a:latin typeface="+mn-lt"/>
                          <a:ea typeface="Calibri"/>
                          <a:cs typeface="Helvetica"/>
                        </a:rPr>
                        <a:t> </a:t>
                      </a:r>
                      <a:r>
                        <a:rPr lang="es-419" sz="900" b="0" i="0" dirty="0" smtClean="0">
                          <a:effectLst/>
                          <a:latin typeface="+mn-lt"/>
                          <a:ea typeface="Calibri"/>
                          <a:cs typeface="Times New Roman"/>
                        </a:rPr>
                        <a:t>Escribe y dibuja acerca de lo que necesitan los animales en sus hábitats para poder comer.</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i="0" dirty="0" smtClean="0">
                          <a:effectLst/>
                          <a:latin typeface="+mn-lt"/>
                          <a:ea typeface="Calibri"/>
                          <a:cs typeface="Times New Roman"/>
                        </a:rPr>
                        <a:t>Puntos: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900" b="0" i="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866">
                <a:tc gridSpan="14">
                  <a:txBody>
                    <a:bodyPr/>
                    <a:lstStyle/>
                    <a:p>
                      <a:pPr algn="l">
                        <a:lnSpc>
                          <a:spcPct val="100000"/>
                        </a:lnSpc>
                      </a:pPr>
                      <a:r>
                        <a:rPr lang="es-419" sz="1100" b="1" dirty="0" smtClean="0">
                          <a:solidFill>
                            <a:schemeClr val="tx1"/>
                          </a:solidFill>
                        </a:rPr>
                        <a:t>Cada respuesta seleccionada correcta vale un punto.</a:t>
                      </a:r>
                      <a:endParaRPr lang="es-419" sz="11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843">
                <a:tc gridSpan="2">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hMerge="1">
                  <a:txBody>
                    <a:bodyPr/>
                    <a:lstStyle/>
                    <a:p>
                      <a:endParaRPr lang="en-US"/>
                    </a:p>
                  </a:txBody>
                  <a:tcPr/>
                </a:tc>
                <a:tc>
                  <a:txBody>
                    <a:bodyPr/>
                    <a:lstStyle/>
                    <a:p>
                      <a:pPr algn="ctr">
                        <a:lnSpc>
                          <a:spcPct val="100000"/>
                        </a:lnSpc>
                      </a:pP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7</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14</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288843">
                <a:tc gridSpan="2">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665857">
                <a:tc gridSpan="14">
                  <a:txBody>
                    <a:bodyPr/>
                    <a:lstStyle/>
                    <a:p>
                      <a:pPr algn="l">
                        <a:lnSpc>
                          <a:spcPct val="100000"/>
                        </a:lnSpc>
                      </a:pPr>
                      <a:r>
                        <a:rPr lang="es-419" sz="1200" b="1" noProof="0" dirty="0" smtClean="0">
                          <a:solidFill>
                            <a:schemeClr val="tx1"/>
                          </a:solidFill>
                        </a:rPr>
                        <a:t>Total de la comprensión</a:t>
                      </a:r>
                      <a:r>
                        <a:rPr lang="es-419" sz="1200" b="1" baseline="0" noProof="0" dirty="0" smtClean="0">
                          <a:solidFill>
                            <a:schemeClr val="tx1"/>
                          </a:solidFill>
                        </a:rPr>
                        <a:t> </a:t>
                      </a:r>
                      <a:r>
                        <a:rPr lang="es-419" sz="1200" b="1" noProof="0" dirty="0" smtClean="0">
                          <a:solidFill>
                            <a:schemeClr val="tx1"/>
                          </a:solidFill>
                        </a:rPr>
                        <a:t>auditiva </a:t>
                      </a:r>
                      <a:r>
                        <a:rPr lang="es-419" sz="1200" b="1" baseline="0" noProof="0" dirty="0" smtClean="0">
                          <a:solidFill>
                            <a:schemeClr val="tx1"/>
                          </a:solidFill>
                        </a:rPr>
                        <a:t>  </a:t>
                      </a:r>
                      <a:r>
                        <a:rPr lang="es-419" sz="1200" b="1" noProof="0" dirty="0" smtClean="0">
                          <a:solidFill>
                            <a:schemeClr val="tx1"/>
                          </a:solidFill>
                        </a:rPr>
                        <a:t>_____/ 16</a:t>
                      </a:r>
                    </a:p>
                    <a:p>
                      <a:r>
                        <a:rPr lang="es-ES" sz="900" b="1" dirty="0" smtClean="0"/>
                        <a:t>Para los estudiantes que necesiten apoyo con cualquier estándar, favor de referirse a  las </a:t>
                      </a:r>
                      <a:r>
                        <a:rPr lang="es-ES" sz="900" b="1" i="1" u="sng" dirty="0" smtClean="0"/>
                        <a:t>Progresiones del aprendizaje de lectura </a:t>
                      </a:r>
                      <a:r>
                        <a:rPr lang="es-ES" sz="900" b="1" dirty="0" smtClean="0"/>
                        <a:t>de su nivel de grado para tareas de instrucción y diferenciación. </a:t>
                      </a:r>
                      <a:endParaRPr lang="en-US" sz="9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3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233607" y="152400"/>
            <a:ext cx="7361616" cy="553998"/>
          </a:xfrm>
          <a:prstGeom prst="rect">
            <a:avLst/>
          </a:prstGeom>
          <a:noFill/>
        </p:spPr>
        <p:txBody>
          <a:bodyPr wrap="square" rtlCol="0">
            <a:spAutoFit/>
          </a:bodyPr>
          <a:lstStyle/>
          <a:p>
            <a:r>
              <a:rPr lang="es-419" sz="1000" b="1" dirty="0"/>
              <a:t>Trimestre 4: Pre-evaluación de Kínder – Hoja de </a:t>
            </a:r>
            <a:r>
              <a:rPr lang="es-419" sz="1000" b="1" dirty="0" smtClean="0"/>
              <a:t>registro </a:t>
            </a:r>
            <a:r>
              <a:rPr lang="es-419" sz="1000" b="1" dirty="0"/>
              <a:t>para </a:t>
            </a:r>
            <a:r>
              <a:rPr lang="es-419" sz="1000" b="1" dirty="0" smtClean="0"/>
              <a:t>respuestas </a:t>
            </a:r>
            <a:r>
              <a:rPr lang="es-419" sz="1000" b="1" dirty="0"/>
              <a:t>de selección múltiple – </a:t>
            </a:r>
            <a:r>
              <a:rPr lang="es-419" sz="1000" b="1" dirty="0" smtClean="0"/>
              <a:t>Lectura </a:t>
            </a:r>
            <a:r>
              <a:rPr lang="es-419" sz="1000" b="1" dirty="0"/>
              <a:t>de texto literario e informativo</a:t>
            </a:r>
          </a:p>
          <a:p>
            <a:r>
              <a:rPr lang="es-419" sz="1000" i="1" dirty="0"/>
              <a:t>Instrucciones:</a:t>
            </a:r>
            <a:r>
              <a:rPr lang="es-419" sz="1000" i="1" dirty="0">
                <a:solidFill>
                  <a:srgbClr val="92D050"/>
                </a:solidFill>
              </a:rPr>
              <a:t> </a:t>
            </a:r>
            <a:r>
              <a:rPr lang="es-419" sz="1000" i="1" dirty="0"/>
              <a:t>Lea al estudiante cada pregunta y las opciones a escoger. Muestre al estudiante la hoja con las opciones a escoger, para los textos literarios e informativos. Fíjese en la respuesta que da el estudiante. Las respuestas correctas están resaltadas en </a:t>
            </a:r>
            <a:r>
              <a:rPr lang="es-419" sz="1000" i="1" dirty="0" smtClean="0"/>
              <a:t>negrilla.</a:t>
            </a:r>
            <a:endParaRPr lang="en-US" sz="1000" dirty="0"/>
          </a:p>
        </p:txBody>
      </p:sp>
    </p:spTree>
    <p:extLst>
      <p:ext uri="{BB962C8B-B14F-4D97-AF65-F5344CB8AC3E}">
        <p14:creationId xmlns:p14="http://schemas.microsoft.com/office/powerpoint/2010/main" val="2459989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33</a:t>
            </a:fld>
            <a:endParaRPr lang="es-419" dirty="0"/>
          </a:p>
        </p:txBody>
      </p:sp>
      <p:sp>
        <p:nvSpPr>
          <p:cNvPr id="6" name="Rectangle 5"/>
          <p:cNvSpPr/>
          <p:nvPr/>
        </p:nvSpPr>
        <p:spPr>
          <a:xfrm>
            <a:off x="685800" y="1066800"/>
            <a:ext cx="6553200" cy="589762"/>
          </a:xfrm>
          <a:prstGeom prst="rect">
            <a:avLst/>
          </a:prstGeom>
        </p:spPr>
        <p:txBody>
          <a:bodyPr wrap="square" lIns="96378" tIns="48189" rIns="96378" bIns="48189">
            <a:spAutoFit/>
          </a:bodyPr>
          <a:lstStyle/>
          <a:p>
            <a:pPr marL="457200" indent="-398463">
              <a:buAutoNum type="arabicPeriod" startAt="7"/>
            </a:pPr>
            <a:r>
              <a:rPr lang="es-419" sz="1600" b="1" dirty="0" smtClean="0">
                <a:latin typeface="Helvetica" pitchFamily="34" charset="0"/>
                <a:cs typeface="Helvetica" pitchFamily="34" charset="0"/>
              </a:rPr>
              <a:t>Dibuja, escribe o habla acerca de lo que hizo feliz a Pedro y a Jaime al final de cada cuento.</a:t>
            </a:r>
          </a:p>
        </p:txBody>
      </p:sp>
      <p:graphicFrame>
        <p:nvGraphicFramePr>
          <p:cNvPr id="7" name="Table 6"/>
          <p:cNvGraphicFramePr>
            <a:graphicFrameLocks noGrp="1"/>
          </p:cNvGraphicFramePr>
          <p:nvPr>
            <p:extLst>
              <p:ext uri="{D42A27DB-BD31-4B8C-83A1-F6EECF244321}">
                <p14:modId xmlns:p14="http://schemas.microsoft.com/office/powerpoint/2010/main" val="605313859"/>
              </p:ext>
            </p:extLst>
          </p:nvPr>
        </p:nvGraphicFramePr>
        <p:xfrm>
          <a:off x="5146144" y="429373"/>
          <a:ext cx="2209800" cy="566023"/>
        </p:xfrm>
        <a:graphic>
          <a:graphicData uri="http://schemas.openxmlformats.org/drawingml/2006/table">
            <a:tbl>
              <a:tblPr firstRow="1" firstCol="1" bandRow="1"/>
              <a:tblGrid>
                <a:gridCol w="2209800"/>
              </a:tblGrid>
              <a:tr h="123669">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RL.K.9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42354">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Analiza las  aventuras o experiencias  entre dos personajes partiendo de una premisa (ej.  ¿qué personaje mostró/ tenía ____durante su aventura?</a:t>
                      </a:r>
                      <a:endParaRPr lang="es-ES" sz="800" b="0" dirty="0">
                        <a:solidFill>
                          <a:srgbClr val="000000"/>
                        </a:solidFill>
                        <a:effectLst/>
                        <a:latin typeface="+mn-lt"/>
                        <a:ea typeface="Times New Roman"/>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61100497"/>
              </p:ext>
            </p:extLst>
          </p:nvPr>
        </p:nvGraphicFramePr>
        <p:xfrm>
          <a:off x="693821" y="1727966"/>
          <a:ext cx="6553200" cy="7879846"/>
        </p:xfrm>
        <a:graphic>
          <a:graphicData uri="http://schemas.openxmlformats.org/drawingml/2006/table">
            <a:tbl>
              <a:tblPr firstRow="1" bandRow="1">
                <a:tableStyleId>{5940675A-B579-460E-94D1-54222C63F5DA}</a:tableStyleId>
              </a:tblPr>
              <a:tblGrid>
                <a:gridCol w="6553200"/>
              </a:tblGrid>
              <a:tr h="228600">
                <a:tc>
                  <a:txBody>
                    <a:bodyPr/>
                    <a:lstStyle/>
                    <a:p>
                      <a:pPr algn="ctr"/>
                      <a:r>
                        <a:rPr lang="es-MX" sz="1400" b="0" i="1" noProof="0" dirty="0" smtClean="0"/>
                        <a:t>La mascota de Pedro</a:t>
                      </a:r>
                      <a:endParaRPr lang="es-MX" sz="1400" b="0" i="1" noProof="0" dirty="0"/>
                    </a:p>
                  </a:txBody>
                  <a:tcPr/>
                </a:tc>
              </a:tr>
              <a:tr h="3612646">
                <a:tc>
                  <a:txBody>
                    <a:bodyPr/>
                    <a:lstStyle/>
                    <a:p>
                      <a:r>
                        <a:rPr lang="es-MX" sz="1400" noProof="0" dirty="0" smtClean="0"/>
                        <a:t>¿Qué hizo feliz a Pedro al final del cuento?</a:t>
                      </a:r>
                      <a:endParaRPr lang="es-MX" sz="1400" noProof="0" dirty="0"/>
                    </a:p>
                  </a:txBody>
                  <a:tcPr/>
                </a:tc>
              </a:tr>
              <a:tr h="273554">
                <a:tc>
                  <a:txBody>
                    <a:bodyPr/>
                    <a:lstStyle/>
                    <a:p>
                      <a:pPr algn="ctr"/>
                      <a:r>
                        <a:rPr lang="es-MX" sz="1400" b="0" i="1" noProof="0" dirty="0" smtClean="0"/>
                        <a:t>Jaime y el pajarito</a:t>
                      </a:r>
                    </a:p>
                  </a:txBody>
                  <a:tcPr/>
                </a:tc>
              </a:tr>
              <a:tr h="3657600">
                <a:tc>
                  <a:txBody>
                    <a:bodyPr/>
                    <a:lstStyle/>
                    <a:p>
                      <a:r>
                        <a:rPr lang="es-MX" sz="1400" noProof="0" dirty="0" smtClean="0"/>
                        <a:t>¿Qué hizo feliz a Jaime al final del cuento?</a:t>
                      </a:r>
                      <a:endParaRPr lang="es-MX" sz="1400" noProof="0" dirty="0"/>
                    </a:p>
                  </a:txBody>
                  <a:tcPr/>
                </a:tc>
              </a:tr>
            </a:tbl>
          </a:graphicData>
        </a:graphic>
      </p:graphicFrame>
    </p:spTree>
    <p:extLst>
      <p:ext uri="{BB962C8B-B14F-4D97-AF65-F5344CB8AC3E}">
        <p14:creationId xmlns:p14="http://schemas.microsoft.com/office/powerpoint/2010/main" val="4265517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34</a:t>
            </a:fld>
            <a:endParaRPr lang="es-419" dirty="0"/>
          </a:p>
        </p:txBody>
      </p:sp>
      <p:graphicFrame>
        <p:nvGraphicFramePr>
          <p:cNvPr id="7" name="Table 6"/>
          <p:cNvGraphicFramePr>
            <a:graphicFrameLocks noGrp="1"/>
          </p:cNvGraphicFramePr>
          <p:nvPr>
            <p:extLst>
              <p:ext uri="{D42A27DB-BD31-4B8C-83A1-F6EECF244321}">
                <p14:modId xmlns:p14="http://schemas.microsoft.com/office/powerpoint/2010/main" val="1326271551"/>
              </p:ext>
            </p:extLst>
          </p:nvPr>
        </p:nvGraphicFramePr>
        <p:xfrm>
          <a:off x="4977064" y="359664"/>
          <a:ext cx="2511967" cy="589744"/>
        </p:xfrm>
        <a:graphic>
          <a:graphicData uri="http://schemas.openxmlformats.org/drawingml/2006/table">
            <a:tbl>
              <a:tblPr/>
              <a:tblGrid>
                <a:gridCol w="2511967"/>
              </a:tblGrid>
              <a:tr h="145139">
                <a:tc>
                  <a:txBody>
                    <a:bodyPr/>
                    <a:lstStyle/>
                    <a:p>
                      <a:pPr marL="0" marR="0" algn="l">
                        <a:lnSpc>
                          <a:spcPct val="100000"/>
                        </a:lnSpc>
                        <a:spcBef>
                          <a:spcPts val="0"/>
                        </a:spcBef>
                        <a:spcAft>
                          <a:spcPts val="0"/>
                        </a:spcAft>
                      </a:pPr>
                      <a:r>
                        <a:rPr lang="en-US" sz="900" b="1" i="1" dirty="0" err="1" smtClean="0">
                          <a:solidFill>
                            <a:srgbClr val="000000"/>
                          </a:solidFill>
                          <a:effectLst/>
                          <a:latin typeface="Calibri"/>
                          <a:ea typeface="Times New Roman"/>
                          <a:cs typeface="Times New Roman"/>
                        </a:rPr>
                        <a:t>Hacia</a:t>
                      </a:r>
                      <a:r>
                        <a:rPr lang="en-US" sz="900" b="1" i="1" dirty="0" smtClean="0">
                          <a:solidFill>
                            <a:srgbClr val="000000"/>
                          </a:solidFill>
                          <a:effectLst/>
                          <a:latin typeface="Calibri"/>
                          <a:ea typeface="Times New Roman"/>
                          <a:cs typeface="Times New Roman"/>
                        </a:rPr>
                        <a:t> RI.K.9</a:t>
                      </a:r>
                      <a:r>
                        <a:rPr lang="en-US" sz="900" b="1" i="1" baseline="0" dirty="0" smtClean="0">
                          <a:solidFill>
                            <a:srgbClr val="000000"/>
                          </a:solidFill>
                          <a:effectLst/>
                          <a:latin typeface="Calibri"/>
                          <a:ea typeface="Times New Roman"/>
                          <a:cs typeface="Times New Roman"/>
                        </a:rPr>
                        <a:t>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4 - SYU</a:t>
                      </a:r>
                      <a:endParaRPr lang="en-US" sz="900" dirty="0">
                        <a:effectLst/>
                        <a:latin typeface="Calibri"/>
                        <a:ea typeface="Calibri"/>
                        <a:cs typeface="Times New Roman"/>
                      </a:endParaRPr>
                    </a:p>
                  </a:txBody>
                  <a:tcPr marL="72866" marR="728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605">
                <a:tc>
                  <a:txBody>
                    <a:bodyPr/>
                    <a:lstStyle/>
                    <a:p>
                      <a:pPr marL="0" marR="0" algn="l">
                        <a:lnSpc>
                          <a:spcPct val="100000"/>
                        </a:lnSpc>
                        <a:spcBef>
                          <a:spcPts val="0"/>
                        </a:spcBef>
                        <a:spcAft>
                          <a:spcPts val="0"/>
                        </a:spcAft>
                      </a:pPr>
                      <a:r>
                        <a:rPr lang="es-ES" sz="900" b="0" dirty="0" smtClean="0">
                          <a:solidFill>
                            <a:srgbClr val="000000"/>
                          </a:solidFill>
                          <a:effectLst/>
                          <a:latin typeface="+mn-lt"/>
                          <a:ea typeface="Times New Roman"/>
                          <a:cs typeface="Times New Roman"/>
                        </a:rPr>
                        <a:t>Reúne (para resumir) información dentro de dos  fuentes –encuentra todos los atributos sobre un tema de ambas fuentes que apoyan______.</a:t>
                      </a:r>
                      <a:endParaRPr lang="en-US" sz="900" b="0" dirty="0">
                        <a:effectLst/>
                        <a:latin typeface="Calibri"/>
                        <a:ea typeface="Calibri"/>
                        <a:cs typeface="Times New Roman"/>
                      </a:endParaRPr>
                    </a:p>
                  </a:txBody>
                  <a:tcPr marL="72866" marR="728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pSp>
        <p:nvGrpSpPr>
          <p:cNvPr id="24" name="Group 23"/>
          <p:cNvGrpSpPr/>
          <p:nvPr/>
        </p:nvGrpSpPr>
        <p:grpSpPr>
          <a:xfrm>
            <a:off x="898900" y="1833650"/>
            <a:ext cx="2220889" cy="2837587"/>
            <a:chOff x="838199" y="1183640"/>
            <a:chExt cx="2090248" cy="2708605"/>
          </a:xfrm>
        </p:grpSpPr>
        <p:sp>
          <p:nvSpPr>
            <p:cNvPr id="18" name="Rectangle 17"/>
            <p:cNvSpPr/>
            <p:nvPr/>
          </p:nvSpPr>
          <p:spPr>
            <a:xfrm>
              <a:off x="846024" y="1183640"/>
              <a:ext cx="400050" cy="56896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s-419" sz="2200" b="1" dirty="0" smtClean="0">
                  <a:solidFill>
                    <a:schemeClr val="tx1"/>
                  </a:solidFill>
                  <a:effectLst>
                    <a:outerShdw blurRad="38100" dist="38100" dir="2700000" algn="tl">
                      <a:srgbClr val="000000">
                        <a:alpha val="43137"/>
                      </a:srgbClr>
                    </a:outerShdw>
                  </a:effectLst>
                </a:rPr>
                <a:t>1</a:t>
              </a:r>
              <a:endParaRPr lang="es-419" sz="2200" b="1" dirty="0">
                <a:solidFill>
                  <a:schemeClr val="tx1"/>
                </a:solidFill>
                <a:effectLst>
                  <a:outerShdw blurRad="38100" dist="38100" dir="2700000" algn="tl">
                    <a:srgbClr val="000000">
                      <a:alpha val="43137"/>
                    </a:srgbClr>
                  </a:outerShdw>
                </a:effectLst>
              </a:endParaRPr>
            </a:p>
          </p:txBody>
        </p:sp>
        <p:grpSp>
          <p:nvGrpSpPr>
            <p:cNvPr id="5" name="Group 4"/>
            <p:cNvGrpSpPr/>
            <p:nvPr/>
          </p:nvGrpSpPr>
          <p:grpSpPr>
            <a:xfrm>
              <a:off x="838199" y="1600200"/>
              <a:ext cx="2090248" cy="2292045"/>
              <a:chOff x="838199" y="1600200"/>
              <a:chExt cx="2090248" cy="2292045"/>
            </a:xfrm>
          </p:grpSpPr>
          <p:sp>
            <p:nvSpPr>
              <p:cNvPr id="9" name="Rectangle 8"/>
              <p:cNvSpPr/>
              <p:nvPr/>
            </p:nvSpPr>
            <p:spPr>
              <a:xfrm>
                <a:off x="838200" y="3613147"/>
                <a:ext cx="2003899" cy="279098"/>
              </a:xfrm>
              <a:prstGeom prst="rect">
                <a:avLst/>
              </a:prstGeom>
            </p:spPr>
            <p:txBody>
              <a:bodyPr wrap="square">
                <a:spAutoFit/>
              </a:bodyPr>
              <a:lstStyle/>
              <a:p>
                <a:endParaRPr lang="es-419" sz="1300" b="1" dirty="0">
                  <a:latin typeface="Helvetica" pitchFamily="34" charset="0"/>
                  <a:cs typeface="Helvetica" pitchFamily="34" charset="0"/>
                </a:endParaRPr>
              </a:p>
            </p:txBody>
          </p:sp>
          <p:sp>
            <p:nvSpPr>
              <p:cNvPr id="10" name="Rectangle 9"/>
              <p:cNvSpPr/>
              <p:nvPr/>
            </p:nvSpPr>
            <p:spPr>
              <a:xfrm>
                <a:off x="838199" y="1600200"/>
                <a:ext cx="2090248" cy="1999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grpSp>
      <p:grpSp>
        <p:nvGrpSpPr>
          <p:cNvPr id="25" name="Group 24"/>
          <p:cNvGrpSpPr/>
          <p:nvPr/>
        </p:nvGrpSpPr>
        <p:grpSpPr>
          <a:xfrm>
            <a:off x="4210049" y="1748312"/>
            <a:ext cx="2331720" cy="2541904"/>
            <a:chOff x="3962400" y="1155037"/>
            <a:chExt cx="2194560" cy="2426363"/>
          </a:xfrm>
        </p:grpSpPr>
        <p:sp>
          <p:nvSpPr>
            <p:cNvPr id="19" name="Rectangle 18"/>
            <p:cNvSpPr/>
            <p:nvPr/>
          </p:nvSpPr>
          <p:spPr>
            <a:xfrm>
              <a:off x="3962400" y="1183640"/>
              <a:ext cx="400050" cy="56896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s-419" sz="2200" b="1" dirty="0" smtClean="0">
                  <a:solidFill>
                    <a:schemeClr val="tx1"/>
                  </a:solidFill>
                  <a:effectLst>
                    <a:outerShdw blurRad="38100" dist="38100" dir="2700000" algn="tl">
                      <a:srgbClr val="000000">
                        <a:alpha val="43137"/>
                      </a:srgbClr>
                    </a:outerShdw>
                  </a:effectLst>
                </a:rPr>
                <a:t>2</a:t>
              </a:r>
              <a:endParaRPr lang="es-419" sz="2200" b="1" dirty="0">
                <a:solidFill>
                  <a:schemeClr val="tx1"/>
                </a:solidFill>
                <a:effectLst>
                  <a:outerShdw blurRad="38100" dist="38100" dir="2700000" algn="tl">
                    <a:srgbClr val="000000">
                      <a:alpha val="43137"/>
                    </a:srgbClr>
                  </a:outerShdw>
                </a:effectLst>
              </a:endParaRPr>
            </a:p>
          </p:txBody>
        </p:sp>
        <p:grpSp>
          <p:nvGrpSpPr>
            <p:cNvPr id="6" name="Group 5"/>
            <p:cNvGrpSpPr/>
            <p:nvPr/>
          </p:nvGrpSpPr>
          <p:grpSpPr>
            <a:xfrm>
              <a:off x="3962400" y="1155037"/>
              <a:ext cx="2194560" cy="2426363"/>
              <a:chOff x="3962400" y="1155037"/>
              <a:chExt cx="2194560" cy="2426363"/>
            </a:xfrm>
          </p:grpSpPr>
          <p:sp>
            <p:nvSpPr>
              <p:cNvPr id="11" name="Rectangle 10"/>
              <p:cNvSpPr/>
              <p:nvPr/>
            </p:nvSpPr>
            <p:spPr>
              <a:xfrm>
                <a:off x="3962400" y="1600200"/>
                <a:ext cx="2060823"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2" name="Rectangle 11"/>
              <p:cNvSpPr/>
              <p:nvPr/>
            </p:nvSpPr>
            <p:spPr>
              <a:xfrm>
                <a:off x="4362450" y="1155037"/>
                <a:ext cx="1794510" cy="440680"/>
              </a:xfrm>
              <a:prstGeom prst="rect">
                <a:avLst/>
              </a:prstGeom>
            </p:spPr>
            <p:txBody>
              <a:bodyPr wrap="square">
                <a:spAutoFit/>
              </a:bodyPr>
              <a:lstStyle/>
              <a:p>
                <a:r>
                  <a:rPr lang="es-419" sz="1200" b="1" dirty="0" smtClean="0">
                    <a:latin typeface="Helvetica" pitchFamily="34" charset="0"/>
                    <a:cs typeface="Helvetica" pitchFamily="34" charset="0"/>
                  </a:rPr>
                  <a:t>¿Cómo un león encuentra su comida?</a:t>
                </a:r>
                <a:endParaRPr lang="es-419" sz="1200" b="1" dirty="0">
                  <a:latin typeface="Helvetica" pitchFamily="34" charset="0"/>
                  <a:cs typeface="Helvetica" pitchFamily="34" charset="0"/>
                </a:endParaRPr>
              </a:p>
            </p:txBody>
          </p:sp>
        </p:grpSp>
      </p:grpSp>
      <p:grpSp>
        <p:nvGrpSpPr>
          <p:cNvPr id="22" name="Group 21"/>
          <p:cNvGrpSpPr/>
          <p:nvPr/>
        </p:nvGrpSpPr>
        <p:grpSpPr>
          <a:xfrm>
            <a:off x="895860" y="5500978"/>
            <a:ext cx="2527587" cy="2569693"/>
            <a:chOff x="869005" y="4195157"/>
            <a:chExt cx="2378905" cy="2452888"/>
          </a:xfrm>
        </p:grpSpPr>
        <p:sp>
          <p:nvSpPr>
            <p:cNvPr id="20" name="Rectangle 19"/>
            <p:cNvSpPr/>
            <p:nvPr/>
          </p:nvSpPr>
          <p:spPr>
            <a:xfrm>
              <a:off x="869005" y="4247744"/>
              <a:ext cx="400050" cy="56896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s-419" sz="2200" b="1" dirty="0" smtClean="0">
                  <a:solidFill>
                    <a:schemeClr val="tx1"/>
                  </a:solidFill>
                  <a:effectLst>
                    <a:outerShdw blurRad="38100" dist="38100" dir="2700000" algn="tl">
                      <a:srgbClr val="000000">
                        <a:alpha val="43137"/>
                      </a:srgbClr>
                    </a:outerShdw>
                  </a:effectLst>
                </a:rPr>
                <a:t>3</a:t>
              </a:r>
              <a:endParaRPr lang="es-419" sz="2200" b="1" dirty="0">
                <a:solidFill>
                  <a:schemeClr val="tx1"/>
                </a:solidFill>
                <a:effectLst>
                  <a:outerShdw blurRad="38100" dist="38100" dir="2700000" algn="tl">
                    <a:srgbClr val="000000">
                      <a:alpha val="43137"/>
                    </a:srgbClr>
                  </a:outerShdw>
                </a:effectLst>
              </a:endParaRPr>
            </a:p>
          </p:txBody>
        </p:sp>
        <p:grpSp>
          <p:nvGrpSpPr>
            <p:cNvPr id="2" name="Group 1"/>
            <p:cNvGrpSpPr/>
            <p:nvPr/>
          </p:nvGrpSpPr>
          <p:grpSpPr>
            <a:xfrm>
              <a:off x="869005" y="4195157"/>
              <a:ext cx="2378905" cy="2452888"/>
              <a:chOff x="869005" y="4195157"/>
              <a:chExt cx="2378905" cy="2452888"/>
            </a:xfrm>
          </p:grpSpPr>
          <p:sp>
            <p:nvSpPr>
              <p:cNvPr id="13" name="Rectangle 12"/>
              <p:cNvSpPr/>
              <p:nvPr/>
            </p:nvSpPr>
            <p:spPr>
              <a:xfrm>
                <a:off x="869005" y="4648200"/>
                <a:ext cx="2067268" cy="1999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5" name="Rectangle 14"/>
              <p:cNvSpPr/>
              <p:nvPr/>
            </p:nvSpPr>
            <p:spPr>
              <a:xfrm>
                <a:off x="1244011" y="4195157"/>
                <a:ext cx="2003899" cy="440680"/>
              </a:xfrm>
              <a:prstGeom prst="rect">
                <a:avLst/>
              </a:prstGeom>
            </p:spPr>
            <p:txBody>
              <a:bodyPr wrap="square">
                <a:spAutoFit/>
              </a:bodyPr>
              <a:lstStyle/>
              <a:p>
                <a:r>
                  <a:rPr lang="es-419" sz="1200" b="1" dirty="0" smtClean="0">
                    <a:latin typeface="Helvetica" pitchFamily="34" charset="0"/>
                    <a:cs typeface="Helvetica" pitchFamily="34" charset="0"/>
                  </a:rPr>
                  <a:t>¿Qué necesita un oso para encontrar comida?</a:t>
                </a:r>
                <a:endParaRPr lang="es-419" sz="1200" b="1" dirty="0">
                  <a:latin typeface="Helvetica" pitchFamily="34" charset="0"/>
                  <a:cs typeface="Helvetica" pitchFamily="34" charset="0"/>
                </a:endParaRPr>
              </a:p>
            </p:txBody>
          </p:sp>
        </p:grpSp>
      </p:grpSp>
      <p:grpSp>
        <p:nvGrpSpPr>
          <p:cNvPr id="23" name="Group 22"/>
          <p:cNvGrpSpPr/>
          <p:nvPr/>
        </p:nvGrpSpPr>
        <p:grpSpPr>
          <a:xfrm>
            <a:off x="4254166" y="5534620"/>
            <a:ext cx="2511591" cy="2537207"/>
            <a:chOff x="3962399" y="4216842"/>
            <a:chExt cx="2363851" cy="2421880"/>
          </a:xfrm>
        </p:grpSpPr>
        <p:sp>
          <p:nvSpPr>
            <p:cNvPr id="21" name="Rectangle 20"/>
            <p:cNvSpPr/>
            <p:nvPr/>
          </p:nvSpPr>
          <p:spPr>
            <a:xfrm>
              <a:off x="3962400" y="4237256"/>
              <a:ext cx="400050" cy="56896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s-419" sz="2200" b="1" dirty="0" smtClean="0">
                  <a:solidFill>
                    <a:schemeClr val="tx1"/>
                  </a:solidFill>
                  <a:effectLst>
                    <a:outerShdw blurRad="38100" dist="38100" dir="2700000" algn="tl">
                      <a:srgbClr val="000000">
                        <a:alpha val="43137"/>
                      </a:srgbClr>
                    </a:outerShdw>
                  </a:effectLst>
                </a:rPr>
                <a:t>4</a:t>
              </a:r>
              <a:endParaRPr lang="es-419" sz="2200" b="1" dirty="0">
                <a:solidFill>
                  <a:schemeClr val="tx1"/>
                </a:solidFill>
                <a:effectLst>
                  <a:outerShdw blurRad="38100" dist="38100" dir="2700000" algn="tl">
                    <a:srgbClr val="000000">
                      <a:alpha val="43137"/>
                    </a:srgbClr>
                  </a:outerShdw>
                </a:effectLst>
              </a:endParaRPr>
            </a:p>
          </p:txBody>
        </p:sp>
        <p:grpSp>
          <p:nvGrpSpPr>
            <p:cNvPr id="3" name="Group 2"/>
            <p:cNvGrpSpPr/>
            <p:nvPr/>
          </p:nvGrpSpPr>
          <p:grpSpPr>
            <a:xfrm>
              <a:off x="3962399" y="4216842"/>
              <a:ext cx="2363851" cy="2421880"/>
              <a:chOff x="3962399" y="4216842"/>
              <a:chExt cx="2363851" cy="2421880"/>
            </a:xfrm>
          </p:grpSpPr>
          <p:sp>
            <p:nvSpPr>
              <p:cNvPr id="14" name="Rectangle 13"/>
              <p:cNvSpPr/>
              <p:nvPr/>
            </p:nvSpPr>
            <p:spPr>
              <a:xfrm>
                <a:off x="3962399" y="4657522"/>
                <a:ext cx="2019301"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6" name="Rectangle 15"/>
              <p:cNvSpPr/>
              <p:nvPr/>
            </p:nvSpPr>
            <p:spPr>
              <a:xfrm>
                <a:off x="4377547" y="4216842"/>
                <a:ext cx="1948703" cy="440680"/>
              </a:xfrm>
              <a:prstGeom prst="rect">
                <a:avLst/>
              </a:prstGeom>
            </p:spPr>
            <p:txBody>
              <a:bodyPr wrap="square">
                <a:spAutoFit/>
              </a:bodyPr>
              <a:lstStyle/>
              <a:p>
                <a:r>
                  <a:rPr lang="es-419" sz="1200" b="1" dirty="0" smtClean="0">
                    <a:latin typeface="Helvetica" pitchFamily="34" charset="0"/>
                    <a:cs typeface="Helvetica" pitchFamily="34" charset="0"/>
                  </a:rPr>
                  <a:t>¿Qué necesita una </a:t>
                </a:r>
              </a:p>
              <a:p>
                <a:r>
                  <a:rPr lang="es-419" sz="1200" b="1" dirty="0" smtClean="0">
                    <a:latin typeface="Helvetica" pitchFamily="34" charset="0"/>
                    <a:cs typeface="Helvetica" pitchFamily="34" charset="0"/>
                  </a:rPr>
                  <a:t>nutria para poder comer?</a:t>
                </a:r>
                <a:endParaRPr lang="es-419" sz="1200" b="1" dirty="0">
                  <a:latin typeface="Helvetica" pitchFamily="34" charset="0"/>
                  <a:cs typeface="Helvetica" pitchFamily="34" charset="0"/>
                </a:endParaRPr>
              </a:p>
            </p:txBody>
          </p:sp>
        </p:grpSp>
      </p:grpSp>
      <p:sp>
        <p:nvSpPr>
          <p:cNvPr id="17" name="TextBox 16"/>
          <p:cNvSpPr txBox="1"/>
          <p:nvPr/>
        </p:nvSpPr>
        <p:spPr>
          <a:xfrm>
            <a:off x="898901" y="1043274"/>
            <a:ext cx="6207361" cy="651317"/>
          </a:xfrm>
          <a:prstGeom prst="rect">
            <a:avLst/>
          </a:prstGeom>
          <a:noFill/>
        </p:spPr>
        <p:txBody>
          <a:bodyPr wrap="square" lIns="96378" tIns="48189" rIns="96378" bIns="48189" rtlCol="0">
            <a:spAutoFit/>
          </a:bodyPr>
          <a:lstStyle/>
          <a:p>
            <a:pPr marL="573088" indent="-573088"/>
            <a:r>
              <a:rPr lang="es-419" sz="1800" b="1" dirty="0" smtClean="0">
                <a:effectLst>
                  <a:outerShdw blurRad="38100" dist="38100" dir="2700000" algn="tl">
                    <a:srgbClr val="000000">
                      <a:alpha val="43137"/>
                    </a:srgbClr>
                  </a:outerShdw>
                </a:effectLst>
              </a:rPr>
              <a:t>14</a:t>
            </a:r>
            <a:r>
              <a:rPr lang="es-419" sz="1800" dirty="0" smtClean="0"/>
              <a:t>.     Escribe y dibuja acerca de lo que necesitan los animales en sus hábitats para poder comer.</a:t>
            </a:r>
            <a:endParaRPr lang="es-419" sz="1800" dirty="0"/>
          </a:p>
        </p:txBody>
      </p:sp>
      <p:sp>
        <p:nvSpPr>
          <p:cNvPr id="27" name="Rectangle 26"/>
          <p:cNvSpPr/>
          <p:nvPr/>
        </p:nvSpPr>
        <p:spPr>
          <a:xfrm>
            <a:off x="1348371" y="1757798"/>
            <a:ext cx="1771419" cy="461665"/>
          </a:xfrm>
          <a:prstGeom prst="rect">
            <a:avLst/>
          </a:prstGeom>
        </p:spPr>
        <p:txBody>
          <a:bodyPr wrap="square">
            <a:spAutoFit/>
          </a:bodyPr>
          <a:lstStyle/>
          <a:p>
            <a:pPr lvl="0"/>
            <a:r>
              <a:rPr lang="es-419" sz="1200" b="1" dirty="0">
                <a:solidFill>
                  <a:prstClr val="black"/>
                </a:solidFill>
                <a:latin typeface="Helvetica" pitchFamily="34" charset="0"/>
                <a:cs typeface="Helvetica" pitchFamily="34" charset="0"/>
              </a:rPr>
              <a:t>¿Qué necesita una jirafa para comer?</a:t>
            </a:r>
          </a:p>
        </p:txBody>
      </p:sp>
      <p:sp>
        <p:nvSpPr>
          <p:cNvPr id="28" name="TextBox 27"/>
          <p:cNvSpPr txBox="1"/>
          <p:nvPr/>
        </p:nvSpPr>
        <p:spPr>
          <a:xfrm>
            <a:off x="907214" y="4321932"/>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29" name="TextBox 28"/>
          <p:cNvSpPr txBox="1"/>
          <p:nvPr/>
        </p:nvSpPr>
        <p:spPr>
          <a:xfrm>
            <a:off x="4210049" y="4321932"/>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31" name="TextBox 30"/>
          <p:cNvSpPr txBox="1"/>
          <p:nvPr/>
        </p:nvSpPr>
        <p:spPr>
          <a:xfrm>
            <a:off x="895859" y="8070670"/>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32" name="TextBox 31"/>
          <p:cNvSpPr txBox="1"/>
          <p:nvPr/>
        </p:nvSpPr>
        <p:spPr>
          <a:xfrm>
            <a:off x="4296716" y="8070671"/>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Tree>
    <p:extLst>
      <p:ext uri="{BB962C8B-B14F-4D97-AF65-F5344CB8AC3E}">
        <p14:creationId xmlns:p14="http://schemas.microsoft.com/office/powerpoint/2010/main" val="1827146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35</a:t>
            </a:fld>
            <a:endParaRPr lang="es-419" dirty="0"/>
          </a:p>
        </p:txBody>
      </p:sp>
      <p:graphicFrame>
        <p:nvGraphicFramePr>
          <p:cNvPr id="5" name="Table 4"/>
          <p:cNvGraphicFramePr>
            <a:graphicFrameLocks noGrp="1"/>
          </p:cNvGraphicFramePr>
          <p:nvPr>
            <p:extLst>
              <p:ext uri="{D42A27DB-BD31-4B8C-83A1-F6EECF244321}">
                <p14:modId xmlns:p14="http://schemas.microsoft.com/office/powerpoint/2010/main" val="1530092791"/>
              </p:ext>
            </p:extLst>
          </p:nvPr>
        </p:nvGraphicFramePr>
        <p:xfrm>
          <a:off x="457200" y="762000"/>
          <a:ext cx="6858000" cy="7254240"/>
        </p:xfrm>
        <a:graphic>
          <a:graphicData uri="http://schemas.openxmlformats.org/drawingml/2006/table">
            <a:tbl>
              <a:tblPr firstRow="1" bandRow="1">
                <a:tableStyleId>{5940675A-B579-460E-94D1-54222C63F5DA}</a:tableStyleId>
              </a:tblPr>
              <a:tblGrid>
                <a:gridCol w="6858000"/>
              </a:tblGrid>
              <a:tr h="259080">
                <a:tc>
                  <a:txBody>
                    <a:bodyPr/>
                    <a:lstStyle/>
                    <a:p>
                      <a:pPr marL="398463" indent="-398463" algn="l"/>
                      <a:r>
                        <a:rPr lang="es-419" sz="1200" b="1" i="0" noProof="0" dirty="0" smtClean="0"/>
                        <a:t>#15 - #16 Práctica de escritura</a:t>
                      </a:r>
                      <a:r>
                        <a:rPr lang="es-419" sz="1200" b="1" i="0" baseline="0" noProof="0" dirty="0" smtClean="0"/>
                        <a:t>  - </a:t>
                      </a:r>
                      <a:r>
                        <a:rPr lang="es-419" sz="1200" b="0" i="1" baseline="0" noProof="0" dirty="0" smtClean="0"/>
                        <a:t>SBAC evalúa escritos breves y escritos para revisar.  La actividad a continuación es un preludio de este concepto para el nivel de kínder.  </a:t>
                      </a:r>
                      <a:endParaRPr lang="es-419" sz="1200" b="1" i="0"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838200">
                <a:tc>
                  <a:txBody>
                    <a:bodyPr/>
                    <a:lstStyle/>
                    <a:p>
                      <a:pPr marL="398463" indent="-398463"/>
                      <a:r>
                        <a:rPr lang="es-419" sz="1800" b="1" noProof="0" dirty="0" smtClean="0"/>
                        <a:t>15.  Escribe letras, palabras o dibuja para decir qué</a:t>
                      </a:r>
                      <a:r>
                        <a:rPr lang="es-419" sz="1800" b="1" baseline="0" noProof="0" dirty="0" smtClean="0"/>
                        <a:t> animal en los cuentos fue el más que te gustó. Escribe un título para tus palabras y dibujos. </a:t>
                      </a:r>
                    </a:p>
                    <a:p>
                      <a:pPr marL="398463" indent="-398463" algn="r"/>
                      <a:r>
                        <a:rPr lang="es-419" sz="900" b="1" i="1" noProof="0" dirty="0" smtClean="0"/>
                        <a:t>Escribir un texto breve, W.K.1a </a:t>
                      </a:r>
                      <a:r>
                        <a:rPr lang="es-419" sz="900" b="1" i="1" u="sng" noProof="0" dirty="0" smtClean="0"/>
                        <a:t>Establecer un tema</a:t>
                      </a:r>
                      <a:r>
                        <a:rPr lang="es-419" sz="900" b="1" i="1" noProof="0" dirty="0" smtClean="0"/>
                        <a:t>, Objetivo 6a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419" noProof="0" dirty="0" smtClean="0"/>
                        <a:t>Título</a:t>
                      </a:r>
                    </a:p>
                    <a:p>
                      <a:pPr algn="ctr"/>
                      <a:r>
                        <a:rPr lang="es-419" noProof="0" dirty="0" smtClean="0"/>
                        <a:t>________________</a:t>
                      </a:r>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p>
                      <a:endParaRPr lang="es-419"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98463" marR="0" lvl="0" indent="-398463" algn="l" defTabSz="1018809" rtl="0" eaLnBrk="1" fontAlgn="auto" latinLnBrk="0" hangingPunct="1">
                        <a:lnSpc>
                          <a:spcPct val="100000"/>
                        </a:lnSpc>
                        <a:spcBef>
                          <a:spcPts val="0"/>
                        </a:spcBef>
                        <a:spcAft>
                          <a:spcPts val="0"/>
                        </a:spcAft>
                        <a:buClrTx/>
                        <a:buSzTx/>
                        <a:buFontTx/>
                        <a:buAutoNum type="arabicPeriod" startAt="16"/>
                        <a:tabLst/>
                        <a:defRPr/>
                      </a:pPr>
                      <a:r>
                        <a:rPr kumimoji="0" lang="es-419" sz="1800" b="1" i="0" u="none" strike="noStrike" kern="1200" cap="none" spc="0" normalizeH="0" baseline="0" noProof="0" dirty="0" smtClean="0">
                          <a:ln>
                            <a:noFill/>
                          </a:ln>
                          <a:solidFill>
                            <a:prstClr val="black"/>
                          </a:solidFill>
                          <a:effectLst/>
                          <a:uLnTx/>
                          <a:uFillTx/>
                          <a:latin typeface="+mn-lt"/>
                          <a:ea typeface="+mn-ea"/>
                          <a:cs typeface="+mn-cs"/>
                        </a:rPr>
                        <a:t>Encierra en un círculo las palabras o los dibujos que hiciste que muestran qué fue lo que más te gustó del animal que escogiste.</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s-419" sz="900" b="1" i="1" u="none" strike="noStrike" kern="1200" cap="none" spc="0" normalizeH="0" baseline="0" noProof="0" dirty="0" smtClean="0">
                          <a:ln>
                            <a:noFill/>
                          </a:ln>
                          <a:solidFill>
                            <a:prstClr val="black"/>
                          </a:solidFill>
                          <a:effectLst/>
                          <a:uLnTx/>
                          <a:uFillTx/>
                          <a:latin typeface="+mn-lt"/>
                          <a:ea typeface="+mn-ea"/>
                          <a:cs typeface="Helvetica" pitchFamily="34" charset="0"/>
                        </a:rPr>
                        <a:t>Revisar un texto, W.K.1b </a:t>
                      </a:r>
                      <a:r>
                        <a:rPr kumimoji="0" lang="es-419" sz="900" b="1" i="1" u="sng" strike="noStrike" kern="1200" cap="none" spc="0" normalizeH="0" baseline="0" noProof="0" dirty="0" smtClean="0">
                          <a:ln>
                            <a:noFill/>
                          </a:ln>
                          <a:solidFill>
                            <a:prstClr val="black"/>
                          </a:solidFill>
                          <a:effectLst/>
                          <a:uLnTx/>
                          <a:uFillTx/>
                          <a:latin typeface="+mn-lt"/>
                          <a:ea typeface="+mn-ea"/>
                          <a:cs typeface="Helvetica" pitchFamily="34" charset="0"/>
                        </a:rPr>
                        <a:t>apoyar con razones</a:t>
                      </a:r>
                      <a:r>
                        <a:rPr kumimoji="0" lang="es-419" sz="900" b="1" i="1" u="none" strike="noStrike" kern="1200" cap="none" spc="0" normalizeH="0" baseline="0" noProof="0" dirty="0" smtClean="0">
                          <a:ln>
                            <a:noFill/>
                          </a:ln>
                          <a:solidFill>
                            <a:prstClr val="black"/>
                          </a:solidFill>
                          <a:effectLst/>
                          <a:uLnTx/>
                          <a:uFillTx/>
                          <a:latin typeface="+mn-lt"/>
                          <a:ea typeface="+mn-ea"/>
                          <a:cs typeface="Helvetica" pitchFamily="34" charset="0"/>
                        </a:rPr>
                        <a:t>, Objetivo de escritura 6b</a:t>
                      </a:r>
                      <a:endParaRPr kumimoji="0" lang="es-419" sz="900" b="1" i="0" u="sng" strike="noStrike" kern="1200" cap="none" spc="0" normalizeH="0" baseline="0" noProof="0" dirty="0" smtClean="0">
                        <a:ln>
                          <a:noFill/>
                        </a:ln>
                        <a:solidFill>
                          <a:prstClr val="black"/>
                        </a:solidFill>
                        <a:effectLst/>
                        <a:uLnTx/>
                        <a:uFillTx/>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161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36</a:t>
            </a:fld>
            <a:endParaRPr lang="es-419" dirty="0"/>
          </a:p>
        </p:txBody>
      </p:sp>
      <p:graphicFrame>
        <p:nvGraphicFramePr>
          <p:cNvPr id="2" name="Table 1"/>
          <p:cNvGraphicFramePr>
            <a:graphicFrameLocks noGrp="1"/>
          </p:cNvGraphicFramePr>
          <p:nvPr>
            <p:extLst>
              <p:ext uri="{D42A27DB-BD31-4B8C-83A1-F6EECF244321}">
                <p14:modId xmlns:p14="http://schemas.microsoft.com/office/powerpoint/2010/main" val="2067584392"/>
              </p:ext>
            </p:extLst>
          </p:nvPr>
        </p:nvGraphicFramePr>
        <p:xfrm>
          <a:off x="304800" y="318348"/>
          <a:ext cx="7121445" cy="9302446"/>
        </p:xfrm>
        <a:graphic>
          <a:graphicData uri="http://schemas.openxmlformats.org/drawingml/2006/table">
            <a:tbl>
              <a:tblPr firstRow="1" bandRow="1">
                <a:tableStyleId>{5940675A-B579-460E-94D1-54222C63F5DA}</a:tableStyleId>
              </a:tblPr>
              <a:tblGrid>
                <a:gridCol w="7121445"/>
              </a:tblGrid>
              <a:tr h="138852">
                <a:tc>
                  <a:txBody>
                    <a:bodyPr/>
                    <a:lstStyle/>
                    <a:p>
                      <a:pPr marL="574675" marR="0" lvl="0" indent="-574675" algn="ctr" defTabSz="1018809" rtl="0" eaLnBrk="1" fontAlgn="auto" latinLnBrk="0" hangingPunct="1">
                        <a:lnSpc>
                          <a:spcPct val="100000"/>
                        </a:lnSpc>
                        <a:spcBef>
                          <a:spcPts val="0"/>
                        </a:spcBef>
                        <a:spcAft>
                          <a:spcPts val="0"/>
                        </a:spcAft>
                        <a:buClrTx/>
                        <a:buSzTx/>
                        <a:buFontTx/>
                        <a:buNone/>
                        <a:tabLst/>
                        <a:defRPr/>
                      </a:pPr>
                      <a:r>
                        <a:rPr kumimoji="0" lang="es-419" sz="1700" b="1" i="0" u="none" strike="noStrike" kern="1200" cap="none" spc="0" normalizeH="0" baseline="0" noProof="0" dirty="0" smtClean="0">
                          <a:ln>
                            <a:noFill/>
                          </a:ln>
                          <a:solidFill>
                            <a:prstClr val="black"/>
                          </a:solidFill>
                          <a:effectLst/>
                          <a:uLnTx/>
                          <a:uFillTx/>
                          <a:latin typeface="+mn-lt"/>
                          <a:ea typeface="+mn-ea"/>
                          <a:cs typeface="+mn-cs"/>
                        </a:rPr>
                        <a:t>Tarea de rendimiento (Opcional)</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72252">
                <a:tc>
                  <a:txBody>
                    <a:bodyPr/>
                    <a:lstStyle/>
                    <a:p>
                      <a:pPr marL="346075" marR="0" lvl="0" indent="-346075" algn="l" defTabSz="1018809"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smtClean="0">
                          <a:ln>
                            <a:noFill/>
                          </a:ln>
                          <a:solidFill>
                            <a:prstClr val="black"/>
                          </a:solidFill>
                          <a:effectLst/>
                          <a:uLnTx/>
                          <a:uFillTx/>
                          <a:latin typeface="+mn-lt"/>
                          <a:ea typeface="+mn-ea"/>
                          <a:cs typeface="+mn-cs"/>
                        </a:rPr>
                        <a:t>17. Imagina que ayudas a crear hábitats en el zoológico. Escoge un animal.  ¿Cuál es el mejor hábitat para ese animal? Dibuja y escribe por qué piensas que ese es el mejor hábitat para tu animal. </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499">
                <a:tc>
                  <a:txBody>
                    <a:bodyPr/>
                    <a:lstStyle/>
                    <a:p>
                      <a:pPr algn="ctr"/>
                      <a:r>
                        <a:rPr lang="es-419" sz="1700" b="1" noProof="0" dirty="0" smtClean="0"/>
                        <a:t>Mi animal del zoológico</a:t>
                      </a:r>
                      <a:endParaRPr lang="es-419" sz="1700" b="1" noProof="0"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3011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571">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s-419" sz="1700" b="1" i="0" u="none" strike="noStrike" kern="1200" cap="none" spc="0" normalizeH="0" baseline="0" noProof="0" dirty="0" smtClean="0">
                          <a:ln>
                            <a:noFill/>
                          </a:ln>
                          <a:solidFill>
                            <a:srgbClr val="000000"/>
                          </a:solidFill>
                          <a:effectLst/>
                          <a:uLnTx/>
                          <a:uFillTx/>
                          <a:latin typeface="+mn-lt"/>
                          <a:ea typeface="+mn-ea"/>
                          <a:cs typeface="+mn-cs"/>
                        </a:rPr>
                        <a:t>El mejor hábitat para mi animal del zoológico</a:t>
                      </a:r>
                      <a:endParaRPr lang="es-419" sz="21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1342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162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64203" y="107768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143000"/>
            <a:ext cx="441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150" y="6019800"/>
            <a:ext cx="6016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059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38</a:t>
            </a:fld>
            <a:endParaRPr lang="es-419" dirty="0"/>
          </a:p>
        </p:txBody>
      </p:sp>
      <p:graphicFrame>
        <p:nvGraphicFramePr>
          <p:cNvPr id="5" name="Table 4"/>
          <p:cNvGraphicFramePr>
            <a:graphicFrameLocks noGrp="1"/>
          </p:cNvGraphicFramePr>
          <p:nvPr>
            <p:extLst>
              <p:ext uri="{D42A27DB-BD31-4B8C-83A1-F6EECF244321}">
                <p14:modId xmlns:p14="http://schemas.microsoft.com/office/powerpoint/2010/main" val="12300932"/>
              </p:ext>
            </p:extLst>
          </p:nvPr>
        </p:nvGraphicFramePr>
        <p:xfrm>
          <a:off x="414339" y="3857457"/>
          <a:ext cx="6719890" cy="2852782"/>
        </p:xfrm>
        <a:graphic>
          <a:graphicData uri="http://schemas.openxmlformats.org/drawingml/2006/table">
            <a:tbl>
              <a:tblPr firstRow="1" bandRow="1">
                <a:tableStyleId>{5940675A-B579-460E-94D1-54222C63F5DA}</a:tableStyleId>
              </a:tblPr>
              <a:tblGrid>
                <a:gridCol w="661988"/>
                <a:gridCol w="4876800"/>
                <a:gridCol w="381000"/>
                <a:gridCol w="381000"/>
                <a:gridCol w="419102"/>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500" b="1" dirty="0" smtClean="0"/>
                        <a:t>Texto</a:t>
                      </a:r>
                      <a:r>
                        <a:rPr lang="es-419" sz="1500" b="1" baseline="0" dirty="0" smtClean="0"/>
                        <a:t> informativo</a:t>
                      </a:r>
                      <a:endParaRPr lang="es-419" sz="1500" b="1" dirty="0" smtClean="0"/>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srgbClr val="000000"/>
                          </a:solidFill>
                          <a:effectLst/>
                          <a:uLnTx/>
                          <a:uFillTx/>
                          <a:latin typeface="+mn-lt"/>
                          <a:ea typeface="Times New Roman"/>
                          <a:cs typeface="Times New Roman"/>
                        </a:rPr>
                        <a:t>Yo puedo decir qué causó que algo pasara (conectar ideas).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RI.K.3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2079">
                <a:tc>
                  <a:txBody>
                    <a:bodyPr/>
                    <a:lstStyle/>
                    <a:p>
                      <a:pPr algn="ctr">
                        <a:lnSpc>
                          <a:spcPct val="100000"/>
                        </a:lnSpc>
                        <a:spcAft>
                          <a:spcPts val="0"/>
                        </a:spcAft>
                      </a:pPr>
                      <a:r>
                        <a:rPr lang="en-US" sz="1500" b="1" dirty="0" smtClean="0"/>
                        <a:t>9</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1" u="none" dirty="0" smtClean="0">
                          <a:effectLst/>
                          <a:latin typeface="+mn-lt"/>
                          <a:ea typeface="Calibri"/>
                          <a:cs typeface="Helvetica"/>
                        </a:rPr>
                        <a:t>Yo</a:t>
                      </a:r>
                      <a:r>
                        <a:rPr lang="es-419" sz="1000" b="1" u="none" baseline="0" dirty="0" smtClean="0">
                          <a:effectLst/>
                          <a:latin typeface="+mn-lt"/>
                          <a:ea typeface="Calibri"/>
                          <a:cs typeface="Helvetica"/>
                        </a:rPr>
                        <a:t> puedo agrupar “cuándo” las cosas pasan en un cuento.  </a:t>
                      </a:r>
                      <a:r>
                        <a:rPr lang="es-419" sz="1000" b="1" i="1" u="none" baseline="0" dirty="0" smtClean="0">
                          <a:effectLst/>
                          <a:latin typeface="+mn-lt"/>
                          <a:ea typeface="Calibri"/>
                          <a:cs typeface="Helvetica"/>
                        </a:rPr>
                        <a:t>Haci</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a RI.K.3</a:t>
                      </a:r>
                    </a:p>
                  </a:txBody>
                  <a:tcPr marL="97155" marR="97155" marT="47897" marB="47897" anchor="ctr">
                    <a:solidFill>
                      <a:schemeClr val="bg1"/>
                    </a:solidFill>
                  </a:tcPr>
                </a:tc>
                <a:tc hMerge="1">
                  <a:txBody>
                    <a:bodyPr/>
                    <a:lstStyle/>
                    <a:p>
                      <a:endParaRPr lang="en-US" dirty="0"/>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latin typeface="+mn-lt"/>
                          <a:ea typeface="Times New Roman"/>
                          <a:cs typeface="Times New Roman"/>
                        </a:rPr>
                        <a:t>Yo sé lo que hace un autor.</a:t>
                      </a:r>
                      <a:r>
                        <a:rPr lang="es-419" sz="1000" b="1" baseline="0" dirty="0" smtClean="0">
                          <a:solidFill>
                            <a:srgbClr val="000000"/>
                          </a:solidFill>
                          <a:latin typeface="+mn-lt"/>
                          <a:ea typeface="Times New Roman"/>
                          <a:cs typeface="Times New Roman"/>
                        </a:rPr>
                        <a:t>  Yo sé lo que hace un ilustrador.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RI.K.6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4901">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srgbClr val="000000"/>
                          </a:solidFill>
                          <a:effectLst/>
                          <a:uLnTx/>
                          <a:uFillTx/>
                          <a:latin typeface="+mn-lt"/>
                          <a:ea typeface="Times New Roman"/>
                          <a:cs typeface="Times New Roman"/>
                        </a:rPr>
                        <a:t>Yo puedo mirar imágenes en un libro para encontrar información o ideas. </a:t>
                      </a:r>
                      <a:r>
                        <a:rPr kumimoji="0" lang="es-419" sz="1000" b="1" i="1" u="none" strike="noStrike" kern="1200" cap="none" spc="0" normalizeH="0" baseline="0" noProof="0" dirty="0" smtClean="0">
                          <a:ln>
                            <a:noFill/>
                          </a:ln>
                          <a:solidFill>
                            <a:srgbClr val="000000"/>
                          </a:solidFill>
                          <a:effectLst/>
                          <a:uLnTx/>
                          <a:uFillTx/>
                          <a:latin typeface="+mn-lt"/>
                          <a:ea typeface="Times New Roman"/>
                          <a:cs typeface="Times New Roman"/>
                        </a:rPr>
                        <a:t>Hacia RI.K.6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5307">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Yo</a:t>
                      </a:r>
                      <a:r>
                        <a:rPr lang="es-419" sz="1000" b="1" baseline="0" dirty="0" smtClean="0">
                          <a:solidFill>
                            <a:srgbClr val="000000"/>
                          </a:solidFill>
                          <a:effectLst/>
                          <a:latin typeface="+mn-lt"/>
                          <a:ea typeface="Times New Roman"/>
                          <a:cs typeface="Times New Roman"/>
                        </a:rPr>
                        <a:t> puedo  explicar cómo algunas coas son iguales o diferentes en dos textos sobre el mismo tema.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Yo</a:t>
                      </a:r>
                      <a:r>
                        <a:rPr lang="es-419" sz="1000" b="1" baseline="0" dirty="0" smtClean="0">
                          <a:solidFill>
                            <a:srgbClr val="000000"/>
                          </a:solidFill>
                          <a:effectLst/>
                          <a:latin typeface="+mn-lt"/>
                          <a:ea typeface="Times New Roman"/>
                          <a:cs typeface="Times New Roman"/>
                        </a:rPr>
                        <a:t> puedo decir qué imágenes o palabras muestran similitudes o diferencias en dos textos.  </a:t>
                      </a:r>
                      <a:r>
                        <a:rPr lang="es-419" sz="1000" b="1" i="1" baseline="0" dirty="0" smtClean="0">
                          <a:solidFill>
                            <a:srgbClr val="000000"/>
                          </a:solidFill>
                          <a:effectLst/>
                          <a:latin typeface="+mn-lt"/>
                          <a:ea typeface="Times New Roman"/>
                          <a:cs typeface="Times New Roman"/>
                        </a:rPr>
                        <a:t>Hacia</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Yo</a:t>
                      </a:r>
                      <a:r>
                        <a:rPr lang="es-419" sz="1000" b="1" baseline="0" dirty="0" smtClean="0">
                          <a:solidFill>
                            <a:srgbClr val="000000"/>
                          </a:solidFill>
                          <a:effectLst/>
                          <a:latin typeface="+mn-lt"/>
                          <a:ea typeface="Times New Roman"/>
                          <a:cs typeface="Times New Roman"/>
                        </a:rPr>
                        <a:t> puedo decir cómo la información es igual o diferente en dos textos diferentes sobre el mismo tema.</a:t>
                      </a:r>
                      <a:r>
                        <a:rPr lang="es-419" sz="1000" b="1" dirty="0" smtClean="0">
                          <a:solidFill>
                            <a:srgbClr val="000000"/>
                          </a:solidFill>
                          <a:effectLst/>
                          <a:latin typeface="+mn-lt"/>
                          <a:ea typeface="Times New Roman"/>
                          <a:cs typeface="Times New Roman"/>
                        </a:rPr>
                        <a:t> </a:t>
                      </a:r>
                      <a:r>
                        <a:rPr lang="es-419" sz="1000" b="1" i="1" baseline="0" dirty="0" smtClean="0">
                          <a:solidFill>
                            <a:srgbClr val="000000"/>
                          </a:solidFill>
                          <a:effectLst/>
                          <a:latin typeface="+mn-lt"/>
                          <a:ea typeface="Times New Roman"/>
                          <a:cs typeface="Times New Roman"/>
                        </a:rPr>
                        <a:t>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RI.K.9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40691191"/>
              </p:ext>
            </p:extLst>
          </p:nvPr>
        </p:nvGraphicFramePr>
        <p:xfrm>
          <a:off x="404814" y="887118"/>
          <a:ext cx="6719890" cy="2883987"/>
        </p:xfrm>
        <a:graphic>
          <a:graphicData uri="http://schemas.openxmlformats.org/drawingml/2006/table">
            <a:tbl>
              <a:tblPr firstRow="1" bandRow="1">
                <a:tableStyleId>{5940675A-B579-460E-94D1-54222C63F5DA}</a:tableStyleId>
              </a:tblPr>
              <a:tblGrid>
                <a:gridCol w="661986"/>
                <a:gridCol w="4876800"/>
                <a:gridCol w="381000"/>
                <a:gridCol w="381000"/>
                <a:gridCol w="419104"/>
              </a:tblGrid>
              <a:tr h="319314">
                <a:tc gridSpan="5">
                  <a:txBody>
                    <a:bodyPr/>
                    <a:lstStyle/>
                    <a:p>
                      <a:pPr algn="ctr">
                        <a:lnSpc>
                          <a:spcPct val="100000"/>
                        </a:lnSpc>
                        <a:spcAft>
                          <a:spcPts val="0"/>
                        </a:spcAft>
                      </a:pPr>
                      <a:r>
                        <a:rPr lang="es-419" sz="1500" b="1" dirty="0" smtClean="0"/>
                        <a:t>Texto literario</a:t>
                      </a:r>
                      <a:endParaRPr lang="es-419"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Yo puedo identificar al personaje, el ambiente/escenario o un acontecimiento.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RL.K.3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40494">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Yo puedo contestar preguntas descriptivas sobre un cuento.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RL.K.3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Yo puedo decir qué hizo un personaje o dónde lo hizo.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RL.K.3</a:t>
                      </a:r>
                      <a:endParaRPr kumimoji="0" lang="es-419" sz="1200" b="1" i="1"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53706">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1" i="0" dirty="0" smtClean="0">
                          <a:latin typeface="+mn-lt"/>
                          <a:ea typeface="Calibri"/>
                          <a:cs typeface="Times New Roman"/>
                        </a:rPr>
                        <a:t>Yo</a:t>
                      </a:r>
                      <a:r>
                        <a:rPr lang="es-419" sz="1000" b="1" i="0" baseline="0" dirty="0" smtClean="0">
                          <a:latin typeface="+mn-lt"/>
                          <a:ea typeface="Calibri"/>
                          <a:cs typeface="Times New Roman"/>
                        </a:rPr>
                        <a:t> puedo encontrar información en imágenes o palabras para contestar preguntas sobre un texto. </a:t>
                      </a:r>
                      <a:r>
                        <a:rPr lang="es-419" sz="1000" b="1" i="0" dirty="0" smtClean="0">
                          <a:latin typeface="+mn-lt"/>
                          <a:ea typeface="Calibri"/>
                          <a:cs typeface="Times New Roman"/>
                        </a:rPr>
                        <a:t> </a:t>
                      </a:r>
                      <a:r>
                        <a:rPr lang="es-419" sz="1000" b="1" i="1" dirty="0" smtClean="0">
                          <a:latin typeface="+mn-lt"/>
                          <a:ea typeface="Calibri"/>
                          <a:cs typeface="Times New Roman"/>
                        </a:rPr>
                        <a:t>RL.K.6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7170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Yo puedo secuenciar los acontecimientos basado en el comienzo, el</a:t>
                      </a:r>
                      <a:r>
                        <a:rPr lang="es-419" sz="1000" b="1" baseline="0" dirty="0" smtClean="0">
                          <a:solidFill>
                            <a:srgbClr val="000000"/>
                          </a:solidFill>
                          <a:effectLst/>
                          <a:latin typeface="+mn-lt"/>
                          <a:ea typeface="Times New Roman"/>
                          <a:cs typeface="Times New Roman"/>
                        </a:rPr>
                        <a:t> medio y el final </a:t>
                      </a:r>
                      <a:r>
                        <a:rPr lang="es-419" sz="1000" b="1" dirty="0" smtClean="0">
                          <a:solidFill>
                            <a:srgbClr val="000000"/>
                          </a:solidFill>
                          <a:effectLst/>
                          <a:latin typeface="+mn-lt"/>
                          <a:ea typeface="Times New Roman"/>
                          <a:cs typeface="Times New Roman"/>
                        </a:rPr>
                        <a:t>de un cuento</a:t>
                      </a:r>
                      <a:r>
                        <a:rPr lang="es-419" sz="1000" b="1" baseline="0" dirty="0" smtClean="0">
                          <a:solidFill>
                            <a:srgbClr val="000000"/>
                          </a:solidFill>
                          <a:effectLst/>
                          <a:latin typeface="+mn-lt"/>
                          <a:ea typeface="Times New Roman"/>
                          <a:cs typeface="Times New Roman"/>
                        </a:rPr>
                        <a:t>.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38318">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Yo puedo</a:t>
                      </a:r>
                      <a:r>
                        <a:rPr lang="es-419" sz="1000" b="1" baseline="0" dirty="0" smtClean="0">
                          <a:solidFill>
                            <a:srgbClr val="000000"/>
                          </a:solidFill>
                          <a:effectLst/>
                          <a:latin typeface="+mn-lt"/>
                          <a:ea typeface="Times New Roman"/>
                          <a:cs typeface="Times New Roman"/>
                        </a:rPr>
                        <a:t> hablar acerca de las aventuras de diferentes personajes en un cuento.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Yo</a:t>
                      </a:r>
                      <a:r>
                        <a:rPr lang="es-419" sz="1000" b="1" baseline="0" dirty="0" smtClean="0">
                          <a:solidFill>
                            <a:srgbClr val="000000"/>
                          </a:solidFill>
                          <a:effectLst/>
                          <a:latin typeface="+mn-lt"/>
                          <a:ea typeface="Times New Roman"/>
                          <a:cs typeface="Times New Roman"/>
                        </a:rPr>
                        <a:t> puedo comparar las aventuras de diferentes personajes en un cuento</a:t>
                      </a:r>
                      <a:r>
                        <a:rPr lang="es-419" sz="1000" b="1" dirty="0" smtClean="0">
                          <a:solidFill>
                            <a:srgbClr val="000000"/>
                          </a:solidFill>
                          <a:effectLst/>
                          <a:latin typeface="+mn-lt"/>
                          <a:ea typeface="Times New Roman"/>
                          <a:cs typeface="Times New Roman"/>
                        </a:rPr>
                        <a:t>. </a:t>
                      </a:r>
                      <a:r>
                        <a:rPr kumimoji="0" lang="es-419" sz="1000" b="1" i="1" u="none" strike="noStrike" kern="1200" cap="none" spc="0" normalizeH="0" baseline="0" noProof="0" dirty="0" smtClean="0">
                          <a:ln>
                            <a:noFill/>
                          </a:ln>
                          <a:solidFill>
                            <a:prstClr val="black"/>
                          </a:solidFill>
                          <a:effectLst/>
                          <a:uLnTx/>
                          <a:uFillTx/>
                          <a:latin typeface="+mn-lt"/>
                          <a:ea typeface="Calibri"/>
                          <a:cs typeface="Times New Roman"/>
                        </a:rPr>
                        <a:t>Hacia RL.K.9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57200" y="339773"/>
            <a:ext cx="6740153" cy="497429"/>
          </a:xfrm>
          <a:prstGeom prst="rect">
            <a:avLst/>
          </a:prstGeom>
          <a:noFill/>
        </p:spPr>
        <p:txBody>
          <a:bodyPr wrap="square" lIns="96378" tIns="48189" rIns="96378" bIns="48189" rtlCol="0">
            <a:spAutoFit/>
          </a:bodyPr>
          <a:lstStyle/>
          <a:p>
            <a:r>
              <a:rPr lang="es-419" sz="1300" dirty="0" smtClean="0"/>
              <a:t>Colorea la casilla de verde si tu respuesta </a:t>
            </a:r>
            <a:r>
              <a:rPr lang="es-419" sz="1300" dirty="0"/>
              <a:t> </a:t>
            </a:r>
            <a:r>
              <a:rPr lang="es-419" sz="1300" dirty="0" smtClean="0"/>
              <a:t>estaba correcta. </a:t>
            </a:r>
          </a:p>
          <a:p>
            <a:r>
              <a:rPr lang="es-419" sz="1300" dirty="0" smtClean="0"/>
              <a:t>Colorea la casilla de rojo si tu respuesta estaba incorrecta. </a:t>
            </a:r>
            <a:endParaRPr lang="es-419" sz="15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811403" y="993560"/>
            <a:ext cx="877022" cy="291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5463778"/>
              </p:ext>
            </p:extLst>
          </p:nvPr>
        </p:nvGraphicFramePr>
        <p:xfrm>
          <a:off x="414339" y="6791360"/>
          <a:ext cx="6743740" cy="1078308"/>
        </p:xfrm>
        <a:graphic>
          <a:graphicData uri="http://schemas.openxmlformats.org/drawingml/2006/table">
            <a:tbl>
              <a:tblPr firstRow="1" bandRow="1">
                <a:tableStyleId>{5940675A-B579-460E-94D1-54222C63F5DA}</a:tableStyleId>
              </a:tblPr>
              <a:tblGrid>
                <a:gridCol w="669940"/>
                <a:gridCol w="4876800"/>
                <a:gridCol w="381000"/>
                <a:gridCol w="381000"/>
                <a:gridCol w="435000"/>
              </a:tblGrid>
              <a:tr h="323876">
                <a:tc gridSpan="5">
                  <a:txBody>
                    <a:bodyPr/>
                    <a:lstStyle/>
                    <a:p>
                      <a:pPr algn="ctr">
                        <a:lnSpc>
                          <a:spcPct val="100000"/>
                        </a:lnSpc>
                        <a:spcAft>
                          <a:spcPts val="0"/>
                        </a:spcAft>
                      </a:pPr>
                      <a:r>
                        <a:rPr lang="es-419" sz="1500" b="1" noProof="0" dirty="0" smtClean="0">
                          <a:solidFill>
                            <a:schemeClr val="tx1"/>
                          </a:solidFill>
                        </a:rPr>
                        <a:t>Escritura</a:t>
                      </a:r>
                      <a:endParaRPr lang="es-419" sz="1500" b="1" noProof="0" dirty="0">
                        <a:solidFill>
                          <a:schemeClr val="tx1"/>
                        </a:solidFill>
                      </a:endParaRPr>
                    </a:p>
                  </a:txBody>
                  <a:tcPr marL="103227" marR="103227" marT="50178" marB="50178"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39841">
                <a:tc>
                  <a:txBody>
                    <a:bodyPr/>
                    <a:lstStyle/>
                    <a:p>
                      <a:pPr algn="ctr">
                        <a:lnSpc>
                          <a:spcPct val="100000"/>
                        </a:lnSpc>
                        <a:spcAft>
                          <a:spcPts val="0"/>
                        </a:spcAft>
                      </a:pPr>
                      <a:r>
                        <a:rPr lang="en-US" sz="1500" b="1" dirty="0" smtClean="0">
                          <a:solidFill>
                            <a:schemeClr val="tx1"/>
                          </a:solidFill>
                        </a:rPr>
                        <a:t>15</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kumimoji="0" lang="es-ES" sz="1000" b="1" i="0" u="none" strike="noStrike" kern="1200" cap="none" spc="0" normalizeH="0" baseline="0" noProof="0" dirty="0" smtClean="0">
                          <a:ln>
                            <a:noFill/>
                          </a:ln>
                          <a:solidFill>
                            <a:prstClr val="black"/>
                          </a:solidFill>
                          <a:effectLst/>
                          <a:uLnTx/>
                          <a:uFillTx/>
                          <a:latin typeface="+mn-lt"/>
                          <a:ea typeface="Times New Roman"/>
                          <a:cs typeface="Times New Roman"/>
                        </a:rPr>
                        <a:t>Yo puedo dibujar y escribir para hablar sobre un tema y dar mi opinión sobre él.</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000" b="1" i="1" kern="1200" baseline="0" noProof="0" dirty="0" smtClean="0">
                          <a:solidFill>
                            <a:schemeClr val="tx1"/>
                          </a:solidFill>
                          <a:effectLst/>
                          <a:latin typeface="+mn-lt"/>
                          <a:ea typeface="Times New Roman"/>
                          <a:cs typeface="Times New Roman"/>
                        </a:rPr>
                        <a:t>W.K.1a  (Escrito breve)</a:t>
                      </a:r>
                      <a:endParaRPr lang="es-419" sz="1000" b="1" i="1" noProof="0" dirty="0" smtClean="0">
                        <a:solidFill>
                          <a:schemeClr val="tx1"/>
                        </a:solidFill>
                        <a:latin typeface="+mn-lt"/>
                        <a:ea typeface="Calibri"/>
                        <a:cs typeface="Times New Roman"/>
                      </a:endParaRP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r h="323876">
                <a:tc>
                  <a:txBody>
                    <a:bodyPr/>
                    <a:lstStyle/>
                    <a:p>
                      <a:pPr algn="ctr">
                        <a:lnSpc>
                          <a:spcPct val="100000"/>
                        </a:lnSpc>
                        <a:spcAft>
                          <a:spcPts val="0"/>
                        </a:spcAft>
                      </a:pPr>
                      <a:r>
                        <a:rPr lang="en-US" sz="1500" b="1" dirty="0" smtClean="0">
                          <a:solidFill>
                            <a:schemeClr val="tx1"/>
                          </a:solidFill>
                        </a:rPr>
                        <a:t>16</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kumimoji="0" lang="es-ES" sz="1000" b="1" i="0" u="none" strike="noStrike" kern="1200" cap="none" spc="0" normalizeH="0" baseline="0" dirty="0" smtClean="0">
                          <a:ln>
                            <a:noFill/>
                          </a:ln>
                          <a:solidFill>
                            <a:prstClr val="black"/>
                          </a:solidFill>
                          <a:effectLst/>
                          <a:uLnTx/>
                          <a:uFillTx/>
                          <a:latin typeface="+mn-lt"/>
                          <a:ea typeface="Times New Roman"/>
                          <a:cs typeface="Times New Roman"/>
                        </a:rPr>
                        <a:t>Yo puedo decir qué me gustó más para dar mi opinión. </a:t>
                      </a:r>
                      <a:r>
                        <a:rPr kumimoji="0" lang="es-419" sz="1000" b="1" i="1" u="none" strike="noStrike" kern="1200" cap="none" spc="0" normalizeH="0" baseline="0" noProof="0" dirty="0" smtClean="0">
                          <a:ln>
                            <a:noFill/>
                          </a:ln>
                          <a:solidFill>
                            <a:prstClr val="black"/>
                          </a:solidFill>
                          <a:effectLst/>
                          <a:uLnTx/>
                          <a:uFillTx/>
                          <a:latin typeface="+mn-lt"/>
                          <a:ea typeface="Times New Roman"/>
                          <a:cs typeface="Times New Roman"/>
                        </a:rPr>
                        <a:t>Revisar un  texto breve W.K.1b</a:t>
                      </a: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bl>
          </a:graphicData>
        </a:graphic>
      </p:graphicFrame>
      <p:sp>
        <p:nvSpPr>
          <p:cNvPr id="11" name="Curved Down Arrow 10"/>
          <p:cNvSpPr/>
          <p:nvPr/>
        </p:nvSpPr>
        <p:spPr>
          <a:xfrm rot="652511">
            <a:off x="6074895" y="3909962"/>
            <a:ext cx="822467" cy="339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solidFill>
                <a:schemeClr val="tx1"/>
              </a:solidFill>
            </a:endParaRPr>
          </a:p>
        </p:txBody>
      </p:sp>
    </p:spTree>
    <p:extLst>
      <p:ext uri="{BB962C8B-B14F-4D97-AF65-F5344CB8AC3E}">
        <p14:creationId xmlns:p14="http://schemas.microsoft.com/office/powerpoint/2010/main" val="3550749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a:t>
            </a:fld>
            <a:endParaRPr lang="en-US" dirty="0"/>
          </a:p>
        </p:txBody>
      </p:sp>
      <p:sp>
        <p:nvSpPr>
          <p:cNvPr id="2" name="TextBox 1"/>
          <p:cNvSpPr txBox="1"/>
          <p:nvPr/>
        </p:nvSpPr>
        <p:spPr>
          <a:xfrm>
            <a:off x="449950" y="381000"/>
            <a:ext cx="7017649" cy="6991514"/>
          </a:xfrm>
          <a:prstGeom prst="rect">
            <a:avLst/>
          </a:prstGeom>
          <a:noFill/>
        </p:spPr>
        <p:txBody>
          <a:bodyPr wrap="square" lIns="96378" tIns="48189" rIns="96378" bIns="48189" rtlCol="0">
            <a:spAutoFit/>
          </a:bodyPr>
          <a:lstStyle/>
          <a:p>
            <a:r>
              <a:rPr lang="es-419" sz="1200" b="1" u="sng" dirty="0"/>
              <a:t>Nota:</a:t>
            </a:r>
            <a:endParaRPr lang="es-419" sz="1200" b="1" dirty="0"/>
          </a:p>
          <a:p>
            <a:r>
              <a:rPr lang="es-419" sz="1200" dirty="0"/>
              <a:t>En kínder los estudiantes </a:t>
            </a:r>
            <a:r>
              <a:rPr lang="es-419" sz="1200" b="1" dirty="0"/>
              <a:t>generalmente no están </a:t>
            </a:r>
            <a:r>
              <a:rPr lang="es-419" sz="1200" dirty="0"/>
              <a:t>leyendo. Lea los cuentos a los estudiantes y haga las preguntas como </a:t>
            </a:r>
            <a:r>
              <a:rPr lang="es-419" sz="1200" i="1" dirty="0"/>
              <a:t>Comprensión auditiva</a:t>
            </a:r>
            <a:r>
              <a:rPr lang="es-419" sz="1200" dirty="0"/>
              <a:t>. La mayoría de los estudiantes deben </a:t>
            </a:r>
            <a:r>
              <a:rPr lang="es-419" sz="1200" dirty="0" smtClean="0"/>
              <a:t>ser </a:t>
            </a:r>
            <a:r>
              <a:rPr lang="es-419" sz="1200" dirty="0"/>
              <a:t>capaces de señalar las ilustraciones y contestar las preguntas, con ayuda </a:t>
            </a:r>
            <a:r>
              <a:rPr lang="es-419" sz="1200" dirty="0" smtClean="0"/>
              <a:t>y preguntas auxiliares. </a:t>
            </a:r>
            <a:r>
              <a:rPr lang="es-419" sz="1200" b="1" dirty="0"/>
              <a:t>Por favor, SÍ explique al estudiante lo que muestra cada ilustración, si </a:t>
            </a:r>
            <a:r>
              <a:rPr lang="es-419" sz="1200" b="1" dirty="0" smtClean="0"/>
              <a:t>el estudiante no </a:t>
            </a:r>
            <a:r>
              <a:rPr lang="es-419" sz="1200" b="1" dirty="0"/>
              <a:t>está claro sobre la misma. </a:t>
            </a:r>
          </a:p>
          <a:p>
            <a:endParaRPr lang="es-419" sz="800" dirty="0"/>
          </a:p>
          <a:p>
            <a:r>
              <a:rPr lang="es-419" sz="1200" b="1" dirty="0"/>
              <a:t>Recomendación</a:t>
            </a:r>
            <a:r>
              <a:rPr lang="es-419" sz="1200" dirty="0"/>
              <a:t>:  La sección literaria se puede evaluar en un momento diferente de la sección informativa. La sección informativa incluye dos pasajes como lo requiere el estándar </a:t>
            </a:r>
            <a:r>
              <a:rPr lang="es-419" sz="1200" b="1" dirty="0"/>
              <a:t>RI.K.9 </a:t>
            </a:r>
            <a:r>
              <a:rPr lang="es-419" sz="1200" dirty="0"/>
              <a:t> y puede requerir más tiempo.</a:t>
            </a:r>
          </a:p>
          <a:p>
            <a:endParaRPr lang="es-419" sz="800" dirty="0"/>
          </a:p>
          <a:p>
            <a:r>
              <a:rPr lang="es-419" sz="1200" dirty="0"/>
              <a:t>La </a:t>
            </a:r>
            <a:r>
              <a:rPr lang="es-419" sz="1200" dirty="0" smtClean="0"/>
              <a:t>comprensión </a:t>
            </a:r>
            <a:r>
              <a:rPr lang="es-419" sz="1200" dirty="0"/>
              <a:t>a</a:t>
            </a:r>
            <a:r>
              <a:rPr lang="es-419" sz="1200" dirty="0" smtClean="0"/>
              <a:t>uditiva </a:t>
            </a:r>
            <a:r>
              <a:rPr lang="es-419" sz="1200" dirty="0"/>
              <a:t>prepara al estudiante para el tipo de preguntas que son </a:t>
            </a:r>
            <a:r>
              <a:rPr lang="es-419" sz="1200" dirty="0" smtClean="0"/>
              <a:t>de </a:t>
            </a:r>
            <a:r>
              <a:rPr lang="es-419" sz="1200" dirty="0"/>
              <a:t>más alto nivel (a diferencia del texto descifrable que no conduce a un cuestionamiento de alto nivel).</a:t>
            </a:r>
          </a:p>
          <a:p>
            <a:endParaRPr lang="es-419" sz="1200" b="1" u="sng" dirty="0" smtClean="0"/>
          </a:p>
          <a:p>
            <a:r>
              <a:rPr lang="es-419" sz="1200" b="1" u="sng" dirty="0" smtClean="0"/>
              <a:t>Instrucciones para kínder</a:t>
            </a:r>
            <a:r>
              <a:rPr lang="es-419" sz="1200" dirty="0" smtClean="0"/>
              <a:t>:  </a:t>
            </a:r>
          </a:p>
          <a:p>
            <a:r>
              <a:rPr lang="es-419" sz="1200" b="1" i="1" dirty="0" smtClean="0"/>
              <a:t>Los maestros necesitarán</a:t>
            </a:r>
            <a:r>
              <a:rPr lang="es-419" sz="1200" dirty="0" smtClean="0"/>
              <a:t>:</a:t>
            </a:r>
          </a:p>
          <a:p>
            <a:r>
              <a:rPr lang="es-419" sz="1200" dirty="0" smtClean="0"/>
              <a:t>1.       Sección: Instrucciones para el maestro</a:t>
            </a:r>
          </a:p>
          <a:p>
            <a:pPr marL="347663" indent="-347663">
              <a:buAutoNum type="arabicPeriod" startAt="2"/>
            </a:pPr>
            <a:r>
              <a:rPr lang="es-419" sz="1200" dirty="0" smtClean="0"/>
              <a:t>Textos literarios e informativos. Lea cada cuento 2-3 veces a su clase. Discuta el cuento para que los estudiantes estén claros sobre el lenguaje y los términos de vocabulario. Algunos maestros escogen proyectar los textos en una pantalla.</a:t>
            </a:r>
          </a:p>
          <a:p>
            <a:pPr marL="347663" indent="-347663">
              <a:buAutoNum type="arabicPeriod" startAt="2"/>
            </a:pPr>
            <a:endParaRPr lang="es-419" sz="1200" dirty="0" smtClean="0"/>
          </a:p>
          <a:p>
            <a:r>
              <a:rPr lang="es-419" sz="1200" b="1" dirty="0" smtClean="0"/>
              <a:t>Para evaluar a los estudiantes individualmente (si usted va evaluar en grupos pequeños, es posible que desee hacer más de una copia de lo siguiente):</a:t>
            </a:r>
          </a:p>
          <a:p>
            <a:r>
              <a:rPr lang="es-419" sz="1200" dirty="0" smtClean="0"/>
              <a:t>3.    Una copia de </a:t>
            </a:r>
            <a:r>
              <a:rPr lang="es-419" sz="1200" b="1" dirty="0" smtClean="0"/>
              <a:t>los cuentos literarios </a:t>
            </a:r>
            <a:r>
              <a:rPr lang="es-419" sz="1200" dirty="0" smtClean="0"/>
              <a:t>e </a:t>
            </a:r>
            <a:r>
              <a:rPr lang="es-419" sz="1200" b="1" dirty="0"/>
              <a:t>i</a:t>
            </a:r>
            <a:r>
              <a:rPr lang="es-419" sz="1200" b="1" dirty="0" smtClean="0"/>
              <a:t>nformativos </a:t>
            </a:r>
          </a:p>
          <a:p>
            <a:r>
              <a:rPr lang="es-419" sz="1200" dirty="0" smtClean="0"/>
              <a:t>4.    Una copia de la </a:t>
            </a:r>
            <a:r>
              <a:rPr lang="es-419" sz="1200" b="1" dirty="0" smtClean="0"/>
              <a:t>página con imágenes </a:t>
            </a:r>
            <a:r>
              <a:rPr lang="es-419" sz="1200" dirty="0" smtClean="0"/>
              <a:t>para responder a las preguntas </a:t>
            </a:r>
          </a:p>
          <a:p>
            <a:pPr marL="361417" indent="-361417">
              <a:buAutoNum type="arabicPeriod"/>
            </a:pPr>
            <a:endParaRPr lang="es-419" sz="1200" dirty="0" smtClean="0"/>
          </a:p>
          <a:p>
            <a:r>
              <a:rPr lang="es-419" sz="1200" b="1" dirty="0" smtClean="0"/>
              <a:t>Los estudiantes necesitarán</a:t>
            </a:r>
            <a:r>
              <a:rPr lang="es-419" sz="1200" dirty="0" smtClean="0"/>
              <a:t>:</a:t>
            </a:r>
          </a:p>
          <a:p>
            <a:pPr marL="342900" indent="-342900">
              <a:buAutoNum type="arabicPeriod"/>
            </a:pPr>
            <a:r>
              <a:rPr lang="es-419" sz="1200" dirty="0" smtClean="0"/>
              <a:t>La copia de evaluación del estudiante</a:t>
            </a:r>
          </a:p>
          <a:p>
            <a:r>
              <a:rPr lang="es-419" sz="1200" dirty="0" smtClean="0"/>
              <a:t>          Esta incluye :</a:t>
            </a:r>
          </a:p>
          <a:p>
            <a:r>
              <a:rPr lang="es-419" sz="1200" dirty="0" smtClean="0"/>
              <a:t>          a. Hoja de registro del estudiante (para que el maestro marque las respuestas)</a:t>
            </a:r>
          </a:p>
          <a:p>
            <a:r>
              <a:rPr lang="es-419" sz="1200" dirty="0" smtClean="0"/>
              <a:t>          b. Hojas de contestación para la Respuesta construida</a:t>
            </a:r>
          </a:p>
          <a:p>
            <a:r>
              <a:rPr lang="es-419" sz="1200" dirty="0" smtClean="0"/>
              <a:t>          c. Hoja de cotejo del estudiante (opcional)</a:t>
            </a:r>
          </a:p>
          <a:p>
            <a:endParaRPr lang="es-419" sz="1200" dirty="0" smtClean="0"/>
          </a:p>
          <a:p>
            <a:r>
              <a:rPr lang="es-419" sz="1200" b="1" dirty="0" smtClean="0"/>
              <a:t>Tarea de rendimiento </a:t>
            </a:r>
            <a:r>
              <a:rPr lang="es-419" sz="1200" b="1" dirty="0"/>
              <a:t>o</a:t>
            </a:r>
            <a:r>
              <a:rPr lang="es-419" sz="1200" b="1" dirty="0" smtClean="0"/>
              <a:t>pcional (después de la evaluación):</a:t>
            </a:r>
          </a:p>
          <a:p>
            <a:r>
              <a:rPr lang="es-419" sz="1200" dirty="0" smtClean="0"/>
              <a:t>Si lo desea, la tarea de rendimiento es a nivel de grado y la puede </a:t>
            </a:r>
            <a:r>
              <a:rPr lang="es-419" sz="1200" dirty="0"/>
              <a:t>utilizar a principios de este </a:t>
            </a:r>
            <a:r>
              <a:rPr lang="es-419" sz="1200" dirty="0" smtClean="0"/>
              <a:t>trimestre, como una pre-evaluación de escritura de </a:t>
            </a:r>
            <a:r>
              <a:rPr lang="es-419" sz="1200" b="1" i="1" dirty="0" smtClean="0"/>
              <a:t>un texto que exprese una opinión</a:t>
            </a:r>
            <a:r>
              <a:rPr lang="es-419" sz="1200" dirty="0" smtClean="0"/>
              <a:t>. El CFA al final del trimestre, se puede utilizar como una evaluación final.</a:t>
            </a:r>
          </a:p>
          <a:p>
            <a:endParaRPr lang="es-419" sz="1200" dirty="0" smtClean="0"/>
          </a:p>
          <a:p>
            <a:r>
              <a:rPr lang="es-419" sz="1200" b="1" dirty="0" smtClean="0"/>
              <a:t>Tarea de rendimiento: Posible actividad de pre-enseñanza para la clase</a:t>
            </a:r>
          </a:p>
          <a:p>
            <a:r>
              <a:rPr lang="es-419" sz="1200" dirty="0" smtClean="0"/>
              <a:t>Adjunta - Opcional</a:t>
            </a:r>
          </a:p>
        </p:txBody>
      </p:sp>
    </p:spTree>
    <p:extLst>
      <p:ext uri="{BB962C8B-B14F-4D97-AF65-F5344CB8AC3E}">
        <p14:creationId xmlns:p14="http://schemas.microsoft.com/office/powerpoint/2010/main" val="2279131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551617"/>
          </a:xfrm>
          <a:prstGeom prst="rect">
            <a:avLst/>
          </a:prstGeom>
          <a:noFill/>
        </p:spPr>
        <p:txBody>
          <a:bodyPr wrap="square" lIns="101882" tIns="50941" rIns="101882" bIns="50941" rtlCol="0">
            <a:spAutoFit/>
          </a:bodyPr>
          <a:lstStyle/>
          <a:p>
            <a:pPr algn="ctr"/>
            <a:r>
              <a:rPr lang="es-ES" sz="1600" b="1" dirty="0" smtClean="0"/>
              <a:t>Utilizar detalles clave</a:t>
            </a:r>
          </a:p>
          <a:p>
            <a:pPr algn="ctr"/>
            <a:r>
              <a:rPr lang="es-ES" sz="1600" b="1" i="1" dirty="0" smtClean="0"/>
              <a:t>Tarea de rendimiento: Actividad de la clase</a:t>
            </a:r>
          </a:p>
          <a:p>
            <a:pPr algn="ctr"/>
            <a:endParaRPr lang="es-ES" sz="1600" b="1" dirty="0" smtClean="0"/>
          </a:p>
          <a:p>
            <a:r>
              <a:rPr lang="es-ES" sz="1100" i="1" dirty="0" smtClean="0"/>
              <a:t>Esta pre-actividad para la clase sigue el diseño general de elementos contextuales, recursos, objetivos de aprendizaje, términos clave y propósito del Consorcio de Evaluaciones </a:t>
            </a:r>
            <a:r>
              <a:rPr lang="es-ES" sz="1100" i="1" dirty="0" err="1" smtClean="0"/>
              <a:t>Smarter</a:t>
            </a:r>
            <a:r>
              <a:rPr lang="es-ES" sz="1100" i="1" dirty="0" smtClean="0"/>
              <a:t> </a:t>
            </a:r>
            <a:r>
              <a:rPr lang="es-ES" sz="1100" i="1" dirty="0" err="1" smtClean="0"/>
              <a:t>Balanced</a:t>
            </a:r>
            <a:r>
              <a:rPr lang="es-ES" sz="1100" i="1" dirty="0" smtClean="0"/>
              <a:t> (SBAC). [http://oaksportal.org/resources/]</a:t>
            </a:r>
          </a:p>
          <a:p>
            <a:r>
              <a:rPr lang="es-ES" sz="1100" i="1" dirty="0" smtClean="0"/>
              <a:t>El contenido dentro de cada uno de estos fue escrito por </a:t>
            </a:r>
            <a:r>
              <a:rPr lang="es-ES" sz="1100" i="1" dirty="0" err="1" smtClean="0"/>
              <a:t>Jamie</a:t>
            </a:r>
            <a:r>
              <a:rPr lang="es-ES" sz="1100" i="1" dirty="0" smtClean="0"/>
              <a:t> </a:t>
            </a:r>
            <a:r>
              <a:rPr lang="es-ES" sz="1100" i="1" dirty="0" err="1" smtClean="0"/>
              <a:t>Lentz</a:t>
            </a:r>
            <a:r>
              <a:rPr lang="es-ES" sz="1100" i="1" dirty="0" smtClean="0"/>
              <a:t>.</a:t>
            </a:r>
          </a:p>
          <a:p>
            <a:endParaRPr lang="es-ES" sz="1100" i="1" dirty="0" smtClean="0"/>
          </a:p>
          <a:p>
            <a:r>
              <a:rPr lang="es-ES" sz="1200" dirty="0" smtClean="0"/>
              <a:t>La actividad en el salón de clase introduce a los estudiantes al contexto de una tarea de rendimiento, para que no estén en desventaja al demostrar las destrezas que la tarea intenta evaluar. </a:t>
            </a:r>
          </a:p>
          <a:p>
            <a:endParaRPr lang="es-ES" sz="1200" dirty="0" smtClean="0"/>
          </a:p>
          <a:p>
            <a:r>
              <a:rPr lang="es-ES" sz="1200" dirty="0" smtClean="0"/>
              <a:t>Los elementos contextuales incluyen:</a:t>
            </a:r>
          </a:p>
          <a:p>
            <a:endParaRPr lang="es-ES" sz="1200" dirty="0" smtClean="0"/>
          </a:p>
          <a:p>
            <a:pPr marL="227013" indent="-227013">
              <a:buFont typeface="+mj-lt"/>
              <a:buAutoNum type="arabicPeriod"/>
            </a:pPr>
            <a:r>
              <a:rPr lang="es-ES" sz="1200" dirty="0"/>
              <a:t>u</a:t>
            </a:r>
            <a:r>
              <a:rPr lang="es-ES" sz="1200" dirty="0" smtClean="0"/>
              <a:t>n </a:t>
            </a:r>
            <a:r>
              <a:rPr lang="es-ES" sz="1200" b="1" dirty="0" smtClean="0"/>
              <a:t>entendimiento del escenario/ambiente o de la situación </a:t>
            </a:r>
            <a:r>
              <a:rPr lang="es-ES" sz="1200" dirty="0" smtClean="0"/>
              <a:t>en la que se sitúa la tarea</a:t>
            </a:r>
          </a:p>
          <a:p>
            <a:r>
              <a:rPr lang="es-ES" sz="1200" dirty="0" smtClean="0"/>
              <a:t>2.   </a:t>
            </a:r>
            <a:r>
              <a:rPr lang="es-ES" sz="1200" b="1" dirty="0" smtClean="0"/>
              <a:t>conceptos potencialmente desconocidos </a:t>
            </a:r>
            <a:r>
              <a:rPr lang="es-ES" sz="1200" dirty="0" smtClean="0"/>
              <a:t>que están asociados al escenario/ambiente</a:t>
            </a:r>
          </a:p>
          <a:p>
            <a:pPr marL="227013" indent="-227013"/>
            <a:r>
              <a:rPr lang="es-ES" sz="1200" dirty="0" smtClean="0"/>
              <a:t>3.   </a:t>
            </a:r>
            <a:r>
              <a:rPr lang="es-ES" sz="1200" b="1" dirty="0" smtClean="0"/>
              <a:t>términos clave o vocabulario </a:t>
            </a:r>
            <a:r>
              <a:rPr lang="es-ES" sz="1200" dirty="0" smtClean="0"/>
              <a:t>que los estudiantes necesitarán entender con el fin de participar de manera   significativa y completar la tarea de rendimiento</a:t>
            </a:r>
          </a:p>
          <a:p>
            <a:endParaRPr lang="es-ES" sz="1200" dirty="0" smtClean="0"/>
          </a:p>
          <a:p>
            <a:r>
              <a:rPr lang="es-ES" sz="1200" dirty="0" smtClean="0"/>
              <a:t>Con la actividad en el salón de clase también se pretende generar el interés de los estudiantes  hacia una mayor exploración de la idea clave (las ideas claves). La actividad debe ser fácil de implementar con instrucciones claras. </a:t>
            </a:r>
          </a:p>
          <a:p>
            <a:endParaRPr lang="es-ES" sz="1200" dirty="0" smtClean="0"/>
          </a:p>
          <a:p>
            <a:r>
              <a:rPr lang="es-ES" sz="1200" dirty="0" smtClean="0"/>
              <a:t>Por favor, lea toda la actividad antes de comenzarla con los estudiantes,  para asegurar que se complete con antelación cualquier preparación en el salón. A lo largo de la actividad, se permite pausar y preguntar a los estudiantes si tienen preguntas.</a:t>
            </a:r>
          </a:p>
          <a:p>
            <a:endParaRPr lang="es-ES" sz="1200" dirty="0" smtClean="0"/>
          </a:p>
          <a:p>
            <a:r>
              <a:rPr lang="es-ES" sz="1200" b="1" dirty="0" smtClean="0"/>
              <a:t>Recursos necesarios:</a:t>
            </a:r>
          </a:p>
          <a:p>
            <a:endParaRPr lang="es-ES" sz="1200" b="1" dirty="0" smtClean="0"/>
          </a:p>
          <a:p>
            <a:pPr marL="191030" indent="-191030">
              <a:buFont typeface="Arial" panose="020B0604020202020204" pitchFamily="34" charset="0"/>
              <a:buChar char="•"/>
            </a:pPr>
            <a:r>
              <a:rPr lang="es-ES" sz="1200" dirty="0" smtClean="0"/>
              <a:t>1 copia del Texto #1 y Texto #2 del Material complementario</a:t>
            </a:r>
          </a:p>
          <a:p>
            <a:pPr marL="191030" indent="-191030">
              <a:buFont typeface="Arial" panose="020B0604020202020204" pitchFamily="34" charset="0"/>
              <a:buChar char="•"/>
            </a:pPr>
            <a:r>
              <a:rPr lang="es-ES" sz="1200" dirty="0" smtClean="0"/>
              <a:t>Papel afiche blanco (en este,  modelará cómo escribir su artículo de opinión)</a:t>
            </a:r>
          </a:p>
          <a:p>
            <a:pPr marL="191030" indent="-191030">
              <a:buFont typeface="Arial" panose="020B0604020202020204" pitchFamily="34" charset="0"/>
              <a:buChar char="•"/>
            </a:pPr>
            <a:r>
              <a:rPr lang="es-ES" sz="1200" dirty="0" smtClean="0"/>
              <a:t>Marcador para utilizar en el papel afiche</a:t>
            </a:r>
          </a:p>
          <a:p>
            <a:endParaRPr lang="es-ES" sz="1200" dirty="0" smtClean="0"/>
          </a:p>
          <a:p>
            <a:r>
              <a:rPr lang="es-ES" sz="1200" b="1" dirty="0" smtClean="0"/>
              <a:t>Metas de aprendizaje</a:t>
            </a:r>
            <a:r>
              <a:rPr lang="es-ES" sz="1200" dirty="0" smtClean="0"/>
              <a:t>:</a:t>
            </a:r>
          </a:p>
          <a:p>
            <a:endParaRPr lang="es-ES" sz="1200" dirty="0" smtClean="0"/>
          </a:p>
          <a:p>
            <a:pPr marL="191030" indent="-191030">
              <a:buFont typeface="Arial" panose="020B0604020202020204" pitchFamily="34" charset="0"/>
              <a:buChar char="•"/>
            </a:pPr>
            <a:r>
              <a:rPr lang="es-ES" sz="1200" dirty="0" smtClean="0"/>
              <a:t>Los estudiantes comprenderán el contexto de los conceptos clave relacionados con el tema:</a:t>
            </a:r>
          </a:p>
          <a:p>
            <a:pPr marL="700435" lvl="1" indent="-191030">
              <a:buFont typeface="Courier New" panose="02070309020205020404" pitchFamily="49" charset="0"/>
              <a:buChar char="o"/>
            </a:pPr>
            <a:r>
              <a:rPr lang="es-ES" sz="1200" dirty="0" smtClean="0"/>
              <a:t> utilizando detalles clave del texto en nuestro escrito de opinión</a:t>
            </a:r>
          </a:p>
          <a:p>
            <a:pPr marL="700435" lvl="1" indent="-191030">
              <a:buFont typeface="Courier New" panose="02070309020205020404" pitchFamily="49" charset="0"/>
              <a:buChar char="o"/>
            </a:pPr>
            <a:endParaRPr lang="es-ES" sz="1200" dirty="0" smtClean="0"/>
          </a:p>
          <a:p>
            <a:r>
              <a:rPr lang="es-ES" sz="1200" dirty="0" smtClean="0"/>
              <a:t>Los estudiantes entenderán los términos clave:</a:t>
            </a:r>
          </a:p>
          <a:p>
            <a:r>
              <a:rPr lang="es-ES" sz="1100" i="1" dirty="0" smtClean="0"/>
              <a:t>Nota: Las definiciones que se proporcionan aquí son para la conveniencia de los facilitadores. Se espera que los estudiantes entiendan estos términos clave en el contexto de la tarea, no que se memoricen las definiciones.</a:t>
            </a:r>
          </a:p>
          <a:p>
            <a:endParaRPr lang="es-ES" sz="600" b="1" dirty="0" smtClean="0"/>
          </a:p>
          <a:p>
            <a:pPr marL="191030" indent="-191030">
              <a:buFont typeface="Arial" panose="020B0604020202020204" pitchFamily="34" charset="0"/>
              <a:buChar char="•"/>
            </a:pPr>
            <a:r>
              <a:rPr lang="es-ES" sz="1300" dirty="0" smtClean="0"/>
              <a:t>Detalles clave- importantes piezas de información del texto que tienen que estar en nuestro escrito</a:t>
            </a:r>
          </a:p>
          <a:p>
            <a:pPr marL="191030" indent="-191030">
              <a:buFont typeface="Arial" panose="020B0604020202020204" pitchFamily="34" charset="0"/>
              <a:buChar char="•"/>
            </a:pPr>
            <a:r>
              <a:rPr lang="es-ES" sz="1300" dirty="0" smtClean="0"/>
              <a:t>Opinión- lo que alguien piensa acerca de algo </a:t>
            </a:r>
          </a:p>
          <a:p>
            <a:pPr marL="191030" indent="-191030">
              <a:buFont typeface="Arial" panose="020B0604020202020204" pitchFamily="34" charset="0"/>
              <a:buChar char="•"/>
            </a:pPr>
            <a:r>
              <a:rPr lang="es-ES" sz="1300" dirty="0" smtClean="0"/>
              <a:t>Evidencia- piezas de información que muestran que algo es verdadero o correcto</a:t>
            </a:r>
          </a:p>
          <a:p>
            <a:pPr marL="191030" indent="-191030">
              <a:buFont typeface="Arial" panose="020B0604020202020204" pitchFamily="34" charset="0"/>
              <a:buChar char="•"/>
            </a:pPr>
            <a:endParaRPr lang="es-ES" sz="1300" b="1" dirty="0" smtClean="0"/>
          </a:p>
          <a:p>
            <a:r>
              <a:rPr lang="es-ES" sz="1200" dirty="0" smtClean="0"/>
              <a:t>[Objetivo: La meta del facilitador es ayudar a los estudiantes a entender qué </a:t>
            </a:r>
            <a:r>
              <a:rPr lang="es-ES" sz="1200" dirty="0"/>
              <a:t>detalles </a:t>
            </a:r>
            <a:r>
              <a:rPr lang="es-ES" sz="1200" dirty="0" smtClean="0"/>
              <a:t>clave de </a:t>
            </a:r>
            <a:r>
              <a:rPr lang="es-ES" sz="1200" dirty="0"/>
              <a:t>los textos tienen que ser incluidos </a:t>
            </a:r>
            <a:r>
              <a:rPr lang="es-ES" sz="1200" dirty="0" smtClean="0"/>
              <a:t>en un escrito de </a:t>
            </a:r>
            <a:r>
              <a:rPr lang="es-ES" sz="1200" dirty="0"/>
              <a:t>opinión. </a:t>
            </a:r>
            <a:r>
              <a:rPr lang="es-ES" sz="1200" dirty="0" smtClean="0"/>
              <a:t>Los </a:t>
            </a:r>
            <a:r>
              <a:rPr lang="es-ES" sz="1200" dirty="0"/>
              <a:t>detalles </a:t>
            </a:r>
            <a:r>
              <a:rPr lang="es-ES" sz="1200" dirty="0" smtClean="0"/>
              <a:t>clave </a:t>
            </a:r>
            <a:r>
              <a:rPr lang="es-ES" sz="1200" dirty="0"/>
              <a:t>son </a:t>
            </a:r>
            <a:r>
              <a:rPr lang="es-ES" sz="1200" dirty="0" smtClean="0"/>
              <a:t>piezas de </a:t>
            </a:r>
            <a:r>
              <a:rPr lang="es-ES" sz="1200" dirty="0"/>
              <a:t>evidencia para apoyar </a:t>
            </a:r>
            <a:r>
              <a:rPr lang="es-ES" sz="1200" dirty="0" smtClean="0"/>
              <a:t>una </a:t>
            </a:r>
            <a:r>
              <a:rPr lang="es-ES" sz="1200" dirty="0"/>
              <a:t>opinión.]</a:t>
            </a:r>
            <a:endParaRPr lang="es-ES" sz="1200" dirty="0" smtClean="0"/>
          </a:p>
          <a:p>
            <a:endParaRPr lang="es-ES" sz="1300" dirty="0" smtClean="0"/>
          </a:p>
          <a:p>
            <a:endParaRPr lang="es-ES" sz="1300" dirty="0" smtClean="0"/>
          </a:p>
          <a:p>
            <a:r>
              <a:rPr lang="es-ES" sz="1000" dirty="0" smtClean="0"/>
              <a:t>*Los facilitadores pueden decidir si quieren mostrar materiales complementarios utilizando un proyector o un computador / </a:t>
            </a:r>
            <a:r>
              <a:rPr lang="es-ES" sz="1000" dirty="0" err="1" smtClean="0"/>
              <a:t>Smartboard</a:t>
            </a:r>
            <a:r>
              <a:rPr lang="es-ES" sz="1000" dirty="0" smtClean="0"/>
              <a:t>, o si quieren hacer copias y entregarlas a los estudiantes.</a:t>
            </a:r>
            <a:endParaRPr lang="es-ES" sz="1000"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5</a:t>
            </a:fld>
            <a:endParaRPr lang="en-US" dirty="0"/>
          </a:p>
        </p:txBody>
      </p:sp>
      <p:sp>
        <p:nvSpPr>
          <p:cNvPr id="5" name="Rectangle 4"/>
          <p:cNvSpPr/>
          <p:nvPr/>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544618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8382066"/>
          </a:xfrm>
          <a:prstGeom prst="rect">
            <a:avLst/>
          </a:prstGeom>
          <a:noFill/>
        </p:spPr>
        <p:txBody>
          <a:bodyPr wrap="square" lIns="101882" tIns="50941" rIns="101882" bIns="50941" rtlCol="0">
            <a:spAutoFit/>
          </a:bodyPr>
          <a:lstStyle/>
          <a:p>
            <a:r>
              <a:rPr lang="es-MX" sz="1600" b="1" dirty="0" smtClean="0"/>
              <a:t>Actividad: </a:t>
            </a:r>
            <a:r>
              <a:rPr lang="es-MX" sz="1600" i="1" dirty="0" smtClean="0"/>
              <a:t>Utilizar detalles clave </a:t>
            </a:r>
            <a:r>
              <a:rPr lang="es-MX" sz="1400" i="1" dirty="0" smtClean="0"/>
              <a:t>continuación…</a:t>
            </a:r>
          </a:p>
          <a:p>
            <a:endParaRPr lang="es-MX" sz="1300" i="1" dirty="0" smtClean="0"/>
          </a:p>
          <a:p>
            <a:r>
              <a:rPr lang="es-MX" sz="1400" b="1" dirty="0" smtClean="0"/>
              <a:t>Preguntas de discusión: </a:t>
            </a:r>
          </a:p>
          <a:p>
            <a:pPr marL="171450" indent="-171450">
              <a:buFont typeface="Arial" panose="020B0604020202020204" pitchFamily="34" charset="0"/>
              <a:buChar char="•"/>
            </a:pPr>
            <a:r>
              <a:rPr lang="es-MX" sz="1300" dirty="0" smtClean="0"/>
              <a:t>¿Qué es una opinión?</a:t>
            </a:r>
          </a:p>
          <a:p>
            <a:pPr marL="171450" indent="-171450">
              <a:buFont typeface="Arial" panose="020B0604020202020204" pitchFamily="34" charset="0"/>
              <a:buChar char="•"/>
            </a:pPr>
            <a:r>
              <a:rPr lang="es-MX" sz="1300" dirty="0" smtClean="0"/>
              <a:t>¿Qué son detalles clave? (Esto debe ser un repaso de la actividad de la evaluación de mitad de año)</a:t>
            </a:r>
          </a:p>
          <a:p>
            <a:pPr marL="171450" indent="-171450">
              <a:buFont typeface="Arial" panose="020B0604020202020204" pitchFamily="34" charset="0"/>
              <a:buChar char="•"/>
            </a:pPr>
            <a:r>
              <a:rPr lang="es-MX" sz="1300" dirty="0" smtClean="0"/>
              <a:t>¿Qué es evidencia?</a:t>
            </a:r>
          </a:p>
          <a:p>
            <a:endParaRPr lang="es-MX" sz="1300" b="1" dirty="0" smtClean="0"/>
          </a:p>
          <a:p>
            <a:r>
              <a:rPr lang="es-MX" sz="1300" b="1" dirty="0" smtClean="0"/>
              <a:t>El facilitador dice: </a:t>
            </a:r>
            <a:r>
              <a:rPr lang="es-MX" sz="1400" i="1" dirty="0" smtClean="0"/>
              <a:t>Hoy vamos a preparamos para la Tarea de rendimiento </a:t>
            </a:r>
            <a:r>
              <a:rPr lang="es-MX" sz="1300" i="1" dirty="0" smtClean="0"/>
              <a:t>Estaciones. Vamos a hablar sobre incluir en nuestro escrito </a:t>
            </a:r>
            <a:r>
              <a:rPr lang="es-MX" sz="1300" b="1" i="1" dirty="0" smtClean="0"/>
              <a:t>detalles clave de los textos </a:t>
            </a:r>
            <a:r>
              <a:rPr lang="es-MX" sz="1300" i="1" dirty="0" smtClean="0"/>
              <a:t>que leemos. Ya hemos aprendido acerca de los </a:t>
            </a:r>
            <a:r>
              <a:rPr lang="es-MX" sz="1300" b="1" i="1" dirty="0" smtClean="0"/>
              <a:t>detalles clave</a:t>
            </a:r>
            <a:r>
              <a:rPr lang="es-MX" sz="1300" i="1" dirty="0" smtClean="0"/>
              <a:t>, así que voy a darles un minuto para que hablen con su compañero acerca de lo que son </a:t>
            </a:r>
            <a:r>
              <a:rPr lang="es-MX" sz="1300" b="1" i="1" dirty="0" smtClean="0"/>
              <a:t>detalles clave</a:t>
            </a:r>
            <a:r>
              <a:rPr lang="es-MX" sz="1300" i="1" dirty="0" smtClean="0"/>
              <a:t>.  </a:t>
            </a:r>
            <a:r>
              <a:rPr lang="es-MX" sz="1300" b="1" i="1" dirty="0" smtClean="0"/>
              <a:t>Detalles clave </a:t>
            </a:r>
            <a:r>
              <a:rPr lang="es-MX" sz="1300" i="1" dirty="0" smtClean="0"/>
              <a:t>son...</a:t>
            </a:r>
          </a:p>
          <a:p>
            <a:endParaRPr lang="es-MX" sz="1300" b="1" dirty="0" smtClean="0"/>
          </a:p>
          <a:p>
            <a:r>
              <a:rPr lang="es-MX" sz="1300" b="1" dirty="0" smtClean="0"/>
              <a:t>Posibles respuestas de los estudiantes:</a:t>
            </a:r>
          </a:p>
          <a:p>
            <a:pPr marL="191030" indent="-191030">
              <a:buFont typeface="Arial" panose="020B0604020202020204" pitchFamily="34" charset="0"/>
              <a:buChar char="•"/>
            </a:pPr>
            <a:r>
              <a:rPr lang="es-MX" sz="1300" dirty="0" smtClean="0"/>
              <a:t>Cosas importantes de los cuentos</a:t>
            </a:r>
          </a:p>
          <a:p>
            <a:pPr marL="191030" indent="-191030">
              <a:buFont typeface="Arial" panose="020B0604020202020204" pitchFamily="34" charset="0"/>
              <a:buChar char="•"/>
            </a:pPr>
            <a:r>
              <a:rPr lang="es-MX" sz="1300" dirty="0" smtClean="0"/>
              <a:t>Las partes importantes</a:t>
            </a:r>
          </a:p>
          <a:p>
            <a:pPr marL="191030" indent="-191030">
              <a:buFont typeface="Arial" panose="020B0604020202020204" pitchFamily="34" charset="0"/>
              <a:buChar char="•"/>
            </a:pPr>
            <a:r>
              <a:rPr lang="es-MX" sz="1300" dirty="0" smtClean="0"/>
              <a:t>Cosas que tenemos que poner en nuestro escrito</a:t>
            </a:r>
          </a:p>
          <a:p>
            <a:pPr marL="191030" indent="-191030">
              <a:buFont typeface="Arial" panose="020B0604020202020204" pitchFamily="34" charset="0"/>
              <a:buChar char="•"/>
            </a:pPr>
            <a:endParaRPr lang="es-MX" sz="1300" b="1" dirty="0" smtClean="0"/>
          </a:p>
          <a:p>
            <a:r>
              <a:rPr lang="es-MX" sz="1300" b="1" dirty="0" smtClean="0"/>
              <a:t>El facilitador dice: </a:t>
            </a:r>
            <a:r>
              <a:rPr lang="es-MX" sz="1300" i="1" dirty="0" smtClean="0"/>
              <a:t>Vamos a ver lo que recuerdan sobre </a:t>
            </a:r>
            <a:r>
              <a:rPr lang="es-MX" sz="1300" b="1" i="1" dirty="0" smtClean="0"/>
              <a:t>detalles clave</a:t>
            </a:r>
            <a:r>
              <a:rPr lang="es-MX" sz="1300" i="1" dirty="0" smtClean="0"/>
              <a:t>. ¿__________  y _______ , de qué hablaron ustedes? </a:t>
            </a:r>
            <a:r>
              <a:rPr lang="es-MX" sz="1300" dirty="0" smtClean="0"/>
              <a:t>(Pídale a varios estudiantes que compartan, y si es necesario proporcione la definición antes de continuar).</a:t>
            </a:r>
          </a:p>
          <a:p>
            <a:endParaRPr lang="es-ES" sz="1300" b="1" dirty="0" smtClean="0"/>
          </a:p>
          <a:p>
            <a:r>
              <a:rPr lang="es-MX" sz="1300" b="1" dirty="0"/>
              <a:t>El facilitador dice: </a:t>
            </a:r>
            <a:r>
              <a:rPr lang="es-ES" sz="1300" i="1" dirty="0" smtClean="0"/>
              <a:t>Hoy voy a escribir un artículo de </a:t>
            </a:r>
            <a:r>
              <a:rPr lang="es-ES" sz="1300" b="1" i="1" dirty="0" smtClean="0"/>
              <a:t>opinión </a:t>
            </a:r>
            <a:r>
              <a:rPr lang="es-ES" sz="1300" i="1" dirty="0" smtClean="0"/>
              <a:t>sobre fútbol.  Una </a:t>
            </a:r>
            <a:r>
              <a:rPr lang="es-ES" sz="1300" b="1" i="1" dirty="0" smtClean="0"/>
              <a:t>opinión</a:t>
            </a:r>
            <a:r>
              <a:rPr lang="es-ES" sz="1300" i="1" dirty="0" smtClean="0"/>
              <a:t> es lo que alguien piensa acerca de algo. Yo creo que el fútbol es un gran deporte, por lo que mi escrito de </a:t>
            </a:r>
            <a:r>
              <a:rPr lang="es-ES" sz="1300" b="1" i="1" dirty="0" smtClean="0"/>
              <a:t>opinión</a:t>
            </a:r>
            <a:r>
              <a:rPr lang="es-ES" sz="1300" i="1" dirty="0" smtClean="0"/>
              <a:t> dirá por qué el fútbol es un gran deporte.  ¿Cuál es la </a:t>
            </a:r>
            <a:r>
              <a:rPr lang="es-ES" sz="1300" b="1" i="1" dirty="0" smtClean="0"/>
              <a:t>opinión</a:t>
            </a:r>
            <a:r>
              <a:rPr lang="es-ES" sz="1300" i="1" dirty="0" smtClean="0"/>
              <a:t> de ustedes sobre el fútbol?  ¿Creen que el fútbol es divertido, aburrido, difícil o fácil</a:t>
            </a:r>
            <a:r>
              <a:rPr lang="es-ES" sz="1300" i="1" dirty="0"/>
              <a:t>?</a:t>
            </a:r>
            <a:r>
              <a:rPr lang="es-ES" sz="1300" i="1" dirty="0" smtClean="0"/>
              <a:t> Volteen a ver a su compañero y díganle </a:t>
            </a:r>
            <a:r>
              <a:rPr lang="es-ES" sz="1300" i="1" dirty="0"/>
              <a:t>s</a:t>
            </a:r>
            <a:r>
              <a:rPr lang="es-ES" sz="1300" i="1" dirty="0" smtClean="0"/>
              <a:t>u opinión sobre el fútbol.  Creo que el fútbol es... </a:t>
            </a:r>
            <a:r>
              <a:rPr lang="es-ES" sz="1300" dirty="0" smtClean="0"/>
              <a:t>(dé una señal para empezar). </a:t>
            </a:r>
          </a:p>
          <a:p>
            <a:endParaRPr lang="es-ES" sz="1300" b="1" dirty="0" smtClean="0"/>
          </a:p>
          <a:p>
            <a:r>
              <a:rPr lang="es-MX" sz="1300" b="1" dirty="0"/>
              <a:t>Posibles respuestas de los estudiantes:</a:t>
            </a:r>
          </a:p>
          <a:p>
            <a:pPr marL="191030" indent="-191030">
              <a:buFont typeface="Arial" panose="020B0604020202020204" pitchFamily="34" charset="0"/>
              <a:buChar char="•"/>
            </a:pPr>
            <a:r>
              <a:rPr lang="es-ES" sz="1300" dirty="0" smtClean="0"/>
              <a:t>Es divertido y tienes que correr mucho.</a:t>
            </a:r>
          </a:p>
          <a:p>
            <a:pPr marL="191030" indent="-191030">
              <a:buFont typeface="Arial" panose="020B0604020202020204" pitchFamily="34" charset="0"/>
              <a:buChar char="•"/>
            </a:pPr>
            <a:r>
              <a:rPr lang="es-ES" sz="1300" dirty="0" smtClean="0"/>
              <a:t>Yo creo que el fútbol es divertido.</a:t>
            </a:r>
          </a:p>
          <a:p>
            <a:pPr marL="191030" indent="-191030">
              <a:buFont typeface="Arial" panose="020B0604020202020204" pitchFamily="34" charset="0"/>
              <a:buChar char="•"/>
            </a:pPr>
            <a:r>
              <a:rPr lang="es-ES" sz="1300" dirty="0"/>
              <a:t>¡</a:t>
            </a:r>
            <a:r>
              <a:rPr lang="es-ES" sz="1300" dirty="0" smtClean="0"/>
              <a:t>Yo juego fútbol!</a:t>
            </a:r>
          </a:p>
          <a:p>
            <a:pPr marL="191030" indent="-191030">
              <a:buFont typeface="Arial" panose="020B0604020202020204" pitchFamily="34" charset="0"/>
              <a:buChar char="•"/>
            </a:pPr>
            <a:endParaRPr lang="es-ES" sz="1300" b="1" dirty="0" smtClean="0"/>
          </a:p>
          <a:p>
            <a:r>
              <a:rPr lang="es-MX" sz="1300" b="1" dirty="0"/>
              <a:t>El facilitador dice: </a:t>
            </a:r>
            <a:r>
              <a:rPr lang="es-ES" sz="1300" i="1" dirty="0" smtClean="0"/>
              <a:t>Antes de empezar a escribir mi artículo de opinión, tengo que leer un poco más para obtener más información acerca del fútbol. Vamos a leer estos dos textos.  </a:t>
            </a:r>
            <a:r>
              <a:rPr lang="es-ES" sz="1300" dirty="0" smtClean="0"/>
              <a:t>(</a:t>
            </a:r>
            <a:r>
              <a:rPr lang="es-ES" sz="1300" b="1" dirty="0" smtClean="0"/>
              <a:t>Lea el Texto #1 y el Texto #2 del Material complementario</a:t>
            </a:r>
            <a:r>
              <a:rPr lang="es-ES" sz="1300" dirty="0" smtClean="0"/>
              <a:t>).</a:t>
            </a:r>
          </a:p>
          <a:p>
            <a:endParaRPr lang="es-ES" sz="1300" dirty="0" smtClean="0"/>
          </a:p>
          <a:p>
            <a:r>
              <a:rPr lang="es-MX" sz="1300" b="1" dirty="0"/>
              <a:t>El facilitador dice: </a:t>
            </a:r>
            <a:r>
              <a:rPr lang="es-ES" sz="1300" i="1" dirty="0" smtClean="0"/>
              <a:t>Ahora sé más acerca del fútbol y puedo utilizar los detalles clave de los textos en mi escrito de opinión. Puedo utilizar esta información como </a:t>
            </a:r>
            <a:r>
              <a:rPr lang="es-ES" sz="1300" b="1" i="1" dirty="0" smtClean="0"/>
              <a:t>evidencia</a:t>
            </a:r>
            <a:r>
              <a:rPr lang="es-ES" sz="1300" i="1" dirty="0" smtClean="0"/>
              <a:t>. Esta </a:t>
            </a:r>
            <a:r>
              <a:rPr lang="es-ES" sz="1300" b="1" i="1" dirty="0" smtClean="0"/>
              <a:t>evidencia</a:t>
            </a:r>
            <a:r>
              <a:rPr lang="es-ES" sz="1300" i="1" dirty="0" smtClean="0"/>
              <a:t> justifica mi opinión.</a:t>
            </a:r>
          </a:p>
          <a:p>
            <a:endParaRPr lang="es-ES" sz="1300" dirty="0" smtClean="0"/>
          </a:p>
          <a:p>
            <a:r>
              <a:rPr lang="es-ES" sz="1300" dirty="0" smtClean="0"/>
              <a:t>(Comience a escribir en el papel afiche a medida que continúa con la siguiente sección).</a:t>
            </a:r>
            <a:endParaRPr lang="es-ES" sz="1300"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6</a:t>
            </a:fld>
            <a:endParaRPr lang="en-US" dirty="0"/>
          </a:p>
        </p:txBody>
      </p:sp>
      <p:sp>
        <p:nvSpPr>
          <p:cNvPr id="5" name="Rectangle 4"/>
          <p:cNvSpPr/>
          <p:nvPr/>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94805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5504356"/>
          </a:xfrm>
          <a:prstGeom prst="rect">
            <a:avLst/>
          </a:prstGeom>
          <a:noFill/>
        </p:spPr>
        <p:txBody>
          <a:bodyPr wrap="square" lIns="101882" tIns="50941" rIns="101882" bIns="50941" rtlCol="0">
            <a:spAutoFit/>
          </a:bodyPr>
          <a:lstStyle/>
          <a:p>
            <a:r>
              <a:rPr lang="es-ES" sz="1300" b="1" dirty="0" smtClean="0"/>
              <a:t>El facilitador dice: </a:t>
            </a:r>
            <a:r>
              <a:rPr lang="es-ES" sz="1300" i="1" dirty="0" smtClean="0"/>
              <a:t>Veamos, voy a empezar con mi opinión... ¡El fútbol es un gran deporte! Bueno y ... ¿Por qué creo que el fútbol es tan grandioso? Voy a regresar para leer el primer texto por algunos detalles clave.  Voy a incluir esta parte en mi escrito acerca de meter un gol y esta primera parte donde el texto dice que todos pueden jugar... Todos pueden jugar fútbol y anotar un gol. Bueno ahora, voy a buscar algunos detalles clave </a:t>
            </a:r>
            <a:r>
              <a:rPr lang="es-ES" sz="1300" i="1" dirty="0"/>
              <a:t>del segundo </a:t>
            </a:r>
            <a:r>
              <a:rPr lang="es-ES" sz="1300" i="1" dirty="0" smtClean="0"/>
              <a:t>texto para utilizar en mi opinión. Necesito asegurarme de que son evidencias, o muestran que mi opinión es correcta. A Sofía le encantaba meter goles... Volteen a ver a su pareja y hablen sobre si debo o no debo incluir esto en mi escrito de opinión </a:t>
            </a:r>
            <a:r>
              <a:rPr lang="es-ES" sz="1300" dirty="0"/>
              <a:t>(dé una señal para empezar). </a:t>
            </a:r>
            <a:endParaRPr lang="es-ES" sz="1300" dirty="0" smtClean="0"/>
          </a:p>
          <a:p>
            <a:endParaRPr lang="es-ES" sz="1300" dirty="0" smtClean="0"/>
          </a:p>
          <a:p>
            <a:r>
              <a:rPr lang="es-ES" sz="1300" b="1" dirty="0" smtClean="0"/>
              <a:t>Posibles respuestas de los estudiantes:</a:t>
            </a:r>
          </a:p>
          <a:p>
            <a:pPr marL="191030" indent="-191030">
              <a:buFont typeface="Arial" panose="020B0604020202020204" pitchFamily="34" charset="0"/>
              <a:buChar char="•"/>
            </a:pPr>
            <a:r>
              <a:rPr lang="es-ES" sz="1300" dirty="0" smtClean="0"/>
              <a:t>Sí, ella debería</a:t>
            </a:r>
          </a:p>
          <a:p>
            <a:pPr marL="191030" indent="-191030">
              <a:buFont typeface="Arial" panose="020B0604020202020204" pitchFamily="34" charset="0"/>
              <a:buChar char="•"/>
            </a:pPr>
            <a:r>
              <a:rPr lang="es-ES" sz="1300" dirty="0" smtClean="0"/>
              <a:t>Ella debe decir que le encanta meter goles porque hace que el fútbol sea grandioso</a:t>
            </a:r>
          </a:p>
          <a:p>
            <a:pPr marL="191030" indent="-191030">
              <a:buFont typeface="Arial" panose="020B0604020202020204" pitchFamily="34" charset="0"/>
              <a:buChar char="•"/>
            </a:pPr>
            <a:r>
              <a:rPr lang="es-ES" sz="1300" dirty="0"/>
              <a:t>S</a:t>
            </a:r>
            <a:r>
              <a:rPr lang="es-ES" sz="1300" dirty="0" smtClean="0"/>
              <a:t>í</a:t>
            </a:r>
          </a:p>
          <a:p>
            <a:pPr marL="191030" indent="-191030">
              <a:buFont typeface="Arial" panose="020B0604020202020204" pitchFamily="34" charset="0"/>
              <a:buChar char="•"/>
            </a:pPr>
            <a:r>
              <a:rPr lang="es-ES" sz="1300" dirty="0" smtClean="0"/>
              <a:t>No </a:t>
            </a:r>
          </a:p>
          <a:p>
            <a:pPr marL="191030" indent="-191030">
              <a:buFont typeface="Arial" panose="020B0604020202020204" pitchFamily="34" charset="0"/>
              <a:buChar char="•"/>
            </a:pPr>
            <a:endParaRPr lang="es-ES" sz="1300" dirty="0" smtClean="0"/>
          </a:p>
          <a:p>
            <a:r>
              <a:rPr lang="es-ES" sz="1300" b="1" dirty="0" smtClean="0"/>
              <a:t>El facilitador dice: </a:t>
            </a:r>
            <a:r>
              <a:rPr lang="es-ES" sz="1300" i="1" dirty="0"/>
              <a:t>¿ </a:t>
            </a:r>
            <a:r>
              <a:rPr lang="en-US" sz="1300" i="1" dirty="0" smtClean="0"/>
              <a:t>_______ </a:t>
            </a:r>
            <a:r>
              <a:rPr lang="es-ES" sz="1300" i="1" dirty="0" smtClean="0"/>
              <a:t>qué tú y tu pareja piensan?  ¿Debo incluir ese detalle clave? </a:t>
            </a:r>
          </a:p>
          <a:p>
            <a:r>
              <a:rPr lang="es-ES" sz="1300" dirty="0" smtClean="0"/>
              <a:t>(Pídale a algunos estudiantes que compartan sobre lo que hablaron, y aclare por qué usted lo utilizaría o no lo utilizaría; aunque sí es evidencia de que el fútbol es grandioso, sería repetitivo).</a:t>
            </a:r>
          </a:p>
          <a:p>
            <a:endParaRPr lang="es-ES" sz="1300" dirty="0" smtClean="0"/>
          </a:p>
          <a:p>
            <a:r>
              <a:rPr lang="es-ES" sz="1300" dirty="0" smtClean="0"/>
              <a:t>(Continúe modelando con varios detalles clave según sea necesario).</a:t>
            </a:r>
          </a:p>
          <a:p>
            <a:endParaRPr lang="es-ES" sz="1300" b="1" dirty="0" smtClean="0"/>
          </a:p>
          <a:p>
            <a:r>
              <a:rPr lang="es-ES" sz="1300" b="1" dirty="0" smtClean="0"/>
              <a:t>El facilitador dice: </a:t>
            </a:r>
            <a:r>
              <a:rPr lang="es-ES" sz="1300" i="1" dirty="0"/>
              <a:t>En su tarea de rendimiento, aprenderán más sobre </a:t>
            </a:r>
            <a:r>
              <a:rPr lang="es-ES" sz="1300" i="1" dirty="0" smtClean="0"/>
              <a:t>el escrito </a:t>
            </a:r>
            <a:r>
              <a:rPr lang="es-ES" sz="1300" i="1" dirty="0"/>
              <a:t>de una opinión. El trabajo en parejas que hicieron hoy debe ayudarles a prepararse para la investigación y el escrito que van a hacer en la tarea de rendimiento.</a:t>
            </a:r>
          </a:p>
          <a:p>
            <a:endParaRPr lang="es-ES" sz="1300" b="1" dirty="0" smtClean="0"/>
          </a:p>
          <a:p>
            <a:r>
              <a:rPr lang="es-ES" sz="1300" b="1" dirty="0" smtClean="0"/>
              <a:t>Nota: El facilitador debe recoger las notas de los estudiantes de esta actividad.</a:t>
            </a:r>
          </a:p>
          <a:p>
            <a:endParaRPr lang="en-US" sz="1300"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7</a:t>
            </a:fld>
            <a:endParaRPr lang="en-US" dirty="0"/>
          </a:p>
        </p:txBody>
      </p:sp>
      <p:sp>
        <p:nvSpPr>
          <p:cNvPr id="5" name="Rectangle 4"/>
          <p:cNvSpPr/>
          <p:nvPr/>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297441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40" y="670560"/>
            <a:ext cx="3886200" cy="410654"/>
          </a:xfrm>
          <a:prstGeom prst="rect">
            <a:avLst/>
          </a:prstGeom>
        </p:spPr>
        <p:txBody>
          <a:bodyPr lIns="101882" tIns="50941" rIns="101882" bIns="50941">
            <a:spAutoFit/>
          </a:bodyPr>
          <a:lstStyle/>
          <a:p>
            <a:pPr algn="ctr"/>
            <a:r>
              <a:rPr lang="es-MX" dirty="0" smtClean="0"/>
              <a:t>Material complementario</a:t>
            </a:r>
            <a:endParaRPr lang="es-MX" dirty="0"/>
          </a:p>
        </p:txBody>
      </p:sp>
      <p:sp>
        <p:nvSpPr>
          <p:cNvPr id="2" name="TextBox 1"/>
          <p:cNvSpPr txBox="1"/>
          <p:nvPr/>
        </p:nvSpPr>
        <p:spPr>
          <a:xfrm>
            <a:off x="431800" y="1424940"/>
            <a:ext cx="6908800" cy="2257313"/>
          </a:xfrm>
          <a:prstGeom prst="rect">
            <a:avLst/>
          </a:prstGeom>
          <a:noFill/>
        </p:spPr>
        <p:txBody>
          <a:bodyPr wrap="square" lIns="101882" tIns="50941" rIns="101882" bIns="50941" rtlCol="0">
            <a:spAutoFit/>
          </a:bodyPr>
          <a:lstStyle/>
          <a:p>
            <a:pPr algn="ctr"/>
            <a:r>
              <a:rPr lang="es-MX" i="1" dirty="0" smtClean="0"/>
              <a:t>Fútbol</a:t>
            </a:r>
          </a:p>
          <a:p>
            <a:endParaRPr lang="es-MX" dirty="0" smtClean="0"/>
          </a:p>
          <a:p>
            <a:pPr indent="339725"/>
            <a:r>
              <a:rPr lang="es-MX" dirty="0" smtClean="0"/>
              <a:t>El fútbol es un deporte divertido que todos pueden jugar. Hay once jugadores en cada equipo. La mayoría de las veces los jugadores patean la pelota pero a veces ¡usan sus cabezas también! Cada equipo trata de meter la pelota de fútbol en la red del otro equipo y ¡así anotar un gol!</a:t>
            </a:r>
          </a:p>
        </p:txBody>
      </p:sp>
      <p:sp>
        <p:nvSpPr>
          <p:cNvPr id="5" name="TextBox 4"/>
          <p:cNvSpPr txBox="1"/>
          <p:nvPr/>
        </p:nvSpPr>
        <p:spPr>
          <a:xfrm>
            <a:off x="431800" y="4800600"/>
            <a:ext cx="6649720" cy="2318868"/>
          </a:xfrm>
          <a:prstGeom prst="rect">
            <a:avLst/>
          </a:prstGeom>
          <a:noFill/>
        </p:spPr>
        <p:txBody>
          <a:bodyPr wrap="square" lIns="101882" tIns="50941" rIns="101882" bIns="50941" rtlCol="0">
            <a:spAutoFit/>
          </a:bodyPr>
          <a:lstStyle/>
          <a:p>
            <a:pPr algn="ctr"/>
            <a:r>
              <a:rPr lang="es-MX" i="1" dirty="0" smtClean="0"/>
              <a:t>Sofía la estrella de fútbol</a:t>
            </a:r>
          </a:p>
          <a:p>
            <a:pPr algn="ctr"/>
            <a:endParaRPr lang="es-MX" dirty="0" smtClean="0"/>
          </a:p>
          <a:p>
            <a:pPr indent="227013"/>
            <a:r>
              <a:rPr lang="es-MX" dirty="0" smtClean="0"/>
              <a:t>¡A Sofía le encantaba jugar fútbol! Ella jugaba en un equipo con niños y niñas de la escuela todos los sábados. Sofía amaba correr y le encantaba meter goles. Su parte favorita de jugar fútbol era divertirse con sus amigos. Incluso, un </a:t>
            </a:r>
            <a:r>
              <a:rPr lang="es-MX" dirty="0"/>
              <a:t>sábado </a:t>
            </a:r>
            <a:r>
              <a:rPr lang="es-MX" dirty="0" smtClean="0"/>
              <a:t>¡ganaron un trofeo!</a:t>
            </a:r>
            <a:endParaRPr lang="es-MX" dirty="0"/>
          </a:p>
        </p:txBody>
      </p:sp>
      <p:sp>
        <p:nvSpPr>
          <p:cNvPr id="3" name="Slide Number Placeholder 2"/>
          <p:cNvSpPr>
            <a:spLocks noGrp="1"/>
          </p:cNvSpPr>
          <p:nvPr>
            <p:ph type="sldNum" sz="quarter" idx="12"/>
          </p:nvPr>
        </p:nvSpPr>
        <p:spPr/>
        <p:txBody>
          <a:bodyPr/>
          <a:lstStyle/>
          <a:p>
            <a:fld id="{F177B04D-AEB5-43ED-B9BA-B3D1EC9C9067}" type="slidenum">
              <a:rPr lang="en-US" smtClean="0"/>
              <a:pPr/>
              <a:t>8</a:t>
            </a:fld>
            <a:endParaRPr lang="en-US" dirty="0"/>
          </a:p>
        </p:txBody>
      </p:sp>
    </p:spTree>
    <p:extLst>
      <p:ext uri="{BB962C8B-B14F-4D97-AF65-F5344CB8AC3E}">
        <p14:creationId xmlns:p14="http://schemas.microsoft.com/office/powerpoint/2010/main" val="2645125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414938" y="2971800"/>
          <a:ext cx="6795490" cy="1822704"/>
        </p:xfrm>
        <a:graphic>
          <a:graphicData uri="http://schemas.openxmlformats.org/drawingml/2006/table">
            <a:tbl>
              <a:tblPr firstRow="1" firstCol="1" bandRow="1"/>
              <a:tblGrid>
                <a:gridCol w="816725"/>
                <a:gridCol w="922651"/>
                <a:gridCol w="892494"/>
                <a:gridCol w="732084"/>
                <a:gridCol w="798567"/>
                <a:gridCol w="707734"/>
                <a:gridCol w="730539"/>
                <a:gridCol w="1194696"/>
              </a:tblGrid>
              <a:tr h="134892">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2653" marR="32653"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800" b="1" noProof="0" dirty="0" smtClean="0">
                          <a:solidFill>
                            <a:srgbClr val="000000"/>
                          </a:solidFill>
                          <a:effectLst/>
                          <a:latin typeface="Calibri"/>
                          <a:ea typeface="Times New Roman"/>
                          <a:cs typeface="Times New Roman"/>
                        </a:rPr>
                        <a:t>Dominio del estándar </a:t>
                      </a:r>
                      <a:endParaRPr lang="es-MX" sz="800" noProof="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663221">
                <a:tc>
                  <a:txBody>
                    <a:bodyPr/>
                    <a:lstStyle/>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2653" marR="32653"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responder, preguntas, detalles claves</a:t>
                      </a:r>
                      <a:endParaRPr lang="x-none" sz="800" dirty="0">
                        <a:solidFill>
                          <a:srgbClr val="000000"/>
                        </a:solidFill>
                        <a:effectLst/>
                        <a:latin typeface="+mn-lt"/>
                        <a:ea typeface="Times New Roman"/>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x-none"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x-none"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x-none"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x-none" sz="800" u="none" dirty="0" smtClean="0">
                          <a:solidFill>
                            <a:srgbClr val="000000"/>
                          </a:solidFill>
                          <a:effectLst/>
                          <a:latin typeface="+mn-lt"/>
                          <a:ea typeface="Times New Roman"/>
                          <a:cs typeface="Times New Roman"/>
                        </a:rPr>
                        <a:t>Los estudiantes entienden que los detalles claves ayudan a decir:  quién, qué, dónde, cuándo, porqué y cómo</a:t>
                      </a:r>
                      <a:endParaRPr lang="x-none" sz="800" u="none" dirty="0">
                        <a:solidFill>
                          <a:srgbClr val="000000"/>
                        </a:solidFill>
                        <a:effectLst/>
                        <a:latin typeface="+mn-lt"/>
                        <a:ea typeface="Times New Roman"/>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x-none" sz="800" b="1" dirty="0" smtClean="0">
                          <a:solidFill>
                            <a:srgbClr val="000000"/>
                          </a:solidFill>
                          <a:effectLst/>
                          <a:latin typeface="+mn-lt"/>
                          <a:ea typeface="Times New Roman"/>
                          <a:cs typeface="Times New Roman"/>
                        </a:rPr>
                        <a:t>Usa detalles claves para identificar  quién, qué, dónde, cuándo, porqué y cómo, sobre un cuento no leído en clase.</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x-none" sz="800" b="1" dirty="0" smtClean="0">
                          <a:solidFill>
                            <a:srgbClr val="000000"/>
                          </a:solidFill>
                          <a:effectLst/>
                          <a:latin typeface="+mn-lt"/>
                          <a:ea typeface="Times New Roman"/>
                          <a:cs typeface="Times New Roman"/>
                        </a:rPr>
                        <a:t>Encuentra información usando detalles claves para contestar preguntas específicas sobre un cuento nuevo. </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x-none" sz="800" b="1" u="sng" dirty="0" smtClean="0">
                          <a:effectLst/>
                          <a:latin typeface="+mn-lt"/>
                          <a:ea typeface="Calibri"/>
                          <a:cs typeface="Helvetica"/>
                        </a:rPr>
                        <a:t>RL.2.1  </a:t>
                      </a:r>
                      <a:r>
                        <a:rPr lang="x-none"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grpSp>
        <p:nvGrpSpPr>
          <p:cNvPr id="5" name="Group 4"/>
          <p:cNvGrpSpPr/>
          <p:nvPr/>
        </p:nvGrpSpPr>
        <p:grpSpPr>
          <a:xfrm>
            <a:off x="181722" y="226730"/>
            <a:ext cx="7362344" cy="8910131"/>
            <a:chOff x="171028" y="216421"/>
            <a:chExt cx="6929265" cy="8505126"/>
          </a:xfrm>
        </p:grpSpPr>
        <p:sp>
          <p:nvSpPr>
            <p:cNvPr id="6" name="TextBox 5"/>
            <p:cNvSpPr txBox="1"/>
            <p:nvPr/>
          </p:nvSpPr>
          <p:spPr>
            <a:xfrm>
              <a:off x="325250" y="216421"/>
              <a:ext cx="6553200" cy="8505126"/>
            </a:xfrm>
            <a:prstGeom prst="rect">
              <a:avLst/>
            </a:prstGeom>
            <a:noFill/>
          </p:spPr>
          <p:txBody>
            <a:bodyPr wrap="square" rtlCol="0">
              <a:spAutoFit/>
            </a:bodyPr>
            <a:lstStyle/>
            <a:p>
              <a:pPr algn="ctr"/>
              <a:r>
                <a:rPr lang="es-419" sz="1400" b="1" u="sng" dirty="0"/>
                <a:t>Pre-evaluación y Progresiones de aprendizaje</a:t>
              </a:r>
            </a:p>
            <a:p>
              <a:pPr algn="ctr"/>
              <a:endParaRPr lang="en-US" sz="1400" b="1" u="sng" dirty="0"/>
            </a:p>
            <a:p>
              <a:pPr algn="ctr"/>
              <a:endParaRPr lang="en-US" sz="1500" b="1" u="sng" dirty="0"/>
            </a:p>
            <a:p>
              <a:r>
                <a:rPr lang="es-MX" sz="1200" dirty="0"/>
                <a:t>Las </a:t>
              </a:r>
              <a:r>
                <a:rPr lang="es-MX" sz="1200" b="1" u="sng" dirty="0"/>
                <a:t>pre-evaluaciones</a:t>
              </a:r>
              <a:r>
                <a:rPr lang="es-MX" sz="1200" dirty="0"/>
                <a:t>  miden el progreso </a:t>
              </a:r>
              <a:r>
                <a:rPr lang="es-MX" sz="1200" b="1" i="1" u="sng" dirty="0">
                  <a:effectLst>
                    <a:outerShdw blurRad="38100" dist="38100" dir="2700000" algn="tl">
                      <a:srgbClr val="000000">
                        <a:alpha val="43137"/>
                      </a:srgbClr>
                    </a:outerShdw>
                  </a:effectLst>
                </a:rPr>
                <a:t>hacia el dominio del estándar</a:t>
              </a:r>
              <a:r>
                <a:rPr lang="es-MX" sz="1200" dirty="0"/>
                <a:t>. </a:t>
              </a:r>
            </a:p>
            <a:p>
              <a:endParaRPr lang="en-US" sz="800" dirty="0"/>
            </a:p>
            <a:p>
              <a:r>
                <a:rPr lang="es-419" sz="1200" dirty="0"/>
                <a:t>Diferente a los CFA’s (</a:t>
              </a:r>
              <a:r>
                <a:rPr lang="es-419" sz="1200" b="1" i="1" u="sng" dirty="0"/>
                <a:t>C</a:t>
              </a:r>
              <a:r>
                <a:rPr lang="es-419" sz="1200" i="1" dirty="0"/>
                <a:t>ommon </a:t>
              </a:r>
              <a:r>
                <a:rPr lang="es-419" sz="1200" b="1" i="1" u="sng" dirty="0"/>
                <a:t>F</a:t>
              </a:r>
              <a:r>
                <a:rPr lang="es-419" sz="1200" i="1" dirty="0"/>
                <a:t>ormative </a:t>
              </a:r>
              <a:r>
                <a:rPr lang="es-419" sz="1200" b="1" i="1" u="sng" dirty="0"/>
                <a:t>A</a:t>
              </a:r>
              <a:r>
                <a:rPr lang="es-419" sz="1200" i="1" dirty="0"/>
                <a:t>ssessments</a:t>
              </a:r>
              <a:r>
                <a:rPr lang="es-419" sz="1200" dirty="0"/>
                <a:t>) que miden el dominio del estándar, las pre-evaluaciones son más como un panorama de las fortalezas  y las deficiencias del estudiante, que miden las destrezas y conceptos que este necesita </a:t>
              </a:r>
              <a:r>
                <a:rPr lang="es-419" sz="1200" b="1" i="1" dirty="0"/>
                <a:t>a lo largo del camino </a:t>
              </a:r>
              <a:r>
                <a:rPr lang="es-419" sz="1200" dirty="0"/>
                <a:t>para poder alcanzar el dominio del estándar.</a:t>
              </a:r>
            </a:p>
            <a:p>
              <a:endParaRPr lang="en-US" sz="1200" dirty="0" smtClean="0"/>
            </a:p>
            <a:p>
              <a:endParaRPr lang="en-US" sz="1200" dirty="0"/>
            </a:p>
            <a:p>
              <a:endParaRPr lang="en-US" sz="1200" dirty="0"/>
            </a:p>
            <a:p>
              <a:endParaRPr lang="en-US" sz="1200" dirty="0"/>
            </a:p>
            <a:p>
              <a:endParaRPr lang="en-US" sz="12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200" dirty="0" smtClean="0"/>
            </a:p>
            <a:p>
              <a:endParaRPr lang="en-US" sz="1200" dirty="0"/>
            </a:p>
            <a:p>
              <a:r>
                <a:rPr lang="x-none" sz="1200" dirty="0"/>
                <a:t>¿Qué hay de una post evaluación? No existe una post-evaluación estandarizada.</a:t>
              </a:r>
            </a:p>
            <a:p>
              <a:r>
                <a:rPr lang="x-none" sz="1200" dirty="0"/>
                <a:t>La verdadera medida de cómo los estudiantes están trabajando </a:t>
              </a:r>
              <a:r>
                <a:rPr lang="x-none" sz="1200" b="1" i="1" dirty="0"/>
                <a:t>a lo largo del camino</a:t>
              </a:r>
              <a:r>
                <a:rPr lang="x-none" sz="1200" dirty="0"/>
                <a:t>, se evalúa en el salón de clases durante la instrucción y la evaluación formativa en el salón. Por esta razón los CFAs no se llaman post evaluaciones. Los CFAs miden el </a:t>
              </a:r>
              <a:r>
                <a:rPr lang="x-none" sz="1200" b="1" i="1" dirty="0"/>
                <a:t>objetivo final</a:t>
              </a:r>
              <a:r>
                <a:rPr lang="x-none" sz="1200" dirty="0"/>
                <a:t>, o el dominio del estándar. Sin embargo, sin las pre-evaluaciones, ¿cómo sabríamos en qué enfocar nuestra instrucción a través de cada trimestre?</a:t>
              </a:r>
            </a:p>
            <a:p>
              <a:endParaRPr lang="x-none" sz="800" dirty="0"/>
            </a:p>
            <a:p>
              <a:r>
                <a:rPr lang="x-none" sz="1200" b="1" u="sng" dirty="0"/>
                <a:t>Progresiones de aprendizaje: </a:t>
              </a:r>
              <a:r>
                <a:rPr lang="x-none" sz="1200" dirty="0"/>
                <a:t>son el conjunto predicho de destrezas necesarias para poder completar la demanda de la tarea requerida de cada estándar. Las progresiones de aprendizaje fueron alineadas a la matriz Hess </a:t>
              </a:r>
              <a:r>
                <a:rPr lang="x-none" sz="1200" b="1" i="1" u="sng" dirty="0"/>
                <a:t>Cognitive Rigor Matrix.</a:t>
              </a:r>
            </a:p>
            <a:p>
              <a:endParaRPr lang="x-none" sz="800" dirty="0"/>
            </a:p>
            <a:p>
              <a:r>
                <a:rPr lang="x-none" sz="1200" dirty="0"/>
                <a:t>Las pre-evaluaciones miden el dominio del estudiante, que se indican en los recuadros morados (puntos de ajuste). Estos puntos son tareas que nos permiten ajustar la instrucción basada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endParaRPr lang="x-none" sz="800" dirty="0"/>
            </a:p>
            <a:p>
              <a:r>
                <a:rPr lang="x-none" sz="1200" dirty="0"/>
                <a:t>Hay una lista de cotejo de las Progresiones de aprendizaje en lectura para cada estándar en cada grado,  que se puede utilizar para monitorear el progreso. Está disponible en: </a:t>
              </a:r>
              <a:endParaRPr lang="en-US" sz="1200" dirty="0" smtClean="0"/>
            </a:p>
            <a:p>
              <a:endParaRPr lang="en-US" sz="1200" dirty="0"/>
            </a:p>
            <a:p>
              <a:endParaRPr lang="en-US" sz="1200" dirty="0"/>
            </a:p>
            <a:p>
              <a:pPr algn="ctr"/>
              <a:endParaRPr lang="en-US" sz="1200" dirty="0">
                <a:hlinkClick r:id="rId3"/>
              </a:endParaRPr>
            </a:p>
            <a:p>
              <a:pPr algn="ctr"/>
              <a:r>
                <a:rPr lang="en-US" sz="1200" dirty="0">
                  <a:hlinkClick r:id="rId3"/>
                </a:rPr>
                <a:t>http://</a:t>
              </a:r>
              <a:r>
                <a:rPr lang="en-US" sz="1200" dirty="0" smtClean="0">
                  <a:hlinkClick r:id="rId3"/>
                </a:rPr>
                <a:t>sresource.homestead.com/Grade-K.html</a:t>
              </a:r>
              <a:endParaRPr lang="en-US" sz="1200" dirty="0"/>
            </a:p>
          </p:txBody>
        </p:sp>
        <p:grpSp>
          <p:nvGrpSpPr>
            <p:cNvPr id="3" name="Group 2"/>
            <p:cNvGrpSpPr/>
            <p:nvPr/>
          </p:nvGrpSpPr>
          <p:grpSpPr>
            <a:xfrm>
              <a:off x="171028" y="1748115"/>
              <a:ext cx="6929265" cy="1088600"/>
              <a:chOff x="171028" y="1748115"/>
              <a:chExt cx="6929265" cy="1088600"/>
            </a:xfrm>
          </p:grpSpPr>
          <p:grpSp>
            <p:nvGrpSpPr>
              <p:cNvPr id="15" name="Group 14"/>
              <p:cNvGrpSpPr/>
              <p:nvPr/>
            </p:nvGrpSpPr>
            <p:grpSpPr>
              <a:xfrm>
                <a:off x="390525" y="1950720"/>
                <a:ext cx="6477000" cy="885995"/>
                <a:chOff x="381000" y="304800"/>
                <a:chExt cx="6477000" cy="885995"/>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200" dirty="0">
                      <a:solidFill>
                        <a:schemeClr val="tx1"/>
                      </a:solidFill>
                    </a:rPr>
                    <a:t>Ejemplo de una </a:t>
                  </a:r>
                  <a:r>
                    <a:rPr lang="es-MX" sz="1200" b="1" i="1" dirty="0">
                      <a:solidFill>
                        <a:schemeClr val="tx1"/>
                      </a:solidFill>
                    </a:rPr>
                    <a:t>Progresión de aprendizaje </a:t>
                  </a:r>
                  <a:r>
                    <a:rPr lang="es-MX" sz="1200" dirty="0">
                      <a:solidFill>
                        <a:schemeClr val="tx1"/>
                      </a:solidFill>
                    </a:rPr>
                    <a:t>para RL.2.1</a:t>
                  </a:r>
                </a:p>
                <a:p>
                  <a:pPr algn="ctr"/>
                  <a:r>
                    <a:rPr lang="es-MX" sz="1200" dirty="0">
                      <a:solidFill>
                        <a:schemeClr val="tx1"/>
                      </a:solidFill>
                    </a:rPr>
                    <a:t>Las pre-evaluaciones miden los</a:t>
                  </a:r>
                  <a:r>
                    <a:rPr lang="es-MX" sz="1200" b="1" i="1" dirty="0">
                      <a:solidFill>
                        <a:schemeClr val="tx1"/>
                      </a:solidFill>
                    </a:rPr>
                    <a:t> punto de ajuste </a:t>
                  </a:r>
                  <a:r>
                    <a:rPr lang="es-MX" sz="1200" dirty="0">
                      <a:solidFill>
                        <a:schemeClr val="tx1"/>
                      </a:solidFill>
                    </a:rPr>
                    <a:t>(aparecen en morado)</a:t>
                  </a:r>
                </a:p>
              </p:txBody>
            </p:sp>
            <p:sp>
              <p:nvSpPr>
                <p:cNvPr id="17" name="Rectangle 16"/>
                <p:cNvSpPr/>
                <p:nvPr/>
              </p:nvSpPr>
              <p:spPr>
                <a:xfrm>
                  <a:off x="5799600" y="304800"/>
                  <a:ext cx="982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dirty="0">
                      <a:solidFill>
                        <a:schemeClr val="tx1"/>
                      </a:solidFill>
                    </a:rPr>
                    <a:t>CFA</a:t>
                  </a:r>
                </a:p>
                <a:p>
                  <a:r>
                    <a:rPr lang="en-US" sz="1050" dirty="0">
                      <a:solidFill>
                        <a:schemeClr val="tx1"/>
                      </a:solidFill>
                    </a:rPr>
                    <a:t>RL.2.1 </a:t>
                  </a:r>
                  <a:r>
                    <a:rPr lang="es-MX" sz="1050" b="1" dirty="0">
                      <a:solidFill>
                        <a:schemeClr val="tx1"/>
                      </a:solidFill>
                    </a:rPr>
                    <a:t>a </a:t>
                  </a:r>
                  <a:r>
                    <a:rPr lang="es-MX" sz="1050" dirty="0">
                      <a:solidFill>
                        <a:schemeClr val="tx1"/>
                      </a:solidFill>
                    </a:rPr>
                    <a:t>evaluación del estándar a </a:t>
                  </a:r>
                  <a:r>
                    <a:rPr lang="es-MX" sz="1050" b="1" dirty="0">
                      <a:solidFill>
                        <a:schemeClr val="tx1"/>
                      </a:solidFill>
                    </a:rPr>
                    <a:t>nivel de grado </a:t>
                  </a:r>
                  <a:endParaRPr lang="es-MX" sz="1050" dirty="0">
                    <a:solidFill>
                      <a:schemeClr val="tx1"/>
                    </a:solidFill>
                  </a:endParaRP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100" dirty="0">
                      <a:solidFill>
                        <a:schemeClr val="tx1"/>
                      </a:solidFill>
                    </a:rPr>
                    <a:t>Después de haber dado la pre-evaluación, las progresiones de aprendizaje proporcionan tareas informales de evaluación formativa </a:t>
                  </a:r>
                  <a:r>
                    <a:rPr lang="es-MX" sz="1100" b="1" i="1" dirty="0">
                      <a:solidFill>
                        <a:schemeClr val="tx1"/>
                      </a:solidFill>
                    </a:rPr>
                    <a:t>por debajo y cerca del grado a través de cada trimestre.</a:t>
                  </a:r>
                  <a:endParaRPr lang="es-MX" sz="1100" dirty="0">
                    <a:solidFill>
                      <a:schemeClr val="tx1"/>
                    </a:solidFill>
                  </a:endParaRPr>
                </a:p>
              </p:txBody>
            </p:sp>
            <p:cxnSp>
              <p:nvCxnSpPr>
                <p:cNvPr id="18" name="Straight Arrow Connector 17"/>
                <p:cNvCxnSpPr/>
                <p:nvPr/>
              </p:nvCxnSpPr>
              <p:spPr>
                <a:xfrm>
                  <a:off x="381000" y="1190795"/>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71028" y="1777186"/>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18809"/>
                <a:r>
                  <a:rPr lang="es-419" sz="890" b="1" dirty="0">
                    <a:solidFill>
                      <a:prstClr val="black"/>
                    </a:solidFill>
                    <a:effectLst>
                      <a:outerShdw blurRad="38100" dist="38100" dir="2700000" algn="tl">
                        <a:srgbClr val="000000">
                          <a:alpha val="43137"/>
                        </a:srgbClr>
                      </a:outerShdw>
                    </a:effectLst>
                  </a:rPr>
                  <a:t>Comienzo del trimestre</a:t>
                </a:r>
              </a:p>
            </p:txBody>
          </p:sp>
          <p:sp>
            <p:nvSpPr>
              <p:cNvPr id="13" name="Rounded Rectangle 12"/>
              <p:cNvSpPr/>
              <p:nvPr/>
            </p:nvSpPr>
            <p:spPr>
              <a:xfrm>
                <a:off x="6482357" y="1748115"/>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66612"/>
                <a:r>
                  <a:rPr lang="es-419" sz="847" b="1" dirty="0">
                    <a:solidFill>
                      <a:prstClr val="black"/>
                    </a:solidFill>
                    <a:effectLst>
                      <a:outerShdw blurRad="38100" dist="38100" dir="2700000" algn="tl">
                        <a:srgbClr val="000000">
                          <a:alpha val="43137"/>
                        </a:srgbClr>
                      </a:outerShdw>
                    </a:effectLst>
                  </a:rPr>
                  <a:t>Al final del trimestre</a:t>
                </a:r>
              </a:p>
            </p:txBody>
          </p:sp>
        </p:grpSp>
      </p:grpSp>
      <p:sp>
        <p:nvSpPr>
          <p:cNvPr id="21" name="Rounded Rectangle 20"/>
          <p:cNvSpPr/>
          <p:nvPr/>
        </p:nvSpPr>
        <p:spPr>
          <a:xfrm>
            <a:off x="3874894" y="4648200"/>
            <a:ext cx="1415837" cy="152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solidFill>
                  <a:schemeClr val="tx1"/>
                </a:solidFill>
                <a:effectLst>
                  <a:outerShdw blurRad="38100" dist="38100" dir="2700000" algn="tl">
                    <a:srgbClr val="000000">
                      <a:alpha val="43137"/>
                    </a:srgbClr>
                  </a:outerShdw>
                </a:effectLst>
              </a:rPr>
              <a:t>A través del trimestre</a:t>
            </a:r>
            <a:endParaRPr lang="es-MX" sz="9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313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8108</TotalTime>
  <Words>10165</Words>
  <Application>Microsoft Office PowerPoint</Application>
  <PresentationFormat>Custom</PresentationFormat>
  <Paragraphs>1414</Paragraphs>
  <Slides>38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Bookman Old Style</vt:lpstr>
      <vt:lpstr>Calibri</vt:lpstr>
      <vt:lpstr>Comic Sans MS</vt:lpstr>
      <vt:lpstr>Courier New</vt:lpstr>
      <vt:lpstr>Franklin Gothic Book</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709</cp:revision>
  <cp:lastPrinted>2016-05-04T21:16:27Z</cp:lastPrinted>
  <dcterms:created xsi:type="dcterms:W3CDTF">2013-06-13T16:49:22Z</dcterms:created>
  <dcterms:modified xsi:type="dcterms:W3CDTF">2016-05-17T20:45:15Z</dcterms:modified>
</cp:coreProperties>
</file>