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524" r:id="rId2"/>
    <p:sldId id="525" r:id="rId3"/>
    <p:sldId id="576" r:id="rId4"/>
    <p:sldId id="582" r:id="rId5"/>
    <p:sldId id="578" r:id="rId6"/>
    <p:sldId id="579" r:id="rId7"/>
    <p:sldId id="580" r:id="rId8"/>
    <p:sldId id="581" r:id="rId9"/>
    <p:sldId id="587" r:id="rId10"/>
    <p:sldId id="588" r:id="rId11"/>
    <p:sldId id="529" r:id="rId12"/>
    <p:sldId id="530" r:id="rId13"/>
    <p:sldId id="589" r:id="rId14"/>
    <p:sldId id="590" r:id="rId15"/>
    <p:sldId id="591" r:id="rId16"/>
    <p:sldId id="533" r:id="rId17"/>
    <p:sldId id="592" r:id="rId18"/>
    <p:sldId id="593" r:id="rId19"/>
    <p:sldId id="536" r:id="rId20"/>
    <p:sldId id="537" r:id="rId21"/>
    <p:sldId id="538" r:id="rId22"/>
    <p:sldId id="539" r:id="rId23"/>
    <p:sldId id="540" r:id="rId24"/>
    <p:sldId id="596" r:id="rId25"/>
    <p:sldId id="542" r:id="rId26"/>
    <p:sldId id="543" r:id="rId27"/>
    <p:sldId id="544" r:id="rId28"/>
    <p:sldId id="545" r:id="rId29"/>
    <p:sldId id="546" r:id="rId30"/>
    <p:sldId id="547" r:id="rId31"/>
    <p:sldId id="548" r:id="rId32"/>
    <p:sldId id="549" r:id="rId33"/>
    <p:sldId id="550" r:id="rId34"/>
    <p:sldId id="551" r:id="rId35"/>
    <p:sldId id="498" r:id="rId36"/>
    <p:sldId id="566" r:id="rId37"/>
    <p:sldId id="573" r:id="rId38"/>
    <p:sldId id="553" r:id="rId39"/>
    <p:sldId id="574" r:id="rId40"/>
    <p:sldId id="555" r:id="rId41"/>
    <p:sldId id="556" r:id="rId42"/>
    <p:sldId id="557" r:id="rId43"/>
    <p:sldId id="558" r:id="rId44"/>
    <p:sldId id="559" r:id="rId45"/>
    <p:sldId id="585" r:id="rId46"/>
    <p:sldId id="584" r:id="rId47"/>
    <p:sldId id="563" r:id="rId48"/>
    <p:sldId id="568" r:id="rId49"/>
    <p:sldId id="583" r:id="rId50"/>
    <p:sldId id="594" r:id="rId51"/>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A897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98448" autoAdjust="0"/>
  </p:normalViewPr>
  <p:slideViewPr>
    <p:cSldViewPr>
      <p:cViewPr varScale="1">
        <p:scale>
          <a:sx n="70" d="100"/>
          <a:sy n="70" d="100"/>
        </p:scale>
        <p:origin x="1926" y="9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35" d="100"/>
          <a:sy n="135" d="100"/>
        </p:scale>
        <p:origin x="-2168" y="6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5/17/2016</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a:t>
            </a:fld>
            <a:endParaRPr lang="en-US" dirty="0"/>
          </a:p>
        </p:txBody>
      </p:sp>
    </p:spTree>
    <p:extLst>
      <p:ext uri="{BB962C8B-B14F-4D97-AF65-F5344CB8AC3E}">
        <p14:creationId xmlns:p14="http://schemas.microsoft.com/office/powerpoint/2010/main" val="46275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29" name="Shape 12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7897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23</a:t>
            </a:fld>
            <a:endParaRPr lang="en-US"/>
          </a:p>
        </p:txBody>
      </p:sp>
    </p:spTree>
    <p:extLst>
      <p:ext uri="{BB962C8B-B14F-4D97-AF65-F5344CB8AC3E}">
        <p14:creationId xmlns:p14="http://schemas.microsoft.com/office/powerpoint/2010/main" val="204743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9226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44</a:t>
            </a:fld>
            <a:endParaRPr lang="en-US"/>
          </a:p>
        </p:txBody>
      </p:sp>
    </p:spTree>
    <p:extLst>
      <p:ext uri="{BB962C8B-B14F-4D97-AF65-F5344CB8AC3E}">
        <p14:creationId xmlns:p14="http://schemas.microsoft.com/office/powerpoint/2010/main" val="56713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50</a:t>
            </a:fld>
            <a:endParaRPr lang="en-US"/>
          </a:p>
        </p:txBody>
      </p:sp>
    </p:spTree>
    <p:extLst>
      <p:ext uri="{BB962C8B-B14F-4D97-AF65-F5344CB8AC3E}">
        <p14:creationId xmlns:p14="http://schemas.microsoft.com/office/powerpoint/2010/main" val="307456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3</a:t>
            </a:fld>
            <a:endParaRPr lang="en-US"/>
          </a:p>
        </p:txBody>
      </p:sp>
    </p:spTree>
    <p:extLst>
      <p:ext uri="{BB962C8B-B14F-4D97-AF65-F5344CB8AC3E}">
        <p14:creationId xmlns:p14="http://schemas.microsoft.com/office/powerpoint/2010/main" val="46518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a:p>
        </p:txBody>
      </p:sp>
    </p:spTree>
    <p:extLst>
      <p:ext uri="{BB962C8B-B14F-4D97-AF65-F5344CB8AC3E}">
        <p14:creationId xmlns:p14="http://schemas.microsoft.com/office/powerpoint/2010/main" val="21452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a:p>
        </p:txBody>
      </p:sp>
    </p:spTree>
    <p:extLst>
      <p:ext uri="{BB962C8B-B14F-4D97-AF65-F5344CB8AC3E}">
        <p14:creationId xmlns:p14="http://schemas.microsoft.com/office/powerpoint/2010/main" val="25237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6</a:t>
            </a:fld>
            <a:endParaRPr lang="en-US"/>
          </a:p>
        </p:txBody>
      </p:sp>
    </p:spTree>
    <p:extLst>
      <p:ext uri="{BB962C8B-B14F-4D97-AF65-F5344CB8AC3E}">
        <p14:creationId xmlns:p14="http://schemas.microsoft.com/office/powerpoint/2010/main" val="240962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7</a:t>
            </a:fld>
            <a:endParaRPr lang="en-US"/>
          </a:p>
        </p:txBody>
      </p:sp>
    </p:spTree>
    <p:extLst>
      <p:ext uri="{BB962C8B-B14F-4D97-AF65-F5344CB8AC3E}">
        <p14:creationId xmlns:p14="http://schemas.microsoft.com/office/powerpoint/2010/main" val="383602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55347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182671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a:p>
        </p:txBody>
      </p:sp>
    </p:spTree>
    <p:extLst>
      <p:ext uri="{BB962C8B-B14F-4D97-AF65-F5344CB8AC3E}">
        <p14:creationId xmlns:p14="http://schemas.microsoft.com/office/powerpoint/2010/main" val="132807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657600" y="9067800"/>
            <a:ext cx="1781175" cy="535517"/>
          </a:xfrm>
        </p:spPr>
        <p:txBody>
          <a:bodyPr/>
          <a:lstStyle/>
          <a:p>
            <a:endParaRPr lang="en-US"/>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1C9F3C-5175-4E3A-98BB-AD089760102E}"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2209800"/>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5/17/2016</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a:p>
        </p:txBody>
      </p:sp>
      <p:sp>
        <p:nvSpPr>
          <p:cNvPr id="8" name="Rectangle 7"/>
          <p:cNvSpPr/>
          <p:nvPr userDrawn="1"/>
        </p:nvSpPr>
        <p:spPr>
          <a:xfrm>
            <a:off x="3657600" y="9796378"/>
            <a:ext cx="3886200" cy="241824"/>
          </a:xfrm>
          <a:prstGeom prst="rect">
            <a:avLst/>
          </a:prstGeom>
        </p:spPr>
        <p:txBody>
          <a:bodyPr lIns="96378" tIns="48189" rIns="96378" bIns="48189">
            <a:spAutoFit/>
          </a:bodyPr>
          <a:lstStyle/>
          <a:p>
            <a:r>
              <a:rPr lang="en-US" sz="900" kern="1200" smtClean="0">
                <a:solidFill>
                  <a:schemeClr val="tx1"/>
                </a:solidFill>
                <a:latin typeface="+mn-lt"/>
                <a:ea typeface="+mn-ea"/>
                <a:cs typeface="+mn-cs"/>
              </a:rPr>
              <a:t>Rev. Control:  07/02/2015</a:t>
            </a:r>
            <a:r>
              <a:rPr lang="en-US" sz="900" kern="1200" baseline="0" smtClean="0">
                <a:solidFill>
                  <a:schemeClr val="tx1"/>
                </a:solidFill>
                <a:latin typeface="+mn-lt"/>
                <a:ea typeface="+mn-ea"/>
                <a:cs typeface="+mn-cs"/>
              </a:rPr>
              <a:t>  </a:t>
            </a:r>
            <a:r>
              <a:rPr lang="en-US" sz="900" kern="1200" smtClean="0">
                <a:solidFill>
                  <a:schemeClr val="tx1"/>
                </a:solidFill>
                <a:latin typeface="+mn-lt"/>
                <a:ea typeface="+mn-ea"/>
                <a:cs typeface="+mn-cs"/>
              </a:rPr>
              <a:t>HSD – OSP and Susan Richmond</a:t>
            </a:r>
            <a:endParaRPr lang="en-US" sz="90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icestories.exploratorium.edu/dispatches/antarctic-projects/icecub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levercrazes.com/page/What_Is_STEM/79/5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99820" y="2112502"/>
            <a:ext cx="2595257" cy="1665463"/>
            <a:chOff x="1031136" y="2703148"/>
            <a:chExt cx="2379789" cy="1665463"/>
          </a:xfrm>
        </p:grpSpPr>
        <p:sp>
          <p:nvSpPr>
            <p:cNvPr id="25" name="Parallelogram 24"/>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6" name="Parallelogram 25"/>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7" name="Rectangle 26"/>
            <p:cNvSpPr/>
            <p:nvPr/>
          </p:nvSpPr>
          <p:spPr>
            <a:xfrm>
              <a:off x="1799990" y="3067027"/>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6" name="Group 15"/>
          <p:cNvGrpSpPr/>
          <p:nvPr/>
        </p:nvGrpSpPr>
        <p:grpSpPr>
          <a:xfrm>
            <a:off x="762000" y="1093192"/>
            <a:ext cx="5829300" cy="4932769"/>
            <a:chOff x="767688" y="330794"/>
            <a:chExt cx="5486400" cy="4708552"/>
          </a:xfrm>
        </p:grpSpPr>
        <p:sp>
          <p:nvSpPr>
            <p:cNvPr id="17" name="TextBox 16"/>
            <p:cNvSpPr txBox="1"/>
            <p:nvPr/>
          </p:nvSpPr>
          <p:spPr>
            <a:xfrm>
              <a:off x="767688" y="3447865"/>
              <a:ext cx="5486400" cy="1591481"/>
            </a:xfrm>
            <a:prstGeom prst="rect">
              <a:avLst/>
            </a:prstGeom>
            <a:noFill/>
            <a:ln>
              <a:noFill/>
            </a:ln>
          </p:spPr>
          <p:txBody>
            <a:bodyPr wrap="square" lIns="96661" tIns="48331" rIns="96661" bIns="48331" rtlCol="0">
              <a:spAutoFit/>
            </a:bodyPr>
            <a:lstStyle/>
            <a:p>
              <a:r>
                <a:rPr lang="es-MX" sz="3400" b="1" dirty="0" smtClean="0">
                  <a:effectLst>
                    <a:outerShdw blurRad="38100" dist="38100" dir="2700000" algn="tl">
                      <a:srgbClr val="000000">
                        <a:alpha val="43137"/>
                      </a:srgbClr>
                    </a:outerShdw>
                  </a:effectLst>
                </a:rPr>
                <a:t>Instrucciones del maestro</a:t>
              </a:r>
            </a:p>
            <a:p>
              <a:r>
                <a:rPr lang="es-MX" sz="3400" b="1" dirty="0" smtClean="0">
                  <a:effectLst>
                    <a:outerShdw blurRad="38100" dist="38100" dir="2700000" algn="tl">
                      <a:srgbClr val="000000">
                        <a:alpha val="43137"/>
                      </a:srgbClr>
                    </a:outerShdw>
                  </a:effectLst>
                </a:rPr>
                <a:t> Pre-evaluación Trimestre  4</a:t>
              </a:r>
            </a:p>
            <a:p>
              <a:endParaRPr lang="es-MX" sz="3400" b="1" dirty="0">
                <a:effectLst>
                  <a:outerShdw blurRad="38100" dist="38100" dir="2700000" algn="tl">
                    <a:srgbClr val="000000">
                      <a:alpha val="43137"/>
                    </a:srgbClr>
                  </a:outerShdw>
                </a:effectLst>
              </a:endParaRPr>
            </a:p>
          </p:txBody>
        </p:sp>
        <p:sp>
          <p:nvSpPr>
            <p:cNvPr id="19" name="Rectangle 18"/>
            <p:cNvSpPr/>
            <p:nvPr/>
          </p:nvSpPr>
          <p:spPr>
            <a:xfrm>
              <a:off x="998448" y="330794"/>
              <a:ext cx="1735377" cy="837292"/>
            </a:xfrm>
            <a:prstGeom prst="rect">
              <a:avLst/>
            </a:prstGeom>
          </p:spPr>
          <p:txBody>
            <a:bodyPr wrap="none">
              <a:spAutoFit/>
            </a:bodyPr>
            <a:lstStyle/>
            <a:p>
              <a:r>
                <a:rPr lang="es-ES" sz="5100" b="1" dirty="0" smtClean="0">
                  <a:effectLst>
                    <a:outerShdw blurRad="38100" dist="38100" dir="2700000" algn="tl">
                      <a:srgbClr val="000000">
                        <a:alpha val="43137"/>
                      </a:srgbClr>
                    </a:outerShdw>
                  </a:effectLst>
                </a:rPr>
                <a:t>Grado</a:t>
              </a:r>
              <a:endParaRPr lang="es-ES" sz="5100" b="1" dirty="0">
                <a:effectLst>
                  <a:outerShdw blurRad="38100" dist="38100" dir="2700000" algn="tl">
                    <a:srgbClr val="000000">
                      <a:alpha val="43137"/>
                    </a:srgbClr>
                  </a:outerShdw>
                </a:effectLst>
              </a:endParaRPr>
            </a:p>
          </p:txBody>
        </p:sp>
      </p:grpSp>
      <p:sp>
        <p:nvSpPr>
          <p:cNvPr id="18" name="Rectangle 17"/>
          <p:cNvSpPr/>
          <p:nvPr/>
        </p:nvSpPr>
        <p:spPr>
          <a:xfrm>
            <a:off x="840183" y="5787375"/>
            <a:ext cx="4160520" cy="2747773"/>
          </a:xfrm>
          <a:prstGeom prst="rect">
            <a:avLst/>
          </a:prstGeom>
        </p:spPr>
        <p:txBody>
          <a:bodyPr wrap="square" lIns="96378" tIns="48189" rIns="96378" bIns="48189">
            <a:spAutoFit/>
          </a:bodyPr>
          <a:lstStyle/>
          <a:p>
            <a:r>
              <a:rPr lang="es-MX" sz="1300" b="1" u="sng" dirty="0">
                <a:effectLst>
                  <a:outerShdw blurRad="38100" dist="38100" dir="2700000" algn="tl">
                    <a:srgbClr val="000000">
                      <a:alpha val="43137"/>
                    </a:srgbClr>
                  </a:outerShdw>
                </a:effectLst>
              </a:rPr>
              <a:t>Lectura</a:t>
            </a:r>
            <a:endParaRPr lang="es-MX" sz="1300" b="1" dirty="0">
              <a:effectLst>
                <a:outerShdw blurRad="38100" dist="38100" dir="2700000" algn="tl">
                  <a:srgbClr val="000000">
                    <a:alpha val="43137"/>
                  </a:srgbClr>
                </a:outerShdw>
              </a:effectLst>
            </a:endParaRPr>
          </a:p>
          <a:p>
            <a:r>
              <a:rPr lang="es-MX" sz="1300" b="1" dirty="0" smtClean="0"/>
              <a:t>12 </a:t>
            </a:r>
            <a:r>
              <a:rPr lang="es-MX" sz="1300" b="1" dirty="0"/>
              <a:t>Preguntas de selección múltiple </a:t>
            </a:r>
          </a:p>
          <a:p>
            <a:r>
              <a:rPr lang="es-MX" sz="1300" b="1" dirty="0"/>
              <a:t>  1 Respuesta construida</a:t>
            </a:r>
          </a:p>
          <a:p>
            <a:r>
              <a:rPr lang="es-MX" sz="1300" b="1" u="sng" dirty="0">
                <a:effectLst>
                  <a:outerShdw blurRad="38100" dist="38100" dir="2700000" algn="tl">
                    <a:srgbClr val="000000">
                      <a:alpha val="43137"/>
                    </a:srgbClr>
                  </a:outerShdw>
                </a:effectLst>
              </a:rPr>
              <a:t>Investigación</a:t>
            </a:r>
          </a:p>
          <a:p>
            <a:r>
              <a:rPr lang="es-MX" sz="1300" b="1" dirty="0"/>
              <a:t>  3 Respuestas construidas</a:t>
            </a:r>
          </a:p>
          <a:p>
            <a:r>
              <a:rPr lang="es-MX" sz="1300" b="1" u="sng" dirty="0">
                <a:effectLst>
                  <a:outerShdw blurRad="38100" dist="38100" dir="2700000" algn="tl">
                    <a:srgbClr val="000000">
                      <a:alpha val="43137"/>
                    </a:srgbClr>
                  </a:outerShdw>
                </a:effectLst>
              </a:rPr>
              <a:t>Escritura</a:t>
            </a:r>
          </a:p>
          <a:p>
            <a:r>
              <a:rPr lang="es-MX" sz="1300" b="1" dirty="0"/>
              <a:t>  1 Composición completa (Tarea de rendimiento)</a:t>
            </a:r>
          </a:p>
          <a:p>
            <a:r>
              <a:rPr lang="es-MX" sz="1300" b="1" dirty="0"/>
              <a:t>  1 Escrito breve</a:t>
            </a:r>
          </a:p>
          <a:p>
            <a:r>
              <a:rPr lang="es-MX" sz="1300" b="1" dirty="0"/>
              <a:t>  1 Escribir para revisar</a:t>
            </a:r>
          </a:p>
          <a:p>
            <a:r>
              <a:rPr lang="es-MX" sz="1300" b="1" u="sng" dirty="0">
                <a:effectLst>
                  <a:outerShdw blurRad="38100" dist="38100" dir="2700000" algn="tl">
                    <a:srgbClr val="000000">
                      <a:alpha val="43137"/>
                    </a:srgbClr>
                  </a:outerShdw>
                </a:effectLst>
              </a:rPr>
              <a:t>Escritura con lenguaje integrado</a:t>
            </a:r>
          </a:p>
          <a:p>
            <a:r>
              <a:rPr lang="es-MX" sz="1300" b="1" dirty="0"/>
              <a:t>  1 Lenguaje/Vocabulario</a:t>
            </a:r>
          </a:p>
          <a:p>
            <a:r>
              <a:rPr lang="es-MX" sz="1300" b="1" dirty="0"/>
              <a:t>  1 Editar/Clarificar</a:t>
            </a:r>
          </a:p>
          <a:p>
            <a:endParaRPr lang="en-US" sz="1300" dirty="0"/>
          </a:p>
        </p:txBody>
      </p:sp>
      <p:sp>
        <p:nvSpPr>
          <p:cNvPr id="30" name="Rectangle 29"/>
          <p:cNvSpPr/>
          <p:nvPr/>
        </p:nvSpPr>
        <p:spPr>
          <a:xfrm>
            <a:off x="4944109" y="8707824"/>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3"/>
              </a:rPr>
              <a:t>http://www.hsd.k12.or.us/Departments/PrintShop/WebSubmissionForms.aspx</a:t>
            </a:r>
            <a:endParaRPr lang="en-US" sz="900" dirty="0">
              <a:solidFill>
                <a:schemeClr val="tx1"/>
              </a:solidFill>
            </a:endParaRPr>
          </a:p>
          <a:p>
            <a:endParaRPr lang="en-US" sz="900" dirty="0">
              <a:solidFill>
                <a:schemeClr val="tx1"/>
              </a:solidFill>
            </a:endParaRPr>
          </a:p>
        </p:txBody>
      </p:sp>
    </p:spTree>
    <p:extLst>
      <p:ext uri="{BB962C8B-B14F-4D97-AF65-F5344CB8AC3E}">
        <p14:creationId xmlns:p14="http://schemas.microsoft.com/office/powerpoint/2010/main" val="189188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dirty="0" err="1"/>
              <a:t>F</a:t>
            </a:r>
            <a:r>
              <a:rPr lang="es-419" sz="1183" i="1" dirty="0" err="1"/>
              <a:t>ormative</a:t>
            </a:r>
            <a:r>
              <a:rPr lang="es-419" sz="1183" i="1" dirty="0"/>
              <a:t> </a:t>
            </a:r>
            <a:r>
              <a:rPr lang="es-419" sz="1183" b="1" i="1" u="sng" dirty="0" err="1" smtClean="0"/>
              <a:t>A</a:t>
            </a:r>
            <a:r>
              <a:rPr lang="es-419" sz="1183" i="1" dirty="0" err="1" smtClean="0"/>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smtClean="0"/>
              <a:t>“a </a:t>
            </a:r>
            <a:r>
              <a:rPr lang="es-419" sz="1183" b="1" i="1" dirty="0"/>
              <a:t>lo largo del </a:t>
            </a:r>
            <a:r>
              <a:rPr lang="es-419" sz="1183" b="1" i="1" dirty="0" smtClean="0"/>
              <a:t>camino”</a:t>
            </a:r>
            <a:r>
              <a:rPr lang="es-419" sz="1183" dirty="0" smtClean="0"/>
              <a:t>, se </a:t>
            </a:r>
            <a:r>
              <a:rPr lang="es-419" sz="1183" dirty="0"/>
              <a:t>evalúa en el salón de </a:t>
            </a:r>
            <a:r>
              <a:rPr lang="es-419" sz="1183" dirty="0" smtClean="0"/>
              <a:t>clases </a:t>
            </a:r>
            <a:r>
              <a:rPr lang="es-419" sz="1183" dirty="0"/>
              <a:t>durante la instrucción y la evaluación formativa. Por esta razón los </a:t>
            </a:r>
            <a:r>
              <a:rPr lang="es-419" sz="1183" dirty="0" err="1"/>
              <a:t>CFAs</a:t>
            </a:r>
            <a:r>
              <a:rPr lang="es-419" sz="1183" dirty="0"/>
              <a:t> no </a:t>
            </a:r>
            <a:r>
              <a:rPr lang="es-419" sz="1183" dirty="0" smtClean="0"/>
              <a:t>se </a:t>
            </a:r>
            <a:r>
              <a:rPr lang="es-419" sz="1183" dirty="0"/>
              <a:t>llaman post evaluaciones. Los </a:t>
            </a:r>
            <a:r>
              <a:rPr lang="es-419" sz="1183" dirty="0" err="1"/>
              <a:t>CFAs</a:t>
            </a:r>
            <a:r>
              <a:rPr lang="es-419" sz="1183" dirty="0"/>
              <a:t> miden el</a:t>
            </a:r>
            <a:r>
              <a:rPr lang="es-419" sz="1183" i="1" dirty="0"/>
              <a:t> </a:t>
            </a:r>
            <a:r>
              <a:rPr lang="es-419" sz="1183" b="1" i="1" dirty="0" smtClean="0"/>
              <a:t>“objetivo final”</a:t>
            </a:r>
            <a:r>
              <a:rPr lang="es-419" sz="1183" dirty="0" smtClean="0"/>
              <a:t>, </a:t>
            </a:r>
            <a:r>
              <a:rPr lang="es-419" sz="1183" dirty="0"/>
              <a:t>o el dominio del estándar. Sin embargo, sin las pre-evaluaciones, ¿cómo sabríamos en qué enfocar nuestra instrucción a través de cada trimestre?</a:t>
            </a:r>
          </a:p>
          <a:p>
            <a:endParaRPr lang="es-419" sz="789" dirty="0"/>
          </a:p>
          <a:p>
            <a:r>
              <a:rPr lang="es-419" sz="1183" b="1" u="sng" dirty="0"/>
              <a:t>Progresiones de aprendizaje</a:t>
            </a:r>
            <a:r>
              <a:rPr lang="es-419" sz="1183" b="1" dirty="0"/>
              <a:t>: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que </a:t>
            </a:r>
            <a:r>
              <a:rPr lang="es-419" sz="1183" dirty="0" smtClean="0"/>
              <a:t>se </a:t>
            </a:r>
            <a:r>
              <a:rPr lang="es-419" sz="1183" dirty="0"/>
              <a:t>indican en los recuadros </a:t>
            </a:r>
            <a:r>
              <a:rPr lang="es-419" sz="1183" b="1" dirty="0"/>
              <a:t>morados</a:t>
            </a:r>
            <a:r>
              <a:rPr lang="es-419" sz="1183" dirty="0"/>
              <a:t>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a:t>
            </a:r>
            <a:r>
              <a:rPr lang="es-419" sz="1183" dirty="0" smtClean="0"/>
              <a:t>moviéndose </a:t>
            </a:r>
            <a:r>
              <a:rPr lang="es-419" sz="1183" dirty="0"/>
              <a:t>continuamente hacia adelante hasta el final de la progresión de aprendizaje.</a:t>
            </a:r>
          </a:p>
          <a:p>
            <a:endParaRPr lang="es-419" sz="789" dirty="0"/>
          </a:p>
          <a:p>
            <a:r>
              <a:rPr lang="es-419" sz="1183" dirty="0"/>
              <a:t>Hay una lista de cotejo de las Progresiones de aprendizaje en lectura para cada estándar en cada grado, que </a:t>
            </a:r>
            <a:r>
              <a:rPr lang="es-419" sz="1183" dirty="0" smtClean="0"/>
              <a:t>se </a:t>
            </a:r>
            <a:r>
              <a:rPr lang="es-419" sz="1183" dirty="0"/>
              <a:t>puede utilizar para monitorear el progreso. Está disponible en: </a:t>
            </a:r>
          </a:p>
          <a:p>
            <a:endParaRPr lang="es-419" sz="1183" dirty="0">
              <a:hlinkClick r:id=""/>
            </a:endParaRPr>
          </a:p>
          <a:p>
            <a:pPr algn="ctr"/>
            <a:r>
              <a:rPr lang="es-419" sz="1183" dirty="0">
                <a:hlinkClick r:id=""/>
              </a:rPr>
              <a:t>http://</a:t>
            </a:r>
            <a:r>
              <a:rPr lang="es-419" sz="1183" dirty="0" smtClean="0">
                <a:hlinkClick r:id=""/>
              </a:rPr>
              <a:t>sresource.homestead.com/Grade-6.html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a:t>
                      </a:r>
                      <a:r>
                        <a:rPr lang="es-419" sz="800" smtClean="0">
                          <a:solidFill>
                            <a:srgbClr val="000000"/>
                          </a:solidFill>
                          <a:effectLst/>
                          <a:latin typeface="+mn-lt"/>
                          <a:ea typeface="Times New Roman"/>
                          <a:cs typeface="Times New Roman"/>
                        </a:rPr>
                        <a:t>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smtClean="0">
                          <a:solidFill>
                            <a:srgbClr val="000000"/>
                          </a:solidFill>
                          <a:effectLst/>
                          <a:latin typeface="+mn-lt"/>
                          <a:ea typeface="Times New Roman"/>
                          <a:cs typeface="Times New Roman"/>
                        </a:rPr>
                        <a:t>la secuencia </a:t>
                      </a:r>
                      <a:r>
                        <a:rPr lang="es-419" sz="800"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b="1" smtClean="0">
                          <a:solidFill>
                            <a:srgbClr val="000000"/>
                          </a:solidFill>
                          <a:effectLst/>
                          <a:latin typeface="+mn-lt"/>
                          <a:ea typeface="Times New Roman"/>
                          <a:cs typeface="Times New Roman"/>
                        </a:rPr>
                        <a:t>la secuencia </a:t>
                      </a:r>
                      <a:r>
                        <a:rPr lang="es-419" sz="800" b="1"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a:t>
                      </a:r>
                      <a:r>
                        <a:rPr lang="es-419" sz="800" b="1" smtClean="0">
                          <a:solidFill>
                            <a:srgbClr val="000000"/>
                          </a:solidFill>
                          <a:effectLst/>
                          <a:latin typeface="+mn-lt"/>
                          <a:ea typeface="Times New Roman"/>
                          <a:cs typeface="Times New Roman"/>
                        </a:rPr>
                        <a:t>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4017269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a:p>
        </p:txBody>
      </p:sp>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a:t>Quarter </a:t>
            </a:r>
            <a:r>
              <a:rPr lang="en-US" sz="1300" b="1" smtClean="0"/>
              <a:t>Four </a:t>
            </a:r>
            <a:r>
              <a:rPr lang="en-US" sz="1300"/>
              <a:t>Reading Literature Learning Progressions.  </a:t>
            </a:r>
          </a:p>
          <a:p>
            <a:r>
              <a:rPr lang="en-US" sz="1300"/>
              <a:t>The indicated boxes highlighted </a:t>
            </a:r>
            <a:r>
              <a:rPr lang="en-US" sz="1300" b="1" i="1"/>
              <a:t>before the standard</a:t>
            </a:r>
            <a:r>
              <a:rPr lang="en-US" sz="1300"/>
              <a:t>, </a:t>
            </a:r>
            <a:r>
              <a:rPr lang="en-US" sz="1300" b="1"/>
              <a:t>are assessed on this pre-assessment</a:t>
            </a:r>
            <a:r>
              <a:rPr lang="en-US" sz="1300"/>
              <a: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3720050185"/>
              </p:ext>
            </p:extLst>
          </p:nvPr>
        </p:nvGraphicFramePr>
        <p:xfrm>
          <a:off x="388938" y="6995160"/>
          <a:ext cx="7078662" cy="2682240"/>
        </p:xfrm>
        <a:graphic>
          <a:graphicData uri="http://schemas.openxmlformats.org/drawingml/2006/table">
            <a:tbl>
              <a:tblPr firstRow="1" firstCol="1" bandRow="1"/>
              <a:tblGrid>
                <a:gridCol w="428909"/>
                <a:gridCol w="501494"/>
                <a:gridCol w="433259"/>
                <a:gridCol w="490546"/>
                <a:gridCol w="527889"/>
                <a:gridCol w="560882"/>
                <a:gridCol w="593875"/>
                <a:gridCol w="593875"/>
                <a:gridCol w="659861"/>
                <a:gridCol w="692854"/>
                <a:gridCol w="560882"/>
                <a:gridCol w="1034336"/>
              </a:tblGrid>
              <a:tr h="228408">
                <a:tc>
                  <a:txBody>
                    <a:bodyPr/>
                    <a:lstStyle/>
                    <a:p>
                      <a:pPr marL="0" marR="0" algn="ctr">
                        <a:lnSpc>
                          <a:spcPct val="100000"/>
                        </a:lnSpc>
                        <a:spcBef>
                          <a:spcPts val="0"/>
                        </a:spcBef>
                        <a:spcAft>
                          <a:spcPts val="0"/>
                        </a:spcAft>
                      </a:pPr>
                      <a:r>
                        <a:rPr lang="en-US" sz="800" b="1" dirty="0" err="1">
                          <a:solidFill>
                            <a:srgbClr val="000000"/>
                          </a:solidFill>
                          <a:effectLst/>
                          <a:latin typeface="Calibri"/>
                          <a:ea typeface="Times New Roman"/>
                          <a:cs typeface="Times New Roman"/>
                        </a:rPr>
                        <a:t>DOK</a:t>
                      </a:r>
                      <a:r>
                        <a:rPr lang="en-US" sz="800" b="1" dirty="0">
                          <a:solidFill>
                            <a:srgbClr val="000000"/>
                          </a:solidFill>
                          <a:effectLst/>
                          <a:latin typeface="Calibri"/>
                          <a:ea typeface="Times New Roman"/>
                          <a:cs typeface="Times New Roman"/>
                        </a:rPr>
                        <a:t>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- 2Ch</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t>
                      </a:r>
                      <a:r>
                        <a:rPr lang="en-US" sz="800" b="1" err="1">
                          <a:solidFill>
                            <a:srgbClr val="000000"/>
                          </a:solidFill>
                          <a:effectLst/>
                          <a:latin typeface="Calibri"/>
                          <a:ea typeface="Times New Roman"/>
                          <a:cs typeface="Times New Roman"/>
                        </a:rPr>
                        <a:t>ANp</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284076">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Locates historical novels, poems, and stories of different genre.</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9050" marR="0" algn="l">
                        <a:lnSpc>
                          <a:spcPct val="100000"/>
                        </a:lnSpc>
                        <a:spcBef>
                          <a:spcPts val="0"/>
                        </a:spcBef>
                        <a:spcAft>
                          <a:spcPts val="0"/>
                        </a:spcAft>
                      </a:pPr>
                      <a:r>
                        <a:rPr lang="en-US" sz="800" dirty="0">
                          <a:effectLst/>
                          <a:latin typeface="Calibri"/>
                          <a:ea typeface="Times New Roman"/>
                          <a:cs typeface="Times New Roman"/>
                        </a:rPr>
                        <a:t>Understands and uses </a:t>
                      </a:r>
                      <a:r>
                        <a:rPr lang="en-US" sz="800" u="sng" dirty="0">
                          <a:effectLst/>
                          <a:latin typeface="Calibri"/>
                          <a:ea typeface="Times New Roman"/>
                          <a:cs typeface="Times New Roman"/>
                        </a:rPr>
                        <a:t>Academic Vocabulary:</a:t>
                      </a:r>
                      <a:r>
                        <a:rPr lang="en-US" sz="800" dirty="0">
                          <a:effectLst/>
                          <a:latin typeface="Calibri"/>
                          <a:ea typeface="Times New Roman"/>
                          <a:cs typeface="Times New Roman"/>
                        </a:rPr>
                        <a:t>  genre, historical novels, approaches, theme, compare, contrast, fantasy, and topics.</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effectLst/>
                          <a:latin typeface="Calibri"/>
                          <a:ea typeface="Times New Roman"/>
                          <a:cs typeface="Times New Roman"/>
                        </a:rPr>
                        <a:t>Identifies different literary elements within different genres</a:t>
                      </a:r>
                      <a:r>
                        <a:rPr lang="en-US" sz="800" b="1" smtClean="0">
                          <a:effectLst/>
                          <a:latin typeface="Calibri"/>
                          <a:ea typeface="Times New Roman"/>
                          <a:cs typeface="Times New Roman"/>
                        </a:rPr>
                        <a:t>.</a:t>
                      </a:r>
                    </a:p>
                    <a:p>
                      <a:pPr marL="0" marR="0" algn="l">
                        <a:lnSpc>
                          <a:spcPct val="100000"/>
                        </a:lnSpc>
                        <a:spcBef>
                          <a:spcPts val="0"/>
                        </a:spcBef>
                        <a:spcAft>
                          <a:spcPts val="0"/>
                        </a:spcAft>
                      </a:pP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that different genres approach topics differently.</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Makes generalization about how different genre approach themes and topics.</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Applies understanding of how different genre approach themes and topics in a next context</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#5</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Compares similarities in genre approaches to themes and topic (not contrasting).</a:t>
                      </a: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Analyzes (compares and contrasts) how different text structures in different genres contribute to their approaches in similar themes and topics</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#6</a:t>
                      </a:r>
                      <a:endParaRPr lang="en-US" sz="800" smtClean="0">
                        <a:solidFill>
                          <a:schemeClr val="tx1"/>
                        </a:solidFill>
                        <a:effectLst/>
                        <a:latin typeface="+mn-lt"/>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Connects specific ideas of how two or more genre are the same or different using examples from the text.</a:t>
                      </a: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Synthesizes within one text (at a time) of each studied genre (i.e., a graphic showing approaches to themes and topics).</a:t>
                      </a: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Synthesizes information across multiple sources or texts for the purpose of comparing approaches to similar themes or topics</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smtClean="0">
                          <a:solidFill>
                            <a:schemeClr val="tx1"/>
                          </a:solidFill>
                          <a:effectLst/>
                          <a:latin typeface="+mn-lt"/>
                          <a:ea typeface="Calibri"/>
                          <a:cs typeface="Times New Roman"/>
                        </a:rPr>
                        <a:t>CONSTRUCTED RESPONSE  #8</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err="1">
                          <a:effectLst/>
                          <a:latin typeface="Calibri"/>
                          <a:ea typeface="Calibri"/>
                          <a:cs typeface="Calibri"/>
                        </a:rPr>
                        <a:t>RL.6.9</a:t>
                      </a:r>
                      <a:r>
                        <a:rPr lang="en-US" sz="800" dirty="0">
                          <a:effectLst/>
                          <a:latin typeface="Calibri"/>
                          <a:ea typeface="Calibri"/>
                          <a:cs typeface="Calibri"/>
                        </a:rPr>
                        <a:t> Compare and contrast text in different forms or genres (e.g., stories and poems; historical novels and fantasy stories) in terms of their approaches to similar themes and topics.</a:t>
                      </a:r>
                      <a:endParaRPr lang="en-US" sz="80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9955964"/>
              </p:ext>
            </p:extLst>
          </p:nvPr>
        </p:nvGraphicFramePr>
        <p:xfrm>
          <a:off x="388938" y="2776151"/>
          <a:ext cx="7078662" cy="1719649"/>
        </p:xfrm>
        <a:graphic>
          <a:graphicData uri="http://schemas.openxmlformats.org/drawingml/2006/table">
            <a:tbl>
              <a:tblPr firstRow="1" firstCol="1" bandRow="1"/>
              <a:tblGrid>
                <a:gridCol w="848850"/>
                <a:gridCol w="814896"/>
                <a:gridCol w="746988"/>
                <a:gridCol w="780942"/>
                <a:gridCol w="814896"/>
                <a:gridCol w="848850"/>
                <a:gridCol w="882804"/>
                <a:gridCol w="611172"/>
                <a:gridCol w="729264"/>
              </a:tblGrid>
              <a:tr h="134689">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t>
                      </a:r>
                      <a:r>
                        <a:rPr lang="en-US" sz="800" b="1" err="1">
                          <a:solidFill>
                            <a:srgbClr val="000000"/>
                          </a:solidFill>
                          <a:effectLst/>
                          <a:latin typeface="Calibri"/>
                          <a:ea typeface="Times New Roman"/>
                          <a:cs typeface="Times New Roman"/>
                        </a:rPr>
                        <a:t>ANr</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Cv</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EVS</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SYU</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512746">
                <a:tc>
                  <a:txBody>
                    <a:bodyPr/>
                    <a:lstStyle/>
                    <a:p>
                      <a:pPr marL="0" marR="0" algn="l">
                        <a:lnSpc>
                          <a:spcPct val="100000"/>
                        </a:lnSpc>
                        <a:spcBef>
                          <a:spcPts val="0"/>
                        </a:spcBef>
                        <a:spcAft>
                          <a:spcPts val="0"/>
                        </a:spcAft>
                      </a:pPr>
                      <a:r>
                        <a:rPr lang="en-US" sz="800">
                          <a:effectLst/>
                          <a:latin typeface="Calibri"/>
                          <a:ea typeface="Times New Roman"/>
                          <a:cs typeface="Times New Roman"/>
                        </a:rPr>
                        <a:t>Identify use of literary devices in plot development (rising action – episodes – resolution).</a:t>
                      </a:r>
                      <a:endParaRPr lang="en-US" sz="80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Identifies specific examples in a text of literary devices that indicate a change in plot development.</a:t>
                      </a:r>
                      <a:endParaRPr lang="en-US" sz="80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Identifies the key points (action, episodes, resolution, etc...) that indicate plot change or development (</a:t>
                      </a:r>
                      <a:r>
                        <a:rPr lang="en-US" sz="800" b="1" u="sng">
                          <a:solidFill>
                            <a:schemeClr val="tx1"/>
                          </a:solidFill>
                          <a:effectLst/>
                          <a:latin typeface="Calibri"/>
                          <a:ea typeface="Times New Roman"/>
                          <a:cs typeface="Times New Roman"/>
                        </a:rPr>
                        <a:t>new text</a:t>
                      </a:r>
                      <a:r>
                        <a:rPr lang="en-US" sz="800" b="1" u="sng" smtClean="0">
                          <a:solidFill>
                            <a:schemeClr val="tx1"/>
                          </a:solidFill>
                          <a:effectLst/>
                          <a:latin typeface="Calibri"/>
                          <a:ea typeface="Times New Roman"/>
                          <a:cs typeface="Times New Roman"/>
                        </a:rPr>
                        <a:t>)</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b="1" smtClean="0">
                          <a:solidFill>
                            <a:schemeClr val="tx1"/>
                          </a:solidFill>
                          <a:effectLst/>
                          <a:latin typeface="Calibri"/>
                          <a:ea typeface="Calibri"/>
                          <a:cs typeface="Times New Roman"/>
                        </a:rPr>
                        <a:t>SELECTED</a:t>
                      </a:r>
                      <a:r>
                        <a:rPr lang="en-US" sz="800" b="1" baseline="0" smtClean="0">
                          <a:solidFill>
                            <a:schemeClr val="tx1"/>
                          </a:solidFill>
                          <a:effectLst/>
                          <a:latin typeface="Calibri"/>
                          <a:ea typeface="Calibri"/>
                          <a:cs typeface="Times New Roman"/>
                        </a:rPr>
                        <a:t> RESPONSE  #1</a:t>
                      </a:r>
                      <a:endParaRPr lang="en-US" sz="80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Analyze (organize facts, examples or details graphically) the interrelationship between character change and plot resolution.</a:t>
                      </a:r>
                      <a:endParaRPr lang="en-US" sz="80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Cite evidence to evaluate the </a:t>
                      </a:r>
                      <a:r>
                        <a:rPr lang="en-US" sz="800" u="sng">
                          <a:solidFill>
                            <a:schemeClr val="tx1"/>
                          </a:solidFill>
                          <a:effectLst/>
                          <a:latin typeface="Calibri"/>
                          <a:ea typeface="Times New Roman"/>
                          <a:cs typeface="Times New Roman"/>
                        </a:rPr>
                        <a:t>logic or reasoning</a:t>
                      </a:r>
                      <a:r>
                        <a:rPr lang="en-US" sz="800">
                          <a:solidFill>
                            <a:schemeClr val="tx1"/>
                          </a:solidFill>
                          <a:effectLst/>
                          <a:latin typeface="Calibri"/>
                          <a:ea typeface="Times New Roman"/>
                          <a:cs typeface="Times New Roman"/>
                        </a:rPr>
                        <a:t> of plot development. </a:t>
                      </a:r>
                      <a:endParaRPr lang="en-US" sz="80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Synthesize information within a series of episodes to prove a theory or conclusion of why a plot unfolded as it did and what may have happened differently.</a:t>
                      </a:r>
                      <a:endParaRPr lang="en-US" sz="80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Justify how a character responds or changes as the plot moves toward a resolution</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#2</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a:effectLst/>
                          <a:latin typeface="Calibri"/>
                          <a:ea typeface="Times New Roman"/>
                          <a:cs typeface="Times New Roman"/>
                        </a:rPr>
                        <a:t>RL.6.3</a:t>
                      </a:r>
                      <a:r>
                        <a:rPr lang="en-US" sz="800">
                          <a:effectLst/>
                          <a:latin typeface="Calibri"/>
                          <a:ea typeface="Times New Roman"/>
                          <a:cs typeface="Times New Roman"/>
                        </a:rPr>
                        <a:t> </a:t>
                      </a:r>
                      <a:r>
                        <a:rPr lang="en-US" sz="800">
                          <a:effectLst/>
                          <a:latin typeface="Calibri"/>
                          <a:ea typeface="Calibri"/>
                          <a:cs typeface="Helvetica"/>
                        </a:rPr>
                        <a:t>Describe how a particular story’s or drama’s plot unfolds in a series of episodes as well as how the characters respond or change as the plot moves toward a resolution.</a:t>
                      </a:r>
                      <a:endParaRPr lang="en-US" sz="80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1599562"/>
              </p:ext>
            </p:extLst>
          </p:nvPr>
        </p:nvGraphicFramePr>
        <p:xfrm>
          <a:off x="380999" y="4572000"/>
          <a:ext cx="7086601" cy="2316480"/>
        </p:xfrm>
        <a:graphic>
          <a:graphicData uri="http://schemas.openxmlformats.org/drawingml/2006/table">
            <a:tbl>
              <a:tblPr firstRow="1" firstCol="1" bandRow="1"/>
              <a:tblGrid>
                <a:gridCol w="374366"/>
                <a:gridCol w="710327"/>
                <a:gridCol w="586491"/>
                <a:gridCol w="441444"/>
                <a:gridCol w="472976"/>
                <a:gridCol w="536040"/>
                <a:gridCol w="599104"/>
                <a:gridCol w="599104"/>
                <a:gridCol w="504509"/>
                <a:gridCol w="548654"/>
                <a:gridCol w="523427"/>
                <a:gridCol w="504509"/>
                <a:gridCol w="685650"/>
              </a:tblGrid>
              <a:tr h="132144">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t>
                      </a:r>
                      <a:r>
                        <a:rPr lang="en-US" sz="800" b="1" err="1">
                          <a:solidFill>
                            <a:srgbClr val="000000"/>
                          </a:solidFill>
                          <a:effectLst/>
                          <a:latin typeface="Calibri"/>
                          <a:ea typeface="Times New Roman"/>
                          <a:cs typeface="Times New Roman"/>
                        </a:rPr>
                        <a:t>Ka</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754589">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a point of view within a text.</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meaning of...) Standard Academic Language: point of view, narrator, 1</a:t>
                      </a:r>
                      <a:r>
                        <a:rPr lang="en-US" sz="800" baseline="30000">
                          <a:solidFill>
                            <a:srgbClr val="000000"/>
                          </a:solidFill>
                          <a:effectLst/>
                          <a:latin typeface="Calibri"/>
                          <a:ea typeface="Times New Roman"/>
                          <a:cs typeface="Times New Roman"/>
                        </a:rPr>
                        <a:t>st</a:t>
                      </a:r>
                      <a:r>
                        <a:rPr lang="en-US" sz="800">
                          <a:solidFill>
                            <a:srgbClr val="000000"/>
                          </a:solidFill>
                          <a:effectLst/>
                          <a:latin typeface="Calibri"/>
                          <a:ea typeface="Times New Roman"/>
                          <a:cs typeface="Times New Roman"/>
                        </a:rPr>
                        <a:t> person, speaker, author, 3</a:t>
                      </a:r>
                      <a:r>
                        <a:rPr lang="en-US" sz="800" baseline="30000">
                          <a:solidFill>
                            <a:srgbClr val="000000"/>
                          </a:solidFill>
                          <a:effectLst/>
                          <a:latin typeface="Calibri"/>
                          <a:ea typeface="Times New Roman"/>
                          <a:cs typeface="Times New Roman"/>
                        </a:rPr>
                        <a:t>rd</a:t>
                      </a:r>
                      <a:r>
                        <a:rPr lang="en-US" sz="800">
                          <a:solidFill>
                            <a:srgbClr val="000000"/>
                          </a:solidFill>
                          <a:effectLst/>
                          <a:latin typeface="Calibri"/>
                          <a:ea typeface="Times New Roman"/>
                          <a:cs typeface="Times New Roman"/>
                        </a:rPr>
                        <a:t> person, </a:t>
                      </a:r>
                      <a:r>
                        <a:rPr lang="en-US" sz="800" smtClean="0">
                          <a:solidFill>
                            <a:srgbClr val="000000"/>
                          </a:solidFill>
                          <a:effectLst/>
                          <a:latin typeface="Calibri"/>
                          <a:ea typeface="Times New Roman"/>
                          <a:cs typeface="Times New Roman"/>
                        </a:rPr>
                        <a:t>development.</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Identify or describe the characters in a story from the narrator or speakers point of view (previously read-discussed in class.).</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Describe or identify a specific point of view in a text.</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Student understands which point of view the story is being told in (1</a:t>
                      </a:r>
                      <a:r>
                        <a:rPr lang="en-US" sz="800" baseline="30000">
                          <a:effectLst/>
                          <a:latin typeface="Calibri"/>
                          <a:ea typeface="Times New Roman"/>
                          <a:cs typeface="Times New Roman"/>
                        </a:rPr>
                        <a:t>st</a:t>
                      </a:r>
                      <a:r>
                        <a:rPr lang="en-US" sz="800">
                          <a:effectLst/>
                          <a:latin typeface="Calibri"/>
                          <a:ea typeface="Times New Roman"/>
                          <a:cs typeface="Times New Roman"/>
                        </a:rPr>
                        <a:t> or 3</a:t>
                      </a:r>
                      <a:r>
                        <a:rPr lang="en-US" sz="800" baseline="30000">
                          <a:effectLst/>
                          <a:latin typeface="Calibri"/>
                          <a:ea typeface="Times New Roman"/>
                          <a:cs typeface="Times New Roman"/>
                        </a:rPr>
                        <a:t>rd</a:t>
                      </a:r>
                      <a:r>
                        <a:rPr lang="en-US" sz="800">
                          <a:effectLst/>
                          <a:latin typeface="Calibri"/>
                          <a:ea typeface="Times New Roman"/>
                          <a:cs typeface="Times New Roman"/>
                        </a:rPr>
                        <a:t>).</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a:solidFill>
                            <a:schemeClr val="tx1"/>
                          </a:solidFill>
                          <a:effectLst/>
                          <a:latin typeface="Calibri"/>
                          <a:ea typeface="Calibri"/>
                          <a:cs typeface="Helvetica"/>
                        </a:rPr>
                        <a:t>Explain</a:t>
                      </a:r>
                      <a:r>
                        <a:rPr lang="en-US" sz="800">
                          <a:solidFill>
                            <a:schemeClr val="tx1"/>
                          </a:solidFill>
                          <a:effectLst/>
                          <a:latin typeface="Calibri"/>
                          <a:ea typeface="Calibri"/>
                          <a:cs typeface="Helvetica"/>
                        </a:rPr>
                        <a:t> how an author uses point of view in a text as a literary device</a:t>
                      </a:r>
                      <a:r>
                        <a:rPr lang="en-US" sz="800" smtClean="0">
                          <a:solidFill>
                            <a:schemeClr val="tx1"/>
                          </a:solidFill>
                          <a:effectLst/>
                          <a:latin typeface="Calibri"/>
                          <a:ea typeface="Calibri"/>
                          <a:cs typeface="Helvetica"/>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#3</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chemeClr val="tx1"/>
                          </a:solidFill>
                          <a:effectLst/>
                          <a:latin typeface="Calibri"/>
                          <a:ea typeface="Times New Roman"/>
                          <a:cs typeface="Times New Roman"/>
                        </a:rPr>
                        <a:t>Identify</a:t>
                      </a:r>
                      <a:r>
                        <a:rPr lang="en-US" sz="800">
                          <a:solidFill>
                            <a:schemeClr val="tx1"/>
                          </a:solidFill>
                          <a:effectLst/>
                          <a:latin typeface="Calibri"/>
                          <a:ea typeface="Times New Roman"/>
                          <a:cs typeface="Times New Roman"/>
                        </a:rPr>
                        <a:t> examples (list or categorize) how points of view are used as literary devices (to show emotion, opinion, influence, etc…).</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a:solidFill>
                            <a:schemeClr val="tx1"/>
                          </a:solidFill>
                          <a:effectLst/>
                          <a:latin typeface="Calibri"/>
                          <a:ea typeface="Times New Roman"/>
                          <a:cs typeface="Times New Roman"/>
                        </a:rPr>
                        <a:t>Answers questions that require Describing</a:t>
                      </a:r>
                      <a:r>
                        <a:rPr lang="en-US" sz="800">
                          <a:solidFill>
                            <a:schemeClr val="tx1"/>
                          </a:solidFill>
                          <a:effectLst/>
                          <a:latin typeface="Calibri"/>
                          <a:ea typeface="Times New Roman"/>
                          <a:cs typeface="Times New Roman"/>
                        </a:rPr>
                        <a:t> ways an author uses points of view to influence </a:t>
                      </a:r>
                      <a:r>
                        <a:rPr lang="en-US" sz="800" smtClean="0">
                          <a:solidFill>
                            <a:schemeClr val="tx1"/>
                          </a:solidFill>
                          <a:effectLst/>
                          <a:latin typeface="Calibri"/>
                          <a:ea typeface="Times New Roman"/>
                          <a:cs typeface="Times New Roman"/>
                        </a:rPr>
                        <a:t>readers.</a:t>
                      </a:r>
                    </a:p>
                    <a:p>
                      <a:pPr marL="0" marR="0" algn="l">
                        <a:lnSpc>
                          <a:spcPct val="100000"/>
                        </a:lnSpc>
                        <a:spcBef>
                          <a:spcPts val="0"/>
                        </a:spcBef>
                        <a:spcAft>
                          <a:spcPts val="0"/>
                        </a:spcAft>
                      </a:pPr>
                      <a:endParaRPr lang="en-US" sz="80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#4</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Show an understanding of how point of view is developed by an author by following text structure in a new text.</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Analyze how telling the story from a specific point of view influences the reader’s interpretation of a text.</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Cite evidence to show </a:t>
                      </a:r>
                      <a:r>
                        <a:rPr lang="en-US" sz="800">
                          <a:solidFill>
                            <a:schemeClr val="tx1"/>
                          </a:solidFill>
                          <a:effectLst/>
                          <a:latin typeface="Calibri"/>
                          <a:ea typeface="Calibri"/>
                          <a:cs typeface="Calibri"/>
                        </a:rPr>
                        <a:t>how the author’s point of view is developed in a text for a </a:t>
                      </a:r>
                      <a:r>
                        <a:rPr lang="en-US" sz="800" smtClean="0">
                          <a:solidFill>
                            <a:schemeClr val="tx1"/>
                          </a:solidFill>
                          <a:effectLst/>
                          <a:latin typeface="Calibri"/>
                          <a:ea typeface="Calibri"/>
                          <a:cs typeface="Calibri"/>
                        </a:rPr>
                        <a:t>specific purpose.</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CONSTRUCTED</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smtClean="0">
                          <a:solidFill>
                            <a:schemeClr val="tx1"/>
                          </a:solidFill>
                          <a:effectLst/>
                          <a:latin typeface="+mn-lt"/>
                          <a:ea typeface="Calibri"/>
                          <a:cs typeface="Times New Roman"/>
                        </a:rPr>
                        <a:t>RESPONSE  #7</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RL.6.</a:t>
                      </a:r>
                      <a:r>
                        <a:rPr lang="en-US" sz="800" u="sng">
                          <a:effectLst/>
                          <a:latin typeface="Calibri"/>
                          <a:ea typeface="Calibri"/>
                          <a:cs typeface="Helvetica"/>
                        </a:rPr>
                        <a:t>6</a:t>
                      </a:r>
                      <a:r>
                        <a:rPr lang="en-US" sz="800">
                          <a:effectLst/>
                          <a:latin typeface="Calibri"/>
                          <a:ea typeface="Calibri"/>
                          <a:cs typeface="Helvetica"/>
                        </a:rPr>
                        <a:t> Explain how an author develops the point of view of the narrator or speaker in a text.</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Gather, analyze and organize how authors from many sources use point of view to gain readers attention.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06742184"/>
              </p:ext>
            </p:extLst>
          </p:nvPr>
        </p:nvGraphicFramePr>
        <p:xfrm>
          <a:off x="388938" y="914400"/>
          <a:ext cx="7078662" cy="1706880"/>
        </p:xfrm>
        <a:graphic>
          <a:graphicData uri="http://schemas.openxmlformats.org/drawingml/2006/table">
            <a:tbl>
              <a:tblPr firstRow="1" firstCol="1" bandRow="1"/>
              <a:tblGrid>
                <a:gridCol w="766067"/>
                <a:gridCol w="832682"/>
                <a:gridCol w="832682"/>
                <a:gridCol w="632838"/>
                <a:gridCol w="532916"/>
                <a:gridCol w="632838"/>
                <a:gridCol w="666145"/>
                <a:gridCol w="666145"/>
                <a:gridCol w="699452"/>
                <a:gridCol w="816897"/>
              </a:tblGrid>
              <a:tr h="205919">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t>
                      </a:r>
                      <a:r>
                        <a:rPr lang="en-US" sz="800" b="1" err="1">
                          <a:solidFill>
                            <a:srgbClr val="000000"/>
                          </a:solidFill>
                          <a:effectLst/>
                          <a:latin typeface="Calibri"/>
                          <a:ea typeface="Times New Roman"/>
                          <a:cs typeface="Times New Roman"/>
                        </a:rPr>
                        <a:t>Ka</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 DOK 1 – Ch</a:t>
                      </a:r>
                      <a:endParaRPr lang="en-US" sz="800">
                        <a:effectLst/>
                        <a:latin typeface="Calibri"/>
                        <a:ea typeface="Calibri"/>
                        <a:cs typeface="Times New Roman"/>
                      </a:endParaRPr>
                    </a:p>
                    <a:p>
                      <a:pPr marL="0" marR="0" algn="ctr">
                        <a:lnSpc>
                          <a:spcPct val="100000"/>
                        </a:lnSpc>
                        <a:spcBef>
                          <a:spcPts val="0"/>
                        </a:spcBef>
                        <a:spcAft>
                          <a:spcPts val="0"/>
                        </a:spcAft>
                      </a:pPr>
                      <a:r>
                        <a:rPr lang="en-US" sz="800" b="1"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Cn</a:t>
                      </a:r>
                      <a:endParaRPr lang="en-US" sz="800">
                        <a:effectLst/>
                        <a:latin typeface="Calibri"/>
                        <a:ea typeface="Calibri"/>
                        <a:cs typeface="Times New Roman"/>
                      </a:endParaRPr>
                    </a:p>
                  </a:txBody>
                  <a:tcPr marL="33574" marR="3357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514797">
                <a:tc>
                  <a:txBody>
                    <a:bodyPr/>
                    <a:lstStyle/>
                    <a:p>
                      <a:pPr marL="0" marR="0">
                        <a:lnSpc>
                          <a:spcPct val="100000"/>
                        </a:lnSpc>
                        <a:spcBef>
                          <a:spcPts val="0"/>
                        </a:spcBef>
                        <a:spcAft>
                          <a:spcPts val="0"/>
                        </a:spcAft>
                      </a:pPr>
                      <a:r>
                        <a:rPr lang="en-US" sz="800">
                          <a:effectLst/>
                          <a:latin typeface="Calibri"/>
                          <a:ea typeface="Times New Roman"/>
                          <a:cs typeface="Times New Roman"/>
                        </a:rPr>
                        <a:t>Recall the plot, character responses, specific episodes and resolution of a story or drama previously read and discussed in class.</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Define (understanding meaning of...) Standard Academic Language:  drama, plot, unfold, series, episodes, response, resolution, “character change.”</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Identifies literary elements of a story read and discussed in class including: the plot, sequence of episodes, plot development (unfolding) and </a:t>
                      </a:r>
                      <a:r>
                        <a:rPr lang="en-US" sz="800" smtClean="0">
                          <a:effectLst/>
                          <a:latin typeface="Calibri"/>
                          <a:ea typeface="Times New Roman"/>
                          <a:cs typeface="Times New Roman"/>
                        </a:rPr>
                        <a:t>resolution</a:t>
                      </a:r>
                      <a:r>
                        <a:rPr lang="en-US" sz="800" smtClean="0">
                          <a:solidFill>
                            <a:schemeClr val="accent6"/>
                          </a:solidFill>
                          <a:effectLst/>
                          <a:latin typeface="Calibri"/>
                          <a:ea typeface="Times New Roman"/>
                          <a:cs typeface="Times New Roman"/>
                        </a:rPr>
                        <a:t>.</a:t>
                      </a:r>
                      <a:endParaRPr lang="en-US" sz="800">
                        <a:solidFill>
                          <a:schemeClr val="accent6"/>
                        </a:solidFill>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b="1">
                          <a:effectLst/>
                          <a:latin typeface="Calibri"/>
                          <a:ea typeface="Times New Roman"/>
                          <a:cs typeface="Times New Roman"/>
                        </a:rPr>
                        <a:t>Answers questions about how characters respond or change to episodes or events in a story. </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nSpc>
                          <a:spcPct val="100000"/>
                        </a:lnSpc>
                        <a:spcBef>
                          <a:spcPts val="0"/>
                        </a:spcBef>
                        <a:spcAft>
                          <a:spcPts val="0"/>
                        </a:spcAft>
                      </a:pPr>
                      <a:r>
                        <a:rPr lang="en-US" sz="800">
                          <a:effectLst/>
                          <a:latin typeface="Calibri"/>
                          <a:ea typeface="Times New Roman"/>
                          <a:cs typeface="Times New Roman"/>
                        </a:rPr>
                        <a:t>Understands that there are events that cause a plot to unfold. </a:t>
                      </a:r>
                      <a:endParaRPr lang="en-US" sz="800">
                        <a:effectLst/>
                        <a:latin typeface="Calibri"/>
                        <a:ea typeface="Calibri"/>
                        <a:cs typeface="Times New Roman"/>
                      </a:endParaRPr>
                    </a:p>
                    <a:p>
                      <a:pPr marL="0" marR="0">
                        <a:lnSpc>
                          <a:spcPct val="100000"/>
                        </a:lnSpc>
                        <a:spcBef>
                          <a:spcPts val="0"/>
                        </a:spcBef>
                        <a:spcAft>
                          <a:spcPts val="0"/>
                        </a:spcAft>
                      </a:pPr>
                      <a:r>
                        <a:rPr lang="en-US" sz="800">
                          <a:effectLst/>
                          <a:latin typeface="Calibri"/>
                          <a:ea typeface="Times New Roman"/>
                          <a:cs typeface="Times New Roman"/>
                        </a:rPr>
                        <a:t> </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Understands that characters respond or change to events as a plot moves toward resolution.</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Summarizes key events in a story or drama.</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800">
                          <a:effectLst/>
                          <a:latin typeface="Calibri"/>
                          <a:ea typeface="Times New Roman"/>
                          <a:cs typeface="Times New Roman"/>
                        </a:rPr>
                        <a:t>Make basic inferences or predictions about how a story or drama will unfold.</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a:effectLst/>
                          <a:latin typeface="Calibri"/>
                          <a:ea typeface="Times New Roman"/>
                          <a:cs typeface="Times New Roman"/>
                        </a:rPr>
                        <a:t>Make basic inference or logical predictions about how a character will respond to a plot.</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800" b="1">
                          <a:effectLst/>
                          <a:latin typeface="Calibri"/>
                          <a:ea typeface="Times New Roman"/>
                          <a:cs typeface="Times New Roman"/>
                        </a:rPr>
                        <a:t>Locates information to support which parts in a story indicate a character’s response or change.</a:t>
                      </a:r>
                      <a:endParaRPr lang="en-US" sz="800">
                        <a:effectLst/>
                        <a:latin typeface="Calibri"/>
                        <a:ea typeface="Calibri"/>
                        <a:cs typeface="Times New Roman"/>
                      </a:endParaRPr>
                    </a:p>
                  </a:txBody>
                  <a:tcPr marL="33574" marR="3357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Rectangle 2"/>
          <p:cNvSpPr/>
          <p:nvPr/>
        </p:nvSpPr>
        <p:spPr>
          <a:xfrm>
            <a:off x="2819400" y="23622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2376472"/>
            <a:ext cx="838200" cy="200055"/>
          </a:xfrm>
          <a:prstGeom prst="rect">
            <a:avLst/>
          </a:prstGeom>
          <a:noFill/>
        </p:spPr>
        <p:txBody>
          <a:bodyPr wrap="square" rtlCol="0">
            <a:spAutoFit/>
          </a:bodyPr>
          <a:lstStyle/>
          <a:p>
            <a:r>
              <a:rPr lang="en-US" sz="700" smtClean="0"/>
              <a:t>NOT ASSESSED</a:t>
            </a:r>
            <a:endParaRPr lang="en-US" sz="700"/>
          </a:p>
        </p:txBody>
      </p:sp>
      <p:sp>
        <p:nvSpPr>
          <p:cNvPr id="10" name="TextBox 9"/>
          <p:cNvSpPr txBox="1"/>
          <p:nvPr/>
        </p:nvSpPr>
        <p:spPr>
          <a:xfrm>
            <a:off x="6613008" y="2276445"/>
            <a:ext cx="838200" cy="200055"/>
          </a:xfrm>
          <a:prstGeom prst="rect">
            <a:avLst/>
          </a:prstGeom>
          <a:noFill/>
        </p:spPr>
        <p:txBody>
          <a:bodyPr wrap="square" rtlCol="0">
            <a:spAutoFit/>
          </a:bodyPr>
          <a:lstStyle/>
          <a:p>
            <a:r>
              <a:rPr lang="en-US" sz="700" smtClean="0"/>
              <a:t>NOT ASSESSED</a:t>
            </a:r>
            <a:endParaRPr lang="en-US" sz="700"/>
          </a:p>
        </p:txBody>
      </p:sp>
      <p:sp>
        <p:nvSpPr>
          <p:cNvPr id="12" name="Rectangle 11"/>
          <p:cNvSpPr/>
          <p:nvPr/>
        </p:nvSpPr>
        <p:spPr>
          <a:xfrm>
            <a:off x="6674168" y="2276445"/>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8660382">
            <a:off x="1854460" y="6377874"/>
            <a:ext cx="838200" cy="200055"/>
          </a:xfrm>
          <a:prstGeom prst="rect">
            <a:avLst/>
          </a:prstGeom>
          <a:noFill/>
        </p:spPr>
        <p:txBody>
          <a:bodyPr wrap="square" rtlCol="0">
            <a:spAutoFit/>
          </a:bodyPr>
          <a:lstStyle/>
          <a:p>
            <a:r>
              <a:rPr lang="en-US" sz="700" smtClean="0"/>
              <a:t>NOT ASSESSED</a:t>
            </a:r>
            <a:endParaRPr lang="en-US" sz="700"/>
          </a:p>
        </p:txBody>
      </p:sp>
      <p:sp>
        <p:nvSpPr>
          <p:cNvPr id="14" name="Rectangle 13"/>
          <p:cNvSpPr/>
          <p:nvPr/>
        </p:nvSpPr>
        <p:spPr>
          <a:xfrm rot="18803154">
            <a:off x="1927735" y="6435227"/>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8651681">
            <a:off x="1265658" y="9247258"/>
            <a:ext cx="609600" cy="2000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8604580">
            <a:off x="1139540" y="9200462"/>
            <a:ext cx="838200" cy="200055"/>
          </a:xfrm>
          <a:prstGeom prst="rect">
            <a:avLst/>
          </a:prstGeom>
          <a:noFill/>
        </p:spPr>
        <p:txBody>
          <a:bodyPr wrap="square" rtlCol="0">
            <a:spAutoFit/>
          </a:bodyPr>
          <a:lstStyle/>
          <a:p>
            <a:r>
              <a:rPr lang="en-US" sz="700" smtClean="0"/>
              <a:t>NOT ASSESSED</a:t>
            </a:r>
            <a:endParaRPr lang="en-US" sz="700"/>
          </a:p>
        </p:txBody>
      </p:sp>
      <p:sp>
        <p:nvSpPr>
          <p:cNvPr id="11" name="TextBox 10"/>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127577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a:p>
        </p:txBody>
      </p:sp>
      <p:sp>
        <p:nvSpPr>
          <p:cNvPr id="8" name="Rectangle 7"/>
          <p:cNvSpPr/>
          <p:nvPr/>
        </p:nvSpPr>
        <p:spPr>
          <a:xfrm>
            <a:off x="323850" y="513741"/>
            <a:ext cx="7124700" cy="705459"/>
          </a:xfrm>
          <a:prstGeom prst="rect">
            <a:avLst/>
          </a:prstGeom>
        </p:spPr>
        <p:txBody>
          <a:bodyPr wrap="square" lIns="96359" tIns="48180" rIns="96359" bIns="48180">
            <a:spAutoFit/>
          </a:bodyPr>
          <a:lstStyle/>
          <a:p>
            <a:r>
              <a:rPr lang="en-US" sz="1300" b="1"/>
              <a:t>Quarter </a:t>
            </a:r>
            <a:r>
              <a:rPr lang="en-US" sz="1300" b="1" smtClean="0"/>
              <a:t>Four </a:t>
            </a:r>
            <a:r>
              <a:rPr lang="en-US" sz="1300"/>
              <a:t>Reading Informational Learning Progressions.  </a:t>
            </a:r>
          </a:p>
          <a:p>
            <a:r>
              <a:rPr lang="en-US" sz="1300"/>
              <a:t>The indicated boxes highlighted </a:t>
            </a:r>
            <a:r>
              <a:rPr lang="en-US" sz="1300" b="1" i="1"/>
              <a:t>before the standard</a:t>
            </a:r>
            <a:r>
              <a:rPr lang="en-US" sz="1300"/>
              <a:t>, </a:t>
            </a:r>
            <a:r>
              <a:rPr lang="en-US" sz="1300" b="1"/>
              <a:t>are assessed on this pre-assessment. </a:t>
            </a:r>
            <a:r>
              <a:rPr lang="en-US" sz="1300"/>
              <a:t>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52706098"/>
              </p:ext>
            </p:extLst>
          </p:nvPr>
        </p:nvGraphicFramePr>
        <p:xfrm>
          <a:off x="381000" y="5547360"/>
          <a:ext cx="7010400" cy="3291840"/>
        </p:xfrm>
        <a:graphic>
          <a:graphicData uri="http://schemas.openxmlformats.org/drawingml/2006/table">
            <a:tbl>
              <a:tblPr firstRow="1" firstCol="1" bandRow="1"/>
              <a:tblGrid>
                <a:gridCol w="499031"/>
                <a:gridCol w="573885"/>
                <a:gridCol w="580124"/>
                <a:gridCol w="436651"/>
                <a:gridCol w="467841"/>
                <a:gridCol w="530221"/>
                <a:gridCol w="592601"/>
                <a:gridCol w="592601"/>
                <a:gridCol w="592601"/>
                <a:gridCol w="449129"/>
                <a:gridCol w="517745"/>
                <a:gridCol w="588770"/>
                <a:gridCol w="589200"/>
              </a:tblGrid>
              <a:tr h="132144">
                <a:tc>
                  <a:txBody>
                    <a:bodyPr/>
                    <a:lstStyle/>
                    <a:p>
                      <a:pPr marL="0" marR="0" algn="ctr">
                        <a:lnSpc>
                          <a:spcPct val="100000"/>
                        </a:lnSpc>
                        <a:spcBef>
                          <a:spcPts val="0"/>
                        </a:spcBef>
                        <a:spcAft>
                          <a:spcPts val="0"/>
                        </a:spcAft>
                      </a:pPr>
                      <a:r>
                        <a:rPr lang="en-US" sz="800" b="1" dirty="0" err="1">
                          <a:solidFill>
                            <a:srgbClr val="000000"/>
                          </a:solidFill>
                          <a:effectLst/>
                          <a:latin typeface="Calibri"/>
                          <a:ea typeface="Times New Roman"/>
                          <a:cs typeface="Times New Roman"/>
                        </a:rPr>
                        <a:t>DOK</a:t>
                      </a:r>
                      <a:r>
                        <a:rPr lang="en-US" sz="800" b="1" dirty="0">
                          <a:solidFill>
                            <a:srgbClr val="000000"/>
                          </a:solidFill>
                          <a:effectLst/>
                          <a:latin typeface="Calibri"/>
                          <a:ea typeface="Times New Roman"/>
                          <a:cs typeface="Times New Roman"/>
                        </a:rPr>
                        <a:t>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3 -ANy</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EVF</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CK</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APM</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4-ANP</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BF8F"/>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22275">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events written about the same person in two different texts (memoir or biography).</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the meaning of…) presentation, compare/contrast and the difference between a memoir and a biography.</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who, what, where, when or how about a person’s memoir or biography.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Explain the differences between a memoir and a biography.</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Summarize the key events in a person’s memoir and a biography written about the same person.</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a:effectLst/>
                          <a:latin typeface="Calibri"/>
                          <a:ea typeface="Calibri"/>
                          <a:cs typeface="Helvetica"/>
                        </a:rPr>
                        <a:t>Locate answers about specific events in a person’s memoir or a biography about the same person. </a:t>
                      </a:r>
                      <a:endParaRPr lang="en-US" sz="800">
                        <a:effectLst/>
                        <a:latin typeface="Calibri"/>
                        <a:ea typeface="Calibri"/>
                        <a:cs typeface="Times New Roman"/>
                      </a:endParaRPr>
                    </a:p>
                    <a:p>
                      <a:pPr marL="0" marR="0" algn="l">
                        <a:lnSpc>
                          <a:spcPct val="100000"/>
                        </a:lnSpc>
                        <a:spcBef>
                          <a:spcPts val="0"/>
                        </a:spcBef>
                        <a:spcAft>
                          <a:spcPts val="0"/>
                        </a:spcAft>
                      </a:pPr>
                      <a:r>
                        <a:rPr lang="en-US" sz="800" b="1">
                          <a:effectLst/>
                          <a:latin typeface="Calibri"/>
                          <a:ea typeface="Calibri"/>
                          <a:cs typeface="Helvetica"/>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Explain if a person’s memoir presents events the same as a biography written about the same person.  </a:t>
                      </a: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 </a:t>
                      </a:r>
                      <a:endParaRPr lang="en-US" sz="800" b="1" smtClean="0">
                        <a:solidFill>
                          <a:schemeClr val="tx1"/>
                        </a:solidFill>
                        <a:effectLst/>
                        <a:latin typeface="Calibri"/>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#13</a:t>
                      </a:r>
                      <a:endParaRPr lang="en-US" sz="800" smtClean="0">
                        <a:solidFill>
                          <a:schemeClr val="tx1"/>
                        </a:solidFill>
                        <a:effectLst/>
                        <a:latin typeface="+mn-lt"/>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Analyze why a person’s memoir may or may not present events in the same way as a biography written about the same person.  </a:t>
                      </a: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 </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Draw </a:t>
                      </a:r>
                      <a:r>
                        <a:rPr lang="en-US" sz="800" b="1">
                          <a:solidFill>
                            <a:schemeClr val="tx1"/>
                          </a:solidFill>
                          <a:effectLst/>
                          <a:latin typeface="Calibri"/>
                          <a:ea typeface="Times New Roman"/>
                          <a:cs typeface="Times New Roman"/>
                        </a:rPr>
                        <a:t>conclusions about similarities and differences in a memoir written by a person and a biography written about the same person.  Make an evaluation about the two different texts</a:t>
                      </a:r>
                      <a:r>
                        <a:rPr lang="en-US" sz="800"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#14</a:t>
                      </a: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 </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Develop generalizations about memoirs and biographies that can be applied to other content domains or </a:t>
                      </a:r>
                      <a:r>
                        <a:rPr lang="en-US" sz="800" smtClean="0">
                          <a:solidFill>
                            <a:schemeClr val="tx1"/>
                          </a:solidFill>
                          <a:effectLst/>
                          <a:latin typeface="Calibri"/>
                          <a:ea typeface="Times New Roman"/>
                          <a:cs typeface="Times New Roman"/>
                        </a:rPr>
                        <a:t>concepts.</a:t>
                      </a: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 </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Give examples about memoirs and biographies that are associated with other domains or themes – contributions to historical, geographical or </a:t>
                      </a:r>
                      <a:r>
                        <a:rPr lang="en-US" sz="800" smtClean="0">
                          <a:solidFill>
                            <a:schemeClr val="tx1"/>
                          </a:solidFill>
                          <a:effectLst/>
                          <a:latin typeface="Calibri"/>
                          <a:ea typeface="Times New Roman"/>
                          <a:cs typeface="Times New Roman"/>
                        </a:rPr>
                        <a:t>social.</a:t>
                      </a: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Gather, analyze and organize multiple information sources from memoirs and biographies of two or more </a:t>
                      </a:r>
                      <a:r>
                        <a:rPr lang="en-US" sz="800" b="1" smtClean="0">
                          <a:solidFill>
                            <a:schemeClr val="tx1"/>
                          </a:solidFill>
                          <a:effectLst/>
                          <a:latin typeface="Calibri"/>
                          <a:ea typeface="Times New Roman"/>
                          <a:cs typeface="Times New Roman"/>
                        </a:rPr>
                        <a:t>person.</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baseline="0" smtClean="0">
                          <a:solidFill>
                            <a:schemeClr val="tx1"/>
                          </a:solidFill>
                          <a:effectLst/>
                          <a:latin typeface="+mn-lt"/>
                          <a:ea typeface="Calibri"/>
                          <a:cs typeface="Times New Roman"/>
                        </a:rPr>
                        <a:t>CONSTRUCTED RESPONSE  #6</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smtClean="0">
                          <a:solidFill>
                            <a:schemeClr val="accent6">
                              <a:lumMod val="75000"/>
                            </a:schemeClr>
                          </a:solidFill>
                          <a:effectLst/>
                          <a:latin typeface="Calibri"/>
                          <a:ea typeface="Calibri"/>
                          <a:cs typeface="Calibri"/>
                        </a:rPr>
                        <a:t>RI.6.9</a:t>
                      </a:r>
                      <a:r>
                        <a:rPr lang="en-US" sz="800" b="1" u="sng" baseline="0" smtClean="0">
                          <a:solidFill>
                            <a:schemeClr val="accent6">
                              <a:lumMod val="75000"/>
                            </a:schemeClr>
                          </a:solidFill>
                          <a:effectLst/>
                          <a:latin typeface="Calibri"/>
                          <a:ea typeface="Calibri"/>
                          <a:cs typeface="Calibri"/>
                        </a:rPr>
                        <a:t> </a:t>
                      </a:r>
                      <a:r>
                        <a:rPr lang="en-US" sz="800" smtClean="0">
                          <a:effectLst/>
                          <a:latin typeface="Calibri"/>
                          <a:ea typeface="Calibri"/>
                          <a:cs typeface="Calibri"/>
                        </a:rPr>
                        <a:t>Compare </a:t>
                      </a:r>
                      <a:r>
                        <a:rPr lang="en-US" sz="800">
                          <a:effectLst/>
                          <a:latin typeface="Calibri"/>
                          <a:ea typeface="Calibri"/>
                          <a:cs typeface="Calibri"/>
                        </a:rPr>
                        <a:t>and contrast one author’s presentation of events with that of another (e.g., a memoir written by and a biography on the same person).</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 </a:t>
                      </a:r>
                      <a:endParaRPr lang="en-US" sz="80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3816811"/>
              </p:ext>
            </p:extLst>
          </p:nvPr>
        </p:nvGraphicFramePr>
        <p:xfrm>
          <a:off x="381001" y="1432560"/>
          <a:ext cx="7002462" cy="1950720"/>
        </p:xfrm>
        <a:graphic>
          <a:graphicData uri="http://schemas.openxmlformats.org/drawingml/2006/table">
            <a:tbl>
              <a:tblPr firstRow="1" firstCol="1" bandRow="1"/>
              <a:tblGrid>
                <a:gridCol w="421747"/>
                <a:gridCol w="856129"/>
                <a:gridCol w="559299"/>
                <a:gridCol w="394799"/>
                <a:gridCol w="822498"/>
                <a:gridCol w="822498"/>
                <a:gridCol w="592198"/>
                <a:gridCol w="756698"/>
                <a:gridCol w="789598"/>
                <a:gridCol w="986998"/>
              </a:tblGrid>
              <a:tr h="205782">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t>
                      </a:r>
                      <a:r>
                        <a:rPr lang="en-US" sz="800" b="1" err="1">
                          <a:solidFill>
                            <a:srgbClr val="000000"/>
                          </a:solidFill>
                          <a:effectLst/>
                          <a:latin typeface="Calibri"/>
                          <a:ea typeface="Times New Roman"/>
                          <a:cs typeface="Times New Roman"/>
                        </a:rPr>
                        <a:t>K</a:t>
                      </a:r>
                      <a:r>
                        <a:rPr lang="en-US" sz="800" err="1">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k</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t>
                      </a:r>
                      <a:r>
                        <a:rPr lang="en-US" sz="800">
                          <a:solidFill>
                            <a:srgbClr val="000000"/>
                          </a:solidFill>
                          <a:effectLst/>
                          <a:latin typeface="Calibri"/>
                          <a:ea typeface="Times New Roman"/>
                          <a:cs typeface="Times New Roman"/>
                        </a:rPr>
                        <a:t>r</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u</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8CCE4"/>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AP</a:t>
                      </a:r>
                      <a:r>
                        <a:rPr lang="en-US" sz="800">
                          <a:solidFill>
                            <a:srgbClr val="000000"/>
                          </a:solidFill>
                          <a:effectLst/>
                          <a:latin typeface="Calibri"/>
                          <a:ea typeface="Times New Roman"/>
                          <a:cs typeface="Times New Roman"/>
                        </a:rPr>
                        <a:t>x</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SY</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685939">
                <a:tc>
                  <a:txBody>
                    <a:bodyPr/>
                    <a:lstStyle/>
                    <a:p>
                      <a:pPr marL="0" marR="0" algn="l">
                        <a:lnSpc>
                          <a:spcPct val="100000"/>
                        </a:lnSpc>
                        <a:spcBef>
                          <a:spcPts val="0"/>
                        </a:spcBef>
                        <a:spcAft>
                          <a:spcPts val="0"/>
                        </a:spcAft>
                      </a:pPr>
                      <a:r>
                        <a:rPr lang="en-US" sz="800">
                          <a:effectLst/>
                          <a:latin typeface="Calibri"/>
                          <a:ea typeface="Times New Roman"/>
                          <a:cs typeface="Times New Roman"/>
                        </a:rPr>
                        <a:t>Recall key details, basic facts, definitions and events in a text.</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Define (understand terms) Standard Academic Language:  </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key, analyze, elaborate, event, idea, examples, individual, anecdotes, illustrated, </a:t>
                      </a:r>
                      <a:r>
                        <a:rPr lang="en-US" sz="800" smtClean="0">
                          <a:effectLst/>
                          <a:latin typeface="Calibri"/>
                          <a:ea typeface="Times New Roman"/>
                          <a:cs typeface="Times New Roman"/>
                        </a:rPr>
                        <a:t>introduced.</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Explain who, what, where, when or how when answering questions about key individuals, events or ideas in a text.</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effectLst/>
                          <a:latin typeface="Calibri"/>
                          <a:ea typeface="Times New Roman"/>
                          <a:cs typeface="Times New Roman"/>
                        </a:rPr>
                        <a:t>Identify key events, individuals or ideas in a text.</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a:effectLst/>
                          <a:latin typeface="Calibri"/>
                          <a:ea typeface="Times New Roman"/>
                          <a:cs typeface="Times New Roman"/>
                        </a:rPr>
                        <a:t>Locate</a:t>
                      </a:r>
                      <a:r>
                        <a:rPr lang="en-US" sz="800" b="1">
                          <a:effectLst/>
                          <a:latin typeface="Calibri"/>
                          <a:ea typeface="Times New Roman"/>
                          <a:cs typeface="Times New Roman"/>
                        </a:rPr>
                        <a:t> specific examples of how an events, individuals or ideas are introduced, illustrated and elaborated on in a text.</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 </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Organize individuals, events or ideas in a text under similarities of introduction, illustration and elaboration (3 column graphic-organizer).</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a:solidFill>
                            <a:schemeClr val="tx1"/>
                          </a:solidFill>
                          <a:effectLst/>
                          <a:latin typeface="Calibri"/>
                          <a:ea typeface="Times New Roman"/>
                          <a:cs typeface="Times New Roman"/>
                        </a:rPr>
                        <a:t>List</a:t>
                      </a:r>
                      <a:r>
                        <a:rPr lang="en-US" sz="800" b="1">
                          <a:solidFill>
                            <a:schemeClr val="tx1"/>
                          </a:solidFill>
                          <a:effectLst/>
                          <a:latin typeface="Calibri"/>
                          <a:ea typeface="Times New Roman"/>
                          <a:cs typeface="Times New Roman"/>
                        </a:rPr>
                        <a:t> examples or anecdotes of how an individual, event or idea is introduced in a text. </a:t>
                      </a:r>
                      <a:endParaRPr lang="en-US" sz="800" b="1" smtClean="0">
                        <a:solidFill>
                          <a:schemeClr val="tx1"/>
                        </a:solidFill>
                        <a:effectLst/>
                        <a:latin typeface="Calibri"/>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#9</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 </a:t>
                      </a: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chemeClr val="tx1"/>
                          </a:solidFill>
                          <a:effectLst/>
                          <a:latin typeface="Calibri"/>
                          <a:ea typeface="Times New Roman"/>
                          <a:cs typeface="Times New Roman"/>
                        </a:rPr>
                        <a:t>List </a:t>
                      </a:r>
                      <a:r>
                        <a:rPr lang="en-US" sz="800">
                          <a:solidFill>
                            <a:schemeClr val="tx1"/>
                          </a:solidFill>
                          <a:effectLst/>
                          <a:latin typeface="Calibri"/>
                          <a:ea typeface="Times New Roman"/>
                          <a:cs typeface="Times New Roman"/>
                        </a:rPr>
                        <a:t>examples or anecdotes of how an individual, event or idea is illustrated or elaborated on in a text.</a:t>
                      </a: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Students analyze in</a:t>
                      </a:r>
                      <a:r>
                        <a:rPr lang="en-US" sz="800" b="1" u="sng">
                          <a:solidFill>
                            <a:schemeClr val="tx1"/>
                          </a:solidFill>
                          <a:effectLst/>
                          <a:latin typeface="Calibri"/>
                          <a:ea typeface="Times New Roman"/>
                          <a:cs typeface="Times New Roman"/>
                        </a:rPr>
                        <a:t> detail</a:t>
                      </a:r>
                      <a:r>
                        <a:rPr lang="en-US" sz="800" b="1">
                          <a:solidFill>
                            <a:schemeClr val="tx1"/>
                          </a:solidFill>
                          <a:effectLst/>
                          <a:latin typeface="Calibri"/>
                          <a:ea typeface="Times New Roman"/>
                          <a:cs typeface="Times New Roman"/>
                        </a:rPr>
                        <a:t> an event, idea or individual by providing details about the introduction, illustration and elaboration (use reasoning skills</a:t>
                      </a:r>
                      <a:r>
                        <a:rPr lang="en-US" sz="800" b="1" smtClean="0">
                          <a:solidFill>
                            <a:schemeClr val="tx1"/>
                          </a:solidFill>
                          <a:effectLst/>
                          <a:latin typeface="Calibri"/>
                          <a:ea typeface="Times New Roman"/>
                          <a:cs typeface="Times New Roman"/>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#10</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a:effectLst/>
                          <a:latin typeface="Calibri"/>
                          <a:ea typeface="Times New Roman"/>
                          <a:cs typeface="Times New Roman"/>
                        </a:rPr>
                        <a:t>RI6.3</a:t>
                      </a:r>
                      <a:r>
                        <a:rPr lang="en-US" sz="800">
                          <a:effectLst/>
                          <a:latin typeface="Calibri"/>
                          <a:ea typeface="Times New Roman"/>
                          <a:cs typeface="Times New Roman"/>
                        </a:rPr>
                        <a:t> Analyze</a:t>
                      </a:r>
                      <a:r>
                        <a:rPr lang="en-US" sz="800">
                          <a:effectLst/>
                          <a:latin typeface="Calibri"/>
                          <a:ea typeface="Calibri"/>
                          <a:cs typeface="Helvetica"/>
                        </a:rPr>
                        <a:t> in detail how a key individual, event, or idea is introduced, illustrated, and elaborated in a text (e.g., through examples or anecdotes).</a:t>
                      </a:r>
                      <a:endParaRPr lang="en-US" sz="80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9D9D9"/>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87741473"/>
              </p:ext>
            </p:extLst>
          </p:nvPr>
        </p:nvGraphicFramePr>
        <p:xfrm>
          <a:off x="388937" y="3520822"/>
          <a:ext cx="6994527" cy="1843658"/>
        </p:xfrm>
        <a:graphic>
          <a:graphicData uri="http://schemas.openxmlformats.org/drawingml/2006/table">
            <a:tbl>
              <a:tblPr firstRow="1" firstCol="1" bandRow="1"/>
              <a:tblGrid>
                <a:gridCol w="629839"/>
                <a:gridCol w="696138"/>
                <a:gridCol w="563540"/>
                <a:gridCol w="596689"/>
                <a:gridCol w="530391"/>
                <a:gridCol w="563540"/>
                <a:gridCol w="629839"/>
                <a:gridCol w="696138"/>
                <a:gridCol w="724749"/>
                <a:gridCol w="568078"/>
                <a:gridCol w="795586"/>
              </a:tblGrid>
              <a:tr h="136778">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t>
                      </a:r>
                      <a:r>
                        <a:rPr lang="en-US" sz="800" b="1" err="1">
                          <a:solidFill>
                            <a:srgbClr val="000000"/>
                          </a:solidFill>
                          <a:effectLst/>
                          <a:latin typeface="Calibri"/>
                          <a:ea typeface="Times New Roman"/>
                          <a:cs typeface="Times New Roman"/>
                        </a:rPr>
                        <a:t>K</a:t>
                      </a:r>
                      <a:r>
                        <a:rPr lang="en-US" sz="800" err="1">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k</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a:t>
                      </a:r>
                      <a:r>
                        <a:rPr lang="en-US" sz="800">
                          <a:solidFill>
                            <a:srgbClr val="000000"/>
                          </a:solidFill>
                          <a:effectLst/>
                          <a:latin typeface="Calibri"/>
                          <a:ea typeface="Times New Roman"/>
                          <a:cs typeface="Times New Roman"/>
                        </a:rPr>
                        <a:t>u</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a:t>
                      </a:r>
                      <a:r>
                        <a:rPr lang="en-US" sz="800">
                          <a:solidFill>
                            <a:srgbClr val="000000"/>
                          </a:solidFill>
                          <a:effectLst/>
                          <a:latin typeface="Calibri"/>
                          <a:ea typeface="Times New Roman"/>
                          <a:cs typeface="Times New Roman"/>
                        </a:rPr>
                        <a:t>w</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AP</a:t>
                      </a:r>
                      <a:r>
                        <a:rPr lang="en-US" sz="800">
                          <a:solidFill>
                            <a:srgbClr val="000000"/>
                          </a:solidFill>
                          <a:effectLst/>
                          <a:latin typeface="Calibri"/>
                          <a:ea typeface="Times New Roman"/>
                          <a:cs typeface="Times New Roman"/>
                        </a:rPr>
                        <a:t>x</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EV</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SY</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959" marR="33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468628">
                <a:tc>
                  <a:txBody>
                    <a:bodyPr/>
                    <a:lstStyle/>
                    <a:p>
                      <a:pPr marL="0" marR="0" algn="l">
                        <a:lnSpc>
                          <a:spcPct val="100000"/>
                        </a:lnSpc>
                        <a:spcBef>
                          <a:spcPts val="0"/>
                        </a:spcBef>
                        <a:spcAft>
                          <a:spcPts val="0"/>
                        </a:spcAft>
                      </a:pPr>
                      <a:r>
                        <a:rPr lang="en-US" sz="800" u="sng">
                          <a:effectLst/>
                          <a:latin typeface="Calibri"/>
                          <a:ea typeface="Times New Roman"/>
                          <a:cs typeface="Times New Roman"/>
                        </a:rPr>
                        <a:t>Recall </a:t>
                      </a:r>
                      <a:r>
                        <a:rPr lang="en-US" sz="800">
                          <a:effectLst/>
                          <a:latin typeface="Calibri"/>
                          <a:ea typeface="Times New Roman"/>
                          <a:cs typeface="Times New Roman"/>
                        </a:rPr>
                        <a:t>an example of an author’s </a:t>
                      </a:r>
                      <a:r>
                        <a:rPr lang="en-US" sz="800" u="sng">
                          <a:effectLst/>
                          <a:latin typeface="Calibri"/>
                          <a:ea typeface="Times New Roman"/>
                          <a:cs typeface="Times New Roman"/>
                        </a:rPr>
                        <a:t>point of view </a:t>
                      </a:r>
                      <a:r>
                        <a:rPr lang="en-US" sz="800">
                          <a:effectLst/>
                          <a:latin typeface="Calibri"/>
                          <a:ea typeface="Times New Roman"/>
                          <a:cs typeface="Times New Roman"/>
                        </a:rPr>
                        <a:t>(read and discussed in class).</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Define (understanding meaning of..)  Standard Academic Language: determine, point of view, author’s purpose, </a:t>
                      </a:r>
                      <a:r>
                        <a:rPr lang="en-US" sz="800" smtClean="0">
                          <a:effectLst/>
                          <a:latin typeface="Calibri"/>
                          <a:ea typeface="Times New Roman"/>
                          <a:cs typeface="Times New Roman"/>
                        </a:rPr>
                        <a:t>conveyed.</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Answer questions about the author’s point of view or purpose in a text (</a:t>
                      </a:r>
                      <a:r>
                        <a:rPr lang="en-US" sz="800" u="sng">
                          <a:effectLst/>
                          <a:latin typeface="Calibri"/>
                          <a:ea typeface="Times New Roman"/>
                          <a:cs typeface="Times New Roman"/>
                        </a:rPr>
                        <a:t>read and discussed</a:t>
                      </a:r>
                      <a:r>
                        <a:rPr lang="en-US" sz="800">
                          <a:effectLst/>
                          <a:latin typeface="Calibri"/>
                          <a:ea typeface="Times New Roman"/>
                          <a:cs typeface="Times New Roman"/>
                        </a:rPr>
                        <a:t> in class).</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a:effectLst/>
                          <a:latin typeface="Calibri"/>
                          <a:ea typeface="Times New Roman"/>
                          <a:cs typeface="Times New Roman"/>
                        </a:rPr>
                        <a:t>Concept Development</a:t>
                      </a:r>
                      <a:r>
                        <a:rPr lang="en-US" sz="800">
                          <a:effectLst/>
                          <a:latin typeface="Calibri"/>
                          <a:ea typeface="Times New Roman"/>
                          <a:cs typeface="Times New Roman"/>
                        </a:rPr>
                        <a:t> Explain why the author’s point of view is important (it establishes or reflects a purpose).</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Identify the author’s point of view in a text </a:t>
                      </a:r>
                      <a:r>
                        <a:rPr lang="en-US" sz="800" b="1" u="sng">
                          <a:solidFill>
                            <a:schemeClr val="tx1"/>
                          </a:solidFill>
                          <a:effectLst/>
                          <a:latin typeface="Calibri"/>
                          <a:ea typeface="Times New Roman"/>
                          <a:cs typeface="Times New Roman"/>
                        </a:rPr>
                        <a:t>read in class </a:t>
                      </a:r>
                      <a:r>
                        <a:rPr lang="en-US" sz="800" b="1">
                          <a:solidFill>
                            <a:schemeClr val="tx1"/>
                          </a:solidFill>
                          <a:effectLst/>
                          <a:latin typeface="Calibri"/>
                          <a:ea typeface="Times New Roman"/>
                          <a:cs typeface="Times New Roman"/>
                        </a:rPr>
                        <a:t>(but </a:t>
                      </a:r>
                      <a:r>
                        <a:rPr lang="en-US" sz="800" b="1" u="sng">
                          <a:solidFill>
                            <a:schemeClr val="tx1"/>
                          </a:solidFill>
                          <a:effectLst/>
                          <a:latin typeface="Calibri"/>
                          <a:ea typeface="Times New Roman"/>
                          <a:cs typeface="Times New Roman"/>
                        </a:rPr>
                        <a:t>not discussed</a:t>
                      </a:r>
                      <a:r>
                        <a:rPr lang="en-US" sz="800" b="1">
                          <a:solidFill>
                            <a:schemeClr val="tx1"/>
                          </a:solidFill>
                          <a:effectLst/>
                          <a:latin typeface="Calibri"/>
                          <a:ea typeface="Times New Roman"/>
                          <a:cs typeface="Times New Roman"/>
                        </a:rPr>
                        <a:t> in class</a:t>
                      </a:r>
                      <a:r>
                        <a:rPr lang="en-US" sz="800" b="1" smtClean="0">
                          <a:solidFill>
                            <a:schemeClr val="tx1"/>
                          </a:solidFill>
                          <a:effectLst/>
                          <a:latin typeface="Calibri"/>
                          <a:ea typeface="Times New Roman"/>
                          <a:cs typeface="Times New Roman"/>
                        </a:rPr>
                        <a:t>).</a:t>
                      </a: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#11</a:t>
                      </a:r>
                      <a:endParaRPr lang="en-US" sz="80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Connect </a:t>
                      </a:r>
                      <a:r>
                        <a:rPr lang="en-US" sz="800" u="sng">
                          <a:solidFill>
                            <a:schemeClr val="tx1"/>
                          </a:solidFill>
                          <a:effectLst/>
                          <a:latin typeface="Calibri"/>
                          <a:ea typeface="Times New Roman"/>
                          <a:cs typeface="Times New Roman"/>
                        </a:rPr>
                        <a:t>text examples</a:t>
                      </a:r>
                      <a:r>
                        <a:rPr lang="en-US" sz="800">
                          <a:solidFill>
                            <a:schemeClr val="tx1"/>
                          </a:solidFill>
                          <a:effectLst/>
                          <a:latin typeface="Calibri"/>
                          <a:ea typeface="Times New Roman"/>
                          <a:cs typeface="Times New Roman"/>
                        </a:rPr>
                        <a:t> of the author’s point of view to the text’s stated or unstated purpose.</a:t>
                      </a:r>
                      <a:endParaRPr lang="en-US" sz="80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Describe how the author’s point of view or purpose impacts the reader</a:t>
                      </a:r>
                      <a:r>
                        <a:rPr lang="en-US" sz="800" b="1" smtClean="0">
                          <a:solidFill>
                            <a:schemeClr val="tx1"/>
                          </a:solidFill>
                          <a:effectLst/>
                          <a:latin typeface="Calibri"/>
                          <a:ea typeface="Times New Roman"/>
                          <a:cs typeface="Times New Roman"/>
                        </a:rPr>
                        <a:t>.</a:t>
                      </a:r>
                    </a:p>
                    <a:p>
                      <a:pPr marL="0" marR="0" algn="l">
                        <a:lnSpc>
                          <a:spcPct val="100000"/>
                        </a:lnSpc>
                        <a:spcBef>
                          <a:spcPts val="0"/>
                        </a:spcBef>
                        <a:spcAft>
                          <a:spcPts val="0"/>
                        </a:spcAft>
                      </a:pPr>
                      <a:endParaRPr lang="en-US" sz="800"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SELECTED</a:t>
                      </a:r>
                      <a:r>
                        <a:rPr lang="en-US" sz="800" b="1" baseline="0" smtClean="0">
                          <a:solidFill>
                            <a:schemeClr val="tx1"/>
                          </a:solidFill>
                          <a:effectLst/>
                          <a:latin typeface="+mn-lt"/>
                          <a:ea typeface="Calibri"/>
                          <a:cs typeface="Times New Roman"/>
                        </a:rPr>
                        <a:t> RESPONSE  #12</a:t>
                      </a:r>
                      <a:endParaRPr lang="en-US" sz="800" smtClean="0">
                        <a:solidFill>
                          <a:schemeClr val="tx1"/>
                        </a:solidFill>
                        <a:effectLst/>
                        <a:latin typeface="+mn-lt"/>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Connect examples of the author’s point of view to the text’s stated or unstated purpose in a text </a:t>
                      </a:r>
                      <a:r>
                        <a:rPr lang="en-US" sz="800" u="sng">
                          <a:solidFill>
                            <a:schemeClr val="tx1"/>
                          </a:solidFill>
                          <a:effectLst/>
                          <a:latin typeface="Calibri"/>
                          <a:ea typeface="Times New Roman"/>
                          <a:cs typeface="Times New Roman"/>
                        </a:rPr>
                        <a:t>not read or discussed in class</a:t>
                      </a:r>
                      <a:r>
                        <a:rPr lang="en-US" sz="800">
                          <a:solidFill>
                            <a:schemeClr val="tx1"/>
                          </a:solidFill>
                          <a:effectLst/>
                          <a:latin typeface="Calibri"/>
                          <a:ea typeface="Times New Roman"/>
                          <a:cs typeface="Times New Roman"/>
                        </a:rPr>
                        <a:t>.</a:t>
                      </a:r>
                      <a:endParaRPr lang="en-US" sz="800">
                        <a:solidFill>
                          <a:schemeClr val="tx1"/>
                        </a:solidFill>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solidFill>
                            <a:schemeClr val="tx1"/>
                          </a:solidFill>
                          <a:effectLst/>
                          <a:latin typeface="Calibri"/>
                          <a:ea typeface="Times New Roman"/>
                          <a:cs typeface="Times New Roman"/>
                        </a:rPr>
                        <a:t>Cite specific examples to show how</a:t>
                      </a:r>
                      <a:r>
                        <a:rPr lang="en-US" sz="800" b="1">
                          <a:solidFill>
                            <a:schemeClr val="tx1"/>
                          </a:solidFill>
                          <a:effectLst/>
                          <a:latin typeface="Calibri"/>
                          <a:ea typeface="Calibri"/>
                          <a:cs typeface="Calibri"/>
                        </a:rPr>
                        <a:t> the author’s point of view or purpose is supported throughout a new text</a:t>
                      </a:r>
                      <a:r>
                        <a:rPr lang="en-US" sz="800" b="1" smtClean="0">
                          <a:solidFill>
                            <a:schemeClr val="tx1"/>
                          </a:solidFill>
                          <a:effectLst/>
                          <a:latin typeface="Calibri"/>
                          <a:ea typeface="Calibri"/>
                          <a:cs typeface="Calibri"/>
                        </a:rPr>
                        <a:t>.</a:t>
                      </a:r>
                    </a:p>
                    <a:p>
                      <a:pPr marL="0" marR="0" algn="l">
                        <a:lnSpc>
                          <a:spcPct val="100000"/>
                        </a:lnSpc>
                        <a:spcBef>
                          <a:spcPts val="0"/>
                        </a:spcBef>
                        <a:spcAft>
                          <a:spcPts val="0"/>
                        </a:spcAft>
                      </a:pPr>
                      <a:endParaRPr lang="en-US" sz="800" b="1" smtClean="0">
                        <a:solidFill>
                          <a:schemeClr val="tx1"/>
                        </a:solidFill>
                        <a:effectLst/>
                        <a:latin typeface="Calibri"/>
                        <a:ea typeface="Calibri"/>
                        <a:cs typeface="Times New Roman"/>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800" b="1" smtClean="0">
                          <a:solidFill>
                            <a:schemeClr val="tx1"/>
                          </a:solidFill>
                          <a:effectLst/>
                          <a:latin typeface="+mn-lt"/>
                          <a:ea typeface="Calibri"/>
                          <a:cs typeface="Times New Roman"/>
                        </a:rPr>
                        <a:t>CONSTRUCTED</a:t>
                      </a:r>
                      <a:r>
                        <a:rPr lang="en-US" sz="800" b="1" baseline="0" smtClean="0">
                          <a:solidFill>
                            <a:schemeClr val="tx1"/>
                          </a:solidFill>
                          <a:effectLst/>
                          <a:latin typeface="+mn-lt"/>
                          <a:ea typeface="Calibri"/>
                          <a:cs typeface="Times New Roman"/>
                        </a:rPr>
                        <a:t> RESPONSE  #15</a:t>
                      </a:r>
                      <a:endParaRPr lang="en-US" sz="800" smtClean="0">
                        <a:solidFill>
                          <a:schemeClr val="tx1"/>
                        </a:solidFill>
                        <a:effectLst/>
                        <a:latin typeface="+mn-lt"/>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Synthesize in detail examples in a text, showing how the author’s point of view is conveyed in each.</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u="sng">
                          <a:effectLst/>
                          <a:latin typeface="Calibri"/>
                          <a:ea typeface="Times New Roman"/>
                          <a:cs typeface="Times New Roman"/>
                        </a:rPr>
                        <a:t>RI6.6</a:t>
                      </a:r>
                      <a:r>
                        <a:rPr lang="en-US" sz="800">
                          <a:effectLst/>
                          <a:latin typeface="Calibri"/>
                          <a:ea typeface="Times New Roman"/>
                          <a:cs typeface="Times New Roman"/>
                        </a:rPr>
                        <a:t> Determine</a:t>
                      </a:r>
                      <a:r>
                        <a:rPr lang="en-US" sz="800">
                          <a:effectLst/>
                          <a:latin typeface="Calibri"/>
                          <a:ea typeface="Calibri"/>
                          <a:cs typeface="Helvetica"/>
                        </a:rPr>
                        <a:t> an author’s point of view or purpose in a text and explain how it is conveyed in the text.</a:t>
                      </a:r>
                      <a:endParaRPr lang="en-US" sz="800">
                        <a:effectLst/>
                        <a:latin typeface="Calibri"/>
                        <a:ea typeface="Calibri"/>
                        <a:cs typeface="Times New Roman"/>
                      </a:endParaRPr>
                    </a:p>
                  </a:txBody>
                  <a:tcPr marL="33959" marR="33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2" name="TextBox 1"/>
          <p:cNvSpPr txBox="1"/>
          <p:nvPr/>
        </p:nvSpPr>
        <p:spPr>
          <a:xfrm>
            <a:off x="2332657" y="2819400"/>
            <a:ext cx="914400" cy="230832"/>
          </a:xfrm>
          <a:prstGeom prst="rect">
            <a:avLst/>
          </a:prstGeom>
          <a:noFill/>
        </p:spPr>
        <p:txBody>
          <a:bodyPr wrap="square" rtlCol="0">
            <a:spAutoFit/>
          </a:bodyPr>
          <a:lstStyle/>
          <a:p>
            <a:r>
              <a:rPr lang="en-US" sz="900" smtClean="0"/>
              <a:t>NOT ASSESSED</a:t>
            </a:r>
            <a:endParaRPr lang="en-US" sz="900"/>
          </a:p>
        </p:txBody>
      </p:sp>
      <p:sp>
        <p:nvSpPr>
          <p:cNvPr id="3" name="Rectangle 2"/>
          <p:cNvSpPr/>
          <p:nvPr/>
        </p:nvSpPr>
        <p:spPr>
          <a:xfrm>
            <a:off x="2340678" y="2782416"/>
            <a:ext cx="91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7830843">
            <a:off x="2806604" y="7329111"/>
            <a:ext cx="818047" cy="215444"/>
          </a:xfrm>
          <a:prstGeom prst="rect">
            <a:avLst/>
          </a:prstGeom>
          <a:noFill/>
        </p:spPr>
        <p:txBody>
          <a:bodyPr wrap="square" rtlCol="0">
            <a:spAutoFit/>
          </a:bodyPr>
          <a:lstStyle/>
          <a:p>
            <a:r>
              <a:rPr lang="en-US" sz="800" smtClean="0"/>
              <a:t>NOT ASSESSED</a:t>
            </a:r>
            <a:endParaRPr lang="en-US" sz="800"/>
          </a:p>
        </p:txBody>
      </p:sp>
      <p:sp>
        <p:nvSpPr>
          <p:cNvPr id="11" name="Rectangle 10"/>
          <p:cNvSpPr/>
          <p:nvPr/>
        </p:nvSpPr>
        <p:spPr>
          <a:xfrm rot="18162653">
            <a:off x="2854025" y="7322533"/>
            <a:ext cx="762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Tree>
    <p:extLst>
      <p:ext uri="{BB962C8B-B14F-4D97-AF65-F5344CB8AC3E}">
        <p14:creationId xmlns:p14="http://schemas.microsoft.com/office/powerpoint/2010/main" val="159940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720" y="2651459"/>
            <a:ext cx="7426960" cy="287543"/>
          </a:xfrm>
          <a:prstGeom prst="rect">
            <a:avLst/>
          </a:prstGeom>
          <a:noFill/>
        </p:spPr>
        <p:txBody>
          <a:bodyPr wrap="square" lIns="101881" tIns="50941" rIns="101881" bIns="50941" rtlCol="0">
            <a:spAutoFit/>
          </a:bodyPr>
          <a:lstStyle/>
          <a:p>
            <a:r>
              <a:rPr lang="es-419" sz="1200" dirty="0" smtClean="0"/>
              <a:t>Nombre______________________  Pasaje ________________________ Idea central  _____________________</a:t>
            </a:r>
            <a:endParaRPr lang="es-419" sz="1200" dirty="0"/>
          </a:p>
        </p:txBody>
      </p:sp>
      <p:sp>
        <p:nvSpPr>
          <p:cNvPr id="8" name="TextBox 7"/>
          <p:cNvSpPr txBox="1"/>
          <p:nvPr/>
        </p:nvSpPr>
        <p:spPr>
          <a:xfrm>
            <a:off x="172720" y="79829"/>
            <a:ext cx="7426960" cy="533764"/>
          </a:xfrm>
          <a:prstGeom prst="rect">
            <a:avLst/>
          </a:prstGeom>
          <a:solidFill>
            <a:schemeClr val="bg2">
              <a:lumMod val="90000"/>
            </a:schemeClr>
          </a:solidFill>
        </p:spPr>
        <p:txBody>
          <a:bodyPr wrap="square" lIns="101881" tIns="50941" rIns="101881" bIns="50941" rtlCol="0">
            <a:spAutoFit/>
          </a:bodyPr>
          <a:lstStyle/>
          <a:p>
            <a:r>
              <a:rPr lang="es-419" sz="1600" b="1" dirty="0" smtClean="0"/>
              <a:t>Instrucciones del maestro</a:t>
            </a:r>
            <a:r>
              <a:rPr lang="es-419" sz="1600" b="1" dirty="0"/>
              <a:t>: </a:t>
            </a:r>
            <a:r>
              <a:rPr lang="es-419" sz="1600" b="1" dirty="0" smtClean="0"/>
              <a:t>Hoja </a:t>
            </a:r>
            <a:r>
              <a:rPr lang="es-419" sz="1600" b="1" dirty="0"/>
              <a:t>para tomar notas </a:t>
            </a:r>
            <a:r>
              <a:rPr lang="es-419" sz="1600" b="1" dirty="0" smtClean="0"/>
              <a:t> sobre la </a:t>
            </a:r>
            <a:r>
              <a:rPr lang="es-419" sz="1600" b="1" dirty="0"/>
              <a:t>idea central </a:t>
            </a:r>
            <a:r>
              <a:rPr lang="es-419" sz="1600" b="1" dirty="0" smtClean="0"/>
              <a:t>- Grado 6</a:t>
            </a:r>
          </a:p>
          <a:p>
            <a:r>
              <a:rPr lang="es-419" sz="1200" dirty="0" smtClean="0"/>
              <a:t>(Esta reemplaza la página anterior para tomar notas investigativas, con el permiso del autor) </a:t>
            </a:r>
          </a:p>
        </p:txBody>
      </p:sp>
      <p:sp>
        <p:nvSpPr>
          <p:cNvPr id="2" name="Slide Number Placeholder 1"/>
          <p:cNvSpPr>
            <a:spLocks noGrp="1"/>
          </p:cNvSpPr>
          <p:nvPr>
            <p:ph type="sldNum" sz="quarter" idx="12"/>
          </p:nvPr>
        </p:nvSpPr>
        <p:spPr/>
        <p:txBody>
          <a:bodyPr/>
          <a:lstStyle/>
          <a:p>
            <a:fld id="{F177B04D-AEB5-43ED-B9BA-B3D1EC9C9067}" type="slidenum">
              <a:rPr lang="es-419" smtClean="0"/>
              <a:pPr/>
              <a:t>13</a:t>
            </a:fld>
            <a:endParaRPr lang="es-419" dirty="0"/>
          </a:p>
        </p:txBody>
      </p:sp>
      <p:sp>
        <p:nvSpPr>
          <p:cNvPr id="4" name="TextBox 3"/>
          <p:cNvSpPr txBox="1"/>
          <p:nvPr/>
        </p:nvSpPr>
        <p:spPr>
          <a:xfrm>
            <a:off x="172720" y="717828"/>
            <a:ext cx="7227253" cy="1785104"/>
          </a:xfrm>
          <a:prstGeom prst="rect">
            <a:avLst/>
          </a:prstGeom>
          <a:noFill/>
        </p:spPr>
        <p:txBody>
          <a:bodyPr wrap="square" rtlCol="0">
            <a:spAutoFit/>
          </a:bodyPr>
          <a:lstStyle/>
          <a:p>
            <a:r>
              <a:rPr lang="es-419" sz="1400" b="1" u="sng" dirty="0" smtClean="0"/>
              <a:t>Instrucciones para el maestro</a:t>
            </a:r>
            <a:r>
              <a:rPr lang="es-419" sz="1200" b="1" u="sng" dirty="0" smtClean="0"/>
              <a:t>: </a:t>
            </a:r>
          </a:p>
          <a:p>
            <a:r>
              <a:rPr lang="es-419" sz="1200" b="1" dirty="0" smtClean="0"/>
              <a:t>Utilice este proceso para enseñar a los estudiantes cómo contestar una pregunta relacionada a la idea central </a:t>
            </a:r>
          </a:p>
          <a:p>
            <a:endParaRPr lang="es-419" sz="1200" b="1" dirty="0" smtClean="0"/>
          </a:p>
          <a:p>
            <a:r>
              <a:rPr lang="es-419" sz="1200" b="1" dirty="0" smtClean="0"/>
              <a:t>Asegúrese de:</a:t>
            </a:r>
          </a:p>
          <a:p>
            <a:pPr marL="171450" indent="-171450">
              <a:buFont typeface="Arial" panose="020B0604020202020204" pitchFamily="34" charset="0"/>
              <a:buChar char="•"/>
            </a:pPr>
            <a:r>
              <a:rPr lang="es-419" sz="1200" b="1" dirty="0" smtClean="0"/>
              <a:t>modelar cómo volver a plantear (modificar) la pregunta en la oración temática;</a:t>
            </a:r>
          </a:p>
          <a:p>
            <a:pPr marL="171450" indent="-171450">
              <a:buFont typeface="Arial" panose="020B0604020202020204" pitchFamily="34" charset="0"/>
              <a:buChar char="•"/>
            </a:pPr>
            <a:r>
              <a:rPr lang="es-419" sz="1200" b="1" dirty="0" smtClean="0"/>
              <a:t>que los estudiantes sepan cómo utilizar citas directas del texto;</a:t>
            </a:r>
          </a:p>
          <a:p>
            <a:pPr marL="171450" indent="-171450">
              <a:buFont typeface="Arial" panose="020B0604020202020204" pitchFamily="34" charset="0"/>
              <a:buChar char="•"/>
            </a:pPr>
            <a:r>
              <a:rPr lang="es-419" sz="1200" b="1" dirty="0" smtClean="0"/>
              <a:t>que los estudiantes elaboren sobre cómo cada cita se conecta a la idea central (cómo ellos saben esto);</a:t>
            </a:r>
          </a:p>
          <a:p>
            <a:pPr marL="171450" indent="-171450">
              <a:buFont typeface="Arial" panose="020B0604020202020204" pitchFamily="34" charset="0"/>
              <a:buChar char="•"/>
            </a:pPr>
            <a:r>
              <a:rPr lang="es-419" sz="1200" b="1" dirty="0" smtClean="0"/>
              <a:t>modelar añadiendo transiciones, estas ayudan al lector /persona que está calificando seguir el pensamiento o la idea del estudiante.</a:t>
            </a:r>
            <a:endParaRPr lang="es-419" sz="1400" dirty="0"/>
          </a:p>
        </p:txBody>
      </p:sp>
      <p:sp>
        <p:nvSpPr>
          <p:cNvPr id="7" name="TextBox 6"/>
          <p:cNvSpPr txBox="1"/>
          <p:nvPr/>
        </p:nvSpPr>
        <p:spPr>
          <a:xfrm>
            <a:off x="463161" y="8956009"/>
            <a:ext cx="6646369" cy="261610"/>
          </a:xfrm>
          <a:prstGeom prst="rect">
            <a:avLst/>
          </a:prstGeom>
          <a:noFill/>
        </p:spPr>
        <p:txBody>
          <a:bodyPr wrap="square" rtlCol="0">
            <a:spAutoFit/>
          </a:bodyPr>
          <a:lstStyle/>
          <a:p>
            <a:r>
              <a:rPr lang="es-MX" sz="1100" dirty="0"/>
              <a:t>*Modificado </a:t>
            </a:r>
            <a:r>
              <a:rPr lang="es-MX" sz="1100" dirty="0" smtClean="0"/>
              <a:t>del  formato original de investigación  de  6</a:t>
            </a:r>
            <a:r>
              <a:rPr lang="es-MX" sz="1100" baseline="30000" dirty="0" smtClean="0"/>
              <a:t>to </a:t>
            </a:r>
            <a:r>
              <a:rPr lang="es-MX" sz="1100" dirty="0" smtClean="0"/>
              <a:t>grado.</a:t>
            </a:r>
            <a:endParaRPr lang="es-MX" sz="1100" dirty="0"/>
          </a:p>
        </p:txBody>
      </p:sp>
      <p:sp>
        <p:nvSpPr>
          <p:cNvPr id="9" name="TextBox 8"/>
          <p:cNvSpPr txBox="1"/>
          <p:nvPr/>
        </p:nvSpPr>
        <p:spPr>
          <a:xfrm>
            <a:off x="543560" y="3048410"/>
            <a:ext cx="6685280" cy="5181190"/>
          </a:xfrm>
          <a:prstGeom prst="rect">
            <a:avLst/>
          </a:prstGeom>
          <a:solidFill>
            <a:schemeClr val="bg1"/>
          </a:solidFill>
          <a:ln>
            <a:solidFill>
              <a:schemeClr val="accent1"/>
            </a:solidFill>
          </a:ln>
        </p:spPr>
        <p:txBody>
          <a:bodyPr wrap="square" lIns="101881" tIns="50941" rIns="101881" bIns="50941" rtlCol="0">
            <a:spAutoFit/>
          </a:bodyPr>
          <a:lstStyle/>
          <a:p>
            <a:pPr marL="171450" indent="-171450"/>
            <a:r>
              <a:rPr lang="es-419" sz="1100" dirty="0" smtClean="0"/>
              <a:t>1</a:t>
            </a:r>
            <a:r>
              <a:rPr lang="es-419" sz="1100" dirty="0"/>
              <a:t>. Establece la idea central. La idea central se convierte en tu oración temática en el párrafo de la respuesta.  Asegúrate de volver a plantear la pregunta primero. </a:t>
            </a:r>
            <a:endParaRPr lang="es-419" sz="1100" dirty="0" smtClean="0"/>
          </a:p>
          <a:p>
            <a:pPr marL="171450" indent="-171450">
              <a:buAutoNum type="alphaUcPeriod"/>
            </a:pPr>
            <a:r>
              <a:rPr lang="es-419" sz="1100" dirty="0" smtClean="0"/>
              <a:t>¿Sobre </a:t>
            </a:r>
            <a:r>
              <a:rPr lang="es-419" sz="1100" i="1" dirty="0" smtClean="0"/>
              <a:t>quién</a:t>
            </a:r>
            <a:r>
              <a:rPr lang="es-419" sz="1100" dirty="0" smtClean="0"/>
              <a:t> o sobre </a:t>
            </a:r>
            <a:r>
              <a:rPr lang="es-419" sz="1100" i="1" dirty="0" smtClean="0"/>
              <a:t>qué</a:t>
            </a:r>
            <a:r>
              <a:rPr lang="es-419" sz="1100" dirty="0" smtClean="0"/>
              <a:t> trata el artículo mayormente? </a:t>
            </a:r>
          </a:p>
          <a:p>
            <a:r>
              <a:rPr lang="es-419" sz="1100" u="sng" dirty="0" smtClean="0"/>
              <a:t>						</a:t>
            </a:r>
            <a:endParaRPr lang="es-419" sz="300" u="sng" dirty="0" smtClean="0"/>
          </a:p>
          <a:p>
            <a:endParaRPr lang="es-419" sz="1100" dirty="0" smtClean="0"/>
          </a:p>
          <a:p>
            <a:r>
              <a:rPr lang="es-419" sz="1100" dirty="0" smtClean="0"/>
              <a:t>B. ¿Qué es importante acerca del </a:t>
            </a:r>
            <a:r>
              <a:rPr lang="es-419" sz="1100" i="1" dirty="0" smtClean="0"/>
              <a:t>quién</a:t>
            </a:r>
            <a:r>
              <a:rPr lang="es-419" sz="1100" dirty="0" smtClean="0"/>
              <a:t> o del </a:t>
            </a:r>
            <a:r>
              <a:rPr lang="es-419" sz="1100" i="1" dirty="0" smtClean="0"/>
              <a:t>qué</a:t>
            </a:r>
            <a:r>
              <a:rPr lang="es-419" sz="1100" dirty="0" smtClean="0"/>
              <a:t>? </a:t>
            </a:r>
          </a:p>
          <a:p>
            <a:r>
              <a:rPr lang="es-419" sz="1100" u="sng" dirty="0" smtClean="0"/>
              <a:t>						</a:t>
            </a:r>
            <a:endParaRPr lang="es-419" sz="300" u="sng" dirty="0" smtClean="0"/>
          </a:p>
          <a:p>
            <a:r>
              <a:rPr lang="es-419" sz="1100" u="sng" dirty="0" smtClean="0"/>
              <a:t>						</a:t>
            </a:r>
            <a:endParaRPr lang="es-419" sz="1100" dirty="0" smtClean="0"/>
          </a:p>
          <a:p>
            <a:r>
              <a:rPr lang="es-419" sz="1100" dirty="0" smtClean="0"/>
              <a:t>C. Combina A  y  B para establecer la idea central. </a:t>
            </a:r>
          </a:p>
          <a:p>
            <a:r>
              <a:rPr lang="es-419" sz="1100" u="sng" dirty="0" smtClean="0"/>
              <a:t>						</a:t>
            </a:r>
            <a:endParaRPr lang="es-419" sz="300" u="sng" dirty="0" smtClean="0"/>
          </a:p>
          <a:p>
            <a:r>
              <a:rPr lang="es-419" sz="1100" u="sng" dirty="0" smtClean="0"/>
              <a:t>						</a:t>
            </a:r>
            <a:endParaRPr lang="es-419" sz="1100" dirty="0" smtClean="0"/>
          </a:p>
          <a:p>
            <a:endParaRPr lang="es-419" sz="1100" dirty="0" smtClean="0"/>
          </a:p>
          <a:p>
            <a:r>
              <a:rPr lang="es-419" sz="1100" dirty="0" smtClean="0"/>
              <a:t>2. Presenta evidencia del texto y explica cómo la evidencia se relaciona a la idea central. </a:t>
            </a:r>
          </a:p>
          <a:p>
            <a:r>
              <a:rPr lang="es-419" sz="1100" dirty="0" smtClean="0"/>
              <a:t>Primera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endParaRPr lang="es-419" sz="1100" dirty="0" smtClean="0"/>
          </a:p>
          <a:p>
            <a:r>
              <a:rPr lang="es-419" sz="1100" dirty="0" smtClean="0"/>
              <a:t>Segunda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Tercera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3. Conclusión</a:t>
            </a:r>
          </a:p>
          <a:p>
            <a:r>
              <a:rPr lang="es-419" sz="1100" dirty="0" smtClean="0"/>
              <a:t>Vuelve a plantear tu idea central de la parte 1c, utilizando sinónimos para hacerla diferente a la oración temática.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p:txBody>
      </p:sp>
    </p:spTree>
    <p:extLst>
      <p:ext uri="{BB962C8B-B14F-4D97-AF65-F5344CB8AC3E}">
        <p14:creationId xmlns:p14="http://schemas.microsoft.com/office/powerpoint/2010/main" val="298613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720" y="675148"/>
            <a:ext cx="7426960" cy="318321"/>
          </a:xfrm>
          <a:prstGeom prst="rect">
            <a:avLst/>
          </a:prstGeom>
          <a:noFill/>
        </p:spPr>
        <p:txBody>
          <a:bodyPr wrap="square" lIns="101881" tIns="50941" rIns="101881" bIns="50941" rtlCol="0">
            <a:spAutoFit/>
          </a:bodyPr>
          <a:lstStyle/>
          <a:p>
            <a:r>
              <a:rPr lang="es-419" sz="1400" dirty="0" smtClean="0"/>
              <a:t>Nombre_________________  Pasaje ___________________ Idea central _____________________</a:t>
            </a:r>
            <a:endParaRPr lang="es-419" sz="1400" dirty="0"/>
          </a:p>
        </p:txBody>
      </p:sp>
      <p:sp>
        <p:nvSpPr>
          <p:cNvPr id="8" name="TextBox 7"/>
          <p:cNvSpPr txBox="1"/>
          <p:nvPr/>
        </p:nvSpPr>
        <p:spPr>
          <a:xfrm>
            <a:off x="172720" y="79829"/>
            <a:ext cx="7426960" cy="349098"/>
          </a:xfrm>
          <a:prstGeom prst="rect">
            <a:avLst/>
          </a:prstGeom>
          <a:solidFill>
            <a:schemeClr val="bg2">
              <a:lumMod val="90000"/>
            </a:schemeClr>
          </a:solidFill>
        </p:spPr>
        <p:txBody>
          <a:bodyPr wrap="square" lIns="101881" tIns="50941" rIns="101881" bIns="50941" rtlCol="0">
            <a:spAutoFit/>
          </a:bodyPr>
          <a:lstStyle/>
          <a:p>
            <a:pPr algn="ctr"/>
            <a:r>
              <a:rPr lang="es-419" sz="1600" b="1" dirty="0"/>
              <a:t>Grado 6: Hoja </a:t>
            </a:r>
            <a:r>
              <a:rPr lang="es-419" sz="1600" b="1" dirty="0" smtClean="0"/>
              <a:t>para tomar notas sobre la idea </a:t>
            </a:r>
            <a:r>
              <a:rPr lang="es-419" sz="1600" b="1" dirty="0"/>
              <a:t>central</a:t>
            </a:r>
          </a:p>
        </p:txBody>
      </p:sp>
      <p:sp>
        <p:nvSpPr>
          <p:cNvPr id="2" name="Slide Number Placeholder 1"/>
          <p:cNvSpPr>
            <a:spLocks noGrp="1"/>
          </p:cNvSpPr>
          <p:nvPr>
            <p:ph type="sldNum" sz="quarter" idx="12"/>
          </p:nvPr>
        </p:nvSpPr>
        <p:spPr>
          <a:xfrm>
            <a:off x="6719570" y="9601200"/>
            <a:ext cx="842010" cy="535517"/>
          </a:xfrm>
        </p:spPr>
        <p:txBody>
          <a:bodyPr/>
          <a:lstStyle/>
          <a:p>
            <a:fld id="{F177B04D-AEB5-43ED-B9BA-B3D1EC9C9067}" type="slidenum">
              <a:rPr lang="en-US" smtClean="0"/>
              <a:pPr/>
              <a:t>14</a:t>
            </a:fld>
            <a:endParaRPr lang="en-US" dirty="0"/>
          </a:p>
        </p:txBody>
      </p:sp>
      <p:sp>
        <p:nvSpPr>
          <p:cNvPr id="4" name="TextBox 3"/>
          <p:cNvSpPr txBox="1"/>
          <p:nvPr/>
        </p:nvSpPr>
        <p:spPr>
          <a:xfrm>
            <a:off x="172720" y="906310"/>
            <a:ext cx="7426960" cy="338554"/>
          </a:xfrm>
          <a:prstGeom prst="rect">
            <a:avLst/>
          </a:prstGeom>
          <a:noFill/>
        </p:spPr>
        <p:txBody>
          <a:bodyPr wrap="square" rtlCol="0">
            <a:spAutoFit/>
          </a:bodyPr>
          <a:lstStyle/>
          <a:p>
            <a:r>
              <a:rPr lang="es-419" sz="1400" b="1" dirty="0" smtClean="0"/>
              <a:t>Instrucciones: Completa los siguientes pasos para contestar una pregunta sobre la idea central.</a:t>
            </a:r>
            <a:r>
              <a:rPr lang="es-419" sz="1600" dirty="0" smtClean="0"/>
              <a:t> </a:t>
            </a:r>
            <a:endParaRPr lang="es-419" sz="1600" dirty="0"/>
          </a:p>
        </p:txBody>
      </p:sp>
      <p:sp>
        <p:nvSpPr>
          <p:cNvPr id="7" name="TextBox 6"/>
          <p:cNvSpPr txBox="1"/>
          <p:nvPr/>
        </p:nvSpPr>
        <p:spPr>
          <a:xfrm>
            <a:off x="172720" y="1224631"/>
            <a:ext cx="7426960" cy="8489788"/>
          </a:xfrm>
          <a:prstGeom prst="rect">
            <a:avLst/>
          </a:prstGeom>
          <a:solidFill>
            <a:schemeClr val="bg1"/>
          </a:solidFill>
          <a:ln>
            <a:solidFill>
              <a:schemeClr val="accent1"/>
            </a:solidFill>
          </a:ln>
        </p:spPr>
        <p:txBody>
          <a:bodyPr wrap="square" lIns="101881" tIns="50941" rIns="101881" bIns="50941" rtlCol="0">
            <a:spAutoFit/>
          </a:bodyPr>
          <a:lstStyle/>
          <a:p>
            <a:pPr marL="228600" indent="-228600">
              <a:buAutoNum type="arabicPeriod"/>
            </a:pPr>
            <a:r>
              <a:rPr lang="es-419" sz="1200" dirty="0" smtClean="0"/>
              <a:t>Establece la idea central. La idea central se convierte en tu oración temática en el párrafo de la respuesta.  Asegúrate de volver a plantear la pregunta primero.   </a:t>
            </a:r>
          </a:p>
          <a:p>
            <a:r>
              <a:rPr lang="es-419" sz="1200" dirty="0" smtClean="0"/>
              <a:t>A. </a:t>
            </a:r>
            <a:r>
              <a:rPr lang="es-419" sz="1200" i="1" dirty="0" smtClean="0"/>
              <a:t>¿Sobre quién o sobre qué trata el artículo mayormente? </a:t>
            </a:r>
          </a:p>
          <a:p>
            <a:r>
              <a:rPr lang="es-419" sz="1400" u="sng" dirty="0" smtClean="0"/>
              <a:t>						___________</a:t>
            </a:r>
          </a:p>
          <a:p>
            <a:endParaRPr lang="es-419" sz="1000" dirty="0" smtClean="0"/>
          </a:p>
          <a:p>
            <a:r>
              <a:rPr lang="es-419" sz="1200" dirty="0" smtClean="0"/>
              <a:t>B. ¿Qué es importante acerca del </a:t>
            </a:r>
            <a:r>
              <a:rPr lang="es-419" sz="1200" i="1" dirty="0" smtClean="0"/>
              <a:t>quién</a:t>
            </a:r>
            <a:r>
              <a:rPr lang="es-419" sz="1200" dirty="0" smtClean="0"/>
              <a:t> o del </a:t>
            </a:r>
            <a:r>
              <a:rPr lang="es-419" sz="1200" i="1" dirty="0" smtClean="0"/>
              <a:t>qué</a:t>
            </a:r>
            <a:r>
              <a:rPr lang="es-419" sz="1200" dirty="0" smtClean="0"/>
              <a:t>? </a:t>
            </a:r>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C. Combina A  y  B para establecer la idea central. </a:t>
            </a:r>
          </a:p>
          <a:p>
            <a:r>
              <a:rPr lang="es-419" sz="1400" u="sng" dirty="0" smtClean="0"/>
              <a:t>							</a:t>
            </a:r>
          </a:p>
          <a:p>
            <a:endParaRPr lang="es-419" sz="500" u="sng" dirty="0" smtClean="0"/>
          </a:p>
          <a:p>
            <a:r>
              <a:rPr lang="es-419" sz="1400" u="sng" dirty="0" smtClean="0"/>
              <a:t>							</a:t>
            </a:r>
          </a:p>
          <a:p>
            <a:endParaRPr lang="es-419" sz="1400" dirty="0" smtClean="0"/>
          </a:p>
          <a:p>
            <a:r>
              <a:rPr lang="es-419" sz="1200" dirty="0" smtClean="0"/>
              <a:t>2. Presenta evidencia del texto y explica cómo la evidencia se relaciona a la idea central. </a:t>
            </a:r>
          </a:p>
          <a:p>
            <a:r>
              <a:rPr lang="es-419" sz="1200" dirty="0" smtClean="0"/>
              <a:t>A. Primera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B. Segunda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900" dirty="0" smtClean="0"/>
          </a:p>
          <a:p>
            <a:r>
              <a:rPr lang="es-419" sz="1200" dirty="0" smtClean="0"/>
              <a:t>C. Tercera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1200" dirty="0" smtClean="0"/>
          </a:p>
          <a:p>
            <a:r>
              <a:rPr lang="es-419" sz="1200" dirty="0" smtClean="0"/>
              <a:t>3. Conclusión</a:t>
            </a:r>
          </a:p>
          <a:p>
            <a:r>
              <a:rPr lang="es-419" sz="1200" dirty="0" smtClean="0"/>
              <a:t>Vuelve a plantear tu idea central de la parte 1c, utilizando sinónimos para hacerla diferente a la oración temática.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p:txBody>
      </p:sp>
    </p:spTree>
    <p:extLst>
      <p:ext uri="{BB962C8B-B14F-4D97-AF65-F5344CB8AC3E}">
        <p14:creationId xmlns:p14="http://schemas.microsoft.com/office/powerpoint/2010/main" val="3730039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604058" y="9522883"/>
            <a:ext cx="1813560" cy="535517"/>
          </a:xfrm>
        </p:spPr>
        <p:txBody>
          <a:bodyPr/>
          <a:lstStyle/>
          <a:p>
            <a:fld id="{F177B04D-AEB5-43ED-B9BA-B3D1EC9C9067}" type="slidenum">
              <a:rPr lang="en-US" smtClean="0"/>
              <a:pPr/>
              <a:t>15</a:t>
            </a:fld>
            <a:endParaRPr lang="en-US" dirty="0"/>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t>Determinando textos a nivel de grado</a:t>
            </a:r>
          </a:p>
          <a:p>
            <a:pPr algn="ctr"/>
            <a:endParaRPr lang="x-none" sz="789" b="1" dirty="0"/>
          </a:p>
          <a:p>
            <a:r>
              <a:rPr lang="x-none" sz="1484" dirty="0"/>
              <a:t>El nivel de grado de un texto </a:t>
            </a:r>
            <a:r>
              <a:rPr lang="x-none" sz="1484" dirty="0" smtClean="0"/>
              <a:t>se </a:t>
            </a:r>
            <a:r>
              <a:rPr lang="x-none" sz="1484" dirty="0"/>
              <a:t>determina utilizando una combinación tanto de las nuevas escalas cuantitativas como de las medidas cualitativas de los CCSS.</a:t>
            </a:r>
          </a:p>
          <a:p>
            <a:endParaRPr lang="x-none" sz="1484" dirty="0"/>
          </a:p>
          <a:p>
            <a:r>
              <a:rPr lang="x-none" sz="1484" b="1" dirty="0"/>
              <a:t>Ejemplo</a:t>
            </a:r>
            <a:r>
              <a:rPr lang="x-none" sz="1484" dirty="0"/>
              <a:t>:  Si el grado equivalente de un texto es </a:t>
            </a:r>
            <a:r>
              <a:rPr lang="x-none" sz="1763" b="1" dirty="0">
                <a:solidFill>
                  <a:srgbClr val="0070C0"/>
                </a:solidFill>
              </a:rPr>
              <a:t>6.8</a:t>
            </a:r>
            <a:r>
              <a:rPr lang="x-none" sz="1484" dirty="0"/>
              <a:t> y tiene una medida </a:t>
            </a:r>
            <a:r>
              <a:rPr lang="x-none" sz="1484" i="1" dirty="0"/>
              <a:t>lexile</a:t>
            </a:r>
            <a:r>
              <a:rPr lang="x-none" sz="1484" dirty="0"/>
              <a:t> de </a:t>
            </a:r>
            <a:r>
              <a:rPr lang="x-none" sz="1763" b="1" dirty="0">
                <a:solidFill>
                  <a:srgbClr val="0070C0"/>
                </a:solidFill>
              </a:rPr>
              <a:t>970</a:t>
            </a:r>
            <a:r>
              <a:rPr lang="x-none" sz="1484" dirty="0"/>
              <a:t>, los datos cuantitativos muestran que la ubicación debe </a:t>
            </a:r>
            <a:r>
              <a:rPr lang="x-none" sz="1484" dirty="0" smtClean="0"/>
              <a:t>ser </a:t>
            </a:r>
            <a:r>
              <a:rPr lang="x-none" sz="1484" b="1" dirty="0"/>
              <a:t>entre los grados  4 y 8.</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b="1" dirty="0"/>
              <a:t>Cuatro medidas cualitativas</a:t>
            </a:r>
            <a:r>
              <a:rPr lang="x-none" sz="1484" dirty="0"/>
              <a:t> pueden </a:t>
            </a:r>
            <a:r>
              <a:rPr lang="x-none" sz="1484" dirty="0" smtClean="0"/>
              <a:t>examinarse </a:t>
            </a:r>
            <a:r>
              <a:rPr lang="x-none" sz="1484" dirty="0"/>
              <a:t>desde la banda inferior de 4</a:t>
            </a:r>
            <a:r>
              <a:rPr lang="x-none" sz="1484" baseline="30000" dirty="0"/>
              <a:t>to</a:t>
            </a:r>
            <a:r>
              <a:rPr lang="x-none" sz="1484" dirty="0"/>
              <a:t> grado  hasta la banda superior de 8</a:t>
            </a:r>
            <a:r>
              <a:rPr lang="x-none" sz="1484" baseline="30000" dirty="0"/>
              <a:t>vo</a:t>
            </a:r>
            <a:r>
              <a:rPr lang="x-none" sz="1484" dirty="0"/>
              <a:t> grado para determinar la legibilidad a nivel de grado.</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dirty="0"/>
              <a:t>La combinación de la escala </a:t>
            </a:r>
            <a:r>
              <a:rPr lang="x-none" sz="1484" b="1" dirty="0"/>
              <a:t>cuantitativa</a:t>
            </a:r>
            <a:r>
              <a:rPr lang="x-none" sz="1484" dirty="0"/>
              <a:t> y las medidas </a:t>
            </a:r>
            <a:r>
              <a:rPr lang="x-none" sz="1484" b="1" dirty="0"/>
              <a:t>cualitativas</a:t>
            </a:r>
            <a:r>
              <a:rPr lang="x-none" sz="1484" dirty="0"/>
              <a:t>, para este texto en particular, muestra que el mejor nivel de legibilidad para este texto </a:t>
            </a:r>
            <a:r>
              <a:rPr lang="x-none" sz="1484" dirty="0" smtClean="0"/>
              <a:t>sería </a:t>
            </a:r>
            <a:r>
              <a:rPr lang="x-none" sz="1484" dirty="0"/>
              <a:t>6</a:t>
            </a:r>
            <a:r>
              <a:rPr lang="x-none" sz="1484" baseline="30000" dirty="0"/>
              <a:t>to </a:t>
            </a:r>
            <a:r>
              <a:rPr lang="x-none" sz="1484" dirty="0"/>
              <a:t>grado.</a:t>
            </a:r>
          </a:p>
          <a:p>
            <a:endParaRPr lang="x-none" sz="1484" dirty="0"/>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chemeClr val="tx2"/>
                </a:solidFill>
              </a:rPr>
              <a:t>Para ver más detalles sobre cada una de las medidas cualitativas, favor de ir a la diapositiva 6 de:</a:t>
            </a:r>
          </a:p>
          <a:p>
            <a:pPr algn="ctr"/>
            <a:r>
              <a:rPr lang="x-none" sz="1048" dirty="0"/>
              <a:t> </a:t>
            </a:r>
            <a:r>
              <a:rPr lang="x-none" sz="1048" b="1" dirty="0">
                <a:solidFill>
                  <a:srgbClr val="002060"/>
                </a:solidFill>
                <a:hlinkClick r:id="rId2"/>
              </a:rPr>
              <a:t>http</a:t>
            </a:r>
            <a:r>
              <a:rPr lang="x-none" sz="1048" b="1">
                <a:solidFill>
                  <a:srgbClr val="002060"/>
                </a:solidFill>
                <a:hlinkClick r:id="rId2"/>
              </a:rPr>
              <a:t>://</a:t>
            </a:r>
            <a:r>
              <a:rPr lang="x-none" sz="1048" b="1" smtClean="0">
                <a:solidFill>
                  <a:srgbClr val="002060"/>
                </a:solidFill>
                <a:hlinkClick r:id="rId2"/>
              </a:rPr>
              <a:t>www.corestandards.org/assets/Appendix_A.pdf</a:t>
            </a:r>
            <a:endParaRPr lang="x-none" sz="1048" dirty="0"/>
          </a:p>
        </p:txBody>
      </p:sp>
    </p:spTree>
    <p:extLst>
      <p:ext uri="{BB962C8B-B14F-4D97-AF65-F5344CB8AC3E}">
        <p14:creationId xmlns:p14="http://schemas.microsoft.com/office/powerpoint/2010/main" val="1832773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extLst>
              <p:ext uri="{D42A27DB-BD31-4B8C-83A1-F6EECF244321}">
                <p14:modId xmlns:p14="http://schemas.microsoft.com/office/powerpoint/2010/main" val="4189713405"/>
              </p:ext>
            </p:extLst>
          </p:nvPr>
        </p:nvGraphicFramePr>
        <p:xfrm>
          <a:off x="184743" y="609600"/>
          <a:ext cx="7359056" cy="8730556"/>
        </p:xfrm>
        <a:graphic>
          <a:graphicData uri="http://schemas.openxmlformats.org/drawingml/2006/table">
            <a:tbl>
              <a:tblPr>
                <a:noFill/>
              </a:tblPr>
              <a:tblGrid>
                <a:gridCol w="663932"/>
                <a:gridCol w="1284008"/>
                <a:gridCol w="1661666"/>
                <a:gridCol w="1510608"/>
                <a:gridCol w="1132950"/>
                <a:gridCol w="1105892"/>
              </a:tblGrid>
              <a:tr h="38987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&amp;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948228">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-W.6.1b-d</a:t>
                      </a:r>
                      <a:r>
                        <a:rPr lang="en-US" sz="600" b="1" u="none" strike="noStrike" cap="none" baseline="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-W.6.1a &amp; W.6.1e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-W.6.1.b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4171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is fully sustained and consistently and purposefully focused:</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clearly stated, focused and strongly maintained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alternate or opposing claims are clearly addressed*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introduced and communicated clearly within the context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consistent use of a variety of transitional strategies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logical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introduction and conclusion for audience and purpose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strong connections among ideas, with some syntactic variety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thorough and convincing support/evidence for the writer’s claim that includes the effective use of sources, facts, and details. The response achieves substantial depth that is specific and relevant: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smoothly integrated, comprehensive, relevant, and concrete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use of a variety of elaborative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academic and domain-specific vocabulary is clearly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if any, errors are present in usage and sentence formation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and 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80402">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is adequately sustained and generally focused:</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is clear and for the most part maintained, though some loosely related material may be present</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 context provided for the claim is adequate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transitional strategies with some variety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introduction and conclusion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if slightly inconsistent,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adequate support/evidence for writer’s claim that includes the use of sources, facts, and details. The response achieves some depth and specificity but is predominantly general: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some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is generally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25634">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is somewhat sustained and may have a minor drift in focus: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be clearly focused on the claim but is insufficiently sustained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on the issue may be somewhat unclear and unfocused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basic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conclusion and introduction, if present, are weak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weak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uneven, cursory support/evidence for the writer’s claim that includes partial or uneven use of sources, facts, and details, and achieves little depth: </a:t>
                      </a:r>
                    </a:p>
                    <a:p>
                      <a:pPr marL="0" marR="0" lvl="0" indent="0"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evidence from sources is weakly integrated, and citations, if present, are uneven </a:t>
                      </a:r>
                    </a:p>
                    <a:p>
                      <a:pPr marL="0" marR="0" lvl="0" indent="0"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weak or uneven use of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may at times be inappropriate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partial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frequent errors in usage may obscure meaning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6943">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may be related to the purpose but may offer little relevant detail: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be very brief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have a major drift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claim 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has little or no discernible organizational structure:</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provides minimal support/evidence for the writer’s claim that includes little or no use of sources, facts, and details:</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minimal, absent, in error,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have little sense of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errors are frequent and severe and meaning is often obscure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4432">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9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4" name="Shape 124"/>
          <p:cNvSpPr/>
          <p:nvPr/>
        </p:nvSpPr>
        <p:spPr>
          <a:xfrm>
            <a:off x="199991" y="187173"/>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6 - 8: Generic 4-Point Opinion Writing Rubric </a:t>
            </a:r>
          </a:p>
        </p:txBody>
      </p:sp>
      <p:sp>
        <p:nvSpPr>
          <p:cNvPr id="125" name="Shape 125"/>
          <p:cNvSpPr/>
          <p:nvPr/>
        </p:nvSpPr>
        <p:spPr>
          <a:xfrm>
            <a:off x="369502" y="9406401"/>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26" name="Shape 126"/>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
        <p:nvSpPr>
          <p:cNvPr id="6" name="TextBox 5"/>
          <p:cNvSpPr txBox="1"/>
          <p:nvPr/>
        </p:nvSpPr>
        <p:spPr>
          <a:xfrm rot="19086404">
            <a:off x="-26947" y="4321477"/>
            <a:ext cx="8072677" cy="1107996"/>
          </a:xfrm>
          <a:prstGeom prst="rect">
            <a:avLst/>
          </a:prstGeom>
          <a:noFill/>
        </p:spPr>
        <p:txBody>
          <a:bodyPr wrap="square" rtlCol="0">
            <a:spAutoFit/>
          </a:bodyPr>
          <a:lstStyle/>
          <a:p>
            <a:r>
              <a:rPr lang="en-US" sz="6600" dirty="0" smtClean="0">
                <a:solidFill>
                  <a:schemeClr val="bg1">
                    <a:lumMod val="50000"/>
                    <a:alpha val="50000"/>
                  </a:schemeClr>
                </a:solidFill>
              </a:rPr>
              <a:t>NOT TRANSLATED YET</a:t>
            </a:r>
            <a:endParaRPr lang="en-US" sz="6600" dirty="0">
              <a:solidFill>
                <a:schemeClr val="bg1">
                  <a:lumMod val="50000"/>
                  <a:alpha val="50000"/>
                </a:schemeClr>
              </a:solidFill>
            </a:endParaRPr>
          </a:p>
        </p:txBody>
      </p:sp>
      <p:sp>
        <p:nvSpPr>
          <p:cNvPr id="7" name="Slide Number Placeholder 2"/>
          <p:cNvSpPr txBox="1">
            <a:spLocks/>
          </p:cNvSpPr>
          <p:nvPr/>
        </p:nvSpPr>
        <p:spPr>
          <a:xfrm>
            <a:off x="6557963" y="9522884"/>
            <a:ext cx="842010" cy="535517"/>
          </a:xfrm>
          <a:prstGeom prst="rect">
            <a:avLst/>
          </a:prstGeom>
        </p:spPr>
        <p:txBody>
          <a:bodyPr vert="horz" lIns="101881" tIns="50941" rIns="101881" bIns="50941" rtlCol="0" anchor="ctr"/>
          <a:lstStyle>
            <a:defPPr>
              <a:defRPr lang="en-US"/>
            </a:defPPr>
            <a:lvl1pPr marL="0" algn="r" defTabSz="1018809" rtl="0" eaLnBrk="1" latinLnBrk="0" hangingPunct="1">
              <a:defRPr sz="14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dirty="0" smtClean="0"/>
              <a:t>16</a:t>
            </a:r>
            <a:endParaRPr lang="en-US" dirty="0"/>
          </a:p>
        </p:txBody>
      </p:sp>
    </p:spTree>
    <p:extLst>
      <p:ext uri="{BB962C8B-B14F-4D97-AF65-F5344CB8AC3E}">
        <p14:creationId xmlns:p14="http://schemas.microsoft.com/office/powerpoint/2010/main" val="45584707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39141" y="1260193"/>
          <a:ext cx="7299217" cy="6007243"/>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smtClean="0">
                          <a:solidFill>
                            <a:schemeClr val="tx1"/>
                          </a:solidFill>
                          <a:effectLst/>
                          <a:latin typeface="+mn-lt"/>
                          <a:ea typeface="+mn-ea"/>
                          <a:cs typeface="+mn-cs"/>
                        </a:rPr>
                        <a:t>                comunicarse </a:t>
                      </a:r>
                      <a:r>
                        <a:rPr lang="x-none" sz="1400" kern="1200" noProof="0" dirty="0" smtClean="0">
                          <a:solidFill>
                            <a:schemeClr val="tx1"/>
                          </a:solidFill>
                          <a:effectLst/>
                          <a:latin typeface="+mn-lt"/>
                          <a:ea typeface="+mn-ea"/>
                          <a:cs typeface="+mn-cs"/>
                        </a:rPr>
                        <a:t>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de presentaciones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orales y de textos literarios e informativos, por medio de las siguientes destrezas  apropiadas para el nivel de grado: escuchar, leer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a:t>
                      </a:r>
                      <a:r>
                        <a:rPr lang="x-none" sz="1300" kern="1200" noProof="0" smtClean="0">
                          <a:effectLst/>
                          <a:latin typeface="+mn-lt"/>
                          <a:ea typeface="Calibri"/>
                          <a:cs typeface="Times New Roman"/>
                        </a:rPr>
                        <a:t>estudiantes se </a:t>
                      </a:r>
                      <a:r>
                        <a:rPr lang="x-none" sz="1300" kern="1200" noProof="0" dirty="0" smtClean="0">
                          <a:effectLst/>
                          <a:latin typeface="+mn-lt"/>
                          <a:ea typeface="Calibri"/>
                          <a:cs typeface="Times New Roman"/>
                        </a:rPr>
                        <a:t>comunican con otros (por ejemplo: hablar, escribir y dibujar). La instrucción y evaluación de las modalidades </a:t>
                      </a:r>
                      <a:r>
                        <a:rPr lang="x-none" sz="1300" kern="1200" noProof="0" smtClean="0">
                          <a:effectLst/>
                          <a:latin typeface="+mn-lt"/>
                          <a:ea typeface="Calibri"/>
                          <a:cs typeface="Times New Roman"/>
                        </a:rPr>
                        <a:t>productivas se </a:t>
                      </a:r>
                      <a:r>
                        <a:rPr lang="x-none" sz="1300" kern="1200" noProof="0" dirty="0" smtClean="0">
                          <a:effectLst/>
                          <a:latin typeface="+mn-lt"/>
                          <a:ea typeface="Calibri"/>
                          <a:cs typeface="Times New Roman"/>
                        </a:rPr>
                        <a:t>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a:t>
                      </a:r>
                      <a:r>
                        <a:rPr lang="x-none" sz="900" kern="1200" noProof="0" smtClean="0">
                          <a:solidFill>
                            <a:schemeClr val="bg1">
                              <a:lumMod val="50000"/>
                            </a:schemeClr>
                          </a:solidFill>
                          <a:effectLst/>
                          <a:latin typeface="+mn-lt"/>
                          <a:ea typeface="Calibri"/>
                          <a:cs typeface="Times New Roman"/>
                        </a:rPr>
                        <a:t>expresan sentimientos </a:t>
                      </a:r>
                      <a:r>
                        <a:rPr lang="x-none" sz="900" kern="1200" noProof="0" dirty="0" smtClean="0">
                          <a:solidFill>
                            <a:schemeClr val="bg1">
                              <a:lumMod val="50000"/>
                            </a:schemeClr>
                          </a:solidFill>
                          <a:effectLst/>
                          <a:latin typeface="+mn-lt"/>
                          <a:ea typeface="Calibri"/>
                          <a:cs typeface="Times New Roman"/>
                        </a:rPr>
                        <a:t>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39143" y="7267297"/>
          <a:ext cx="7299215" cy="2335242"/>
        </p:xfrm>
        <a:graphic>
          <a:graphicData uri="http://schemas.openxmlformats.org/drawingml/2006/table">
            <a:tbl>
              <a:tblPr firstRow="1" firstCol="1" bandRow="1"/>
              <a:tblGrid>
                <a:gridCol w="771621"/>
                <a:gridCol w="838200"/>
                <a:gridCol w="533400"/>
                <a:gridCol w="685800"/>
                <a:gridCol w="1295400"/>
                <a:gridCol w="1447800"/>
                <a:gridCol w="1726994"/>
              </a:tblGrid>
              <a:tr h="413271">
                <a:tc>
                  <a:txBody>
                    <a:bodyPr/>
                    <a:lstStyle/>
                    <a:p>
                      <a:pPr marL="0" marR="0" algn="ctr">
                        <a:lnSpc>
                          <a:spcPct val="115000"/>
                        </a:lnSpc>
                        <a:spcBef>
                          <a:spcPts val="0"/>
                        </a:spcBef>
                        <a:spcAft>
                          <a:spcPts val="0"/>
                        </a:spcAft>
                      </a:pPr>
                      <a:r>
                        <a:rPr lang="x-none" sz="1300" b="1" noProof="0" dirty="0" smtClean="0">
                          <a:solidFill>
                            <a:srgbClr val="000000"/>
                          </a:solidFill>
                          <a:effectLst/>
                          <a:latin typeface="+mn-lt"/>
                          <a:ea typeface="Times New Roman"/>
                          <a:cs typeface="Times New Roman"/>
                        </a:rPr>
                        <a:t>Estándar</a:t>
                      </a:r>
                      <a:endParaRPr lang="x-none" sz="13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300" b="1" dirty="0" smtClean="0">
                          <a:effectLst/>
                          <a:latin typeface="+mn-lt"/>
                          <a:ea typeface="Times New Roman"/>
                          <a:cs typeface="Times New Roman"/>
                        </a:rPr>
                        <a:t>Un </a:t>
                      </a:r>
                      <a:r>
                        <a:rPr lang="x-none" sz="1300" b="1" i="1" dirty="0" smtClean="0">
                          <a:effectLst/>
                          <a:latin typeface="+mn-lt"/>
                          <a:ea typeface="Times New Roman"/>
                          <a:cs typeface="Times New Roman"/>
                        </a:rPr>
                        <a:t>ELL </a:t>
                      </a:r>
                      <a:r>
                        <a:rPr lang="x-none" sz="1300" b="1" dirty="0" smtClean="0">
                          <a:effectLst/>
                          <a:latin typeface="+mn-lt"/>
                          <a:ea typeface="Times New Roman"/>
                          <a:cs typeface="Times New Roman"/>
                        </a:rPr>
                        <a:t>puede…</a:t>
                      </a:r>
                      <a:endParaRPr lang="x-none" sz="130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300" b="1" noProof="0" dirty="0" smtClean="0">
                          <a:solidFill>
                            <a:srgbClr val="000000"/>
                          </a:solidFill>
                          <a:effectLst/>
                          <a:latin typeface="+mn-lt"/>
                          <a:ea typeface="Times New Roman"/>
                          <a:cs typeface="Times New Roman"/>
                        </a:rPr>
                        <a:t>Al final de un nivel de dominio del idioma inglés, un estudiante </a:t>
                      </a:r>
                      <a:r>
                        <a:rPr lang="x-none" sz="1300" b="1" i="1" noProof="0" dirty="0" smtClean="0">
                          <a:solidFill>
                            <a:srgbClr val="000000"/>
                          </a:solidFill>
                          <a:effectLst/>
                          <a:latin typeface="+mn-lt"/>
                          <a:ea typeface="Times New Roman"/>
                          <a:cs typeface="Times New Roman"/>
                        </a:rPr>
                        <a:t>ELL</a:t>
                      </a:r>
                      <a:r>
                        <a:rPr lang="x-none" sz="1300" b="1" baseline="0" noProof="0" dirty="0" smtClean="0">
                          <a:solidFill>
                            <a:srgbClr val="000000"/>
                          </a:solidFill>
                          <a:effectLst/>
                          <a:latin typeface="+mn-lt"/>
                          <a:ea typeface="Times New Roman"/>
                          <a:cs typeface="Times New Roman"/>
                        </a:rPr>
                        <a:t> en </a:t>
                      </a:r>
                      <a:r>
                        <a:rPr lang="en-US" sz="1300" b="1" baseline="0" noProof="0" dirty="0" smtClean="0">
                          <a:solidFill>
                            <a:srgbClr val="000000"/>
                          </a:solidFill>
                          <a:effectLst/>
                          <a:latin typeface="+mn-lt"/>
                          <a:ea typeface="Times New Roman"/>
                          <a:cs typeface="Times New Roman"/>
                        </a:rPr>
                        <a:t>6</a:t>
                      </a:r>
                      <a:r>
                        <a:rPr lang="en-US" sz="1300" b="1" baseline="30000" noProof="0" dirty="0" smtClean="0">
                          <a:solidFill>
                            <a:srgbClr val="000000"/>
                          </a:solidFill>
                          <a:effectLst/>
                          <a:latin typeface="+mn-lt"/>
                          <a:ea typeface="Times New Roman"/>
                          <a:cs typeface="Times New Roman"/>
                        </a:rPr>
                        <a:t>t</a:t>
                      </a:r>
                      <a:r>
                        <a:rPr lang="x-none" sz="1300" b="1" baseline="30000" noProof="0" dirty="0" smtClean="0">
                          <a:solidFill>
                            <a:srgbClr val="000000"/>
                          </a:solidFill>
                          <a:effectLst/>
                          <a:latin typeface="+mn-lt"/>
                          <a:ea typeface="Times New Roman"/>
                          <a:cs typeface="Times New Roman"/>
                        </a:rPr>
                        <a:t>o</a:t>
                      </a:r>
                      <a:r>
                        <a:rPr lang="x-none" sz="1300" b="1" baseline="0" noProof="0" dirty="0" smtClean="0">
                          <a:solidFill>
                            <a:srgbClr val="000000"/>
                          </a:solidFill>
                          <a:effectLst/>
                          <a:latin typeface="+mn-lt"/>
                          <a:ea typeface="Times New Roman"/>
                          <a:cs typeface="Times New Roman"/>
                        </a:rPr>
                        <a:t>-</a:t>
                      </a:r>
                      <a:r>
                        <a:rPr lang="en-US" sz="1300" b="1" baseline="0" noProof="0" dirty="0" smtClean="0">
                          <a:solidFill>
                            <a:srgbClr val="000000"/>
                          </a:solidFill>
                          <a:effectLst/>
                          <a:latin typeface="+mn-lt"/>
                          <a:ea typeface="Times New Roman"/>
                          <a:cs typeface="Times New Roman"/>
                        </a:rPr>
                        <a:t> 8</a:t>
                      </a:r>
                      <a:r>
                        <a:rPr lang="en-US" sz="1300" b="1" baseline="30000" noProof="0" dirty="0" smtClean="0">
                          <a:solidFill>
                            <a:srgbClr val="000000"/>
                          </a:solidFill>
                          <a:effectLst/>
                          <a:latin typeface="+mn-lt"/>
                          <a:ea typeface="Times New Roman"/>
                          <a:cs typeface="Times New Roman"/>
                        </a:rPr>
                        <a:t>vo</a:t>
                      </a:r>
                      <a:r>
                        <a:rPr lang="x-none" sz="1300" b="1" baseline="30000" noProof="0" dirty="0" smtClean="0">
                          <a:solidFill>
                            <a:srgbClr val="000000"/>
                          </a:solidFill>
                          <a:effectLst/>
                          <a:latin typeface="+mn-lt"/>
                          <a:ea typeface="Times New Roman"/>
                          <a:cs typeface="Times New Roman"/>
                        </a:rPr>
                        <a:t>  </a:t>
                      </a:r>
                      <a:r>
                        <a:rPr lang="x-none" sz="1300" b="1" baseline="0" noProof="0" dirty="0" smtClean="0">
                          <a:solidFill>
                            <a:srgbClr val="000000"/>
                          </a:solidFill>
                          <a:effectLst/>
                          <a:latin typeface="+mn-lt"/>
                          <a:ea typeface="Times New Roman"/>
                          <a:cs typeface="Times New Roman"/>
                        </a:rPr>
                        <a:t>grado </a:t>
                      </a:r>
                      <a:r>
                        <a:rPr lang="x-none" sz="1300" b="1" noProof="0" dirty="0" smtClean="0">
                          <a:solidFill>
                            <a:srgbClr val="000000"/>
                          </a:solidFill>
                          <a:effectLst/>
                          <a:latin typeface="+mn-lt"/>
                          <a:ea typeface="Times New Roman"/>
                          <a:cs typeface="Times New Roman"/>
                        </a:rPr>
                        <a:t>puede . . . </a:t>
                      </a:r>
                      <a:endParaRPr lang="x-none" sz="13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439">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2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2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1</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2</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3</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4</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5</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a:t>
                      </a:r>
                      <a:r>
                        <a:rPr lang="es-419" sz="800" baseline="0" dirty="0" smtClean="0">
                          <a:solidFill>
                            <a:srgbClr val="000000"/>
                          </a:solidFill>
                          <a:effectLst/>
                          <a:latin typeface="+mn-lt"/>
                          <a:ea typeface="Times New Roman"/>
                          <a:cs typeface="Times New Roman"/>
                        </a:rPr>
                        <a:t> </a:t>
                      </a:r>
                      <a:r>
                        <a:rPr lang="es-419" sz="800" dirty="0" smtClean="0">
                          <a:solidFill>
                            <a:srgbClr val="000000"/>
                          </a:solidFill>
                          <a:effectLst/>
                          <a:latin typeface="+mn-lt"/>
                          <a:ea typeface="Times New Roman"/>
                          <a:cs typeface="Times New Roman"/>
                        </a:rPr>
                        <a:t>una declaración simple </a:t>
                      </a:r>
                      <a:r>
                        <a:rPr lang="es-419" sz="800" b="0" i="0" u="none" strike="noStrike" dirty="0" smtClean="0">
                          <a:solidFill>
                            <a:srgbClr val="000000"/>
                          </a:solidFill>
                          <a:effectLst/>
                          <a:latin typeface="+mn-lt"/>
                        </a:rPr>
                        <a:t>sobre un tema conocido, y dar una razón para apoyar la declaración.</a:t>
                      </a:r>
                      <a:endParaRPr lang="es-419" sz="8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 recopilar información de múltiples fuentes impresas y digitales provistas,</a:t>
                      </a:r>
                      <a:r>
                        <a:rPr lang="es-419" sz="800" baseline="0" dirty="0" smtClean="0">
                          <a:solidFill>
                            <a:srgbClr val="000000"/>
                          </a:solidFill>
                          <a:effectLst/>
                          <a:latin typeface="+mn-lt"/>
                          <a:ea typeface="Times New Roman"/>
                          <a:cs typeface="Times New Roman"/>
                        </a:rPr>
                        <a:t> y resumir o parafrasear observaciones, ideas e información, con ilustraciones debidamente identificadas</a:t>
                      </a:r>
                      <a:r>
                        <a:rPr lang="es-419" sz="800" dirty="0" smtClean="0">
                          <a:solidFill>
                            <a:srgbClr val="000000"/>
                          </a:solidFill>
                          <a:effectLst/>
                          <a:latin typeface="+mn-lt"/>
                          <a:ea typeface="Times New Roman"/>
                          <a:cs typeface="Times New Roman"/>
                        </a:rPr>
                        <a:t>, diagramas u otras gráficas, según corresponda, y citar fuentes.</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 recopilar información de múltiples fuentes impresas y digitales</a:t>
                      </a:r>
                      <a:r>
                        <a:rPr lang="es-419" sz="800" dirty="0" smtClean="0">
                          <a:effectLst/>
                          <a:latin typeface="+mn-lt"/>
                          <a:ea typeface="Calibri"/>
                          <a:cs typeface="Times New Roman"/>
                        </a:rPr>
                        <a:t>, utilizando términos de búsqueda eficazmente; citar o parafrasear datos y conclusiones de otros, utilizando tablas, diagramas, u otras gráficas, según corresponda; y</a:t>
                      </a:r>
                      <a:r>
                        <a:rPr lang="es-419" sz="800" baseline="0" dirty="0" smtClean="0">
                          <a:effectLst/>
                          <a:latin typeface="+mn-lt"/>
                          <a:ea typeface="Calibri"/>
                          <a:cs typeface="Times New Roman"/>
                        </a:rPr>
                        <a:t> </a:t>
                      </a:r>
                      <a:r>
                        <a:rPr lang="es-419" sz="800" dirty="0" smtClean="0">
                          <a:effectLst/>
                          <a:latin typeface="+mn-lt"/>
                          <a:ea typeface="Calibri"/>
                          <a:cs typeface="Times New Roman"/>
                        </a:rPr>
                        <a:t>citar fuentes, utilizando un formato estándar para la citación.</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18824"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recopilar información de múltiples fuentes impresas y digitales</a:t>
                      </a:r>
                      <a:r>
                        <a:rPr lang="es-419" sz="800" dirty="0" smtClean="0">
                          <a:effectLst/>
                          <a:latin typeface="+mn-lt"/>
                          <a:ea typeface="Calibri"/>
                          <a:cs typeface="Times New Roman"/>
                        </a:rPr>
                        <a:t>, utilizando términos de búsqueda eficazmente; y (en grado</a:t>
                      </a:r>
                      <a:r>
                        <a:rPr lang="es-419" sz="800" baseline="0" dirty="0" smtClean="0">
                          <a:effectLst/>
                          <a:latin typeface="+mn-lt"/>
                          <a:ea typeface="Calibri"/>
                          <a:cs typeface="Times New Roman"/>
                        </a:rPr>
                        <a:t> 8) evaluar la credibilidad de cada fuente; </a:t>
                      </a:r>
                      <a:r>
                        <a:rPr lang="es-419" sz="800" dirty="0" smtClean="0">
                          <a:effectLst/>
                          <a:latin typeface="+mn-lt"/>
                          <a:ea typeface="Calibri"/>
                          <a:cs typeface="Times New Roman"/>
                        </a:rPr>
                        <a:t>citar o parafrasear datos y conclusiones de otros, utilizando tablas, diagramas, u otras gráficas, según corresponda; y</a:t>
                      </a:r>
                      <a:r>
                        <a:rPr lang="es-419" sz="800" baseline="0" dirty="0" smtClean="0">
                          <a:effectLst/>
                          <a:latin typeface="+mn-lt"/>
                          <a:ea typeface="Calibri"/>
                          <a:cs typeface="Times New Roman"/>
                        </a:rPr>
                        <a:t> </a:t>
                      </a:r>
                      <a:r>
                        <a:rPr lang="es-419" sz="800" dirty="0" smtClean="0">
                          <a:effectLst/>
                          <a:latin typeface="+mn-lt"/>
                          <a:ea typeface="Calibri"/>
                          <a:cs typeface="Times New Roman"/>
                        </a:rPr>
                        <a:t>citar fuentes, utilizando un formato estándar para la citación.</a:t>
                      </a:r>
                    </a:p>
                    <a:p>
                      <a:pPr marL="0" marR="0" indent="0" algn="l" defTabSz="1018824" rtl="0" eaLnBrk="1" fontAlgn="auto" latinLnBrk="0" hangingPunct="1">
                        <a:lnSpc>
                          <a:spcPct val="115000"/>
                        </a:lnSpc>
                        <a:spcBef>
                          <a:spcPts val="0"/>
                        </a:spcBef>
                        <a:spcAft>
                          <a:spcPts val="0"/>
                        </a:spcAft>
                        <a:buClrTx/>
                        <a:buSzTx/>
                        <a:buFontTx/>
                        <a:buNone/>
                        <a:tabLst/>
                        <a:defRPr/>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42946" y="105884"/>
            <a:ext cx="7375248" cy="369221"/>
          </a:xfrm>
          <a:prstGeom prst="rect">
            <a:avLst/>
          </a:prstGeom>
        </p:spPr>
        <p:txBody>
          <a:bodyPr wrap="square" lIns="91330" tIns="45665" rIns="91330" bIns="45665">
            <a:spAutoFit/>
          </a:bodyPr>
          <a:lstStyle/>
          <a:p>
            <a:pPr algn="ctr"/>
            <a:r>
              <a:rPr lang="es-ES" sz="1800" b="1" i="1" dirty="0"/>
              <a:t>Estándares ELP de 6</a:t>
            </a:r>
            <a:r>
              <a:rPr lang="es-ES" sz="1800" b="1" i="1" baseline="30000" dirty="0" smtClean="0"/>
              <a:t>to</a:t>
            </a:r>
            <a:r>
              <a:rPr lang="es-ES" sz="1800" b="1" i="1" dirty="0" smtClean="0"/>
              <a:t> – 8</a:t>
            </a:r>
            <a:r>
              <a:rPr lang="es-ES" sz="1800" b="1" i="1" baseline="30000" dirty="0"/>
              <a:t>v</a:t>
            </a:r>
            <a:r>
              <a:rPr lang="es-ES" sz="1800" b="1" i="1" baseline="30000" dirty="0" smtClean="0"/>
              <a:t>o</a:t>
            </a:r>
            <a:r>
              <a:rPr lang="es-ES" sz="1800" b="1" i="1" dirty="0" smtClean="0"/>
              <a:t> organizados </a:t>
            </a:r>
            <a:r>
              <a:rPr lang="es-ES" sz="1800" b="1" i="1" dirty="0"/>
              <a:t>por M</a:t>
            </a:r>
            <a:r>
              <a:rPr lang="es-ES" sz="1800" b="1" i="1" dirty="0" smtClean="0"/>
              <a:t>odalidad</a:t>
            </a:r>
            <a:endParaRPr lang="es-ES" sz="1800" b="1" i="1" dirty="0"/>
          </a:p>
        </p:txBody>
      </p:sp>
      <p:sp>
        <p:nvSpPr>
          <p:cNvPr id="6" name="TextBox 5"/>
          <p:cNvSpPr txBox="1"/>
          <p:nvPr/>
        </p:nvSpPr>
        <p:spPr>
          <a:xfrm>
            <a:off x="199764" y="9586824"/>
            <a:ext cx="3768814" cy="221279"/>
          </a:xfrm>
          <a:prstGeom prst="rect">
            <a:avLst/>
          </a:prstGeom>
          <a:noFill/>
        </p:spPr>
        <p:txBody>
          <a:bodyPr wrap="square" rtlCol="0">
            <a:spAutoFit/>
          </a:bodyPr>
          <a:lstStyle/>
          <a:p>
            <a:r>
              <a:rPr lang="en-US" sz="838" b="1" i="1" dirty="0"/>
              <a:t>Oregon ELP Standards Aligned with Performance Task, 2014; Arcema Tovar</a:t>
            </a:r>
          </a:p>
        </p:txBody>
      </p:sp>
      <p:sp>
        <p:nvSpPr>
          <p:cNvPr id="12" name="Slide Number Placeholder 3"/>
          <p:cNvSpPr>
            <a:spLocks noGrp="1"/>
          </p:cNvSpPr>
          <p:nvPr>
            <p:ph type="sldNum" sz="quarter" idx="12"/>
          </p:nvPr>
        </p:nvSpPr>
        <p:spPr>
          <a:xfrm>
            <a:off x="5730971" y="9429706"/>
            <a:ext cx="1813560" cy="535516"/>
          </a:xfrm>
        </p:spPr>
        <p:txBody>
          <a:bodyPr vert="horz" lIns="93679" tIns="46840" rIns="93679" bIns="46840" rtlCol="0" anchor="ctr"/>
          <a:lstStyle/>
          <a:p>
            <a:r>
              <a:rPr lang="en-US" dirty="0" smtClean="0"/>
              <a:t>17</a:t>
            </a:r>
            <a:endParaRPr lang="en-US" dirty="0"/>
          </a:p>
        </p:txBody>
      </p:sp>
      <p:sp>
        <p:nvSpPr>
          <p:cNvPr id="10" name="Rectangle 9"/>
          <p:cNvSpPr/>
          <p:nvPr/>
        </p:nvSpPr>
        <p:spPr>
          <a:xfrm>
            <a:off x="199764" y="336974"/>
            <a:ext cx="7338594" cy="923219"/>
          </a:xfrm>
          <a:prstGeom prst="rect">
            <a:avLst/>
          </a:prstGeom>
          <a:noFill/>
        </p:spPr>
        <p:txBody>
          <a:bodyPr wrap="square" lIns="91330" tIns="45665" rIns="91330" bIns="45665">
            <a:spAutoFit/>
          </a:bodyPr>
          <a:lstStyle/>
          <a:p>
            <a:pPr algn="just"/>
            <a:r>
              <a:rPr lang="es-419" sz="900" dirty="0"/>
              <a:t>Esta tarea de rendimiento </a:t>
            </a:r>
            <a:r>
              <a:rPr lang="es-419" sz="900" dirty="0" smtClean="0"/>
              <a:t>se </a:t>
            </a:r>
            <a:r>
              <a:rPr lang="es-419" sz="900" dirty="0"/>
              <a:t>basa en la escritura. Como una opción, si </a:t>
            </a:r>
            <a:r>
              <a:rPr lang="es-419" sz="900" dirty="0" smtClean="0"/>
              <a:t>desea </a:t>
            </a:r>
            <a:r>
              <a:rPr lang="es-419" sz="900" dirty="0"/>
              <a:t>dar </a:t>
            </a:r>
            <a:r>
              <a:rPr lang="es-419" sz="900" dirty="0" smtClean="0"/>
              <a:t>seguimiento </a:t>
            </a:r>
            <a:r>
              <a:rPr lang="es-419" sz="900" dirty="0"/>
              <a:t>al crecimiento ELP como un </a:t>
            </a:r>
            <a:r>
              <a:rPr lang="es-419" sz="900" dirty="0" smtClean="0"/>
              <a:t>segundo </a:t>
            </a:r>
            <a:r>
              <a:rPr lang="es-419" sz="900" dirty="0"/>
              <a:t>objetivo, los maestros pueden optar por evaluar ELP estándar 4 porque </a:t>
            </a:r>
            <a:r>
              <a:rPr lang="es-419" sz="900" dirty="0" smtClean="0"/>
              <a:t>se alinea </a:t>
            </a:r>
            <a:r>
              <a:rPr lang="es-419" sz="900" dirty="0"/>
              <a:t>con esta tarea de rendimiento específica. La composición completa de su estudiante puede </a:t>
            </a:r>
            <a:r>
              <a:rPr lang="es-419" sz="900" dirty="0" smtClean="0"/>
              <a:t>ser </a:t>
            </a:r>
            <a:r>
              <a:rPr lang="es-419" sz="900" dirty="0"/>
              <a:t>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a:t>
            </a:r>
            <a:r>
              <a:rPr lang="es-419" sz="900" dirty="0" smtClean="0"/>
              <a:t>clase </a:t>
            </a:r>
            <a:r>
              <a:rPr lang="es-419" sz="900" dirty="0"/>
              <a:t>y el lenguaje. La meta de crecimiento ELP es proporcionar “la </a:t>
            </a:r>
            <a:r>
              <a:rPr lang="es-419" sz="900" dirty="0" smtClean="0"/>
              <a:t>enseñanza </a:t>
            </a:r>
            <a:r>
              <a:rPr lang="es-419" sz="900" dirty="0"/>
              <a:t>escalonada justa" para que los estudiantes demuestren su comprensión a fin de que </a:t>
            </a:r>
            <a:r>
              <a:rPr lang="es-419" sz="900" dirty="0" smtClean="0"/>
              <a:t>pasen </a:t>
            </a:r>
            <a:r>
              <a:rPr lang="es-419" sz="900" dirty="0"/>
              <a:t>de un nivel de competencia al siguiente.</a:t>
            </a:r>
          </a:p>
        </p:txBody>
      </p:sp>
    </p:spTree>
    <p:extLst>
      <p:ext uri="{BB962C8B-B14F-4D97-AF65-F5344CB8AC3E}">
        <p14:creationId xmlns:p14="http://schemas.microsoft.com/office/powerpoint/2010/main" val="3809588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Escrito de un artículo de opinión</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a:t>
                      </a:r>
                      <a:r>
                        <a:rPr lang="es-419" sz="1200" b="1" i="0" u="none" strike="noStrike" baseline="0" noProof="0" smtClean="0">
                          <a:solidFill>
                            <a:srgbClr val="000000"/>
                          </a:solidFill>
                          <a:latin typeface="Calibri"/>
                        </a:rPr>
                        <a:t>la clase</a:t>
                      </a:r>
                      <a:r>
                        <a:rPr lang="es-419" sz="1200" b="1" i="0" u="none" strike="noStrike" noProof="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713583" y="9448800"/>
            <a:ext cx="830217" cy="528017"/>
          </a:xfrm>
        </p:spPr>
        <p:txBody>
          <a:bodyPr/>
          <a:lstStyle/>
          <a:p>
            <a:r>
              <a:rPr lang="en-US" dirty="0" smtClean="0">
                <a:solidFill>
                  <a:prstClr val="black">
                    <a:tint val="75000"/>
                  </a:prstClr>
                </a:solidFill>
              </a:rPr>
              <a:t>18</a:t>
            </a:r>
            <a:endParaRPr lang="en-US" dirty="0">
              <a:solidFill>
                <a:prstClr val="black">
                  <a:tint val="75000"/>
                </a:prstClr>
              </a:solidFill>
            </a:endParaRPr>
          </a:p>
        </p:txBody>
      </p:sp>
    </p:spTree>
    <p:extLst>
      <p:ext uri="{BB962C8B-B14F-4D97-AF65-F5344CB8AC3E}">
        <p14:creationId xmlns:p14="http://schemas.microsoft.com/office/powerpoint/2010/main" val="68608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63587351"/>
              </p:ext>
            </p:extLst>
          </p:nvPr>
        </p:nvGraphicFramePr>
        <p:xfrm>
          <a:off x="457200" y="264584"/>
          <a:ext cx="6822440" cy="859536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0" i="1" noProof="0" dirty="0" smtClean="0">
                          <a:effectLst/>
                        </a:rPr>
                        <a:t>Una nota sobre las respuestas construidas:  Las respuestas construidas no están escritas “en piedra”. No hay una manera perfecta en la que el estudiante debe responder. Busque el intención general de la pregunta y  la respuesta del estudiante y siga la rúbrica a continuación tanto como sea posible. Utilice su mejor juicio. A diferencia de las preguntas de  </a:t>
                      </a:r>
                      <a:r>
                        <a:rPr lang="es-MX" sz="1000" b="0" i="1" noProof="0" dirty="0" err="1" smtClean="0">
                          <a:effectLst/>
                        </a:rPr>
                        <a:t>DOK</a:t>
                      </a:r>
                      <a:r>
                        <a:rPr lang="es-MX" sz="1000" b="0" i="1" noProof="0" dirty="0" smtClean="0">
                          <a:effectLst/>
                        </a:rPr>
                        <a:t>-1 donde  hay una respuesta correcta o incorrecta,  las respuesta construida son más difíciles de evaluar. La coherencia global de la intención del estudiante, basada en la mayor parte de sus respuestas, puede servirle de guía. </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effectLst/>
                        </a:rPr>
                        <a:t>Pre-evaluación Trimestre 4:</a:t>
                      </a:r>
                      <a:r>
                        <a:rPr lang="es-MX" sz="1500" b="1" dirty="0" smtClean="0">
                          <a:solidFill>
                            <a:schemeClr val="tx1"/>
                          </a:solidFill>
                          <a:effectLst/>
                        </a:rPr>
                        <a:t> </a:t>
                      </a:r>
                      <a:r>
                        <a:rPr lang="es-MX" sz="1500" b="1" u="none" dirty="0" smtClean="0">
                          <a:solidFill>
                            <a:schemeClr val="tx1"/>
                          </a:solidFill>
                          <a:effectLst/>
                        </a:rPr>
                        <a:t>Clave para la </a:t>
                      </a:r>
                      <a:r>
                        <a:rPr lang="es-MX" sz="1500" b="1" u="sng" dirty="0" smtClean="0">
                          <a:solidFill>
                            <a:schemeClr val="tx1"/>
                          </a:solidFill>
                          <a:effectLst/>
                        </a:rPr>
                        <a:t>Respuesta construida</a:t>
                      </a:r>
                      <a:r>
                        <a:rPr lang="es-MX" sz="1500" b="1" u="sng" baseline="0" dirty="0" smtClean="0">
                          <a:solidFill>
                            <a:schemeClr val="tx1"/>
                          </a:solidFill>
                          <a:effectLst/>
                        </a:rPr>
                        <a:t> de investigación</a:t>
                      </a:r>
                      <a:endParaRPr lang="es-MX" sz="1500" b="1" dirty="0" smtClean="0">
                        <a:solidFill>
                          <a:schemeClr val="tx1"/>
                        </a:solidFill>
                        <a:effectLst/>
                      </a:endParaRPr>
                    </a:p>
                  </a:txBody>
                  <a:tcPr marL="103632" marR="103632" marT="50292" marB="50292">
                    <a:lnT w="12700" cap="flat" cmpd="sng" algn="ctr">
                      <a:solidFill>
                        <a:schemeClr val="tx1"/>
                      </a:solidFill>
                      <a:prstDash val="solid"/>
                      <a:round/>
                      <a:headEnd type="none" w="med" len="med"/>
                      <a:tailEnd type="none" w="med" len="med"/>
                    </a:lnT>
                  </a:tcPr>
                </a:tc>
                <a:tc hMerge="1">
                  <a:txBody>
                    <a:bodyPr/>
                    <a:lstStyle/>
                    <a:p>
                      <a:endParaRPr lang="en-US"/>
                    </a:p>
                  </a:txBody>
                  <a:tcPr/>
                </a:tc>
              </a:tr>
              <a:tr h="51968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MX"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a:t>
                      </a:r>
                    </a:p>
                  </a:txBody>
                  <a:tcPr marL="103632" marR="103632" marT="50292" marB="50292"/>
                </a:tc>
                <a:tc hMerge="1">
                  <a:txBody>
                    <a:bodyPr/>
                    <a:lstStyle/>
                    <a:p>
                      <a:endParaRPr lang="en-US"/>
                    </a:p>
                  </a:txBody>
                  <a:tcPr/>
                </a:tc>
              </a:tr>
              <a:tr h="493776">
                <a:tc gridSpan="2">
                  <a:txBody>
                    <a:bodyPr/>
                    <a:lstStyle/>
                    <a:p>
                      <a:pPr marL="1031875" marR="0" lvl="0" indent="-2063750" algn="l" defTabSz="966612" rtl="0" eaLnBrk="1" fontAlgn="auto" latinLnBrk="0" hangingPunct="1">
                        <a:lnSpc>
                          <a:spcPct val="100000"/>
                        </a:lnSpc>
                        <a:spcBef>
                          <a:spcPts val="0"/>
                        </a:spcBef>
                        <a:spcAft>
                          <a:spcPts val="0"/>
                        </a:spcAft>
                        <a:buClrTx/>
                        <a:buSzTx/>
                        <a:buFont typeface="+mj-lt"/>
                        <a:buNone/>
                        <a:tabLst/>
                        <a:defRPr/>
                      </a:pPr>
                      <a:r>
                        <a:rPr lang="es-MX" sz="1400" b="1" dirty="0" smtClean="0">
                          <a:solidFill>
                            <a:schemeClr val="tx1"/>
                          </a:solidFill>
                        </a:rPr>
                        <a:t>Pregunta #7: </a:t>
                      </a:r>
                      <a:r>
                        <a:rPr kumimoji="0" lang="es-MX" sz="1400" b="1" i="0" u="none" strike="noStrike" kern="1200" cap="none" spc="0" normalizeH="0" baseline="0" noProof="0" dirty="0" smtClean="0">
                          <a:ln>
                            <a:noFill/>
                          </a:ln>
                          <a:solidFill>
                            <a:schemeClr val="tx1"/>
                          </a:solidFill>
                          <a:effectLst/>
                          <a:uLnTx/>
                          <a:uFillTx/>
                          <a:latin typeface="+mn-lt"/>
                          <a:ea typeface="+mn-ea"/>
                          <a:cs typeface="+mn-cs"/>
                        </a:rPr>
                        <a:t> </a:t>
                      </a:r>
                      <a:r>
                        <a:rPr kumimoji="0" lang="es-ES" sz="1300" b="0" i="0" u="none" strike="noStrike" kern="1200" cap="none" spc="0" normalizeH="0" baseline="0" noProof="0" dirty="0" smtClean="0">
                          <a:ln>
                            <a:noFill/>
                          </a:ln>
                          <a:solidFill>
                            <a:schemeClr val="tx1"/>
                          </a:solidFill>
                          <a:effectLst/>
                          <a:uLnTx/>
                          <a:uFillTx/>
                          <a:latin typeface="+mn-lt"/>
                          <a:ea typeface="+mn-ea"/>
                          <a:cs typeface="+mn-cs"/>
                        </a:rPr>
                        <a:t>Indica el punto de vista de la narración del cuento </a:t>
                      </a:r>
                      <a:r>
                        <a:rPr kumimoji="0" lang="es-ES" sz="1300" b="1" i="1" u="none" strike="noStrike" kern="1200" cap="none" spc="0" normalizeH="0" baseline="0" noProof="0" dirty="0" smtClean="0">
                          <a:ln>
                            <a:noFill/>
                          </a:ln>
                          <a:solidFill>
                            <a:schemeClr val="tx1"/>
                          </a:solidFill>
                          <a:effectLst/>
                          <a:uLnTx/>
                          <a:uFillTx/>
                          <a:latin typeface="+mn-lt"/>
                          <a:ea typeface="+mn-ea"/>
                          <a:cs typeface="+mn-cs"/>
                        </a:rPr>
                        <a:t>Un robot malo </a:t>
                      </a:r>
                      <a:r>
                        <a:rPr kumimoji="0" lang="es-ES" sz="1300" b="0" i="0" u="none" strike="noStrike" kern="1200" cap="none" spc="0" normalizeH="0" baseline="0" noProof="0" dirty="0" smtClean="0">
                          <a:ln>
                            <a:noFill/>
                          </a:ln>
                          <a:solidFill>
                            <a:schemeClr val="tx1"/>
                          </a:solidFill>
                          <a:effectLst/>
                          <a:uLnTx/>
                          <a:uFillTx/>
                          <a:latin typeface="+mn-lt"/>
                          <a:ea typeface="+mn-ea"/>
                          <a:cs typeface="+mn-cs"/>
                        </a:rPr>
                        <a:t>y explica cómo el cuento sería diferente si se hubiera narrado de un punto de vista diferente. Utiliza detalles del texto para apoyar tus respuestas.</a:t>
                      </a:r>
                      <a:endParaRPr kumimoji="0" lang="es-MX" sz="1300" b="0" i="0"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086612">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000" b="1" u="sng" dirty="0" smtClean="0"/>
                        <a:t>La respuesta ofrece suficiente</a:t>
                      </a:r>
                      <a:r>
                        <a:rPr lang="es-MX" sz="1000" b="1" u="sng" baseline="0" dirty="0" smtClean="0"/>
                        <a:t> evidencia</a:t>
                      </a:r>
                      <a:r>
                        <a:rPr lang="es-MX" sz="1000" b="0" u="none" dirty="0" smtClean="0"/>
                        <a:t> </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de la habilidad para identificar el punto de vista en que se narra el cuento.</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smtClean="0">
                        <a:ln>
                          <a:noFill/>
                        </a:ln>
                        <a:solidFill>
                          <a:srgbClr val="008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smtClean="0">
                          <a:ln>
                            <a:noFill/>
                          </a:ln>
                          <a:solidFill>
                            <a:schemeClr val="tx1"/>
                          </a:solidFill>
                          <a:effectLst/>
                          <a:uLnTx/>
                          <a:uFillTx/>
                          <a:latin typeface="+mn-lt"/>
                          <a:ea typeface="+mn-ea"/>
                          <a:cs typeface="+mn-cs"/>
                        </a:rPr>
                        <a:t>La respuesta claramente establece, proporciona evidencia y explica cómo ellos saben que el cuento fue escrito desde un punto de vista de tercera persona limitada (vs. omnisciente). </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La evidencia que puede apoyar la respuesta del estudiante debe centrarse en las palabras clave que el narrador/autor utilizó incluyendo frases clave como "ella", "su" y "Bonnie". Cualquier diálogo dado como prueba no sería un ejemplo suficiente. El estudiante podría incluir evidencia de las emociones de Bonnie que (1) solo se reflejan a través de sus acciones, tales como: (a) con lágrimas en sus ojos, (b) cuando el cuento indicó que ella sonrió, o (2) cómo sus amigos reaccionaron hacia ella (por ejemplo, cuando sus amigos publicaron fotos de su cara superpuesta en personas escalando las montañas del Himalaya).</a:t>
                      </a:r>
                      <a:r>
                        <a:rPr kumimoji="0" lang="es-MX" sz="1000" b="0" i="0" u="none" strike="noStrike" kern="1200" cap="none" spc="0" normalizeH="0" baseline="0" noProof="0" dirty="0" smtClean="0">
                          <a:ln>
                            <a:noFill/>
                          </a:ln>
                          <a:solidFill>
                            <a:srgbClr val="008000"/>
                          </a:solidFill>
                          <a:effectLst/>
                          <a:uLnTx/>
                          <a:uFillTx/>
                          <a:latin typeface="+mn-lt"/>
                          <a:ea typeface="+mn-ea"/>
                          <a:cs typeface="+mn-cs"/>
                        </a:rPr>
                        <a:t> </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Los estudiantes también deben incluir un ejemplo de cómo el cuento cambiaría al proporcionar un ejemplo del texto en primera persona o tercera persona omnisciente. </a:t>
                      </a:r>
                      <a:endParaRPr lang="es-MX" sz="1000" b="0" i="0" baseline="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888492">
                <a:tc>
                  <a:txBody>
                    <a:bodyPr/>
                    <a:lstStyle/>
                    <a:p>
                      <a:pPr algn="ctr"/>
                      <a:r>
                        <a:rPr lang="es-MX" sz="2000" b="1" dirty="0" smtClean="0"/>
                        <a:t>2</a:t>
                      </a:r>
                      <a:endParaRPr lang="es-MX" sz="2000" b="1" dirty="0"/>
                    </a:p>
                  </a:txBody>
                  <a:tcPr marL="103632" marR="103632" marT="50292" marB="50292" anchor="ctr"/>
                </a:tc>
                <a:tc>
                  <a:txBody>
                    <a:bodyPr/>
                    <a:lstStyle/>
                    <a:p>
                      <a:r>
                        <a:rPr lang="es-MX" sz="1000" b="0" i="1" dirty="0" smtClean="0">
                          <a:solidFill>
                            <a:schemeClr val="tx1"/>
                          </a:solidFill>
                        </a:rPr>
                        <a:t>El estudiante cita </a:t>
                      </a:r>
                      <a:r>
                        <a:rPr lang="es-MX" sz="1000" b="1" i="1" dirty="0" smtClean="0">
                          <a:solidFill>
                            <a:schemeClr val="tx1"/>
                          </a:solidFill>
                        </a:rPr>
                        <a:t>suficiente </a:t>
                      </a:r>
                      <a:r>
                        <a:rPr lang="es-MX" sz="1000" b="0" i="1" dirty="0" smtClean="0">
                          <a:solidFill>
                            <a:schemeClr val="tx1"/>
                          </a:solidFill>
                        </a:rPr>
                        <a:t>evidencia para apoyar su análisis del punto de vista del narrador sobre Bonnie y utiliza ejemplos del texto para apoyar este análisis.</a:t>
                      </a:r>
                      <a:endParaRPr lang="es-MX" sz="1000" b="0" i="1" baseline="0" dirty="0" smtClean="0">
                        <a:solidFill>
                          <a:schemeClr val="tx1"/>
                        </a:solidFill>
                      </a:endParaRPr>
                    </a:p>
                    <a:p>
                      <a:r>
                        <a:rPr lang="es-MX" sz="1100" b="1" i="1" u="none" baseline="0" dirty="0" smtClean="0">
                          <a:solidFill>
                            <a:schemeClr val="tx1"/>
                          </a:solidFill>
                        </a:rPr>
                        <a:t>Un robot malo </a:t>
                      </a:r>
                      <a:r>
                        <a:rPr lang="es-MX" sz="1100" b="0" i="0" u="none" baseline="0" dirty="0" smtClean="0">
                          <a:solidFill>
                            <a:schemeClr val="tx1"/>
                          </a:solidFill>
                        </a:rPr>
                        <a:t>fue narrado desde un punto de vista en tercera persona limitada. Lo sé porque en el texto dice, “</a:t>
                      </a:r>
                      <a:r>
                        <a:rPr lang="es-MX" sz="1100" dirty="0" smtClean="0"/>
                        <a:t>Bonnie Graham tenía que admitirlo: EARL era un robot malo. Ya ella no podía pasar por alto sus muchos defectos</a:t>
                      </a:r>
                      <a:r>
                        <a:rPr lang="es-MX" sz="1100" b="0" i="0" u="none" baseline="0" dirty="0" smtClean="0">
                          <a:solidFill>
                            <a:schemeClr val="tx1"/>
                          </a:solidFill>
                        </a:rPr>
                        <a:t>”. Esto muestra que la palabra clave “ella" me dice que el cuento fue contado en tercera persona</a:t>
                      </a:r>
                      <a:r>
                        <a:rPr lang="es-MX" sz="1100" b="0" i="0" u="none" baseline="0" dirty="0" smtClean="0">
                          <a:solidFill>
                            <a:srgbClr val="008000"/>
                          </a:solidFill>
                        </a:rPr>
                        <a:t>.  </a:t>
                      </a:r>
                      <a:r>
                        <a:rPr lang="es-MX" sz="1100" b="0" i="0" u="none" baseline="0" dirty="0" smtClean="0">
                          <a:solidFill>
                            <a:schemeClr val="tx1"/>
                          </a:solidFill>
                        </a:rPr>
                        <a:t>Además, fue en tercera persona </a:t>
                      </a:r>
                      <a:r>
                        <a:rPr lang="es-MX" sz="1100" b="1" i="0" u="none" baseline="0" dirty="0" smtClean="0">
                          <a:solidFill>
                            <a:schemeClr val="tx1"/>
                          </a:solidFill>
                        </a:rPr>
                        <a:t>limitada</a:t>
                      </a:r>
                      <a:r>
                        <a:rPr lang="es-MX" sz="1100" b="0" i="0" u="none" baseline="0" dirty="0" smtClean="0">
                          <a:solidFill>
                            <a:schemeClr val="tx1"/>
                          </a:solidFill>
                        </a:rPr>
                        <a:t>, ya que solo se centra en los pensamientos y sentimientos de una persona, Bonnie</a:t>
                      </a:r>
                      <a:r>
                        <a:rPr lang="es-MX" sz="1100" b="0" i="0" u="none" baseline="0" dirty="0" smtClean="0">
                          <a:solidFill>
                            <a:srgbClr val="008000"/>
                          </a:solidFill>
                        </a:rPr>
                        <a:t>. </a:t>
                      </a:r>
                      <a:r>
                        <a:rPr lang="es-MX" sz="1100" b="0" i="0" u="none" baseline="0" dirty="0" smtClean="0">
                          <a:solidFill>
                            <a:schemeClr val="tx1"/>
                          </a:solidFill>
                        </a:rPr>
                        <a:t>Por ejemplo, el cuento indicó que, “l</a:t>
                      </a:r>
                      <a:r>
                        <a:rPr lang="es-MX" sz="1100" dirty="0" smtClean="0"/>
                        <a:t>os ojos de Bonnie se llenaron de lágrimas </a:t>
                      </a:r>
                      <a:r>
                        <a:rPr lang="es-MX" sz="1100" b="0" i="0" u="none" baseline="0" dirty="0" smtClean="0">
                          <a:solidFill>
                            <a:schemeClr val="tx1"/>
                          </a:solidFill>
                        </a:rPr>
                        <a:t>”</a:t>
                      </a:r>
                      <a:r>
                        <a:rPr lang="es-MX" sz="1100" b="0" i="0" u="none" baseline="0" dirty="0" smtClean="0">
                          <a:solidFill>
                            <a:srgbClr val="008000"/>
                          </a:solidFill>
                        </a:rPr>
                        <a:t> </a:t>
                      </a:r>
                      <a:r>
                        <a:rPr lang="es-MX" sz="1100" b="0" i="0" u="none" baseline="0" dirty="0" smtClean="0">
                          <a:solidFill>
                            <a:schemeClr val="tx1"/>
                          </a:solidFill>
                        </a:rPr>
                        <a:t>cuando </a:t>
                      </a:r>
                      <a:r>
                        <a:rPr lang="es-MX" sz="1100" b="0" i="0" u="none" baseline="0" dirty="0" err="1" smtClean="0">
                          <a:solidFill>
                            <a:schemeClr val="tx1"/>
                          </a:solidFill>
                        </a:rPr>
                        <a:t>EARL</a:t>
                      </a:r>
                      <a:r>
                        <a:rPr lang="es-MX" sz="1100" b="0" i="0" u="none" baseline="0" dirty="0" smtClean="0">
                          <a:solidFill>
                            <a:schemeClr val="tx1"/>
                          </a:solidFill>
                        </a:rPr>
                        <a:t> tuvo un fallo y tocó una canción que ella no esperaba. Si este cuento hubiese sido redactado desde un punto de vista en primera persona, el lector habría tenido más conocimiento acerca de los sentimientos y las emociones de Bonnie mientras ella los estaba pensando</a:t>
                      </a:r>
                      <a:r>
                        <a:rPr lang="es-MX" sz="1100" b="0" i="0" u="none" baseline="0" dirty="0" smtClean="0">
                          <a:solidFill>
                            <a:srgbClr val="008000"/>
                          </a:solidFill>
                        </a:rPr>
                        <a:t>. </a:t>
                      </a:r>
                      <a:r>
                        <a:rPr lang="es-MX" sz="1100" b="0" i="0" u="none" baseline="0" dirty="0" smtClean="0">
                          <a:solidFill>
                            <a:schemeClr val="tx1"/>
                          </a:solidFill>
                        </a:rPr>
                        <a:t>Si este cuento hubiese sido escrito en primera persona, yo habría escuchado a Bonnie decir: "Las lágrimas llenaron mis ojos". Por estas razones, este cuento fue contado desde un punto de vista de tercera persona limitada, y no en primera persona. </a:t>
                      </a:r>
                      <a:endParaRPr lang="es-MX" sz="1100" b="0" i="0" baseline="0" dirty="0" smtClean="0">
                        <a:solidFill>
                          <a:schemeClr val="tx1"/>
                        </a:solidFill>
                      </a:endParaRPr>
                    </a:p>
                  </a:txBody>
                  <a:tcPr marL="103632" marR="103632" marT="50292" marB="50292"/>
                </a:tc>
              </a:tr>
              <a:tr h="652272">
                <a:tc>
                  <a:txBody>
                    <a:bodyPr/>
                    <a:lstStyle/>
                    <a:p>
                      <a:pPr algn="ctr"/>
                      <a:r>
                        <a:rPr lang="es-MX" sz="2000" b="1" dirty="0" smtClean="0"/>
                        <a:t>1</a:t>
                      </a:r>
                      <a:endParaRPr lang="es-MX" sz="2000" b="1" dirty="0"/>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El estudiante cita evidencia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parcial</a:t>
                      </a:r>
                      <a:r>
                        <a:rPr kumimoji="0" lang="es-MX" sz="1000" b="0" i="1" u="none" strike="noStrike" kern="1200" cap="none" spc="0" normalizeH="0" baseline="0" noProof="0" dirty="0" smtClean="0">
                          <a:ln>
                            <a:noFill/>
                          </a:ln>
                          <a:solidFill>
                            <a:schemeClr val="tx1"/>
                          </a:solidFill>
                          <a:effectLst/>
                          <a:uLnTx/>
                          <a:uFillTx/>
                          <a:latin typeface="+mn-lt"/>
                          <a:ea typeface="+mn-ea"/>
                          <a:cs typeface="+mn-cs"/>
                        </a:rPr>
                        <a:t> para apoyar su análisis del punto de vista del narrador sobre Bonnie y utiliza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algunos</a:t>
                      </a:r>
                      <a:r>
                        <a:rPr kumimoji="0" lang="es-MX" sz="1000" b="0" i="1" u="none" strike="noStrike" kern="1200" cap="none" spc="0" normalizeH="0" baseline="0" noProof="0" dirty="0" smtClean="0">
                          <a:ln>
                            <a:noFill/>
                          </a:ln>
                          <a:solidFill>
                            <a:schemeClr val="tx1"/>
                          </a:solidFill>
                          <a:effectLst/>
                          <a:uLnTx/>
                          <a:uFillTx/>
                          <a:latin typeface="+mn-lt"/>
                          <a:ea typeface="+mn-ea"/>
                          <a:cs typeface="+mn-cs"/>
                        </a:rPr>
                        <a:t> ejemplos del texto para apoyar este análisis.</a:t>
                      </a:r>
                    </a:p>
                    <a:p>
                      <a:pPr marL="0" marR="0" lvl="0" indent="0" algn="l" defTabSz="1018809" rtl="0" eaLnBrk="1" fontAlgn="auto" latinLnBrk="0" hangingPunct="1">
                        <a:lnSpc>
                          <a:spcPct val="100000"/>
                        </a:lnSpc>
                        <a:spcBef>
                          <a:spcPts val="0"/>
                        </a:spcBef>
                        <a:spcAft>
                          <a:spcPts val="0"/>
                        </a:spcAft>
                        <a:buClrTx/>
                        <a:buSzTx/>
                        <a:buFontTx/>
                        <a:buNone/>
                        <a:tabLst/>
                        <a:defRPr/>
                      </a:pPr>
                      <a:r>
                        <a:rPr lang="es-MX" sz="1100" b="1" i="1" u="none" baseline="0" dirty="0" smtClean="0">
                          <a:solidFill>
                            <a:schemeClr val="tx1"/>
                          </a:solidFill>
                        </a:rPr>
                        <a:t>Un robot malo </a:t>
                      </a:r>
                      <a:r>
                        <a:rPr lang="es-MX" sz="1100" b="0" i="0" u="none" baseline="0" dirty="0" smtClean="0">
                          <a:solidFill>
                            <a:schemeClr val="tx1"/>
                          </a:solidFill>
                        </a:rPr>
                        <a:t>fue narrado desde un punto de vista en tercera persona limitada. Lo sé porque en el texto dice: "Bonnie Graham tenía que admitirlo: </a:t>
                      </a:r>
                      <a:r>
                        <a:rPr lang="es-MX" sz="1100" b="0" i="0" u="none" baseline="0" dirty="0" err="1" smtClean="0">
                          <a:solidFill>
                            <a:schemeClr val="tx1"/>
                          </a:solidFill>
                        </a:rPr>
                        <a:t>EARL</a:t>
                      </a:r>
                      <a:r>
                        <a:rPr lang="es-MX" sz="1100" b="0" i="0" u="none" baseline="0" dirty="0" smtClean="0">
                          <a:solidFill>
                            <a:schemeClr val="tx1"/>
                          </a:solidFill>
                        </a:rPr>
                        <a:t> era un robot malo. Ya ella no podía pasar por alto sus muchos defectos”. Esto muestra que la palabra clave “ella” me dice que el cuento fue redactado en tercera persona.</a:t>
                      </a:r>
                      <a:endParaRPr kumimoji="0" lang="es-MX" sz="1100" b="0" i="0"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tc>
              </a:tr>
              <a:tr h="472440">
                <a:tc>
                  <a:txBody>
                    <a:bodyPr/>
                    <a:lstStyle/>
                    <a:p>
                      <a:pPr algn="ctr"/>
                      <a:r>
                        <a:rPr lang="es-MX" sz="2000" b="1" dirty="0" smtClean="0"/>
                        <a:t>0</a:t>
                      </a:r>
                      <a:endParaRPr lang="es-MX" sz="2000" b="1" dirty="0"/>
                    </a:p>
                  </a:txBody>
                  <a:tcPr marL="103632" marR="103632" marT="50292" marB="50292" anchor="ctr"/>
                </a:tc>
                <a:tc>
                  <a:txBody>
                    <a:bodyPr/>
                    <a:lstStyle/>
                    <a:p>
                      <a:r>
                        <a:rPr lang="es-MX" sz="1000" b="0" i="1" u="none" baseline="0" dirty="0" smtClean="0">
                          <a:solidFill>
                            <a:schemeClr val="tx1"/>
                          </a:solidFill>
                        </a:rPr>
                        <a:t>El estudiante no cita evidencia para apoyar su análisis del punto de vista del narrador sobre Bonnie, ni utiliza ejemplos del texto para apoyar este análisis.</a:t>
                      </a:r>
                    </a:p>
                    <a:p>
                      <a:r>
                        <a:rPr lang="es-MX" sz="1100" b="0" i="0" u="none" baseline="0" dirty="0" smtClean="0">
                          <a:solidFill>
                            <a:schemeClr val="tx1"/>
                          </a:solidFill>
                        </a:rPr>
                        <a:t>El punto de vista del narrador es en tercera persona limitada.</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8090027"/>
              </p:ext>
            </p:extLst>
          </p:nvPr>
        </p:nvGraphicFramePr>
        <p:xfrm>
          <a:off x="5374640" y="8989484"/>
          <a:ext cx="1905000" cy="533400"/>
        </p:xfrm>
        <a:graphic>
          <a:graphicData uri="http://schemas.openxmlformats.org/drawingml/2006/table">
            <a:tbl>
              <a:tblPr firstRow="1" firstCol="1" bandRow="1"/>
              <a:tblGrid>
                <a:gridCol w="1905000"/>
              </a:tblGrid>
              <a:tr h="141565">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RL.6.6</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EVC</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1835">
                <a:tc>
                  <a:txBody>
                    <a:bodyPr/>
                    <a:lstStyle/>
                    <a:p>
                      <a:pPr marL="0" marR="0" algn="l">
                        <a:lnSpc>
                          <a:spcPct val="100000"/>
                        </a:lnSpc>
                        <a:spcBef>
                          <a:spcPts val="0"/>
                        </a:spcBef>
                        <a:spcAft>
                          <a:spcPts val="0"/>
                        </a:spcAft>
                      </a:pPr>
                      <a:r>
                        <a:rPr lang="es-MX" sz="800" dirty="0" smtClean="0">
                          <a:solidFill>
                            <a:srgbClr val="000000"/>
                          </a:solidFill>
                          <a:effectLst/>
                          <a:latin typeface="+mn-lt"/>
                          <a:ea typeface="Times New Roman"/>
                          <a:cs typeface="Times New Roman"/>
                        </a:rPr>
                        <a:t>Cita evidencia para mostrar cómo se desarrolla el punto de vista del autor en un texto para un propósito específico.</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9807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15668" y="1483948"/>
            <a:ext cx="2595257" cy="1665463"/>
            <a:chOff x="1031136" y="2703148"/>
            <a:chExt cx="2379789" cy="1665463"/>
          </a:xfrm>
        </p:grpSpPr>
        <p:sp>
          <p:nvSpPr>
            <p:cNvPr id="16" name="Parallelogram 15"/>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7" name="Parallelogram 16"/>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8" name="Rectangle 17"/>
            <p:cNvSpPr/>
            <p:nvPr/>
          </p:nvSpPr>
          <p:spPr>
            <a:xfrm>
              <a:off x="1812620" y="3074214"/>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a:t>
              </a:r>
            </a:p>
          </p:txBody>
        </p:sp>
      </p:grpSp>
      <p:graphicFrame>
        <p:nvGraphicFramePr>
          <p:cNvPr id="25" name="Table 24"/>
          <p:cNvGraphicFramePr>
            <a:graphicFrameLocks noGrp="1"/>
          </p:cNvGraphicFramePr>
          <p:nvPr>
            <p:extLst>
              <p:ext uri="{D42A27DB-BD31-4B8C-83A1-F6EECF244321}">
                <p14:modId xmlns:p14="http://schemas.microsoft.com/office/powerpoint/2010/main" val="1781414672"/>
              </p:ext>
            </p:extLst>
          </p:nvPr>
        </p:nvGraphicFramePr>
        <p:xfrm>
          <a:off x="1143000" y="6553200"/>
          <a:ext cx="5867400" cy="238201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44083"/>
                <a:gridCol w="2309230"/>
                <a:gridCol w="2486865"/>
                <a:gridCol w="627222"/>
              </a:tblGrid>
              <a:tr h="284988">
                <a:tc gridSpan="4">
                  <a:txBody>
                    <a:bodyPr/>
                    <a:lstStyle/>
                    <a:p>
                      <a:pPr algn="ctr"/>
                      <a:r>
                        <a:rPr lang="es-ES" sz="1200" b="1" noProof="0" dirty="0" smtClean="0">
                          <a:solidFill>
                            <a:schemeClr val="tx1"/>
                          </a:solidFill>
                        </a:rPr>
                        <a:t>Escrito de opinión y Lenguaje </a:t>
                      </a:r>
                      <a:endParaRPr lang="es-ES"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_tradnl" sz="1200" b="1" noProof="0" dirty="0" smtClean="0">
                          <a:solidFill>
                            <a:schemeClr val="tx1"/>
                          </a:solidFill>
                        </a:rPr>
                        <a:t>Objetivos</a:t>
                      </a:r>
                      <a:endParaRPr lang="es-ES_tradnl"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i="0" dirty="0" smtClean="0">
                          <a:latin typeface="Calibri" panose="020F0502020204030204" pitchFamily="34" charset="0"/>
                        </a:rPr>
                        <a:t>Estándares</a:t>
                      </a:r>
                      <a:endParaRPr lang="en-US" sz="1200" b="1" i="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s-ES_tradnl" sz="1200" b="1" dirty="0" smtClean="0">
                          <a:solidFill>
                            <a:schemeClr val="tx1"/>
                          </a:solidFill>
                        </a:rPr>
                        <a:t>Escrito de opinión breve</a:t>
                      </a:r>
                      <a:endParaRPr lang="es-ES_tradnl"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W.61a,</a:t>
                      </a:r>
                      <a:r>
                        <a:rPr lang="en-US" sz="1200" b="1" baseline="0" dirty="0" smtClean="0">
                          <a:solidFill>
                            <a:schemeClr val="tx1"/>
                          </a:solidFill>
                        </a:rPr>
                        <a:t> W.6.1b,  W.6.1c, W.6.1d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s-ES_tradnl" sz="1200" b="1" noProof="0" dirty="0" smtClean="0">
                          <a:solidFill>
                            <a:schemeClr val="tx1"/>
                          </a:solidFill>
                        </a:rPr>
                        <a:t>Escribir-Revisar: Escrito</a:t>
                      </a:r>
                      <a:r>
                        <a:rPr lang="es-ES_tradnl" sz="1200" b="1" baseline="0" noProof="0" dirty="0" smtClean="0">
                          <a:solidFill>
                            <a:schemeClr val="tx1"/>
                          </a:solidFill>
                        </a:rPr>
                        <a:t> de</a:t>
                      </a:r>
                      <a:r>
                        <a:rPr lang="es-ES_tradnl" sz="1200" b="1" noProof="0" dirty="0" smtClean="0">
                          <a:solidFill>
                            <a:schemeClr val="tx1"/>
                          </a:solidFill>
                        </a:rPr>
                        <a:t> </a:t>
                      </a:r>
                      <a:r>
                        <a:rPr lang="es-ES_tradnl" sz="1200" b="1" dirty="0" smtClean="0">
                          <a:solidFill>
                            <a:schemeClr val="tx1"/>
                          </a:solidFill>
                        </a:rPr>
                        <a:t>opinión</a:t>
                      </a:r>
                      <a:endParaRPr lang="es-ES_tradnl"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W.6.1a,</a:t>
                      </a:r>
                      <a:r>
                        <a:rPr lang="en-US" sz="1200" b="1" baseline="0" dirty="0" smtClean="0">
                          <a:solidFill>
                            <a:schemeClr val="tx1"/>
                          </a:solidFill>
                        </a:rPr>
                        <a:t> W.6.1b,  W.6.1c, W.6.1d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s-ES_tradnl" sz="1200" b="1" dirty="0" smtClean="0">
                          <a:solidFill>
                            <a:schemeClr val="tx1"/>
                          </a:solidFill>
                        </a:rPr>
                        <a:t>Composición completa</a:t>
                      </a:r>
                      <a:r>
                        <a:rPr lang="es-ES_tradnl" sz="1200" b="1" baseline="0" dirty="0" smtClean="0">
                          <a:solidFill>
                            <a:schemeClr val="tx1"/>
                          </a:solidFill>
                        </a:rPr>
                        <a:t> de opinión</a:t>
                      </a:r>
                      <a:endParaRPr lang="es-ES_tradnl" sz="1200" b="1" dirty="0">
                        <a:solidFill>
                          <a:schemeClr val="tx1"/>
                        </a:solidFill>
                      </a:endParaRPr>
                    </a:p>
                  </a:txBody>
                  <a:tcPr marL="103632" marR="103632" marT="50292" marB="50292">
                    <a:solidFill>
                      <a:srgbClr val="FFFFCC"/>
                    </a:solidFill>
                  </a:tcPr>
                </a:tc>
                <a:tc>
                  <a:txBody>
                    <a:bodyPr/>
                    <a:lstStyle/>
                    <a:p>
                      <a:r>
                        <a:rPr lang="pl-PL" sz="1200" b="1" smtClean="0">
                          <a:solidFill>
                            <a:schemeClr val="tx1"/>
                          </a:solidFill>
                        </a:rPr>
                        <a:t>W</a:t>
                      </a:r>
                      <a:r>
                        <a:rPr lang="en-US" sz="1200" b="1" dirty="0" smtClean="0">
                          <a:solidFill>
                            <a:schemeClr val="tx1"/>
                          </a:solidFill>
                        </a:rPr>
                        <a:t>.6.1</a:t>
                      </a:r>
                      <a:r>
                        <a:rPr lang="pl-PL" sz="1200" b="1" smtClean="0">
                          <a:solidFill>
                            <a:schemeClr val="tx1"/>
                          </a:solidFill>
                        </a:rPr>
                        <a:t>a, W</a:t>
                      </a:r>
                      <a:r>
                        <a:rPr lang="en-US" sz="1200" b="1" dirty="0" smtClean="0">
                          <a:solidFill>
                            <a:schemeClr val="tx1"/>
                          </a:solidFill>
                        </a:rPr>
                        <a:t>.6.1</a:t>
                      </a:r>
                      <a:r>
                        <a:rPr lang="pl-PL" sz="1200" b="1" smtClean="0">
                          <a:solidFill>
                            <a:schemeClr val="tx1"/>
                          </a:solidFill>
                        </a:rPr>
                        <a:t>b, W</a:t>
                      </a:r>
                      <a:r>
                        <a:rPr lang="en-US" sz="1200" b="1" dirty="0" smtClean="0">
                          <a:solidFill>
                            <a:schemeClr val="tx1"/>
                          </a:solidFill>
                        </a:rPr>
                        <a:t>.6.1</a:t>
                      </a:r>
                      <a:r>
                        <a:rPr lang="pl-PL" sz="1200" b="1" smtClean="0">
                          <a:solidFill>
                            <a:schemeClr val="tx1"/>
                          </a:solidFill>
                        </a:rPr>
                        <a:t>c, W</a:t>
                      </a:r>
                      <a:r>
                        <a:rPr lang="en-US" sz="1200" b="1" dirty="0" smtClean="0">
                          <a:solidFill>
                            <a:schemeClr val="tx1"/>
                          </a:solidFill>
                        </a:rPr>
                        <a:t>.6.1d</a:t>
                      </a:r>
                      <a:r>
                        <a:rPr lang="pl-PL" sz="1200" b="1" smtClean="0">
                          <a:solidFill>
                            <a:schemeClr val="tx1"/>
                          </a:solidFill>
                        </a:rPr>
                        <a:t>, W</a:t>
                      </a:r>
                      <a:r>
                        <a:rPr lang="en-US" sz="1200" b="1" dirty="0" smtClean="0">
                          <a:solidFill>
                            <a:schemeClr val="tx1"/>
                          </a:solidFill>
                        </a:rPr>
                        <a:t>.6.</a:t>
                      </a:r>
                      <a:r>
                        <a:rPr lang="pl-PL" sz="1200" b="1" smtClean="0">
                          <a:solidFill>
                            <a:schemeClr val="tx1"/>
                          </a:solidFill>
                        </a:rPr>
                        <a:t>4,</a:t>
                      </a:r>
                      <a:r>
                        <a:rPr lang="en-US" sz="1200" b="1" baseline="0" dirty="0" smtClean="0">
                          <a:solidFill>
                            <a:schemeClr val="tx1"/>
                          </a:solidFill>
                        </a:rPr>
                        <a:t> </a:t>
                      </a:r>
                      <a:r>
                        <a:rPr lang="pl-PL" sz="1200" b="1" smtClean="0">
                          <a:solidFill>
                            <a:schemeClr val="tx1"/>
                          </a:solidFill>
                        </a:rPr>
                        <a:t>W</a:t>
                      </a:r>
                      <a:r>
                        <a:rPr lang="en-US" sz="1200" b="1" dirty="0" smtClean="0">
                          <a:solidFill>
                            <a:schemeClr val="tx1"/>
                          </a:solidFill>
                        </a:rPr>
                        <a:t>.6.</a:t>
                      </a:r>
                      <a:r>
                        <a:rPr lang="pl-PL" sz="1200" b="1" smtClean="0">
                          <a:solidFill>
                            <a:schemeClr val="tx1"/>
                          </a:solidFill>
                        </a:rPr>
                        <a:t>5, W</a:t>
                      </a:r>
                      <a:r>
                        <a:rPr lang="en-US" sz="1200" b="1" dirty="0" smtClean="0">
                          <a:solidFill>
                            <a:schemeClr val="tx1"/>
                          </a:solidFill>
                        </a:rPr>
                        <a:t>.6.</a:t>
                      </a:r>
                      <a:r>
                        <a:rPr lang="pl-PL" sz="1200" b="1"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s-ES_tradnl" sz="1200" b="1" dirty="0" smtClean="0">
                          <a:solidFill>
                            <a:schemeClr val="tx1"/>
                          </a:solidFill>
                        </a:rPr>
                        <a:t>Uso del</a:t>
                      </a:r>
                      <a:r>
                        <a:rPr lang="es-ES_tradnl" sz="1200" b="1" baseline="0" dirty="0" smtClean="0">
                          <a:solidFill>
                            <a:schemeClr val="tx1"/>
                          </a:solidFill>
                        </a:rPr>
                        <a:t> lenguaje-vocabulario</a:t>
                      </a:r>
                      <a:endParaRPr lang="es-ES_tradnl"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W.6.2d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s-ES_tradnl" sz="1200" b="1" dirty="0" smtClean="0">
                          <a:solidFill>
                            <a:schemeClr val="tx1"/>
                          </a:solidFill>
                        </a:rPr>
                        <a:t>Editar y clarificar</a:t>
                      </a:r>
                      <a:endParaRPr lang="es-ES_tradnl"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L.6.1c</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424076" y="1771075"/>
            <a:ext cx="3142756"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sz="2600" b="1" dirty="0" smtClean="0">
                <a:solidFill>
                  <a:schemeClr val="accent1">
                    <a:lumMod val="75000"/>
                  </a:schemeClr>
                </a:solidFill>
                <a:latin typeface="Bookman Old Style" pitchFamily="18" charset="0"/>
              </a:rPr>
              <a:t>Trimestre cuatro</a:t>
            </a:r>
            <a:endParaRPr lang="es-MX" sz="2600" b="1" strike="sngStrike" dirty="0" smtClean="0">
              <a:solidFill>
                <a:schemeClr val="accent6">
                  <a:lumMod val="75000"/>
                </a:schemeClr>
              </a:solidFill>
              <a:latin typeface="Bookman Old Style" pitchFamily="18" charset="0"/>
            </a:endParaRPr>
          </a:p>
          <a:p>
            <a:r>
              <a:rPr lang="es-MX" sz="2400" b="1" dirty="0" smtClean="0">
                <a:latin typeface="Bookman Old Style" pitchFamily="18" charset="0"/>
              </a:rPr>
              <a:t>Pre-evaluación</a:t>
            </a:r>
            <a:endParaRPr lang="es-MX" sz="2400" b="1" dirty="0">
              <a:latin typeface="Bookman Old Style" pitchFamily="18" charset="0"/>
            </a:endParaRPr>
          </a:p>
        </p:txBody>
      </p:sp>
      <p:sp>
        <p:nvSpPr>
          <p:cNvPr id="2" name="Rectangle 1"/>
          <p:cNvSpPr/>
          <p:nvPr/>
        </p:nvSpPr>
        <p:spPr>
          <a:xfrm>
            <a:off x="4495800" y="7499367"/>
            <a:ext cx="489737" cy="1968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985537" y="7162800"/>
            <a:ext cx="51547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62400" y="7917314"/>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43000" y="6172200"/>
            <a:ext cx="6324600" cy="410654"/>
          </a:xfrm>
          <a:prstGeom prst="rect">
            <a:avLst/>
          </a:prstGeom>
          <a:noFill/>
        </p:spPr>
        <p:txBody>
          <a:bodyPr wrap="square" lIns="101882" tIns="50941" rIns="101882" bIns="50941" rtlCol="0">
            <a:spAutoFit/>
          </a:bodyPr>
          <a:lstStyle/>
          <a:p>
            <a:pPr algn="ctr"/>
            <a:r>
              <a:rPr lang="es-ES" sz="1000" b="1" i="1" dirty="0">
                <a:latin typeface="Calibri" panose="020F0502020204030204" pitchFamily="34" charset="0"/>
              </a:rPr>
              <a:t>Nota: Es posible que haya más estándares por objetivo. Los estándares evaluados en esta </a:t>
            </a:r>
            <a:r>
              <a:rPr lang="es-ES" sz="1000" b="1" i="1" dirty="0" smtClean="0">
                <a:latin typeface="Calibri" panose="020F0502020204030204" pitchFamily="34" charset="0"/>
              </a:rPr>
              <a:t>evaluación</a:t>
            </a:r>
          </a:p>
          <a:p>
            <a:pPr algn="ctr"/>
            <a:r>
              <a:rPr lang="es-ES" sz="1000" b="1" i="1" dirty="0" smtClean="0">
                <a:latin typeface="Calibri" panose="020F0502020204030204" pitchFamily="34" charset="0"/>
              </a:rPr>
              <a:t> </a:t>
            </a:r>
            <a:r>
              <a:rPr lang="es-ES" sz="1000" b="1" i="1" dirty="0">
                <a:latin typeface="Calibri" panose="020F0502020204030204" pitchFamily="34" charset="0"/>
              </a:rPr>
              <a:t>de escritura están encerrados en un recuadro. </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04720705"/>
              </p:ext>
            </p:extLst>
          </p:nvPr>
        </p:nvGraphicFramePr>
        <p:xfrm>
          <a:off x="1517184" y="3049122"/>
          <a:ext cx="5042832"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1000"/>
                <a:gridCol w="3048000"/>
                <a:gridCol w="904684"/>
                <a:gridCol w="709148"/>
              </a:tblGrid>
              <a:tr h="284988">
                <a:tc gridSpan="4">
                  <a:txBody>
                    <a:bodyPr/>
                    <a:lstStyle/>
                    <a:p>
                      <a:pPr algn="ctr"/>
                      <a:r>
                        <a:rPr lang="es-VE" sz="1200" b="1" noProof="0" dirty="0" smtClean="0">
                          <a:solidFill>
                            <a:schemeClr val="tx1"/>
                          </a:solidFill>
                        </a:rPr>
                        <a:t>Lectura:</a:t>
                      </a:r>
                      <a:r>
                        <a:rPr lang="es-VE" sz="1200" b="1" baseline="0" noProof="0" dirty="0" smtClean="0">
                          <a:solidFill>
                            <a:schemeClr val="tx1"/>
                          </a:solidFill>
                        </a:rPr>
                        <a:t> Texto literario</a:t>
                      </a:r>
                      <a:endParaRPr lang="es-VE"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i="0" dirty="0" smtClean="0">
                          <a:latin typeface="Calibri" panose="020F0502020204030204" pitchFamily="34" charset="0"/>
                        </a:rPr>
                        <a:t>Estándares</a:t>
                      </a:r>
                      <a:endParaRPr lang="en-US" sz="1200" b="1" i="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ES_tradnl" sz="1200" b="1" noProof="0" dirty="0" smtClean="0">
                          <a:solidFill>
                            <a:schemeClr val="tx1"/>
                          </a:solidFill>
                        </a:rPr>
                        <a:t>Razonamiento y Evidencia</a:t>
                      </a:r>
                      <a:endParaRPr lang="es-ES_tradnl"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ES_tradnl" sz="1200" b="1" noProof="0" dirty="0" smtClean="0">
                          <a:solidFill>
                            <a:schemeClr val="tx1"/>
                          </a:solidFill>
                        </a:rPr>
                        <a:t>Razonamiento y Evidencia</a:t>
                      </a:r>
                      <a:endParaRPr lang="es-ES_tradnl"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 sz="1200" b="1" dirty="0" smtClean="0"/>
                        <a:t>Análisis dentro y a través de textos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606108537"/>
              </p:ext>
            </p:extLst>
          </p:nvPr>
        </p:nvGraphicFramePr>
        <p:xfrm>
          <a:off x="1524000" y="4472785"/>
          <a:ext cx="5029200" cy="147646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1000"/>
                <a:gridCol w="3048000"/>
                <a:gridCol w="914400"/>
                <a:gridCol w="685800"/>
              </a:tblGrid>
              <a:tr h="284988">
                <a:tc gridSpan="4">
                  <a:txBody>
                    <a:bodyPr/>
                    <a:lstStyle/>
                    <a:p>
                      <a:pPr algn="ctr"/>
                      <a:r>
                        <a:rPr lang="es-ES_tradnl" sz="1200" b="1" noProof="0" dirty="0" smtClean="0">
                          <a:solidFill>
                            <a:schemeClr val="tx1"/>
                          </a:solidFill>
                        </a:rPr>
                        <a:t>Lectura :</a:t>
                      </a:r>
                      <a:r>
                        <a:rPr lang="es-ES_tradnl" sz="1200" b="1" baseline="0" noProof="0" dirty="0" smtClean="0">
                          <a:solidFill>
                            <a:schemeClr val="tx1"/>
                          </a:solidFill>
                        </a:rPr>
                        <a:t> Texto i</a:t>
                      </a:r>
                      <a:r>
                        <a:rPr lang="es-ES_tradnl" sz="1200" b="1" noProof="0" dirty="0" smtClean="0">
                          <a:solidFill>
                            <a:schemeClr val="tx1"/>
                          </a:solidFill>
                        </a:rPr>
                        <a:t>nformativo</a:t>
                      </a:r>
                      <a:endParaRPr lang="es-ES_tradnl"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336513">
                <a:tc gridSpan="2">
                  <a:txBody>
                    <a:bodyPr/>
                    <a:lstStyle/>
                    <a:p>
                      <a:pPr algn="ctr"/>
                      <a:r>
                        <a:rPr lang="es-ES_tradnl" sz="1200" b="1" noProof="0" dirty="0" smtClean="0">
                          <a:solidFill>
                            <a:schemeClr val="tx1"/>
                          </a:solidFill>
                        </a:rPr>
                        <a:t>Objetivos</a:t>
                      </a:r>
                      <a:endParaRPr lang="es-ES_tradnl"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i="0" dirty="0" smtClean="0">
                          <a:latin typeface="Calibri" panose="020F0502020204030204" pitchFamily="34" charset="0"/>
                        </a:rPr>
                        <a:t>Estándares</a:t>
                      </a:r>
                      <a:endParaRPr lang="en-US" sz="1200" b="1" i="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ES_tradnl" sz="1200" b="1" noProof="0" dirty="0" smtClean="0">
                          <a:solidFill>
                            <a:schemeClr val="tx1"/>
                          </a:solidFill>
                        </a:rPr>
                        <a:t>Razonamiento y Evidencia</a:t>
                      </a:r>
                      <a:endParaRPr lang="es-ES_tradnl"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ES_tradnl" sz="1200" b="1" noProof="0" dirty="0" smtClean="0">
                          <a:solidFill>
                            <a:schemeClr val="tx1"/>
                          </a:solidFill>
                        </a:rPr>
                        <a:t>Razonamiento y Evidencia</a:t>
                      </a:r>
                      <a:endParaRPr lang="es-ES_tradnl"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ES" sz="1200" b="1" dirty="0" smtClean="0"/>
                        <a:t>Análisis dentro y a través de textos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Tree>
    <p:extLst>
      <p:ext uri="{BB962C8B-B14F-4D97-AF65-F5344CB8AC3E}">
        <p14:creationId xmlns:p14="http://schemas.microsoft.com/office/powerpoint/2010/main" val="596613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2159640685"/>
              </p:ext>
            </p:extLst>
          </p:nvPr>
        </p:nvGraphicFramePr>
        <p:xfrm>
          <a:off x="228600" y="175687"/>
          <a:ext cx="7315200" cy="9088889"/>
        </p:xfrm>
        <a:graphic>
          <a:graphicData uri="http://schemas.openxmlformats.org/drawingml/2006/table">
            <a:tbl>
              <a:tblPr firstRow="1"/>
              <a:tblGrid>
                <a:gridCol w="772616"/>
                <a:gridCol w="6542584"/>
              </a:tblGrid>
              <a:tr h="814913">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debe responder. Busque el intención general de la pregunta y  la respuesta del estudiante y siga la rúbrica a continuación tanto como sea posible. Utilice su mejor juicio. A diferencia de las preguntas de  </a:t>
                      </a:r>
                      <a:r>
                        <a:rPr kumimoji="0" lang="es-MX" sz="1000" b="0" i="1" u="none" strike="noStrike" kern="1200" cap="none" spc="0" normalizeH="0" baseline="0" noProof="0" dirty="0" err="1" smtClean="0">
                          <a:ln>
                            <a:noFill/>
                          </a:ln>
                          <a:solidFill>
                            <a:prstClr val="black"/>
                          </a:solidFill>
                          <a:effectLst/>
                          <a:uLnTx/>
                          <a:uFillTx/>
                          <a:latin typeface="+mn-lt"/>
                          <a:ea typeface="+mn-ea"/>
                          <a:cs typeface="+mn-cs"/>
                        </a:rPr>
                        <a:t>DOK</a:t>
                      </a:r>
                      <a:r>
                        <a:rPr kumimoji="0" lang="es-MX" sz="1000" b="0" i="1" u="none" strike="noStrike" kern="1200" cap="none" spc="0" normalizeH="0" baseline="0" noProof="0" dirty="0" smtClean="0">
                          <a:ln>
                            <a:noFill/>
                          </a:ln>
                          <a:solidFill>
                            <a:prstClr val="black"/>
                          </a:solidFill>
                          <a:effectLst/>
                          <a:uLnTx/>
                          <a:uFillTx/>
                          <a:latin typeface="+mn-lt"/>
                          <a:ea typeface="+mn-ea"/>
                          <a:cs typeface="+mn-cs"/>
                        </a:rPr>
                        <a:t>-1 donde  hay una respuesta correcta o incorrecta,  las respuesta construida son más difíciles de evaluar. La coherencia global de la intención del estudiante, basada en la mayor parte de sus respuestas, puede servirle de guía. </a:t>
                      </a:r>
                    </a:p>
                  </a:txBody>
                  <a:tcPr marT="0" marB="0" horzOverflow="overflow">
                    <a:lnL w="12700">
                      <a:noFill/>
                      <a:round/>
                    </a:lnL>
                    <a:lnR w="12700">
                      <a:noFill/>
                      <a:roun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r>
              <a:tr h="22677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400" b="1" noProof="0" dirty="0" smtClean="0">
                          <a:effectLst/>
                        </a:rPr>
                        <a:t>Pre-evaluación Trimestre 4:</a:t>
                      </a:r>
                      <a:r>
                        <a:rPr lang="es-MX" sz="1400" b="1" dirty="0" smtClean="0">
                          <a:solidFill>
                            <a:schemeClr val="tx1"/>
                          </a:solidFill>
                          <a:effectLst/>
                        </a:rPr>
                        <a:t> </a:t>
                      </a:r>
                      <a:r>
                        <a:rPr lang="es-MX" sz="1400" b="1" u="none" dirty="0" smtClean="0">
                          <a:solidFill>
                            <a:schemeClr val="tx1"/>
                          </a:solidFill>
                          <a:effectLst/>
                        </a:rPr>
                        <a:t>Clave para la </a:t>
                      </a:r>
                      <a:r>
                        <a:rPr lang="es-MX" sz="1400" b="1" u="sng" dirty="0" smtClean="0">
                          <a:solidFill>
                            <a:schemeClr val="tx1"/>
                          </a:solidFill>
                          <a:effectLst/>
                        </a:rPr>
                        <a:t>Respuesta construida</a:t>
                      </a:r>
                      <a:r>
                        <a:rPr lang="es-MX" sz="1400" b="1" u="sng" baseline="0" dirty="0" smtClean="0">
                          <a:solidFill>
                            <a:schemeClr val="tx1"/>
                          </a:solidFill>
                          <a:effectLst/>
                        </a:rPr>
                        <a:t> de investigación</a:t>
                      </a:r>
                      <a:endParaRPr lang="es-MX" sz="1400" b="1" dirty="0" smtClean="0">
                        <a:solidFill>
                          <a:schemeClr val="tx1"/>
                        </a:solidFill>
                        <a:effectLst/>
                      </a:endParaRPr>
                    </a:p>
                  </a:txBody>
                  <a:tcPr marL="0" marR="0" marT="0" marB="0" horzOverflow="overflow">
                    <a:lnL w="12700">
                      <a:solidFill>
                        <a:srgbClr val="000000"/>
                      </a:solidFill>
                      <a:round/>
                    </a:lnL>
                    <a:lnR w="12700">
                      <a:solidFill>
                        <a:srgbClr val="000000"/>
                      </a:solidFill>
                      <a:roun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6770">
                <a:tc gridSpan="2">
                  <a:txBody>
                    <a:bodyPr/>
                    <a:lstStyle/>
                    <a:p>
                      <a:pPr lvl="0" algn="l">
                        <a:lnSpc>
                          <a:spcPct val="100000"/>
                        </a:lnSpc>
                        <a:spcBef>
                          <a:spcPts val="0"/>
                        </a:spcBef>
                        <a:spcAft>
                          <a:spcPts val="0"/>
                        </a:spcAft>
                        <a:defRPr sz="1800" b="0" i="0"/>
                      </a:pPr>
                      <a:r>
                        <a:rPr lang="es-MX" sz="1400" b="1" dirty="0" smtClean="0">
                          <a:latin typeface="+mn-lt"/>
                        </a:rPr>
                        <a:t>  </a:t>
                      </a:r>
                      <a:r>
                        <a:rPr lang="es-MX" sz="1400" b="1" noProof="0" dirty="0" smtClean="0">
                          <a:solidFill>
                            <a:schemeClr val="tx1"/>
                          </a:solidFill>
                        </a:rPr>
                        <a:t>Estándar</a:t>
                      </a:r>
                      <a:r>
                        <a:rPr lang="es-MX" sz="1400" b="1" dirty="0" smtClean="0">
                          <a:solidFill>
                            <a:schemeClr val="tx1"/>
                          </a:solidFill>
                          <a:latin typeface="+mn-lt"/>
                        </a:rPr>
                        <a:t> </a:t>
                      </a:r>
                      <a:r>
                        <a:rPr lang="es-MX" sz="1400" b="1" dirty="0" err="1" smtClean="0">
                          <a:solidFill>
                            <a:schemeClr val="tx1"/>
                          </a:solidFill>
                          <a:latin typeface="+mn-lt"/>
                        </a:rPr>
                        <a:t>RI.6.9</a:t>
                      </a:r>
                      <a:r>
                        <a:rPr lang="es-MX" sz="1400" b="1" baseline="0" dirty="0" smtClean="0">
                          <a:solidFill>
                            <a:schemeClr val="tx1"/>
                          </a:solidFill>
                          <a:latin typeface="+mn-lt"/>
                        </a:rPr>
                        <a:t> </a:t>
                      </a:r>
                      <a:r>
                        <a:rPr lang="es-MX" sz="1400" b="1" dirty="0" smtClean="0">
                          <a:solidFill>
                            <a:schemeClr val="tx1"/>
                          </a:solidFill>
                          <a:latin typeface="+mn-lt"/>
                        </a:rPr>
                        <a:t> </a:t>
                      </a:r>
                      <a:r>
                        <a:rPr lang="es-MX" sz="1400" b="1" u="none" noProof="0" dirty="0" smtClean="0">
                          <a:solidFill>
                            <a:schemeClr val="tx1"/>
                          </a:solidFill>
                        </a:rPr>
                        <a:t>Rúbrica para la respuesta construida - Lectura</a:t>
                      </a:r>
                      <a:endParaRPr lang="es-MX" sz="1400" b="1" dirty="0">
                        <a:solidFill>
                          <a:schemeClr val="tx1"/>
                        </a:solidFill>
                        <a:latin typeface="+mn-lt"/>
                      </a:endParaRP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431361">
                <a:tc gridSpan="2">
                  <a:txBody>
                    <a:bodyPr/>
                    <a:lstStyle/>
                    <a:p>
                      <a:pPr marL="1035050" marR="0" lvl="0" indent="-974725" algn="l" defTabSz="966612" rtl="0" eaLnBrk="1" fontAlgn="auto" latinLnBrk="0" hangingPunct="1">
                        <a:lnSpc>
                          <a:spcPct val="100000"/>
                        </a:lnSpc>
                        <a:spcBef>
                          <a:spcPts val="0"/>
                        </a:spcBef>
                        <a:spcAft>
                          <a:spcPts val="0"/>
                        </a:spcAft>
                        <a:buClrTx/>
                        <a:buSzTx/>
                        <a:buFont typeface="+mj-lt"/>
                        <a:buNone/>
                        <a:tabLst/>
                        <a:defRPr/>
                      </a:pPr>
                      <a:r>
                        <a:rPr lang="es-MX" sz="1400" b="1" dirty="0" smtClean="0">
                          <a:latin typeface="+mn-lt"/>
                          <a:cs typeface="Helvetica" panose="020B0604020202020204" pitchFamily="34" charset="0"/>
                        </a:rPr>
                        <a:t>Pregunta #8: </a:t>
                      </a:r>
                      <a:r>
                        <a:rPr kumimoji="0" lang="es-ES" sz="1300" b="0" i="0" u="none" strike="noStrike" kern="1200" cap="none" spc="0" normalizeH="0" baseline="0" noProof="0" dirty="0" smtClean="0">
                          <a:ln>
                            <a:noFill/>
                          </a:ln>
                          <a:solidFill>
                            <a:prstClr val="black"/>
                          </a:solidFill>
                          <a:effectLst/>
                          <a:uLnTx/>
                          <a:uFillTx/>
                          <a:latin typeface="+mn-lt"/>
                          <a:ea typeface="+mn-ea"/>
                          <a:cs typeface="Calibri"/>
                        </a:rPr>
                        <a:t>¿Cómo el punto de vista de los narradores influye en los desenlaces de ambos cuentos </a:t>
                      </a:r>
                      <a:r>
                        <a:rPr kumimoji="0" lang="es-ES" sz="1300" b="1" i="1" u="none" strike="noStrike" kern="1200" cap="none" spc="0" normalizeH="0" baseline="0" noProof="0" dirty="0" smtClean="0">
                          <a:ln>
                            <a:noFill/>
                          </a:ln>
                          <a:solidFill>
                            <a:prstClr val="black"/>
                          </a:solidFill>
                          <a:effectLst/>
                          <a:uLnTx/>
                          <a:uFillTx/>
                          <a:latin typeface="+mn-lt"/>
                          <a:ea typeface="+mn-ea"/>
                          <a:cs typeface="Calibri"/>
                        </a:rPr>
                        <a:t>Un robot malo</a:t>
                      </a:r>
                      <a:r>
                        <a:rPr kumimoji="0" lang="es-ES" sz="1300" b="0" i="0" u="none" strike="noStrike" kern="1200" cap="none" spc="0" normalizeH="0" baseline="0" noProof="0" dirty="0" smtClean="0">
                          <a:ln>
                            <a:noFill/>
                          </a:ln>
                          <a:solidFill>
                            <a:prstClr val="black"/>
                          </a:solidFill>
                          <a:effectLst/>
                          <a:uLnTx/>
                          <a:uFillTx/>
                          <a:latin typeface="+mn-lt"/>
                          <a:ea typeface="+mn-ea"/>
                          <a:cs typeface="Calibri"/>
                        </a:rPr>
                        <a:t> y </a:t>
                      </a:r>
                      <a:r>
                        <a:rPr kumimoji="0" lang="es-ES" sz="1300" b="1" i="1" u="none" strike="noStrike" kern="1200" cap="none" spc="0" normalizeH="0" baseline="0" noProof="0" dirty="0" smtClean="0">
                          <a:ln>
                            <a:noFill/>
                          </a:ln>
                          <a:solidFill>
                            <a:prstClr val="black"/>
                          </a:solidFill>
                          <a:effectLst/>
                          <a:uLnTx/>
                          <a:uFillTx/>
                          <a:latin typeface="+mn-lt"/>
                          <a:ea typeface="+mn-ea"/>
                          <a:cs typeface="Calibri"/>
                        </a:rPr>
                        <a:t>Excursión escolar</a:t>
                      </a:r>
                      <a:r>
                        <a:rPr kumimoji="0" lang="es-ES" sz="1300" b="0" i="0" u="none" strike="noStrike" kern="1200" cap="none" spc="0" normalizeH="0" baseline="0" noProof="0" dirty="0" smtClean="0">
                          <a:ln>
                            <a:noFill/>
                          </a:ln>
                          <a:solidFill>
                            <a:prstClr val="black"/>
                          </a:solidFill>
                          <a:effectLst/>
                          <a:uLnTx/>
                          <a:uFillTx/>
                          <a:latin typeface="+mn-lt"/>
                          <a:ea typeface="+mn-ea"/>
                          <a:cs typeface="Calibri"/>
                        </a:rPr>
                        <a:t>?  Explica las diferencias. Utiliza ejemplos de ambos cuentos.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311012">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p>
                  </a:txBody>
                  <a:tcPr marL="0" marR="0" marT="0" marB="0"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solidFill>
                      <a:srgbClr val="D9D9D9"/>
                    </a:solidFill>
                  </a:tcPr>
                </a:tc>
                <a:tc hMerge="1">
                  <a:txBody>
                    <a:bodyPr/>
                    <a:lstStyle/>
                    <a:p>
                      <a:endParaRPr lang="es-MX"/>
                    </a:p>
                  </a:txBody>
                  <a:tcPr/>
                </a:tc>
              </a:tr>
              <a:tr h="2119767">
                <a:tc gridSpan="2">
                  <a:txBody>
                    <a:bodyPr/>
                    <a:lstStyle/>
                    <a:p>
                      <a:pPr marL="0" marR="0" lvl="0" indent="0" algn="l" defTabSz="764118" rtl="0" eaLnBrk="1" fontAlgn="auto" latinLnBrk="0" hangingPunct="1">
                        <a:lnSpc>
                          <a:spcPct val="100000"/>
                        </a:lnSpc>
                        <a:spcBef>
                          <a:spcPts val="0"/>
                        </a:spcBef>
                        <a:spcAft>
                          <a:spcPts val="0"/>
                        </a:spcAft>
                        <a:buClrTx/>
                        <a:buSzTx/>
                        <a:buFontTx/>
                        <a:buNone/>
                        <a:tabLst/>
                        <a:defRPr sz="1800" b="0" i="0"/>
                      </a:pPr>
                      <a:r>
                        <a:rPr lang="es-MX" sz="1000" b="0" i="0" u="sng" kern="1200" noProof="0" dirty="0" smtClean="0">
                          <a:solidFill>
                            <a:schemeClr val="tx1"/>
                          </a:solidFill>
                          <a:latin typeface="+mn-lt"/>
                          <a:ea typeface="+mn-ea"/>
                          <a:cs typeface="+mn-cs"/>
                        </a:rPr>
                        <a:t>Instrucciones</a:t>
                      </a:r>
                      <a:r>
                        <a:rPr lang="es-MX" sz="1000" b="0" i="0" u="sng" kern="1200" baseline="0" noProof="0" dirty="0" smtClean="0">
                          <a:solidFill>
                            <a:schemeClr val="tx1"/>
                          </a:solidFill>
                          <a:latin typeface="+mn-lt"/>
                          <a:ea typeface="+mn-ea"/>
                          <a:cs typeface="+mn-cs"/>
                        </a:rPr>
                        <a:t> para calificar</a:t>
                      </a:r>
                      <a:r>
                        <a:rPr lang="es-MX" sz="1000" b="0" i="0" u="none" kern="1200" noProof="0" dirty="0" smtClean="0">
                          <a:solidFill>
                            <a:schemeClr val="tx1"/>
                          </a:solidFill>
                          <a:latin typeface="+mn-lt"/>
                          <a:ea typeface="+mn-ea"/>
                          <a:cs typeface="+mn-cs"/>
                        </a:rPr>
                        <a:t>: </a:t>
                      </a:r>
                      <a:r>
                        <a:rPr lang="es-MX" sz="1000" b="0" i="0" kern="1200" noProof="0" dirty="0" smtClean="0">
                          <a:solidFill>
                            <a:srgbClr val="000000"/>
                          </a:solidFill>
                          <a:effectLst/>
                          <a:latin typeface="+mn-lt"/>
                          <a:ea typeface="Times New Roman"/>
                          <a:cs typeface="Arial"/>
                        </a:rPr>
                        <a:t>Escriba una respuesta</a:t>
                      </a:r>
                      <a:r>
                        <a:rPr lang="es-MX" sz="1000" b="0" i="0" kern="1200" baseline="0" noProof="0" dirty="0" smtClean="0">
                          <a:solidFill>
                            <a:srgbClr val="000000"/>
                          </a:solidFill>
                          <a:effectLst/>
                          <a:latin typeface="+mn-lt"/>
                          <a:ea typeface="Times New Roman"/>
                          <a:cs typeface="Arial"/>
                        </a:rPr>
                        <a:t> general de lo que los estudiantes pueden incluir en una contestación competente con ejemplos del texto. Sea bien específico y “extenso”.</a:t>
                      </a:r>
                    </a:p>
                    <a:p>
                      <a:pPr lvl="0" algn="l">
                        <a:defRPr sz="1800" b="0" i="0"/>
                      </a:pPr>
                      <a:r>
                        <a:rPr lang="es-GT" sz="1000" b="0" u="sng" noProof="0" dirty="0" smtClean="0">
                          <a:solidFill>
                            <a:schemeClr val="tx1"/>
                          </a:solidFill>
                        </a:rPr>
                        <a:t>Lenguaje del maestro y notas de calificación</a:t>
                      </a:r>
                      <a:r>
                        <a:rPr lang="es-GT" sz="1000" b="0" u="none" noProof="0" dirty="0" smtClean="0">
                          <a:solidFill>
                            <a:schemeClr val="tx1"/>
                          </a:solidFill>
                        </a:rPr>
                        <a:t>:</a:t>
                      </a:r>
                      <a:endParaRPr lang="es-GT" sz="1000" b="0" noProof="0" dirty="0" smtClean="0">
                        <a:solidFill>
                          <a:schemeClr val="tx1"/>
                        </a:solidFill>
                      </a:endParaRPr>
                    </a:p>
                    <a:p>
                      <a:pPr lvl="0" algn="l">
                        <a:lnSpc>
                          <a:spcPct val="100000"/>
                        </a:lnSpc>
                        <a:spcBef>
                          <a:spcPts val="0"/>
                        </a:spcBef>
                        <a:spcAft>
                          <a:spcPts val="0"/>
                        </a:spcAft>
                        <a:defRPr sz="1800" b="0" i="0"/>
                      </a:pPr>
                      <a:r>
                        <a:rPr lang="es-MX" sz="1000" b="1" baseline="0" dirty="0" smtClean="0">
                          <a:solidFill>
                            <a:schemeClr val="tx1"/>
                          </a:solidFill>
                          <a:uFill>
                            <a:solidFill/>
                          </a:uFill>
                          <a:latin typeface="+mn-lt"/>
                        </a:rPr>
                        <a:t>Suficiente evidencia </a:t>
                      </a:r>
                      <a:r>
                        <a:rPr lang="es-MX" sz="1000" b="0" baseline="0" dirty="0" smtClean="0">
                          <a:solidFill>
                            <a:schemeClr val="tx1"/>
                          </a:solidFill>
                          <a:uFill>
                            <a:solidFill/>
                          </a:uFill>
                          <a:latin typeface="+mn-lt"/>
                        </a:rPr>
                        <a:t>de ambos textos, en primer lugar explicará el punto de vista del narrador presentado a través de los personajes principales, Bonnie y Jeremy, o aludirá a su referencia de ellos de alguna manera (ya que esto es como un narrador presenta el punto de vista).</a:t>
                      </a:r>
                    </a:p>
                    <a:p>
                      <a:pPr lvl="0" algn="l">
                        <a:lnSpc>
                          <a:spcPct val="100000"/>
                        </a:lnSpc>
                        <a:spcBef>
                          <a:spcPts val="0"/>
                        </a:spcBef>
                        <a:spcAft>
                          <a:spcPts val="0"/>
                        </a:spcAft>
                        <a:defRPr sz="1800" b="0" i="0"/>
                      </a:pPr>
                      <a:r>
                        <a:rPr lang="es-MX" sz="1000" b="1" baseline="0" dirty="0" smtClean="0">
                          <a:solidFill>
                            <a:schemeClr val="tx1"/>
                          </a:solidFill>
                          <a:uFill>
                            <a:solidFill/>
                          </a:uFill>
                          <a:latin typeface="+mn-lt"/>
                        </a:rPr>
                        <a:t>Identificaciones específicas </a:t>
                      </a:r>
                      <a:r>
                        <a:rPr lang="es-MX" sz="1000" b="0" baseline="0" dirty="0" smtClean="0">
                          <a:solidFill>
                            <a:schemeClr val="tx1"/>
                          </a:solidFill>
                          <a:uFill>
                            <a:solidFill/>
                          </a:uFill>
                          <a:latin typeface="+mn-lt"/>
                        </a:rPr>
                        <a:t>(detalles de apoyo) para identificar el punto de vista del narrador en </a:t>
                      </a:r>
                      <a:r>
                        <a:rPr lang="es-MX" sz="1000" b="1" i="1" u="none" baseline="0" dirty="0" smtClean="0">
                          <a:solidFill>
                            <a:schemeClr val="tx1"/>
                          </a:solidFill>
                          <a:uFill>
                            <a:solidFill/>
                          </a:uFill>
                          <a:latin typeface="+mn-lt"/>
                        </a:rPr>
                        <a:t>Un robot malo</a:t>
                      </a:r>
                      <a:r>
                        <a:rPr lang="es-MX" sz="1000" b="0" u="none" baseline="0" dirty="0" smtClean="0">
                          <a:solidFill>
                            <a:schemeClr val="tx1"/>
                          </a:solidFill>
                          <a:uFill>
                            <a:solidFill/>
                          </a:uFill>
                          <a:latin typeface="+mn-lt"/>
                        </a:rPr>
                        <a:t>, </a:t>
                      </a:r>
                      <a:r>
                        <a:rPr lang="es-MX" sz="1000" b="0" baseline="0" dirty="0" smtClean="0">
                          <a:solidFill>
                            <a:schemeClr val="tx1"/>
                          </a:solidFill>
                          <a:uFill>
                            <a:solidFill/>
                          </a:uFill>
                          <a:latin typeface="+mn-lt"/>
                        </a:rPr>
                        <a:t>podrían ser: (1) Se presenta a Bonnie como una persona inteligente que le gusta la ciencia, (2) Bonnie antepone la ciencia a la amistad, (3) Bonnie aprende que la amistad es más importante. Las identificaciones específicas (detalles de apoyo) para identificar el punto de vista del narrador en </a:t>
                      </a:r>
                      <a:r>
                        <a:rPr lang="es-MX" sz="1000" b="1" i="1" u="none" baseline="0" dirty="0" smtClean="0">
                          <a:solidFill>
                            <a:schemeClr val="tx1"/>
                          </a:solidFill>
                          <a:uFill>
                            <a:solidFill/>
                          </a:uFill>
                          <a:latin typeface="+mn-lt"/>
                        </a:rPr>
                        <a:t>Excursión escolar, </a:t>
                      </a:r>
                      <a:r>
                        <a:rPr lang="es-MX" sz="1000" b="0" baseline="0" dirty="0" smtClean="0">
                          <a:solidFill>
                            <a:schemeClr val="tx1"/>
                          </a:solidFill>
                          <a:uFill>
                            <a:solidFill/>
                          </a:uFill>
                          <a:latin typeface="+mn-lt"/>
                        </a:rPr>
                        <a:t>podrían ser: (1) Se presenta a Jeremy como un niño que le encanta la ciencia, (2) Jeremy está decepcionado cuando no puede participar en una excursión escolar de ciencias, (3) a Jeremy se le da otra oportunidad de “ver” la ciencia en persona (de primera mano) cuando un profesor lo visita y lo lleva a un recorrido en un observatorio. </a:t>
                      </a:r>
                    </a:p>
                    <a:p>
                      <a:pPr lvl="0" algn="l">
                        <a:lnSpc>
                          <a:spcPct val="100000"/>
                        </a:lnSpc>
                        <a:spcBef>
                          <a:spcPts val="0"/>
                        </a:spcBef>
                        <a:spcAft>
                          <a:spcPts val="0"/>
                        </a:spcAft>
                        <a:defRPr sz="1800" b="0" i="0"/>
                      </a:pPr>
                      <a:r>
                        <a:rPr lang="es-MX" sz="1000" b="1" baseline="0" dirty="0" smtClean="0">
                          <a:solidFill>
                            <a:schemeClr val="tx1"/>
                          </a:solidFill>
                          <a:uFill>
                            <a:solidFill/>
                          </a:uFill>
                          <a:latin typeface="+mn-lt"/>
                        </a:rPr>
                        <a:t>Apoyo completo (otros detalles)</a:t>
                      </a:r>
                      <a:r>
                        <a:rPr lang="es-MX" sz="1000" b="0" baseline="0" dirty="0" smtClean="0">
                          <a:solidFill>
                            <a:schemeClr val="tx1"/>
                          </a:solidFill>
                          <a:uFill>
                            <a:solidFill/>
                          </a:uFill>
                          <a:latin typeface="+mn-lt"/>
                        </a:rPr>
                        <a:t> podrían incluir cómo estos detalles sobre los personajes pueden ser integrados para hacer una asunción acerca del punto de vista de los narradores. Cualquier información es relevante si se toma explícitamente del texto y es lógica</a:t>
                      </a:r>
                      <a:r>
                        <a:rPr lang="es-MX" sz="1000" b="0" i="0" baseline="0" dirty="0" smtClean="0">
                          <a:solidFill>
                            <a:schemeClr val="tx1"/>
                          </a:solidFill>
                        </a:rPr>
                        <a:t>.</a:t>
                      </a:r>
                      <a:endParaRPr lang="es-MX" sz="1000" b="0" i="0" dirty="0" smtClean="0">
                        <a:solidFill>
                          <a:schemeClr val="tx1"/>
                        </a:solidFill>
                      </a:endParaRPr>
                    </a:p>
                  </a:txBody>
                  <a:tcPr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304800">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mn-lt"/>
                          <a:ea typeface="+mn-ea"/>
                          <a:cs typeface="+mn-cs"/>
                        </a:rPr>
                        <a:t>Ejemplo de respuesta en el “lenguaje” del estudiante </a:t>
                      </a:r>
                    </a:p>
                  </a:txBody>
                  <a:tcPr marR="0" marT="0" marB="0" anchor="ctr"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solidFill>
                      <a:srgbClr val="D9D9D9"/>
                    </a:solidFill>
                  </a:tcPr>
                </a:tc>
                <a:tc hMerge="1">
                  <a:txBody>
                    <a:bodyPr/>
                    <a:lstStyle/>
                    <a:p>
                      <a:endParaRPr lang="es-MX"/>
                    </a:p>
                  </a:txBody>
                  <a:tcPr/>
                </a:tc>
              </a:tr>
              <a:tr h="2067269">
                <a:tc>
                  <a:txBody>
                    <a:bodyPr/>
                    <a:lstStyle/>
                    <a:p>
                      <a:pPr lvl="0" algn="ctr">
                        <a:lnSpc>
                          <a:spcPct val="100000"/>
                        </a:lnSpc>
                        <a:spcBef>
                          <a:spcPts val="0"/>
                        </a:spcBef>
                        <a:spcAft>
                          <a:spcPts val="0"/>
                        </a:spcAft>
                        <a:defRPr sz="1800" b="0" i="0"/>
                      </a:pPr>
                      <a:r>
                        <a:rPr lang="es-MX" sz="2000" b="1" dirty="0" smtClean="0">
                          <a:latin typeface="+mn-lt"/>
                        </a:rPr>
                        <a:t>3</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s-MX" sz="1000" b="0" i="1" dirty="0" smtClean="0">
                          <a:solidFill>
                            <a:schemeClr val="tx1"/>
                          </a:solidFill>
                        </a:rPr>
                        <a:t>El estudiante ofrece suficientes ejemplos de cómo el punto de vista del narrador influyó en los resultados de ambos cuentos y en sus diferencias.</a:t>
                      </a:r>
                    </a:p>
                    <a:p>
                      <a:r>
                        <a:rPr lang="es-MX" sz="1000" b="0" i="0" baseline="0" dirty="0" smtClean="0">
                          <a:solidFill>
                            <a:schemeClr val="tx1"/>
                          </a:solidFill>
                        </a:rPr>
                        <a:t>En el cuento, </a:t>
                      </a:r>
                      <a:r>
                        <a:rPr lang="es-MX" sz="1000" b="1" i="1" u="none" baseline="0" dirty="0" smtClean="0">
                          <a:solidFill>
                            <a:schemeClr val="tx1"/>
                          </a:solidFill>
                        </a:rPr>
                        <a:t>Un robot malo</a:t>
                      </a:r>
                      <a:r>
                        <a:rPr lang="es-MX" sz="1000" b="1" i="0" u="none" baseline="0" dirty="0" smtClean="0">
                          <a:solidFill>
                            <a:schemeClr val="tx1"/>
                          </a:solidFill>
                        </a:rPr>
                        <a:t>,</a:t>
                      </a:r>
                      <a:r>
                        <a:rPr lang="es-MX" sz="1000" b="0" i="0" u="none" baseline="0" dirty="0" smtClean="0">
                          <a:solidFill>
                            <a:schemeClr val="tx1"/>
                          </a:solidFill>
                        </a:rPr>
                        <a:t> </a:t>
                      </a:r>
                      <a:r>
                        <a:rPr lang="es-MX" sz="1000" b="0" i="0" baseline="0" dirty="0" smtClean="0">
                          <a:solidFill>
                            <a:schemeClr val="tx1"/>
                          </a:solidFill>
                        </a:rPr>
                        <a:t>el narrador presenta el personaje de Bonnie como una chica inteligente que le encanta tanto la ciencia que se pasa todo su tiempo libre construyendo un robot llamado EARL. El punto de vista del narrador es que Bonnie  está olvidando que los amigos son más importantes que los proyectos de ciencia. Debido al punto de vista del narrador, el cuento termina con Bonnie dándose cuenta de que ella necesita la amistad más que la ciencia. En el cuento, </a:t>
                      </a:r>
                      <a:r>
                        <a:rPr lang="es-MX" sz="1000" b="1" i="1" u="none" baseline="0" dirty="0" smtClean="0">
                          <a:solidFill>
                            <a:schemeClr val="tx1"/>
                          </a:solidFill>
                        </a:rPr>
                        <a:t>Excursión escolar</a:t>
                      </a:r>
                      <a:r>
                        <a:rPr lang="es-MX" sz="1000" b="0" i="0" u="none" baseline="0" dirty="0" smtClean="0">
                          <a:solidFill>
                            <a:schemeClr val="tx1"/>
                          </a:solidFill>
                        </a:rPr>
                        <a:t>, </a:t>
                      </a:r>
                      <a:r>
                        <a:rPr lang="es-MX" sz="1000" b="0" i="0" baseline="0" dirty="0" smtClean="0">
                          <a:solidFill>
                            <a:schemeClr val="tx1"/>
                          </a:solidFill>
                        </a:rPr>
                        <a:t>el narrador presenta al personaje de Jeremy como un niño que le encanta tanto la ciencia que está muy decepcionado por haber perdido la excursión escolar a un museo de ciencia. A diferencia de </a:t>
                      </a:r>
                      <a:r>
                        <a:rPr lang="es-MX" sz="1000" b="1" i="1" u="none" baseline="0" dirty="0" smtClean="0">
                          <a:solidFill>
                            <a:schemeClr val="tx1"/>
                          </a:solidFill>
                        </a:rPr>
                        <a:t>Un robot malo</a:t>
                      </a:r>
                      <a:r>
                        <a:rPr lang="es-MX" sz="1000" b="0" i="0" u="none" baseline="0" dirty="0" smtClean="0">
                          <a:solidFill>
                            <a:schemeClr val="tx1"/>
                          </a:solidFill>
                        </a:rPr>
                        <a:t>, </a:t>
                      </a:r>
                      <a:r>
                        <a:rPr lang="es-MX" sz="1000" b="0" i="0" baseline="0" dirty="0" smtClean="0">
                          <a:solidFill>
                            <a:schemeClr val="tx1"/>
                          </a:solidFill>
                        </a:rPr>
                        <a:t>el narrador no se centra en cómo otras cosas son más importantes que la ciencia, sino que se centra en cuán importante es la ciencia para Jeremy y cómo esta lo hace feliz. Cuando Jeremy tiene la inesperada visita de un profesor de Columbia </a:t>
                      </a:r>
                      <a:r>
                        <a:rPr lang="es-MX" sz="1000" b="0" i="0" baseline="0" dirty="0" err="1" smtClean="0">
                          <a:solidFill>
                            <a:schemeClr val="tx1"/>
                          </a:solidFill>
                        </a:rPr>
                        <a:t>University</a:t>
                      </a:r>
                      <a:r>
                        <a:rPr lang="es-MX" sz="1000" b="0" i="0" baseline="0" dirty="0" smtClean="0">
                          <a:solidFill>
                            <a:schemeClr val="tx1"/>
                          </a:solidFill>
                        </a:rPr>
                        <a:t> y más tarde tiene su propio recorrido por un observatorio, Jeremy está feliz. Debido al punto de vista del narrador de que si tienes un amor por la ciencia esta te puede traer una gran satisfacción, el cuento termina con Jeremy esperando tener más aventuras de ciencia en su futuro.</a:t>
                      </a: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1159245">
                <a:tc>
                  <a:txBody>
                    <a:bodyPr/>
                    <a:lstStyle/>
                    <a:p>
                      <a:pPr lvl="0" algn="ctr">
                        <a:lnSpc>
                          <a:spcPct val="100000"/>
                        </a:lnSpc>
                        <a:spcBef>
                          <a:spcPts val="0"/>
                        </a:spcBef>
                        <a:spcAft>
                          <a:spcPts val="0"/>
                        </a:spcAft>
                        <a:defRPr sz="1800" b="0" i="0"/>
                      </a:pPr>
                      <a:r>
                        <a:rPr lang="es-MX" sz="2000" b="1" dirty="0" smtClean="0">
                          <a:latin typeface="+mn-lt"/>
                        </a:rPr>
                        <a:t>2</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s-MX" sz="1000" b="0" i="1" dirty="0" smtClean="0">
                          <a:solidFill>
                            <a:schemeClr val="tx1"/>
                          </a:solidFill>
                        </a:rPr>
                        <a:t>El estudiante ofrece algunos</a:t>
                      </a:r>
                      <a:r>
                        <a:rPr lang="es-MX" sz="1000" b="0" i="1" baseline="0" dirty="0" smtClean="0">
                          <a:solidFill>
                            <a:schemeClr val="tx1"/>
                          </a:solidFill>
                        </a:rPr>
                        <a:t> ejemplos</a:t>
                      </a:r>
                      <a:r>
                        <a:rPr lang="es-MX" sz="1000" b="0" i="1" dirty="0" smtClean="0">
                          <a:solidFill>
                            <a:schemeClr val="tx1"/>
                          </a:solidFill>
                        </a:rPr>
                        <a:t> o ejemplos parciales de cómo el punto de vista del narrador influyó en los resultados de ambos cuentos y en sus diferencias.</a:t>
                      </a:r>
                    </a:p>
                    <a:p>
                      <a:r>
                        <a:rPr lang="es-MX" sz="1000" b="0" i="0" baseline="0" dirty="0" smtClean="0">
                          <a:solidFill>
                            <a:schemeClr val="tx1"/>
                          </a:solidFill>
                        </a:rPr>
                        <a:t>El narrador de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Un robot malo</a:t>
                      </a:r>
                      <a:r>
                        <a:rPr lang="es-MX" sz="1000" b="0" i="0" u="none" baseline="0" dirty="0" smtClean="0">
                          <a:solidFill>
                            <a:schemeClr val="tx1"/>
                          </a:solidFill>
                        </a:rPr>
                        <a:t> </a:t>
                      </a:r>
                      <a:r>
                        <a:rPr lang="es-MX" sz="1000" b="0" i="0" baseline="0" dirty="0" smtClean="0">
                          <a:solidFill>
                            <a:schemeClr val="tx1"/>
                          </a:solidFill>
                        </a:rPr>
                        <a:t>quiere terminar el cuento de cierta manera, así que el narrador escribe con el punto de vista de que no es bueno poner la ciencia o a un pasatiempo por encima de tus amigos. Por eso el cuento termina con Bonnie llamando a sus amigos. El cuento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Excursión escolar</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a:t>
                      </a:r>
                      <a:r>
                        <a:rPr lang="es-MX" sz="1000" b="0" i="0" baseline="0" dirty="0" smtClean="0">
                          <a:solidFill>
                            <a:schemeClr val="tx1"/>
                          </a:solidFill>
                        </a:rPr>
                        <a:t>es muy diferente, porque el punto de vista del narrador es que la ciencia es genial y que eres afortunado si llegas a experimentarla. Es por eso que este cuento termina con Jeremy pensando en algún día poder ayudar a verdaderos científicos y estando muy emocionado sobre esto.</a:t>
                      </a: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05232">
                <a:tc>
                  <a:txBody>
                    <a:bodyPr/>
                    <a:lstStyle/>
                    <a:p>
                      <a:pPr lvl="0" algn="ctr">
                        <a:lnSpc>
                          <a:spcPct val="100000"/>
                        </a:lnSpc>
                        <a:spcBef>
                          <a:spcPts val="0"/>
                        </a:spcBef>
                        <a:spcAft>
                          <a:spcPts val="0"/>
                        </a:spcAft>
                        <a:defRPr sz="1800" b="0" i="0"/>
                      </a:pPr>
                      <a:r>
                        <a:rPr lang="es-MX" sz="2000" b="1" dirty="0" smtClean="0">
                          <a:latin typeface="+mn-lt"/>
                        </a:rPr>
                        <a:t>1</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El estudiante ofrece pocos o mínimos ejemplos de cómo el punto de vista del narrador influyó en los resultados de ambos cuentos y en sus diferencias.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chemeClr val="tx1"/>
                          </a:solidFill>
                          <a:effectLst/>
                          <a:uLnTx/>
                          <a:uFillTx/>
                          <a:latin typeface="+mn-lt"/>
                          <a:ea typeface="+mn-ea"/>
                          <a:cs typeface="+mn-cs"/>
                        </a:rPr>
                        <a:t>Cada cuento termina de manera diferente.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Un robot malo</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termina con EARL encerrado en un garaje y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Excursión escolar </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termina con Jeremy estando muy feliz. Creo que es porque los narradores tuvieron diferentes puntos de vista.</a:t>
                      </a:r>
                    </a:p>
                  </a:txBody>
                  <a:tcPr marL="103632" marR="103632" marT="50292" marB="50292">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680311">
                <a:tc>
                  <a:txBody>
                    <a:bodyPr/>
                    <a:lstStyle/>
                    <a:p>
                      <a:pPr lvl="0" algn="ctr">
                        <a:lnSpc>
                          <a:spcPct val="100000"/>
                        </a:lnSpc>
                        <a:spcBef>
                          <a:spcPts val="0"/>
                        </a:spcBef>
                        <a:spcAft>
                          <a:spcPts val="0"/>
                        </a:spcAft>
                        <a:defRPr sz="1800" b="0" i="0"/>
                      </a:pPr>
                      <a:r>
                        <a:rPr lang="es-MX" sz="2000" b="1" dirty="0" smtClean="0">
                          <a:latin typeface="+mn-lt"/>
                        </a:rPr>
                        <a:t>0</a:t>
                      </a:r>
                      <a:endParaRPr lang="es-MX" sz="2000" b="1" dirty="0">
                        <a:latin typeface="+mn-lt"/>
                      </a:endParaRP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El estudiante ofrece vagos o ningún ejemplo de cómo el punto de vista del narrador influyó en los resultados de ambos cuentos y en sus diferencias.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chemeClr val="tx1"/>
                          </a:solidFill>
                          <a:effectLst/>
                          <a:uLnTx/>
                          <a:uFillTx/>
                          <a:latin typeface="+mn-lt"/>
                          <a:ea typeface="+mn-ea"/>
                          <a:cs typeface="+mn-cs"/>
                        </a:rPr>
                        <a:t>Me gustó más el cuento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Excursión escolar</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porque Jeremy pudo ir a un observatorio de verdad. Ese es un mejor final que el de  </a:t>
                      </a:r>
                      <a:r>
                        <a:rPr kumimoji="0" lang="es-MX" sz="1000" b="1" i="1" u="none" strike="noStrike" kern="1200" cap="none" spc="0" normalizeH="0" baseline="0" noProof="0" dirty="0" smtClean="0">
                          <a:ln>
                            <a:noFill/>
                          </a:ln>
                          <a:solidFill>
                            <a:schemeClr val="tx1"/>
                          </a:solidFill>
                          <a:effectLst/>
                          <a:uLnTx/>
                          <a:uFillTx/>
                          <a:latin typeface="+mn-lt"/>
                          <a:ea typeface="+mn-ea"/>
                          <a:cs typeface="+mn-cs"/>
                        </a:rPr>
                        <a:t>Un robot malo. </a:t>
                      </a:r>
                    </a:p>
                  </a:txBody>
                  <a:tcPr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r>
            </a:tbl>
          </a:graphicData>
        </a:graphic>
      </p:graphicFrame>
      <p:sp>
        <p:nvSpPr>
          <p:cNvPr id="5" name="Slide Number Placeholder 2"/>
          <p:cNvSpPr>
            <a:spLocks noGrp="1"/>
          </p:cNvSpPr>
          <p:nvPr>
            <p:ph type="sldNum" sz="quarter" idx="12"/>
          </p:nvPr>
        </p:nvSpPr>
        <p:spPr>
          <a:xfrm>
            <a:off x="6557963" y="9522884"/>
            <a:ext cx="842010" cy="535517"/>
          </a:xfrm>
        </p:spPr>
        <p:txBody>
          <a:bodyPr/>
          <a:lstStyle/>
          <a:p>
            <a:r>
              <a:rPr lang="en-US" dirty="0" smtClean="0"/>
              <a:t>20</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35267599"/>
              </p:ext>
            </p:extLst>
          </p:nvPr>
        </p:nvGraphicFramePr>
        <p:xfrm>
          <a:off x="4953000" y="9289358"/>
          <a:ext cx="2085023" cy="533400"/>
        </p:xfrm>
        <a:graphic>
          <a:graphicData uri="http://schemas.openxmlformats.org/drawingml/2006/table">
            <a:tbl>
              <a:tblPr firstRow="1" firstCol="1" bandRow="1"/>
              <a:tblGrid>
                <a:gridCol w="2085023"/>
              </a:tblGrid>
              <a:tr h="148486">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RL.6.9</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4 - </a:t>
                      </a:r>
                      <a:r>
                        <a:rPr lang="en-US" sz="800" b="0" i="1" dirty="0" err="1">
                          <a:solidFill>
                            <a:srgbClr val="000000"/>
                          </a:solidFill>
                          <a:effectLst/>
                          <a:latin typeface="Calibri"/>
                          <a:ea typeface="Times New Roman"/>
                          <a:cs typeface="Times New Roman"/>
                        </a:rPr>
                        <a:t>SYU</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84914">
                <a:tc>
                  <a:txBody>
                    <a:bodyPr/>
                    <a:lstStyle/>
                    <a:p>
                      <a:pPr marL="0" marR="0" algn="l">
                        <a:lnSpc>
                          <a:spcPct val="100000"/>
                        </a:lnSpc>
                        <a:spcBef>
                          <a:spcPts val="0"/>
                        </a:spcBef>
                        <a:spcAft>
                          <a:spcPts val="0"/>
                        </a:spcAft>
                      </a:pPr>
                      <a:r>
                        <a:rPr lang="es-ES" sz="800" b="0" dirty="0" smtClean="0">
                          <a:effectLst/>
                          <a:latin typeface="+mn-lt"/>
                          <a:ea typeface="Times New Roman"/>
                          <a:cs typeface="Times New Roman"/>
                        </a:rPr>
                        <a:t>Sintetiza información a través de múltiples fuentes o textos con el propósito de comparar el modo de abordar  temas o tópicos  similares.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6401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313947958"/>
              </p:ext>
            </p:extLst>
          </p:nvPr>
        </p:nvGraphicFramePr>
        <p:xfrm>
          <a:off x="457200" y="323088"/>
          <a:ext cx="6942773" cy="7424928"/>
        </p:xfrm>
        <a:graphic>
          <a:graphicData uri="http://schemas.openxmlformats.org/drawingml/2006/table">
            <a:tbl>
              <a:tblPr firstRow="1" bandRow="1">
                <a:tableStyleId>{5940675A-B579-460E-94D1-54222C63F5DA}</a:tableStyleId>
              </a:tblPr>
              <a:tblGrid>
                <a:gridCol w="549269"/>
                <a:gridCol w="6393504"/>
              </a:tblGrid>
              <a:tr h="33528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debe responder. Busque el intención general de la pregunta y  la respuesta del estudiante y siga la rúbrica a continuación tanto como sea posible. Utilice su mejor juicio. A diferencia de las preguntas de  </a:t>
                      </a:r>
                      <a:r>
                        <a:rPr kumimoji="0" lang="es-MX" sz="1000" b="0" i="1" u="none" strike="noStrike" kern="1200" cap="none" spc="0" normalizeH="0" baseline="0" noProof="0" dirty="0" err="1" smtClean="0">
                          <a:ln>
                            <a:noFill/>
                          </a:ln>
                          <a:solidFill>
                            <a:prstClr val="black"/>
                          </a:solidFill>
                          <a:effectLst/>
                          <a:uLnTx/>
                          <a:uFillTx/>
                          <a:latin typeface="+mn-lt"/>
                          <a:ea typeface="+mn-ea"/>
                          <a:cs typeface="+mn-cs"/>
                        </a:rPr>
                        <a:t>DOK</a:t>
                      </a:r>
                      <a:r>
                        <a:rPr kumimoji="0" lang="es-MX" sz="1000" b="0" i="1" u="none" strike="noStrike" kern="1200" cap="none" spc="0" normalizeH="0" baseline="0" noProof="0" dirty="0" smtClean="0">
                          <a:ln>
                            <a:noFill/>
                          </a:ln>
                          <a:solidFill>
                            <a:prstClr val="black"/>
                          </a:solidFill>
                          <a:effectLst/>
                          <a:uLnTx/>
                          <a:uFillTx/>
                          <a:latin typeface="+mn-lt"/>
                          <a:ea typeface="+mn-ea"/>
                          <a:cs typeface="+mn-cs"/>
                        </a:rPr>
                        <a:t>-1 donde  hay una respuesta correcta o incorrecta,  las respuesta construida son más difíciles de evaluar. La coherencia global de la intención del estudiante, basada en la mayor parte de sus respuestas, puede servirle de guía. </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_tradnl" sz="1400" b="1" noProof="0" dirty="0" smtClean="0">
                          <a:effectLst/>
                        </a:rPr>
                        <a:t>Pre-evaluación Trimestre 4:</a:t>
                      </a:r>
                      <a:r>
                        <a:rPr lang="es-ES_tradnl" sz="1400" b="1" dirty="0" smtClean="0">
                          <a:solidFill>
                            <a:schemeClr val="tx1"/>
                          </a:solidFill>
                          <a:effectLst/>
                        </a:rPr>
                        <a:t> </a:t>
                      </a:r>
                      <a:r>
                        <a:rPr lang="es-ES_tradnl" sz="1400" b="1" u="none" dirty="0" smtClean="0">
                          <a:solidFill>
                            <a:schemeClr val="tx1"/>
                          </a:solidFill>
                          <a:effectLst/>
                        </a:rPr>
                        <a:t>Clave para la </a:t>
                      </a:r>
                      <a:r>
                        <a:rPr lang="es-ES_tradnl" sz="1400" b="1" u="sng" dirty="0" smtClean="0">
                          <a:solidFill>
                            <a:schemeClr val="tx1"/>
                          </a:solidFill>
                          <a:effectLst/>
                        </a:rPr>
                        <a:t>Respuesta construida</a:t>
                      </a:r>
                      <a:r>
                        <a:rPr lang="es-ES_tradnl" sz="1400" b="1" u="sng" baseline="0" dirty="0" smtClean="0">
                          <a:solidFill>
                            <a:schemeClr val="tx1"/>
                          </a:solidFill>
                          <a:effectLst/>
                        </a:rPr>
                        <a:t> de investigación</a:t>
                      </a:r>
                      <a:endParaRPr lang="es-ES_tradnl" sz="1400" b="1" u="sng" dirty="0" smtClean="0">
                        <a:solidFill>
                          <a:schemeClr val="tx1"/>
                        </a:solidFill>
                        <a:effectLst/>
                      </a:endParaRPr>
                    </a:p>
                  </a:txBody>
                  <a:tcPr marL="103632" marR="103632" marT="50292" marB="50292">
                    <a:lnT w="12700" cap="flat" cmpd="sng" algn="ctr">
                      <a:solidFill>
                        <a:schemeClr val="tx1"/>
                      </a:solidFill>
                      <a:prstDash val="solid"/>
                      <a:round/>
                      <a:headEnd type="none" w="med" len="med"/>
                      <a:tailEnd type="none" w="med" len="med"/>
                    </a:lnT>
                  </a:tcPr>
                </a:tc>
                <a:tc hMerge="1">
                  <a:txBody>
                    <a:bodyPr/>
                    <a:lstStyle/>
                    <a:p>
                      <a:endParaRPr lang="en-US"/>
                    </a:p>
                  </a:txBody>
                  <a:tcPr/>
                </a:tc>
              </a:tr>
              <a:tr h="42672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MX" sz="1400" b="1" i="0" u="sng" strike="noStrike" kern="1200" cap="none" spc="0" normalizeH="0" baseline="0" noProof="0" dirty="0" smtClean="0">
                          <a:ln>
                            <a:noFill/>
                          </a:ln>
                          <a:solidFill>
                            <a:prstClr val="black"/>
                          </a:solidFill>
                          <a:effectLst/>
                          <a:uLnTx/>
                          <a:uFillTx/>
                          <a:latin typeface="+mn-lt"/>
                          <a:ea typeface="+mn-ea"/>
                          <a:cs typeface="+mn-cs"/>
                        </a:rPr>
                        <a:t>Rúbrica para una respuesta construida de investigación: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mn-lt"/>
                          <a:ea typeface="+mn-ea"/>
                          <a:cs typeface="+mn-cs"/>
                        </a:rPr>
                        <a:t>habilidad para distinguir información </a:t>
                      </a:r>
                      <a:r>
                        <a:rPr kumimoji="0" lang="es-MX"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es-MX"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s-ES_tradnl" sz="1500" b="1" dirty="0" smtClean="0">
                          <a:solidFill>
                            <a:schemeClr val="tx1"/>
                          </a:solidFill>
                        </a:rPr>
                        <a:t>Pregunta #15: </a:t>
                      </a:r>
                      <a:r>
                        <a:rPr lang="es-ES_tradnl" sz="1500" b="0" dirty="0" smtClean="0">
                          <a:solidFill>
                            <a:schemeClr val="tx1"/>
                          </a:solidFill>
                        </a:rPr>
                        <a:t>Lee la siguiente cita:</a:t>
                      </a:r>
                    </a:p>
                    <a:p>
                      <a:pPr marL="1143000" marR="0" lvl="0" indent="0" algn="l" defTabSz="966612" rtl="0" eaLnBrk="1" fontAlgn="auto" latinLnBrk="0" hangingPunct="1">
                        <a:lnSpc>
                          <a:spcPct val="100000"/>
                        </a:lnSpc>
                        <a:spcBef>
                          <a:spcPts val="0"/>
                        </a:spcBef>
                        <a:spcAft>
                          <a:spcPts val="0"/>
                        </a:spcAft>
                        <a:buClrTx/>
                        <a:buSzTx/>
                        <a:buFont typeface="+mj-lt"/>
                        <a:buNone/>
                        <a:tabLst/>
                        <a:defRPr/>
                      </a:pPr>
                      <a:r>
                        <a:rPr lang="es-MX" sz="1500" b="0" dirty="0" smtClean="0">
                          <a:solidFill>
                            <a:schemeClr val="tx1"/>
                          </a:solidFill>
                        </a:rPr>
                        <a:t>“Con suerte, los mensajeros cósmicos invisibles podrían ofrecer pistas sobre algunos de los misterios más grandes del universo”.</a:t>
                      </a:r>
                    </a:p>
                    <a:p>
                      <a:pPr marL="1143000" marR="0" lvl="0" indent="0" algn="l" defTabSz="966612" rtl="0" eaLnBrk="1" fontAlgn="auto" latinLnBrk="0" hangingPunct="1">
                        <a:lnSpc>
                          <a:spcPct val="100000"/>
                        </a:lnSpc>
                        <a:spcBef>
                          <a:spcPts val="0"/>
                        </a:spcBef>
                        <a:spcAft>
                          <a:spcPts val="0"/>
                        </a:spcAft>
                        <a:buClrTx/>
                        <a:buSzTx/>
                        <a:buFont typeface="+mj-lt"/>
                        <a:buNone/>
                        <a:tabLst/>
                        <a:defRPr/>
                      </a:pPr>
                      <a:r>
                        <a:rPr lang="es-ES" sz="1500" b="0" dirty="0" smtClean="0">
                          <a:solidFill>
                            <a:schemeClr val="tx1"/>
                          </a:solidFill>
                        </a:rPr>
                        <a:t>¿Cómo el autor apoya esta declaración a lo largo del artículo </a:t>
                      </a:r>
                      <a:r>
                        <a:rPr lang="es-ES" sz="1500" b="1" i="1" dirty="0" smtClean="0">
                          <a:solidFill>
                            <a:schemeClr val="tx1"/>
                          </a:solidFill>
                        </a:rPr>
                        <a:t>Picahielos</a:t>
                      </a:r>
                      <a:r>
                        <a:rPr lang="es-ES" sz="1500" b="0" dirty="0" smtClean="0">
                          <a:solidFill>
                            <a:schemeClr val="tx1"/>
                          </a:solidFill>
                        </a:rPr>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r>
                        <a:rPr kumimoji="0" lang="es-ES_tradnl" sz="1000" b="1" i="0" u="sng" strike="noStrike" kern="1200" cap="none" spc="0" normalizeH="0" baseline="0" noProof="0" dirty="0" smtClean="0">
                          <a:ln>
                            <a:noFill/>
                          </a:ln>
                          <a:solidFill>
                            <a:schemeClr val="tx1"/>
                          </a:solidFill>
                          <a:effectLst/>
                          <a:uLnTx/>
                          <a:uFillTx/>
                          <a:latin typeface="+mn-lt"/>
                          <a:ea typeface="+mn-ea"/>
                          <a:cs typeface="+mn-cs"/>
                        </a:rPr>
                        <a:t>La respuesta</a:t>
                      </a:r>
                      <a:r>
                        <a:rPr kumimoji="0" lang="es-ES_tradnl" sz="1000" b="1" i="0" u="none" strike="noStrike" kern="1200" cap="none" spc="0" normalizeH="0" baseline="0" noProof="0" dirty="0" smtClean="0">
                          <a:ln>
                            <a:noFill/>
                          </a:ln>
                          <a:solidFill>
                            <a:schemeClr val="tx1"/>
                          </a:solidFill>
                          <a:effectLst/>
                          <a:uLnTx/>
                          <a:uFillTx/>
                          <a:latin typeface="+mn-lt"/>
                          <a:ea typeface="+mn-ea"/>
                          <a:cs typeface="+mn-cs"/>
                        </a:rPr>
                        <a:t>: </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ofrece</a:t>
                      </a:r>
                      <a:r>
                        <a:rPr lang="es-ES_tradnl" sz="1000" kern="1200" dirty="0" smtClean="0">
                          <a:solidFill>
                            <a:schemeClr val="tx1"/>
                          </a:solidFill>
                          <a:effectLst/>
                          <a:latin typeface="+mn-lt"/>
                          <a:ea typeface="+mn-ea"/>
                          <a:cs typeface="+mn-cs"/>
                        </a:rPr>
                        <a:t> suficiente</a:t>
                      </a:r>
                      <a:r>
                        <a:rPr lang="es-ES_tradnl" sz="1000" kern="1200" baseline="0" dirty="0" smtClean="0">
                          <a:solidFill>
                            <a:schemeClr val="tx1"/>
                          </a:solidFill>
                          <a:effectLst/>
                          <a:latin typeface="+mn-lt"/>
                          <a:ea typeface="+mn-ea"/>
                          <a:cs typeface="+mn-cs"/>
                        </a:rPr>
                        <a:t> evidencia de la habilidad </a:t>
                      </a:r>
                      <a:r>
                        <a:rPr lang="es-ES_tradnl" sz="1000" kern="1200" dirty="0" smtClean="0">
                          <a:solidFill>
                            <a:schemeClr val="tx1"/>
                          </a:solidFill>
                          <a:effectLst/>
                          <a:latin typeface="+mn-lt"/>
                          <a:ea typeface="+mn-ea"/>
                          <a:cs typeface="+mn-cs"/>
                        </a:rPr>
                        <a:t>de distinguir  información relevante de la irrelevante para responder la pregunta; “¿Cómo apoya el autor esta declaración ... los mensajeros cósmicos invisibles podrían ofrecer pistas sobre algunos de los misterios más grandes del universo?” </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Las respuestas de los estudiantes deben incluir información del artículo que es específicamente relevante. La información irrelevante tales como experiencias personales o referencias a otro texto no son respuestas aceptables la pregunta. La información relevante podría incluir:  (1) los mensajeros cósmicos invisibles son neutrinos, (2) son abundantes en el universo, (3) </a:t>
                      </a:r>
                      <a:r>
                        <a:rPr kumimoji="0" lang="es-ES_tradnl" sz="1000" b="0" i="0" u="none" strike="noStrike" kern="1200" cap="none" spc="0" normalizeH="0" baseline="0" noProof="0" dirty="0" err="1" smtClean="0">
                          <a:ln>
                            <a:noFill/>
                          </a:ln>
                          <a:solidFill>
                            <a:schemeClr val="tx1"/>
                          </a:solidFill>
                          <a:effectLst/>
                          <a:uLnTx/>
                          <a:uFillTx/>
                          <a:latin typeface="+mn-lt"/>
                          <a:ea typeface="+mn-ea"/>
                          <a:cs typeface="+mn-cs"/>
                        </a:rPr>
                        <a:t>IceCube</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 es el detector más grande de neutrinos en el mundo, (4) ciertos tipos de neutrinos de los rayos gamma se producen en el universo cada día, (5) </a:t>
                      </a:r>
                      <a:r>
                        <a:rPr kumimoji="0" lang="es-ES_tradnl" sz="1000" b="0" i="0" u="none" strike="noStrike" kern="1200" cap="none" spc="0" normalizeH="0" baseline="0" noProof="0" dirty="0" err="1" smtClean="0">
                          <a:ln>
                            <a:noFill/>
                          </a:ln>
                          <a:solidFill>
                            <a:schemeClr val="tx1"/>
                          </a:solidFill>
                          <a:effectLst/>
                          <a:uLnTx/>
                          <a:uFillTx/>
                          <a:latin typeface="+mn-lt"/>
                          <a:ea typeface="+mn-ea"/>
                          <a:cs typeface="+mn-cs"/>
                        </a:rPr>
                        <a:t>IceCube</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 puede decir qué está produciendo toda la energía de los rayos gamma mediante el registro de datos de neutrinos, y (6) los neutrinos de rayos gamma podrían ayudar a los científicos a comprender más sobre el universo. Es aceptable cualquier respuesta apoyada con evidencia textual y específica  a la pregunta.</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ES_tradnl" sz="1400" b="1" noProof="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ES_tradnl" sz="2000" b="1" smtClean="0">
                          <a:solidFill>
                            <a:schemeClr val="tx1"/>
                          </a:solidFill>
                        </a:rPr>
                        <a:t>2</a:t>
                      </a:r>
                      <a:endParaRPr lang="es-ES_tradnl" sz="2000" b="1">
                        <a:solidFill>
                          <a:schemeClr val="tx1"/>
                        </a:solidFill>
                      </a:endParaRPr>
                    </a:p>
                  </a:txBody>
                  <a:tcPr marL="103632" marR="103632" marT="50292" marB="50292" anchor="ctr"/>
                </a:tc>
                <a:tc>
                  <a:txBody>
                    <a:bodyPr/>
                    <a:lstStyle/>
                    <a:p>
                      <a:r>
                        <a:rPr lang="es-ES_tradnl" sz="1000" b="0" i="1" dirty="0" smtClean="0">
                          <a:solidFill>
                            <a:schemeClr val="tx1"/>
                          </a:solidFill>
                        </a:rPr>
                        <a:t>El estudiante da suficientes ejemplos de la información relevante acerca de cómo el autor apoya la cita.</a:t>
                      </a:r>
                    </a:p>
                    <a:p>
                      <a:r>
                        <a:rPr lang="es-ES_tradnl" sz="1000" b="0" i="0" baseline="0" dirty="0" smtClean="0">
                          <a:solidFill>
                            <a:schemeClr val="tx1"/>
                          </a:solidFill>
                        </a:rPr>
                        <a:t>El propósito de </a:t>
                      </a:r>
                      <a:r>
                        <a:rPr lang="es-ES_tradnl" sz="1000" b="0" i="0" baseline="0" dirty="0" err="1" smtClean="0">
                          <a:solidFill>
                            <a:schemeClr val="tx1"/>
                          </a:solidFill>
                        </a:rPr>
                        <a:t>IceCube</a:t>
                      </a:r>
                      <a:r>
                        <a:rPr lang="es-ES_tradnl" sz="1000" b="0" i="0" baseline="0" dirty="0" smtClean="0">
                          <a:solidFill>
                            <a:schemeClr val="tx1"/>
                          </a:solidFill>
                        </a:rPr>
                        <a:t> es detectar neutrinos. A lo largo del artículo </a:t>
                      </a:r>
                      <a:r>
                        <a:rPr lang="es-ES_tradnl" sz="1000" b="1" i="1" u="none" baseline="0" dirty="0" smtClean="0">
                          <a:solidFill>
                            <a:schemeClr val="tx1"/>
                          </a:solidFill>
                        </a:rPr>
                        <a:t>Picahielos</a:t>
                      </a:r>
                      <a:r>
                        <a:rPr lang="es-ES_tradnl" sz="1000" b="0" i="0" u="none" baseline="0" dirty="0" smtClean="0">
                          <a:solidFill>
                            <a:schemeClr val="tx1"/>
                          </a:solidFill>
                        </a:rPr>
                        <a:t>, </a:t>
                      </a:r>
                      <a:r>
                        <a:rPr lang="es-ES_tradnl" sz="1000" b="0" i="0" baseline="0" dirty="0" smtClean="0">
                          <a:solidFill>
                            <a:schemeClr val="tx1"/>
                          </a:solidFill>
                        </a:rPr>
                        <a:t>el autor explica la importancia de los neutrinos porque son “mensajeros cósmicos invisibles que podrían </a:t>
                      </a:r>
                      <a:r>
                        <a:rPr lang="es-ES_tradnl" sz="1000" kern="1200" dirty="0" smtClean="0">
                          <a:solidFill>
                            <a:schemeClr val="tx1"/>
                          </a:solidFill>
                          <a:effectLst/>
                          <a:latin typeface="+mn-lt"/>
                          <a:ea typeface="+mn-ea"/>
                          <a:cs typeface="+mn-cs"/>
                        </a:rPr>
                        <a:t>ofrecer pistas para algunos de los misterios más grandes del universo</a:t>
                      </a:r>
                      <a:r>
                        <a:rPr lang="es-ES_tradnl" sz="1000" b="0" i="0" kern="1200" baseline="0" dirty="0" smtClean="0">
                          <a:solidFill>
                            <a:schemeClr val="tx1"/>
                          </a:solidFill>
                          <a:effectLst/>
                          <a:latin typeface="+mn-lt"/>
                          <a:ea typeface="+mn-ea"/>
                          <a:cs typeface="+mn-cs"/>
                        </a:rPr>
                        <a:t>”</a:t>
                      </a:r>
                      <a:r>
                        <a:rPr lang="es-ES_tradnl" sz="1000" b="0" i="0" baseline="0" dirty="0" smtClean="0">
                          <a:solidFill>
                            <a:schemeClr val="tx1"/>
                          </a:solidFill>
                        </a:rPr>
                        <a:t>. Se hace esta conexión cuando el autor afirma que los neutrinos son abundantes en el universo y que se producen a diario en el universo (de rayos gamma). El autor menciona constantemente sobre el universo o el espacio cuando se refiere a los neutrinos. </a:t>
                      </a:r>
                      <a:r>
                        <a:rPr lang="es-ES_tradnl" sz="1000" b="0" i="0" baseline="0" dirty="0" err="1" smtClean="0">
                          <a:solidFill>
                            <a:schemeClr val="tx1"/>
                          </a:solidFill>
                        </a:rPr>
                        <a:t>IceCube</a:t>
                      </a:r>
                      <a:r>
                        <a:rPr lang="es-ES_tradnl" sz="1000" b="0" i="0" baseline="0" dirty="0" smtClean="0">
                          <a:solidFill>
                            <a:schemeClr val="tx1"/>
                          </a:solidFill>
                        </a:rPr>
                        <a:t> registrará los datos de determinados tipos de neutrinos el cual a su vez puede ayudar a los científicos a comprender más sobre el universo.</a:t>
                      </a:r>
                    </a:p>
                  </a:txBody>
                  <a:tcPr marL="103632" marR="103632" marT="50292" marB="50292"/>
                </a:tc>
              </a:tr>
              <a:tr h="771144">
                <a:tc>
                  <a:txBody>
                    <a:bodyPr/>
                    <a:lstStyle/>
                    <a:p>
                      <a:pPr algn="ctr"/>
                      <a:r>
                        <a:rPr lang="es-ES_tradnl" sz="2000" b="1" dirty="0" smtClean="0">
                          <a:solidFill>
                            <a:schemeClr val="tx1"/>
                          </a:solidFill>
                        </a:rPr>
                        <a:t>1</a:t>
                      </a:r>
                      <a:endParaRPr lang="es-ES_tradnl" sz="2000" b="1" dirty="0">
                        <a:solidFill>
                          <a:schemeClr val="tx1"/>
                        </a:solidFill>
                      </a:endParaRPr>
                    </a:p>
                  </a:txBody>
                  <a:tcPr marL="103632" marR="103632" marT="50292" marB="50292" anchor="ctr"/>
                </a:tc>
                <a:tc>
                  <a:txBody>
                    <a:bodyPr/>
                    <a:lstStyle/>
                    <a:p>
                      <a:r>
                        <a:rPr lang="es-ES_tradnl" sz="1000" i="1" dirty="0" smtClean="0">
                          <a:solidFill>
                            <a:schemeClr val="tx1"/>
                          </a:solidFill>
                        </a:rPr>
                        <a:t>El estudiante da pocos o mínimos ejemplos de la información relevante acerca de cómo el autor apoya la cita.</a:t>
                      </a:r>
                    </a:p>
                    <a:p>
                      <a:r>
                        <a:rPr lang="es-ES_tradnl" sz="1000" i="0" baseline="0" dirty="0" smtClean="0">
                          <a:solidFill>
                            <a:schemeClr val="tx1"/>
                          </a:solidFill>
                        </a:rPr>
                        <a:t>El autor habla sobre el universo a lo largo del texto. También habla del espacio. Por eso sé que esto es sobre el universo. Luego el autor habla de como algún día podremos entender los misterios del espacio. Podemos entender esto gracias a un nuevo telescopio enorme llamado Ice Pick.</a:t>
                      </a:r>
                      <a:endParaRPr lang="es-ES_tradnl" sz="1000" i="1" baseline="0" dirty="0" smtClean="0">
                        <a:solidFill>
                          <a:srgbClr val="FF0000"/>
                        </a:solidFill>
                      </a:endParaRPr>
                    </a:p>
                  </a:txBody>
                  <a:tcPr marL="103632" marR="103632" marT="50292" marB="50292"/>
                </a:tc>
              </a:tr>
              <a:tr h="472440">
                <a:tc>
                  <a:txBody>
                    <a:bodyPr/>
                    <a:lstStyle/>
                    <a:p>
                      <a:pPr algn="ctr"/>
                      <a:r>
                        <a:rPr lang="es-ES_tradnl" sz="2000" b="1" smtClean="0">
                          <a:solidFill>
                            <a:schemeClr val="tx1"/>
                          </a:solidFill>
                        </a:rPr>
                        <a:t>0</a:t>
                      </a:r>
                      <a:endParaRPr lang="es-ES_tradnl" sz="2000" b="1">
                        <a:solidFill>
                          <a:schemeClr val="tx1"/>
                        </a:solidFill>
                      </a:endParaRPr>
                    </a:p>
                  </a:txBody>
                  <a:tcPr marL="103632" marR="103632" marT="50292" marB="50292" anchor="ctr"/>
                </a:tc>
                <a:tc>
                  <a:txBody>
                    <a:bodyPr/>
                    <a:lstStyle/>
                    <a:p>
                      <a:r>
                        <a:rPr lang="es-ES_tradnl" sz="1000" i="1" dirty="0" smtClean="0">
                          <a:solidFill>
                            <a:schemeClr val="tx1"/>
                          </a:solidFill>
                        </a:rPr>
                        <a:t>El estudiante no da evidencia de la información relevante para responder la pregunta.</a:t>
                      </a:r>
                    </a:p>
                    <a:p>
                      <a:r>
                        <a:rPr lang="es-ES_tradnl" sz="1000" i="0" baseline="0" dirty="0" smtClean="0">
                          <a:solidFill>
                            <a:schemeClr val="tx1"/>
                          </a:solidFill>
                        </a:rPr>
                        <a:t>Todo el texto se trata del espacio y sobre descubrir cosas lindas sobre el espacio.</a:t>
                      </a:r>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22225948"/>
              </p:ext>
            </p:extLst>
          </p:nvPr>
        </p:nvGraphicFramePr>
        <p:xfrm>
          <a:off x="5418773" y="8448134"/>
          <a:ext cx="1981200" cy="627743"/>
        </p:xfrm>
        <a:graphic>
          <a:graphicData uri="http://schemas.openxmlformats.org/drawingml/2006/table">
            <a:tbl>
              <a:tblPr firstRow="1" firstCol="1" bandRow="1"/>
              <a:tblGrid>
                <a:gridCol w="1981200"/>
              </a:tblGrid>
              <a:tr h="136947">
                <a:tc>
                  <a:txBody>
                    <a:bodyPr/>
                    <a:lstStyle/>
                    <a:p>
                      <a:pPr marL="0" marR="0" algn="l">
                        <a:lnSpc>
                          <a:spcPct val="115000"/>
                        </a:lnSpc>
                        <a:spcBef>
                          <a:spcPts val="0"/>
                        </a:spcBef>
                        <a:spcAft>
                          <a:spcPts val="0"/>
                        </a:spcAft>
                      </a:pPr>
                      <a:r>
                        <a:rPr lang="en-US" sz="900" b="0" i="1" dirty="0" err="1" smtClean="0">
                          <a:solidFill>
                            <a:srgbClr val="000000"/>
                          </a:solidFill>
                          <a:effectLst/>
                          <a:latin typeface="Calibri"/>
                          <a:ea typeface="Times New Roman"/>
                          <a:cs typeface="Times New Roman"/>
                        </a:rPr>
                        <a:t>Hacia</a:t>
                      </a:r>
                      <a:r>
                        <a:rPr lang="en-US" sz="900" b="0" i="1" dirty="0" smtClean="0">
                          <a:solidFill>
                            <a:srgbClr val="000000"/>
                          </a:solidFill>
                          <a:effectLst/>
                          <a:latin typeface="Calibri"/>
                          <a:ea typeface="Times New Roman"/>
                          <a:cs typeface="Times New Roman"/>
                        </a:rPr>
                        <a:t> RI.6.6                          DOK </a:t>
                      </a:r>
                      <a:r>
                        <a:rPr lang="en-US" sz="900" b="0" i="1" dirty="0">
                          <a:solidFill>
                            <a:srgbClr val="000000"/>
                          </a:solidFill>
                          <a:effectLst/>
                          <a:latin typeface="Calibri"/>
                          <a:ea typeface="Times New Roman"/>
                          <a:cs typeface="Times New Roman"/>
                        </a:rPr>
                        <a:t>3- EVC</a:t>
                      </a:r>
                      <a:endParaRPr lang="en-US" sz="900" b="0"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70009">
                <a:tc>
                  <a:txBody>
                    <a:bodyPr/>
                    <a:lstStyle/>
                    <a:p>
                      <a:pPr marL="0" marR="0" algn="l">
                        <a:lnSpc>
                          <a:spcPct val="115000"/>
                        </a:lnSpc>
                        <a:spcBef>
                          <a:spcPts val="0"/>
                        </a:spcBef>
                        <a:spcAft>
                          <a:spcPts val="0"/>
                        </a:spcAft>
                      </a:pPr>
                      <a:r>
                        <a:rPr lang="es-ES" sz="800" b="0" dirty="0" smtClean="0">
                          <a:effectLst/>
                          <a:latin typeface="+mn-lt"/>
                          <a:ea typeface="Times New Roman"/>
                          <a:cs typeface="Times New Roman"/>
                        </a:rPr>
                        <a:t>Cita ejemplos concretos para mostrar cómo el punto de vista o </a:t>
                      </a:r>
                      <a:r>
                        <a:rPr lang="es-ES" sz="800" b="0" u="sng" dirty="0" smtClean="0">
                          <a:effectLst/>
                          <a:latin typeface="+mn-lt"/>
                          <a:ea typeface="Times New Roman"/>
                          <a:cs typeface="Times New Roman"/>
                        </a:rPr>
                        <a:t>propósito</a:t>
                      </a:r>
                      <a:r>
                        <a:rPr lang="es-ES" sz="800" b="0" dirty="0" smtClean="0">
                          <a:effectLst/>
                          <a:latin typeface="+mn-lt"/>
                          <a:ea typeface="Times New Roman"/>
                          <a:cs typeface="Times New Roman"/>
                        </a:rPr>
                        <a:t> del autor es apoyado a lo largo de un texto nuevo.</a:t>
                      </a:r>
                      <a:endParaRPr lang="en-US" sz="8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753664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70573827"/>
              </p:ext>
            </p:extLst>
          </p:nvPr>
        </p:nvGraphicFramePr>
        <p:xfrm>
          <a:off x="492760" y="533400"/>
          <a:ext cx="6822440" cy="8558784"/>
        </p:xfrm>
        <a:graphic>
          <a:graphicData uri="http://schemas.openxmlformats.org/drawingml/2006/table">
            <a:tbl>
              <a:tblPr firstRow="1" bandRow="1">
                <a:tableStyleId>{5940675A-B579-460E-94D1-54222C63F5DA}</a:tableStyleId>
              </a:tblPr>
              <a:tblGrid>
                <a:gridCol w="539750"/>
                <a:gridCol w="6282690"/>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debe responder. Busque el intención general de la pregunta y  la respuesta del estudiante y siga la rúbrica a continuación tanto como sea posible. Utilice su mejor juicio. A diferencia de las preguntas de  </a:t>
                      </a:r>
                      <a:r>
                        <a:rPr kumimoji="0" lang="es-MX" sz="1000" b="0" i="1" u="none" strike="noStrike" kern="1200" cap="none" spc="0" normalizeH="0" baseline="0" noProof="0" dirty="0" err="1" smtClean="0">
                          <a:ln>
                            <a:noFill/>
                          </a:ln>
                          <a:solidFill>
                            <a:prstClr val="black"/>
                          </a:solidFill>
                          <a:effectLst/>
                          <a:uLnTx/>
                          <a:uFillTx/>
                          <a:latin typeface="+mn-lt"/>
                          <a:ea typeface="+mn-ea"/>
                          <a:cs typeface="+mn-cs"/>
                        </a:rPr>
                        <a:t>DOK</a:t>
                      </a:r>
                      <a:r>
                        <a:rPr kumimoji="0" lang="es-MX" sz="1000" b="0" i="1" u="none" strike="noStrike" kern="1200" cap="none" spc="0" normalizeH="0" baseline="0" noProof="0" dirty="0" smtClean="0">
                          <a:ln>
                            <a:noFill/>
                          </a:ln>
                          <a:solidFill>
                            <a:prstClr val="black"/>
                          </a:solidFill>
                          <a:effectLst/>
                          <a:uLnTx/>
                          <a:uFillTx/>
                          <a:latin typeface="+mn-lt"/>
                          <a:ea typeface="+mn-ea"/>
                          <a:cs typeface="+mn-cs"/>
                        </a:rPr>
                        <a:t>-1 donde  hay una respuesta correcta o incorrecta,  las respuesta construida son más difíciles de evaluar. La coherencia global de la intención del estudiante, basada en la mayor parte de sus respuestas, puede servirle de guía. </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r>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400" b="1" noProof="0" dirty="0" smtClean="0">
                          <a:effectLst/>
                        </a:rPr>
                        <a:t>Pre-evaluación Trimestre 4:</a:t>
                      </a:r>
                      <a:r>
                        <a:rPr lang="es-MX" sz="1400" b="1" dirty="0" smtClean="0">
                          <a:solidFill>
                            <a:schemeClr val="tx1"/>
                          </a:solidFill>
                          <a:effectLst/>
                        </a:rPr>
                        <a:t> </a:t>
                      </a:r>
                      <a:r>
                        <a:rPr lang="es-MX" sz="1400" b="1" u="none" dirty="0" smtClean="0">
                          <a:solidFill>
                            <a:schemeClr val="tx1"/>
                          </a:solidFill>
                          <a:effectLst/>
                        </a:rPr>
                        <a:t>Clave para la </a:t>
                      </a:r>
                      <a:r>
                        <a:rPr lang="es-MX" sz="1400" b="1" u="sng" dirty="0" smtClean="0">
                          <a:solidFill>
                            <a:schemeClr val="tx1"/>
                          </a:solidFill>
                          <a:effectLst/>
                        </a:rPr>
                        <a:t>Respuesta construida</a:t>
                      </a:r>
                      <a:r>
                        <a:rPr lang="es-MX" sz="1400" b="1" u="sng" baseline="0" dirty="0" smtClean="0">
                          <a:solidFill>
                            <a:schemeClr val="tx1"/>
                          </a:solidFill>
                          <a:effectLst/>
                        </a:rPr>
                        <a:t> de investigación</a:t>
                      </a:r>
                      <a:endParaRPr lang="es-MX" sz="1400" b="1" u="sng" dirty="0" smtClean="0">
                        <a:solidFill>
                          <a:schemeClr val="tx1"/>
                        </a:solidFill>
                        <a:effectLst/>
                      </a:endParaRPr>
                    </a:p>
                  </a:txBody>
                  <a:tcPr marL="103632" marR="103632" marT="50292" marB="50292">
                    <a:lnT w="12700" cap="flat" cmpd="sng" algn="ctr">
                      <a:solidFill>
                        <a:schemeClr val="tx1"/>
                      </a:solidFill>
                      <a:prstDash val="solid"/>
                      <a:round/>
                      <a:headEnd type="none" w="med" len="med"/>
                      <a:tailEnd type="none" w="med" len="med"/>
                    </a:lnT>
                  </a:tcPr>
                </a:tc>
                <a:tc hMerge="1">
                  <a:txBody>
                    <a:bodyPr/>
                    <a:lstStyle/>
                    <a:p>
                      <a:endParaRPr lang="en-US"/>
                    </a:p>
                  </a:txBody>
                  <a:tcPr/>
                </a:tc>
              </a:tr>
              <a:tr h="43891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Objetivo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GT" sz="1400" b="1" i="0" u="none" strike="noStrike" kern="1200" cap="none" spc="0" normalizeH="0" baseline="0" noProof="0" dirty="0" smtClean="0">
                          <a:ln>
                            <a:noFill/>
                          </a:ln>
                          <a:solidFill>
                            <a:prstClr val="black"/>
                          </a:solidFill>
                          <a:effectLst/>
                          <a:uLnTx/>
                          <a:uFillTx/>
                          <a:latin typeface="+mn-lt"/>
                          <a:ea typeface="+mn-ea"/>
                          <a:cs typeface="+mn-cs"/>
                        </a:rPr>
                        <a:t>Localizar, seleccionar, interpretar e integrar la información</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1143000" indent="-1143000"/>
                      <a:r>
                        <a:rPr lang="en-US" sz="1500" b="1" dirty="0" err="1" smtClean="0"/>
                        <a:t>Pregunta</a:t>
                      </a:r>
                      <a:r>
                        <a:rPr lang="en-US" sz="1500" b="1" dirty="0" smtClean="0"/>
                        <a:t> #16:</a:t>
                      </a:r>
                      <a:r>
                        <a:rPr lang="en-US" sz="1500" b="1" baseline="0" dirty="0" smtClean="0"/>
                        <a:t> </a:t>
                      </a:r>
                      <a:r>
                        <a:rPr lang="es-ES" sz="1500" b="0" kern="1200" dirty="0" smtClean="0">
                          <a:solidFill>
                            <a:schemeClr val="tx1"/>
                          </a:solidFill>
                          <a:effectLst/>
                          <a:latin typeface="+mn-lt"/>
                          <a:ea typeface="+mn-ea"/>
                          <a:cs typeface="+mn-cs"/>
                        </a:rPr>
                        <a:t>El educador STEM, Armando </a:t>
                      </a:r>
                      <a:r>
                        <a:rPr lang="es-ES" sz="1500" b="0" kern="1200" dirty="0" err="1" smtClean="0">
                          <a:solidFill>
                            <a:schemeClr val="tx1"/>
                          </a:solidFill>
                          <a:effectLst/>
                          <a:latin typeface="+mn-lt"/>
                          <a:ea typeface="+mn-ea"/>
                          <a:cs typeface="+mn-cs"/>
                        </a:rPr>
                        <a:t>Caussade</a:t>
                      </a:r>
                      <a:r>
                        <a:rPr lang="es-ES" sz="1500" b="0" kern="1200" dirty="0" smtClean="0">
                          <a:solidFill>
                            <a:schemeClr val="tx1"/>
                          </a:solidFill>
                          <a:effectLst/>
                          <a:latin typeface="+mn-lt"/>
                          <a:ea typeface="+mn-ea"/>
                          <a:cs typeface="+mn-cs"/>
                        </a:rPr>
                        <a:t>,  fue seleccionado como el maestro </a:t>
                      </a:r>
                      <a:r>
                        <a:rPr lang="es-ES" sz="1500" b="0" kern="1200" dirty="0" err="1" smtClean="0">
                          <a:solidFill>
                            <a:schemeClr val="tx1"/>
                          </a:solidFill>
                          <a:effectLst/>
                          <a:latin typeface="+mn-lt"/>
                          <a:ea typeface="+mn-ea"/>
                          <a:cs typeface="+mn-cs"/>
                        </a:rPr>
                        <a:t>IceCube</a:t>
                      </a:r>
                      <a:r>
                        <a:rPr lang="es-ES" sz="1500" b="0" kern="1200" dirty="0" smtClean="0">
                          <a:solidFill>
                            <a:schemeClr val="tx1"/>
                          </a:solidFill>
                          <a:effectLst/>
                          <a:latin typeface="+mn-lt"/>
                          <a:ea typeface="+mn-ea"/>
                          <a:cs typeface="+mn-cs"/>
                        </a:rPr>
                        <a:t> </a:t>
                      </a:r>
                      <a:r>
                        <a:rPr lang="es-ES" sz="1500" b="0" kern="1200" dirty="0" err="1" smtClean="0">
                          <a:solidFill>
                            <a:schemeClr val="tx1"/>
                          </a:solidFill>
                          <a:effectLst/>
                          <a:latin typeface="+mn-lt"/>
                          <a:ea typeface="+mn-ea"/>
                          <a:cs typeface="+mn-cs"/>
                        </a:rPr>
                        <a:t>PolarTREC</a:t>
                      </a:r>
                      <a:r>
                        <a:rPr lang="es-ES" sz="1500" b="0" kern="1200" dirty="0" smtClean="0">
                          <a:solidFill>
                            <a:schemeClr val="tx1"/>
                          </a:solidFill>
                          <a:effectLst/>
                          <a:latin typeface="+mn-lt"/>
                          <a:ea typeface="+mn-ea"/>
                          <a:cs typeface="+mn-cs"/>
                        </a:rPr>
                        <a:t> del 2014. Basado en el artículo </a:t>
                      </a:r>
                      <a:r>
                        <a:rPr lang="es-ES" sz="1500" b="1" i="1" kern="1200" dirty="0" smtClean="0">
                          <a:solidFill>
                            <a:schemeClr val="tx1"/>
                          </a:solidFill>
                          <a:effectLst/>
                          <a:latin typeface="+mn-lt"/>
                          <a:ea typeface="+mn-ea"/>
                          <a:cs typeface="+mn-cs"/>
                        </a:rPr>
                        <a:t>Picahielos</a:t>
                      </a:r>
                      <a:r>
                        <a:rPr lang="es-ES" sz="1500" b="0" kern="1200" dirty="0" smtClean="0">
                          <a:solidFill>
                            <a:schemeClr val="tx1"/>
                          </a:solidFill>
                          <a:effectLst/>
                          <a:latin typeface="+mn-lt"/>
                          <a:ea typeface="+mn-ea"/>
                          <a:cs typeface="+mn-cs"/>
                        </a:rPr>
                        <a:t>, ¿qué tipo de eventos podría experimentar </a:t>
                      </a:r>
                      <a:r>
                        <a:rPr lang="es-ES" sz="1500" b="0" kern="1200" dirty="0" err="1" smtClean="0">
                          <a:solidFill>
                            <a:schemeClr val="tx1"/>
                          </a:solidFill>
                          <a:effectLst/>
                          <a:latin typeface="+mn-lt"/>
                          <a:ea typeface="+mn-ea"/>
                          <a:cs typeface="+mn-cs"/>
                        </a:rPr>
                        <a:t>Caussade</a:t>
                      </a:r>
                      <a:r>
                        <a:rPr lang="es-ES" sz="1500" b="0" kern="1200" dirty="0" smtClean="0">
                          <a:solidFill>
                            <a:schemeClr val="tx1"/>
                          </a:solidFill>
                          <a:effectLst/>
                          <a:latin typeface="+mn-lt"/>
                          <a:ea typeface="+mn-ea"/>
                          <a:cs typeface="+mn-cs"/>
                        </a:rPr>
                        <a:t>? ¿Cómo estas experiencias podrían ayudarle a alcanzar sus metas como maestro?</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1" i="0" u="sng" strike="noStrike" kern="1200" cap="none" spc="0" normalizeH="0" baseline="0" noProof="0" dirty="0" smtClean="0">
                          <a:ln>
                            <a:noFill/>
                          </a:ln>
                          <a:solidFill>
                            <a:schemeClr val="tx1"/>
                          </a:solidFill>
                          <a:effectLst/>
                          <a:uLnTx/>
                          <a:uFillTx/>
                          <a:latin typeface="+mn-lt"/>
                          <a:ea typeface="+mn-ea"/>
                          <a:cs typeface="+mn-cs"/>
                        </a:rPr>
                        <a:t>La respuesta</a:t>
                      </a:r>
                      <a:r>
                        <a:rPr kumimoji="0" lang="es-MX" sz="1000" b="1" i="0" u="none" strike="noStrike" kern="1200" cap="none" spc="0" normalizeH="0" baseline="0" noProof="0" dirty="0" smtClean="0">
                          <a:ln>
                            <a:noFill/>
                          </a:ln>
                          <a:solidFill>
                            <a:schemeClr val="tx1"/>
                          </a:solidFill>
                          <a:effectLst/>
                          <a:uLnTx/>
                          <a:uFillTx/>
                          <a:latin typeface="+mn-lt"/>
                          <a:ea typeface="+mn-ea"/>
                          <a:cs typeface="+mn-cs"/>
                        </a:rPr>
                        <a:t> </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ofrece suficiente evidencia de la habilidad para citar evidencia que apoye la idea de cómo Armando </a:t>
                      </a:r>
                      <a:r>
                        <a:rPr kumimoji="0" lang="es-MX" sz="1000" b="0" i="0" u="none" strike="noStrike" kern="1200" cap="none" spc="0" normalizeH="0" baseline="0" noProof="0" dirty="0" err="1" smtClean="0">
                          <a:ln>
                            <a:noFill/>
                          </a:ln>
                          <a:solidFill>
                            <a:schemeClr val="tx1"/>
                          </a:solidFill>
                          <a:effectLst/>
                          <a:uLnTx/>
                          <a:uFillTx/>
                          <a:latin typeface="+mn-lt"/>
                          <a:ea typeface="+mn-ea"/>
                          <a:cs typeface="+mn-cs"/>
                        </a:rPr>
                        <a:t>Caussade</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utilizará los eventos y las experiencias como educador STEM trabajando en </a:t>
                      </a:r>
                      <a:r>
                        <a:rPr kumimoji="0" lang="es-MX" sz="1000" b="0" i="0" u="none" strike="noStrike" kern="1200" cap="none" spc="0" normalizeH="0" baseline="0" noProof="0" dirty="0" err="1" smtClean="0">
                          <a:ln>
                            <a:noFill/>
                          </a:ln>
                          <a:solidFill>
                            <a:schemeClr val="tx1"/>
                          </a:solidFill>
                          <a:effectLst/>
                          <a:uLnTx/>
                          <a:uFillTx/>
                          <a:latin typeface="+mn-lt"/>
                          <a:ea typeface="+mn-ea"/>
                          <a:cs typeface="+mn-cs"/>
                        </a:rPr>
                        <a:t>IceCube</a:t>
                      </a:r>
                      <a:r>
                        <a:rPr kumimoji="0" lang="es-MX" sz="1000" b="0" i="0" u="none" strike="noStrike" kern="1200" cap="none" spc="0" normalizeH="0" baseline="0" noProof="0" dirty="0" smtClean="0">
                          <a:ln>
                            <a:noFill/>
                          </a:ln>
                          <a:solidFill>
                            <a:schemeClr val="tx1"/>
                          </a:solidFill>
                          <a:effectLst/>
                          <a:uLnTx/>
                          <a:uFillTx/>
                          <a:latin typeface="+mn-lt"/>
                          <a:ea typeface="+mn-ea"/>
                          <a:cs typeface="+mn-cs"/>
                        </a:rPr>
                        <a:t> para ayudar a alcanzar sus metas como maestro. </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Evidencia suficiente comenzaría con el reconocimiento de las metas de </a:t>
                      </a:r>
                      <a:r>
                        <a:rPr kumimoji="0" lang="es-MX" sz="1000" b="0" i="0" u="none" strike="noStrike" kern="1200" cap="none" spc="0" normalizeH="0" baseline="0" noProof="0" dirty="0" err="1" smtClean="0">
                          <a:ln>
                            <a:noFill/>
                          </a:ln>
                          <a:solidFill>
                            <a:srgbClr val="000000"/>
                          </a:solidFill>
                          <a:effectLst/>
                          <a:uLnTx/>
                          <a:uFillTx/>
                          <a:latin typeface="+mn-lt"/>
                          <a:ea typeface="+mn-ea"/>
                          <a:cs typeface="+mn-cs"/>
                        </a:rPr>
                        <a:t>Caussade</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 como se indica en el texto </a:t>
                      </a:r>
                      <a:r>
                        <a:rPr kumimoji="0" lang="es-MX" sz="1000" b="1" i="1" u="none" strike="noStrike" kern="1200" cap="none" spc="0" normalizeH="0" baseline="0" noProof="0" dirty="0" smtClean="0">
                          <a:ln>
                            <a:noFill/>
                          </a:ln>
                          <a:solidFill>
                            <a:srgbClr val="000000"/>
                          </a:solidFill>
                          <a:effectLst/>
                          <a:uLnTx/>
                          <a:uFillTx/>
                          <a:latin typeface="+mn-lt"/>
                          <a:ea typeface="+mn-ea"/>
                          <a:cs typeface="+mn-cs"/>
                        </a:rPr>
                        <a:t>Educador STEM</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 </a:t>
                      </a:r>
                      <a:r>
                        <a:rPr kumimoji="0" lang="es-MX" sz="1000" b="1" i="0" u="sng" strike="noStrike" kern="1200" cap="none" spc="0" normalizeH="0" baseline="0" noProof="0" dirty="0" smtClean="0">
                          <a:ln>
                            <a:noFill/>
                          </a:ln>
                          <a:solidFill>
                            <a:srgbClr val="000000"/>
                          </a:solidFill>
                          <a:effectLst/>
                          <a:uLnTx/>
                          <a:uFillTx/>
                          <a:latin typeface="+mn-lt"/>
                          <a:ea typeface="+mn-ea"/>
                          <a:cs typeface="+mn-cs"/>
                        </a:rPr>
                        <a:t>Las metas de </a:t>
                      </a:r>
                      <a:r>
                        <a:rPr kumimoji="0" lang="es-MX" sz="1000" b="1" i="0" u="sng" strike="noStrike" kern="1200" cap="none" spc="0" normalizeH="0" baseline="0" noProof="0" dirty="0" err="1" smtClean="0">
                          <a:ln>
                            <a:noFill/>
                          </a:ln>
                          <a:solidFill>
                            <a:srgbClr val="000000"/>
                          </a:solidFill>
                          <a:effectLst/>
                          <a:uLnTx/>
                          <a:uFillTx/>
                          <a:latin typeface="+mn-lt"/>
                          <a:ea typeface="+mn-ea"/>
                          <a:cs typeface="+mn-cs"/>
                        </a:rPr>
                        <a:t>Caussade</a:t>
                      </a:r>
                      <a:r>
                        <a:rPr kumimoji="0" lang="es-MX" sz="1000" b="1" i="0" u="sng" strike="noStrike" kern="1200" cap="none" spc="0" normalizeH="0" baseline="0" noProof="0" dirty="0" smtClean="0">
                          <a:ln>
                            <a:noFill/>
                          </a:ln>
                          <a:solidFill>
                            <a:srgbClr val="000000"/>
                          </a:solidFill>
                          <a:effectLst/>
                          <a:uLnTx/>
                          <a:uFillTx/>
                          <a:latin typeface="+mn-lt"/>
                          <a:ea typeface="+mn-ea"/>
                          <a:cs typeface="+mn-cs"/>
                        </a:rPr>
                        <a:t> </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se indicaron como: (1) una manera de explorar sus propios intereses en la ciencia, (2) mejorar su base de conocimientos, y (3) ser un modelo a seguir para que otros maestros participen en proyectos significativos de investigación y se conecten directamente con los científicos.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Los estudiantes deben conectar las metas de </a:t>
                      </a:r>
                      <a:r>
                        <a:rPr kumimoji="0" lang="es-MX" sz="1000" b="0" i="0" u="none" strike="noStrike" kern="1200" cap="none" spc="0" normalizeH="0" baseline="0" noProof="0" dirty="0" err="1" smtClean="0">
                          <a:ln>
                            <a:noFill/>
                          </a:ln>
                          <a:solidFill>
                            <a:srgbClr val="000000"/>
                          </a:solidFill>
                          <a:effectLst/>
                          <a:uLnTx/>
                          <a:uFillTx/>
                          <a:latin typeface="+mn-lt"/>
                          <a:ea typeface="+mn-ea"/>
                          <a:cs typeface="+mn-cs"/>
                        </a:rPr>
                        <a:t>Caussade</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 a los sucesos  que él podría experimentar trabajando en </a:t>
                      </a:r>
                      <a:r>
                        <a:rPr kumimoji="0" lang="es-MX" sz="1000" b="0" i="0" u="none" strike="noStrike" kern="1200" cap="none" spc="0" normalizeH="0" baseline="0" noProof="0" dirty="0" err="1" smtClean="0">
                          <a:ln>
                            <a:noFill/>
                          </a:ln>
                          <a:solidFill>
                            <a:srgbClr val="000000"/>
                          </a:solidFill>
                          <a:effectLst/>
                          <a:uLnTx/>
                          <a:uFillTx/>
                          <a:latin typeface="+mn-lt"/>
                          <a:ea typeface="+mn-ea"/>
                          <a:cs typeface="+mn-cs"/>
                        </a:rPr>
                        <a:t>IceCube</a:t>
                      </a:r>
                      <a:r>
                        <a:rPr kumimoji="0" lang="es-MX" sz="1000" b="0" i="0" u="none" strike="noStrike" kern="1200" cap="none" spc="0" normalizeH="0" baseline="0" noProof="0" dirty="0" smtClean="0">
                          <a:ln>
                            <a:noFill/>
                          </a:ln>
                          <a:solidFill>
                            <a:srgbClr val="000000"/>
                          </a:solidFill>
                          <a:effectLst/>
                          <a:uLnTx/>
                          <a:uFillTx/>
                          <a:latin typeface="+mn-lt"/>
                          <a:ea typeface="+mn-ea"/>
                          <a:cs typeface="+mn-cs"/>
                        </a:rPr>
                        <a:t>. Los sucesos que podrían ayudar a lograr sus objetivos podrían incluir experiencias como: (1) trabajar con o aprender de científicos procedentes de 30 países, (2) trabajar con el telescopio más grande del mundo o aprender cómo funciona, (3) aprender más sobre el universo a través de los neutrinos, (4) entender más acerca de lo que sucede en el espacio, y (5) mostrar a otros educadores que podrían trabajar con científicos verdaderos en proyectos reales.</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smtClean="0">
                        <a:ln>
                          <a:noFill/>
                        </a:ln>
                        <a:solidFill>
                          <a:srgbClr val="00B05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Podría haber muchos variables en la respuesta a esta pregunta e inferencias o generalizaciones. Todas son aceptables siempre y cuando los estudiantes utilicen, de alguna manera, evidencia del texto para apoyar esas generalizaciones.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smtClean="0"/>
                        <a:t>2</a:t>
                      </a:r>
                      <a:endParaRPr lang="en-US" sz="2000" b="1"/>
                    </a:p>
                  </a:txBody>
                  <a:tcPr marL="103632" marR="103632" marT="50292" marB="50292" anchor="ctr"/>
                </a:tc>
                <a:tc>
                  <a:txBody>
                    <a:bodyPr/>
                    <a:lstStyle/>
                    <a:p>
                      <a:r>
                        <a:rPr lang="es-MX" sz="1000" i="1" noProof="0" dirty="0" smtClean="0">
                          <a:solidFill>
                            <a:srgbClr val="000000"/>
                          </a:solidFill>
                        </a:rPr>
                        <a:t>El estudiante ofrece suficientes razones para apoyar que el trabajo de </a:t>
                      </a:r>
                      <a:r>
                        <a:rPr lang="es-MX" sz="1000" i="1" noProof="0" dirty="0" err="1" smtClean="0">
                          <a:solidFill>
                            <a:srgbClr val="000000"/>
                          </a:solidFill>
                        </a:rPr>
                        <a:t>Caussade</a:t>
                      </a:r>
                      <a:r>
                        <a:rPr lang="es-MX" sz="1000" i="1" noProof="0" dirty="0" smtClean="0">
                          <a:solidFill>
                            <a:srgbClr val="000000"/>
                          </a:solidFill>
                        </a:rPr>
                        <a:t> en el proyecto </a:t>
                      </a:r>
                      <a:r>
                        <a:rPr lang="es-MX" sz="1000" i="1" noProof="0" dirty="0" err="1" smtClean="0">
                          <a:solidFill>
                            <a:srgbClr val="000000"/>
                          </a:solidFill>
                        </a:rPr>
                        <a:t>IceCube</a:t>
                      </a:r>
                      <a:r>
                        <a:rPr lang="es-MX" sz="1000" i="1" noProof="0" dirty="0" smtClean="0">
                          <a:solidFill>
                            <a:srgbClr val="000000"/>
                          </a:solidFill>
                        </a:rPr>
                        <a:t> le ayudará a lograr sus metas como un educador.</a:t>
                      </a:r>
                      <a:endParaRPr lang="es-MX" sz="1000" i="1" baseline="0" noProof="0" dirty="0" smtClean="0">
                        <a:solidFill>
                          <a:srgbClr val="000000"/>
                        </a:solidFill>
                      </a:endParaRPr>
                    </a:p>
                    <a:p>
                      <a:r>
                        <a:rPr lang="es-MX" sz="1000" i="0" baseline="0" noProof="0" dirty="0" smtClean="0">
                          <a:solidFill>
                            <a:srgbClr val="000000"/>
                          </a:solidFill>
                        </a:rPr>
                        <a:t>Armando </a:t>
                      </a:r>
                      <a:r>
                        <a:rPr lang="es-MX" sz="1000" i="0" baseline="0" noProof="0" dirty="0" err="1" smtClean="0">
                          <a:solidFill>
                            <a:srgbClr val="000000"/>
                          </a:solidFill>
                        </a:rPr>
                        <a:t>Caussade</a:t>
                      </a:r>
                      <a:r>
                        <a:rPr lang="es-MX" sz="1000" i="0" baseline="0" noProof="0" dirty="0" smtClean="0">
                          <a:solidFill>
                            <a:srgbClr val="000000"/>
                          </a:solidFill>
                        </a:rPr>
                        <a:t> es un maestro que aceptó trabajar con científicos en el proyecto conocido como </a:t>
                      </a:r>
                      <a:r>
                        <a:rPr lang="es-MX" sz="1000" i="0" baseline="0" noProof="0" dirty="0" err="1" smtClean="0">
                          <a:solidFill>
                            <a:srgbClr val="000000"/>
                          </a:solidFill>
                        </a:rPr>
                        <a:t>IceCube</a:t>
                      </a:r>
                      <a:r>
                        <a:rPr lang="es-MX" sz="1000" i="0" baseline="0" noProof="0" dirty="0" smtClean="0">
                          <a:solidFill>
                            <a:srgbClr val="000000"/>
                          </a:solidFill>
                        </a:rPr>
                        <a:t> en la Antártida. Ice Cube el telescopio más grande del mundo para ver neutrinos. </a:t>
                      </a:r>
                      <a:r>
                        <a:rPr lang="es-MX" sz="1000" i="0" baseline="0" noProof="0" dirty="0" err="1" smtClean="0">
                          <a:solidFill>
                            <a:srgbClr val="000000"/>
                          </a:solidFill>
                        </a:rPr>
                        <a:t>Caussade</a:t>
                      </a:r>
                      <a:r>
                        <a:rPr lang="es-MX" sz="1000" i="0" baseline="0" noProof="0" dirty="0" smtClean="0">
                          <a:solidFill>
                            <a:srgbClr val="000000"/>
                          </a:solidFill>
                        </a:rPr>
                        <a:t> le encanta la astronomía por eso trabajar con un telescopio es perfecto para él. Él quiere aprender más sobre la ciencia y esto le dará la oportunidad de trabajar con científicos reales sobre un proyecto real. </a:t>
                      </a:r>
                      <a:r>
                        <a:rPr lang="es-MX" sz="1000" i="0" baseline="0" noProof="0" dirty="0" err="1" smtClean="0">
                          <a:solidFill>
                            <a:srgbClr val="000000"/>
                          </a:solidFill>
                        </a:rPr>
                        <a:t>Caussade</a:t>
                      </a:r>
                      <a:r>
                        <a:rPr lang="es-MX" sz="1000" i="0" baseline="0" noProof="0" dirty="0" smtClean="0">
                          <a:solidFill>
                            <a:srgbClr val="000000"/>
                          </a:solidFill>
                        </a:rPr>
                        <a:t> también quiere ser un modelo para otros maestros que trabajan con los científicos. Él puede mostrar a otros maestros lo que ha aprendido y después compartir las experiencias con ellos. Él podría experimentar viendo a los neutrinos a través de </a:t>
                      </a:r>
                      <a:r>
                        <a:rPr lang="es-MX" sz="1000" i="0" baseline="0" noProof="0" dirty="0" err="1" smtClean="0">
                          <a:solidFill>
                            <a:srgbClr val="000000"/>
                          </a:solidFill>
                        </a:rPr>
                        <a:t>ICeCube</a:t>
                      </a:r>
                      <a:r>
                        <a:rPr lang="es-MX" sz="1000" i="0" baseline="0" noProof="0" dirty="0" smtClean="0">
                          <a:solidFill>
                            <a:srgbClr val="000000"/>
                          </a:solidFill>
                        </a:rPr>
                        <a:t> y ver galaxias distantes. También podría experimentar viendo cómo </a:t>
                      </a:r>
                      <a:r>
                        <a:rPr lang="es-MX" sz="1000" i="0" baseline="0" noProof="0" dirty="0" err="1" smtClean="0">
                          <a:solidFill>
                            <a:srgbClr val="000000"/>
                          </a:solidFill>
                        </a:rPr>
                        <a:t>IceCube</a:t>
                      </a:r>
                      <a:r>
                        <a:rPr lang="es-MX" sz="1000" i="0" baseline="0" noProof="0" dirty="0" smtClean="0">
                          <a:solidFill>
                            <a:srgbClr val="000000"/>
                          </a:solidFill>
                        </a:rPr>
                        <a:t> obtiene los datos y cómo mantenerlo en buen estado de funcionamiento.</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r>
                        <a:rPr lang="es-MX" sz="1000" i="1" noProof="0" dirty="0" smtClean="0">
                          <a:solidFill>
                            <a:srgbClr val="000000"/>
                          </a:solidFill>
                        </a:rPr>
                        <a:t>El estudiante ofrece pocas o mínimas razones como evidencia para responder la pregunta</a:t>
                      </a:r>
                      <a:r>
                        <a:rPr lang="es-MX" sz="1000" i="1" baseline="0" noProof="0" dirty="0" smtClean="0">
                          <a:solidFill>
                            <a:srgbClr val="000000"/>
                          </a:solidFill>
                        </a:rPr>
                        <a:t>.</a:t>
                      </a:r>
                      <a:endParaRPr lang="es-MX" sz="1000" i="1" noProof="0" dirty="0" smtClean="0">
                        <a:solidFill>
                          <a:srgbClr val="000000"/>
                        </a:solidFill>
                      </a:endParaRPr>
                    </a:p>
                    <a:p>
                      <a:r>
                        <a:rPr lang="es-MX" sz="1000" i="0" baseline="0" noProof="0" dirty="0" smtClean="0">
                          <a:solidFill>
                            <a:srgbClr val="000000"/>
                          </a:solidFill>
                        </a:rPr>
                        <a:t>El Sr. </a:t>
                      </a:r>
                      <a:r>
                        <a:rPr lang="es-MX" sz="1000" i="0" baseline="0" noProof="0" dirty="0" err="1" smtClean="0">
                          <a:solidFill>
                            <a:srgbClr val="000000"/>
                          </a:solidFill>
                        </a:rPr>
                        <a:t>Caussade</a:t>
                      </a:r>
                      <a:r>
                        <a:rPr lang="es-MX" sz="1000" i="0" baseline="0" noProof="0" dirty="0" smtClean="0">
                          <a:solidFill>
                            <a:srgbClr val="000000"/>
                          </a:solidFill>
                        </a:rPr>
                        <a:t> es un maestro que tiene la oportunidad de ir al Polo Sur y trabajar con científicos reales. Él aprenderá mucho acerca de un enorme telescopio. Él aprenderá cómo funciona y probablemente verá algunas cosas muy lindas en el espacio. El Sr. </a:t>
                      </a:r>
                      <a:r>
                        <a:rPr lang="es-MX" sz="1000" i="0" baseline="0" noProof="0" dirty="0" err="1" smtClean="0">
                          <a:solidFill>
                            <a:srgbClr val="000000"/>
                          </a:solidFill>
                        </a:rPr>
                        <a:t>Caussade</a:t>
                      </a:r>
                      <a:r>
                        <a:rPr lang="es-MX" sz="1000" i="0" baseline="0" noProof="0" dirty="0" smtClean="0">
                          <a:solidFill>
                            <a:srgbClr val="000000"/>
                          </a:solidFill>
                        </a:rPr>
                        <a:t> también puede ayudar a otros maestros con lo que aprenda.</a:t>
                      </a:r>
                    </a:p>
                  </a:txBody>
                  <a:tcPr marL="103632" marR="103632" marT="50292" marB="50292"/>
                </a:tc>
              </a:tr>
              <a:tr h="393192">
                <a:tc>
                  <a:txBody>
                    <a:bodyPr/>
                    <a:lstStyle/>
                    <a:p>
                      <a:pPr algn="ctr"/>
                      <a:r>
                        <a:rPr lang="en-US" sz="2000" b="1" smtClean="0"/>
                        <a:t>0</a:t>
                      </a:r>
                      <a:endParaRPr lang="en-US" sz="2000" b="1"/>
                    </a:p>
                  </a:txBody>
                  <a:tcPr marL="103632" marR="103632" marT="50292" marB="50292" anchor="ctr"/>
                </a:tc>
                <a:tc>
                  <a:txBody>
                    <a:bodyPr/>
                    <a:lstStyle/>
                    <a:p>
                      <a:r>
                        <a:rPr lang="es-MX" sz="1000" i="1" noProof="0" dirty="0" smtClean="0">
                          <a:solidFill>
                            <a:srgbClr val="000000"/>
                          </a:solidFill>
                        </a:rPr>
                        <a:t>El estudiante no presenta ninguna evidencia para apoyar la pregunta</a:t>
                      </a:r>
                      <a:r>
                        <a:rPr lang="es-MX" sz="1000" i="1" baseline="0" noProof="0" dirty="0" smtClean="0">
                          <a:solidFill>
                            <a:srgbClr val="000000"/>
                          </a:solidFill>
                        </a:rPr>
                        <a:t>.</a:t>
                      </a:r>
                    </a:p>
                    <a:p>
                      <a:r>
                        <a:rPr lang="es-MX" sz="1000" i="0" baseline="0" noProof="0" dirty="0" smtClean="0">
                          <a:solidFill>
                            <a:srgbClr val="000000"/>
                          </a:solidFill>
                        </a:rPr>
                        <a:t>El maestro irá al Polo Sur. Que está abajo de la Tierra.</a:t>
                      </a:r>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58119049"/>
              </p:ext>
            </p:extLst>
          </p:nvPr>
        </p:nvGraphicFramePr>
        <p:xfrm>
          <a:off x="4965684" y="9166870"/>
          <a:ext cx="2045368" cy="611740"/>
        </p:xfrm>
        <a:graphic>
          <a:graphicData uri="http://schemas.openxmlformats.org/drawingml/2006/table">
            <a:tbl>
              <a:tblPr/>
              <a:tblGrid>
                <a:gridCol w="2045368"/>
              </a:tblGrid>
              <a:tr h="129877">
                <a:tc>
                  <a:txBody>
                    <a:bodyPr/>
                    <a:lstStyle/>
                    <a:p>
                      <a:pPr marL="0" marR="0" algn="l">
                        <a:lnSpc>
                          <a:spcPct val="115000"/>
                        </a:lnSpc>
                        <a:spcBef>
                          <a:spcPts val="0"/>
                        </a:spcBef>
                        <a:spcAft>
                          <a:spcPts val="0"/>
                        </a:spcAft>
                      </a:pPr>
                      <a:r>
                        <a:rPr lang="en-US" sz="800" b="0" i="1" dirty="0" err="1" smtClean="0">
                          <a:solidFill>
                            <a:schemeClr val="tx1"/>
                          </a:solidFill>
                          <a:effectLst/>
                        </a:rPr>
                        <a:t>Hacia</a:t>
                      </a:r>
                      <a:r>
                        <a:rPr lang="en-US" sz="800" b="0" i="1" baseline="0" dirty="0" smtClean="0">
                          <a:solidFill>
                            <a:schemeClr val="tx1"/>
                          </a:solidFill>
                          <a:effectLst/>
                        </a:rPr>
                        <a:t> RI.6.9                   </a:t>
                      </a:r>
                      <a:r>
                        <a:rPr lang="en-US" sz="800" b="1" i="1" strike="noStrike" dirty="0" smtClean="0">
                          <a:solidFill>
                            <a:schemeClr val="tx1"/>
                          </a:solidFill>
                          <a:effectLst/>
                        </a:rPr>
                        <a:t>DOK 4 - </a:t>
                      </a:r>
                      <a:r>
                        <a:rPr lang="en-US" sz="800" b="1" i="1" strike="noStrike" dirty="0" err="1" smtClean="0">
                          <a:solidFill>
                            <a:schemeClr val="tx1"/>
                          </a:solidFill>
                          <a:effectLst/>
                        </a:rPr>
                        <a:t>ANp</a:t>
                      </a:r>
                      <a:endParaRPr lang="en-US" sz="800" b="1" i="1" strike="sngStrike" dirty="0">
                        <a:solidFill>
                          <a:schemeClr val="tx1"/>
                        </a:solidFill>
                        <a:effectLst/>
                        <a:latin typeface="Calibri"/>
                        <a:ea typeface="Calibri"/>
                        <a:cs typeface="Times New Roman"/>
                      </a:endParaRPr>
                    </a:p>
                  </a:txBody>
                  <a:tcPr marL="19432" marR="19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79723">
                <a:tc>
                  <a:txBody>
                    <a:bodyPr/>
                    <a:lstStyle/>
                    <a:p>
                      <a:pPr marL="0" marR="0" algn="l">
                        <a:lnSpc>
                          <a:spcPct val="115000"/>
                        </a:lnSpc>
                        <a:spcBef>
                          <a:spcPts val="0"/>
                        </a:spcBef>
                        <a:spcAft>
                          <a:spcPts val="1200"/>
                        </a:spcAft>
                      </a:pPr>
                      <a:r>
                        <a:rPr lang="es-ES" sz="800" b="0" dirty="0" smtClean="0">
                          <a:solidFill>
                            <a:schemeClr val="tx1"/>
                          </a:solidFill>
                          <a:effectLst/>
                        </a:rPr>
                        <a:t>Recopila, analiza y organiza múltiples fuentes de información de libros de memorias y biografías de dos o más personas</a:t>
                      </a:r>
                      <a:endParaRPr lang="en-US" sz="800" b="0" dirty="0" smtClean="0">
                        <a:solidFill>
                          <a:schemeClr val="tx1"/>
                        </a:solidFill>
                        <a:effectLst/>
                      </a:endParaRPr>
                    </a:p>
                  </a:txBody>
                  <a:tcPr marL="19432" marR="19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825134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472786100"/>
              </p:ext>
            </p:extLst>
          </p:nvPr>
        </p:nvGraphicFramePr>
        <p:xfrm>
          <a:off x="381000" y="381000"/>
          <a:ext cx="7010400" cy="9326880"/>
        </p:xfrm>
        <a:graphic>
          <a:graphicData uri="http://schemas.openxmlformats.org/drawingml/2006/table">
            <a:tbl>
              <a:tblPr firstRow="1" bandRow="1">
                <a:tableStyleId>{5940675A-B579-460E-94D1-54222C63F5DA}</a:tableStyleId>
              </a:tblPr>
              <a:tblGrid>
                <a:gridCol w="548525"/>
                <a:gridCol w="6461875"/>
              </a:tblGrid>
              <a:tr h="335280">
                <a:tc gridSpan="2">
                  <a:txBody>
                    <a:bodyPr/>
                    <a:lstStyle/>
                    <a:p>
                      <a:pPr marL="0" marR="0" lvl="0" indent="0" algn="just" defTabSz="1018809"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Rúbrica de Escrito Breve está evaluando el dominio de la escritura en un área específica, mientras que las rúbricas de lectura están evaluando la comprensión. </a:t>
                      </a:r>
                    </a:p>
                  </a:txBody>
                  <a:tcPr marL="103632" marR="103632" marT="50292" marB="50292">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MX" sz="1350" b="1" i="0" u="none" strike="noStrike" kern="1200" cap="none" spc="0" normalizeH="0" baseline="0" noProof="0" dirty="0" smtClean="0">
                          <a:ln>
                            <a:noFill/>
                          </a:ln>
                          <a:solidFill>
                            <a:prstClr val="black"/>
                          </a:solidFill>
                          <a:effectLst/>
                          <a:uLnTx/>
                          <a:uFillTx/>
                          <a:latin typeface="+mn-lt"/>
                          <a:ea typeface="+mn-ea"/>
                          <a:cs typeface="+mn-cs"/>
                        </a:rPr>
                        <a:t>Pre-evaluación Trimestre 4: Clave para la </a:t>
                      </a:r>
                      <a:r>
                        <a:rPr kumimoji="0" lang="es-MX" sz="1350" b="1" i="0" u="sng" strike="noStrike" kern="1200" cap="none" spc="0" normalizeH="0" baseline="0" noProof="0" dirty="0" smtClean="0">
                          <a:ln>
                            <a:noFill/>
                          </a:ln>
                          <a:solidFill>
                            <a:prstClr val="black"/>
                          </a:solidFill>
                          <a:effectLst/>
                          <a:uLnTx/>
                          <a:uFillTx/>
                          <a:latin typeface="+mn-lt"/>
                          <a:ea typeface="+mn-ea"/>
                          <a:cs typeface="+mn-cs"/>
                        </a:rPr>
                        <a:t>Respuesta construida del escrito argumentativo breve</a:t>
                      </a:r>
                    </a:p>
                  </a:txBody>
                  <a:tcPr marL="0" marR="0">
                    <a:lnT w="12700" cap="flat" cmpd="sng" algn="ctr">
                      <a:solidFill>
                        <a:schemeClr val="tx1"/>
                      </a:solidFill>
                      <a:prstDash val="solid"/>
                      <a:round/>
                      <a:headEnd type="none" w="med" len="med"/>
                      <a:tailEnd type="none" w="med" len="med"/>
                    </a:lnT>
                  </a:tcPr>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200" b="1" u="sng" noProof="0" dirty="0" smtClean="0">
                          <a:solidFill>
                            <a:schemeClr val="tx1"/>
                          </a:solidFill>
                        </a:rPr>
                        <a:t>Organización:  </a:t>
                      </a:r>
                    </a:p>
                    <a:p>
                      <a:pPr marL="0" marR="0" indent="0" algn="ctr" defTabSz="966612" rtl="0" eaLnBrk="1" fontAlgn="auto" latinLnBrk="0" hangingPunct="1">
                        <a:lnSpc>
                          <a:spcPct val="100000"/>
                        </a:lnSpc>
                        <a:spcBef>
                          <a:spcPts val="0"/>
                        </a:spcBef>
                        <a:spcAft>
                          <a:spcPts val="0"/>
                        </a:spcAft>
                        <a:buClrTx/>
                        <a:buSzTx/>
                        <a:buFontTx/>
                        <a:buNone/>
                        <a:tabLst/>
                        <a:defRPr/>
                      </a:pPr>
                      <a:r>
                        <a:rPr lang="es-MX" sz="1100" baseline="0" noProof="0" dirty="0" smtClean="0">
                          <a:solidFill>
                            <a:schemeClr val="tx1"/>
                          </a:solidFill>
                          <a:latin typeface="+mn-lt"/>
                        </a:rPr>
                        <a:t>Estándar de escritura </a:t>
                      </a:r>
                      <a:r>
                        <a:rPr lang="es-MX" sz="1100" noProof="0" dirty="0" smtClean="0">
                          <a:solidFill>
                            <a:schemeClr val="tx1"/>
                          </a:solidFill>
                          <a:latin typeface="+mn-lt"/>
                        </a:rPr>
                        <a:t>W.6.1c  Objetivo: 6a</a:t>
                      </a:r>
                      <a:r>
                        <a:rPr lang="es-MX" sz="1100" baseline="0" noProof="0" dirty="0" smtClean="0">
                          <a:solidFill>
                            <a:schemeClr val="tx1"/>
                          </a:solidFill>
                          <a:latin typeface="+mn-lt"/>
                        </a:rPr>
                        <a:t> Escrito argumentativo</a:t>
                      </a:r>
                      <a:r>
                        <a:rPr lang="es-MX" sz="1100" noProof="0" dirty="0" smtClean="0">
                          <a:solidFill>
                            <a:srgbClr val="FF0000"/>
                          </a:solidFill>
                          <a:latin typeface="+mn-lt"/>
                        </a:rPr>
                        <a:t/>
                      </a:r>
                      <a:br>
                        <a:rPr lang="es-MX" sz="1100" noProof="0" dirty="0" smtClean="0">
                          <a:solidFill>
                            <a:srgbClr val="FF0000"/>
                          </a:solidFill>
                          <a:latin typeface="+mn-lt"/>
                        </a:rPr>
                      </a:br>
                      <a:r>
                        <a:rPr kumimoji="0" lang="es-MX" sz="1000" b="0" i="1" u="none" strike="noStrike" kern="1200" cap="none" spc="0" normalizeH="0" baseline="0" noProof="0" dirty="0" smtClean="0">
                          <a:ln>
                            <a:noFill/>
                          </a:ln>
                          <a:solidFill>
                            <a:prstClr val="black"/>
                          </a:solidFill>
                          <a:effectLst/>
                          <a:uLnTx/>
                          <a:uFillTx/>
                          <a:latin typeface="+mn-lt"/>
                          <a:ea typeface="+mn-ea"/>
                          <a:cs typeface="Helvetica" pitchFamily="34" charset="0"/>
                        </a:rPr>
                        <a:t>Escrito breve, Organización, W.6.1c, palabras, frases y cláusulas que aclaran la relación entre afirmaciones o razones, Objetivo 6a</a:t>
                      </a:r>
                    </a:p>
                  </a:txBody>
                  <a:tcPr marL="103632" marR="103632" marT="50292" marB="50292"/>
                </a:tc>
                <a:tc hMerge="1">
                  <a:txBody>
                    <a:bodyPr/>
                    <a:lstStyle/>
                    <a:p>
                      <a:endParaRPr lang="en-US"/>
                    </a:p>
                  </a:txBody>
                  <a:tcPr/>
                </a:tc>
              </a:tr>
              <a:tr h="690372">
                <a:tc gridSpan="2">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MX" sz="1400" b="1" i="0" u="none" strike="noStrike" kern="1200" cap="none" spc="0" normalizeH="0" baseline="0" noProof="0" dirty="0" smtClean="0">
                          <a:ln>
                            <a:noFill/>
                          </a:ln>
                          <a:solidFill>
                            <a:prstClr val="black"/>
                          </a:solidFill>
                          <a:effectLst/>
                          <a:uLnTx/>
                          <a:uFillTx/>
                          <a:latin typeface="+mn-lt"/>
                          <a:ea typeface="+mn-ea"/>
                          <a:cs typeface="+mn-cs"/>
                        </a:rPr>
                        <a:t>Pregunta # 17:  </a:t>
                      </a:r>
                      <a:r>
                        <a:rPr lang="es-ES" sz="1400" b="0" noProof="0" dirty="0" smtClean="0">
                          <a:solidFill>
                            <a:schemeClr val="tx1"/>
                          </a:solidFill>
                          <a:latin typeface="Calibri "/>
                          <a:cs typeface="Helvetica" panose="020B0604020202020204" pitchFamily="34" charset="0"/>
                        </a:rPr>
                        <a:t>Una estudiante está escribiendo una carta argumentativa a los maestros, para su periódico escolar, sobre la necesidad de más programas STEM después de clases para los estudiantes. Lee el borrador de la estudiante y completa la tarea que sigue.</a:t>
                      </a:r>
                      <a:r>
                        <a:rPr lang="es-MX" sz="1400" b="0" noProof="0" dirty="0" smtClean="0">
                          <a:solidFill>
                            <a:schemeClr val="tx1"/>
                          </a:solidFill>
                          <a:latin typeface="Calibri "/>
                          <a:cs typeface="Helvetica" panose="020B0604020202020204" pitchFamily="34" charset="0"/>
                        </a:rPr>
                        <a:t> </a:t>
                      </a:r>
                      <a:r>
                        <a:rPr kumimoji="0" lang="es-MX" sz="1400" b="0" i="1" u="none" strike="noStrike" kern="1200" cap="none" spc="0" normalizeH="0" baseline="0" noProof="0" dirty="0" smtClean="0">
                          <a:ln>
                            <a:noFill/>
                          </a:ln>
                          <a:solidFill>
                            <a:prstClr val="black"/>
                          </a:solidFill>
                          <a:effectLst/>
                          <a:uLnTx/>
                          <a:uFillTx/>
                          <a:latin typeface="+mn-lt"/>
                          <a:ea typeface="+mn-ea"/>
                          <a:cs typeface="+mn-cs"/>
                        </a:rPr>
                        <a:t>(Lea el borrador en la copia del estudiante.)</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s-MX" sz="6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ES" sz="1400" b="0" i="0" u="none" strike="noStrike" kern="1200" cap="none" spc="0" normalizeH="0" baseline="0" noProof="0" dirty="0" smtClean="0">
                          <a:ln>
                            <a:noFill/>
                          </a:ln>
                          <a:solidFill>
                            <a:prstClr val="black"/>
                          </a:solidFill>
                          <a:effectLst/>
                          <a:uLnTx/>
                          <a:uFillTx/>
                          <a:latin typeface="+mj-lt"/>
                          <a:ea typeface="+mn-ea"/>
                          <a:cs typeface="+mn-cs"/>
                        </a:rPr>
                        <a:t>Escribe una introducción a la carta argumentativa de la estudiante que establezca y presente una afirmación clara acerca de los programas STEM después de la escuela.</a:t>
                      </a:r>
                    </a:p>
                    <a:p>
                      <a:pPr marL="0" marR="0" lvl="0" indent="0" algn="r" defTabSz="966612"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prstClr val="black"/>
                          </a:solidFill>
                          <a:effectLst/>
                          <a:uLnTx/>
                          <a:uFillTx/>
                          <a:latin typeface="+mn-lt"/>
                          <a:ea typeface="+mn-ea"/>
                          <a:cs typeface="Helvetica" pitchFamily="34" charset="0"/>
                        </a:rPr>
                        <a:t>Escrito breve, Organización, W.6.1c, palabras, frases y cláusulas que aclaran la relación entre afirmaciones o razones, Objetivo 6a</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848868">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GT" sz="1050" b="0" u="sng" noProof="0" dirty="0" smtClean="0">
                          <a:solidFill>
                            <a:schemeClr val="tx1"/>
                          </a:solidFill>
                        </a:rPr>
                        <a:t>Instrucciones</a:t>
                      </a:r>
                      <a:r>
                        <a:rPr lang="es-GT" sz="1050" b="0" u="sng" baseline="0" noProof="0" dirty="0" smtClean="0">
                          <a:solidFill>
                            <a:schemeClr val="tx1"/>
                          </a:solidFill>
                        </a:rPr>
                        <a:t> para calificar</a:t>
                      </a:r>
                      <a:r>
                        <a:rPr lang="es-GT" sz="1050" u="none" noProof="0" dirty="0" smtClean="0">
                          <a:solidFill>
                            <a:schemeClr val="tx1"/>
                          </a:solidFill>
                        </a:rPr>
                        <a:t>: </a:t>
                      </a:r>
                      <a:r>
                        <a:rPr lang="es-GT" sz="1050" kern="1200" noProof="0" dirty="0" smtClean="0">
                          <a:solidFill>
                            <a:schemeClr val="tx1"/>
                          </a:solidFill>
                          <a:effectLst/>
                          <a:latin typeface="+mn-lt"/>
                          <a:ea typeface="Times New Roman"/>
                          <a:cs typeface="Arial"/>
                        </a:rPr>
                        <a:t>Escriba una respuesta</a:t>
                      </a:r>
                      <a:r>
                        <a:rPr lang="es-GT" sz="1050" kern="1200" baseline="0" noProof="0" dirty="0" smtClean="0">
                          <a:solidFill>
                            <a:schemeClr val="tx1"/>
                          </a:solidFill>
                          <a:effectLst/>
                          <a:latin typeface="+mn-lt"/>
                          <a:ea typeface="Times New Roman"/>
                          <a:cs typeface="Arial"/>
                        </a:rPr>
                        <a:t> general de lo que los estudiantes pueden incluir en una contestación competente con ejemplos del texto. </a:t>
                      </a:r>
                      <a:r>
                        <a:rPr lang="es-419" sz="1050" kern="1200" baseline="0" noProof="0" dirty="0" smtClean="0">
                          <a:solidFill>
                            <a:schemeClr val="tx1"/>
                          </a:solidFill>
                          <a:effectLst/>
                          <a:latin typeface="+mn-lt"/>
                          <a:ea typeface="Times New Roman"/>
                          <a:cs typeface="Arial"/>
                        </a:rPr>
                        <a:t>Sea bien específico y “extenso”.</a:t>
                      </a:r>
                    </a:p>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MX" sz="1050" b="0" u="sng" noProof="0" dirty="0" smtClean="0"/>
                        <a:t>Lenguaje del maestro y notas de calificación</a:t>
                      </a:r>
                      <a:r>
                        <a:rPr lang="es-MX" sz="1050" b="0" u="none" noProof="0" dirty="0" smtClean="0"/>
                        <a:t>:</a:t>
                      </a:r>
                      <a:endParaRPr lang="es-MX" sz="1050" b="1" noProof="0" dirty="0" smtClean="0">
                        <a:solidFill>
                          <a:srgbClr val="00B050"/>
                        </a:solidFill>
                        <a:latin typeface="+mn-lt"/>
                      </a:endParaRPr>
                    </a:p>
                    <a:p>
                      <a:pPr lvl="0" algn="l">
                        <a:defRPr sz="1800" b="0" i="0"/>
                      </a:pPr>
                      <a:r>
                        <a:rPr lang="es-MX" sz="1050" b="1" u="sng" noProof="0" dirty="0" smtClean="0">
                          <a:solidFill>
                            <a:srgbClr val="000000"/>
                          </a:solidFill>
                          <a:latin typeface="+mn-lt"/>
                        </a:rPr>
                        <a:t>La</a:t>
                      </a:r>
                      <a:r>
                        <a:rPr lang="es-MX" sz="1050" b="1" u="sng" baseline="0" noProof="0" dirty="0" smtClean="0">
                          <a:solidFill>
                            <a:srgbClr val="000000"/>
                          </a:solidFill>
                          <a:latin typeface="+mn-lt"/>
                        </a:rPr>
                        <a:t> respuesta del </a:t>
                      </a:r>
                      <a:r>
                        <a:rPr lang="es-MX" sz="1050" b="1" u="sng" noProof="0" dirty="0" smtClean="0">
                          <a:solidFill>
                            <a:srgbClr val="000000"/>
                          </a:solidFill>
                          <a:latin typeface="+mn-lt"/>
                        </a:rPr>
                        <a:t> estudiante</a:t>
                      </a:r>
                      <a:r>
                        <a:rPr lang="es-MX" sz="1050" b="1" u="none" noProof="0" dirty="0" smtClean="0">
                          <a:solidFill>
                            <a:srgbClr val="000000"/>
                          </a:solidFill>
                          <a:latin typeface="+mn-lt"/>
                        </a:rPr>
                        <a:t> </a:t>
                      </a:r>
                      <a:r>
                        <a:rPr lang="es-MX" sz="1050" b="0" noProof="0" dirty="0" smtClean="0">
                          <a:solidFill>
                            <a:srgbClr val="000000"/>
                          </a:solidFill>
                          <a:latin typeface="+mn-lt"/>
                        </a:rPr>
                        <a:t>debe proporcionar una introducción a la carta argumentativa del estudiante (borrador) de 1-2 párrafos que apoyan o descartan lógicamente las afirmaciones del argumento mediante la introducción de una afirmación (declaración) clara acerca de los programas STEM después de clases, apoyando la declaración con argumentos razonables basados en la evidencia de las fuentes provistas y con</a:t>
                      </a:r>
                      <a:r>
                        <a:rPr lang="es-MX" sz="1050" b="0" baseline="0" noProof="0" dirty="0" smtClean="0">
                          <a:solidFill>
                            <a:srgbClr val="000000"/>
                          </a:solidFill>
                          <a:latin typeface="+mn-lt"/>
                        </a:rPr>
                        <a:t> una </a:t>
                      </a:r>
                      <a:r>
                        <a:rPr lang="es-MX" sz="1050" b="0" noProof="0" dirty="0" smtClean="0">
                          <a:solidFill>
                            <a:srgbClr val="000000"/>
                          </a:solidFill>
                          <a:latin typeface="+mn-lt"/>
                        </a:rPr>
                        <a:t>transición lógica al borrador del estudiante</a:t>
                      </a:r>
                      <a:r>
                        <a:rPr lang="es-MX" sz="1050" b="0" baseline="0" noProof="0" dirty="0" smtClean="0">
                          <a:solidFill>
                            <a:srgbClr val="000000"/>
                          </a:solidFill>
                          <a:latin typeface="+mn-lt"/>
                        </a:rPr>
                        <a:t>. </a:t>
                      </a:r>
                      <a:r>
                        <a:rPr lang="es-MX" sz="1050" b="1" baseline="0" noProof="0" dirty="0" smtClean="0">
                          <a:solidFill>
                            <a:srgbClr val="000000"/>
                          </a:solidFill>
                          <a:uFill>
                            <a:solidFill/>
                          </a:uFill>
                          <a:latin typeface="+mn-lt"/>
                        </a:rPr>
                        <a:t>Alguna evidencia </a:t>
                      </a:r>
                      <a:r>
                        <a:rPr lang="es-MX" sz="1050" b="0" baseline="0" noProof="0" dirty="0" smtClean="0">
                          <a:solidFill>
                            <a:srgbClr val="000000"/>
                          </a:solidFill>
                          <a:uFill>
                            <a:solidFill/>
                          </a:uFill>
                          <a:latin typeface="+mn-lt"/>
                        </a:rPr>
                        <a:t>de estas fuentes para los programas STEM después de clases podrían incluir (de </a:t>
                      </a:r>
                      <a:r>
                        <a:rPr lang="es-MX" sz="1050" b="1" i="1" u="none" baseline="0" noProof="0" dirty="0" smtClean="0">
                          <a:solidFill>
                            <a:srgbClr val="000000"/>
                          </a:solidFill>
                          <a:uFill>
                            <a:solidFill/>
                          </a:uFill>
                          <a:latin typeface="+mn-lt"/>
                        </a:rPr>
                        <a:t>Un robot malo</a:t>
                      </a:r>
                      <a:r>
                        <a:rPr lang="es-MX" sz="1050" b="0" i="1" u="none" baseline="0" noProof="0" dirty="0" smtClean="0">
                          <a:solidFill>
                            <a:srgbClr val="000000"/>
                          </a:solidFill>
                          <a:uFill>
                            <a:solidFill/>
                          </a:uFill>
                          <a:latin typeface="+mn-lt"/>
                        </a:rPr>
                        <a:t>), </a:t>
                      </a:r>
                      <a:r>
                        <a:rPr lang="es-MX" sz="1050" b="0" i="0" u="none" baseline="0" noProof="0" dirty="0" smtClean="0">
                          <a:solidFill>
                            <a:srgbClr val="000000"/>
                          </a:solidFill>
                          <a:uFill>
                            <a:solidFill/>
                          </a:uFill>
                          <a:latin typeface="+mn-lt"/>
                        </a:rPr>
                        <a:t>que los estudiantes aprenderán: (1)  cómo aplicar técnicas de ingeniería, y (2) destrezas de programación.  Evidencia de </a:t>
                      </a:r>
                      <a:r>
                        <a:rPr lang="es-MX" sz="1050" b="1" i="1" u="none" baseline="0" noProof="0" dirty="0" smtClean="0">
                          <a:solidFill>
                            <a:srgbClr val="000000"/>
                          </a:solidFill>
                          <a:uFill>
                            <a:solidFill/>
                          </a:uFill>
                          <a:latin typeface="+mn-lt"/>
                        </a:rPr>
                        <a:t>Excursión escolar</a:t>
                      </a:r>
                      <a:r>
                        <a:rPr lang="es-MX" sz="1050" b="0" i="0" u="none" baseline="0" noProof="0" dirty="0" smtClean="0">
                          <a:solidFill>
                            <a:srgbClr val="000000"/>
                          </a:solidFill>
                          <a:uFill>
                            <a:solidFill/>
                          </a:uFill>
                          <a:latin typeface="+mn-lt"/>
                        </a:rPr>
                        <a:t>, podría incluir: (1) crear más interés en la ciencia, (2) aprender sobre el espacio, (3) fomentar el interés en los estudiantes para que sigan una carrera en la ciencia algún día.  Evidencia de </a:t>
                      </a:r>
                      <a:r>
                        <a:rPr lang="es-MX" sz="1050" b="1" i="1" u="none" baseline="0" noProof="0" dirty="0" smtClean="0">
                          <a:solidFill>
                            <a:srgbClr val="000000"/>
                          </a:solidFill>
                          <a:uFill>
                            <a:solidFill/>
                          </a:uFill>
                          <a:latin typeface="+mn-lt"/>
                        </a:rPr>
                        <a:t>Picahielos</a:t>
                      </a:r>
                      <a:r>
                        <a:rPr lang="es-MX" sz="1050" b="0" i="0" u="none" baseline="0" noProof="0" dirty="0" smtClean="0">
                          <a:solidFill>
                            <a:srgbClr val="000000"/>
                          </a:solidFill>
                          <a:uFill>
                            <a:solidFill/>
                          </a:uFill>
                          <a:latin typeface="+mn-lt"/>
                        </a:rPr>
                        <a:t> (parte 1 y 2), podría incluir: (1) </a:t>
                      </a:r>
                      <a:r>
                        <a:rPr lang="es-MX" sz="1050" noProof="0" dirty="0" smtClean="0">
                          <a:solidFill>
                            <a:srgbClr val="000000"/>
                          </a:solidFill>
                        </a:rPr>
                        <a:t>aprender acerca de lo que hace un físico, (2) estudiar la creación de la energía, y (3) los telescopios.</a:t>
                      </a:r>
                      <a:r>
                        <a:rPr lang="es-MX" sz="1050" baseline="0" noProof="0" dirty="0" smtClean="0">
                          <a:solidFill>
                            <a:srgbClr val="000000"/>
                          </a:solidFill>
                        </a:rPr>
                        <a:t>  Evidencia de </a:t>
                      </a:r>
                      <a:r>
                        <a:rPr lang="es-MX" sz="1050" b="1" i="1" u="none" baseline="0" noProof="0" dirty="0" smtClean="0">
                          <a:solidFill>
                            <a:srgbClr val="000000"/>
                          </a:solidFill>
                        </a:rPr>
                        <a:t>Educador STEM </a:t>
                      </a:r>
                      <a:r>
                        <a:rPr lang="es-MX" sz="1050" baseline="0" noProof="0" dirty="0" smtClean="0">
                          <a:solidFill>
                            <a:srgbClr val="000000"/>
                          </a:solidFill>
                        </a:rPr>
                        <a:t>podría incluir: (1) qué hace un educador STEM, (2) aprender sobre astronomía, y (3) las formas de ayudar a los estudiantes a explorar un interés en la ciencia. Estas fuentes pueden ser o no ser citadas directamente, pero la intención y/o el contenido debe ser evidente en la respuesta del estudiante de alguna manera. No todas están incluidas. Cualquier información utilizada de las fuentes es aceptable si apoya el borrador (afirmación o declaración) del estudiante en la pregunta.</a:t>
                      </a:r>
                      <a:endParaRPr lang="es-MX" sz="1050" b="0" i="1" u="none" noProof="0" dirty="0" smtClean="0">
                        <a:solidFill>
                          <a:srgbClr val="000000"/>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223772">
                <a:tc>
                  <a:txBody>
                    <a:bodyPr/>
                    <a:lstStyle/>
                    <a:p>
                      <a:pPr algn="ctr"/>
                      <a:r>
                        <a:rPr lang="es-MX" sz="2000" b="1" noProof="0" dirty="0" smtClean="0">
                          <a:solidFill>
                            <a:srgbClr val="000000"/>
                          </a:solidFill>
                        </a:rPr>
                        <a:t>2</a:t>
                      </a:r>
                      <a:endParaRPr lang="es-MX" sz="2000" b="1" noProof="0" dirty="0">
                        <a:solidFill>
                          <a:srgbClr val="000000"/>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rgbClr val="000000"/>
                          </a:solidFill>
                          <a:effectLst/>
                          <a:uLnTx/>
                          <a:uFillTx/>
                          <a:latin typeface="+mn-lt"/>
                          <a:ea typeface="+mn-ea"/>
                          <a:cs typeface="+mn-cs"/>
                        </a:rPr>
                        <a:t>La respuesta proporciona una declaración de introducción clara acerca de los programas STEM después de clases y apoya esta declaración más allá que con una lista de argumentos (utiliza el razonamiento). La respuesta proporciona una transición lógica al borrador del estudiante.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000000"/>
                          </a:solidFill>
                          <a:effectLst/>
                          <a:uLnTx/>
                          <a:uFillTx/>
                          <a:latin typeface="+mn-lt"/>
                          <a:ea typeface="+mn-ea"/>
                          <a:cs typeface="+mn-cs"/>
                        </a:rPr>
                        <a:t>Maestros, si ustedes encontraran una forma fácil de motivar y de ayudar a sus estudiantes, no sólo a mejorar sus calificaciones, sino a  tomar decisiones inteligentes en la vida y algún día ser el próximo Albert Einstein, ¿dirían que no? ¡Por supuesto que no! La respuesta es sencilla. ¡Claramente nuestra escuela necesita tener más programas STEM después de clases!</a:t>
                      </a:r>
                    </a:p>
                  </a:txBody>
                  <a:tcPr marL="103632" marR="103632" marT="50292" marB="50292"/>
                </a:tc>
              </a:tr>
              <a:tr h="833628">
                <a:tc>
                  <a:txBody>
                    <a:bodyPr/>
                    <a:lstStyle/>
                    <a:p>
                      <a:pPr algn="ctr"/>
                      <a:r>
                        <a:rPr lang="es-MX" sz="2000" b="1" noProof="0" dirty="0" smtClean="0">
                          <a:solidFill>
                            <a:srgbClr val="000000"/>
                          </a:solidFill>
                        </a:rPr>
                        <a:t>1</a:t>
                      </a:r>
                      <a:endParaRPr lang="es-MX" sz="2000" b="1" noProof="0" dirty="0">
                        <a:solidFill>
                          <a:srgbClr val="000000"/>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rgbClr val="000000"/>
                          </a:solidFill>
                          <a:effectLst/>
                          <a:uLnTx/>
                          <a:uFillTx/>
                          <a:latin typeface="+mn-lt"/>
                          <a:ea typeface="+mn-ea"/>
                          <a:cs typeface="+mn-cs"/>
                        </a:rPr>
                        <a:t>La respuesta proporciona una declaración de introducción parcial o limitada acerca de los programas STEM después de clases y apoya esta declaración con un razonamiento limitado, pero tiene algunos argumentos enumerados. La respuesta proporciona una transición limitada al borrador del estudiante.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000000"/>
                          </a:solidFill>
                          <a:effectLst/>
                          <a:uLnTx/>
                          <a:uFillTx/>
                          <a:latin typeface="+mn-lt"/>
                          <a:ea typeface="+mn-ea"/>
                          <a:cs typeface="+mn-cs"/>
                        </a:rPr>
                        <a:t>STEM es importante. ¡También sería divertido tener más programas STEM después de la escuela! ¿Qué piensan?</a:t>
                      </a:r>
                    </a:p>
                  </a:txBody>
                  <a:tcPr marL="103632" marR="103632" marT="50292" marB="50292"/>
                </a:tc>
              </a:tr>
              <a:tr h="472440">
                <a:tc>
                  <a:txBody>
                    <a:bodyPr/>
                    <a:lstStyle/>
                    <a:p>
                      <a:pPr algn="ctr"/>
                      <a:r>
                        <a:rPr lang="es-MX" sz="2000" b="1" noProof="0" dirty="0" smtClean="0">
                          <a:solidFill>
                            <a:srgbClr val="000000"/>
                          </a:solidFill>
                        </a:rPr>
                        <a:t>0</a:t>
                      </a:r>
                      <a:endParaRPr lang="es-MX" sz="2000" b="1" noProof="0" dirty="0">
                        <a:solidFill>
                          <a:srgbClr val="000000"/>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rgbClr val="000000"/>
                          </a:solidFill>
                          <a:effectLst/>
                          <a:uLnTx/>
                          <a:uFillTx/>
                          <a:latin typeface="+mn-lt"/>
                          <a:ea typeface="+mn-ea"/>
                          <a:cs typeface="+mn-cs"/>
                        </a:rPr>
                        <a:t>La respuesta no proporciona ninguna declaración adecuada acerca de los programas STEM después de clases  y le falta información. La respuesta no proporciona ninguna transición al borrador del estudiante.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000000"/>
                          </a:solidFill>
                          <a:effectLst/>
                          <a:uLnTx/>
                          <a:uFillTx/>
                          <a:latin typeface="+mn-lt"/>
                          <a:ea typeface="+mn-ea"/>
                          <a:cs typeface="+mn-cs"/>
                        </a:rPr>
                        <a:t>Las buenas decisiones se tratan de elegir a los amigos correctos y hacer las cosas correctas.</a:t>
                      </a:r>
                    </a:p>
                  </a:txBody>
                  <a:tcPr marL="103632" marR="103632" marT="50292" marB="50292"/>
                </a:tc>
              </a:tr>
            </a:tbl>
          </a:graphicData>
        </a:graphic>
      </p:graphicFrame>
    </p:spTree>
    <p:extLst>
      <p:ext uri="{BB962C8B-B14F-4D97-AF65-F5344CB8AC3E}">
        <p14:creationId xmlns:p14="http://schemas.microsoft.com/office/powerpoint/2010/main" val="3238498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24</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1362798"/>
              </p:ext>
            </p:extLst>
          </p:nvPr>
        </p:nvGraphicFramePr>
        <p:xfrm>
          <a:off x="323850" y="360248"/>
          <a:ext cx="7189470" cy="8554936"/>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400" b="1" u="none" baseline="0" dirty="0" smtClean="0">
                          <a:solidFill>
                            <a:schemeClr val="tx1"/>
                          </a:solidFill>
                          <a:effectLst/>
                        </a:rPr>
                        <a:t>Grado 6: Pre-evaluación Trimestre 4 </a:t>
                      </a:r>
                    </a:p>
                    <a:p>
                      <a:pPr marL="0" marR="0" indent="0" algn="ctr" defTabSz="966612" rtl="0" eaLnBrk="1" fontAlgn="auto" latinLnBrk="0" hangingPunct="1">
                        <a:lnSpc>
                          <a:spcPct val="100000"/>
                        </a:lnSpc>
                        <a:spcBef>
                          <a:spcPts val="0"/>
                        </a:spcBef>
                        <a:spcAft>
                          <a:spcPts val="0"/>
                        </a:spcAft>
                        <a:buClrTx/>
                        <a:buSzTx/>
                        <a:buFontTx/>
                        <a:buNone/>
                        <a:tabLst/>
                        <a:defRPr/>
                      </a:pPr>
                      <a:r>
                        <a:rPr lang="es-MX" sz="1400" b="1" u="none" baseline="0" dirty="0" smtClean="0">
                          <a:solidFill>
                            <a:schemeClr val="tx1"/>
                          </a:solidFill>
                          <a:effectLst/>
                        </a:rPr>
                        <a:t>Clave para las respuestas de selección múltiple</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90285">
                <a:tc>
                  <a:txBody>
                    <a:bodyPr/>
                    <a:lstStyle/>
                    <a:p>
                      <a:pPr marL="739775" marR="0" lvl="0" indent="-739775" algn="l" defTabSz="966612" rtl="0" eaLnBrk="1" fontAlgn="auto" latinLnBrk="0" hangingPunct="1">
                        <a:lnSpc>
                          <a:spcPct val="100000"/>
                        </a:lnSpc>
                        <a:spcBef>
                          <a:spcPts val="0"/>
                        </a:spcBef>
                        <a:spcAft>
                          <a:spcPts val="0"/>
                        </a:spcAft>
                        <a:buClrTx/>
                        <a:buSzTx/>
                        <a:buFontTx/>
                        <a:buNone/>
                        <a:tabLst/>
                        <a:defRPr/>
                      </a:pPr>
                      <a:r>
                        <a:rPr lang="es-MX" sz="1200" b="1" u="sng" noProof="0" dirty="0" smtClean="0">
                          <a:solidFill>
                            <a:schemeClr val="tx1"/>
                          </a:solidFill>
                          <a:effectLst>
                            <a:outerShdw blurRad="38100" dist="38100" dir="2700000" algn="tl">
                              <a:srgbClr val="000000">
                                <a:alpha val="43137"/>
                              </a:srgbClr>
                            </a:outerShdw>
                          </a:effectLst>
                        </a:rPr>
                        <a:t>Pregunta 1</a:t>
                      </a:r>
                      <a:r>
                        <a:rPr lang="es-MX" sz="1200" b="1" u="none" noProof="0" dirty="0" smtClean="0">
                          <a:solidFill>
                            <a:schemeClr val="tx1"/>
                          </a:solidFill>
                          <a:effectLst>
                            <a:outerShdw blurRad="38100" dist="38100" dir="2700000" algn="tl">
                              <a:srgbClr val="000000">
                                <a:alpha val="43137"/>
                              </a:srgbClr>
                            </a:outerShdw>
                          </a:effectLst>
                        </a:rPr>
                        <a:t> </a:t>
                      </a:r>
                      <a:r>
                        <a:rPr lang="es-ES" sz="1100" b="0" noProof="0" dirty="0" smtClean="0">
                          <a:latin typeface="+mn-lt"/>
                          <a:cs typeface="Helvetica" pitchFamily="34" charset="0"/>
                        </a:rPr>
                        <a:t>¿Qué dos citas del cuento son pistas sobre cómo se desarrollará  el desenlace en </a:t>
                      </a:r>
                      <a:r>
                        <a:rPr lang="es-ES" sz="1100" b="1" i="1" u="none" noProof="0" dirty="0" smtClean="0">
                          <a:latin typeface="+mn-lt"/>
                          <a:cs typeface="Helvetica" pitchFamily="34" charset="0"/>
                        </a:rPr>
                        <a:t>Un robot malo</a:t>
                      </a:r>
                      <a:r>
                        <a:rPr lang="es-ES" sz="1100" b="0" noProof="0" dirty="0" smtClean="0">
                          <a:latin typeface="+mn-lt"/>
                          <a:cs typeface="Helvetica" pitchFamily="34" charset="0"/>
                        </a:rPr>
                        <a:t>?</a:t>
                      </a:r>
                    </a:p>
                    <a:p>
                      <a:pPr marL="739775" marR="0" lvl="0" indent="0" algn="l" defTabSz="966612" rtl="0" eaLnBrk="1" fontAlgn="auto" latinLnBrk="0" hangingPunct="1">
                        <a:lnSpc>
                          <a:spcPct val="100000"/>
                        </a:lnSpc>
                        <a:spcBef>
                          <a:spcPts val="0"/>
                        </a:spcBef>
                        <a:spcAft>
                          <a:spcPts val="0"/>
                        </a:spcAft>
                        <a:buClrTx/>
                        <a:buSzTx/>
                        <a:buFontTx/>
                        <a:buNone/>
                        <a:tabLst/>
                        <a:defRPr/>
                      </a:pPr>
                      <a:r>
                        <a:rPr lang="es-MX" sz="1050" b="0" i="1" noProof="0" dirty="0" smtClean="0">
                          <a:effectLst/>
                          <a:latin typeface="+mn-lt"/>
                        </a:rPr>
                        <a:t>Hacia RL.6.3   DOK3</a:t>
                      </a:r>
                      <a:r>
                        <a:rPr lang="es-MX" sz="1050" b="0" i="1" baseline="0" noProof="0" dirty="0" smtClean="0">
                          <a:effectLst/>
                          <a:latin typeface="+mn-lt"/>
                        </a:rPr>
                        <a:t>-APx </a:t>
                      </a:r>
                      <a:r>
                        <a:rPr lang="es-MX" sz="1100" b="0" i="0" baseline="0" noProof="0" dirty="0" smtClean="0">
                          <a:effectLst/>
                          <a:latin typeface="+mn-lt"/>
                        </a:rPr>
                        <a:t>(ambas deben estar correctas)</a:t>
                      </a:r>
                      <a:endParaRPr lang="es-MX" sz="1100" b="0" i="0" u="none" baseline="0" noProof="0" dirty="0" smtClean="0">
                        <a:solidFill>
                          <a:schemeClr val="tx1"/>
                        </a:solidFill>
                        <a:effectLst/>
                        <a:latin typeface="+mn-lt"/>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s-MX" sz="1200" b="1" dirty="0" err="1" smtClean="0">
                          <a:solidFill>
                            <a:schemeClr val="tx1"/>
                          </a:solidFill>
                          <a:effectLst>
                            <a:outerShdw blurRad="38100" dist="38100" dir="2700000" algn="tl">
                              <a:srgbClr val="000000">
                                <a:alpha val="43137"/>
                              </a:srgbClr>
                            </a:outerShdw>
                          </a:effectLst>
                        </a:rPr>
                        <a:t>A,B</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152400">
                <a:tc>
                  <a:txBody>
                    <a:bodyPr/>
                    <a:lstStyle/>
                    <a:p>
                      <a:pPr marL="739775" marR="0" indent="-739775"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2</a:t>
                      </a:r>
                      <a:r>
                        <a:rPr lang="es-MX" sz="1200" b="1" u="none" dirty="0" smtClean="0">
                          <a:solidFill>
                            <a:schemeClr val="tx1"/>
                          </a:solidFill>
                          <a:effectLst>
                            <a:outerShdw blurRad="38100" dist="38100" dir="2700000" algn="tl">
                              <a:srgbClr val="000000">
                                <a:alpha val="43137"/>
                              </a:srgbClr>
                            </a:outerShdw>
                          </a:effectLst>
                        </a:rPr>
                        <a:t> </a:t>
                      </a:r>
                      <a:r>
                        <a:rPr lang="es-MX" sz="1100" b="0" i="0" u="none" baseline="0" dirty="0" smtClean="0">
                          <a:solidFill>
                            <a:schemeClr val="dk1"/>
                          </a:solidFill>
                          <a:effectLst/>
                          <a:latin typeface="+mn-lt"/>
                        </a:rPr>
                        <a:t> </a:t>
                      </a:r>
                      <a:r>
                        <a:rPr lang="es-MX" sz="1100" b="0" dirty="0" smtClean="0">
                          <a:solidFill>
                            <a:schemeClr val="tx1"/>
                          </a:solidFill>
                          <a:latin typeface="+mn-lt"/>
                          <a:cs typeface="Helvetica" pitchFamily="34" charset="0"/>
                        </a:rPr>
                        <a:t>¿Qué declaración justifica mejor por qué el cambio de Bonnie hacia EARL, al final del cuento, fue una buena decisión de parte de Bonnie? </a:t>
                      </a:r>
                      <a:r>
                        <a:rPr lang="es-MX" sz="1050" b="0" i="1" dirty="0" smtClean="0">
                          <a:effectLst/>
                          <a:latin typeface="+mn-lt"/>
                        </a:rPr>
                        <a:t>Hacia </a:t>
                      </a:r>
                      <a:r>
                        <a:rPr lang="es-MX" sz="1050" b="0" i="1" dirty="0" err="1" smtClean="0">
                          <a:latin typeface="+mn-lt"/>
                        </a:rPr>
                        <a:t>RL.6.3</a:t>
                      </a:r>
                      <a:r>
                        <a:rPr lang="es-MX" sz="1050" b="0" i="1" dirty="0" smtClean="0">
                          <a:latin typeface="+mn-lt"/>
                        </a:rPr>
                        <a:t>  DOK4- EVS</a:t>
                      </a:r>
                      <a:endParaRPr lang="es-MX" sz="1050" b="0" i="1" u="none" dirty="0" smtClean="0">
                        <a:solidFill>
                          <a:schemeClr val="tx1"/>
                        </a:solidFill>
                        <a:effectLst/>
                        <a:latin typeface="+mn-lt"/>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C</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87383">
                <a:tc>
                  <a:txBody>
                    <a:bodyPr/>
                    <a:lstStyle/>
                    <a:p>
                      <a:pPr marL="739775" marR="0" lvl="0" indent="-739775"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3</a:t>
                      </a:r>
                      <a:r>
                        <a:rPr lang="es-MX" sz="1100" b="0" i="0" u="none" baseline="0" dirty="0" smtClean="0">
                          <a:solidFill>
                            <a:schemeClr val="dk1"/>
                          </a:solidFill>
                          <a:effectLst/>
                          <a:latin typeface="+mn-lt"/>
                        </a:rPr>
                        <a:t>  </a:t>
                      </a:r>
                      <a:r>
                        <a:rPr lang="es-ES" sz="1100" b="0" kern="1200" dirty="0" smtClean="0">
                          <a:solidFill>
                            <a:schemeClr val="tx1"/>
                          </a:solidFill>
                          <a:latin typeface="+mn-lt"/>
                          <a:ea typeface="+mn-ea"/>
                          <a:cs typeface="Helvetica" pitchFamily="34" charset="0"/>
                        </a:rPr>
                        <a:t>¿Cómo el punto de vista de Jeremy de no poder asistir a la excursión escolar de ciencia explica su reacción al conocer al Dr. </a:t>
                      </a:r>
                      <a:r>
                        <a:rPr lang="es-ES" sz="1100" b="0" kern="1200" dirty="0" err="1" smtClean="0">
                          <a:solidFill>
                            <a:schemeClr val="tx1"/>
                          </a:solidFill>
                          <a:latin typeface="+mn-lt"/>
                          <a:ea typeface="+mn-ea"/>
                          <a:cs typeface="Helvetica" pitchFamily="34" charset="0"/>
                        </a:rPr>
                        <a:t>Helfand</a:t>
                      </a:r>
                      <a:r>
                        <a:rPr lang="es-ES" sz="1100" b="0" kern="1200" dirty="0" smtClean="0">
                          <a:solidFill>
                            <a:schemeClr val="tx1"/>
                          </a:solidFill>
                          <a:latin typeface="+mn-lt"/>
                          <a:ea typeface="+mn-ea"/>
                          <a:cs typeface="Helvetica" pitchFamily="34" charset="0"/>
                        </a:rPr>
                        <a:t>?</a:t>
                      </a:r>
                      <a:r>
                        <a:rPr lang="es-ES" sz="1100" b="0" kern="1200" baseline="0" dirty="0" smtClean="0">
                          <a:solidFill>
                            <a:schemeClr val="tx1"/>
                          </a:solidFill>
                          <a:latin typeface="+mn-lt"/>
                          <a:ea typeface="+mn-ea"/>
                          <a:cs typeface="Helvetica" pitchFamily="34" charset="0"/>
                        </a:rPr>
                        <a:t>  </a:t>
                      </a:r>
                      <a:r>
                        <a:rPr lang="es-MX" sz="1050" b="0" i="1" kern="1200" dirty="0" smtClean="0">
                          <a:solidFill>
                            <a:schemeClr val="tx1"/>
                          </a:solidFill>
                          <a:latin typeface="+mn-lt"/>
                          <a:ea typeface="+mn-ea"/>
                          <a:cs typeface="Helvetica" pitchFamily="34" charset="0"/>
                        </a:rPr>
                        <a:t>Hacia RL.4.6  DOK2-Ck</a:t>
                      </a:r>
                    </a:p>
                  </a:txBody>
                  <a:tcPr marL="97155" marR="97155" marT="47897" marB="47897"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D</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0">
                <a:tc>
                  <a:txBody>
                    <a:bodyPr/>
                    <a:lstStyle/>
                    <a:p>
                      <a:pPr marL="739775" marR="0" lvl="0" indent="-739775"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4</a:t>
                      </a:r>
                      <a:r>
                        <a:rPr lang="es-MX" sz="1200" b="1" u="none" dirty="0" smtClean="0">
                          <a:solidFill>
                            <a:schemeClr val="tx1"/>
                          </a:solidFill>
                          <a:effectLst>
                            <a:outerShdw blurRad="38100" dist="38100" dir="2700000" algn="tl">
                              <a:srgbClr val="000000">
                                <a:alpha val="43137"/>
                              </a:srgbClr>
                            </a:outerShdw>
                          </a:effectLst>
                        </a:rPr>
                        <a:t>  </a:t>
                      </a:r>
                      <a:r>
                        <a:rPr lang="es-ES" sz="1100" b="0" kern="1200" dirty="0" smtClean="0">
                          <a:solidFill>
                            <a:schemeClr val="tx1"/>
                          </a:solidFill>
                          <a:latin typeface="+mn-lt"/>
                          <a:ea typeface="+mn-ea"/>
                          <a:cs typeface="Helvetica" pitchFamily="34" charset="0"/>
                        </a:rPr>
                        <a:t>¿Cómo narrar el cuento desde el punto de vista del narrador influye más en el lector?</a:t>
                      </a:r>
                    </a:p>
                    <a:p>
                      <a:pPr marL="739775" marR="0" lvl="0" indent="4763" algn="l" defTabSz="966612" rtl="0" eaLnBrk="1" fontAlgn="auto" latinLnBrk="0" hangingPunct="1">
                        <a:lnSpc>
                          <a:spcPct val="100000"/>
                        </a:lnSpc>
                        <a:spcBef>
                          <a:spcPts val="0"/>
                        </a:spcBef>
                        <a:spcAft>
                          <a:spcPts val="0"/>
                        </a:spcAft>
                        <a:buClrTx/>
                        <a:buSzTx/>
                        <a:buFontTx/>
                        <a:buNone/>
                        <a:tabLst/>
                        <a:defRPr/>
                      </a:pPr>
                      <a:r>
                        <a:rPr lang="es-MX" sz="1050" b="0" i="1" kern="1200" dirty="0" smtClean="0">
                          <a:solidFill>
                            <a:schemeClr val="tx1"/>
                          </a:solidFill>
                          <a:latin typeface="+mn-lt"/>
                          <a:ea typeface="+mn-ea"/>
                          <a:cs typeface="Helvetica" pitchFamily="34" charset="0"/>
                        </a:rPr>
                        <a:t>Hacia RL.6  DOK3-Cw</a:t>
                      </a: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B</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89196">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5</a:t>
                      </a:r>
                      <a:r>
                        <a:rPr lang="es-MX" sz="1100" b="0" u="none" baseline="0" dirty="0" smtClean="0">
                          <a:solidFill>
                            <a:schemeClr val="tx1"/>
                          </a:solidFill>
                          <a:effectLst/>
                        </a:rPr>
                        <a:t> </a:t>
                      </a:r>
                      <a:r>
                        <a:rPr lang="es-MX" sz="1100" b="0" u="none" dirty="0" smtClean="0">
                          <a:solidFill>
                            <a:schemeClr val="tx1"/>
                          </a:solidFill>
                          <a:effectLst/>
                        </a:rPr>
                        <a:t> </a:t>
                      </a:r>
                      <a:r>
                        <a:rPr lang="es-MX" sz="1100" b="0" kern="1200" dirty="0" smtClean="0">
                          <a:solidFill>
                            <a:schemeClr val="tx1"/>
                          </a:solidFill>
                          <a:latin typeface="+mn-lt"/>
                          <a:ea typeface="+mn-ea"/>
                          <a:cs typeface="Helvetica" pitchFamily="34" charset="0"/>
                        </a:rPr>
                        <a:t>¿Cuál de las siguientes opciones describe mejor los temas de </a:t>
                      </a:r>
                      <a:r>
                        <a:rPr lang="es-MX" sz="1100" b="1" i="1" kern="1200" dirty="0" smtClean="0">
                          <a:solidFill>
                            <a:schemeClr val="tx1"/>
                          </a:solidFill>
                          <a:latin typeface="+mn-lt"/>
                          <a:ea typeface="+mn-ea"/>
                          <a:cs typeface="Helvetica" pitchFamily="34" charset="0"/>
                        </a:rPr>
                        <a:t>Un robot malo</a:t>
                      </a:r>
                      <a:r>
                        <a:rPr lang="es-MX" sz="1100" b="0" kern="1200" dirty="0" smtClean="0">
                          <a:solidFill>
                            <a:schemeClr val="tx1"/>
                          </a:solidFill>
                          <a:latin typeface="+mn-lt"/>
                          <a:ea typeface="+mn-ea"/>
                          <a:cs typeface="Helvetica" pitchFamily="34" charset="0"/>
                        </a:rPr>
                        <a:t> y </a:t>
                      </a:r>
                      <a:r>
                        <a:rPr lang="es-MX" sz="1100" b="1" i="1" kern="1200" dirty="0" smtClean="0">
                          <a:solidFill>
                            <a:schemeClr val="tx1"/>
                          </a:solidFill>
                          <a:latin typeface="+mn-lt"/>
                          <a:ea typeface="+mn-ea"/>
                          <a:cs typeface="Helvetica" pitchFamily="34" charset="0"/>
                        </a:rPr>
                        <a:t>Excursión escolar</a:t>
                      </a:r>
                      <a:r>
                        <a:rPr lang="es-MX" sz="1100" b="0" kern="1200" dirty="0" smtClean="0">
                          <a:solidFill>
                            <a:schemeClr val="tx1"/>
                          </a:solidFill>
                          <a:latin typeface="+mn-lt"/>
                          <a:ea typeface="+mn-ea"/>
                          <a:cs typeface="Helvetica" pitchFamily="34" charset="0"/>
                        </a:rPr>
                        <a:t>?</a:t>
                      </a:r>
                    </a:p>
                    <a:p>
                      <a:pPr marL="739775" marR="0" lvl="0" indent="4763" algn="l" defTabSz="966612" rtl="0" eaLnBrk="1" fontAlgn="auto" latinLnBrk="0" hangingPunct="1">
                        <a:lnSpc>
                          <a:spcPct val="100000"/>
                        </a:lnSpc>
                        <a:spcBef>
                          <a:spcPts val="0"/>
                        </a:spcBef>
                        <a:spcAft>
                          <a:spcPts val="0"/>
                        </a:spcAft>
                        <a:buClrTx/>
                        <a:buSzTx/>
                        <a:buFontTx/>
                        <a:buNone/>
                        <a:tabLst/>
                        <a:defRPr/>
                      </a:pPr>
                      <a:r>
                        <a:rPr lang="es-MX" sz="1050" b="0" i="1" kern="1200" dirty="0" smtClean="0">
                          <a:solidFill>
                            <a:schemeClr val="tx1"/>
                          </a:solidFill>
                          <a:latin typeface="+mn-lt"/>
                          <a:ea typeface="+mn-ea"/>
                          <a:cs typeface="Helvetica" pitchFamily="34" charset="0"/>
                        </a:rPr>
                        <a:t>Hacia </a:t>
                      </a:r>
                      <a:r>
                        <a:rPr lang="es-MX" sz="1050" b="0" i="1" kern="1200" dirty="0" err="1" smtClean="0">
                          <a:solidFill>
                            <a:schemeClr val="tx1"/>
                          </a:solidFill>
                          <a:latin typeface="+mn-lt"/>
                          <a:ea typeface="+mn-ea"/>
                          <a:cs typeface="Helvetica" pitchFamily="34" charset="0"/>
                        </a:rPr>
                        <a:t>RL.6.9</a:t>
                      </a:r>
                      <a:r>
                        <a:rPr lang="es-MX" sz="1050" b="0" i="1" kern="1200" dirty="0" smtClean="0">
                          <a:solidFill>
                            <a:schemeClr val="tx1"/>
                          </a:solidFill>
                          <a:latin typeface="+mn-lt"/>
                          <a:ea typeface="+mn-ea"/>
                          <a:cs typeface="Helvetica" pitchFamily="34" charset="0"/>
                        </a:rPr>
                        <a:t>  </a:t>
                      </a:r>
                      <a:r>
                        <a:rPr lang="es-MX" sz="1050" b="0" i="1" kern="1200" dirty="0" err="1" smtClean="0">
                          <a:solidFill>
                            <a:schemeClr val="tx1"/>
                          </a:solidFill>
                          <a:latin typeface="+mn-lt"/>
                          <a:ea typeface="+mn-ea"/>
                          <a:cs typeface="Helvetica" pitchFamily="34" charset="0"/>
                        </a:rPr>
                        <a:t>DOK2-APn</a:t>
                      </a:r>
                      <a:endParaRPr lang="es-MX" sz="1050" b="0" i="1" kern="1200" dirty="0" smtClean="0">
                        <a:solidFill>
                          <a:schemeClr val="tx1"/>
                        </a:solidFill>
                        <a:latin typeface="+mn-lt"/>
                        <a:ea typeface="+mn-ea"/>
                        <a:cs typeface="Helvetica" pitchFamily="34" charset="0"/>
                      </a:endParaRPr>
                    </a:p>
                  </a:txBody>
                  <a:tcPr marL="97155" marR="97155" marT="47897" marB="47897" anchor="ctr">
                    <a:lnL w="12700" cap="flat" cmpd="sng" algn="ctr">
                      <a:solidFill>
                        <a:schemeClr val="tx1"/>
                      </a:solidFill>
                      <a:prstDash val="solid"/>
                      <a:round/>
                      <a:headEnd type="none" w="med" len="med"/>
                      <a:tailEnd type="none" w="med" len="med"/>
                    </a:lnL>
                    <a:lnB w="12700" cmpd="sng">
                      <a:noFill/>
                    </a:lnB>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A</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47027">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MX" sz="1200" b="1" u="sng" kern="1200" dirty="0" smtClean="0">
                          <a:solidFill>
                            <a:schemeClr val="tx1"/>
                          </a:solidFill>
                          <a:effectLst>
                            <a:outerShdw blurRad="38100" dist="38100" dir="2700000" algn="tl">
                              <a:srgbClr val="000000">
                                <a:alpha val="43137"/>
                              </a:srgbClr>
                            </a:outerShdw>
                          </a:effectLst>
                          <a:latin typeface="+mn-lt"/>
                          <a:ea typeface="+mn-ea"/>
                          <a:cs typeface="+mn-cs"/>
                        </a:rPr>
                        <a:t>Pregunta 6 </a:t>
                      </a:r>
                      <a:r>
                        <a:rPr lang="es-MX" sz="1200" b="1" u="none" kern="1200" dirty="0" smtClean="0">
                          <a:solidFill>
                            <a:schemeClr val="tx1"/>
                          </a:solidFill>
                          <a:effectLst>
                            <a:outerShdw blurRad="38100" dist="38100" dir="2700000" algn="tl">
                              <a:srgbClr val="000000">
                                <a:alpha val="43137"/>
                              </a:srgbClr>
                            </a:outerShdw>
                          </a:effectLst>
                          <a:latin typeface="+mn-lt"/>
                          <a:ea typeface="+mn-ea"/>
                          <a:cs typeface="+mn-cs"/>
                        </a:rPr>
                        <a:t> </a:t>
                      </a:r>
                      <a:r>
                        <a:rPr lang="es-MX" sz="1100" b="0" kern="1200" dirty="0" smtClean="0">
                          <a:solidFill>
                            <a:schemeClr val="tx1"/>
                          </a:solidFill>
                          <a:latin typeface="+mn-lt"/>
                          <a:ea typeface="+mn-ea"/>
                          <a:cs typeface="Helvetica" pitchFamily="34" charset="0"/>
                        </a:rPr>
                        <a:t>¿Cómo son similares las estructuras del los textos </a:t>
                      </a:r>
                      <a:r>
                        <a:rPr lang="es-MX" sz="1100" b="1" i="1" kern="1200" dirty="0" smtClean="0">
                          <a:solidFill>
                            <a:schemeClr val="tx1"/>
                          </a:solidFill>
                          <a:latin typeface="+mn-lt"/>
                          <a:ea typeface="+mn-ea"/>
                          <a:cs typeface="Helvetica" pitchFamily="34" charset="0"/>
                        </a:rPr>
                        <a:t>Un robot malo </a:t>
                      </a:r>
                      <a:r>
                        <a:rPr lang="es-MX" sz="1100" b="0" kern="1200" dirty="0" smtClean="0">
                          <a:solidFill>
                            <a:schemeClr val="tx1"/>
                          </a:solidFill>
                          <a:latin typeface="+mn-lt"/>
                          <a:ea typeface="+mn-ea"/>
                          <a:cs typeface="Helvetica" pitchFamily="34" charset="0"/>
                        </a:rPr>
                        <a:t>y </a:t>
                      </a:r>
                      <a:r>
                        <a:rPr lang="es-MX" sz="1100" b="1" i="1" kern="1200" dirty="0" smtClean="0">
                          <a:solidFill>
                            <a:schemeClr val="tx1"/>
                          </a:solidFill>
                          <a:latin typeface="+mn-lt"/>
                          <a:ea typeface="+mn-ea"/>
                          <a:cs typeface="Helvetica" pitchFamily="34" charset="0"/>
                        </a:rPr>
                        <a:t>Excursión escolar</a:t>
                      </a:r>
                      <a:r>
                        <a:rPr lang="es-MX" sz="1100" b="0" kern="1200" dirty="0" smtClean="0">
                          <a:solidFill>
                            <a:schemeClr val="tx1"/>
                          </a:solidFill>
                          <a:latin typeface="+mn-lt"/>
                          <a:ea typeface="+mn-ea"/>
                          <a:cs typeface="Helvetica" pitchFamily="34" charset="0"/>
                        </a:rPr>
                        <a:t>?</a:t>
                      </a:r>
                    </a:p>
                    <a:p>
                      <a:pPr marL="739775" marR="0" lvl="0" indent="4763" algn="l" defTabSz="966612" rtl="0" eaLnBrk="1" fontAlgn="auto" latinLnBrk="0" hangingPunct="1">
                        <a:lnSpc>
                          <a:spcPct val="100000"/>
                        </a:lnSpc>
                        <a:spcBef>
                          <a:spcPts val="0"/>
                        </a:spcBef>
                        <a:spcAft>
                          <a:spcPts val="0"/>
                        </a:spcAft>
                        <a:buClrTx/>
                        <a:buSzTx/>
                        <a:buFontTx/>
                        <a:buNone/>
                        <a:tabLst/>
                        <a:defRPr/>
                      </a:pPr>
                      <a:r>
                        <a:rPr lang="es-MX" sz="1050" b="0" i="1" kern="1200" dirty="0" smtClean="0">
                          <a:solidFill>
                            <a:schemeClr val="tx1"/>
                          </a:solidFill>
                          <a:latin typeface="+mn-lt"/>
                          <a:ea typeface="+mn-ea"/>
                          <a:cs typeface="Helvetica" pitchFamily="34" charset="0"/>
                        </a:rPr>
                        <a:t>Hacia </a:t>
                      </a:r>
                      <a:r>
                        <a:rPr lang="es-MX" sz="1050" b="0" i="1" kern="1200" dirty="0" err="1" smtClean="0">
                          <a:solidFill>
                            <a:schemeClr val="tx1"/>
                          </a:solidFill>
                          <a:latin typeface="+mn-lt"/>
                          <a:ea typeface="+mn-ea"/>
                          <a:cs typeface="Helvetica" pitchFamily="34" charset="0"/>
                        </a:rPr>
                        <a:t>RL.6.9</a:t>
                      </a:r>
                      <a:r>
                        <a:rPr lang="es-MX" sz="1050" b="0" i="1" kern="1200" dirty="0" smtClean="0">
                          <a:solidFill>
                            <a:schemeClr val="tx1"/>
                          </a:solidFill>
                          <a:latin typeface="+mn-lt"/>
                          <a:ea typeface="+mn-ea"/>
                          <a:cs typeface="Helvetica" pitchFamily="34" charset="0"/>
                        </a:rPr>
                        <a:t>  </a:t>
                      </a:r>
                      <a:r>
                        <a:rPr lang="es-MX" sz="1050" b="0" i="1" kern="1200" dirty="0" err="1" smtClean="0">
                          <a:solidFill>
                            <a:schemeClr val="tx1"/>
                          </a:solidFill>
                          <a:latin typeface="+mn-lt"/>
                          <a:ea typeface="+mn-ea"/>
                          <a:cs typeface="Helvetica" pitchFamily="34" charset="0"/>
                        </a:rPr>
                        <a:t>DOK2-ANr</a:t>
                      </a:r>
                      <a:endParaRPr lang="es-MX" sz="1050" b="0" i="1" kern="1200" dirty="0" smtClean="0">
                        <a:solidFill>
                          <a:schemeClr val="tx1"/>
                        </a:solidFill>
                        <a:latin typeface="+mn-lt"/>
                        <a:ea typeface="+mn-ea"/>
                        <a:cs typeface="Helvetica" pitchFamily="34" charset="0"/>
                      </a:endParaRPr>
                    </a:p>
                  </a:txBody>
                  <a:tcPr marL="97155" marR="97155" marT="47897" marB="47897"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C</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L w="12700" cmpd="sng">
                      <a:noFill/>
                    </a:lnL>
                    <a:lnR w="12700" cap="flat" cmpd="sng" algn="ctr">
                      <a:solidFill>
                        <a:schemeClr val="tx1"/>
                      </a:solidFill>
                      <a:prstDash val="solid"/>
                      <a:round/>
                      <a:headEnd type="none" w="med" len="med"/>
                      <a:tailEnd type="none" w="med" len="med"/>
                    </a:ln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7</a:t>
                      </a:r>
                      <a:r>
                        <a:rPr lang="es-MX" sz="1200" b="1" u="none" dirty="0" smtClean="0">
                          <a:solidFill>
                            <a:schemeClr val="tx1"/>
                          </a:solidFill>
                          <a:effectLst>
                            <a:outerShdw blurRad="38100" dist="38100" dir="2700000" algn="tl">
                              <a:srgbClr val="000000">
                                <a:alpha val="43137"/>
                              </a:srgbClr>
                            </a:outerShdw>
                          </a:effectLs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a:t>
                      </a:r>
                      <a:r>
                        <a:rPr lang="es-MX" sz="1100" b="1" u="sng" baseline="0" dirty="0" smtClean="0">
                          <a:solidFill>
                            <a:schemeClr val="tx1"/>
                          </a:solidFill>
                          <a:effectLst>
                            <a:outerShdw blurRad="38100" dist="38100" dir="2700000" algn="tl">
                              <a:srgbClr val="000000">
                                <a:alpha val="43137"/>
                              </a:srgbClr>
                            </a:outerShdw>
                          </a:effectLst>
                          <a:latin typeface="+mn-lt"/>
                        </a:rPr>
                        <a:t>Texto l</a:t>
                      </a:r>
                      <a:r>
                        <a:rPr lang="es-MX" sz="1100" b="1" u="sng" dirty="0" smtClean="0">
                          <a:solidFill>
                            <a:schemeClr val="tx1"/>
                          </a:solidFill>
                          <a:effectLst>
                            <a:outerShdw blurRad="38100" dist="38100" dir="2700000" algn="tl">
                              <a:srgbClr val="000000">
                                <a:alpha val="43137"/>
                              </a:srgbClr>
                            </a:outerShdw>
                          </a:effectLst>
                          <a:latin typeface="+mn-lt"/>
                        </a:rPr>
                        <a:t>iterario</a:t>
                      </a:r>
                      <a:r>
                        <a:rPr lang="es-MX" sz="1100" b="0" u="none" baseline="0" dirty="0" smtClean="0">
                          <a:solidFill>
                            <a:schemeClr val="tx1"/>
                          </a:solidFill>
                          <a:effectLst/>
                          <a:latin typeface="+mn-lt"/>
                        </a:rPr>
                        <a:t> </a:t>
                      </a:r>
                      <a:r>
                        <a:rPr lang="es-MX" sz="1050" b="0" i="1" noProof="0" dirty="0" smtClean="0">
                          <a:effectLst/>
                          <a:latin typeface="+mn-lt"/>
                        </a:rPr>
                        <a:t>Hacia</a:t>
                      </a:r>
                      <a:r>
                        <a:rPr lang="es-MX" sz="1050" b="0" i="1" u="none" noProof="0" dirty="0" smtClean="0">
                          <a:solidFill>
                            <a:schemeClr val="tx1"/>
                          </a:solidFill>
                          <a:effectLst/>
                        </a:rPr>
                        <a:t> el estándar </a:t>
                      </a:r>
                      <a:r>
                        <a:rPr lang="es-MX" sz="1050" b="0" i="1" u="none" noProof="0" dirty="0" err="1" smtClean="0">
                          <a:solidFill>
                            <a:schemeClr val="tx1"/>
                          </a:solidFill>
                          <a:effectLst/>
                        </a:rPr>
                        <a:t>RL.6.7</a:t>
                      </a:r>
                      <a:r>
                        <a:rPr lang="es-MX" sz="1050" b="0" i="1" u="none" noProof="0" dirty="0" smtClean="0">
                          <a:solidFill>
                            <a:schemeClr val="tx1"/>
                          </a:solidFill>
                          <a:effectLst/>
                        </a:rPr>
                        <a:t>  </a:t>
                      </a:r>
                      <a:r>
                        <a:rPr lang="es-MX" sz="1050" b="0" i="1" u="none" noProof="0" dirty="0" err="1" smtClean="0">
                          <a:solidFill>
                            <a:schemeClr val="tx1"/>
                          </a:solidFill>
                          <a:effectLst/>
                        </a:rPr>
                        <a:t>DOK4-SYH</a:t>
                      </a:r>
                      <a:endParaRPr lang="es-MX" sz="1100" b="0" i="1" u="sng" noProof="0"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lnT w="12700" cmpd="sng">
                      <a:noFill/>
                    </a:lnT>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2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8</a:t>
                      </a:r>
                      <a:r>
                        <a:rPr lang="es-MX" sz="1200" b="1" u="none" dirty="0" smtClean="0">
                          <a:solidFill>
                            <a:schemeClr val="tx1"/>
                          </a:solidFill>
                          <a:effectLst>
                            <a:outerShdw blurRad="38100" dist="38100" dir="2700000" algn="tl">
                              <a:srgbClr val="000000">
                                <a:alpha val="43137"/>
                              </a:srgbClr>
                            </a:outerShdw>
                          </a:effectLst>
                        </a:rPr>
                        <a:t>                                            </a:t>
                      </a:r>
                      <a:r>
                        <a:rPr lang="es-MX" sz="1100" b="1" u="sng" dirty="0" smtClean="0">
                          <a:solidFill>
                            <a:schemeClr val="tx1"/>
                          </a:solidFill>
                          <a:effectLst>
                            <a:outerShdw blurRad="38100" dist="38100" dir="2700000" algn="tl">
                              <a:srgbClr val="000000">
                                <a:alpha val="43137"/>
                              </a:srgbClr>
                            </a:outerShdw>
                          </a:effectLst>
                          <a:latin typeface="+mn-lt"/>
                        </a:rPr>
                        <a:t>Respuesta construida </a:t>
                      </a:r>
                      <a:r>
                        <a:rPr lang="es-MX" sz="1100" b="1" u="sng" baseline="0" dirty="0" smtClean="0">
                          <a:solidFill>
                            <a:schemeClr val="tx1"/>
                          </a:solidFill>
                          <a:effectLst>
                            <a:outerShdw blurRad="38100" dist="38100" dir="2700000" algn="tl">
                              <a:srgbClr val="000000">
                                <a:alpha val="43137"/>
                              </a:srgbClr>
                            </a:outerShdw>
                          </a:effectLst>
                          <a:latin typeface="+mn-lt"/>
                        </a:rPr>
                        <a:t>Texto l</a:t>
                      </a:r>
                      <a:r>
                        <a:rPr lang="es-MX" sz="1100" b="1" u="sng" dirty="0" smtClean="0">
                          <a:solidFill>
                            <a:schemeClr val="tx1"/>
                          </a:solidFill>
                          <a:effectLst>
                            <a:outerShdw blurRad="38100" dist="38100" dir="2700000" algn="tl">
                              <a:srgbClr val="000000">
                                <a:alpha val="43137"/>
                              </a:srgbClr>
                            </a:outerShdw>
                          </a:effectLst>
                          <a:latin typeface="+mn-lt"/>
                        </a:rPr>
                        <a:t>iterario</a:t>
                      </a:r>
                      <a:r>
                        <a:rPr lang="es-MX" sz="1100" b="0" u="none" baseline="0" dirty="0" smtClean="0">
                          <a:solidFill>
                            <a:schemeClr val="tx1"/>
                          </a:solidFill>
                          <a:effectLst/>
                          <a:latin typeface="+mn-lt"/>
                        </a:rPr>
                        <a:t> </a:t>
                      </a:r>
                      <a:r>
                        <a:rPr lang="es-MX" sz="1050" b="0" i="1" noProof="0" dirty="0" smtClean="0">
                          <a:effectLst/>
                          <a:latin typeface="+mn-lt"/>
                        </a:rPr>
                        <a:t>Hacia</a:t>
                      </a:r>
                      <a:r>
                        <a:rPr lang="es-MX" sz="1050" b="0" i="1" u="none" noProof="0" dirty="0" smtClean="0">
                          <a:solidFill>
                            <a:schemeClr val="tx1"/>
                          </a:solidFill>
                          <a:effectLst/>
                        </a:rPr>
                        <a:t> el estándar </a:t>
                      </a:r>
                      <a:r>
                        <a:rPr lang="es-MX" sz="1050" b="0" i="1" u="none" noProof="0" dirty="0" err="1" smtClean="0">
                          <a:solidFill>
                            <a:schemeClr val="tx1"/>
                          </a:solidFill>
                          <a:effectLst/>
                        </a:rPr>
                        <a:t>RL.6.9</a:t>
                      </a:r>
                      <a:r>
                        <a:rPr lang="es-MX" sz="1050" b="0" i="1" u="none" noProof="0" dirty="0" smtClean="0">
                          <a:solidFill>
                            <a:schemeClr val="tx1"/>
                          </a:solidFill>
                          <a:effectLst/>
                        </a:rPr>
                        <a:t>  </a:t>
                      </a:r>
                      <a:r>
                        <a:rPr lang="es-MX" sz="1050" b="0" i="1" u="none" noProof="0" dirty="0" err="1" smtClean="0">
                          <a:solidFill>
                            <a:schemeClr val="tx1"/>
                          </a:solidFill>
                          <a:effectLst/>
                        </a:rPr>
                        <a:t>DOK4-SYU</a:t>
                      </a:r>
                      <a:endParaRPr lang="es-MX" sz="1100" b="0" i="1" u="sng" noProof="0"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2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97108">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9</a:t>
                      </a:r>
                      <a:r>
                        <a:rPr lang="es-MX" sz="1200" b="1" u="none" dirty="0" smtClean="0">
                          <a:solidFill>
                            <a:schemeClr val="tx1"/>
                          </a:solidFill>
                          <a:effectLst>
                            <a:outerShdw blurRad="38100" dist="38100" dir="2700000" algn="tl">
                              <a:srgbClr val="000000">
                                <a:alpha val="43137"/>
                              </a:srgbClr>
                            </a:outerShdw>
                          </a:effectLst>
                        </a:rPr>
                        <a:t>    </a:t>
                      </a:r>
                      <a:r>
                        <a:rPr lang="es-MX" sz="1100" b="0" kern="1200" dirty="0" smtClean="0">
                          <a:solidFill>
                            <a:schemeClr val="tx1"/>
                          </a:solidFill>
                          <a:latin typeface="+mn-lt"/>
                          <a:ea typeface="+mn-ea"/>
                          <a:cs typeface="Helvetica" pitchFamily="34" charset="0"/>
                        </a:rPr>
                        <a:t>¿Qué nos dice la ubicación de </a:t>
                      </a:r>
                      <a:r>
                        <a:rPr lang="es-MX" sz="1100" b="0" kern="1200" dirty="0" err="1" smtClean="0">
                          <a:solidFill>
                            <a:schemeClr val="tx1"/>
                          </a:solidFill>
                          <a:latin typeface="+mn-lt"/>
                          <a:ea typeface="+mn-ea"/>
                          <a:cs typeface="Helvetica" pitchFamily="34" charset="0"/>
                        </a:rPr>
                        <a:t>IceCube</a:t>
                      </a:r>
                      <a:r>
                        <a:rPr lang="es-MX" sz="1100" b="0" kern="1200" dirty="0" smtClean="0">
                          <a:solidFill>
                            <a:schemeClr val="tx1"/>
                          </a:solidFill>
                          <a:latin typeface="+mn-lt"/>
                          <a:ea typeface="+mn-ea"/>
                          <a:cs typeface="Helvetica" pitchFamily="34" charset="0"/>
                        </a:rPr>
                        <a:t> sobre los neutrinos? </a:t>
                      </a:r>
                      <a:r>
                        <a:rPr lang="es-MX" sz="1050" b="0" i="1" dirty="0" smtClean="0">
                          <a:effectLst/>
                          <a:latin typeface="+mn-lt"/>
                        </a:rPr>
                        <a:t>Hacia </a:t>
                      </a:r>
                      <a:r>
                        <a:rPr lang="es-MX" sz="1050" b="0" i="1" baseline="0" dirty="0" smtClean="0">
                          <a:solidFill>
                            <a:srgbClr val="000000"/>
                          </a:solidFill>
                          <a:latin typeface="+mn-lt"/>
                          <a:ea typeface="Times New Roman"/>
                          <a:cs typeface="Times New Roman"/>
                        </a:rPr>
                        <a:t>RI.6.3  DOK3-Cu</a:t>
                      </a:r>
                      <a:endParaRPr lang="es-MX" sz="1050" b="0" i="1" kern="1200" dirty="0" smtClean="0">
                        <a:solidFill>
                          <a:srgbClr val="000000"/>
                        </a:solidFill>
                        <a:effectLst/>
                        <a:latin typeface="+mn-lt"/>
                        <a:ea typeface="Times New Roman"/>
                        <a:cs typeface="Times New Roman"/>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C</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10</a:t>
                      </a:r>
                      <a:r>
                        <a:rPr lang="es-MX" sz="1200" b="1" u="none" dirty="0" smtClean="0">
                          <a:solidFill>
                            <a:schemeClr val="tx1"/>
                          </a:solidFill>
                          <a:effectLst>
                            <a:outerShdw blurRad="38100" dist="38100" dir="2700000" algn="tl">
                              <a:srgbClr val="000000">
                                <a:alpha val="43137"/>
                              </a:srgbClr>
                            </a:outerShdw>
                          </a:effectLst>
                        </a:rPr>
                        <a:t>  </a:t>
                      </a:r>
                      <a:r>
                        <a:rPr lang="es-MX" sz="1100" b="0" dirty="0" smtClean="0">
                          <a:latin typeface="+mn-lt"/>
                          <a:cs typeface="Helvetica" pitchFamily="34" charset="0"/>
                        </a:rPr>
                        <a:t>¿Por qué el autor de </a:t>
                      </a:r>
                      <a:r>
                        <a:rPr lang="es-MX" sz="1100" b="1" i="1" u="none" dirty="0" smtClean="0">
                          <a:latin typeface="+mn-lt"/>
                          <a:cs typeface="Helvetica" pitchFamily="34" charset="0"/>
                        </a:rPr>
                        <a:t>Picahielos</a:t>
                      </a:r>
                      <a:r>
                        <a:rPr lang="es-MX" sz="1100" b="0" u="none" dirty="0" smtClean="0">
                          <a:latin typeface="+mn-lt"/>
                          <a:cs typeface="Helvetica" pitchFamily="34" charset="0"/>
                        </a:rPr>
                        <a:t> </a:t>
                      </a:r>
                      <a:r>
                        <a:rPr lang="es-MX" sz="1100" b="0" dirty="0" smtClean="0">
                          <a:latin typeface="+mn-lt"/>
                          <a:cs typeface="Helvetica" pitchFamily="34" charset="0"/>
                        </a:rPr>
                        <a:t>llama a los neutrinos mensajeros cósmicos invisibles?</a:t>
                      </a:r>
                    </a:p>
                    <a:p>
                      <a:pPr marL="0" marR="0" lvl="0" indent="855663" algn="l" defTabSz="1018809" rtl="0" eaLnBrk="1" fontAlgn="auto" latinLnBrk="0" hangingPunct="1">
                        <a:lnSpc>
                          <a:spcPct val="100000"/>
                        </a:lnSpc>
                        <a:spcBef>
                          <a:spcPts val="0"/>
                        </a:spcBef>
                        <a:spcAft>
                          <a:spcPts val="0"/>
                        </a:spcAft>
                        <a:buClrTx/>
                        <a:buSzTx/>
                        <a:buFontTx/>
                        <a:buNone/>
                        <a:tabLst/>
                        <a:defRPr/>
                      </a:pPr>
                      <a:r>
                        <a:rPr lang="es-MX" sz="1050" b="0" i="1" kern="1200" dirty="0" smtClean="0">
                          <a:solidFill>
                            <a:schemeClr val="dk1"/>
                          </a:solidFill>
                          <a:effectLst/>
                          <a:latin typeface="+mn-lt"/>
                          <a:ea typeface="+mn-ea"/>
                          <a:cs typeface="+mn-cs"/>
                        </a:rPr>
                        <a:t>Hacia RI.6.3  DOK3-APx</a:t>
                      </a: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B</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854075" marR="0" indent="-854075" algn="l" defTabSz="1018809" rtl="0" eaLnBrk="1" fontAlgn="auto" latinLnBrk="0" hangingPunct="1">
                        <a:lnSpc>
                          <a:spcPct val="100000"/>
                        </a:lnSpc>
                        <a:spcBef>
                          <a:spcPts val="0"/>
                        </a:spcBef>
                        <a:spcAft>
                          <a:spcPts val="0"/>
                        </a:spcAft>
                        <a:buClrTx/>
                        <a:buSzTx/>
                        <a:buFont typeface="+mj-lt"/>
                        <a:buNone/>
                        <a:tabLst/>
                        <a:defRPr/>
                      </a:pPr>
                      <a:r>
                        <a:rPr lang="es-MX" sz="1200" b="1" u="sng" dirty="0" smtClean="0">
                          <a:solidFill>
                            <a:schemeClr val="tx1"/>
                          </a:solidFill>
                          <a:effectLst>
                            <a:outerShdw blurRad="38100" dist="38100" dir="2700000" algn="tl">
                              <a:srgbClr val="000000">
                                <a:alpha val="43137"/>
                              </a:srgbClr>
                            </a:outerShdw>
                          </a:effectLst>
                        </a:rPr>
                        <a:t>Pregunta 11</a:t>
                      </a:r>
                      <a:r>
                        <a:rPr lang="es-MX" sz="1200" b="0" u="none" dirty="0" smtClean="0">
                          <a:solidFill>
                            <a:schemeClr val="tx1"/>
                          </a:solidFill>
                          <a:effectLst>
                            <a:outerShdw blurRad="38100" dist="38100" dir="2700000" algn="tl">
                              <a:srgbClr val="000000">
                                <a:alpha val="43137"/>
                              </a:srgbClr>
                            </a:outerShdw>
                          </a:effectLst>
                        </a:rPr>
                        <a:t>  </a:t>
                      </a:r>
                      <a:r>
                        <a:rPr lang="es-ES" sz="1100" b="0" dirty="0" smtClean="0">
                          <a:latin typeface="+mj-lt"/>
                          <a:cs typeface="Helvetica" pitchFamily="34" charset="0"/>
                        </a:rPr>
                        <a:t>¿Cuál es un ejemplo de cómo el autor describe </a:t>
                      </a:r>
                      <a:r>
                        <a:rPr lang="es-ES" sz="1100" b="0" u="sng" dirty="0" smtClean="0">
                          <a:latin typeface="+mj-lt"/>
                          <a:cs typeface="Helvetica" pitchFamily="34" charset="0"/>
                        </a:rPr>
                        <a:t>mejor</a:t>
                      </a:r>
                      <a:r>
                        <a:rPr lang="es-ES" sz="1100" b="0" dirty="0" smtClean="0">
                          <a:latin typeface="+mj-lt"/>
                          <a:cs typeface="Helvetica" pitchFamily="34" charset="0"/>
                        </a:rPr>
                        <a:t> al lector las enormes dimensiones de </a:t>
                      </a:r>
                      <a:r>
                        <a:rPr lang="es-ES" sz="1100" b="0" dirty="0" err="1" smtClean="0">
                          <a:latin typeface="+mj-lt"/>
                          <a:cs typeface="Helvetica" pitchFamily="34" charset="0"/>
                        </a:rPr>
                        <a:t>IceCube</a:t>
                      </a:r>
                      <a:r>
                        <a:rPr lang="es-ES" sz="1100" b="0" dirty="0" smtClean="0">
                          <a:latin typeface="+mj-lt"/>
                          <a:cs typeface="Helvetica" pitchFamily="34" charset="0"/>
                        </a:rPr>
                        <a:t>? </a:t>
                      </a:r>
                      <a:r>
                        <a:rPr lang="es-MX" sz="1050" b="0" i="1" dirty="0" smtClean="0">
                          <a:effectLst/>
                          <a:latin typeface="+mn-lt"/>
                        </a:rPr>
                        <a:t>Hacia RI.6.6  DOK2</a:t>
                      </a:r>
                      <a:r>
                        <a:rPr lang="es-MX" sz="1050" b="0" i="1" baseline="0" dirty="0" smtClean="0">
                          <a:effectLst/>
                          <a:latin typeface="+mn-lt"/>
                        </a:rPr>
                        <a:t>-Ck</a:t>
                      </a:r>
                      <a:endParaRPr lang="es-MX" sz="1050" b="0" i="1" dirty="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MX" sz="1200" b="1" dirty="0" smtClean="0">
                          <a:effectLst>
                            <a:outerShdw blurRad="38100" dist="38100" dir="2700000" algn="tl">
                              <a:srgbClr val="000000">
                                <a:alpha val="43137"/>
                              </a:srgbClr>
                            </a:outerShdw>
                          </a:effectLst>
                        </a:rPr>
                        <a:t>A</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90726">
                <a:tc>
                  <a:txBody>
                    <a:bodyPr/>
                    <a:lstStyle/>
                    <a:p>
                      <a:pPr marL="854075" marR="0" indent="-854075"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12</a:t>
                      </a:r>
                      <a:r>
                        <a:rPr lang="es-MX" sz="1200" b="1" u="none" dirty="0" smtClean="0">
                          <a:solidFill>
                            <a:schemeClr val="tx1"/>
                          </a:solidFill>
                          <a:effectLst>
                            <a:outerShdw blurRad="38100" dist="38100" dir="2700000" algn="tl">
                              <a:srgbClr val="000000">
                                <a:alpha val="43137"/>
                              </a:srgbClr>
                            </a:outerShdw>
                          </a:effectLst>
                        </a:rPr>
                        <a:t>  </a:t>
                      </a:r>
                      <a:r>
                        <a:rPr lang="es-ES" sz="1100" b="0" dirty="0" smtClean="0">
                          <a:latin typeface="+mj-lt"/>
                          <a:cs typeface="Helvetica" pitchFamily="34" charset="0"/>
                        </a:rPr>
                        <a:t>¿Qué declaración apoya más el énfasis del autor acerca de la importancia de los rayos gamma?</a:t>
                      </a:r>
                    </a:p>
                    <a:p>
                      <a:pPr marL="854075" marR="0" indent="-854075" algn="l" defTabSz="966612" rtl="0" eaLnBrk="1" fontAlgn="auto" latinLnBrk="0" hangingPunct="1">
                        <a:lnSpc>
                          <a:spcPct val="100000"/>
                        </a:lnSpc>
                        <a:spcBef>
                          <a:spcPts val="0"/>
                        </a:spcBef>
                        <a:spcAft>
                          <a:spcPts val="0"/>
                        </a:spcAft>
                        <a:buClrTx/>
                        <a:buSzTx/>
                        <a:buFontTx/>
                        <a:buNone/>
                        <a:tabLst/>
                        <a:defRPr/>
                      </a:pPr>
                      <a:r>
                        <a:rPr lang="es-MX" sz="1050" b="0" i="1" dirty="0" smtClean="0">
                          <a:effectLst/>
                          <a:latin typeface="+mn-lt"/>
                        </a:rPr>
                        <a:t>                            Hacia RI.6.6   DOK3</a:t>
                      </a:r>
                      <a:r>
                        <a:rPr lang="es-MX" sz="1050" b="0" i="1" baseline="0" dirty="0" smtClean="0">
                          <a:effectLst/>
                          <a:latin typeface="+mn-lt"/>
                        </a:rPr>
                        <a:t>-Cw</a:t>
                      </a:r>
                      <a:endParaRPr lang="es-MX" sz="1050" b="0" i="1" dirty="0" smtClean="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2"/>
                    </a:solidFill>
                  </a:tcPr>
                </a:tc>
                <a:tc>
                  <a:txBody>
                    <a:bodyPr/>
                    <a:lstStyle/>
                    <a:p>
                      <a:pPr algn="ctr"/>
                      <a:r>
                        <a:rPr lang="es-MX" sz="1200" b="1" dirty="0" smtClean="0">
                          <a:effectLst>
                            <a:outerShdw blurRad="38100" dist="38100" dir="2700000" algn="tl">
                              <a:srgbClr val="000000">
                                <a:alpha val="43137"/>
                              </a:srgbClr>
                            </a:outerShdw>
                          </a:effectLst>
                        </a:rPr>
                        <a:t>C</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279692">
                <a:tc>
                  <a:txBody>
                    <a:bodyPr/>
                    <a:lstStyle/>
                    <a:p>
                      <a:pPr marL="342900" indent="-342900">
                        <a:buNone/>
                      </a:pPr>
                      <a:r>
                        <a:rPr lang="es-MX" sz="1200" b="1" u="sng" dirty="0" smtClean="0">
                          <a:solidFill>
                            <a:schemeClr val="tx1"/>
                          </a:solidFill>
                          <a:effectLst>
                            <a:outerShdw blurRad="38100" dist="38100" dir="2700000" algn="tl">
                              <a:srgbClr val="000000">
                                <a:alpha val="43137"/>
                              </a:srgbClr>
                            </a:outerShdw>
                          </a:effectLst>
                        </a:rPr>
                        <a:t>Pregunta 13</a:t>
                      </a:r>
                      <a:r>
                        <a:rPr lang="es-MX" sz="1100" b="0" i="0" u="none" baseline="0" dirty="0" smtClean="0">
                          <a:solidFill>
                            <a:schemeClr val="tx1"/>
                          </a:solidFill>
                          <a:effectLst/>
                        </a:rPr>
                        <a:t>  </a:t>
                      </a:r>
                      <a:r>
                        <a:rPr lang="es-ES" sz="1100" b="0" i="0" u="none" baseline="0" dirty="0" smtClean="0">
                          <a:solidFill>
                            <a:schemeClr val="tx1"/>
                          </a:solidFill>
                          <a:effectLst/>
                        </a:rPr>
                        <a:t>El Dr. </a:t>
                      </a:r>
                      <a:r>
                        <a:rPr lang="es-ES" sz="1100" b="0" i="0" u="none" baseline="0" dirty="0" err="1" smtClean="0">
                          <a:solidFill>
                            <a:schemeClr val="tx1"/>
                          </a:solidFill>
                          <a:effectLst/>
                        </a:rPr>
                        <a:t>Jim</a:t>
                      </a:r>
                      <a:r>
                        <a:rPr lang="es-ES" sz="1100" b="0" i="0" u="none" baseline="0" dirty="0" smtClean="0">
                          <a:solidFill>
                            <a:schemeClr val="tx1"/>
                          </a:solidFill>
                          <a:effectLst/>
                        </a:rPr>
                        <a:t> </a:t>
                      </a:r>
                      <a:r>
                        <a:rPr lang="es-ES" sz="1100" b="0" i="0" u="none" baseline="0" dirty="0" err="1" smtClean="0">
                          <a:solidFill>
                            <a:schemeClr val="tx1"/>
                          </a:solidFill>
                          <a:effectLst/>
                        </a:rPr>
                        <a:t>Madsen</a:t>
                      </a:r>
                      <a:r>
                        <a:rPr lang="es-ES" sz="1100" b="0" i="0" u="none" baseline="0" dirty="0" smtClean="0">
                          <a:solidFill>
                            <a:schemeClr val="tx1"/>
                          </a:solidFill>
                          <a:effectLst/>
                        </a:rPr>
                        <a:t> se menciona en Educador STEM…</a:t>
                      </a:r>
                      <a:r>
                        <a:rPr lang="es-MX" sz="1100" b="0" i="0" u="none" baseline="0" dirty="0" smtClean="0">
                          <a:solidFill>
                            <a:schemeClr val="tx1"/>
                          </a:solidFill>
                          <a:effectLst/>
                        </a:rPr>
                        <a:t> </a:t>
                      </a:r>
                      <a:r>
                        <a:rPr lang="es-MX" sz="1050" b="0" i="1" dirty="0" smtClean="0">
                          <a:effectLst/>
                          <a:latin typeface="+mn-lt"/>
                        </a:rPr>
                        <a:t>Hacia</a:t>
                      </a:r>
                      <a:r>
                        <a:rPr lang="es-MX" sz="1050" b="0" i="1" dirty="0" smtClean="0">
                          <a:latin typeface="+mn-lt"/>
                        </a:rPr>
                        <a:t> RI.6.9  DOK2- </a:t>
                      </a:r>
                      <a:r>
                        <a:rPr lang="es-MX" sz="1050" b="0" i="1" dirty="0" err="1" smtClean="0">
                          <a:latin typeface="+mn-lt"/>
                        </a:rPr>
                        <a:t>ANp</a:t>
                      </a:r>
                      <a:endParaRPr lang="es-MX" sz="1050" b="0" i="1" dirty="0" smtClean="0">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s-MX" sz="1200" b="1" dirty="0" smtClean="0">
                          <a:effectLst>
                            <a:outerShdw blurRad="38100" dist="38100" dir="2700000" algn="tl">
                              <a:srgbClr val="000000">
                                <a:alpha val="43137"/>
                              </a:srgbClr>
                            </a:outerShdw>
                          </a:effectLst>
                        </a:rPr>
                        <a:t>D</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153418">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14</a:t>
                      </a:r>
                      <a:r>
                        <a:rPr lang="es-MX" sz="1200" b="1" u="none" dirty="0" smtClean="0">
                          <a:solidFill>
                            <a:schemeClr val="tx1"/>
                          </a:solidFill>
                          <a:effectLst>
                            <a:outerShdw blurRad="38100" dist="38100" dir="2700000" algn="tl">
                              <a:srgbClr val="000000">
                                <a:alpha val="43137"/>
                              </a:srgbClr>
                            </a:outerShdw>
                          </a:effectLst>
                        </a:rPr>
                        <a:t> </a:t>
                      </a:r>
                      <a:r>
                        <a:rPr lang="es-MX" sz="1100" b="0" u="none" baseline="0" dirty="0" smtClean="0">
                          <a:solidFill>
                            <a:schemeClr val="dk1"/>
                          </a:solidFill>
                          <a:effectLst/>
                          <a:latin typeface="+mj-lt"/>
                          <a:cs typeface="Helvetica" pitchFamily="34" charset="0"/>
                        </a:rPr>
                        <a:t> </a:t>
                      </a:r>
                      <a:r>
                        <a:rPr lang="es-ES" sz="1100" b="0" dirty="0" smtClean="0">
                          <a:solidFill>
                            <a:schemeClr val="tx1"/>
                          </a:solidFill>
                          <a:latin typeface="+mj-lt"/>
                          <a:cs typeface="Helvetica" pitchFamily="34" charset="0"/>
                        </a:rPr>
                        <a:t>¿Qué declaración apoya mejor el propósito del artículo </a:t>
                      </a:r>
                      <a:r>
                        <a:rPr lang="es-ES" sz="1100" b="1" i="1" dirty="0" smtClean="0">
                          <a:solidFill>
                            <a:schemeClr val="tx1"/>
                          </a:solidFill>
                          <a:latin typeface="+mj-lt"/>
                          <a:cs typeface="Helvetica" pitchFamily="34" charset="0"/>
                        </a:rPr>
                        <a:t>Educador STEM</a:t>
                      </a:r>
                      <a:r>
                        <a:rPr lang="es-ES" sz="1100" b="0" dirty="0" smtClean="0">
                          <a:solidFill>
                            <a:schemeClr val="tx1"/>
                          </a:solidFill>
                          <a:latin typeface="+mj-lt"/>
                          <a:cs typeface="Helvetica" pitchFamily="34" charset="0"/>
                        </a:rPr>
                        <a:t>?</a:t>
                      </a:r>
                      <a:r>
                        <a:rPr lang="es-ES" sz="1100" b="0" baseline="0" dirty="0" smtClean="0">
                          <a:solidFill>
                            <a:schemeClr val="tx1"/>
                          </a:solidFill>
                          <a:latin typeface="+mj-lt"/>
                          <a:cs typeface="Helvetica" pitchFamily="34" charset="0"/>
                        </a:rPr>
                        <a:t> </a:t>
                      </a:r>
                      <a:r>
                        <a:rPr lang="es-MX" sz="1100" b="0" baseline="0" dirty="0" smtClean="0">
                          <a:latin typeface="+mj-lt"/>
                          <a:cs typeface="Helvetica" pitchFamily="34" charset="0"/>
                        </a:rPr>
                        <a:t> </a:t>
                      </a:r>
                      <a:r>
                        <a:rPr lang="es-MX" sz="1050" b="0" i="1" dirty="0" smtClean="0">
                          <a:effectLst/>
                          <a:latin typeface="+mn-lt"/>
                        </a:rPr>
                        <a:t>Hacia RI.6.9  DOK3</a:t>
                      </a:r>
                      <a:r>
                        <a:rPr lang="es-MX" sz="1050" b="0" i="1" baseline="0" dirty="0" smtClean="0">
                          <a:effectLst/>
                          <a:latin typeface="+mn-lt"/>
                        </a:rPr>
                        <a:t>-Evf</a:t>
                      </a:r>
                      <a:endParaRPr lang="es-MX" sz="1100" b="0" i="1" dirty="0" smtClean="0">
                        <a:effectLst/>
                        <a:latin typeface="+mn-l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effectLst>
                            <a:outerShdw blurRad="38100" dist="38100" dir="2700000" algn="tl">
                              <a:srgbClr val="000000">
                                <a:alpha val="43137"/>
                              </a:srgbClr>
                            </a:outerShdw>
                          </a:effectLst>
                        </a:rPr>
                        <a:t>B</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15</a:t>
                      </a:r>
                      <a:r>
                        <a:rPr lang="es-MX" sz="1200" b="1" u="none" dirty="0" smtClean="0">
                          <a:solidFill>
                            <a:schemeClr val="tx1"/>
                          </a:solidFill>
                          <a:effectLst>
                            <a:outerShdw blurRad="38100" dist="38100" dir="2700000" algn="tl">
                              <a:srgbClr val="000000">
                                <a:alpha val="43137"/>
                              </a:srgbClr>
                            </a:outerShdw>
                          </a:effectLst>
                        </a:rPr>
                        <a:t>                                </a:t>
                      </a:r>
                      <a:r>
                        <a:rPr lang="es-MX" sz="1200" b="1" u="none" dirty="0" smtClean="0">
                          <a:solidFill>
                            <a:schemeClr val="tx1"/>
                          </a:solidFill>
                          <a:effectLst/>
                        </a:rPr>
                        <a:t>  </a:t>
                      </a:r>
                      <a:r>
                        <a:rPr lang="es-MX" sz="1100" b="1" u="sng" dirty="0" smtClean="0">
                          <a:solidFill>
                            <a:schemeClr val="tx1"/>
                          </a:solidFill>
                          <a:effectLst>
                            <a:outerShdw blurRad="38100" dist="38100" dir="2700000" algn="tl">
                              <a:srgbClr val="000000">
                                <a:alpha val="43137"/>
                              </a:srgbClr>
                            </a:outerShdw>
                          </a:effectLst>
                        </a:rPr>
                        <a:t>Respuesta construida Texto informativo</a:t>
                      </a:r>
                      <a:r>
                        <a:rPr lang="es-MX" sz="1100" b="1" u="none" dirty="0" smtClean="0">
                          <a:solidFill>
                            <a:schemeClr val="tx1"/>
                          </a:solidFill>
                          <a:effectLst>
                            <a:outerShdw blurRad="38100" dist="38100" dir="2700000" algn="tl">
                              <a:srgbClr val="000000">
                                <a:alpha val="43137"/>
                              </a:srgbClr>
                            </a:outerShdw>
                          </a:effectLst>
                        </a:rPr>
                        <a:t>  </a:t>
                      </a:r>
                      <a:r>
                        <a:rPr lang="es-MX" sz="1050" b="0" i="1" dirty="0" smtClean="0">
                          <a:effectLst/>
                          <a:latin typeface="+mn-lt"/>
                        </a:rPr>
                        <a:t>Hacia </a:t>
                      </a:r>
                      <a:r>
                        <a:rPr lang="es-MX" sz="1050" b="0" i="1" u="none" dirty="0" smtClean="0">
                          <a:solidFill>
                            <a:schemeClr val="tx1"/>
                          </a:solidFill>
                          <a:effectLst/>
                        </a:rPr>
                        <a:t>Standard RL.6.6  DOK3-APx</a:t>
                      </a:r>
                      <a:r>
                        <a:rPr lang="es-MX" sz="1100" b="0" i="1" u="none" baseline="0" dirty="0" smtClean="0">
                          <a:solidFill>
                            <a:schemeClr val="tx1"/>
                          </a:solidFill>
                          <a:effectLst/>
                        </a:rPr>
                        <a:t>      </a:t>
                      </a:r>
                      <a:endParaRPr lang="es-MX" sz="1100" b="0" i="1" u="none" dirty="0" smtClean="0">
                        <a:solidFill>
                          <a:schemeClr val="tx1"/>
                        </a:solidFill>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3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16</a:t>
                      </a:r>
                      <a:r>
                        <a:rPr lang="es-MX" sz="1200" b="1" u="none" dirty="0" smtClean="0">
                          <a:solidFill>
                            <a:schemeClr val="tx1"/>
                          </a:solidFill>
                          <a:effectLst>
                            <a:outerShdw blurRad="38100" dist="38100" dir="2700000" algn="tl">
                              <a:srgbClr val="000000">
                                <a:alpha val="43137"/>
                              </a:srgbClr>
                            </a:outerShdw>
                          </a:effectLst>
                        </a:rPr>
                        <a:t>                                  </a:t>
                      </a:r>
                      <a:r>
                        <a:rPr lang="es-MX" sz="1100" b="1" u="sng" dirty="0" smtClean="0">
                          <a:solidFill>
                            <a:schemeClr val="tx1"/>
                          </a:solidFill>
                          <a:effectLst>
                            <a:outerShdw blurRad="38100" dist="38100" dir="2700000" algn="tl">
                              <a:srgbClr val="000000">
                                <a:alpha val="43137"/>
                              </a:srgbClr>
                            </a:outerShdw>
                          </a:effectLst>
                        </a:rPr>
                        <a:t>Respuesta construida Texto informativo</a:t>
                      </a:r>
                      <a:r>
                        <a:rPr lang="es-MX" sz="1100" b="1" u="none" dirty="0" smtClean="0">
                          <a:solidFill>
                            <a:schemeClr val="tx1"/>
                          </a:solidFill>
                          <a:effectLst>
                            <a:outerShdw blurRad="38100" dist="38100" dir="2700000" algn="tl">
                              <a:srgbClr val="000000">
                                <a:alpha val="43137"/>
                              </a:srgbClr>
                            </a:outerShdw>
                          </a:effectLst>
                        </a:rPr>
                        <a:t>  </a:t>
                      </a:r>
                      <a:r>
                        <a:rPr lang="es-MX" sz="1050" b="0" i="1" dirty="0" smtClean="0">
                          <a:effectLst/>
                          <a:latin typeface="+mn-lt"/>
                        </a:rPr>
                        <a:t>Hacia</a:t>
                      </a:r>
                      <a:r>
                        <a:rPr lang="es-MX" sz="1050" b="0" i="1" u="none" dirty="0" smtClean="0">
                          <a:solidFill>
                            <a:schemeClr val="tx1"/>
                          </a:solidFill>
                          <a:effectLst/>
                        </a:rPr>
                        <a:t> Standard RI.6.9  DOK4-ANP</a:t>
                      </a:r>
                      <a:endParaRPr lang="es-MX"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2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Escribir y revisar</a:t>
                      </a:r>
                      <a:r>
                        <a:rPr lang="es-MX" sz="1200" b="0" u="none" dirty="0" smtClean="0">
                          <a:solidFill>
                            <a:schemeClr val="tx1"/>
                          </a:solidFill>
                          <a:effectLst>
                            <a:outerShdw blurRad="38100" dist="38100" dir="2700000" algn="tl">
                              <a:srgbClr val="000000">
                                <a:alpha val="43137"/>
                              </a:srgbClr>
                            </a:outerShdw>
                          </a:effectLst>
                        </a:rPr>
                        <a:t> </a:t>
                      </a:r>
                      <a:r>
                        <a:rPr lang="es-MX" sz="1050" b="0" i="1" u="none" baseline="0" dirty="0" err="1" smtClean="0">
                          <a:solidFill>
                            <a:schemeClr val="tx1"/>
                          </a:solidFill>
                          <a:effectLst/>
                        </a:rPr>
                        <a:t>W.6.1c</a:t>
                      </a:r>
                      <a:endParaRPr lang="es-MX" sz="1100" b="1" i="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2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17</a:t>
                      </a:r>
                      <a:r>
                        <a:rPr lang="es-MX" sz="1200" b="1" u="none" dirty="0" smtClean="0">
                          <a:solidFill>
                            <a:schemeClr val="tx1"/>
                          </a:solidFill>
                          <a:effectLst>
                            <a:outerShdw blurRad="38100" dist="38100" dir="2700000" algn="tl">
                              <a:srgbClr val="000000">
                                <a:alpha val="43137"/>
                              </a:srgbClr>
                            </a:outerShdw>
                          </a:effectLst>
                        </a:rPr>
                        <a:t>                                                               </a:t>
                      </a:r>
                      <a:r>
                        <a:rPr lang="es-MX" sz="1200" b="1" u="sng" dirty="0" smtClean="0">
                          <a:solidFill>
                            <a:schemeClr val="tx1"/>
                          </a:solidFill>
                          <a:effectLst>
                            <a:outerShdw blurRad="38100" dist="38100" dir="2700000" algn="tl">
                              <a:srgbClr val="000000">
                                <a:alpha val="43137"/>
                              </a:srgbClr>
                            </a:outerShdw>
                          </a:effectLst>
                        </a:rPr>
                        <a:t>Escrito breve</a:t>
                      </a: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solidFill>
                            <a:schemeClr val="tx1"/>
                          </a:solidFill>
                          <a:effectLst>
                            <a:outerShdw blurRad="38100" dist="38100" dir="2700000" algn="tl">
                              <a:srgbClr val="000000">
                                <a:alpha val="43137"/>
                              </a:srgbClr>
                            </a:outerShdw>
                          </a:effectLst>
                        </a:rPr>
                        <a:t>2 pts.</a:t>
                      </a:r>
                      <a:endParaRPr lang="es-MX" sz="1200" b="1" dirty="0">
                        <a:solidFill>
                          <a:schemeClr val="tx1"/>
                        </a:solidFill>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0">
                <a:tc>
                  <a:txBody>
                    <a:bodyPr/>
                    <a:lstStyle/>
                    <a:p>
                      <a:pPr marL="862013" marR="0" indent="-862013" algn="l" defTabSz="966612"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18</a:t>
                      </a:r>
                      <a:r>
                        <a:rPr lang="es-MX" sz="1200" b="1" u="none" baseline="0" dirty="0" smtClean="0">
                          <a:solidFill>
                            <a:schemeClr val="tx1"/>
                          </a:solidFill>
                          <a:effectLst>
                            <a:outerShdw blurRad="38100" dist="38100" dir="2700000" algn="tl">
                              <a:srgbClr val="000000">
                                <a:alpha val="43137"/>
                              </a:srgbClr>
                            </a:outerShdw>
                          </a:effectLst>
                        </a:rPr>
                        <a:t>   </a:t>
                      </a:r>
                      <a:r>
                        <a:rPr lang="es-ES" sz="1100" b="0" dirty="0" smtClean="0">
                          <a:solidFill>
                            <a:schemeClr val="tx1"/>
                          </a:solidFill>
                          <a:latin typeface="+mj-lt"/>
                          <a:cs typeface="Helvetica" panose="020B0604020202020204" pitchFamily="34" charset="0"/>
                        </a:rPr>
                        <a:t>Escoge las dos oraciones que se deben eliminar porque son las que menos apoyan la afirmación en el borrador del ensayo argumentativo del estudiante. </a:t>
                      </a:r>
                      <a:r>
                        <a:rPr lang="es-MX" sz="1100" b="0" u="none" baseline="0" dirty="0" smtClean="0">
                          <a:solidFill>
                            <a:schemeClr val="tx1"/>
                          </a:solidFill>
                          <a:effectLst/>
                          <a:latin typeface="+mn-lt"/>
                          <a:cs typeface="Helvetica" panose="020B0604020202020204" pitchFamily="34" charset="0"/>
                        </a:rPr>
                        <a:t>(ambas deben ser correctas) </a:t>
                      </a:r>
                      <a:r>
                        <a:rPr lang="es-MX" sz="1050" b="0" i="1" u="none" baseline="0" dirty="0" smtClean="0">
                          <a:solidFill>
                            <a:schemeClr val="tx1"/>
                          </a:solidFill>
                          <a:effectLst/>
                          <a:latin typeface="+mn-lt"/>
                          <a:cs typeface="Helvetica" panose="020B0604020202020204" pitchFamily="34" charset="0"/>
                        </a:rPr>
                        <a:t>W.6.1b</a:t>
                      </a:r>
                      <a:endParaRPr lang="es-MX" sz="1050" b="0" i="1" u="none" baseline="0" dirty="0" smtClean="0">
                        <a:solidFill>
                          <a:schemeClr val="tx1"/>
                        </a:solidFill>
                        <a:effectLst/>
                      </a:endParaRPr>
                    </a:p>
                  </a:txBody>
                  <a:tcPr marL="97155" marR="97155" marT="47897" marB="47897"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s-MX" sz="1200" b="1" dirty="0" err="1" smtClean="0">
                          <a:effectLst>
                            <a:outerShdw blurRad="38100" dist="38100" dir="2700000" algn="tl">
                              <a:srgbClr val="000000">
                                <a:alpha val="43137"/>
                              </a:srgbClr>
                            </a:outerShdw>
                          </a:effectLst>
                        </a:rPr>
                        <a:t>A,C</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1">
                        <a:lumMod val="85000"/>
                      </a:schemeClr>
                    </a:solidFill>
                  </a:tcPr>
                </a:tc>
              </a:tr>
              <a:tr h="0">
                <a:tc>
                  <a:txBody>
                    <a:bodyPr/>
                    <a:lstStyle/>
                    <a:p>
                      <a:pPr marL="862013" indent="-862013">
                        <a:defRPr/>
                      </a:pPr>
                      <a:r>
                        <a:rPr lang="es-MX" sz="1200" b="1" u="sng" dirty="0" smtClean="0">
                          <a:solidFill>
                            <a:schemeClr val="tx1"/>
                          </a:solidFill>
                          <a:effectLst>
                            <a:outerShdw blurRad="38100" dist="38100" dir="2700000" algn="tl">
                              <a:srgbClr val="000000">
                                <a:alpha val="43137"/>
                              </a:srgbClr>
                            </a:outerShdw>
                          </a:effectLst>
                        </a:rPr>
                        <a:t>Pregunta 19</a:t>
                      </a:r>
                      <a:r>
                        <a:rPr lang="es-MX" sz="1200" b="1" u="none" dirty="0" smtClean="0">
                          <a:solidFill>
                            <a:schemeClr val="tx1"/>
                          </a:solidFill>
                          <a:effectLst>
                            <a:outerShdw blurRad="38100" dist="38100" dir="2700000" algn="tl">
                              <a:srgbClr val="000000">
                                <a:alpha val="43137"/>
                              </a:srgbClr>
                            </a:outerShdw>
                          </a:effectLst>
                        </a:rPr>
                        <a:t>  </a:t>
                      </a:r>
                      <a:r>
                        <a:rPr lang="es-ES" sz="1100" dirty="0" smtClean="0">
                          <a:latin typeface="+mj-lt"/>
                          <a:cs typeface="Helvetica" panose="020B0604020202020204" pitchFamily="34" charset="0"/>
                        </a:rPr>
                        <a:t>¿Qué dos verbos serían más precisos y adecuados al nivel de grado para reemplazar los verbos subrayados?</a:t>
                      </a:r>
                      <a:r>
                        <a:rPr lang="es-ES" sz="1100" baseline="0" dirty="0" smtClean="0">
                          <a:latin typeface="+mj-lt"/>
                          <a:cs typeface="Helvetica" panose="020B0604020202020204" pitchFamily="34" charset="0"/>
                        </a:rPr>
                        <a:t>  </a:t>
                      </a:r>
                      <a:r>
                        <a:rPr lang="es-MX" sz="1050" b="0" i="1" dirty="0" smtClean="0">
                          <a:latin typeface="+mj-lt"/>
                        </a:rPr>
                        <a:t>L.6.2d</a:t>
                      </a:r>
                    </a:p>
                  </a:txBody>
                  <a:tcPr marL="97155" marR="97155" marT="47897" marB="47897"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s-MX" sz="1200" b="1" dirty="0" smtClean="0">
                          <a:effectLst>
                            <a:outerShdw blurRad="38100" dist="38100" dir="2700000" algn="tl">
                              <a:srgbClr val="000000">
                                <a:alpha val="43137"/>
                              </a:srgbClr>
                            </a:outerShdw>
                          </a:effectLst>
                        </a:rPr>
                        <a:t>D</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151242">
                <a:tc>
                  <a:txBody>
                    <a:bodyPr/>
                    <a:lstStyle/>
                    <a:p>
                      <a:pPr marL="862013" marR="0" lvl="0" indent="-862013" algn="l" defTabSz="1018809" rtl="0" eaLnBrk="1" fontAlgn="auto" latinLnBrk="0" hangingPunct="1">
                        <a:lnSpc>
                          <a:spcPct val="100000"/>
                        </a:lnSpc>
                        <a:spcBef>
                          <a:spcPts val="0"/>
                        </a:spcBef>
                        <a:spcAft>
                          <a:spcPts val="0"/>
                        </a:spcAft>
                        <a:buClrTx/>
                        <a:buSzTx/>
                        <a:buFontTx/>
                        <a:buNone/>
                        <a:tabLst/>
                        <a:defRPr/>
                      </a:pPr>
                      <a:r>
                        <a:rPr lang="es-MX" sz="1200" b="1" u="sng" dirty="0" smtClean="0">
                          <a:solidFill>
                            <a:schemeClr val="tx1"/>
                          </a:solidFill>
                          <a:effectLst>
                            <a:outerShdw blurRad="38100" dist="38100" dir="2700000" algn="tl">
                              <a:srgbClr val="000000">
                                <a:alpha val="43137"/>
                              </a:srgbClr>
                            </a:outerShdw>
                          </a:effectLst>
                        </a:rPr>
                        <a:t>Pregunta 20</a:t>
                      </a:r>
                      <a:r>
                        <a:rPr lang="es-MX" sz="1200" b="1" u="none" dirty="0" smtClean="0">
                          <a:solidFill>
                            <a:schemeClr val="tx1"/>
                          </a:solidFill>
                          <a:effectLst>
                            <a:outerShdw blurRad="38100" dist="38100" dir="2700000" algn="tl">
                              <a:srgbClr val="000000">
                                <a:alpha val="43137"/>
                              </a:srgbClr>
                            </a:outerShdw>
                          </a:effectLst>
                        </a:rPr>
                        <a:t>   </a:t>
                      </a:r>
                      <a:r>
                        <a:rPr kumimoji="0" lang="es-ES" sz="1100" b="0" i="0" u="none" strike="noStrike" kern="1200" cap="none" spc="0" normalizeH="0" baseline="0" noProof="0" dirty="0" smtClean="0">
                          <a:ln>
                            <a:noFill/>
                          </a:ln>
                          <a:solidFill>
                            <a:prstClr val="black"/>
                          </a:solidFill>
                          <a:effectLst/>
                          <a:uLnTx/>
                          <a:uFillTx/>
                          <a:latin typeface="+mn-lt"/>
                          <a:ea typeface="+mn-ea"/>
                          <a:cs typeface="Helvetica" pitchFamily="34" charset="0"/>
                        </a:rPr>
                        <a:t>Un estudiante necesita editar sus oraciones. ¿Qué dos oraciones no tienen errores en el uso de la gramática?  </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a:t>
                      </a:r>
                      <a:r>
                        <a:rPr lang="es-MX" sz="1100" b="0" u="none" baseline="0" dirty="0" smtClean="0">
                          <a:solidFill>
                            <a:schemeClr val="tx1"/>
                          </a:solidFill>
                          <a:effectLst/>
                          <a:latin typeface="+mn-lt"/>
                          <a:cs typeface="Helvetica" panose="020B0604020202020204" pitchFamily="34" charset="0"/>
                        </a:rPr>
                        <a:t>ambas deben estar correctas</a:t>
                      </a:r>
                      <a:r>
                        <a:rPr kumimoji="0" lang="es-MX" sz="1100" b="0" i="0" u="none" strike="noStrike" kern="1200" cap="none" spc="0" normalizeH="0" baseline="0" noProof="0" dirty="0" smtClean="0">
                          <a:ln>
                            <a:noFill/>
                          </a:ln>
                          <a:solidFill>
                            <a:prstClr val="black"/>
                          </a:solidFill>
                          <a:effectLst/>
                          <a:uLnTx/>
                          <a:uFillTx/>
                          <a:latin typeface="+mn-lt"/>
                          <a:ea typeface="+mn-ea"/>
                          <a:cs typeface="Helvetica" pitchFamily="34" charset="0"/>
                        </a:rPr>
                        <a:t>) </a:t>
                      </a:r>
                      <a:r>
                        <a:rPr kumimoji="0" lang="es-MX" sz="1050" b="0" i="1" u="none" strike="noStrike" kern="1200" cap="none" spc="0" normalizeH="0" baseline="0" noProof="0" dirty="0" err="1" smtClean="0">
                          <a:ln>
                            <a:noFill/>
                          </a:ln>
                          <a:solidFill>
                            <a:prstClr val="black"/>
                          </a:solidFill>
                          <a:effectLst/>
                          <a:uLnTx/>
                          <a:uFillTx/>
                          <a:latin typeface="+mn-lt"/>
                          <a:ea typeface="+mn-ea"/>
                          <a:cs typeface="Helvetica" pitchFamily="34" charset="0"/>
                        </a:rPr>
                        <a:t>L.6.1c</a:t>
                      </a:r>
                      <a:r>
                        <a:rPr kumimoji="0" lang="es-MX" sz="1050" b="0" i="1" u="none" strike="noStrike" kern="1200" cap="none" spc="0" normalizeH="0" baseline="0" noProof="0" dirty="0" smtClean="0">
                          <a:ln>
                            <a:noFill/>
                          </a:ln>
                          <a:solidFill>
                            <a:prstClr val="black"/>
                          </a:solidFill>
                          <a:effectLst/>
                          <a:uLnTx/>
                          <a:uFillTx/>
                          <a:latin typeface="+mn-lt"/>
                          <a:ea typeface="+mn-ea"/>
                          <a:cs typeface="Helvetica" pitchFamily="34" charset="0"/>
                        </a:rPr>
                        <a:t> </a:t>
                      </a:r>
                    </a:p>
                  </a:txBody>
                  <a:tcPr marL="97155" marR="97155" marT="47897" marB="47897"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MX" sz="1200" b="1" dirty="0" err="1" smtClean="0">
                          <a:effectLst>
                            <a:outerShdw blurRad="38100" dist="38100" dir="2700000" algn="tl">
                              <a:srgbClr val="000000">
                                <a:alpha val="43137"/>
                              </a:srgbClr>
                            </a:outerShdw>
                          </a:effectLst>
                        </a:rPr>
                        <a:t>B,D</a:t>
                      </a:r>
                      <a:endParaRPr lang="es-MX" sz="1200" b="1" dirty="0">
                        <a:effectLst>
                          <a:outerShdw blurRad="38100" dist="38100" dir="2700000" algn="tl">
                            <a:srgbClr val="000000">
                              <a:alpha val="43137"/>
                            </a:srgbClr>
                          </a:outerShdw>
                        </a:effectLst>
                      </a:endParaRPr>
                    </a:p>
                  </a:txBody>
                  <a:tcPr marL="97155" marR="97155" marT="47897" marB="47897"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79526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p:nvPr/>
        </p:nvGrpSpPr>
        <p:grpSpPr>
          <a:xfrm>
            <a:off x="835909" y="1912963"/>
            <a:ext cx="5829300" cy="5021239"/>
            <a:chOff x="786738" y="458676"/>
            <a:chExt cx="5486400" cy="4793000"/>
          </a:xfrm>
        </p:grpSpPr>
        <p:sp>
          <p:nvSpPr>
            <p:cNvPr id="6" name="TextBox 5"/>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s-MX" sz="3400" b="1" dirty="0" smtClean="0">
                  <a:effectLst>
                    <a:outerShdw blurRad="38100" dist="38100" dir="2700000" algn="tl">
                      <a:srgbClr val="000000">
                        <a:alpha val="43137"/>
                      </a:srgbClr>
                    </a:outerShdw>
                  </a:effectLst>
                </a:rPr>
                <a:t>Copia del estudiante</a:t>
              </a:r>
            </a:p>
            <a:p>
              <a:r>
                <a:rPr lang="es-MX" sz="3400" b="1" dirty="0" smtClean="0">
                  <a:effectLst>
                    <a:outerShdw blurRad="38100" dist="38100" dir="2700000" algn="tl">
                      <a:srgbClr val="000000">
                        <a:alpha val="43137"/>
                      </a:srgbClr>
                    </a:outerShdw>
                  </a:effectLst>
                </a:rPr>
                <a:t>Pre-evaluación Trimestre  4</a:t>
              </a:r>
            </a:p>
            <a:p>
              <a:endParaRPr lang="es-MX" sz="3400" b="1" dirty="0" smtClean="0">
                <a:effectLst>
                  <a:outerShdw blurRad="38100" dist="38100" dir="2700000" algn="tl">
                    <a:srgbClr val="000000">
                      <a:alpha val="43137"/>
                    </a:srgbClr>
                  </a:outerShdw>
                </a:effectLst>
              </a:endParaRPr>
            </a:p>
            <a:p>
              <a:r>
                <a:rPr lang="es-MX" sz="3400" b="1" dirty="0" smtClean="0">
                  <a:effectLst>
                    <a:outerShdw blurRad="38100" dist="38100" dir="2700000" algn="tl">
                      <a:srgbClr val="000000">
                        <a:alpha val="43137"/>
                      </a:srgbClr>
                    </a:outerShdw>
                  </a:effectLst>
                </a:rPr>
                <a:t>Nombre</a:t>
              </a:r>
              <a:r>
                <a:rPr lang="en-US" sz="3400" b="1" dirty="0" smtClean="0">
                  <a:effectLst>
                    <a:outerShdw blurRad="38100" dist="38100" dir="2700000" algn="tl">
                      <a:srgbClr val="000000">
                        <a:alpha val="43137"/>
                      </a:srgbClr>
                    </a:outerShdw>
                  </a:effectLst>
                </a:rPr>
                <a:t>___________________</a:t>
              </a:r>
              <a:endParaRPr lang="en-US" sz="3400" b="1" dirty="0">
                <a:effectLst>
                  <a:outerShdw blurRad="38100" dist="38100" dir="2700000" algn="tl">
                    <a:srgbClr val="000000">
                      <a:alpha val="43137"/>
                    </a:srgbClr>
                  </a:outerShdw>
                </a:effectLst>
              </a:endParaRPr>
            </a:p>
          </p:txBody>
        </p:sp>
        <p:sp>
          <p:nvSpPr>
            <p:cNvPr id="9" name="Rectangle 8"/>
            <p:cNvSpPr/>
            <p:nvPr/>
          </p:nvSpPr>
          <p:spPr>
            <a:xfrm>
              <a:off x="1191121" y="458676"/>
              <a:ext cx="1749956" cy="837292"/>
            </a:xfrm>
            <a:prstGeom prst="rect">
              <a:avLst/>
            </a:prstGeom>
          </p:spPr>
          <p:txBody>
            <a:bodyPr wrap="none">
              <a:spAutoFit/>
            </a:bodyPr>
            <a:lstStyle/>
            <a:p>
              <a:r>
                <a:rPr lang="es-MX" sz="5100" b="1" dirty="0" smtClean="0">
                  <a:effectLst>
                    <a:outerShdw blurRad="38100" dist="38100" dir="2700000" algn="tl">
                      <a:srgbClr val="000000">
                        <a:alpha val="43137"/>
                      </a:srgbClr>
                    </a:outerShdw>
                  </a:effectLst>
                </a:rPr>
                <a:t>Grado</a:t>
              </a:r>
              <a:endParaRPr lang="es-MX" sz="5100" b="1" dirty="0">
                <a:effectLst>
                  <a:outerShdw blurRad="38100" dist="38100" dir="2700000" algn="tl">
                    <a:srgbClr val="000000">
                      <a:alpha val="43137"/>
                    </a:srgbClr>
                  </a:outerShdw>
                </a:effectLst>
              </a:endParaRPr>
            </a:p>
          </p:txBody>
        </p:sp>
      </p:gr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nvGrpSpPr>
          <p:cNvPr id="19" name="Group 18"/>
          <p:cNvGrpSpPr/>
          <p:nvPr/>
        </p:nvGrpSpPr>
        <p:grpSpPr>
          <a:xfrm>
            <a:off x="745105" y="2872246"/>
            <a:ext cx="2379789" cy="1665463"/>
            <a:chOff x="1031136" y="1343650"/>
            <a:chExt cx="2379789" cy="1665463"/>
          </a:xfrm>
        </p:grpSpPr>
        <p:sp>
          <p:nvSpPr>
            <p:cNvPr id="20" name="Parallelogram 19"/>
            <p:cNvSpPr/>
            <p:nvPr/>
          </p:nvSpPr>
          <p:spPr>
            <a:xfrm rot="1293572" flipH="1">
              <a:off x="1031136" y="1366098"/>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a:p>
          </p:txBody>
        </p:sp>
        <p:sp>
          <p:nvSpPr>
            <p:cNvPr id="21" name="Parallelogram 20"/>
            <p:cNvSpPr/>
            <p:nvPr/>
          </p:nvSpPr>
          <p:spPr>
            <a:xfrm>
              <a:off x="1371601" y="1343650"/>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a:p>
          </p:txBody>
        </p:sp>
        <p:sp>
          <p:nvSpPr>
            <p:cNvPr id="22" name="Rectangle 21"/>
            <p:cNvSpPr/>
            <p:nvPr/>
          </p:nvSpPr>
          <p:spPr>
            <a:xfrm>
              <a:off x="1821282" y="1752336"/>
              <a:ext cx="1207949"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Tree>
    <p:extLst>
      <p:ext uri="{BB962C8B-B14F-4D97-AF65-F5344CB8AC3E}">
        <p14:creationId xmlns:p14="http://schemas.microsoft.com/office/powerpoint/2010/main" val="3553763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a:p>
        </p:txBody>
      </p:sp>
      <p:sp>
        <p:nvSpPr>
          <p:cNvPr id="5" name="TextBox 4"/>
          <p:cNvSpPr txBox="1"/>
          <p:nvPr/>
        </p:nvSpPr>
        <p:spPr>
          <a:xfrm>
            <a:off x="380999" y="228600"/>
            <a:ext cx="7229475" cy="7114613"/>
          </a:xfrm>
          <a:prstGeom prst="rect">
            <a:avLst/>
          </a:prstGeom>
          <a:noFill/>
        </p:spPr>
        <p:txBody>
          <a:bodyPr wrap="square" lIns="96367" tIns="48184" rIns="96367" bIns="48184" rtlCol="0">
            <a:spAutoFit/>
          </a:bodyPr>
          <a:lstStyle/>
          <a:p>
            <a:r>
              <a:rPr lang="es-MX" sz="1200" b="1" dirty="0"/>
              <a:t>Lee las instrucciones.</a:t>
            </a:r>
            <a:endParaRPr lang="es-MX" sz="1200" dirty="0"/>
          </a:p>
          <a:p>
            <a:endParaRPr lang="es-MX" sz="1200" u="sng" dirty="0"/>
          </a:p>
          <a:p>
            <a:r>
              <a:rPr lang="es-MX" sz="1200" b="1" u="sng" dirty="0"/>
              <a:t>Parte 1</a:t>
            </a:r>
          </a:p>
          <a:p>
            <a:r>
              <a:rPr lang="es-MX" sz="1200" dirty="0" smtClean="0"/>
              <a:t>Vas a leer varios textos </a:t>
            </a:r>
            <a:r>
              <a:rPr lang="es-MX" sz="1200" dirty="0"/>
              <a:t>literarios </a:t>
            </a:r>
            <a:r>
              <a:rPr lang="es-MX" sz="1200" dirty="0" smtClean="0"/>
              <a:t>e informativos sobre ciencia. </a:t>
            </a:r>
            <a:endParaRPr lang="en-US" sz="1200" dirty="0" smtClean="0"/>
          </a:p>
          <a:p>
            <a:endParaRPr lang="en-US" sz="1200" dirty="0" smtClean="0"/>
          </a:p>
          <a:p>
            <a:r>
              <a:rPr lang="es-MX" sz="1200" dirty="0"/>
              <a:t>Mientras lees, toma notas sobre estas fuentes de información</a:t>
            </a:r>
            <a:r>
              <a:rPr lang="en-US" sz="1200" dirty="0" smtClean="0"/>
              <a:t>.  </a:t>
            </a:r>
          </a:p>
          <a:p>
            <a:r>
              <a:rPr lang="es-MX" sz="1200" dirty="0"/>
              <a:t>Luego, responderás varias preguntas de investigación acerca de estas fuentes</a:t>
            </a:r>
            <a:r>
              <a:rPr lang="en-US" sz="1200" dirty="0" smtClean="0"/>
              <a:t>. </a:t>
            </a:r>
          </a:p>
          <a:p>
            <a:pPr marL="359702" indent="-359702">
              <a:defRPr/>
            </a:pPr>
            <a:endParaRPr lang="en-US" sz="1200" b="1" dirty="0"/>
          </a:p>
          <a:p>
            <a:r>
              <a:rPr lang="es-MX" sz="1200" b="1" dirty="0"/>
              <a:t>Pasos a seguir</a:t>
            </a:r>
            <a:r>
              <a:rPr lang="en-US" sz="1200" b="1" dirty="0" smtClean="0"/>
              <a:t>:</a:t>
            </a:r>
            <a:endParaRPr lang="en-US" sz="1200" b="1" dirty="0"/>
          </a:p>
          <a:p>
            <a:r>
              <a:rPr lang="es-MX" sz="1200" dirty="0"/>
              <a:t>Con el fin de ayudarte planificar y </a:t>
            </a:r>
            <a:r>
              <a:rPr lang="es-MX" sz="1200" dirty="0" smtClean="0"/>
              <a:t>escribir </a:t>
            </a:r>
            <a:r>
              <a:rPr lang="es-MX" sz="1200" dirty="0"/>
              <a:t>tu </a:t>
            </a:r>
            <a:r>
              <a:rPr lang="es-MX" sz="1200" dirty="0" smtClean="0"/>
              <a:t>artículo de opinión, </a:t>
            </a:r>
            <a:r>
              <a:rPr lang="es-MX" sz="1200" dirty="0"/>
              <a:t>vas a hacer lo siguiente</a:t>
            </a:r>
            <a:r>
              <a:rPr lang="en-US" sz="1200" dirty="0" smtClean="0"/>
              <a:t>:</a:t>
            </a:r>
            <a:endParaRPr lang="en-US" sz="1200" dirty="0"/>
          </a:p>
          <a:p>
            <a:pPr marL="228600" indent="-228600">
              <a:buAutoNum type="arabicPeriod"/>
            </a:pPr>
            <a:r>
              <a:rPr lang="es-MX" sz="1200" dirty="0"/>
              <a:t>Leer los textos literarios </a:t>
            </a:r>
            <a:r>
              <a:rPr lang="es-MX" sz="1200" dirty="0" smtClean="0"/>
              <a:t>e informativos</a:t>
            </a:r>
            <a:r>
              <a:rPr lang="en-US" sz="1200" dirty="0" smtClean="0"/>
              <a:t>.</a:t>
            </a:r>
          </a:p>
          <a:p>
            <a:r>
              <a:rPr lang="en-US" sz="1200" dirty="0" smtClean="0"/>
              <a:t>2</a:t>
            </a:r>
            <a:r>
              <a:rPr lang="en-US" sz="1200" dirty="0"/>
              <a:t>. </a:t>
            </a:r>
            <a:r>
              <a:rPr lang="en-US" sz="1200" dirty="0" smtClean="0"/>
              <a:t>  </a:t>
            </a:r>
            <a:r>
              <a:rPr lang="es-419" sz="1200" dirty="0" smtClean="0"/>
              <a:t>Contestar</a:t>
            </a:r>
            <a:r>
              <a:rPr lang="en-US" sz="1200" dirty="0" smtClean="0"/>
              <a:t> </a:t>
            </a:r>
            <a:r>
              <a:rPr lang="es-MX" sz="1200" dirty="0" smtClean="0"/>
              <a:t>varias </a:t>
            </a:r>
            <a:r>
              <a:rPr lang="es-MX" sz="1200" dirty="0"/>
              <a:t>preguntas acerca de las fuentes de información</a:t>
            </a:r>
            <a:r>
              <a:rPr lang="en-US" sz="1200" dirty="0" smtClean="0"/>
              <a:t>.</a:t>
            </a:r>
            <a:endParaRPr lang="en-US" sz="1200" dirty="0"/>
          </a:p>
          <a:p>
            <a:r>
              <a:rPr lang="en-US" sz="1200" dirty="0"/>
              <a:t>3. </a:t>
            </a:r>
            <a:r>
              <a:rPr lang="en-US" sz="1200" dirty="0" smtClean="0"/>
              <a:t>  </a:t>
            </a:r>
            <a:r>
              <a:rPr lang="es-MX" sz="1200" dirty="0" smtClean="0"/>
              <a:t>Planificar tu </a:t>
            </a:r>
            <a:r>
              <a:rPr lang="es-MX" sz="1200" dirty="0"/>
              <a:t>artículo de opinión</a:t>
            </a:r>
            <a:r>
              <a:rPr lang="en-US" sz="1200" dirty="0" smtClean="0"/>
              <a:t>.</a:t>
            </a:r>
            <a:endParaRPr lang="en-US" sz="1200" dirty="0"/>
          </a:p>
          <a:p>
            <a:endParaRPr lang="en-US" sz="1200" b="1" dirty="0"/>
          </a:p>
          <a:p>
            <a:r>
              <a:rPr lang="es-MX" sz="1200" b="1" dirty="0"/>
              <a:t>Instrucciones para empezar:</a:t>
            </a:r>
          </a:p>
          <a:p>
            <a:r>
              <a:rPr lang="es-MX" sz="1200" dirty="0"/>
              <a:t>Ahora leerás varios tipos de </a:t>
            </a:r>
            <a:r>
              <a:rPr lang="es-MX" sz="1200" dirty="0" smtClean="0"/>
              <a:t>textos literarios e informativos. </a:t>
            </a:r>
            <a:r>
              <a:rPr lang="es-MX" sz="1200" dirty="0"/>
              <a:t>Toma notas porque es posible que quieras consultar tus notas mientras planificas tu artículo de opinión</a:t>
            </a:r>
            <a:r>
              <a:rPr lang="es-MX" sz="1200" dirty="0" smtClean="0"/>
              <a:t>. </a:t>
            </a:r>
            <a:r>
              <a:rPr lang="es-MX" sz="1200" dirty="0"/>
              <a:t>Puedes consultar cualquiera de las fuentes de información cuantas veces </a:t>
            </a:r>
            <a:r>
              <a:rPr lang="es-MX" sz="1200" dirty="0" smtClean="0"/>
              <a:t>quieras</a:t>
            </a:r>
            <a:r>
              <a:rPr lang="es-MX" sz="1200" dirty="0"/>
              <a:t>. </a:t>
            </a:r>
            <a:endParaRPr lang="es-MX" sz="1200" dirty="0" smtClean="0"/>
          </a:p>
          <a:p>
            <a:endParaRPr lang="en-US" sz="1200" b="1" dirty="0"/>
          </a:p>
          <a:p>
            <a:r>
              <a:rPr lang="es-MX" sz="1200" b="1" dirty="0"/>
              <a:t>Preguntas:</a:t>
            </a:r>
          </a:p>
          <a:p>
            <a:r>
              <a:rPr lang="es-MX" sz="1200" dirty="0" smtClean="0"/>
              <a:t>Contesta </a:t>
            </a:r>
            <a:r>
              <a:rPr lang="es-MX" sz="1200" dirty="0"/>
              <a:t>las preguntas. Tus respuestas a estas preguntas serán calificadas. Además, </a:t>
            </a:r>
            <a:r>
              <a:rPr lang="es-MX" sz="1200" dirty="0" smtClean="0"/>
              <a:t>te ayudarán </a:t>
            </a:r>
            <a:r>
              <a:rPr lang="es-MX" sz="1200" dirty="0"/>
              <a:t>a pensar sobre las fuentes de información que has leído, lo que también te ayudará a planificar tu artículo de opinión</a:t>
            </a:r>
            <a:r>
              <a:rPr lang="es-MX" sz="1200" dirty="0" smtClean="0"/>
              <a:t>. </a:t>
            </a:r>
            <a:endParaRPr lang="es-MX" sz="1200" dirty="0"/>
          </a:p>
          <a:p>
            <a:endParaRPr lang="en-US" sz="1200" dirty="0"/>
          </a:p>
          <a:p>
            <a:r>
              <a:rPr lang="es-MX" sz="1200" b="1" u="sng" dirty="0"/>
              <a:t>Parte 2</a:t>
            </a:r>
            <a:r>
              <a:rPr lang="es-MX" sz="1200" b="1" dirty="0"/>
              <a:t> </a:t>
            </a:r>
          </a:p>
          <a:p>
            <a:pPr>
              <a:defRPr/>
            </a:pPr>
            <a:r>
              <a:rPr lang="es-MX" sz="1200" dirty="0" smtClean="0"/>
              <a:t>Eres </a:t>
            </a:r>
            <a:r>
              <a:rPr lang="es-MX" sz="1200" dirty="0"/>
              <a:t>un estudiante que viajó con un e</a:t>
            </a:r>
            <a:r>
              <a:rPr lang="es-MX" sz="1200" dirty="0" smtClean="0"/>
              <a:t>ducador STEM para trabajar en el </a:t>
            </a:r>
            <a:r>
              <a:rPr lang="es-MX" sz="1200" dirty="0"/>
              <a:t>proyecto </a:t>
            </a:r>
            <a:r>
              <a:rPr lang="es-MX" sz="1200" dirty="0" smtClean="0"/>
              <a:t>IceCube en </a:t>
            </a:r>
            <a:r>
              <a:rPr lang="es-MX" sz="1200" dirty="0"/>
              <a:t>la Antártida. Ahora </a:t>
            </a:r>
            <a:r>
              <a:rPr lang="es-MX" sz="1200" dirty="0" smtClean="0"/>
              <a:t> regresaste, </a:t>
            </a:r>
            <a:r>
              <a:rPr lang="es-MX" sz="1200" dirty="0"/>
              <a:t>y basado en tus experiencias en la </a:t>
            </a:r>
            <a:r>
              <a:rPr lang="es-MX" sz="1200" dirty="0" smtClean="0"/>
              <a:t>Antártida, te </a:t>
            </a:r>
            <a:r>
              <a:rPr lang="es-MX" sz="1200" dirty="0"/>
              <a:t>han pedido convencer a otros estudiantes </a:t>
            </a:r>
            <a:r>
              <a:rPr lang="es-MX" sz="1200" dirty="0" smtClean="0"/>
              <a:t>para que se interesen </a:t>
            </a:r>
            <a:r>
              <a:rPr lang="es-MX" sz="1200" dirty="0"/>
              <a:t>más en la ciencia, </a:t>
            </a:r>
            <a:r>
              <a:rPr lang="es-MX" sz="1200" dirty="0" smtClean="0"/>
              <a:t>ingeniería</a:t>
            </a:r>
            <a:r>
              <a:rPr lang="es-MX" sz="1200" dirty="0"/>
              <a:t>, </a:t>
            </a:r>
            <a:r>
              <a:rPr lang="es-MX" sz="1200" dirty="0" smtClean="0"/>
              <a:t>tecnología </a:t>
            </a:r>
            <a:r>
              <a:rPr lang="es-MX" sz="1200" dirty="0"/>
              <a:t>y </a:t>
            </a:r>
            <a:r>
              <a:rPr lang="es-MX" sz="1200" dirty="0" smtClean="0"/>
              <a:t>matemáticas, mediante la escritura de un </a:t>
            </a:r>
            <a:r>
              <a:rPr lang="es-MX" sz="1200" dirty="0"/>
              <a:t>artículo de </a:t>
            </a:r>
            <a:r>
              <a:rPr lang="es-MX" sz="1200" dirty="0" smtClean="0"/>
              <a:t>opinión</a:t>
            </a:r>
            <a:r>
              <a:rPr lang="en-US" sz="1200" dirty="0" smtClean="0"/>
              <a:t>.</a:t>
            </a:r>
            <a:endParaRPr lang="en-US" sz="1200" dirty="0"/>
          </a:p>
          <a:p>
            <a:endParaRPr lang="en-US" sz="1200" dirty="0"/>
          </a:p>
          <a:p>
            <a:r>
              <a:rPr lang="es-MX" sz="1200" b="1" u="sng" dirty="0"/>
              <a:t>Vas a</a:t>
            </a:r>
            <a:r>
              <a:rPr lang="es-MX" sz="1200" dirty="0"/>
              <a:t>:</a:t>
            </a:r>
          </a:p>
          <a:p>
            <a:pPr marL="342900" indent="-342900">
              <a:buFont typeface="+mj-lt"/>
              <a:buAutoNum type="arabicPeriod"/>
            </a:pPr>
            <a:r>
              <a:rPr lang="es-MX" sz="1200" dirty="0"/>
              <a:t>Planificar tu </a:t>
            </a:r>
            <a:r>
              <a:rPr lang="es-MX" sz="1200" dirty="0" smtClean="0"/>
              <a:t>artículo de opinión. Puedes </a:t>
            </a:r>
            <a:r>
              <a:rPr lang="es-MX" sz="1200" dirty="0"/>
              <a:t>utilizar tus notas y respuestas.</a:t>
            </a:r>
          </a:p>
          <a:p>
            <a:pPr marL="361375" indent="-361375">
              <a:buAutoNum type="arabicPeriod"/>
            </a:pPr>
            <a:endParaRPr lang="es-MX" sz="1200" dirty="0"/>
          </a:p>
          <a:p>
            <a:pPr marL="361375" indent="-361375">
              <a:buFontTx/>
              <a:buAutoNum type="arabicPeriod"/>
            </a:pPr>
            <a:r>
              <a:rPr lang="es-MX" sz="1200" dirty="0"/>
              <a:t>Escribir, revisar y editar tu primer borrador (tu maestro te proporcionará papel).</a:t>
            </a:r>
          </a:p>
          <a:p>
            <a:pPr marL="361375" indent="-361375">
              <a:buAutoNum type="arabicPeriod"/>
            </a:pPr>
            <a:endParaRPr lang="es-MX" sz="1200" dirty="0" smtClean="0"/>
          </a:p>
          <a:p>
            <a:pPr marL="361375" indent="-361375">
              <a:buAutoNum type="arabicPeriod"/>
            </a:pPr>
            <a:r>
              <a:rPr lang="es-MX" sz="1200" dirty="0" smtClean="0"/>
              <a:t>Escribir </a:t>
            </a:r>
            <a:r>
              <a:rPr lang="es-MX" sz="1200" dirty="0"/>
              <a:t>una versión final de tu artículo de opinión</a:t>
            </a:r>
            <a:r>
              <a:rPr lang="es-MX" sz="1200" dirty="0" smtClean="0"/>
              <a:t>.</a:t>
            </a:r>
            <a:endParaRPr lang="es-MX" sz="1200" dirty="0"/>
          </a:p>
          <a:p>
            <a:pPr marL="361375" indent="-361375">
              <a:buAutoNum type="arabicPeriod"/>
            </a:pPr>
            <a:endParaRPr lang="en-US" sz="1200" dirty="0" smtClean="0"/>
          </a:p>
          <a:p>
            <a:pPr marL="361375" indent="-361375">
              <a:buAutoNum type="arabicPeriod"/>
            </a:pPr>
            <a:endParaRPr lang="en-US" sz="1200" dirty="0" smtClean="0"/>
          </a:p>
          <a:p>
            <a:pPr algn="ctr"/>
            <a:r>
              <a:rPr lang="es-MX" sz="1200" b="1" u="sng" dirty="0"/>
              <a:t>Cómo </a:t>
            </a:r>
            <a:r>
              <a:rPr lang="es-MX" sz="1200" b="1" u="sng" dirty="0" smtClean="0"/>
              <a:t>serás calificado</a:t>
            </a:r>
            <a:endParaRPr lang="es-MX" sz="1200" b="1" u="sng" dirty="0"/>
          </a:p>
        </p:txBody>
      </p:sp>
      <p:graphicFrame>
        <p:nvGraphicFramePr>
          <p:cNvPr id="6" name="Table 5"/>
          <p:cNvGraphicFramePr>
            <a:graphicFrameLocks noGrp="1"/>
          </p:cNvGraphicFramePr>
          <p:nvPr>
            <p:extLst>
              <p:ext uri="{D42A27DB-BD31-4B8C-83A1-F6EECF244321}">
                <p14:modId xmlns:p14="http://schemas.microsoft.com/office/powerpoint/2010/main" val="2202956712"/>
              </p:ext>
            </p:extLst>
          </p:nvPr>
        </p:nvGraphicFramePr>
        <p:xfrm>
          <a:off x="1371600" y="7086600"/>
          <a:ext cx="5062538" cy="21379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¿Estableces tu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opinión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claramente? ¿Te mantienes en el tema? </a:t>
                      </a:r>
                      <a:endParaRPr kumimoji="0" lang="es-419"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¿Fluyen lógicamente tus ideas desde la introducción hasta la conclusión?  ¿Utilizas transiciones efectivas? </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¿Proporcionas evidencia tomadas de</a:t>
                      </a:r>
                      <a:r>
                        <a:rPr lang="es-419" sz="1000" baseline="0" noProof="0" dirty="0" smtClean="0">
                          <a:solidFill>
                            <a:prstClr val="black"/>
                          </a:solidFill>
                          <a:ea typeface="Calibri"/>
                          <a:cs typeface="Times New Roman"/>
                        </a:rPr>
                        <a:t> las fuentes para tus opiniones y elaboras con información específica?  </a:t>
                      </a:r>
                      <a:endParaRPr lang="es-419" sz="1000" noProof="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¿Expresas</a:t>
                      </a:r>
                      <a:r>
                        <a:rPr lang="es-419" sz="1000" baseline="0" noProof="0" dirty="0" smtClean="0">
                          <a:solidFill>
                            <a:prstClr val="black"/>
                          </a:solidFill>
                          <a:ea typeface="Calibri"/>
                          <a:cs typeface="Times New Roman"/>
                        </a:rPr>
                        <a:t> tus ideas de manera eficaz?  ¿Utilizas lenguaje preciso que resulta apropiado para tu audiencia y propósito?</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s-419" sz="1000" kern="1200" noProof="0" dirty="0" smtClean="0">
                          <a:solidFill>
                            <a:prstClr val="black"/>
                          </a:solidFill>
                          <a:latin typeface="+mn-lt"/>
                          <a:ea typeface="Calibri"/>
                          <a:cs typeface="Times New Roman"/>
                        </a:rPr>
                        <a:t> ¿Utilizas correctamente las reglas de puntuación, las letras mayúsculas  y la ortografía?  </a:t>
                      </a:r>
                      <a:endParaRPr lang="es-419" sz="1000" noProof="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8589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a:p>
        </p:txBody>
      </p:sp>
      <p:sp>
        <p:nvSpPr>
          <p:cNvPr id="5" name="Rectangle 4"/>
          <p:cNvSpPr/>
          <p:nvPr/>
        </p:nvSpPr>
        <p:spPr>
          <a:xfrm>
            <a:off x="228600" y="26840"/>
            <a:ext cx="7315200" cy="9752926"/>
          </a:xfrm>
          <a:prstGeom prst="rect">
            <a:avLst/>
          </a:prstGeom>
        </p:spPr>
        <p:txBody>
          <a:bodyPr wrap="square">
            <a:spAutoFit/>
          </a:bodyPr>
          <a:lstStyle/>
          <a:p>
            <a:pPr algn="ctr">
              <a:lnSpc>
                <a:spcPct val="115000"/>
              </a:lnSpc>
              <a:spcAft>
                <a:spcPts val="1000"/>
              </a:spcAft>
            </a:pPr>
            <a:endParaRPr lang="es-MX" sz="1200" b="1" u="sng" dirty="0" smtClean="0">
              <a:ea typeface="Calibri"/>
              <a:cs typeface="Times New Roman"/>
            </a:endParaRPr>
          </a:p>
          <a:p>
            <a:pPr algn="ctr">
              <a:lnSpc>
                <a:spcPct val="115000"/>
              </a:lnSpc>
              <a:spcAft>
                <a:spcPts val="1000"/>
              </a:spcAft>
            </a:pPr>
            <a:endParaRPr lang="es-MX" sz="1200" b="1" u="sng" dirty="0" smtClean="0">
              <a:ea typeface="Calibri"/>
              <a:cs typeface="Times New Roman"/>
            </a:endParaRPr>
          </a:p>
          <a:p>
            <a:pPr algn="ctr">
              <a:lnSpc>
                <a:spcPct val="115000"/>
              </a:lnSpc>
            </a:pPr>
            <a:r>
              <a:rPr lang="es-MX" sz="1600" i="1" dirty="0" smtClean="0">
                <a:ea typeface="Calibri"/>
                <a:cs typeface="Times New Roman"/>
              </a:rPr>
              <a:t>Un robot malo</a:t>
            </a:r>
          </a:p>
          <a:p>
            <a:pPr algn="ctr">
              <a:lnSpc>
                <a:spcPct val="115000"/>
              </a:lnSpc>
            </a:pPr>
            <a:r>
              <a:rPr lang="es-MX" sz="1000" i="1" dirty="0" smtClean="0">
                <a:ea typeface="Calibri"/>
                <a:cs typeface="Times New Roman"/>
              </a:rPr>
              <a:t>Fuente: </a:t>
            </a:r>
            <a:r>
              <a:rPr lang="es-MX" sz="1000" i="1" dirty="0" err="1" smtClean="0">
                <a:ea typeface="Calibri"/>
                <a:cs typeface="Times New Roman"/>
              </a:rPr>
              <a:t>ReadWorks</a:t>
            </a:r>
            <a:r>
              <a:rPr lang="es-MX" sz="1000" i="1" dirty="0" smtClean="0">
                <a:ea typeface="Calibri"/>
                <a:cs typeface="Times New Roman"/>
              </a:rPr>
              <a:t> </a:t>
            </a:r>
          </a:p>
          <a:p>
            <a:endParaRPr lang="es-MX" sz="1120" dirty="0" smtClean="0"/>
          </a:p>
          <a:p>
            <a:r>
              <a:rPr lang="es-MX" sz="1130" dirty="0" smtClean="0"/>
              <a:t>Bonnie Graham tenía que admitirlo: </a:t>
            </a:r>
            <a:r>
              <a:rPr lang="es-MX" sz="1130" dirty="0" err="1" smtClean="0"/>
              <a:t>EARL</a:t>
            </a:r>
            <a:r>
              <a:rPr lang="es-MX" sz="1130" dirty="0" smtClean="0"/>
              <a:t> era un robot malo. Ya ella no podía pasar por alto sus muchos defectos. Él tocaba música que de plano era vergonzosamente mala. Parecía incapaz de hacer las cosas divertidas de un robot como el baile del robot o cortar acero con sus ojos láser. Por la noche, sus pistones y engranajes giratorios hacían tanto ruido que Bonnie no podía dormir, incluso cuando ella se enojaba mucho y lo metía en el armario. </a:t>
            </a:r>
          </a:p>
          <a:p>
            <a:r>
              <a:rPr lang="es-MX" sz="1130" dirty="0" smtClean="0"/>
              <a:t/>
            </a:r>
            <a:br>
              <a:rPr lang="es-MX" sz="1130" dirty="0" smtClean="0"/>
            </a:br>
            <a:r>
              <a:rPr lang="es-MX" sz="1130" dirty="0" smtClean="0"/>
              <a:t>Y entonces ocurrió algo ayer. Bonnie había pasado meses construyendo su robot. Ella lo llamó </a:t>
            </a:r>
            <a:r>
              <a:rPr lang="es-MX" sz="1130" dirty="0" err="1" smtClean="0"/>
              <a:t>Electronic</a:t>
            </a:r>
            <a:r>
              <a:rPr lang="es-MX" sz="1130" dirty="0" smtClean="0"/>
              <a:t> </a:t>
            </a:r>
            <a:r>
              <a:rPr lang="es-MX" sz="1130" dirty="0" err="1" smtClean="0"/>
              <a:t>Armed</a:t>
            </a:r>
            <a:r>
              <a:rPr lang="es-MX" sz="1130" dirty="0" smtClean="0"/>
              <a:t> </a:t>
            </a:r>
            <a:r>
              <a:rPr lang="es-MX" sz="1130" dirty="0" err="1" smtClean="0"/>
              <a:t>Robotic</a:t>
            </a:r>
            <a:r>
              <a:rPr lang="es-MX" sz="1130" dirty="0" smtClean="0"/>
              <a:t> </a:t>
            </a:r>
            <a:r>
              <a:rPr lang="es-MX" sz="1130" dirty="0" err="1" smtClean="0"/>
              <a:t>Laserdeath</a:t>
            </a:r>
            <a:r>
              <a:rPr lang="es-MX" sz="1130" dirty="0" smtClean="0"/>
              <a:t> (</a:t>
            </a:r>
            <a:r>
              <a:rPr lang="es-MX" sz="1130" dirty="0" err="1" smtClean="0"/>
              <a:t>EARL</a:t>
            </a:r>
            <a:r>
              <a:rPr lang="es-MX" sz="1130" dirty="0" smtClean="0"/>
              <a:t>), un nombre que eligió el año pasado cuando su madre parecía totalmente relajada con la idea de un robot-con-ojos-láser-viviendo-en-nuestra-casa. Bonnie luego descubrió que su madre estaba bromeando; el primer tropiezo del proyecto.</a:t>
            </a:r>
          </a:p>
          <a:p>
            <a:r>
              <a:rPr lang="es-MX" sz="1130" dirty="0" smtClean="0"/>
              <a:t/>
            </a:r>
            <a:br>
              <a:rPr lang="es-MX" sz="1130" dirty="0" smtClean="0"/>
            </a:br>
            <a:r>
              <a:rPr lang="es-MX" sz="1130" dirty="0" smtClean="0"/>
              <a:t>A partir de ahí, Bonnie hizo todo lo relacionado con la ingeniería. Ella diseñó el sistema remoto de estabilización de EARL, utilizando una ‘vejiga’ llena de aire en el vientre de la máquina para mantener su torso levantado y derecho. Ella mecanizó las manos de rodamientos de acero cubiertas de hule (caucho) vulcanizado. Bonnie utilizó los tornos de la compañía de maquinaria de su madre para esculpir la cara de </a:t>
            </a:r>
            <a:r>
              <a:rPr lang="es-MX" sz="1130" dirty="0" err="1" smtClean="0"/>
              <a:t>EARL</a:t>
            </a:r>
            <a:r>
              <a:rPr lang="es-MX" sz="1130" dirty="0" smtClean="0"/>
              <a:t>, con ojos rasgados y una boca llena de dientes de metal afilados, que le daba un aspecto aterrador e increíble.  </a:t>
            </a:r>
          </a:p>
          <a:p>
            <a:endParaRPr lang="es-MX" sz="1130" dirty="0" smtClean="0">
              <a:solidFill>
                <a:srgbClr val="000000"/>
              </a:solidFill>
            </a:endParaRPr>
          </a:p>
          <a:p>
            <a:r>
              <a:rPr lang="es-MX" sz="1130" dirty="0" smtClean="0">
                <a:solidFill>
                  <a:srgbClr val="000000"/>
                </a:solidFill>
              </a:rPr>
              <a:t>Durante 10 meses, la construcción de </a:t>
            </a:r>
            <a:r>
              <a:rPr lang="es-MX" sz="1130" dirty="0" err="1" smtClean="0">
                <a:solidFill>
                  <a:srgbClr val="000000"/>
                </a:solidFill>
              </a:rPr>
              <a:t>EARL</a:t>
            </a:r>
            <a:r>
              <a:rPr lang="es-MX" sz="1130" dirty="0" smtClean="0">
                <a:solidFill>
                  <a:srgbClr val="000000"/>
                </a:solidFill>
              </a:rPr>
              <a:t> consumió todo el tiempo libre de Bonnie. Sus amigos en la Escuela Preparatoria Garrett Morgan crearon un sitio web llamado DóndeestáBonnie.com, donde publicaron imágenes con la cara de Bonnie, no muy bien, superpuesta en personas que escalaban las montañas del Himalaya o estaban de compras en Tokio.</a:t>
            </a:r>
            <a:br>
              <a:rPr lang="es-MX" sz="1130" dirty="0" smtClean="0">
                <a:solidFill>
                  <a:srgbClr val="000000"/>
                </a:solidFill>
              </a:rPr>
            </a:br>
            <a:endParaRPr lang="es-MX" sz="1130" dirty="0" smtClean="0">
              <a:solidFill>
                <a:srgbClr val="000000"/>
              </a:solidFill>
            </a:endParaRPr>
          </a:p>
          <a:p>
            <a:r>
              <a:rPr lang="es-MX" sz="1130" dirty="0" smtClean="0"/>
              <a:t>“Bueno, en serio no recuerdo </a:t>
            </a:r>
            <a:r>
              <a:rPr lang="es-MX" sz="1130" dirty="0" smtClean="0">
                <a:solidFill>
                  <a:srgbClr val="000000"/>
                </a:solidFill>
              </a:rPr>
              <a:t>la última vez que te vi después de la escuela”, Nicole </a:t>
            </a:r>
            <a:r>
              <a:rPr lang="es-MX" sz="1130" dirty="0" err="1" smtClean="0">
                <a:solidFill>
                  <a:srgbClr val="000000"/>
                </a:solidFill>
              </a:rPr>
              <a:t>Akmal</a:t>
            </a:r>
            <a:r>
              <a:rPr lang="es-MX" sz="1130" dirty="0" smtClean="0">
                <a:solidFill>
                  <a:srgbClr val="000000"/>
                </a:solidFill>
              </a:rPr>
              <a:t>, una de las amigas más cercanas de Bonnie, escribió en un correo electrónico. “¿Tal vez este ‘robot’ es en realidad ese chico nuevo Chas </a:t>
            </a:r>
            <a:r>
              <a:rPr lang="es-MX" sz="1130" dirty="0" err="1" smtClean="0">
                <a:solidFill>
                  <a:srgbClr val="000000"/>
                </a:solidFill>
              </a:rPr>
              <a:t>Phelps</a:t>
            </a:r>
            <a:r>
              <a:rPr lang="es-MX" sz="1130" dirty="0" smtClean="0">
                <a:solidFill>
                  <a:srgbClr val="000000"/>
                </a:solidFill>
              </a:rPr>
              <a:t>? Llámame, aliento de </a:t>
            </a:r>
            <a:r>
              <a:rPr lang="es-MX" sz="1130" dirty="0" err="1" smtClean="0">
                <a:solidFill>
                  <a:srgbClr val="000000"/>
                </a:solidFill>
              </a:rPr>
              <a:t>nerda</a:t>
            </a:r>
            <a:r>
              <a:rPr lang="es-MX" sz="1130" dirty="0" smtClean="0">
                <a:solidFill>
                  <a:srgbClr val="000000"/>
                </a:solidFill>
              </a:rPr>
              <a:t>”.</a:t>
            </a:r>
          </a:p>
          <a:p>
            <a:r>
              <a:rPr lang="es-MX" sz="1130" dirty="0" smtClean="0">
                <a:solidFill>
                  <a:srgbClr val="000000"/>
                </a:solidFill>
              </a:rPr>
              <a:t/>
            </a:r>
            <a:br>
              <a:rPr lang="es-MX" sz="1130" dirty="0" smtClean="0">
                <a:solidFill>
                  <a:srgbClr val="000000"/>
                </a:solidFill>
              </a:rPr>
            </a:br>
            <a:r>
              <a:rPr lang="es-MX" sz="1130" dirty="0" smtClean="0"/>
              <a:t>Así que </a:t>
            </a:r>
            <a:r>
              <a:rPr lang="es-MX" sz="1130" dirty="0" smtClean="0">
                <a:solidFill>
                  <a:srgbClr val="000000"/>
                </a:solidFill>
              </a:rPr>
              <a:t>ayer, Bonnie trajo a </a:t>
            </a:r>
            <a:r>
              <a:rPr lang="es-MX" sz="1130" dirty="0" err="1" smtClean="0">
                <a:solidFill>
                  <a:srgbClr val="000000"/>
                </a:solidFill>
              </a:rPr>
              <a:t>EARL</a:t>
            </a:r>
            <a:r>
              <a:rPr lang="es-MX" sz="1130" dirty="0" smtClean="0">
                <a:solidFill>
                  <a:srgbClr val="000000"/>
                </a:solidFill>
              </a:rPr>
              <a:t> a la escuela. Ella sabía que no estaba listo, su </a:t>
            </a:r>
            <a:r>
              <a:rPr lang="es-MX" sz="1130" i="1" dirty="0" smtClean="0">
                <a:solidFill>
                  <a:srgbClr val="000000"/>
                </a:solidFill>
              </a:rPr>
              <a:t>software</a:t>
            </a:r>
            <a:r>
              <a:rPr lang="es-MX" sz="1130" dirty="0" smtClean="0">
                <a:solidFill>
                  <a:srgbClr val="000000"/>
                </a:solidFill>
              </a:rPr>
              <a:t> aún tenía fallos, y a veces su pierna derecha se detenía. Pero ella ya no podía aguantar a sus amigos molestándola por más tiempo, o las miradas extrañas de los niños que no la conocían. Y vaya, </a:t>
            </a:r>
            <a:r>
              <a:rPr lang="es-MX" sz="1130" dirty="0" err="1" smtClean="0">
                <a:solidFill>
                  <a:srgbClr val="000000"/>
                </a:solidFill>
              </a:rPr>
              <a:t>EARL</a:t>
            </a:r>
            <a:r>
              <a:rPr lang="es-MX" sz="1130" dirty="0" smtClean="0">
                <a:solidFill>
                  <a:srgbClr val="000000"/>
                </a:solidFill>
              </a:rPr>
              <a:t> hizo una entrada genial. Trotando por las escaleras al lado de Bonnie, el robot reflejaba la luz del sol como un espejo. Todo el mundo se quedó en silencio mientras los dos pasaron, y nadie escuchó el ruidoso zumbido de motor de los brazos y piernas de </a:t>
            </a:r>
            <a:r>
              <a:rPr lang="es-MX" sz="1130" dirty="0" err="1" smtClean="0">
                <a:solidFill>
                  <a:srgbClr val="000000"/>
                </a:solidFill>
              </a:rPr>
              <a:t>EARL</a:t>
            </a:r>
            <a:r>
              <a:rPr lang="es-MX" sz="1130" dirty="0" smtClean="0">
                <a:solidFill>
                  <a:srgbClr val="000000"/>
                </a:solidFill>
              </a:rPr>
              <a:t> sobre los autobuses encendidos.</a:t>
            </a:r>
            <a:endParaRPr lang="es-MX" sz="1130" dirty="0" smtClean="0">
              <a:solidFill>
                <a:srgbClr val="FF0000"/>
              </a:solidFill>
            </a:endParaRPr>
          </a:p>
          <a:p>
            <a:r>
              <a:rPr lang="es-MX" sz="1130" dirty="0" smtClean="0">
                <a:solidFill>
                  <a:srgbClr val="9BBB59"/>
                </a:solidFill>
              </a:rPr>
              <a:t/>
            </a:r>
            <a:br>
              <a:rPr lang="es-MX" sz="1130" dirty="0" smtClean="0">
                <a:solidFill>
                  <a:srgbClr val="9BBB59"/>
                </a:solidFill>
              </a:rPr>
            </a:br>
            <a:r>
              <a:rPr lang="es-MX" sz="1130" dirty="0" smtClean="0">
                <a:solidFill>
                  <a:srgbClr val="000000"/>
                </a:solidFill>
              </a:rPr>
              <a:t>La euforia no duró mucho tiempo. Una vez adentro, EARL notó todos los casilleros de metal, cuya parte superior tenían tablillas de metal pequeñas que recordaban la cara del robot. EARL liberó su mano de hule de la de Bonnie para inspeccionar los casilleros, empujando a un lado a los estudiantes en el proceso. —</a:t>
            </a:r>
            <a:r>
              <a:rPr lang="es-MX" sz="1130" dirty="0" err="1" smtClean="0">
                <a:solidFill>
                  <a:srgbClr val="000000"/>
                </a:solidFill>
              </a:rPr>
              <a:t>EARL</a:t>
            </a:r>
            <a:r>
              <a:rPr lang="es-MX" sz="1130" dirty="0" smtClean="0">
                <a:solidFill>
                  <a:srgbClr val="000000"/>
                </a:solidFill>
              </a:rPr>
              <a:t>. ¡Cancela directriz! —dijo Bonnie. </a:t>
            </a:r>
            <a:r>
              <a:rPr lang="es-MX" sz="1130" dirty="0" err="1" smtClean="0">
                <a:solidFill>
                  <a:srgbClr val="000000"/>
                </a:solidFill>
              </a:rPr>
              <a:t>EARL</a:t>
            </a:r>
            <a:r>
              <a:rPr lang="es-MX" sz="1130" dirty="0" smtClean="0">
                <a:solidFill>
                  <a:srgbClr val="000000"/>
                </a:solidFill>
              </a:rPr>
              <a:t> no escuchó nada por el estruendo de gritos de los estudiantes huyendo de miedo. Finalmente, el robot encontró una puerta golpeada de un casillero, probablemente fue obra de los jugadores de fútbol americano empujándose unos a otros. Más que los otros casilleros, esta puerta metálica doblada se parecía a EARL.</a:t>
            </a:r>
          </a:p>
          <a:p>
            <a:r>
              <a:rPr lang="es-MX" sz="1130" dirty="0" smtClean="0">
                <a:solidFill>
                  <a:srgbClr val="000000"/>
                </a:solidFill>
              </a:rPr>
              <a:t/>
            </a:r>
            <a:br>
              <a:rPr lang="es-MX" sz="1130" dirty="0" smtClean="0">
                <a:solidFill>
                  <a:srgbClr val="000000"/>
                </a:solidFill>
              </a:rPr>
            </a:br>
            <a:r>
              <a:rPr lang="es-MX" sz="1130" dirty="0" smtClean="0">
                <a:solidFill>
                  <a:srgbClr val="000000"/>
                </a:solidFill>
              </a:rPr>
              <a:t>El robot agarró el casillero con las dos manos y lo arrancó de sus bisagras. Bonnie estaba conmocionada por el horror. “¡Él está destruyendo la escuela! ¡Él va a hacer que me expulsen!” —¡EARL! CANCELA DIRECTRIZ! —ella gritó. </a:t>
            </a:r>
            <a:r>
              <a:rPr lang="es-MX" sz="1130" dirty="0" err="1" smtClean="0">
                <a:solidFill>
                  <a:srgbClr val="000000"/>
                </a:solidFill>
              </a:rPr>
              <a:t>EARL</a:t>
            </a:r>
            <a:r>
              <a:rPr lang="es-MX" sz="1130" dirty="0" smtClean="0">
                <a:solidFill>
                  <a:srgbClr val="000000"/>
                </a:solidFill>
              </a:rPr>
              <a:t> se congeló. La cabeza del robot se volvió hacia Bonnie mientras agarraba la puerta del casillero más cerca de su pecho de acero anodizado. </a:t>
            </a:r>
          </a:p>
          <a:p>
            <a:r>
              <a:rPr lang="es-MX" sz="1130" dirty="0" smtClean="0">
                <a:solidFill>
                  <a:srgbClr val="000000"/>
                </a:solidFill>
              </a:rPr>
              <a:t/>
            </a:r>
            <a:br>
              <a:rPr lang="es-MX" sz="1130" dirty="0" smtClean="0">
                <a:solidFill>
                  <a:srgbClr val="000000"/>
                </a:solidFill>
              </a:rPr>
            </a:br>
            <a:r>
              <a:rPr lang="es-MX" sz="1130" dirty="0" smtClean="0">
                <a:solidFill>
                  <a:srgbClr val="000000"/>
                </a:solidFill>
              </a:rPr>
              <a:t>—Parece que tu estúpido robot  encontró un amigo —dijo Brian </a:t>
            </a:r>
            <a:r>
              <a:rPr lang="es-MX" sz="1130" dirty="0" err="1" smtClean="0">
                <a:solidFill>
                  <a:srgbClr val="000000"/>
                </a:solidFill>
              </a:rPr>
              <a:t>Cotterman</a:t>
            </a:r>
            <a:r>
              <a:rPr lang="es-MX" sz="1130" dirty="0" smtClean="0">
                <a:solidFill>
                  <a:srgbClr val="000000"/>
                </a:solidFill>
              </a:rPr>
              <a:t>, un compañero de clase que siempre se burlaba de Bonnie por sus frenos/aparatos dentales. —Cállate, metiche —Bonnie le respondió. Pero ella estaba temblando. Los brazos de EARL podían generar 1,200 libras de presión por pulgada cuadrada, lo suficiente como para aplastar unas bolas de boliche. Pero, ¿cómo podría estar fallando de esta manera su cerebro microprocesador de 2.1 </a:t>
            </a:r>
            <a:r>
              <a:rPr lang="es-MX" sz="1130" i="1" dirty="0" err="1" smtClean="0">
                <a:solidFill>
                  <a:srgbClr val="000000"/>
                </a:solidFill>
              </a:rPr>
              <a:t>gigahertz</a:t>
            </a:r>
            <a:r>
              <a:rPr lang="es-MX" sz="1130" i="1" dirty="0" smtClean="0">
                <a:solidFill>
                  <a:srgbClr val="000000"/>
                </a:solidFill>
              </a:rPr>
              <a:t> (GHz)</a:t>
            </a:r>
            <a:r>
              <a:rPr lang="es-MX" sz="1130" dirty="0" smtClean="0">
                <a:solidFill>
                  <a:srgbClr val="000000"/>
                </a:solidFill>
              </a:rPr>
              <a:t>, tomado del viejo computador portátil de su padre?</a:t>
            </a:r>
            <a:endParaRPr lang="es-MX" sz="1130" dirty="0" smtClean="0">
              <a:solidFill>
                <a:srgbClr val="000000"/>
              </a:solidFill>
              <a:ea typeface="Calibri"/>
              <a:cs typeface="Times New Roman"/>
            </a:endParaRPr>
          </a:p>
        </p:txBody>
      </p:sp>
      <p:sp>
        <p:nvSpPr>
          <p:cNvPr id="2" name="TextBox 1"/>
          <p:cNvSpPr txBox="1"/>
          <p:nvPr/>
        </p:nvSpPr>
        <p:spPr>
          <a:xfrm>
            <a:off x="5334000" y="228600"/>
            <a:ext cx="2590800" cy="923330"/>
          </a:xfrm>
          <a:prstGeom prst="rect">
            <a:avLst/>
          </a:prstGeom>
          <a:noFill/>
        </p:spPr>
        <p:txBody>
          <a:bodyPr wrap="square" rtlCol="0">
            <a:spAutoFit/>
          </a:bodyPr>
          <a:lstStyle/>
          <a:p>
            <a:pPr lvl="0"/>
            <a:r>
              <a:rPr lang="es-ES_tradnl" sz="900" dirty="0">
                <a:solidFill>
                  <a:prstClr val="black"/>
                </a:solidFill>
              </a:rPr>
              <a:t>Equivalencia de grado: 5.5</a:t>
            </a:r>
          </a:p>
          <a:p>
            <a:pPr lvl="0"/>
            <a:r>
              <a:rPr lang="es-ES" sz="900" dirty="0">
                <a:solidFill>
                  <a:prstClr val="black"/>
                </a:solidFill>
              </a:rPr>
              <a:t>Escala </a:t>
            </a:r>
            <a:r>
              <a:rPr lang="es-ES" sz="900" i="1" dirty="0" err="1">
                <a:solidFill>
                  <a:prstClr val="black"/>
                </a:solidFill>
              </a:rPr>
              <a:t>Lexile</a:t>
            </a:r>
            <a:r>
              <a:rPr lang="es-ES" sz="900" dirty="0">
                <a:solidFill>
                  <a:prstClr val="black"/>
                </a:solidFill>
              </a:rPr>
              <a:t>: </a:t>
            </a:r>
            <a:r>
              <a:rPr lang="es-ES" sz="900" dirty="0" err="1">
                <a:solidFill>
                  <a:prstClr val="black"/>
                </a:solidFill>
              </a:rPr>
              <a:t>890L</a:t>
            </a:r>
            <a:endParaRPr lang="es-ES" sz="900" dirty="0">
              <a:solidFill>
                <a:prstClr val="black"/>
              </a:solidFill>
            </a:endParaRPr>
          </a:p>
          <a:p>
            <a:pPr lvl="0"/>
            <a:r>
              <a:rPr lang="es-ES" sz="900" dirty="0">
                <a:solidFill>
                  <a:prstClr val="black"/>
                </a:solidFill>
              </a:rPr>
              <a:t>Promedio del largo de la oración: 11.51</a:t>
            </a:r>
          </a:p>
          <a:p>
            <a:pPr lvl="0"/>
            <a:r>
              <a:rPr lang="es-ES" sz="900" dirty="0">
                <a:solidFill>
                  <a:prstClr val="black"/>
                </a:solidFill>
              </a:rPr>
              <a:t>Promedio de la frecuencia de palabras: 3.24</a:t>
            </a:r>
          </a:p>
          <a:p>
            <a:pPr lvl="0"/>
            <a:r>
              <a:rPr lang="es-ES" sz="900" dirty="0">
                <a:solidFill>
                  <a:prstClr val="black"/>
                </a:solidFill>
              </a:rPr>
              <a:t>Número de palabras: 1256</a:t>
            </a:r>
          </a:p>
          <a:p>
            <a:pPr lvl="0"/>
            <a:r>
              <a:rPr lang="x-none" sz="900" b="1" i="1" dirty="0">
                <a:solidFill>
                  <a:prstClr val="black"/>
                </a:solidFill>
              </a:rPr>
              <a:t>Nota: Basado en el texto original en </a:t>
            </a:r>
            <a:r>
              <a:rPr lang="x-none" sz="900" b="1" i="1" dirty="0" smtClean="0">
                <a:solidFill>
                  <a:prstClr val="black"/>
                </a:solidFill>
              </a:rPr>
              <a:t>inglés</a:t>
            </a:r>
            <a:endParaRPr lang="es-ES_tradnl" sz="900" dirty="0">
              <a:solidFill>
                <a:prstClr val="black"/>
              </a:solidFill>
            </a:endParaRPr>
          </a:p>
        </p:txBody>
      </p:sp>
    </p:spTree>
    <p:extLst>
      <p:ext uri="{BB962C8B-B14F-4D97-AF65-F5344CB8AC3E}">
        <p14:creationId xmlns:p14="http://schemas.microsoft.com/office/powerpoint/2010/main" val="407810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a:p>
        </p:txBody>
      </p:sp>
      <p:sp>
        <p:nvSpPr>
          <p:cNvPr id="5" name="Rectangle 4"/>
          <p:cNvSpPr/>
          <p:nvPr/>
        </p:nvSpPr>
        <p:spPr>
          <a:xfrm>
            <a:off x="228600" y="228600"/>
            <a:ext cx="7315200" cy="9510809"/>
          </a:xfrm>
          <a:prstGeom prst="rect">
            <a:avLst/>
          </a:prstGeom>
        </p:spPr>
        <p:txBody>
          <a:bodyPr wrap="square">
            <a:spAutoFit/>
          </a:bodyPr>
          <a:lstStyle/>
          <a:p>
            <a:pPr>
              <a:lnSpc>
                <a:spcPct val="115000"/>
              </a:lnSpc>
              <a:spcAft>
                <a:spcPts val="1000"/>
              </a:spcAft>
            </a:pPr>
            <a:r>
              <a:rPr lang="es-MX" sz="1400" i="1" dirty="0" smtClean="0">
                <a:ea typeface="Calibri"/>
                <a:cs typeface="Times New Roman"/>
              </a:rPr>
              <a:t>Un robot malo</a:t>
            </a:r>
            <a:r>
              <a:rPr lang="es-MX" sz="1200" i="1" dirty="0" smtClean="0">
                <a:ea typeface="Calibri"/>
                <a:cs typeface="Times New Roman"/>
              </a:rPr>
              <a:t>…</a:t>
            </a:r>
            <a:r>
              <a:rPr lang="es-MX" sz="1200" dirty="0" smtClean="0">
                <a:ea typeface="Calibri"/>
                <a:cs typeface="Times New Roman"/>
              </a:rPr>
              <a:t>continuación</a:t>
            </a:r>
            <a:endParaRPr lang="es-MX" sz="1200" i="1" dirty="0" smtClean="0">
              <a:ea typeface="Calibri"/>
              <a:cs typeface="Times New Roman"/>
            </a:endParaRPr>
          </a:p>
          <a:p>
            <a:r>
              <a:rPr lang="es-MX" sz="1130" dirty="0" smtClean="0"/>
              <a:t>—</a:t>
            </a:r>
            <a:r>
              <a:rPr lang="es-MX" sz="1130" dirty="0" err="1" smtClean="0"/>
              <a:t>EARL</a:t>
            </a:r>
            <a:r>
              <a:rPr lang="es-MX" sz="1130" dirty="0" smtClean="0"/>
              <a:t>. Suéltalo —dijo Bonnie. El robot se acercó a su lado, pero no bajó la puerta del casillero. Bonnie suspiró. Reprogramar el robot y reducir la fuerza de su brazo significaría semanas de trabajo, pero este no era el momento. </a:t>
            </a:r>
          </a:p>
          <a:p>
            <a:r>
              <a:rPr lang="es-MX" sz="1130" dirty="0" smtClean="0"/>
              <a:t>—Estamos tarde para la clase —dijo Bonnie, se sorprendió oírse a sí misma decir “estamos”.</a:t>
            </a:r>
          </a:p>
          <a:p>
            <a:r>
              <a:rPr lang="es-MX" sz="1130" dirty="0" smtClean="0"/>
              <a:t/>
            </a:r>
            <a:br>
              <a:rPr lang="es-MX" sz="1130" dirty="0" smtClean="0"/>
            </a:br>
            <a:r>
              <a:rPr lang="es-MX" sz="1130" dirty="0" smtClean="0"/>
              <a:t>EARL es una herramienta, le seguía recordando la madre de Bonnie, él no es un amigo o un cachorro. —No lo vas a </a:t>
            </a:r>
            <a:r>
              <a:rPr lang="es-MX" sz="1130" dirty="0" err="1" smtClean="0"/>
              <a:t>antropomorfizar</a:t>
            </a:r>
            <a:r>
              <a:rPr lang="es-MX" sz="1130" dirty="0" smtClean="0"/>
              <a:t>, querida —dijo la madre de Bonnie una noche después de haber encontrado a Bonnie bailando en su dormitorio con el artefacto de metal. </a:t>
            </a:r>
            <a:r>
              <a:rPr lang="es-MX" sz="1130" dirty="0"/>
              <a:t>—Es </a:t>
            </a:r>
            <a:r>
              <a:rPr lang="es-MX" sz="1130" dirty="0" smtClean="0"/>
              <a:t>una licuadora con patas. Nunca lo olvides. “Es cierto”, pensó Bonnie, de pie en el pasillo de la escuela. Una licuadora </a:t>
            </a:r>
            <a:r>
              <a:rPr lang="es-MX" sz="1130" dirty="0"/>
              <a:t>con </a:t>
            </a:r>
            <a:r>
              <a:rPr lang="es-MX" sz="1130" dirty="0" smtClean="0"/>
              <a:t>patas. Con una mano temblorosa, ella tomó a </a:t>
            </a:r>
            <a:r>
              <a:rPr lang="es-MX" sz="1130" dirty="0" err="1" smtClean="0"/>
              <a:t>EARL</a:t>
            </a:r>
            <a:r>
              <a:rPr lang="es-MX" sz="1130" dirty="0" smtClean="0"/>
              <a:t> por el codo y lo guio al salón de clase. </a:t>
            </a:r>
          </a:p>
          <a:p>
            <a:r>
              <a:rPr lang="es-MX" sz="1130" dirty="0" smtClean="0"/>
              <a:t/>
            </a:r>
            <a:br>
              <a:rPr lang="es-MX" sz="1130" dirty="0" smtClean="0"/>
            </a:br>
            <a:r>
              <a:rPr lang="es-MX" sz="1130" dirty="0" smtClean="0"/>
              <a:t>—¡Hola, Bonnie! —dijo la Sra. </a:t>
            </a:r>
            <a:r>
              <a:rPr lang="es-MX" sz="1130" dirty="0" err="1" smtClean="0"/>
              <a:t>Grube</a:t>
            </a:r>
            <a:r>
              <a:rPr lang="es-MX" sz="1130" dirty="0" smtClean="0"/>
              <a:t>, la maestra de salón hogar de primer año de preparatoria, de Bonnie. Por su expresión tranquila, no parecía que la maestra había oído la conmoción en el pasillo. —Veo que has traído tu experimento. ¿Qué es eso que está cargando? Una ola de risas contenidas se extendió por todo el salón de clase.</a:t>
            </a:r>
          </a:p>
          <a:p>
            <a:r>
              <a:rPr lang="es-MX" sz="1130" dirty="0" smtClean="0"/>
              <a:t/>
            </a:r>
            <a:br>
              <a:rPr lang="es-MX" sz="1130" dirty="0" smtClean="0"/>
            </a:br>
            <a:r>
              <a:rPr lang="es-MX" sz="1130" dirty="0" smtClean="0"/>
              <a:t>—</a:t>
            </a:r>
            <a:r>
              <a:rPr lang="es-MX" sz="1130" dirty="0" err="1" smtClean="0"/>
              <a:t>Mmm</a:t>
            </a:r>
            <a:r>
              <a:rPr lang="es-MX" sz="1130" dirty="0" smtClean="0"/>
              <a:t>, es un error de programación —dijo Bonnie—. Puedo solucionarlo. —Bueno —dijo la Sra. </a:t>
            </a:r>
            <a:r>
              <a:rPr lang="es-MX" sz="1130" dirty="0" err="1" smtClean="0"/>
              <a:t>Grube</a:t>
            </a:r>
            <a:r>
              <a:rPr lang="es-MX" sz="1130" dirty="0" smtClean="0"/>
              <a:t>, haciendo una pausa durante unos segundos incómodos, sus cejas se fruncieron mientras ella decidía qué iba a hacer a continuación. —Bueno —dijo la maestra, con ánimo—. Todos hemos oído mucho acerca de tu robot. ¿Por qué no nos cuentas acerca de él? Bonnie exhaló y dijo— ¡Genial!</a:t>
            </a:r>
          </a:p>
          <a:p>
            <a:r>
              <a:rPr lang="es-MX" sz="1130" dirty="0" smtClean="0"/>
              <a:t/>
            </a:r>
            <a:br>
              <a:rPr lang="es-MX" sz="1130" dirty="0" smtClean="0"/>
            </a:br>
            <a:r>
              <a:rPr lang="es-MX" sz="1130" dirty="0" smtClean="0"/>
              <a:t>— </a:t>
            </a:r>
            <a:r>
              <a:rPr lang="es-MX" sz="1130" dirty="0" err="1" smtClean="0"/>
              <a:t>EARL</a:t>
            </a:r>
            <a:r>
              <a:rPr lang="es-MX" sz="1130" dirty="0" smtClean="0"/>
              <a:t>. Inicia el programa de demostración 1. El robot se volteó hacia  la clase. Las espaldas de los estudiantes se enderezaron rígidamente. Ahora es que pudieron ver la verdadera altura de esa cosa. El programa de demostración 1 le indica a EARL, que usando su dedo índice derecho, pulse </a:t>
            </a:r>
            <a:r>
              <a:rPr lang="es-MX" sz="1130" i="1" dirty="0" smtClean="0"/>
              <a:t>“Play</a:t>
            </a:r>
            <a:r>
              <a:rPr lang="es-MX" sz="1130" dirty="0" smtClean="0"/>
              <a:t>” en el iPod incrustado en su pecho. La canción “</a:t>
            </a:r>
            <a:r>
              <a:rPr lang="es-MX" sz="1130" i="1" dirty="0" err="1" smtClean="0"/>
              <a:t>Harder</a:t>
            </a:r>
            <a:r>
              <a:rPr lang="es-MX" sz="1130" i="1" dirty="0" smtClean="0"/>
              <a:t>, </a:t>
            </a:r>
            <a:r>
              <a:rPr lang="es-MX" sz="1130" i="1" dirty="0" err="1" smtClean="0"/>
              <a:t>Better</a:t>
            </a:r>
            <a:r>
              <a:rPr lang="es-MX" sz="1130" i="1" dirty="0" smtClean="0"/>
              <a:t>, </a:t>
            </a:r>
            <a:r>
              <a:rPr lang="es-MX" sz="1130" i="1" dirty="0" err="1" smtClean="0"/>
              <a:t>Faster</a:t>
            </a:r>
            <a:r>
              <a:rPr lang="es-MX" sz="1130" i="1" dirty="0" smtClean="0"/>
              <a:t>, </a:t>
            </a:r>
            <a:r>
              <a:rPr lang="es-MX" sz="1130" i="1" dirty="0" err="1" smtClean="0"/>
              <a:t>Stronger</a:t>
            </a:r>
            <a:r>
              <a:rPr lang="es-MX" sz="1130" i="1" dirty="0" smtClean="0"/>
              <a:t>”</a:t>
            </a:r>
            <a:r>
              <a:rPr lang="es-MX" sz="1130" dirty="0" smtClean="0"/>
              <a:t> de </a:t>
            </a:r>
            <a:r>
              <a:rPr lang="es-MX" sz="1130" dirty="0" err="1" smtClean="0"/>
              <a:t>Daft</a:t>
            </a:r>
            <a:r>
              <a:rPr lang="es-MX" sz="1130" dirty="0" smtClean="0"/>
              <a:t> Punk se escucharía en las bocinas en sus caderas, y </a:t>
            </a:r>
            <a:r>
              <a:rPr lang="es-MX" sz="1130" dirty="0" err="1" smtClean="0"/>
              <a:t>Earl</a:t>
            </a:r>
            <a:r>
              <a:rPr lang="es-MX" sz="1130" dirty="0" smtClean="0"/>
              <a:t> bailaría, haciendo movimientos de karate con las manos mientras las ruedas en los pies bailarían la caminata lunar (</a:t>
            </a:r>
            <a:r>
              <a:rPr lang="es-MX" sz="1130" i="1" dirty="0" err="1" smtClean="0"/>
              <a:t>moonwalk</a:t>
            </a:r>
            <a:r>
              <a:rPr lang="es-MX" sz="1130" dirty="0" smtClean="0"/>
              <a:t>) perfectamente. Por desgracia, había una puerta de casillero en la mano derecha de EARL, y se negó a soltarla. Así que el robot usó automáticamente el programa de demostración 2, tocando el iPod con su dedo índice izquierdo. Bonnie vio con horror cómo su robot bailaba la canción de </a:t>
            </a:r>
            <a:r>
              <a:rPr lang="es-MX" sz="1130" dirty="0" err="1" smtClean="0"/>
              <a:t>Celine</a:t>
            </a:r>
            <a:r>
              <a:rPr lang="es-MX" sz="1130" dirty="0" smtClean="0"/>
              <a:t> </a:t>
            </a:r>
            <a:r>
              <a:rPr lang="es-MX" sz="1130" dirty="0" err="1" smtClean="0"/>
              <a:t>Dion</a:t>
            </a:r>
            <a:r>
              <a:rPr lang="es-MX" sz="1130" dirty="0" smtClean="0"/>
              <a:t> “</a:t>
            </a:r>
            <a:r>
              <a:rPr lang="es-MX" sz="1130" i="1" dirty="0" err="1" smtClean="0"/>
              <a:t>My</a:t>
            </a:r>
            <a:r>
              <a:rPr lang="es-MX" sz="1130" i="1" dirty="0" smtClean="0"/>
              <a:t> </a:t>
            </a:r>
            <a:r>
              <a:rPr lang="es-MX" sz="1130" i="1" dirty="0" err="1" smtClean="0"/>
              <a:t>Heart</a:t>
            </a:r>
            <a:r>
              <a:rPr lang="es-MX" sz="1130" i="1" dirty="0" smtClean="0"/>
              <a:t> </a:t>
            </a:r>
            <a:r>
              <a:rPr lang="es-MX" sz="1130" i="1" dirty="0" err="1" smtClean="0"/>
              <a:t>Will</a:t>
            </a:r>
            <a:r>
              <a:rPr lang="es-MX" sz="1130" i="1" dirty="0" smtClean="0"/>
              <a:t> </a:t>
            </a:r>
            <a:r>
              <a:rPr lang="es-MX" sz="1130" i="1" dirty="0" err="1" smtClean="0"/>
              <a:t>Go</a:t>
            </a:r>
            <a:r>
              <a:rPr lang="es-MX" sz="1130" i="1" dirty="0" smtClean="0"/>
              <a:t> </a:t>
            </a:r>
            <a:r>
              <a:rPr lang="es-MX" sz="1130" i="1" dirty="0" err="1" smtClean="0"/>
              <a:t>On</a:t>
            </a:r>
            <a:r>
              <a:rPr lang="es-MX" sz="1130" i="1" dirty="0" smtClean="0"/>
              <a:t>”</a:t>
            </a:r>
            <a:r>
              <a:rPr lang="es-MX" sz="1130" dirty="0" smtClean="0"/>
              <a:t>. Ella se había olvidado por completo del programa de demostración 2. Había sido escrito meses atrás, cuando ella dudaba que EARL pudiera hacer los movimientos de baile </a:t>
            </a:r>
            <a:r>
              <a:rPr lang="es-MX" sz="1130" i="1" dirty="0" smtClean="0"/>
              <a:t>pop-and-</a:t>
            </a:r>
            <a:r>
              <a:rPr lang="es-MX" sz="1130" i="1" dirty="0" err="1" smtClean="0"/>
              <a:t>lock</a:t>
            </a:r>
            <a:r>
              <a:rPr lang="es-MX" sz="1130" dirty="0" smtClean="0"/>
              <a:t>. </a:t>
            </a:r>
          </a:p>
          <a:p>
            <a:r>
              <a:rPr lang="es-MX" sz="1130" dirty="0" smtClean="0"/>
              <a:t/>
            </a:r>
            <a:br>
              <a:rPr lang="es-MX" sz="1130" dirty="0" smtClean="0"/>
            </a:br>
            <a:r>
              <a:rPr lang="es-MX" sz="1130" dirty="0" smtClean="0"/>
              <a:t>Los ojos de Bonnie se llenaron de lágrimas. ¡Ya ni le gustaba </a:t>
            </a:r>
            <a:r>
              <a:rPr lang="es-MX" sz="1130" dirty="0" err="1" smtClean="0"/>
              <a:t>Celine</a:t>
            </a:r>
            <a:r>
              <a:rPr lang="es-MX" sz="1130" dirty="0" smtClean="0"/>
              <a:t> </a:t>
            </a:r>
            <a:r>
              <a:rPr lang="es-MX" sz="1130" dirty="0" err="1" smtClean="0"/>
              <a:t>Dion</a:t>
            </a:r>
            <a:r>
              <a:rPr lang="es-MX" sz="1130" dirty="0" smtClean="0"/>
              <a:t>! —¡</a:t>
            </a:r>
            <a:r>
              <a:rPr lang="es-MX" sz="1130" dirty="0" err="1" smtClean="0"/>
              <a:t>EARL</a:t>
            </a:r>
            <a:r>
              <a:rPr lang="es-MX" sz="1130" dirty="0" smtClean="0"/>
              <a:t>! ¡Cancela Directriz! —gritó Bonnie. El robot no escuchó nada por la letra de la canción. “¡Cerca, lejos, donde QUIERA que estés!” El terrible chirrido salía a través de las bocinas en las caderas de </a:t>
            </a:r>
            <a:r>
              <a:rPr lang="es-MX" sz="1130" dirty="0" err="1" smtClean="0"/>
              <a:t>Earl</a:t>
            </a:r>
            <a:r>
              <a:rPr lang="es-MX" sz="1130" dirty="0" smtClean="0"/>
              <a:t>. “¡Creo que el corazón aún sigue!” Los ojos de la Sra. </a:t>
            </a:r>
            <a:r>
              <a:rPr lang="es-MX" sz="1130" dirty="0" err="1" smtClean="0"/>
              <a:t>Grube</a:t>
            </a:r>
            <a:r>
              <a:rPr lang="es-MX" sz="1130" dirty="0" smtClean="0"/>
              <a:t> estaban tan abiertos como su boca. Lo compañeros de Bonnie se reclinaron en sus sillas, sin saber si reír o correr a esconderse. “No puedo soportar un segundo más de esto”, pensó Bonnie.</a:t>
            </a:r>
          </a:p>
          <a:p>
            <a:r>
              <a:rPr lang="es-MX" sz="1130" dirty="0" smtClean="0"/>
              <a:t/>
            </a:r>
            <a:br>
              <a:rPr lang="es-MX" sz="1130" dirty="0" smtClean="0"/>
            </a:br>
            <a:r>
              <a:rPr lang="es-MX" sz="1130" dirty="0" smtClean="0"/>
              <a:t>Mientras </a:t>
            </a:r>
            <a:r>
              <a:rPr lang="es-MX" sz="1130" dirty="0" err="1" smtClean="0"/>
              <a:t>EARL</a:t>
            </a:r>
            <a:r>
              <a:rPr lang="es-MX" sz="1130" dirty="0" smtClean="0"/>
              <a:t> giraba a la izquierda en su vals, ella se movió detrás de él, metió la mano en las costuras del robot en la parte baja de la espalda, y desconectó las pinzas rojas y negras que sostenían las líneas eléctricas a la batería de </a:t>
            </a:r>
            <a:r>
              <a:rPr lang="es-MX" sz="1130" dirty="0" err="1" smtClean="0"/>
              <a:t>EARL</a:t>
            </a:r>
            <a:r>
              <a:rPr lang="es-MX" sz="1130" dirty="0" smtClean="0"/>
              <a:t>. Mientras la gran máquina caía al suelo, su torso colapsado expulsó el aire de la vejiga inflada, haciendo un ruido como un globo perdiendo </a:t>
            </a:r>
            <a:r>
              <a:rPr lang="es-MX" sz="1130" dirty="0"/>
              <a:t>el </a:t>
            </a:r>
            <a:r>
              <a:rPr lang="es-MX" sz="1130" dirty="0" smtClean="0"/>
              <a:t>aire rápidamente</a:t>
            </a:r>
            <a:r>
              <a:rPr lang="es-MX" sz="1130" dirty="0"/>
              <a:t>.</a:t>
            </a:r>
            <a:endParaRPr lang="es-MX" sz="1130" dirty="0" smtClean="0"/>
          </a:p>
          <a:p>
            <a:r>
              <a:rPr lang="es-MX" sz="1130" dirty="0" smtClean="0"/>
              <a:t/>
            </a:r>
            <a:br>
              <a:rPr lang="es-MX" sz="1130" dirty="0" smtClean="0"/>
            </a:br>
            <a:r>
              <a:rPr lang="es-MX" sz="1130" dirty="0" smtClean="0"/>
              <a:t>El salón de clase estalló en risa. El metiche Brian </a:t>
            </a:r>
            <a:r>
              <a:rPr lang="es-MX" sz="1130" dirty="0" err="1" smtClean="0"/>
              <a:t>Cotterman</a:t>
            </a:r>
            <a:r>
              <a:rPr lang="es-MX" sz="1130" dirty="0" smtClean="0"/>
              <a:t> y sus cuatro tontos amigos se rieron tanto que se cayeron de sus asientos y rodaron por el suelo. Bonnie sentía como si fuera a explotar. Con lágrimas cayendo, ella salió corriendo del salón de clase.</a:t>
            </a:r>
          </a:p>
          <a:p>
            <a:r>
              <a:rPr lang="es-MX" sz="1130" dirty="0" smtClean="0"/>
              <a:t/>
            </a:r>
            <a:br>
              <a:rPr lang="es-MX" sz="1130" dirty="0" smtClean="0"/>
            </a:br>
            <a:r>
              <a:rPr lang="es-MX" sz="1130" dirty="0" smtClean="0"/>
              <a:t>Esa noche Bonnie durmió bien por primera vez desde las últimas semanas. Estaba agotada por todo el llanto. Además, su padre movió su coche del garaje y en su lugar puso a EARL allí, por lo que finalmente Bonnie no podía escuchar los clics y los zumbidos de la máquina. Cuando finalmente se despertó, se dirigió al garaje y encontró a </a:t>
            </a:r>
            <a:r>
              <a:rPr lang="es-MX" sz="1130" dirty="0" err="1" smtClean="0"/>
              <a:t>EARL</a:t>
            </a:r>
            <a:r>
              <a:rPr lang="es-MX" sz="1130" dirty="0" smtClean="0"/>
              <a:t>. Él estaba sentado en un rincón, con un brazo abrazando la prensa taladradora de su madre, y el otro abrazando fuerte la puerta del casillero de la escuela. Bonnie sonrió. El robot había encontrado algunos amigos, y ahora era el momento de que Bonnie encontrara los suyos. Ella tomó su teléfono del bolsillo de sus pantalones cortos y llamó a </a:t>
            </a:r>
            <a:r>
              <a:rPr lang="es-MX" sz="1130" dirty="0" err="1" smtClean="0"/>
              <a:t>Nikki</a:t>
            </a:r>
            <a:r>
              <a:rPr lang="es-MX" sz="1130" dirty="0" smtClean="0"/>
              <a:t> </a:t>
            </a:r>
            <a:r>
              <a:rPr lang="es-MX" sz="1130" dirty="0" err="1" smtClean="0"/>
              <a:t>Akmal</a:t>
            </a:r>
            <a:r>
              <a:rPr lang="es-MX" sz="1130" dirty="0" smtClean="0"/>
              <a:t>— ¡Hola pedazo de boba!— dijo Bonnie. —¿Qué vas a hacer más tarde?</a:t>
            </a:r>
            <a:endParaRPr lang="es-MX" sz="1130" b="1" u="sng" dirty="0" smtClean="0">
              <a:ea typeface="Calibri"/>
              <a:cs typeface="Times New Roman"/>
            </a:endParaRPr>
          </a:p>
        </p:txBody>
      </p:sp>
    </p:spTree>
    <p:extLst>
      <p:ext uri="{BB962C8B-B14F-4D97-AF65-F5344CB8AC3E}">
        <p14:creationId xmlns:p14="http://schemas.microsoft.com/office/powerpoint/2010/main" val="2746211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a:p>
        </p:txBody>
      </p:sp>
      <p:sp>
        <p:nvSpPr>
          <p:cNvPr id="5" name="Rectangle 4"/>
          <p:cNvSpPr/>
          <p:nvPr/>
        </p:nvSpPr>
        <p:spPr>
          <a:xfrm>
            <a:off x="304800" y="224056"/>
            <a:ext cx="7239000" cy="9298828"/>
          </a:xfrm>
          <a:prstGeom prst="rect">
            <a:avLst/>
          </a:prstGeom>
        </p:spPr>
        <p:txBody>
          <a:bodyPr wrap="square">
            <a:spAutoFit/>
          </a:bodyPr>
          <a:lstStyle/>
          <a:p>
            <a:pPr algn="ctr">
              <a:lnSpc>
                <a:spcPct val="115000"/>
              </a:lnSpc>
              <a:spcAft>
                <a:spcPts val="1000"/>
              </a:spcAft>
            </a:pPr>
            <a:endParaRPr lang="es-MX" sz="1200" b="1" u="sng" dirty="0" smtClean="0">
              <a:ea typeface="Calibri"/>
              <a:cs typeface="Times New Roman"/>
            </a:endParaRPr>
          </a:p>
          <a:p>
            <a:pPr algn="ctr">
              <a:lnSpc>
                <a:spcPct val="115000"/>
              </a:lnSpc>
              <a:spcAft>
                <a:spcPts val="1000"/>
              </a:spcAft>
            </a:pPr>
            <a:endParaRPr lang="es-MX" sz="1200" b="1" u="sng" dirty="0" smtClean="0">
              <a:ea typeface="Calibri"/>
              <a:cs typeface="Times New Roman"/>
            </a:endParaRPr>
          </a:p>
          <a:p>
            <a:pPr algn="ctr">
              <a:lnSpc>
                <a:spcPct val="115000"/>
              </a:lnSpc>
            </a:pPr>
            <a:r>
              <a:rPr lang="es-MX" sz="1600" i="1" dirty="0" smtClean="0">
                <a:ea typeface="Calibri"/>
                <a:cs typeface="Times New Roman"/>
              </a:rPr>
              <a:t>Excursión escolar</a:t>
            </a:r>
          </a:p>
          <a:p>
            <a:pPr algn="ctr">
              <a:lnSpc>
                <a:spcPct val="115000"/>
              </a:lnSpc>
            </a:pPr>
            <a:r>
              <a:rPr lang="es-MX" sz="1000" i="1" dirty="0" err="1" smtClean="0">
                <a:ea typeface="Calibri"/>
                <a:cs typeface="Times New Roman"/>
              </a:rPr>
              <a:t>Aditi</a:t>
            </a:r>
            <a:r>
              <a:rPr lang="es-MX" sz="1000" i="1" dirty="0" smtClean="0">
                <a:ea typeface="Calibri"/>
                <a:cs typeface="Times New Roman"/>
              </a:rPr>
              <a:t> </a:t>
            </a:r>
            <a:r>
              <a:rPr lang="es-MX" sz="1000" i="1" dirty="0" err="1" smtClean="0">
                <a:ea typeface="Calibri"/>
                <a:cs typeface="Times New Roman"/>
              </a:rPr>
              <a:t>Sriram</a:t>
            </a:r>
            <a:r>
              <a:rPr lang="es-MX" sz="1000" i="1" dirty="0" smtClean="0">
                <a:ea typeface="Calibri"/>
                <a:cs typeface="Times New Roman"/>
              </a:rPr>
              <a:t> </a:t>
            </a:r>
          </a:p>
          <a:p>
            <a:pPr algn="ctr">
              <a:lnSpc>
                <a:spcPct val="115000"/>
              </a:lnSpc>
            </a:pPr>
            <a:endParaRPr lang="es-MX" sz="1000" i="1" dirty="0" smtClean="0">
              <a:ea typeface="Calibri"/>
              <a:cs typeface="Times New Roman"/>
            </a:endParaRPr>
          </a:p>
          <a:p>
            <a:pPr>
              <a:lnSpc>
                <a:spcPct val="115000"/>
              </a:lnSpc>
              <a:spcAft>
                <a:spcPts val="1000"/>
              </a:spcAft>
            </a:pPr>
            <a:r>
              <a:rPr lang="es-MX" sz="1050" dirty="0" smtClean="0">
                <a:ea typeface="Calibri"/>
                <a:cs typeface="Times New Roman"/>
              </a:rPr>
              <a:t>Jeremy no podía creer su suerte. La mañana de su excursión de 6</a:t>
            </a:r>
            <a:r>
              <a:rPr lang="es-MX" sz="1050" baseline="30000" dirty="0" smtClean="0">
                <a:ea typeface="Calibri"/>
                <a:cs typeface="Times New Roman"/>
              </a:rPr>
              <a:t>to</a:t>
            </a:r>
            <a:r>
              <a:rPr lang="es-MX" sz="1050" dirty="0" smtClean="0">
                <a:ea typeface="Calibri"/>
                <a:cs typeface="Times New Roman"/>
              </a:rPr>
              <a:t> grado para el </a:t>
            </a:r>
            <a:r>
              <a:rPr lang="en-US" sz="1050" i="1" dirty="0">
                <a:ea typeface="Calibri"/>
                <a:cs typeface="Times New Roman"/>
              </a:rPr>
              <a:t>Rose Center for Earth and Space </a:t>
            </a:r>
            <a:r>
              <a:rPr lang="es-MX" sz="1050" dirty="0" smtClean="0">
                <a:ea typeface="Calibri"/>
                <a:cs typeface="Times New Roman"/>
              </a:rPr>
              <a:t>en el Museo de Historia Natural, Jeremy se enfermó. “Esto no puede ser”, pensó. “Ciencia es mi materia favorita,  y ¿no voy a poder ir al museo con el Sr. </a:t>
            </a:r>
            <a:r>
              <a:rPr lang="es-MX" sz="1050" dirty="0" err="1" smtClean="0">
                <a:ea typeface="Calibri"/>
                <a:cs typeface="Times New Roman"/>
              </a:rPr>
              <a:t>Connolly</a:t>
            </a:r>
            <a:r>
              <a:rPr lang="es-MX" sz="1050" dirty="0" smtClean="0">
                <a:ea typeface="Calibri"/>
                <a:cs typeface="Times New Roman"/>
              </a:rPr>
              <a:t> y mis amigos?" Le suplicó a sus padres que le dejaran ir a la escuela de todos modos, pero ellos fueron firmes con su decisión. — Mientras más pronto descanses en casa, más rápido te mejorarás —dijo su madre. —No seas tan duro contigo mismo, campeón —dijo su padre—. Podemos ir en otra ocasión. —No estaré con el Sr. </a:t>
            </a:r>
            <a:r>
              <a:rPr lang="es-MX" sz="1050" dirty="0" err="1" smtClean="0">
                <a:ea typeface="Calibri"/>
                <a:cs typeface="Times New Roman"/>
              </a:rPr>
              <a:t>Connolly</a:t>
            </a:r>
            <a:r>
              <a:rPr lang="es-MX" sz="1050" dirty="0" smtClean="0">
                <a:ea typeface="Calibri"/>
                <a:cs typeface="Times New Roman"/>
              </a:rPr>
              <a:t> y con mi clase de ciencias si voy en otra ocasión —protestó Jeremy—. No será lo mismo. —No será lo mismo si te sientes enfermo en el museo tampoco— dijo su madre, tratando de razonar con él—. Ahora toma este medicamento y ve a recostarte.</a:t>
            </a:r>
          </a:p>
          <a:p>
            <a:pPr>
              <a:lnSpc>
                <a:spcPct val="115000"/>
              </a:lnSpc>
              <a:spcAft>
                <a:spcPts val="1000"/>
              </a:spcAft>
            </a:pPr>
            <a:r>
              <a:rPr lang="es-MX" sz="1050" dirty="0" smtClean="0">
                <a:ea typeface="Calibri"/>
                <a:cs typeface="Times New Roman"/>
              </a:rPr>
              <a:t>Jeremy cerró los ojos al tomarse la pastilla blanca con un poco de agua. —¿Qué tal si me siento mejor antes de que comience el excursión? —preguntó Jeremy.  —Decidiremos entonces —dijo su madre, mientras que su padre asintió. Jeremy volvió a su cama, muy molesto. A pesar de que afuera estaba soleado, sintió una nube negra sobre su cabeza, una amenaza de tormenta dentro de su cerebro, haciéndolo enojar. Pero poco después de acostarse en la cama, el medicamento que su madre le había dado comenzó a hacer efecto, y él se quedó dormido casi enseguida. Cuando Jeremy se despertó, su cuarto estaba bañado en oscuridad. Fuera de su ventana estaba oscuro también. ¿Qué hora era? ¿Había dormido todo el día? ¿Era el día siguiente? ¿Era medianoche? Jeremy estaba completamente confundido. —¡Mamá! —él gritó.</a:t>
            </a:r>
          </a:p>
          <a:p>
            <a:pPr>
              <a:lnSpc>
                <a:spcPct val="115000"/>
              </a:lnSpc>
              <a:spcAft>
                <a:spcPts val="1000"/>
              </a:spcAft>
            </a:pPr>
            <a:r>
              <a:rPr lang="es-MX" sz="1050" dirty="0" smtClean="0">
                <a:ea typeface="Calibri"/>
                <a:cs typeface="Times New Roman"/>
              </a:rPr>
              <a:t>El padre de Jeremy entró en su habitación con una sonrisa en su cara y usando sus zapatos para ir de caminata. —¡Campeón! Estás despierto —dijo. —¿Qué hora es? ¿Me he perdido todo? —dijo Jeremy. El padre de Jeremy puso una mano en la frente y le tomó la temperatura. Nada. —Por supuesto que no, de hecho, estás justo a tiempo para tu excursión escolar. Si es que te sientes mejor —dijo su padre. Jeremy saltó de la cama, se estiró e hizo un pequeño baile. Su energía había regresado. —Me siento bien —dijo. —Muy bien. Ahora ponte un suéter y amárrate las agujetas de los zapatos y sígueme —dijo su padre. Jeremy miró la hora mientras se estaba vistiendo. Las 8:05 p.m. Eso no tenían ningún sentido. ¿Adónde podría ir con su padre tan tarde en el día? Sin duda, el museo estaba cerrado y el Sr. </a:t>
            </a:r>
            <a:r>
              <a:rPr lang="es-MX" sz="1050" dirty="0" err="1" smtClean="0">
                <a:ea typeface="Calibri"/>
                <a:cs typeface="Times New Roman"/>
              </a:rPr>
              <a:t>Connolly</a:t>
            </a:r>
            <a:r>
              <a:rPr lang="es-MX" sz="1050" dirty="0" smtClean="0">
                <a:ea typeface="Calibri"/>
                <a:cs typeface="Times New Roman"/>
              </a:rPr>
              <a:t> había ido a casa. Pero Jeremy no se detuvo.</a:t>
            </a:r>
          </a:p>
          <a:p>
            <a:pPr>
              <a:lnSpc>
                <a:spcPct val="115000"/>
              </a:lnSpc>
              <a:spcAft>
                <a:spcPts val="1000"/>
              </a:spcAft>
            </a:pPr>
            <a:r>
              <a:rPr lang="es-MX" sz="1050" dirty="0" smtClean="0">
                <a:ea typeface="Calibri"/>
                <a:cs typeface="Times New Roman"/>
              </a:rPr>
              <a:t>Se vistió y se reunió con su padre en la sala, donde estaba sentado con un hombre que nunca había conocido antes, y un sándwich de mantequilla de cacahuate y mermelada, su favorito. —Tengo una sorpresa para ti —dijo su padre—. Jeremy, este es el profesor </a:t>
            </a:r>
            <a:r>
              <a:rPr lang="es-MX" sz="1050" dirty="0" err="1" smtClean="0">
                <a:ea typeface="Calibri"/>
                <a:cs typeface="Times New Roman"/>
              </a:rPr>
              <a:t>Helfand</a:t>
            </a:r>
            <a:r>
              <a:rPr lang="es-MX" sz="1050" dirty="0" smtClean="0">
                <a:ea typeface="Calibri"/>
                <a:cs typeface="Times New Roman"/>
              </a:rPr>
              <a:t>. Él es un profesor de astronomía en la Universidad de Columbia, donde tienen un observatorio. ¿Sabes lo que es un observatorio</a:t>
            </a:r>
            <a:r>
              <a:rPr lang="es-MX" sz="1050" dirty="0">
                <a:ea typeface="Calibri"/>
                <a:cs typeface="Times New Roman"/>
              </a:rPr>
              <a:t>? — </a:t>
            </a:r>
            <a:r>
              <a:rPr lang="es-MX" sz="1050" dirty="0" smtClean="0">
                <a:ea typeface="Calibri"/>
                <a:cs typeface="Times New Roman"/>
              </a:rPr>
              <a:t>Jeremy asintió— El Sr. </a:t>
            </a:r>
            <a:r>
              <a:rPr lang="es-MX" sz="1050" dirty="0" err="1" smtClean="0">
                <a:ea typeface="Calibri"/>
                <a:cs typeface="Times New Roman"/>
              </a:rPr>
              <a:t>Connolly</a:t>
            </a:r>
            <a:r>
              <a:rPr lang="es-MX" sz="1050" dirty="0" smtClean="0">
                <a:ea typeface="Calibri"/>
                <a:cs typeface="Times New Roman"/>
              </a:rPr>
              <a:t> nos lo describió en clase cuando comenzamos el capítulo sobre ciencia planetaria. Es una torre de observación donde se pueden observar los planetas y las galaxias a través de telescopios de alta potencia, rastrear sus movimientos y estudiar los patrones. Jeremy estaba hablando tan rápido, que apenas podía masticar su sándwich. </a:t>
            </a:r>
          </a:p>
          <a:p>
            <a:pPr>
              <a:lnSpc>
                <a:spcPct val="115000"/>
              </a:lnSpc>
              <a:spcAft>
                <a:spcPts val="1000"/>
              </a:spcAft>
            </a:pPr>
            <a:r>
              <a:rPr lang="es-MX" sz="1050" dirty="0" smtClean="0">
                <a:ea typeface="Calibri"/>
                <a:cs typeface="Times New Roman"/>
              </a:rPr>
              <a:t>—Eso es absolutamente correcto —dijo el profesor </a:t>
            </a:r>
            <a:r>
              <a:rPr lang="es-MX" sz="1050" dirty="0" err="1" smtClean="0">
                <a:ea typeface="Calibri"/>
                <a:cs typeface="Times New Roman"/>
              </a:rPr>
              <a:t>Helfand</a:t>
            </a:r>
            <a:r>
              <a:rPr lang="es-MX" sz="1050" dirty="0" smtClean="0">
                <a:ea typeface="Calibri"/>
                <a:cs typeface="Times New Roman"/>
              </a:rPr>
              <a:t>, impresionado—. Y debido a que perdiste tu excursión escolar esta mañana, vamos a visitar brevemente al observatorio esta noche para que puedas tener tu propia excursión escolar. Jeremy no podía creer lo que oía. —¡Estoy listo! —dijo emocionado a su padre. —No tan rápido, campeón. Termina tu sándwich, y luego nos vamos. No has comido nada en todo el día, ¿recuerdas? —dijo su padre. —No puedo creer que dormí todo el día, pero esta es la mejor noche de mi vida! —dijo Jeremy con una sonrisa.</a:t>
            </a:r>
          </a:p>
          <a:p>
            <a:pPr>
              <a:lnSpc>
                <a:spcPct val="115000"/>
              </a:lnSpc>
              <a:spcAft>
                <a:spcPts val="1000"/>
              </a:spcAft>
            </a:pPr>
            <a:r>
              <a:rPr lang="es-MX" sz="1050" dirty="0" smtClean="0">
                <a:ea typeface="Calibri"/>
                <a:cs typeface="Times New Roman"/>
              </a:rPr>
              <a:t>Jeremy, su padre y el profesor </a:t>
            </a:r>
            <a:r>
              <a:rPr lang="es-MX" sz="1050" dirty="0" err="1" smtClean="0">
                <a:ea typeface="Calibri"/>
                <a:cs typeface="Times New Roman"/>
              </a:rPr>
              <a:t>Helfand</a:t>
            </a:r>
            <a:r>
              <a:rPr lang="es-MX" sz="1050" dirty="0" smtClean="0">
                <a:ea typeface="Calibri"/>
                <a:cs typeface="Times New Roman"/>
              </a:rPr>
              <a:t> tomaron el tren subterráneo a la Universidad de Columbia, donde caminaron al edificio de física y tomaron el ascensor hasta el piso superior. Había muchas habitaciones con todo tipo de computadoras, algunas grandes y otras pequeñas, algunas que parecían como máquinas muy antiguas y otras que parecían nuevas. La mayoría tenían cuadernos a un lado de ellas, que estaban llenos de tablas, números, incluso pequeños dibujos de las órbitas. El profesor </a:t>
            </a:r>
            <a:r>
              <a:rPr lang="es-MX" sz="1050" dirty="0" err="1" smtClean="0">
                <a:ea typeface="Calibri"/>
                <a:cs typeface="Times New Roman"/>
              </a:rPr>
              <a:t>Helfand</a:t>
            </a:r>
            <a:r>
              <a:rPr lang="es-MX" sz="1050" dirty="0" smtClean="0">
                <a:ea typeface="Calibri"/>
                <a:cs typeface="Times New Roman"/>
              </a:rPr>
              <a:t> explicó que cada equipo estaba conectado a un telescopio específico, y que había una persona encargada de cada telescopio y de observar los movimientos de un planeta o estrella.</a:t>
            </a:r>
            <a:endParaRPr lang="es-MX" sz="1050" dirty="0">
              <a:ea typeface="Calibri"/>
              <a:cs typeface="Times New Roman"/>
            </a:endParaRPr>
          </a:p>
        </p:txBody>
      </p:sp>
      <p:sp>
        <p:nvSpPr>
          <p:cNvPr id="2" name="TextBox 1"/>
          <p:cNvSpPr txBox="1"/>
          <p:nvPr/>
        </p:nvSpPr>
        <p:spPr>
          <a:xfrm>
            <a:off x="5257800" y="219670"/>
            <a:ext cx="2743200" cy="923330"/>
          </a:xfrm>
          <a:prstGeom prst="rect">
            <a:avLst/>
          </a:prstGeom>
          <a:noFill/>
        </p:spPr>
        <p:txBody>
          <a:bodyPr wrap="square" rtlCol="0">
            <a:spAutoFit/>
          </a:bodyPr>
          <a:lstStyle/>
          <a:p>
            <a:pPr lvl="0"/>
            <a:r>
              <a:rPr lang="es-ES_tradnl" sz="900" dirty="0">
                <a:solidFill>
                  <a:prstClr val="black"/>
                </a:solidFill>
              </a:rPr>
              <a:t>Equivalencia de grado: 6.0</a:t>
            </a:r>
          </a:p>
          <a:p>
            <a:pPr lvl="0"/>
            <a:r>
              <a:rPr lang="es-ES" sz="900" dirty="0">
                <a:solidFill>
                  <a:prstClr val="black"/>
                </a:solidFill>
              </a:rPr>
              <a:t>Escala </a:t>
            </a:r>
            <a:r>
              <a:rPr lang="es-ES" sz="900" i="1" dirty="0" err="1">
                <a:solidFill>
                  <a:prstClr val="black"/>
                </a:solidFill>
              </a:rPr>
              <a:t>Lexile</a:t>
            </a:r>
            <a:r>
              <a:rPr lang="es-ES" sz="900" dirty="0">
                <a:solidFill>
                  <a:prstClr val="black"/>
                </a:solidFill>
              </a:rPr>
              <a:t>: 980L</a:t>
            </a:r>
          </a:p>
          <a:p>
            <a:pPr lvl="0"/>
            <a:r>
              <a:rPr lang="es-ES" sz="900" dirty="0">
                <a:solidFill>
                  <a:prstClr val="black"/>
                </a:solidFill>
              </a:rPr>
              <a:t>Promedio del largo de la oración: 13.66</a:t>
            </a:r>
          </a:p>
          <a:p>
            <a:pPr lvl="0"/>
            <a:r>
              <a:rPr lang="es-ES" sz="900" dirty="0">
                <a:solidFill>
                  <a:prstClr val="black"/>
                </a:solidFill>
              </a:rPr>
              <a:t>Promedio de la frecuencia de palabras: 3.33</a:t>
            </a:r>
          </a:p>
          <a:p>
            <a:pPr lvl="0"/>
            <a:r>
              <a:rPr lang="es-ES" sz="900" dirty="0">
                <a:solidFill>
                  <a:prstClr val="black"/>
                </a:solidFill>
              </a:rPr>
              <a:t>Número de palabras: 1383</a:t>
            </a:r>
          </a:p>
          <a:p>
            <a:pPr lvl="0"/>
            <a:r>
              <a:rPr lang="x-none" sz="900" b="1" i="1" dirty="0">
                <a:solidFill>
                  <a:prstClr val="black"/>
                </a:solidFill>
              </a:rPr>
              <a:t>Nota: Basado en el texto original en inglés</a:t>
            </a:r>
            <a:endParaRPr lang="en-US" sz="900" dirty="0">
              <a:solidFill>
                <a:schemeClr val="accent3"/>
              </a:solidFill>
            </a:endParaRPr>
          </a:p>
        </p:txBody>
      </p:sp>
    </p:spTree>
    <p:extLst>
      <p:ext uri="{BB962C8B-B14F-4D97-AF65-F5344CB8AC3E}">
        <p14:creationId xmlns:p14="http://schemas.microsoft.com/office/powerpoint/2010/main" val="3958723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26926751"/>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x-none"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x-none"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x-none" sz="1500" b="1" i="0" u="none" strike="noStrike" kern="1200" cap="none" spc="0" normalizeH="0" baseline="0" noProof="0" dirty="0" smtClean="0">
                          <a:ln>
                            <a:noFill/>
                          </a:ln>
                          <a:solidFill>
                            <a:prstClr val="black"/>
                          </a:solidFill>
                          <a:effectLst/>
                          <a:uLnTx/>
                          <a:uFillTx/>
                          <a:latin typeface="+mn-lt"/>
                          <a:ea typeface="+mn-ea"/>
                          <a:cs typeface="+mn-cs"/>
                        </a:rPr>
                        <a:t> de HSD.   </a:t>
                      </a:r>
                      <a:endParaRPr lang="x-none" sz="2200" noProof="0" dirty="0" smtClean="0"/>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67903399"/>
              </p:ext>
            </p:extLst>
          </p:nvPr>
        </p:nvGraphicFramePr>
        <p:xfrm>
          <a:off x="212545" y="8458200"/>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 y M. Mendez.</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Tree>
    <p:extLst>
      <p:ext uri="{BB962C8B-B14F-4D97-AF65-F5344CB8AC3E}">
        <p14:creationId xmlns:p14="http://schemas.microsoft.com/office/powerpoint/2010/main" val="56675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a:p>
        </p:txBody>
      </p:sp>
      <p:sp>
        <p:nvSpPr>
          <p:cNvPr id="5" name="Rectangle 4"/>
          <p:cNvSpPr/>
          <p:nvPr/>
        </p:nvSpPr>
        <p:spPr>
          <a:xfrm>
            <a:off x="381000" y="252903"/>
            <a:ext cx="6830463" cy="8113118"/>
          </a:xfrm>
          <a:prstGeom prst="rect">
            <a:avLst/>
          </a:prstGeom>
        </p:spPr>
        <p:txBody>
          <a:bodyPr wrap="square">
            <a:spAutoFit/>
          </a:bodyPr>
          <a:lstStyle/>
          <a:p>
            <a:pPr>
              <a:lnSpc>
                <a:spcPct val="115000"/>
              </a:lnSpc>
              <a:spcAft>
                <a:spcPts val="1000"/>
              </a:spcAft>
            </a:pPr>
            <a:r>
              <a:rPr lang="es-NI" sz="1400" i="1" dirty="0">
                <a:solidFill>
                  <a:prstClr val="black"/>
                </a:solidFill>
                <a:ea typeface="Calibri"/>
                <a:cs typeface="Times New Roman"/>
              </a:rPr>
              <a:t>E</a:t>
            </a:r>
            <a:r>
              <a:rPr lang="es-NI" sz="1400" i="1" dirty="0" smtClean="0">
                <a:solidFill>
                  <a:prstClr val="black"/>
                </a:solidFill>
                <a:ea typeface="Calibri"/>
                <a:cs typeface="Times New Roman"/>
              </a:rPr>
              <a:t>xcursión escolar</a:t>
            </a:r>
            <a:r>
              <a:rPr lang="es-NI" sz="1150" dirty="0" smtClean="0">
                <a:solidFill>
                  <a:prstClr val="black"/>
                </a:solidFill>
                <a:ea typeface="Calibri"/>
                <a:cs typeface="Times New Roman"/>
              </a:rPr>
              <a:t>…continuación</a:t>
            </a:r>
          </a:p>
          <a:p>
            <a:pPr lvl="0">
              <a:lnSpc>
                <a:spcPct val="115000"/>
              </a:lnSpc>
              <a:spcAft>
                <a:spcPts val="1000"/>
              </a:spcAft>
            </a:pPr>
            <a:r>
              <a:rPr lang="es-ES_tradnl" sz="1050" dirty="0" smtClean="0">
                <a:solidFill>
                  <a:prstClr val="black"/>
                </a:solidFill>
                <a:ea typeface="Calibri"/>
                <a:cs typeface="Times New Roman"/>
              </a:rPr>
              <a:t>Jeremy se dio cuenta de que algunas de las tablas mostraban patrones: números que se repetían, tiempos separados por exactamente una hora. El profesor le mostró que los números que se repetían eran las distancias entre los planetas, o entre los planetas y sus lunas, o distancias entre las estrellas, y le mostró cómo las órbitas de estos cuerpos planetarios creaban patrones de comportamiento colectivo. </a:t>
            </a:r>
          </a:p>
          <a:p>
            <a:pPr lvl="0">
              <a:lnSpc>
                <a:spcPct val="115000"/>
              </a:lnSpc>
              <a:spcAft>
                <a:spcPts val="1000"/>
              </a:spcAft>
            </a:pPr>
            <a:r>
              <a:rPr lang="es-ES_tradnl" sz="1050" dirty="0" smtClean="0">
                <a:solidFill>
                  <a:prstClr val="black"/>
                </a:solidFill>
                <a:ea typeface="Calibri"/>
                <a:cs typeface="Times New Roman"/>
              </a:rPr>
              <a:t>—Debido a las fuerzas gravitacionales —él dijo— los planetas y sus lunas tienen órbitas fijas, y por lo tanto </a:t>
            </a:r>
            <a:r>
              <a:rPr lang="es-ES_tradnl" sz="1050" dirty="0">
                <a:solidFill>
                  <a:prstClr val="black"/>
                </a:solidFill>
                <a:ea typeface="Calibri"/>
                <a:cs typeface="Times New Roman"/>
              </a:rPr>
              <a:t>de vez en </a:t>
            </a:r>
            <a:r>
              <a:rPr lang="es-ES_tradnl" sz="1050" dirty="0" smtClean="0">
                <a:solidFill>
                  <a:prstClr val="black"/>
                </a:solidFill>
                <a:ea typeface="Calibri"/>
                <a:cs typeface="Times New Roman"/>
              </a:rPr>
              <a:t>cuando terminan estando a la misma distancia los unos de los otros. Una vez que tengamos suficiente de estos números escritos, y hayamos seguido las trayectorias de estos planetas por suficiente tiempo, podremos crear modelos que predicen dónde estos planetas y sus lunas van a estar dentro de un mes, o un año a partir de hoy; cuán lejos van a estar el uno del otro, a qué distancia del planeta Tierra, de nuestra luna y del sol.</a:t>
            </a:r>
          </a:p>
          <a:p>
            <a:pPr lvl="0">
              <a:lnSpc>
                <a:spcPct val="115000"/>
              </a:lnSpc>
              <a:spcAft>
                <a:spcPts val="1000"/>
              </a:spcAft>
            </a:pPr>
            <a:r>
              <a:rPr lang="es-ES_tradnl" sz="1050" dirty="0" smtClean="0">
                <a:solidFill>
                  <a:prstClr val="black"/>
                </a:solidFill>
                <a:ea typeface="Calibri"/>
                <a:cs typeface="Times New Roman"/>
              </a:rPr>
              <a:t>—Siempre se me olvida de que hay más de un sol en el universo —dijo Jeremy después de una pausa—. ¿Cuántos soles hay? —Esa es una gran pregunta, y no tenemos la respuesta a ella —respondió el profesor </a:t>
            </a:r>
            <a:r>
              <a:rPr lang="es-ES_tradnl" sz="1050" dirty="0" err="1" smtClean="0">
                <a:solidFill>
                  <a:prstClr val="black"/>
                </a:solidFill>
                <a:ea typeface="Calibri"/>
                <a:cs typeface="Times New Roman"/>
              </a:rPr>
              <a:t>Helfand</a:t>
            </a:r>
            <a:r>
              <a:rPr lang="es-ES_tradnl" sz="1050" dirty="0" smtClean="0">
                <a:solidFill>
                  <a:prstClr val="black"/>
                </a:solidFill>
                <a:ea typeface="Calibri"/>
                <a:cs typeface="Times New Roman"/>
              </a:rPr>
              <a:t>—. Lo que sabemos hasta ahora es que el planeta Tierra, y los otros siete planetas de nuestro sistema solar, son parte de la Vía Láctea, la cual es una de las muchas galaxias en el universo. Cuanto más lejos podamos ver con nuestros telescopios, y podamos predecir y detectar más patrones y movimientos de todos los cuerpos celestes que conocemos hasta ahora, podremos descubrir más galaxias, y podremos identificar más soles. Pero va a tomar mucho trabajo para llegar hasta allí.</a:t>
            </a:r>
          </a:p>
          <a:p>
            <a:pPr lvl="0">
              <a:lnSpc>
                <a:spcPct val="115000"/>
              </a:lnSpc>
              <a:spcAft>
                <a:spcPts val="1000"/>
              </a:spcAft>
            </a:pPr>
            <a:r>
              <a:rPr lang="es-ES_tradnl" sz="1050" dirty="0" smtClean="0">
                <a:solidFill>
                  <a:prstClr val="black"/>
                </a:solidFill>
                <a:ea typeface="Calibri"/>
                <a:cs typeface="Times New Roman"/>
              </a:rPr>
              <a:t>—Qué emocionante —dijo Jeremy, maravillado por las posibilidades de descubrimiento en frente de ellos. El padre de Jeremy llamó a Jeremy a la plataforma de observación central, donde se había colocado un enorme telescopio, en dirección a una constelación específica en el cielo. —¿Puedes identificarla? —le preguntó su padre. —Creo que sí. ¿La Gran Cuchara (o el Gran Carro)? —contesto Jeremy. —¡Absolutamente correcto! —dijo el profesor </a:t>
            </a:r>
            <a:r>
              <a:rPr lang="es-ES_tradnl" sz="1050" dirty="0" err="1" smtClean="0">
                <a:solidFill>
                  <a:prstClr val="black"/>
                </a:solidFill>
                <a:ea typeface="Calibri"/>
                <a:cs typeface="Times New Roman"/>
              </a:rPr>
              <a:t>Helfand</a:t>
            </a:r>
            <a:r>
              <a:rPr lang="es-ES_tradnl" sz="1050" dirty="0" smtClean="0">
                <a:solidFill>
                  <a:prstClr val="black"/>
                </a:solidFill>
                <a:ea typeface="Calibri"/>
                <a:cs typeface="Times New Roman"/>
              </a:rPr>
              <a:t>.</a:t>
            </a:r>
          </a:p>
          <a:p>
            <a:pPr lvl="0">
              <a:lnSpc>
                <a:spcPct val="115000"/>
              </a:lnSpc>
              <a:spcAft>
                <a:spcPts val="1000"/>
              </a:spcAft>
            </a:pPr>
            <a:r>
              <a:rPr lang="es-ES_tradnl" sz="1050" dirty="0" smtClean="0">
                <a:solidFill>
                  <a:prstClr val="black"/>
                </a:solidFill>
                <a:ea typeface="Calibri"/>
                <a:cs typeface="Times New Roman"/>
              </a:rPr>
              <a:t>—Es parte de una de las constelaciones más brillantes que podemos ver, llamada la Osa Mayor. He aquí hay un pequeño truco acerca de la Osa Mayor y la Estrella del Norte. ¿Ves las dos estrellas en el extremo derecho, en la parte inferior de la constelación</a:t>
            </a:r>
            <a:r>
              <a:rPr lang="es-ES_tradnl" sz="1050" dirty="0">
                <a:solidFill>
                  <a:prstClr val="black"/>
                </a:solidFill>
                <a:ea typeface="Calibri"/>
                <a:cs typeface="Times New Roman"/>
              </a:rPr>
              <a:t>? </a:t>
            </a:r>
            <a:r>
              <a:rPr lang="es-ES_tradnl" sz="1050" dirty="0" smtClean="0">
                <a:solidFill>
                  <a:prstClr val="black"/>
                </a:solidFill>
                <a:ea typeface="Calibri"/>
                <a:cs typeface="Times New Roman"/>
              </a:rPr>
              <a:t>—preguntó el profesor </a:t>
            </a:r>
            <a:r>
              <a:rPr lang="es-ES_tradnl" sz="1050" dirty="0" err="1" smtClean="0">
                <a:solidFill>
                  <a:prstClr val="black"/>
                </a:solidFill>
                <a:ea typeface="Calibri"/>
                <a:cs typeface="Times New Roman"/>
              </a:rPr>
              <a:t>Helfand</a:t>
            </a:r>
            <a:r>
              <a:rPr lang="es-ES_tradnl" sz="1050" dirty="0" smtClean="0">
                <a:solidFill>
                  <a:prstClr val="black"/>
                </a:solidFill>
                <a:ea typeface="Calibri"/>
                <a:cs typeface="Times New Roman"/>
              </a:rPr>
              <a:t>. Jeremy miró con cuidado por el telescopio y dirigió sus ojos lentamente hacia la derecha, donde el mango de la Gran </a:t>
            </a:r>
            <a:r>
              <a:rPr lang="es-ES_tradnl" sz="1050" dirty="0" smtClean="0">
                <a:ea typeface="Calibri"/>
                <a:cs typeface="Times New Roman"/>
              </a:rPr>
              <a:t>Cuchara se inclina </a:t>
            </a:r>
            <a:r>
              <a:rPr lang="es-ES_tradnl" sz="1050" dirty="0" smtClean="0">
                <a:solidFill>
                  <a:prstClr val="black"/>
                </a:solidFill>
                <a:ea typeface="Calibri"/>
                <a:cs typeface="Times New Roman"/>
              </a:rPr>
              <a:t>hacia abajo y se convierte en un trapecio. —Sí, veo la base de la constelación— él dijo. —Perfecto. Ahora, imagina una línea que une las dos estrellas, se llaman </a:t>
            </a:r>
            <a:r>
              <a:rPr lang="es-ES_tradnl" sz="1050" dirty="0" err="1" smtClean="0">
                <a:solidFill>
                  <a:prstClr val="black"/>
                </a:solidFill>
                <a:ea typeface="Calibri"/>
                <a:cs typeface="Times New Roman"/>
              </a:rPr>
              <a:t>Merak</a:t>
            </a:r>
            <a:r>
              <a:rPr lang="es-ES_tradnl" sz="1050" dirty="0" smtClean="0">
                <a:solidFill>
                  <a:prstClr val="black"/>
                </a:solidFill>
                <a:ea typeface="Calibri"/>
                <a:cs typeface="Times New Roman"/>
              </a:rPr>
              <a:t> y </a:t>
            </a:r>
            <a:r>
              <a:rPr lang="es-ES_tradnl" sz="1050" dirty="0" err="1" smtClean="0">
                <a:solidFill>
                  <a:prstClr val="black"/>
                </a:solidFill>
                <a:ea typeface="Calibri"/>
                <a:cs typeface="Times New Roman"/>
              </a:rPr>
              <a:t>Dubhe</a:t>
            </a:r>
            <a:r>
              <a:rPr lang="es-ES_tradnl" sz="1050" dirty="0">
                <a:solidFill>
                  <a:prstClr val="black"/>
                </a:solidFill>
                <a:ea typeface="Calibri"/>
                <a:cs typeface="Times New Roman"/>
              </a:rPr>
              <a:t>,</a:t>
            </a:r>
            <a:r>
              <a:rPr lang="es-ES_tradnl" sz="1050" dirty="0" smtClean="0">
                <a:solidFill>
                  <a:prstClr val="black"/>
                </a:solidFill>
                <a:ea typeface="Calibri"/>
                <a:cs typeface="Times New Roman"/>
              </a:rPr>
              <a:t> y se extienden hacia arriba en la parte superior del lente —dijo el profesor </a:t>
            </a:r>
            <a:r>
              <a:rPr lang="es-ES_tradnl" sz="1050" dirty="0" err="1" smtClean="0">
                <a:solidFill>
                  <a:prstClr val="black"/>
                </a:solidFill>
                <a:ea typeface="Calibri"/>
                <a:cs typeface="Times New Roman"/>
              </a:rPr>
              <a:t>Helfand</a:t>
            </a:r>
            <a:r>
              <a:rPr lang="es-ES_tradnl" sz="1050" dirty="0" smtClean="0">
                <a:solidFill>
                  <a:prstClr val="black"/>
                </a:solidFill>
                <a:ea typeface="Calibri"/>
                <a:cs typeface="Times New Roman"/>
              </a:rPr>
              <a:t>. Jeremy se imaginó una raya blanca brillante conectando las dos estrellas, y extendiéndose más allá de ellas. Se sentía como si estuviera conectando los puntos en un libro de arte de 2</a:t>
            </a:r>
            <a:r>
              <a:rPr lang="es-ES_tradnl" sz="1050" baseline="30000" dirty="0" smtClean="0">
                <a:solidFill>
                  <a:prstClr val="black"/>
                </a:solidFill>
                <a:ea typeface="Calibri"/>
                <a:cs typeface="Times New Roman"/>
              </a:rPr>
              <a:t>do</a:t>
            </a:r>
            <a:r>
              <a:rPr lang="es-ES_tradnl" sz="1050" dirty="0" smtClean="0">
                <a:solidFill>
                  <a:prstClr val="black"/>
                </a:solidFill>
                <a:ea typeface="Calibri"/>
                <a:cs typeface="Times New Roman"/>
              </a:rPr>
              <a:t> grado, sólo que </a:t>
            </a:r>
            <a:r>
              <a:rPr lang="es-ES_tradnl" sz="1050" dirty="0" smtClean="0">
                <a:ea typeface="Calibri"/>
                <a:cs typeface="Times New Roman"/>
              </a:rPr>
              <a:t>esto era más interesante.</a:t>
            </a:r>
          </a:p>
          <a:p>
            <a:pPr lvl="0">
              <a:lnSpc>
                <a:spcPct val="115000"/>
              </a:lnSpc>
              <a:spcAft>
                <a:spcPts val="1000"/>
              </a:spcAft>
            </a:pPr>
            <a:r>
              <a:rPr lang="es-ES_tradnl" sz="1050" dirty="0" smtClean="0">
                <a:ea typeface="Calibri"/>
                <a:cs typeface="Times New Roman"/>
              </a:rPr>
              <a:t>—B-i-e-n —dijo lentamente. Él podía sentir las manos de su padre en sus hombros, manteniéndolo estable.  —¿Qué ves, campeón? —preguntó su padre. Jeremy miró por el lente, tratando de mantener la concentración. —¡Oh! —él gritó—. Creo que veo otra estrella, ¡pero parece más grande que todas los demás! ¿Es realmente una estrella? —Jeremy se retorció de emoción. —Bien hecho —dijo el profesor </a:t>
            </a:r>
            <a:r>
              <a:rPr lang="es-ES_tradnl" sz="1050" dirty="0" err="1" smtClean="0">
                <a:ea typeface="Calibri"/>
                <a:cs typeface="Times New Roman"/>
              </a:rPr>
              <a:t>Helfand</a:t>
            </a:r>
            <a:r>
              <a:rPr lang="es-ES_tradnl" sz="1050" dirty="0" smtClean="0">
                <a:ea typeface="Calibri"/>
                <a:cs typeface="Times New Roman"/>
              </a:rPr>
              <a:t>—. Acabas de localizar la Estrella Polar en nuestro enorme cielo</a:t>
            </a:r>
            <a:r>
              <a:rPr lang="es-ES_tradnl" sz="1050" dirty="0">
                <a:ea typeface="Calibri"/>
                <a:cs typeface="Times New Roman"/>
              </a:rPr>
              <a:t>.</a:t>
            </a:r>
            <a:endParaRPr lang="es-ES_tradnl" sz="1050" dirty="0" smtClean="0">
              <a:ea typeface="Calibri"/>
              <a:cs typeface="Times New Roman"/>
            </a:endParaRPr>
          </a:p>
          <a:p>
            <a:pPr lvl="0">
              <a:lnSpc>
                <a:spcPct val="115000"/>
              </a:lnSpc>
              <a:spcAft>
                <a:spcPts val="1000"/>
              </a:spcAft>
            </a:pPr>
            <a:r>
              <a:rPr lang="es-ES_tradnl" sz="1050" dirty="0" smtClean="0">
                <a:ea typeface="Calibri"/>
                <a:cs typeface="Times New Roman"/>
              </a:rPr>
              <a:t>—Sabes, Jeremy, tal vez cuando seas más grande, puedes unirte a nuestro equipo y ayudarnos a buscar más constelaciones y galaxias en el cielo. Hay tanto allá afuera que no tenemos ni idea.  ¿Estarías interesado? Jeremy pensó en el señor </a:t>
            </a:r>
            <a:r>
              <a:rPr lang="es-ES_tradnl" sz="1050" dirty="0" err="1" smtClean="0">
                <a:ea typeface="Calibri"/>
                <a:cs typeface="Times New Roman"/>
              </a:rPr>
              <a:t>Connolly</a:t>
            </a:r>
            <a:r>
              <a:rPr lang="es-ES_tradnl" sz="1050" dirty="0" smtClean="0">
                <a:ea typeface="Calibri"/>
                <a:cs typeface="Times New Roman"/>
              </a:rPr>
              <a:t> y sus amigos caminando por el Rose Center y jugando con las exposiciones para niños, mientras que él estuvo aquí en la cima del mundo, mirando profundamente </a:t>
            </a:r>
            <a:r>
              <a:rPr lang="es-ES_tradnl" sz="1050" dirty="0">
                <a:ea typeface="Calibri"/>
                <a:cs typeface="Times New Roman"/>
              </a:rPr>
              <a:t>a</a:t>
            </a:r>
            <a:r>
              <a:rPr lang="es-ES_tradnl" sz="1050" dirty="0" smtClean="0">
                <a:ea typeface="Calibri"/>
                <a:cs typeface="Times New Roman"/>
              </a:rPr>
              <a:t>l cielo. —No puedo esperar —dijo, con una sonrisa en su rostro tan brillante como cien soles.</a:t>
            </a:r>
            <a:endParaRPr lang="es-ES_tradnl" sz="1050" dirty="0">
              <a:ea typeface="Calibri"/>
              <a:cs typeface="Times New Roman"/>
            </a:endParaRPr>
          </a:p>
        </p:txBody>
      </p:sp>
    </p:spTree>
    <p:extLst>
      <p:ext uri="{BB962C8B-B14F-4D97-AF65-F5344CB8AC3E}">
        <p14:creationId xmlns:p14="http://schemas.microsoft.com/office/powerpoint/2010/main" val="2103848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a:p>
        </p:txBody>
      </p:sp>
      <p:sp>
        <p:nvSpPr>
          <p:cNvPr id="7" name="Rectangle 6"/>
          <p:cNvSpPr/>
          <p:nvPr/>
        </p:nvSpPr>
        <p:spPr>
          <a:xfrm>
            <a:off x="709863" y="842702"/>
            <a:ext cx="6461922" cy="2780533"/>
          </a:xfrm>
          <a:prstGeom prst="rect">
            <a:avLst/>
          </a:prstGeom>
        </p:spPr>
        <p:txBody>
          <a:bodyPr wrap="square" lIns="101881" tIns="50941" rIns="101881" bIns="50941">
            <a:spAutoFit/>
          </a:bodyPr>
          <a:lstStyle/>
          <a:p>
            <a:pPr marL="401638" lvl="0" indent="-342900">
              <a:buAutoNum type="arabicPeriod"/>
            </a:pPr>
            <a:r>
              <a:rPr lang="es-MX" sz="1600" b="1" dirty="0" smtClean="0">
                <a:latin typeface="Helvetica" pitchFamily="34" charset="0"/>
                <a:cs typeface="Helvetica" pitchFamily="34" charset="0"/>
              </a:rPr>
              <a:t>¿Qué dos citas del cuento son pistas sobre cómo se </a:t>
            </a:r>
            <a:r>
              <a:rPr lang="es-MX" sz="1600" b="1" dirty="0">
                <a:latin typeface="Helvetica" pitchFamily="34" charset="0"/>
                <a:cs typeface="Helvetica" pitchFamily="34" charset="0"/>
              </a:rPr>
              <a:t>desarrollará  </a:t>
            </a:r>
            <a:r>
              <a:rPr lang="es-MX" sz="1600" b="1" dirty="0" smtClean="0">
                <a:latin typeface="Helvetica" pitchFamily="34" charset="0"/>
                <a:cs typeface="Helvetica" pitchFamily="34" charset="0"/>
              </a:rPr>
              <a:t>el desenlace en </a:t>
            </a:r>
            <a:r>
              <a:rPr lang="es-MX" sz="1600" i="1" dirty="0" smtClean="0">
                <a:latin typeface="Helvetica" pitchFamily="34" charset="0"/>
                <a:cs typeface="Helvetica" pitchFamily="34" charset="0"/>
              </a:rPr>
              <a:t>Un robot malo</a:t>
            </a:r>
            <a:r>
              <a:rPr lang="es-MX" sz="1600" b="1" dirty="0" smtClean="0">
                <a:latin typeface="Helvetica" pitchFamily="34" charset="0"/>
                <a:cs typeface="Helvetica" pitchFamily="34" charset="0"/>
              </a:rPr>
              <a:t>?</a:t>
            </a:r>
          </a:p>
          <a:p>
            <a:pPr marL="60236" lvl="0"/>
            <a:endParaRPr lang="es-MX" sz="1600" b="1" dirty="0" smtClean="0">
              <a:latin typeface="Helvetica"/>
              <a:cs typeface="Helvetica"/>
            </a:endParaRPr>
          </a:p>
          <a:p>
            <a:pPr marL="685800" indent="-288925">
              <a:buFont typeface="+mj-lt"/>
              <a:buAutoNum type="alphaUcPeriod"/>
            </a:pPr>
            <a:r>
              <a:rPr lang="es-ES" sz="1400" dirty="0">
                <a:latin typeface="Helvetica"/>
                <a:cs typeface="Helvetica"/>
              </a:rPr>
              <a:t>—Estamos tarde para la clase —dijo Bonnie, se sorprendió oírse a sí misma decir “estamos”.</a:t>
            </a:r>
          </a:p>
          <a:p>
            <a:pPr marL="685800" indent="-288925">
              <a:buFont typeface="+mj-lt"/>
              <a:buAutoNum type="alphaUcPeriod"/>
            </a:pPr>
            <a:endParaRPr lang="es-MX" sz="1400" dirty="0" smtClean="0">
              <a:latin typeface="Helvetica" pitchFamily="34" charset="0"/>
              <a:cs typeface="Helvetica" pitchFamily="34" charset="0"/>
            </a:endParaRPr>
          </a:p>
          <a:p>
            <a:pPr marL="685800" indent="-288925">
              <a:buFont typeface="+mj-lt"/>
              <a:buAutoNum type="alphaUcPeriod"/>
            </a:pPr>
            <a:r>
              <a:rPr lang="es-MX" sz="1400" dirty="0" smtClean="0">
                <a:latin typeface="Helvetica"/>
                <a:cs typeface="Helvetica"/>
              </a:rPr>
              <a:t>“Es una licuadora con patas. Nunca lo olvides”.</a:t>
            </a:r>
          </a:p>
          <a:p>
            <a:pPr marL="685800" indent="-288925">
              <a:buFont typeface="+mj-lt"/>
              <a:buAutoNum type="alphaUcPeriod"/>
            </a:pPr>
            <a:endParaRPr lang="es-MX" sz="1400" dirty="0" smtClean="0">
              <a:latin typeface="Helvetica" pitchFamily="34" charset="0"/>
              <a:cs typeface="Helvetica" pitchFamily="34" charset="0"/>
            </a:endParaRPr>
          </a:p>
          <a:p>
            <a:pPr marL="685800" indent="-288925">
              <a:buFont typeface="+mj-lt"/>
              <a:buAutoNum type="alphaUcPeriod"/>
            </a:pPr>
            <a:r>
              <a:rPr lang="es-MX" sz="1400" dirty="0" smtClean="0">
                <a:latin typeface="Helvetica"/>
                <a:cs typeface="Helvetica"/>
              </a:rPr>
              <a:t>"Ella lo llamó </a:t>
            </a:r>
            <a:r>
              <a:rPr lang="es-MX" sz="1400" dirty="0" err="1" smtClean="0">
                <a:latin typeface="Helvetica"/>
                <a:cs typeface="Helvetica"/>
              </a:rPr>
              <a:t>Electronic</a:t>
            </a:r>
            <a:r>
              <a:rPr lang="es-MX" sz="1400" dirty="0" smtClean="0">
                <a:latin typeface="Helvetica"/>
                <a:cs typeface="Helvetica"/>
              </a:rPr>
              <a:t> </a:t>
            </a:r>
            <a:r>
              <a:rPr lang="es-MX" sz="1400" dirty="0" err="1" smtClean="0">
                <a:latin typeface="Helvetica"/>
                <a:cs typeface="Helvetica"/>
              </a:rPr>
              <a:t>Armed</a:t>
            </a:r>
            <a:r>
              <a:rPr lang="es-MX" sz="1400" dirty="0" smtClean="0">
                <a:latin typeface="Helvetica"/>
                <a:cs typeface="Helvetica"/>
              </a:rPr>
              <a:t> </a:t>
            </a:r>
            <a:r>
              <a:rPr lang="es-MX" sz="1400" dirty="0" err="1" smtClean="0">
                <a:latin typeface="Helvetica"/>
                <a:cs typeface="Helvetica"/>
              </a:rPr>
              <a:t>Robotic</a:t>
            </a:r>
            <a:r>
              <a:rPr lang="es-MX" sz="1400" dirty="0" smtClean="0">
                <a:latin typeface="Helvetica"/>
                <a:cs typeface="Helvetica"/>
              </a:rPr>
              <a:t> </a:t>
            </a:r>
            <a:r>
              <a:rPr lang="es-MX" sz="1400" dirty="0" err="1" smtClean="0">
                <a:latin typeface="Helvetica"/>
                <a:cs typeface="Helvetica"/>
              </a:rPr>
              <a:t>Laserdeath</a:t>
            </a:r>
            <a:r>
              <a:rPr lang="es-MX" sz="1400" dirty="0" smtClean="0">
                <a:latin typeface="Helvetica"/>
                <a:cs typeface="Helvetica"/>
              </a:rPr>
              <a:t> (EARL)" </a:t>
            </a:r>
          </a:p>
          <a:p>
            <a:pPr marL="685800" indent="-288925">
              <a:buFont typeface="+mj-lt"/>
              <a:buAutoNum type="alphaUcPeriod"/>
            </a:pPr>
            <a:endParaRPr lang="es-MX" sz="1400" dirty="0" smtClean="0">
              <a:latin typeface="Helvetica" pitchFamily="34" charset="0"/>
              <a:cs typeface="Helvetica" pitchFamily="34" charset="0"/>
            </a:endParaRPr>
          </a:p>
          <a:p>
            <a:pPr marL="685800" indent="-288925">
              <a:buFont typeface="+mj-lt"/>
              <a:buAutoNum type="alphaUcPeriod"/>
            </a:pPr>
            <a:r>
              <a:rPr lang="es-MX" sz="1400" dirty="0" smtClean="0">
                <a:latin typeface="Helvetica"/>
                <a:cs typeface="Helvetica"/>
              </a:rPr>
              <a:t>"Todos hemos oído mucho acerca de tu robot. ¿Por qué no nos cuentas acerca de él?" </a:t>
            </a:r>
            <a:endParaRPr lang="es-MX" sz="1600" dirty="0" smtClean="0">
              <a:latin typeface="Helvetica"/>
              <a:cs typeface="Helvetica"/>
            </a:endParaRPr>
          </a:p>
        </p:txBody>
      </p:sp>
      <p:cxnSp>
        <p:nvCxnSpPr>
          <p:cNvPr id="10" name="Straight Connector 9"/>
          <p:cNvCxnSpPr/>
          <p:nvPr/>
        </p:nvCxnSpPr>
        <p:spPr>
          <a:xfrm>
            <a:off x="457200"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99185" y="1631604"/>
            <a:ext cx="242888" cy="1694236"/>
            <a:chOff x="706579" y="1685875"/>
            <a:chExt cx="242888" cy="1694236"/>
          </a:xfrm>
        </p:grpSpPr>
        <p:sp>
          <p:nvSpPr>
            <p:cNvPr id="11" name="Oval 10"/>
            <p:cNvSpPr/>
            <p:nvPr/>
          </p:nvSpPr>
          <p:spPr>
            <a:xfrm>
              <a:off x="706579" y="23320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2" name="Oval 11"/>
            <p:cNvSpPr/>
            <p:nvPr/>
          </p:nvSpPr>
          <p:spPr>
            <a:xfrm>
              <a:off x="706579" y="274245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3" name="Oval 12"/>
            <p:cNvSpPr/>
            <p:nvPr/>
          </p:nvSpPr>
          <p:spPr>
            <a:xfrm>
              <a:off x="706579" y="16858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4" name="Oval 13"/>
            <p:cNvSpPr/>
            <p:nvPr/>
          </p:nvSpPr>
          <p:spPr>
            <a:xfrm>
              <a:off x="706579" y="314062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sp>
        <p:nvSpPr>
          <p:cNvPr id="29" name="Rectangle 28"/>
          <p:cNvSpPr/>
          <p:nvPr/>
        </p:nvSpPr>
        <p:spPr>
          <a:xfrm>
            <a:off x="706578" y="5181600"/>
            <a:ext cx="6465206" cy="3950084"/>
          </a:xfrm>
          <a:prstGeom prst="rect">
            <a:avLst/>
          </a:prstGeom>
        </p:spPr>
        <p:txBody>
          <a:bodyPr wrap="square" lIns="101881" tIns="50941" rIns="101881" bIns="50941">
            <a:spAutoFit/>
          </a:bodyPr>
          <a:lstStyle/>
          <a:p>
            <a:pPr marL="403136" indent="-342900">
              <a:buAutoNum type="arabicPeriod" startAt="2"/>
            </a:pPr>
            <a:r>
              <a:rPr lang="es-ES_tradnl" sz="1600" b="1" dirty="0" smtClean="0">
                <a:latin typeface="Helvetica" pitchFamily="34" charset="0"/>
                <a:cs typeface="Helvetica" pitchFamily="34" charset="0"/>
              </a:rPr>
              <a:t>¿Qué declaración justifica mejor por qué el cambio de Bonnie hacia EARL, al final del cuento, fue una buena decisión de parte de Bonnie?</a:t>
            </a:r>
          </a:p>
          <a:p>
            <a:pPr marL="403136" indent="-342900">
              <a:buAutoNum type="arabicPeriod" startAt="2"/>
            </a:pPr>
            <a:endParaRPr lang="es-ES_tradnl" sz="16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La construcción de un robot no es tan fácil como parece y puede que no resulte como se espera.</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Los amigos de Bonnie no apreciaban a EARL, por lo que ella debió haberles escuchado hace mucho tiempo.</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defTabSz="1023938">
              <a:buFont typeface="+mj-lt"/>
              <a:buAutoNum type="alphaUcPeriod"/>
            </a:pPr>
            <a:r>
              <a:rPr lang="es-ES" sz="1400" dirty="0" smtClean="0">
                <a:latin typeface="Helvetica" pitchFamily="34" charset="0"/>
                <a:cs typeface="Helvetica" pitchFamily="34" charset="0"/>
              </a:rPr>
              <a:t>EARL consumía </a:t>
            </a:r>
            <a:r>
              <a:rPr lang="es-ES" sz="1400" dirty="0">
                <a:latin typeface="Helvetica" pitchFamily="34" charset="0"/>
                <a:cs typeface="Helvetica" pitchFamily="34" charset="0"/>
              </a:rPr>
              <a:t>todo el tiempo libre de Bonnie y </a:t>
            </a:r>
            <a:r>
              <a:rPr lang="es-ES" sz="1400" dirty="0" smtClean="0">
                <a:latin typeface="Helvetica" pitchFamily="34" charset="0"/>
                <a:cs typeface="Helvetica" pitchFamily="34" charset="0"/>
              </a:rPr>
              <a:t>ya </a:t>
            </a:r>
            <a:r>
              <a:rPr lang="es-ES" sz="1400" dirty="0">
                <a:latin typeface="Helvetica" pitchFamily="34" charset="0"/>
                <a:cs typeface="Helvetica" pitchFamily="34" charset="0"/>
              </a:rPr>
              <a:t>no </a:t>
            </a:r>
            <a:r>
              <a:rPr lang="es-ES" sz="1400" dirty="0" smtClean="0">
                <a:latin typeface="Helvetica" pitchFamily="34" charset="0"/>
                <a:cs typeface="Helvetica" pitchFamily="34" charset="0"/>
              </a:rPr>
              <a:t>tenía </a:t>
            </a:r>
            <a:r>
              <a:rPr lang="es-ES" sz="1400" dirty="0">
                <a:latin typeface="Helvetica" pitchFamily="34" charset="0"/>
                <a:cs typeface="Helvetica" pitchFamily="34" charset="0"/>
              </a:rPr>
              <a:t>tiempo </a:t>
            </a:r>
            <a:r>
              <a:rPr lang="es-ES" sz="1400" dirty="0" smtClean="0">
                <a:latin typeface="Helvetica" pitchFamily="34" charset="0"/>
                <a:cs typeface="Helvetica" pitchFamily="34" charset="0"/>
              </a:rPr>
              <a:t> para </a:t>
            </a:r>
            <a:r>
              <a:rPr lang="es-ES" sz="1400" dirty="0">
                <a:latin typeface="Helvetica" pitchFamily="34" charset="0"/>
                <a:cs typeface="Helvetica" pitchFamily="34" charset="0"/>
              </a:rPr>
              <a:t>estar con sus </a:t>
            </a:r>
            <a:r>
              <a:rPr lang="es-ES" sz="1400" dirty="0" smtClean="0">
                <a:latin typeface="Helvetica" pitchFamily="34" charset="0"/>
                <a:cs typeface="Helvetica" pitchFamily="34" charset="0"/>
              </a:rPr>
              <a:t>amigos</a:t>
            </a:r>
            <a:r>
              <a:rPr lang="es-ES_tradnl" sz="1400" dirty="0" smtClean="0">
                <a:latin typeface="Helvetica" pitchFamily="34" charset="0"/>
                <a:cs typeface="Helvetica" pitchFamily="34" charset="0"/>
              </a:rPr>
              <a:t>.</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La construcción de un robot necesita más de una persona para lograrlo.</a:t>
            </a:r>
          </a:p>
          <a:p>
            <a:pPr marL="401638"/>
            <a:endParaRPr lang="es-ES_tradnl" sz="1600" dirty="0" smtClean="0">
              <a:latin typeface="Helvetica" pitchFamily="34" charset="0"/>
              <a:cs typeface="Helvetica" pitchFamily="34" charset="0"/>
            </a:endParaRPr>
          </a:p>
          <a:p>
            <a:pPr marL="401638"/>
            <a:endParaRPr lang="es-ES_tradnl" sz="1600" dirty="0">
              <a:latin typeface="Helvetica" pitchFamily="34" charset="0"/>
              <a:cs typeface="Helvetica" pitchFamily="34" charset="0"/>
            </a:endParaRPr>
          </a:p>
        </p:txBody>
      </p:sp>
      <p:grpSp>
        <p:nvGrpSpPr>
          <p:cNvPr id="6" name="Group 5"/>
          <p:cNvGrpSpPr/>
          <p:nvPr/>
        </p:nvGrpSpPr>
        <p:grpSpPr>
          <a:xfrm>
            <a:off x="899185" y="6183980"/>
            <a:ext cx="242888" cy="2164730"/>
            <a:chOff x="706579" y="6183980"/>
            <a:chExt cx="242888" cy="2164730"/>
          </a:xfrm>
        </p:grpSpPr>
        <p:sp>
          <p:nvSpPr>
            <p:cNvPr id="30" name="Oval 29"/>
            <p:cNvSpPr/>
            <p:nvPr/>
          </p:nvSpPr>
          <p:spPr>
            <a:xfrm>
              <a:off x="706579" y="684858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1" name="Oval 30"/>
            <p:cNvSpPr/>
            <p:nvPr/>
          </p:nvSpPr>
          <p:spPr>
            <a:xfrm>
              <a:off x="706579" y="61839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2" name="Oval 31"/>
            <p:cNvSpPr/>
            <p:nvPr/>
          </p:nvSpPr>
          <p:spPr>
            <a:xfrm>
              <a:off x="706579" y="81092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3" name="Oval 32"/>
            <p:cNvSpPr/>
            <p:nvPr/>
          </p:nvSpPr>
          <p:spPr>
            <a:xfrm>
              <a:off x="706579" y="74947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2646561895"/>
              </p:ext>
            </p:extLst>
          </p:nvPr>
        </p:nvGraphicFramePr>
        <p:xfrm>
          <a:off x="5562600" y="3810000"/>
          <a:ext cx="1637760" cy="609600"/>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RL.6.3    DOK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APx</a:t>
                      </a:r>
                      <a:endParaRPr lang="en-US" sz="800" b="0" i="1"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35280">
                <a:tc>
                  <a:txBody>
                    <a:bodyPr/>
                    <a:lstStyle/>
                    <a:p>
                      <a:pPr marL="0" marR="0" algn="l">
                        <a:lnSpc>
                          <a:spcPct val="100000"/>
                        </a:lnSpc>
                        <a:spcBef>
                          <a:spcPts val="0"/>
                        </a:spcBef>
                        <a:spcAft>
                          <a:spcPts val="0"/>
                        </a:spcAft>
                      </a:pPr>
                      <a:r>
                        <a:rPr lang="es-MX" sz="800" b="0" dirty="0" smtClean="0">
                          <a:effectLst/>
                          <a:latin typeface="+mn-lt"/>
                          <a:ea typeface="Times New Roman"/>
                          <a:cs typeface="Times New Roman"/>
                        </a:rPr>
                        <a:t>Identifica los puntos clave (acción, episodios, resolución, etc...) que indican cambio en la trama o el desarrollo. </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91055242"/>
              </p:ext>
            </p:extLst>
          </p:nvPr>
        </p:nvGraphicFramePr>
        <p:xfrm>
          <a:off x="5508238" y="9035204"/>
          <a:ext cx="1791240" cy="487680"/>
        </p:xfrm>
        <a:graphic>
          <a:graphicData uri="http://schemas.openxmlformats.org/drawingml/2006/table">
            <a:tbl>
              <a:tblPr firstRow="1" firstCol="1" bandRow="1"/>
              <a:tblGrid>
                <a:gridCol w="1791240"/>
              </a:tblGrid>
              <a:tr h="104101">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RL.6.3</a:t>
                      </a:r>
                      <a:r>
                        <a:rPr lang="en-US" sz="800" b="0" i="1" baseline="0" dirty="0" smtClean="0">
                          <a:solidFill>
                            <a:srgbClr val="000000"/>
                          </a:solidFill>
                          <a:effectLst/>
                          <a:latin typeface="Calibri"/>
                          <a:ea typeface="Times New Roman"/>
                          <a:cs typeface="Times New Roman"/>
                        </a:rPr>
                        <a:t>    </a:t>
                      </a:r>
                      <a:r>
                        <a:rPr lang="en-US" sz="800" b="0" i="1" dirty="0" smtClean="0">
                          <a:solidFill>
                            <a:srgbClr val="000000"/>
                          </a:solidFill>
                          <a:effectLst/>
                          <a:latin typeface="Calibri"/>
                          <a:ea typeface="Times New Roman"/>
                          <a:cs typeface="Times New Roman"/>
                        </a:rPr>
                        <a:t>DOK </a:t>
                      </a:r>
                      <a:r>
                        <a:rPr lang="en-US" sz="800" b="0" i="1" dirty="0">
                          <a:solidFill>
                            <a:srgbClr val="000000"/>
                          </a:solidFill>
                          <a:effectLst/>
                          <a:latin typeface="Calibri"/>
                          <a:ea typeface="Times New Roman"/>
                          <a:cs typeface="Times New Roman"/>
                        </a:rPr>
                        <a:t>4 - EVS</a:t>
                      </a:r>
                      <a:endParaRPr lang="en-US" sz="800" b="0" i="1" dirty="0">
                        <a:effectLst/>
                        <a:latin typeface="Calibri"/>
                        <a:ea typeface="Calibri"/>
                        <a:cs typeface="Times New Roman"/>
                      </a:endParaRPr>
                    </a:p>
                  </a:txBody>
                  <a:tcPr marL="33440" marR="334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89560">
                <a:tc>
                  <a:txBody>
                    <a:bodyPr/>
                    <a:lstStyle/>
                    <a:p>
                      <a:pPr marL="0" marR="0" algn="l">
                        <a:lnSpc>
                          <a:spcPct val="100000"/>
                        </a:lnSpc>
                        <a:spcBef>
                          <a:spcPts val="0"/>
                        </a:spcBef>
                        <a:spcAft>
                          <a:spcPts val="0"/>
                        </a:spcAft>
                      </a:pPr>
                      <a:r>
                        <a:rPr lang="es-MX" sz="800" b="0" dirty="0" smtClean="0">
                          <a:effectLst/>
                          <a:latin typeface="+mn-lt"/>
                          <a:ea typeface="Times New Roman"/>
                          <a:cs typeface="Times New Roman"/>
                        </a:rPr>
                        <a:t>Justifica cómo el personaje responde o cambia mientras la trama va llegando a su resolución/desenlace.</a:t>
                      </a:r>
                      <a:endParaRPr lang="en-US" sz="800" b="0" dirty="0">
                        <a:effectLst/>
                        <a:latin typeface="Calibri"/>
                        <a:ea typeface="Calibri"/>
                        <a:cs typeface="Times New Roman"/>
                      </a:endParaRPr>
                    </a:p>
                  </a:txBody>
                  <a:tcPr marL="33440" marR="334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7538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a:p>
        </p:txBody>
      </p:sp>
      <p:sp>
        <p:nvSpPr>
          <p:cNvPr id="7" name="Rectangle 6"/>
          <p:cNvSpPr/>
          <p:nvPr/>
        </p:nvSpPr>
        <p:spPr>
          <a:xfrm>
            <a:off x="725794" y="609600"/>
            <a:ext cx="6360806" cy="3457642"/>
          </a:xfrm>
          <a:prstGeom prst="rect">
            <a:avLst/>
          </a:prstGeom>
        </p:spPr>
        <p:txBody>
          <a:bodyPr wrap="square" lIns="101881" tIns="50941" rIns="101881" bIns="50941">
            <a:spAutoFit/>
          </a:bodyPr>
          <a:lstStyle/>
          <a:p>
            <a:pPr marL="403136" lvl="0" indent="-342900">
              <a:buAutoNum type="arabicPeriod" startAt="3"/>
            </a:pPr>
            <a:r>
              <a:rPr lang="es-ES_tradnl" sz="1600" b="1" dirty="0" smtClean="0">
                <a:solidFill>
                  <a:prstClr val="black"/>
                </a:solidFill>
                <a:latin typeface="Helvetica" pitchFamily="34" charset="0"/>
                <a:cs typeface="Helvetica" pitchFamily="34" charset="0"/>
              </a:rPr>
              <a:t>¿Cómo el punto de vista de Jeremy de no poder asistir a la</a:t>
            </a:r>
            <a:r>
              <a:rPr lang="es-ES_tradnl" sz="1600" b="1" dirty="0" smtClean="0">
                <a:solidFill>
                  <a:srgbClr val="000000"/>
                </a:solidFill>
                <a:latin typeface="Helvetica" pitchFamily="34" charset="0"/>
                <a:cs typeface="Helvetica" pitchFamily="34" charset="0"/>
              </a:rPr>
              <a:t> excursión escolar</a:t>
            </a:r>
            <a:r>
              <a:rPr lang="es-ES_tradnl" sz="1600" b="1" dirty="0" smtClean="0">
                <a:solidFill>
                  <a:prstClr val="black"/>
                </a:solidFill>
                <a:latin typeface="Helvetica" pitchFamily="34" charset="0"/>
                <a:cs typeface="Helvetica" pitchFamily="34" charset="0"/>
              </a:rPr>
              <a:t> de ciencia explica su reacción al conocer al Dr. </a:t>
            </a:r>
            <a:r>
              <a:rPr lang="es-ES_tradnl" sz="1600" b="1" dirty="0" err="1" smtClean="0">
                <a:solidFill>
                  <a:prstClr val="black"/>
                </a:solidFill>
                <a:latin typeface="Helvetica" pitchFamily="34" charset="0"/>
                <a:cs typeface="Helvetica" pitchFamily="34" charset="0"/>
              </a:rPr>
              <a:t>Helfand</a:t>
            </a:r>
            <a:r>
              <a:rPr lang="es-ES_tradnl" sz="1600" b="1" dirty="0" smtClean="0">
                <a:solidFill>
                  <a:prstClr val="black"/>
                </a:solidFill>
                <a:latin typeface="Helvetica" pitchFamily="34" charset="0"/>
                <a:cs typeface="Helvetica" pitchFamily="34" charset="0"/>
              </a:rPr>
              <a:t>?</a:t>
            </a:r>
          </a:p>
          <a:p>
            <a:pPr marL="60236" lvl="0"/>
            <a:r>
              <a:rPr lang="es-ES_tradnl" sz="1600" dirty="0" smtClean="0">
                <a:solidFill>
                  <a:prstClr val="black"/>
                </a:solidFill>
                <a:latin typeface="Helvetica" pitchFamily="34" charset="0"/>
                <a:cs typeface="Helvetica" pitchFamily="34" charset="0"/>
              </a:rPr>
              <a:t>      </a:t>
            </a:r>
            <a:endParaRPr lang="es-ES_tradnl" sz="1600" b="1" dirty="0" smtClean="0">
              <a:solidFill>
                <a:prstClr val="black"/>
              </a:solidFill>
              <a:latin typeface="Helvetica" pitchFamily="34" charset="0"/>
              <a:cs typeface="Helvetica" pitchFamily="34" charset="0"/>
            </a:endParaRPr>
          </a:p>
          <a:p>
            <a:pPr marL="685800" indent="-288925">
              <a:buFont typeface="+mj-lt"/>
              <a:buAutoNum type="alphaUcPeriod"/>
            </a:pPr>
            <a:r>
              <a:rPr lang="es-ES_tradnl" sz="1400" dirty="0" smtClean="0">
                <a:latin typeface="Helvetica" panose="020B0604020202020204" pitchFamily="34" charset="0"/>
                <a:cs typeface="Helvetica" panose="020B0604020202020204" pitchFamily="34" charset="0"/>
              </a:rPr>
              <a:t>Jeremy sabía que más tarde su padre lo llevaría al Rose Center, así que no se sorprendió.</a:t>
            </a:r>
          </a:p>
          <a:p>
            <a:pPr marL="685800" indent="-288925">
              <a:buFont typeface="+mj-lt"/>
              <a:buAutoNum type="alphaUcPeriod"/>
            </a:pPr>
            <a:endParaRPr lang="es-ES_tradnl" sz="1400" dirty="0" smtClean="0">
              <a:latin typeface="Helvetica" panose="020B0604020202020204" pitchFamily="34" charset="0"/>
              <a:cs typeface="Helvetica" panose="020B0604020202020204" pitchFamily="34" charset="0"/>
            </a:endParaRPr>
          </a:p>
          <a:p>
            <a:pPr marL="685800" indent="-288925">
              <a:buFont typeface="+mj-lt"/>
              <a:buAutoNum type="alphaUcPeriod" startAt="2"/>
            </a:pPr>
            <a:r>
              <a:rPr lang="es-ES_tradnl" sz="1400" dirty="0" smtClean="0">
                <a:latin typeface="Helvetica" panose="020B0604020202020204" pitchFamily="34" charset="0"/>
                <a:cs typeface="Helvetica" panose="020B0604020202020204" pitchFamily="34" charset="0"/>
              </a:rPr>
              <a:t>Haber conocido al Dr. </a:t>
            </a:r>
            <a:r>
              <a:rPr lang="es-ES_tradnl" sz="1400" dirty="0" err="1" smtClean="0">
                <a:latin typeface="Helvetica" panose="020B0604020202020204" pitchFamily="34" charset="0"/>
                <a:cs typeface="Helvetica" panose="020B0604020202020204" pitchFamily="34" charset="0"/>
              </a:rPr>
              <a:t>Helfand</a:t>
            </a:r>
            <a:r>
              <a:rPr lang="es-ES_tradnl" sz="1400" dirty="0" smtClean="0">
                <a:latin typeface="Helvetica" panose="020B0604020202020204" pitchFamily="34" charset="0"/>
                <a:cs typeface="Helvetica" panose="020B0604020202020204" pitchFamily="34" charset="0"/>
              </a:rPr>
              <a:t> fue genial, porque él preferiría no haber asistido a la excursión de ciencias de todos modos.</a:t>
            </a:r>
          </a:p>
          <a:p>
            <a:pPr marL="685800" indent="-288925">
              <a:buFont typeface="+mj-lt"/>
              <a:buAutoNum type="alphaUcPeriod" startAt="2"/>
            </a:pPr>
            <a:endParaRPr lang="es-ES_tradnl" sz="1400" dirty="0" smtClean="0">
              <a:latin typeface="Helvetica" panose="020B0604020202020204" pitchFamily="34" charset="0"/>
              <a:cs typeface="Helvetica" panose="020B0604020202020204" pitchFamily="34" charset="0"/>
            </a:endParaRPr>
          </a:p>
          <a:p>
            <a:pPr marL="685800" indent="-288925">
              <a:buFont typeface="+mj-lt"/>
              <a:buAutoNum type="alphaUcPeriod" startAt="2"/>
            </a:pPr>
            <a:r>
              <a:rPr lang="es-ES_tradnl" sz="1400" dirty="0" smtClean="0">
                <a:latin typeface="Helvetica" panose="020B0604020202020204" pitchFamily="34" charset="0"/>
                <a:cs typeface="Helvetica" panose="020B0604020202020204" pitchFamily="34" charset="0"/>
              </a:rPr>
              <a:t>La reacción de Jeremy se basó en el hecho de que él no se sentía bien.</a:t>
            </a:r>
            <a:endParaRPr lang="es-ES_tradnl" sz="1400" dirty="0" smtClean="0">
              <a:solidFill>
                <a:prstClr val="black"/>
              </a:solidFill>
              <a:latin typeface="Helvetica" panose="020B0604020202020204" pitchFamily="34" charset="0"/>
              <a:cs typeface="Helvetica" panose="020B0604020202020204" pitchFamily="34" charset="0"/>
            </a:endParaRPr>
          </a:p>
          <a:p>
            <a:pPr marL="685800" indent="-288925">
              <a:buFont typeface="+mj-lt"/>
              <a:buAutoNum type="alphaUcPeriod" startAt="2"/>
            </a:pPr>
            <a:endParaRPr lang="es-ES_tradnl" sz="1400" dirty="0" smtClean="0">
              <a:solidFill>
                <a:prstClr val="black"/>
              </a:solidFill>
              <a:latin typeface="Helvetica" panose="020B0604020202020204" pitchFamily="34" charset="0"/>
              <a:cs typeface="Helvetica" panose="020B0604020202020204" pitchFamily="34" charset="0"/>
            </a:endParaRPr>
          </a:p>
          <a:p>
            <a:pPr marL="685800" indent="-288925">
              <a:buFont typeface="+mj-lt"/>
              <a:buAutoNum type="alphaUcPeriod" startAt="2"/>
            </a:pPr>
            <a:r>
              <a:rPr lang="es-ES_tradnl" sz="1400" dirty="0" smtClean="0">
                <a:solidFill>
                  <a:prstClr val="black"/>
                </a:solidFill>
                <a:latin typeface="Helvetica" panose="020B0604020202020204" pitchFamily="34" charset="0"/>
                <a:cs typeface="Helvetica" panose="020B0604020202020204" pitchFamily="34" charset="0"/>
              </a:rPr>
              <a:t>Conocer al Dr. </a:t>
            </a:r>
            <a:r>
              <a:rPr lang="es-ES_tradnl" sz="1400" dirty="0" err="1" smtClean="0">
                <a:solidFill>
                  <a:prstClr val="black"/>
                </a:solidFill>
                <a:latin typeface="Helvetica" panose="020B0604020202020204" pitchFamily="34" charset="0"/>
                <a:cs typeface="Helvetica" panose="020B0604020202020204" pitchFamily="34" charset="0"/>
              </a:rPr>
              <a:t>Helfand</a:t>
            </a:r>
            <a:r>
              <a:rPr lang="es-ES_tradnl" sz="1400" dirty="0" smtClean="0">
                <a:solidFill>
                  <a:prstClr val="black"/>
                </a:solidFill>
                <a:latin typeface="Helvetica" panose="020B0604020202020204" pitchFamily="34" charset="0"/>
                <a:cs typeface="Helvetica" panose="020B0604020202020204" pitchFamily="34" charset="0"/>
              </a:rPr>
              <a:t> compensó su decepción de no haber podido ir al </a:t>
            </a:r>
            <a:r>
              <a:rPr lang="en-US" sz="1400" dirty="0">
                <a:solidFill>
                  <a:prstClr val="black"/>
                </a:solidFill>
                <a:latin typeface="Helvetica" panose="020B0604020202020204" pitchFamily="34" charset="0"/>
                <a:cs typeface="Helvetica" panose="020B0604020202020204" pitchFamily="34" charset="0"/>
              </a:rPr>
              <a:t>Rose Center for Earth and Space</a:t>
            </a:r>
            <a:r>
              <a:rPr lang="es-ES_tradnl" sz="1400" dirty="0" smtClean="0">
                <a:solidFill>
                  <a:prstClr val="black"/>
                </a:solidFill>
                <a:latin typeface="Helvetica" panose="020B0604020202020204" pitchFamily="34" charset="0"/>
                <a:cs typeface="Helvetica" panose="020B0604020202020204" pitchFamily="34" charset="0"/>
              </a:rPr>
              <a:t>.</a:t>
            </a:r>
            <a:endParaRPr lang="es-ES_tradnl" sz="1400" dirty="0" smtClean="0">
              <a:latin typeface="Helvetica" panose="020B0604020202020204" pitchFamily="34" charset="0"/>
              <a:cs typeface="Helvetica" panose="020B0604020202020204" pitchFamily="34" charset="0"/>
            </a:endParaRPr>
          </a:p>
        </p:txBody>
      </p:sp>
      <p:cxnSp>
        <p:nvCxnSpPr>
          <p:cNvPr id="10" name="Straight Connector 9"/>
          <p:cNvCxnSpPr/>
          <p:nvPr/>
        </p:nvCxnSpPr>
        <p:spPr>
          <a:xfrm>
            <a:off x="589116"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11741" y="1644945"/>
            <a:ext cx="236669" cy="2121701"/>
            <a:chOff x="739644" y="1625710"/>
            <a:chExt cx="236669" cy="2121701"/>
          </a:xfrm>
        </p:grpSpPr>
        <p:sp>
          <p:nvSpPr>
            <p:cNvPr id="11" name="Oval 10"/>
            <p:cNvSpPr/>
            <p:nvPr/>
          </p:nvSpPr>
          <p:spPr>
            <a:xfrm>
              <a:off x="739644" y="2893576"/>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2" name="Oval 11"/>
            <p:cNvSpPr/>
            <p:nvPr/>
          </p:nvSpPr>
          <p:spPr>
            <a:xfrm>
              <a:off x="739644" y="1625710"/>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3" name="Oval 12"/>
            <p:cNvSpPr/>
            <p:nvPr/>
          </p:nvSpPr>
          <p:spPr>
            <a:xfrm>
              <a:off x="741453" y="2259643"/>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4" name="Oval 13"/>
            <p:cNvSpPr/>
            <p:nvPr/>
          </p:nvSpPr>
          <p:spPr>
            <a:xfrm>
              <a:off x="739644" y="3499755"/>
              <a:ext cx="234860" cy="24765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sp>
        <p:nvSpPr>
          <p:cNvPr id="29" name="Rectangle 28"/>
          <p:cNvSpPr/>
          <p:nvPr/>
        </p:nvSpPr>
        <p:spPr>
          <a:xfrm>
            <a:off x="697832" y="5334000"/>
            <a:ext cx="6388768" cy="2565089"/>
          </a:xfrm>
          <a:prstGeom prst="rect">
            <a:avLst/>
          </a:prstGeom>
        </p:spPr>
        <p:txBody>
          <a:bodyPr wrap="square" lIns="101881" tIns="50941" rIns="101881" bIns="50941">
            <a:spAutoFit/>
          </a:bodyPr>
          <a:lstStyle/>
          <a:p>
            <a:pPr marL="401637" indent="-342900">
              <a:buAutoNum type="arabicPeriod" startAt="4"/>
            </a:pPr>
            <a:r>
              <a:rPr lang="es-ES_tradnl" sz="1600" b="1" dirty="0" smtClean="0">
                <a:latin typeface="Helvetica" pitchFamily="34" charset="0"/>
                <a:cs typeface="Helvetica" pitchFamily="34" charset="0"/>
              </a:rPr>
              <a:t>¿Cómo narrar el </a:t>
            </a:r>
            <a:r>
              <a:rPr lang="es-ES_tradnl" sz="1600" b="1" dirty="0">
                <a:latin typeface="Helvetica" pitchFamily="34" charset="0"/>
                <a:cs typeface="Helvetica" pitchFamily="34" charset="0"/>
              </a:rPr>
              <a:t>cuento desde el punto de vista del narrador </a:t>
            </a:r>
            <a:r>
              <a:rPr lang="es-ES_tradnl" sz="1600" b="1" dirty="0" smtClean="0">
                <a:latin typeface="Helvetica" pitchFamily="34" charset="0"/>
                <a:cs typeface="Helvetica" pitchFamily="34" charset="0"/>
              </a:rPr>
              <a:t>influye más </a:t>
            </a:r>
            <a:r>
              <a:rPr lang="es-ES_tradnl" sz="1600" b="1" dirty="0">
                <a:latin typeface="Helvetica" pitchFamily="34" charset="0"/>
                <a:cs typeface="Helvetica" pitchFamily="34" charset="0"/>
              </a:rPr>
              <a:t>en el </a:t>
            </a:r>
            <a:r>
              <a:rPr lang="es-ES_tradnl" sz="1600" b="1" dirty="0" smtClean="0">
                <a:latin typeface="Helvetica" pitchFamily="34" charset="0"/>
                <a:cs typeface="Helvetica" pitchFamily="34" charset="0"/>
              </a:rPr>
              <a:t>lector?</a:t>
            </a:r>
          </a:p>
          <a:p>
            <a:pPr marL="401637" indent="-342900">
              <a:buAutoNum type="arabicPeriod" startAt="4"/>
            </a:pPr>
            <a:endParaRPr lang="es-ES_tradnl" sz="16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El lector siente que él o ella es parte del cuento.</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El lector está aprendiendo acerca de Jeremy junto con los otros personajes a través de sus acciones.</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El lector se puede conectar a cómo Jeremy se siente personalmente.</a:t>
            </a:r>
          </a:p>
          <a:p>
            <a:pPr marL="744537" indent="-342900">
              <a:buFont typeface="+mj-lt"/>
              <a:buAutoNum type="alphaUcPeriod"/>
            </a:pPr>
            <a:endParaRPr lang="es-ES_tradnl" sz="1400" dirty="0" smtClean="0">
              <a:latin typeface="Helvetica" pitchFamily="34" charset="0"/>
              <a:cs typeface="Helvetica" pitchFamily="34" charset="0"/>
            </a:endParaRPr>
          </a:p>
          <a:p>
            <a:pPr marL="744537" indent="-342900">
              <a:buFont typeface="+mj-lt"/>
              <a:buAutoNum type="alphaUcPeriod"/>
            </a:pPr>
            <a:r>
              <a:rPr lang="es-ES_tradnl" sz="1400" dirty="0" smtClean="0">
                <a:latin typeface="Helvetica" pitchFamily="34" charset="0"/>
                <a:cs typeface="Helvetica" pitchFamily="34" charset="0"/>
              </a:rPr>
              <a:t>El lector no está muy seguro de lo que Jeremy está experimentando</a:t>
            </a:r>
            <a:r>
              <a:rPr lang="en-US" sz="1400" dirty="0" smtClean="0">
                <a:latin typeface="Helvetica" panose="020B0604020202020204" pitchFamily="34" charset="0"/>
                <a:cs typeface="Helvetica" panose="020B0604020202020204" pitchFamily="34" charset="0"/>
              </a:rPr>
              <a:t>.</a:t>
            </a:r>
          </a:p>
        </p:txBody>
      </p:sp>
      <p:grpSp>
        <p:nvGrpSpPr>
          <p:cNvPr id="8" name="Group 7"/>
          <p:cNvGrpSpPr/>
          <p:nvPr/>
        </p:nvGrpSpPr>
        <p:grpSpPr>
          <a:xfrm>
            <a:off x="895032" y="6096000"/>
            <a:ext cx="234860" cy="1724060"/>
            <a:chOff x="741516" y="6111983"/>
            <a:chExt cx="234860" cy="1724060"/>
          </a:xfrm>
        </p:grpSpPr>
        <p:sp>
          <p:nvSpPr>
            <p:cNvPr id="30" name="Oval 29"/>
            <p:cNvSpPr/>
            <p:nvPr/>
          </p:nvSpPr>
          <p:spPr>
            <a:xfrm>
              <a:off x="741516" y="7185655"/>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1" name="Oval 30"/>
            <p:cNvSpPr/>
            <p:nvPr/>
          </p:nvSpPr>
          <p:spPr>
            <a:xfrm>
              <a:off x="741516" y="6111983"/>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2" name="Oval 31"/>
            <p:cNvSpPr/>
            <p:nvPr/>
          </p:nvSpPr>
          <p:spPr>
            <a:xfrm>
              <a:off x="741516" y="6546250"/>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3" name="Oval 32"/>
            <p:cNvSpPr/>
            <p:nvPr/>
          </p:nvSpPr>
          <p:spPr>
            <a:xfrm>
              <a:off x="741516" y="7589995"/>
              <a:ext cx="234860" cy="2460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3676907431"/>
              </p:ext>
            </p:extLst>
          </p:nvPr>
        </p:nvGraphicFramePr>
        <p:xfrm>
          <a:off x="5631144" y="4094510"/>
          <a:ext cx="1637760" cy="550223"/>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RL.6.6</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Ck</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28303">
                <a:tc>
                  <a:txBody>
                    <a:bodyPr/>
                    <a:lstStyle/>
                    <a:p>
                      <a:pPr marL="0" marR="0" algn="l">
                        <a:lnSpc>
                          <a:spcPct val="100000"/>
                        </a:lnSpc>
                        <a:spcBef>
                          <a:spcPts val="0"/>
                        </a:spcBef>
                        <a:spcAft>
                          <a:spcPts val="0"/>
                        </a:spcAft>
                      </a:pPr>
                      <a:r>
                        <a:rPr lang="es-MX" sz="900" u="sng" dirty="0" smtClean="0">
                          <a:effectLst/>
                          <a:latin typeface="+mn-lt"/>
                          <a:ea typeface="Calibri"/>
                          <a:cs typeface="Helvetica"/>
                        </a:rPr>
                        <a:t>Explica</a:t>
                      </a:r>
                      <a:r>
                        <a:rPr lang="es-MX" sz="900" u="none" dirty="0" smtClean="0">
                          <a:effectLst/>
                          <a:latin typeface="+mn-lt"/>
                          <a:ea typeface="Calibri"/>
                          <a:cs typeface="Helvetica"/>
                        </a:rPr>
                        <a:t>  cómo un autor utiliza el punto de vista en un texto como un recurso literario.</a:t>
                      </a:r>
                      <a:endParaRPr lang="en-US" sz="900" u="none"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3067227"/>
              </p:ext>
            </p:extLst>
          </p:nvPr>
        </p:nvGraphicFramePr>
        <p:xfrm>
          <a:off x="5477024" y="8534400"/>
          <a:ext cx="1791240" cy="670560"/>
        </p:xfrm>
        <a:graphic>
          <a:graphicData uri="http://schemas.openxmlformats.org/drawingml/2006/table">
            <a:tbl>
              <a:tblPr firstRow="1" firstCol="1" bandRow="1"/>
              <a:tblGrid>
                <a:gridCol w="1791240"/>
              </a:tblGrid>
              <a:tr h="104101">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RL.6.6</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Cw</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411480">
                <a:tc>
                  <a:txBody>
                    <a:bodyPr/>
                    <a:lstStyle/>
                    <a:p>
                      <a:pPr marL="0" marR="0" algn="l">
                        <a:lnSpc>
                          <a:spcPct val="100000"/>
                        </a:lnSpc>
                        <a:spcBef>
                          <a:spcPts val="0"/>
                        </a:spcBef>
                        <a:spcAft>
                          <a:spcPts val="0"/>
                        </a:spcAft>
                      </a:pPr>
                      <a:r>
                        <a:rPr lang="es-MX" sz="900" u="none" dirty="0" smtClean="0">
                          <a:solidFill>
                            <a:srgbClr val="000000"/>
                          </a:solidFill>
                          <a:effectLst/>
                          <a:latin typeface="+mn-lt"/>
                          <a:ea typeface="Times New Roman"/>
                          <a:cs typeface="Times New Roman"/>
                        </a:rPr>
                        <a:t>Responde a preguntas que requieren describir formas en que el autor utiliza puntos de vista para influenciar a los lectores. </a:t>
                      </a:r>
                      <a:endParaRPr lang="en-US" sz="9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278496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a:p>
        </p:txBody>
      </p:sp>
      <p:sp>
        <p:nvSpPr>
          <p:cNvPr id="7" name="Rectangle 6"/>
          <p:cNvSpPr/>
          <p:nvPr/>
        </p:nvSpPr>
        <p:spPr>
          <a:xfrm>
            <a:off x="685800" y="756933"/>
            <a:ext cx="6400801" cy="2842088"/>
          </a:xfrm>
          <a:prstGeom prst="rect">
            <a:avLst/>
          </a:prstGeom>
        </p:spPr>
        <p:txBody>
          <a:bodyPr wrap="square" lIns="101881" tIns="50941" rIns="101881" bIns="50941">
            <a:spAutoFit/>
          </a:bodyPr>
          <a:lstStyle/>
          <a:p>
            <a:pPr marL="403136" lvl="0" indent="-342900">
              <a:buAutoNum type="arabicPeriod" startAt="5"/>
            </a:pPr>
            <a:r>
              <a:rPr lang="es-ES_tradnl" sz="1600" b="1" dirty="0" smtClean="0">
                <a:solidFill>
                  <a:prstClr val="black"/>
                </a:solidFill>
                <a:latin typeface="Helvetica" pitchFamily="34" charset="0"/>
                <a:cs typeface="Helvetica" pitchFamily="34" charset="0"/>
              </a:rPr>
              <a:t>¿Cuál de las siguientes opciones describe mejor los temas de </a:t>
            </a:r>
            <a:r>
              <a:rPr lang="es-ES_tradnl" sz="1600" i="1" dirty="0" smtClean="0">
                <a:solidFill>
                  <a:prstClr val="black"/>
                </a:solidFill>
                <a:latin typeface="Helvetica" pitchFamily="34" charset="0"/>
                <a:cs typeface="Helvetica" pitchFamily="34" charset="0"/>
              </a:rPr>
              <a:t>Un robot malo </a:t>
            </a:r>
            <a:r>
              <a:rPr lang="es-ES_tradnl" sz="1600" b="1" dirty="0" smtClean="0">
                <a:solidFill>
                  <a:prstClr val="black"/>
                </a:solidFill>
                <a:latin typeface="Helvetica" pitchFamily="34" charset="0"/>
                <a:cs typeface="Helvetica" pitchFamily="34" charset="0"/>
              </a:rPr>
              <a:t>y </a:t>
            </a:r>
            <a:r>
              <a:rPr lang="es-ES_tradnl" sz="1600" i="1" dirty="0">
                <a:solidFill>
                  <a:prstClr val="black"/>
                </a:solidFill>
                <a:latin typeface="Helvetica" pitchFamily="34" charset="0"/>
                <a:cs typeface="Helvetica" pitchFamily="34" charset="0"/>
              </a:rPr>
              <a:t>E</a:t>
            </a:r>
            <a:r>
              <a:rPr lang="es-ES_tradnl" sz="1600" i="1" dirty="0" smtClean="0">
                <a:solidFill>
                  <a:prstClr val="black"/>
                </a:solidFill>
                <a:latin typeface="Helvetica" pitchFamily="34" charset="0"/>
                <a:cs typeface="Helvetica" pitchFamily="34" charset="0"/>
              </a:rPr>
              <a:t>xcursión escolar</a:t>
            </a:r>
            <a:r>
              <a:rPr lang="es-ES_tradnl" sz="1600" b="1" dirty="0" smtClean="0">
                <a:solidFill>
                  <a:prstClr val="black"/>
                </a:solidFill>
                <a:latin typeface="Helvetica" pitchFamily="34" charset="0"/>
                <a:cs typeface="Helvetica" pitchFamily="34" charset="0"/>
              </a:rPr>
              <a:t>?</a:t>
            </a:r>
          </a:p>
          <a:p>
            <a:pPr marL="60236" lvl="0"/>
            <a:r>
              <a:rPr lang="es-ES_tradnl" sz="1600" dirty="0" smtClean="0">
                <a:solidFill>
                  <a:prstClr val="black"/>
                </a:solidFill>
                <a:latin typeface="Helvetica" pitchFamily="34" charset="0"/>
                <a:cs typeface="Helvetica" pitchFamily="34" charset="0"/>
              </a:rPr>
              <a:t>  </a:t>
            </a:r>
            <a:endParaRPr lang="es-ES_tradnl" sz="1600" b="1" dirty="0" smtClean="0">
              <a:solidFill>
                <a:prstClr val="black"/>
              </a:solidFill>
              <a:latin typeface="Helvetica" pitchFamily="34" charset="0"/>
              <a:cs typeface="Helvetica" pitchFamily="34" charset="0"/>
            </a:endParaRPr>
          </a:p>
          <a:p>
            <a:pPr marL="684213" indent="-287338">
              <a:buFont typeface="+mj-lt"/>
              <a:buAutoNum type="alphaUcPeriod"/>
            </a:pPr>
            <a:r>
              <a:rPr lang="es-ES_tradnl" sz="1400" dirty="0" smtClean="0">
                <a:latin typeface="Helvetica" pitchFamily="34" charset="0"/>
                <a:cs typeface="Helvetica" pitchFamily="34" charset="0"/>
              </a:rPr>
              <a:t>Una lección aprendida y una segunda oportunidad</a:t>
            </a:r>
          </a:p>
          <a:p>
            <a:pPr marL="684213" indent="-287338">
              <a:buFont typeface="+mj-lt"/>
              <a:buAutoNum type="alphaUcPeriod"/>
            </a:pPr>
            <a:endParaRPr lang="es-ES_tradnl" sz="1400" b="1" dirty="0" smtClean="0">
              <a:latin typeface="Helvetica" pitchFamily="34" charset="0"/>
              <a:cs typeface="Helvetica" pitchFamily="34" charset="0"/>
            </a:endParaRPr>
          </a:p>
          <a:p>
            <a:pPr marL="684213" indent="-287338">
              <a:buFont typeface="+mj-lt"/>
              <a:buAutoNum type="alphaUcPeriod"/>
            </a:pPr>
            <a:r>
              <a:rPr lang="es-ES_tradnl" sz="1400" dirty="0" smtClean="0">
                <a:latin typeface="Helvetica" pitchFamily="34" charset="0"/>
                <a:cs typeface="Helvetica" pitchFamily="34" charset="0"/>
              </a:rPr>
              <a:t>No construyas robots y está bien enfermarse</a:t>
            </a:r>
          </a:p>
          <a:p>
            <a:pPr marL="684213" indent="-287338">
              <a:buFont typeface="+mj-lt"/>
              <a:buAutoNum type="alphaUcPeriod"/>
            </a:pPr>
            <a:endParaRPr lang="es-ES_tradnl" sz="1400" b="1" dirty="0" smtClean="0">
              <a:latin typeface="Helvetica" pitchFamily="34" charset="0"/>
              <a:cs typeface="Helvetica" pitchFamily="34" charset="0"/>
            </a:endParaRPr>
          </a:p>
          <a:p>
            <a:pPr marL="684213" indent="-287338">
              <a:buFont typeface="+mj-lt"/>
              <a:buAutoNum type="alphaUcPeriod"/>
            </a:pPr>
            <a:r>
              <a:rPr lang="es-ES_tradnl" sz="1400" dirty="0" smtClean="0">
                <a:latin typeface="Helvetica" pitchFamily="34" charset="0"/>
                <a:cs typeface="Helvetica" pitchFamily="34" charset="0"/>
              </a:rPr>
              <a:t>Todos necesitamos amigos y ¿qué es un observatorio?</a:t>
            </a:r>
          </a:p>
          <a:p>
            <a:pPr marL="684213" indent="-287338">
              <a:buFont typeface="+mj-lt"/>
              <a:buAutoNum type="alphaUcPeriod"/>
            </a:pPr>
            <a:endParaRPr lang="es-ES_tradnl" sz="1400" b="1" dirty="0" smtClean="0">
              <a:latin typeface="Helvetica" pitchFamily="34" charset="0"/>
              <a:cs typeface="Helvetica" pitchFamily="34" charset="0"/>
            </a:endParaRPr>
          </a:p>
          <a:p>
            <a:pPr marL="684213" indent="-287338">
              <a:buFont typeface="+mj-lt"/>
              <a:buAutoNum type="alphaUcPeriod"/>
            </a:pPr>
            <a:r>
              <a:rPr lang="es-ES_tradnl" sz="1400" dirty="0" smtClean="0">
                <a:latin typeface="Helvetica" pitchFamily="34" charset="0"/>
                <a:cs typeface="Helvetica" pitchFamily="34" charset="0"/>
              </a:rPr>
              <a:t>Los robots no deben estar en la escuela y no vale la pena estar enfermo.</a:t>
            </a:r>
            <a:endParaRPr lang="es-ES_tradnl" sz="1600" b="1" i="1" dirty="0" smtClean="0">
              <a:latin typeface="Helvetica" pitchFamily="34" charset="0"/>
              <a:cs typeface="Helvetica" pitchFamily="34" charset="0"/>
            </a:endParaRPr>
          </a:p>
          <a:p>
            <a:pPr marL="839959" indent="-358070">
              <a:buFont typeface="+mj-lt"/>
              <a:buAutoNum type="alphaUcPeriod"/>
            </a:pPr>
            <a:endParaRPr lang="en-US" sz="1600" b="1" dirty="0" smtClean="0">
              <a:latin typeface="Helvetica" pitchFamily="34" charset="0"/>
              <a:cs typeface="Helvetica" pitchFamily="34" charset="0"/>
            </a:endParaRPr>
          </a:p>
        </p:txBody>
      </p:sp>
      <p:cxnSp>
        <p:nvCxnSpPr>
          <p:cNvPr id="10" name="Straight Connector 9"/>
          <p:cNvCxnSpPr/>
          <p:nvPr/>
        </p:nvCxnSpPr>
        <p:spPr>
          <a:xfrm>
            <a:off x="474710" y="4572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80689" y="1535440"/>
            <a:ext cx="236406" cy="1562704"/>
            <a:chOff x="611153" y="1524048"/>
            <a:chExt cx="236406" cy="1562704"/>
          </a:xfrm>
        </p:grpSpPr>
        <p:sp>
          <p:nvSpPr>
            <p:cNvPr id="11" name="Oval 10"/>
            <p:cNvSpPr/>
            <p:nvPr/>
          </p:nvSpPr>
          <p:spPr>
            <a:xfrm>
              <a:off x="611153" y="1524048"/>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2" name="Oval 11"/>
            <p:cNvSpPr/>
            <p:nvPr/>
          </p:nvSpPr>
          <p:spPr>
            <a:xfrm>
              <a:off x="611153" y="2830369"/>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3" name="Oval 12"/>
            <p:cNvSpPr/>
            <p:nvPr/>
          </p:nvSpPr>
          <p:spPr>
            <a:xfrm>
              <a:off x="611153" y="1957826"/>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4" name="Oval 13"/>
            <p:cNvSpPr/>
            <p:nvPr/>
          </p:nvSpPr>
          <p:spPr>
            <a:xfrm>
              <a:off x="611153" y="2373170"/>
              <a:ext cx="236406" cy="25638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sp>
        <p:nvSpPr>
          <p:cNvPr id="29" name="Rectangle 28"/>
          <p:cNvSpPr/>
          <p:nvPr/>
        </p:nvSpPr>
        <p:spPr>
          <a:xfrm>
            <a:off x="685800" y="5029200"/>
            <a:ext cx="6400801" cy="3673085"/>
          </a:xfrm>
          <a:prstGeom prst="rect">
            <a:avLst/>
          </a:prstGeom>
        </p:spPr>
        <p:txBody>
          <a:bodyPr wrap="square" lIns="101881" tIns="50941" rIns="101881" bIns="50941">
            <a:spAutoFit/>
          </a:bodyPr>
          <a:lstStyle/>
          <a:p>
            <a:pPr marL="403136" lvl="0" indent="-342900">
              <a:buAutoNum type="arabicPeriod" startAt="6"/>
            </a:pPr>
            <a:r>
              <a:rPr lang="es-ES_tradnl" sz="1600" b="1" dirty="0" smtClean="0">
                <a:solidFill>
                  <a:prstClr val="black"/>
                </a:solidFill>
                <a:latin typeface="Helvetica" pitchFamily="34" charset="0"/>
                <a:cs typeface="Helvetica" pitchFamily="34" charset="0"/>
              </a:rPr>
              <a:t>¿Cómo son similares las estructuras del los textos </a:t>
            </a:r>
            <a:r>
              <a:rPr lang="es-ES_tradnl" sz="1600" i="1" dirty="0" smtClean="0">
                <a:solidFill>
                  <a:prstClr val="black"/>
                </a:solidFill>
                <a:latin typeface="Helvetica" pitchFamily="34" charset="0"/>
                <a:cs typeface="Helvetica" pitchFamily="34" charset="0"/>
              </a:rPr>
              <a:t>Un robot malo</a:t>
            </a:r>
            <a:r>
              <a:rPr lang="es-ES_tradnl" sz="1600" b="1" dirty="0" smtClean="0">
                <a:solidFill>
                  <a:prstClr val="black"/>
                </a:solidFill>
                <a:latin typeface="Helvetica" pitchFamily="34" charset="0"/>
                <a:cs typeface="Helvetica" pitchFamily="34" charset="0"/>
              </a:rPr>
              <a:t> y </a:t>
            </a:r>
            <a:r>
              <a:rPr lang="es-ES_tradnl" sz="1600" i="1" dirty="0" smtClean="0">
                <a:solidFill>
                  <a:prstClr val="black"/>
                </a:solidFill>
                <a:latin typeface="Helvetica" pitchFamily="34" charset="0"/>
                <a:cs typeface="Helvetica" pitchFamily="34" charset="0"/>
              </a:rPr>
              <a:t>excursión escolar</a:t>
            </a:r>
            <a:r>
              <a:rPr lang="es-ES_tradnl" sz="1600" b="1" dirty="0" smtClean="0">
                <a:solidFill>
                  <a:prstClr val="black"/>
                </a:solidFill>
                <a:latin typeface="Helvetica" pitchFamily="34" charset="0"/>
                <a:cs typeface="Helvetica" pitchFamily="34" charset="0"/>
              </a:rPr>
              <a:t>?</a:t>
            </a:r>
          </a:p>
          <a:p>
            <a:pPr marL="60236"/>
            <a:r>
              <a:rPr lang="es-ES_tradnl" sz="1600" b="1" dirty="0" smtClean="0">
                <a:latin typeface="Helvetica" pitchFamily="34" charset="0"/>
                <a:cs typeface="Helvetica" pitchFamily="34" charset="0"/>
              </a:rPr>
              <a:t> </a:t>
            </a:r>
          </a:p>
          <a:p>
            <a:pPr marL="684213" indent="-284163">
              <a:buFont typeface="+mj-lt"/>
              <a:buAutoNum type="alphaUcPeriod"/>
            </a:pPr>
            <a:r>
              <a:rPr lang="es-ES_tradnl" sz="1400" b="1" i="1" dirty="0" smtClean="0">
                <a:latin typeface="Helvetica" pitchFamily="34" charset="0"/>
                <a:cs typeface="Helvetica" pitchFamily="34" charset="0"/>
              </a:rPr>
              <a:t>Un robot malo</a:t>
            </a:r>
            <a:r>
              <a:rPr lang="es-ES_tradnl" sz="1400" dirty="0" smtClean="0">
                <a:latin typeface="Helvetica" pitchFamily="34" charset="0"/>
                <a:cs typeface="Helvetica" pitchFamily="34" charset="0"/>
              </a:rPr>
              <a:t> es un relato en primera persona, mientras que </a:t>
            </a:r>
            <a:r>
              <a:rPr lang="es-ES_tradnl" sz="1400" b="1" i="1" dirty="0" smtClean="0">
                <a:latin typeface="Helvetica" pitchFamily="34" charset="0"/>
                <a:cs typeface="Helvetica" pitchFamily="34" charset="0"/>
              </a:rPr>
              <a:t>Excursión escolar</a:t>
            </a:r>
            <a:r>
              <a:rPr lang="es-ES_tradnl" sz="1400" dirty="0" smtClean="0">
                <a:latin typeface="Helvetica" pitchFamily="34" charset="0"/>
                <a:cs typeface="Helvetica" pitchFamily="34" charset="0"/>
              </a:rPr>
              <a:t> está escrito en tercera persona.</a:t>
            </a:r>
          </a:p>
          <a:p>
            <a:pPr marL="684213" indent="-284163">
              <a:buFont typeface="+mj-lt"/>
              <a:buAutoNum type="alphaUcPeriod"/>
            </a:pPr>
            <a:endParaRPr lang="es-ES_tradnl" sz="1400" dirty="0" smtClean="0">
              <a:latin typeface="Helvetica" pitchFamily="34" charset="0"/>
              <a:cs typeface="Helvetica" pitchFamily="34" charset="0"/>
            </a:endParaRPr>
          </a:p>
          <a:p>
            <a:pPr marL="684213" indent="-284163">
              <a:buFont typeface="+mj-lt"/>
              <a:buAutoNum type="alphaUcPeriod"/>
            </a:pPr>
            <a:r>
              <a:rPr lang="es-ES_tradnl" sz="1400" b="1" i="1" dirty="0" smtClean="0">
                <a:latin typeface="Helvetica" pitchFamily="34" charset="0"/>
                <a:cs typeface="Helvetica" pitchFamily="34" charset="0"/>
              </a:rPr>
              <a:t>Un robot malo</a:t>
            </a:r>
            <a:r>
              <a:rPr lang="es-ES_tradnl" sz="1400" dirty="0" smtClean="0">
                <a:latin typeface="Helvetica" pitchFamily="34" charset="0"/>
                <a:cs typeface="Helvetica" pitchFamily="34" charset="0"/>
              </a:rPr>
              <a:t> es similar a un diario, mientras que </a:t>
            </a:r>
            <a:r>
              <a:rPr lang="es-ES_tradnl" sz="1400" b="1" i="1" dirty="0">
                <a:latin typeface="Helvetica" pitchFamily="34" charset="0"/>
                <a:cs typeface="Helvetica" pitchFamily="34" charset="0"/>
              </a:rPr>
              <a:t>E</a:t>
            </a:r>
            <a:r>
              <a:rPr lang="es-ES_tradnl" sz="1400" b="1" i="1" dirty="0" smtClean="0">
                <a:latin typeface="Helvetica" pitchFamily="34" charset="0"/>
                <a:cs typeface="Helvetica" pitchFamily="34" charset="0"/>
              </a:rPr>
              <a:t>xcursión escolar</a:t>
            </a:r>
            <a:r>
              <a:rPr lang="es-ES_tradnl" sz="1400" dirty="0" smtClean="0">
                <a:latin typeface="Helvetica" pitchFamily="34" charset="0"/>
                <a:cs typeface="Helvetica" pitchFamily="34" charset="0"/>
              </a:rPr>
              <a:t> está escrito con una trama y un conflicto tradicional.</a:t>
            </a:r>
          </a:p>
          <a:p>
            <a:pPr marL="684213" indent="-284163">
              <a:buFont typeface="+mj-lt"/>
              <a:buAutoNum type="alphaUcPeriod"/>
            </a:pPr>
            <a:endParaRPr lang="es-ES_tradnl" sz="1400" dirty="0" smtClean="0">
              <a:latin typeface="Helvetica" pitchFamily="34" charset="0"/>
              <a:cs typeface="Helvetica" pitchFamily="34" charset="0"/>
            </a:endParaRPr>
          </a:p>
          <a:p>
            <a:pPr marL="684213" indent="-284163">
              <a:buFont typeface="+mj-lt"/>
              <a:buAutoNum type="alphaUcPeriod"/>
            </a:pPr>
            <a:r>
              <a:rPr lang="es-ES_tradnl" sz="1400" dirty="0" smtClean="0">
                <a:latin typeface="Helvetica" pitchFamily="34" charset="0"/>
                <a:cs typeface="Helvetica" pitchFamily="34" charset="0"/>
              </a:rPr>
              <a:t>Ambos, </a:t>
            </a:r>
            <a:r>
              <a:rPr lang="es-ES_tradnl" sz="1400" b="1" i="1" dirty="0" smtClean="0">
                <a:latin typeface="Helvetica" pitchFamily="34" charset="0"/>
                <a:cs typeface="Helvetica" pitchFamily="34" charset="0"/>
              </a:rPr>
              <a:t>Un robot malo</a:t>
            </a:r>
            <a:r>
              <a:rPr lang="es-ES_tradnl" sz="1400" dirty="0" smtClean="0">
                <a:latin typeface="Helvetica" pitchFamily="34" charset="0"/>
                <a:cs typeface="Helvetica" pitchFamily="34" charset="0"/>
              </a:rPr>
              <a:t> y</a:t>
            </a:r>
            <a:r>
              <a:rPr lang="es-ES_tradnl" sz="1400" i="1" dirty="0" smtClean="0">
                <a:latin typeface="Helvetica" pitchFamily="34" charset="0"/>
                <a:cs typeface="Helvetica" pitchFamily="34" charset="0"/>
              </a:rPr>
              <a:t> </a:t>
            </a:r>
            <a:r>
              <a:rPr lang="es-ES_tradnl" sz="1400" b="1" i="1" dirty="0">
                <a:latin typeface="Helvetica" pitchFamily="34" charset="0"/>
                <a:cs typeface="Helvetica" pitchFamily="34" charset="0"/>
              </a:rPr>
              <a:t>E</a:t>
            </a:r>
            <a:r>
              <a:rPr lang="es-ES_tradnl" sz="1400" b="1" i="1" dirty="0" smtClean="0">
                <a:latin typeface="Helvetica" pitchFamily="34" charset="0"/>
                <a:cs typeface="Helvetica" pitchFamily="34" charset="0"/>
              </a:rPr>
              <a:t>xcursión escolar,</a:t>
            </a:r>
            <a:r>
              <a:rPr lang="es-ES_tradnl" sz="1400" dirty="0" smtClean="0">
                <a:latin typeface="Helvetica" pitchFamily="34" charset="0"/>
                <a:cs typeface="Helvetica" pitchFamily="34" charset="0"/>
              </a:rPr>
              <a:t> tienen una trama y un problema que describen cómo se desarrolló un acontecimiento.</a:t>
            </a:r>
          </a:p>
          <a:p>
            <a:pPr marL="684213" indent="-284163">
              <a:buFont typeface="+mj-lt"/>
              <a:buAutoNum type="alphaUcPeriod"/>
            </a:pPr>
            <a:endParaRPr lang="es-ES_tradnl" sz="1400" dirty="0" smtClean="0">
              <a:latin typeface="Helvetica" pitchFamily="34" charset="0"/>
              <a:cs typeface="Helvetica" pitchFamily="34" charset="0"/>
            </a:endParaRPr>
          </a:p>
          <a:p>
            <a:pPr marL="684213" indent="-284163">
              <a:buFont typeface="+mj-lt"/>
              <a:buAutoNum type="alphaUcPeriod"/>
            </a:pPr>
            <a:r>
              <a:rPr lang="es-ES_tradnl" sz="1400" dirty="0" smtClean="0">
                <a:latin typeface="Helvetica" pitchFamily="34" charset="0"/>
                <a:cs typeface="Helvetica" pitchFamily="34" charset="0"/>
              </a:rPr>
              <a:t>Ambos, </a:t>
            </a:r>
            <a:r>
              <a:rPr lang="es-ES_tradnl" sz="1400" b="1" i="1" dirty="0">
                <a:latin typeface="Helvetica" pitchFamily="34" charset="0"/>
                <a:cs typeface="Helvetica" pitchFamily="34" charset="0"/>
              </a:rPr>
              <a:t>Un robot malo</a:t>
            </a:r>
            <a:r>
              <a:rPr lang="es-ES_tradnl" sz="1400" dirty="0">
                <a:latin typeface="Helvetica" pitchFamily="34" charset="0"/>
                <a:cs typeface="Helvetica" pitchFamily="34" charset="0"/>
              </a:rPr>
              <a:t> y</a:t>
            </a:r>
            <a:r>
              <a:rPr lang="es-ES_tradnl" sz="1400" i="1" dirty="0">
                <a:latin typeface="Helvetica" pitchFamily="34" charset="0"/>
                <a:cs typeface="Helvetica" pitchFamily="34" charset="0"/>
              </a:rPr>
              <a:t> </a:t>
            </a:r>
            <a:r>
              <a:rPr lang="es-ES_tradnl" sz="1400" b="1" i="1" dirty="0">
                <a:latin typeface="Helvetica" pitchFamily="34" charset="0"/>
                <a:cs typeface="Helvetica" pitchFamily="34" charset="0"/>
              </a:rPr>
              <a:t>Excursión escolar,</a:t>
            </a:r>
            <a:r>
              <a:rPr lang="es-ES_tradnl" sz="1400" dirty="0">
                <a:latin typeface="Helvetica" pitchFamily="34" charset="0"/>
                <a:cs typeface="Helvetica" pitchFamily="34" charset="0"/>
              </a:rPr>
              <a:t> tienen </a:t>
            </a:r>
            <a:r>
              <a:rPr lang="es-ES_tradnl" sz="1400" dirty="0" smtClean="0">
                <a:latin typeface="Helvetica" pitchFamily="34" charset="0"/>
                <a:cs typeface="Helvetica" pitchFamily="34" charset="0"/>
              </a:rPr>
              <a:t>una estructura de texto informativo que está escrito en una forma narrativa tradicional.</a:t>
            </a:r>
          </a:p>
          <a:p>
            <a:pPr marL="798513" indent="-398463">
              <a:buFont typeface="+mj-lt"/>
              <a:buAutoNum type="alphaUcPeriod"/>
            </a:pPr>
            <a:endParaRPr lang="en-US" sz="1600" dirty="0">
              <a:latin typeface="Helvetica" pitchFamily="34" charset="0"/>
              <a:cs typeface="Helvetica" pitchFamily="34" charset="0"/>
            </a:endParaRPr>
          </a:p>
        </p:txBody>
      </p:sp>
      <p:grpSp>
        <p:nvGrpSpPr>
          <p:cNvPr id="6" name="Group 5"/>
          <p:cNvGrpSpPr/>
          <p:nvPr/>
        </p:nvGrpSpPr>
        <p:grpSpPr>
          <a:xfrm>
            <a:off x="880688" y="5791200"/>
            <a:ext cx="239089" cy="2184734"/>
            <a:chOff x="514494" y="5732050"/>
            <a:chExt cx="239089" cy="2184734"/>
          </a:xfrm>
        </p:grpSpPr>
        <p:sp>
          <p:nvSpPr>
            <p:cNvPr id="30" name="Oval 29"/>
            <p:cNvSpPr/>
            <p:nvPr/>
          </p:nvSpPr>
          <p:spPr>
            <a:xfrm>
              <a:off x="517792" y="6395224"/>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1" name="Oval 30"/>
            <p:cNvSpPr/>
            <p:nvPr/>
          </p:nvSpPr>
          <p:spPr>
            <a:xfrm>
              <a:off x="514495" y="5732050"/>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2" name="Oval 31"/>
            <p:cNvSpPr/>
            <p:nvPr/>
          </p:nvSpPr>
          <p:spPr>
            <a:xfrm>
              <a:off x="514494" y="7672766"/>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3" name="Oval 32"/>
            <p:cNvSpPr/>
            <p:nvPr/>
          </p:nvSpPr>
          <p:spPr>
            <a:xfrm>
              <a:off x="516626" y="7009592"/>
              <a:ext cx="235791" cy="24401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3825288647"/>
              </p:ext>
            </p:extLst>
          </p:nvPr>
        </p:nvGraphicFramePr>
        <p:xfrm>
          <a:off x="5589181" y="3810000"/>
          <a:ext cx="1637760" cy="487680"/>
        </p:xfrm>
        <a:graphic>
          <a:graphicData uri="http://schemas.openxmlformats.org/drawingml/2006/table">
            <a:tbl>
              <a:tblPr firstRow="1" firstCol="1" bandRow="1"/>
              <a:tblGrid>
                <a:gridCol w="1637760"/>
              </a:tblGrid>
              <a:tr h="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RL.6.9</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APn</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3352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Aplica comprensión acerca de cómo diferentes géneros abordan temas y asuntos en el siguiente contexto.</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44713039"/>
              </p:ext>
            </p:extLst>
          </p:nvPr>
        </p:nvGraphicFramePr>
        <p:xfrm>
          <a:off x="5334000" y="8915400"/>
          <a:ext cx="2013309" cy="609600"/>
        </p:xfrm>
        <a:graphic>
          <a:graphicData uri="http://schemas.openxmlformats.org/drawingml/2006/table">
            <a:tbl>
              <a:tblPr firstRow="1" firstCol="1" bandRow="1"/>
              <a:tblGrid>
                <a:gridCol w="2013309"/>
              </a:tblGrid>
              <a:tr h="104101">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RL.6.9</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ANr</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80">
                <a:tc>
                  <a:txBody>
                    <a:bodyPr/>
                    <a:lstStyle/>
                    <a:p>
                      <a:pPr marL="0" marR="0" algn="l">
                        <a:lnSpc>
                          <a:spcPct val="100000"/>
                        </a:lnSpc>
                        <a:spcBef>
                          <a:spcPts val="0"/>
                        </a:spcBef>
                        <a:spcAft>
                          <a:spcPts val="0"/>
                        </a:spcAft>
                      </a:pPr>
                      <a:r>
                        <a:rPr lang="es-ES" sz="800" b="0" dirty="0" smtClean="0">
                          <a:solidFill>
                            <a:srgbClr val="000000"/>
                          </a:solidFill>
                          <a:effectLst/>
                          <a:latin typeface="+mn-lt"/>
                          <a:ea typeface="Times New Roman"/>
                          <a:cs typeface="Times New Roman"/>
                        </a:rPr>
                        <a:t>Analiza (compara y contrasta) cómo las diferentes estructuras de texto en diferentes géneros contribuyen a la forma en que abordan temas y tópicos similares.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989156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a:p>
        </p:txBody>
      </p:sp>
      <p:graphicFrame>
        <p:nvGraphicFramePr>
          <p:cNvPr id="26" name="Table 25"/>
          <p:cNvGraphicFramePr>
            <a:graphicFrameLocks noGrp="1"/>
          </p:cNvGraphicFramePr>
          <p:nvPr>
            <p:extLst>
              <p:ext uri="{D42A27DB-BD31-4B8C-83A1-F6EECF244321}">
                <p14:modId xmlns:p14="http://schemas.microsoft.com/office/powerpoint/2010/main" val="4183418923"/>
              </p:ext>
            </p:extLst>
          </p:nvPr>
        </p:nvGraphicFramePr>
        <p:xfrm>
          <a:off x="257175" y="280713"/>
          <a:ext cx="7286625" cy="3917400"/>
        </p:xfrm>
        <a:graphic>
          <a:graphicData uri="http://schemas.openxmlformats.org/drawingml/2006/table">
            <a:tbl>
              <a:tblPr firstRow="1" bandRow="1">
                <a:tableStyleId>{5940675A-B579-460E-94D1-54222C63F5DA}</a:tableStyleId>
              </a:tblPr>
              <a:tblGrid>
                <a:gridCol w="7286625"/>
              </a:tblGrid>
              <a:tr h="709887">
                <a:tc>
                  <a:txBody>
                    <a:bodyPr/>
                    <a:lstStyle/>
                    <a:p>
                      <a:pPr marL="285750" marR="0" lvl="0" indent="-285750" algn="l" defTabSz="966612" rtl="0" eaLnBrk="1" fontAlgn="auto" latinLnBrk="0" hangingPunct="1">
                        <a:lnSpc>
                          <a:spcPct val="100000"/>
                        </a:lnSpc>
                        <a:spcBef>
                          <a:spcPts val="0"/>
                        </a:spcBef>
                        <a:spcAft>
                          <a:spcPts val="0"/>
                        </a:spcAft>
                        <a:buClrTx/>
                        <a:buSzTx/>
                        <a:buFont typeface="+mj-lt"/>
                        <a:buNone/>
                        <a:tabLst/>
                        <a:defRPr/>
                      </a:pPr>
                      <a:r>
                        <a:rPr kumimoji="0" lang="es-ES_tradnl" sz="1600" b="1" i="0" u="none" strike="noStrike" kern="1200" cap="none" spc="0" normalizeH="0" baseline="0" noProof="0" dirty="0" smtClean="0">
                          <a:ln>
                            <a:noFill/>
                          </a:ln>
                          <a:solidFill>
                            <a:prstClr val="black"/>
                          </a:solidFill>
                          <a:effectLst/>
                          <a:uLnTx/>
                          <a:uFillTx/>
                          <a:latin typeface="+mn-lt"/>
                          <a:ea typeface="+mn-ea"/>
                          <a:cs typeface="+mn-cs"/>
                        </a:rPr>
                        <a:t>7.   </a:t>
                      </a:r>
                      <a:r>
                        <a:rPr kumimoji="0" lang="es-ES_tradnl" sz="1600" b="1" i="0" u="none" strike="noStrike" kern="1200" cap="none" spc="0" normalizeH="0" baseline="0" noProof="0" dirty="0" smtClean="0">
                          <a:ln>
                            <a:noFill/>
                          </a:ln>
                          <a:solidFill>
                            <a:schemeClr val="tx1"/>
                          </a:solidFill>
                          <a:effectLst/>
                          <a:uLnTx/>
                          <a:uFillTx/>
                          <a:latin typeface="+mn-lt"/>
                          <a:ea typeface="+mn-ea"/>
                          <a:cs typeface="+mn-cs"/>
                        </a:rPr>
                        <a:t>Indica el punto de vista de la narración del cuento </a:t>
                      </a:r>
                      <a:r>
                        <a:rPr kumimoji="0" lang="es-ES_tradnl" sz="1600" b="0" i="1" u="none" strike="noStrike" kern="1200" cap="none" spc="0" normalizeH="0" baseline="0" noProof="0" dirty="0" smtClean="0">
                          <a:ln>
                            <a:noFill/>
                          </a:ln>
                          <a:solidFill>
                            <a:schemeClr val="tx1"/>
                          </a:solidFill>
                          <a:effectLst/>
                          <a:uLnTx/>
                          <a:uFillTx/>
                          <a:latin typeface="+mn-lt"/>
                          <a:ea typeface="+mn-ea"/>
                          <a:cs typeface="+mn-cs"/>
                        </a:rPr>
                        <a:t>Un robot malo </a:t>
                      </a:r>
                      <a:r>
                        <a:rPr kumimoji="0" lang="es-ES_tradnl" sz="1600" b="1" i="0" u="none" strike="noStrike" kern="1200" cap="none" spc="0" normalizeH="0" baseline="0" noProof="0" dirty="0" smtClean="0">
                          <a:ln>
                            <a:noFill/>
                          </a:ln>
                          <a:solidFill>
                            <a:schemeClr val="tx1"/>
                          </a:solidFill>
                          <a:effectLst/>
                          <a:uLnTx/>
                          <a:uFillTx/>
                          <a:latin typeface="+mn-lt"/>
                          <a:ea typeface="+mn-ea"/>
                          <a:cs typeface="+mn-cs"/>
                        </a:rPr>
                        <a:t>y explica cómo el cuento sería diferente si se hubiera narrado de un punto de vista diferente. Utiliza detalles del texto para apoyar tus respuestas.</a:t>
                      </a:r>
                    </a:p>
                    <a:p>
                      <a:pPr marL="0" marR="0" lvl="0" indent="0" algn="l" defTabSz="966612" rtl="0" eaLnBrk="1" fontAlgn="auto" latinLnBrk="0" hangingPunct="1">
                        <a:lnSpc>
                          <a:spcPct val="100000"/>
                        </a:lnSpc>
                        <a:spcBef>
                          <a:spcPts val="0"/>
                        </a:spcBef>
                        <a:spcAft>
                          <a:spcPts val="0"/>
                        </a:spcAft>
                        <a:buClrTx/>
                        <a:buSzTx/>
                        <a:buFont typeface="+mj-lt"/>
                        <a:buNone/>
                        <a:tabLst/>
                        <a:defRPr/>
                      </a:pPr>
                      <a:r>
                        <a:rPr kumimoji="0" lang="es-ES_tradnl" sz="16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_tradnl" sz="1600" b="1" i="0" u="none" strike="noStrike" kern="1200" cap="none" spc="0" normalizeH="0" baseline="0" noProof="0" dirty="0" smtClean="0">
                        <a:ln>
                          <a:noFill/>
                        </a:ln>
                        <a:solidFill>
                          <a:prstClr val="black"/>
                        </a:solidFill>
                        <a:effectLst/>
                        <a:uLnTx/>
                        <a:uFillTx/>
                        <a:latin typeface="+mn-lt"/>
                        <a:ea typeface="+mn-ea"/>
                        <a:cs typeface="+mn-cs"/>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773">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38266883"/>
              </p:ext>
            </p:extLst>
          </p:nvPr>
        </p:nvGraphicFramePr>
        <p:xfrm>
          <a:off x="228600" y="5257800"/>
          <a:ext cx="7243763" cy="3795480"/>
        </p:xfrm>
        <a:graphic>
          <a:graphicData uri="http://schemas.openxmlformats.org/drawingml/2006/table">
            <a:tbl>
              <a:tblPr firstRow="1" bandRow="1">
                <a:tableStyleId>{5940675A-B579-460E-94D1-54222C63F5DA}</a:tableStyleId>
              </a:tblPr>
              <a:tblGrid>
                <a:gridCol w="7243763"/>
              </a:tblGrid>
              <a:tr h="936434">
                <a:tc>
                  <a:txBody>
                    <a:bodyPr/>
                    <a:lstStyle/>
                    <a:p>
                      <a:pPr marL="342900" marR="0" lvl="0" indent="-342900" algn="l" defTabSz="966612" rtl="0" eaLnBrk="1" fontAlgn="auto" latinLnBrk="0" hangingPunct="1">
                        <a:lnSpc>
                          <a:spcPct val="100000"/>
                        </a:lnSpc>
                        <a:spcBef>
                          <a:spcPts val="0"/>
                        </a:spcBef>
                        <a:spcAft>
                          <a:spcPts val="0"/>
                        </a:spcAft>
                        <a:buClrTx/>
                        <a:buSzTx/>
                        <a:buFont typeface="+mj-lt"/>
                        <a:buAutoNum type="arabicPeriod" startAt="8"/>
                        <a:tabLst/>
                        <a:defRPr/>
                      </a:pPr>
                      <a:r>
                        <a:rPr kumimoji="0" lang="es-ES_tradnl"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¿Cómo el punto de vista de los narradores influye en los desenlaces de ambos cuentos </a:t>
                      </a:r>
                      <a:r>
                        <a:rPr kumimoji="0" lang="es-ES_tradnl" sz="1400" b="0"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Un robot malo </a:t>
                      </a:r>
                      <a:r>
                        <a:rPr kumimoji="0" lang="es-ES_tradnl" sz="1400" b="1"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y</a:t>
                      </a:r>
                      <a:r>
                        <a:rPr kumimoji="0" lang="es-ES_tradnl"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s-ES_tradnl" sz="1400" b="0"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Excursión escolar</a:t>
                      </a:r>
                      <a:r>
                        <a:rPr kumimoji="0" lang="es-ES_tradnl"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Explica las diferencias. Utiliza ejemplos de ambos cuentos.</a:t>
                      </a:r>
                    </a:p>
                    <a:p>
                      <a:pPr marL="0" marR="0" lvl="0" indent="0" algn="l" defTabSz="966612" rtl="0" eaLnBrk="1" fontAlgn="auto" latinLnBrk="0" hangingPunct="1">
                        <a:lnSpc>
                          <a:spcPct val="100000"/>
                        </a:lnSpc>
                        <a:spcBef>
                          <a:spcPts val="0"/>
                        </a:spcBef>
                        <a:spcAft>
                          <a:spcPts val="0"/>
                        </a:spcAft>
                        <a:buClrTx/>
                        <a:buSzTx/>
                        <a:buFont typeface="+mj-lt"/>
                        <a:buNone/>
                        <a:tabLst/>
                        <a:defRPr/>
                      </a:pPr>
                      <a:endPar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05">
                <a:tc>
                  <a:txBody>
                    <a:bodyPr/>
                    <a:lstStyle/>
                    <a:p>
                      <a:endParaRPr lang="en-US" sz="14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971341161"/>
              </p:ext>
            </p:extLst>
          </p:nvPr>
        </p:nvGraphicFramePr>
        <p:xfrm>
          <a:off x="5334000" y="9144001"/>
          <a:ext cx="2085023" cy="533400"/>
        </p:xfrm>
        <a:graphic>
          <a:graphicData uri="http://schemas.openxmlformats.org/drawingml/2006/table">
            <a:tbl>
              <a:tblPr firstRow="1" firstCol="1" bandRow="1"/>
              <a:tblGrid>
                <a:gridCol w="2085023"/>
              </a:tblGrid>
              <a:tr h="148486">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RL.6.9</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4 - </a:t>
                      </a:r>
                      <a:r>
                        <a:rPr lang="en-US" sz="800" b="0" i="1" dirty="0" err="1">
                          <a:solidFill>
                            <a:srgbClr val="000000"/>
                          </a:solidFill>
                          <a:effectLst/>
                          <a:latin typeface="Calibri"/>
                          <a:ea typeface="Times New Roman"/>
                          <a:cs typeface="Times New Roman"/>
                        </a:rPr>
                        <a:t>SYU</a:t>
                      </a:r>
                      <a:endParaRPr lang="en-US" sz="800" b="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84914">
                <a:tc>
                  <a:txBody>
                    <a:bodyPr/>
                    <a:lstStyle/>
                    <a:p>
                      <a:pPr marL="0" marR="0" algn="l">
                        <a:lnSpc>
                          <a:spcPct val="100000"/>
                        </a:lnSpc>
                        <a:spcBef>
                          <a:spcPts val="0"/>
                        </a:spcBef>
                        <a:spcAft>
                          <a:spcPts val="0"/>
                        </a:spcAft>
                      </a:pPr>
                      <a:r>
                        <a:rPr lang="es-ES" sz="800" b="0" dirty="0" smtClean="0">
                          <a:effectLst/>
                          <a:latin typeface="+mn-lt"/>
                          <a:ea typeface="Times New Roman"/>
                          <a:cs typeface="Times New Roman"/>
                        </a:rPr>
                        <a:t>Sintetiza información a través de múltiples fuentes o textos con el propósito de comparar el modo de abordar  temas o tópicos  similares.</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20309565"/>
              </p:ext>
            </p:extLst>
          </p:nvPr>
        </p:nvGraphicFramePr>
        <p:xfrm>
          <a:off x="5486401" y="4343400"/>
          <a:ext cx="1905000" cy="533400"/>
        </p:xfrm>
        <a:graphic>
          <a:graphicData uri="http://schemas.openxmlformats.org/drawingml/2006/table">
            <a:tbl>
              <a:tblPr firstRow="1" firstCol="1" bandRow="1"/>
              <a:tblGrid>
                <a:gridCol w="1905000"/>
              </a:tblGrid>
              <a:tr h="141565">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RL.6.6</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DOK</a:t>
                      </a:r>
                      <a:r>
                        <a:rPr lang="en-US" sz="800" b="0" i="1" dirty="0" smtClean="0">
                          <a:solidFill>
                            <a:srgbClr val="000000"/>
                          </a:solidFill>
                          <a:effectLst/>
                          <a:latin typeface="Calibri"/>
                          <a:ea typeface="Times New Roman"/>
                          <a:cs typeface="Times New Roman"/>
                        </a:rPr>
                        <a:t> </a:t>
                      </a:r>
                      <a:r>
                        <a:rPr lang="en-US" sz="800" b="0" i="1" dirty="0">
                          <a:solidFill>
                            <a:srgbClr val="000000"/>
                          </a:solidFill>
                          <a:effectLst/>
                          <a:latin typeface="Calibri"/>
                          <a:ea typeface="Times New Roman"/>
                          <a:cs typeface="Times New Roman"/>
                        </a:rPr>
                        <a:t>3 - </a:t>
                      </a:r>
                      <a:r>
                        <a:rPr lang="en-US" sz="800" b="0" i="1" dirty="0" err="1">
                          <a:solidFill>
                            <a:srgbClr val="000000"/>
                          </a:solidFill>
                          <a:effectLst/>
                          <a:latin typeface="Calibri"/>
                          <a:ea typeface="Times New Roman"/>
                          <a:cs typeface="Times New Roman"/>
                        </a:rPr>
                        <a:t>EVC</a:t>
                      </a:r>
                      <a:endParaRPr lang="en-US" sz="800" b="0" i="1" dirty="0">
                        <a:effectLst/>
                        <a:latin typeface="Calibri"/>
                        <a:ea typeface="Calibri"/>
                        <a:cs typeface="Times New Roman"/>
                      </a:endParaRPr>
                    </a:p>
                  </a:txBody>
                  <a:tcPr marL="32808" marR="3280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1835">
                <a:tc>
                  <a:txBody>
                    <a:bodyPr/>
                    <a:lstStyle/>
                    <a:p>
                      <a:pPr marL="0" marR="0" algn="l">
                        <a:lnSpc>
                          <a:spcPct val="100000"/>
                        </a:lnSpc>
                        <a:spcBef>
                          <a:spcPts val="0"/>
                        </a:spcBef>
                        <a:spcAft>
                          <a:spcPts val="0"/>
                        </a:spcAft>
                      </a:pPr>
                      <a:r>
                        <a:rPr lang="es-MX" sz="800" dirty="0" smtClean="0">
                          <a:solidFill>
                            <a:srgbClr val="000000"/>
                          </a:solidFill>
                          <a:effectLst/>
                          <a:latin typeface="+mn-lt"/>
                          <a:ea typeface="Times New Roman"/>
                          <a:cs typeface="Times New Roman"/>
                        </a:rPr>
                        <a:t>Cita evidencia para mostrar cómo se desarrolla el punto de vista del autor en un texto para un propósito específico.</a:t>
                      </a:r>
                      <a:endParaRPr lang="en-US" sz="800" dirty="0">
                        <a:effectLst/>
                        <a:latin typeface="Calibri"/>
                        <a:ea typeface="Calibri"/>
                        <a:cs typeface="Times New Roman"/>
                      </a:endParaRPr>
                    </a:p>
                  </a:txBody>
                  <a:tcPr marL="32808" marR="3280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528617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a:p>
        </p:txBody>
      </p:sp>
      <p:sp>
        <p:nvSpPr>
          <p:cNvPr id="2" name="Rectangle 1"/>
          <p:cNvSpPr/>
          <p:nvPr/>
        </p:nvSpPr>
        <p:spPr>
          <a:xfrm>
            <a:off x="304800" y="399143"/>
            <a:ext cx="7095173" cy="8007177"/>
          </a:xfrm>
          <a:prstGeom prst="rect">
            <a:avLst/>
          </a:prstGeom>
        </p:spPr>
        <p:txBody>
          <a:bodyPr wrap="square" lIns="96378" tIns="48189" rIns="96378" bIns="48189">
            <a:spAutoFit/>
          </a:bodyPr>
          <a:lstStyle/>
          <a:p>
            <a:pPr algn="ctr"/>
            <a:r>
              <a:rPr lang="es-MX" sz="1900" i="1" dirty="0" smtClean="0"/>
              <a:t>Picahielos</a:t>
            </a:r>
          </a:p>
          <a:p>
            <a:pPr algn="ctr"/>
            <a:r>
              <a:rPr lang="es-MX" sz="1400" i="1" dirty="0" smtClean="0"/>
              <a:t>Parte 1</a:t>
            </a:r>
          </a:p>
          <a:p>
            <a:pPr algn="ctr"/>
            <a:r>
              <a:rPr lang="es-MX" sz="1100" i="1" dirty="0" err="1" smtClean="0"/>
              <a:t>Kirsten</a:t>
            </a:r>
            <a:r>
              <a:rPr lang="es-MX" sz="1100" i="1" dirty="0" smtClean="0"/>
              <a:t> </a:t>
            </a:r>
            <a:r>
              <a:rPr lang="es-MX" sz="1100" i="1" dirty="0" err="1" smtClean="0"/>
              <a:t>Weir</a:t>
            </a:r>
            <a:endParaRPr lang="es-MX" sz="1100" dirty="0" smtClean="0"/>
          </a:p>
          <a:p>
            <a:pPr algn="ctr"/>
            <a:r>
              <a:rPr lang="es-MX" sz="1200" b="1" u="sng" dirty="0" smtClean="0"/>
              <a:t>Un nuevo telescopio está enterrado a más de una milla bajo el hielo de la Antártida.</a:t>
            </a:r>
          </a:p>
          <a:p>
            <a:pPr algn="ctr"/>
            <a:endParaRPr lang="es-MX" sz="1200" u="sng" dirty="0" smtClean="0"/>
          </a:p>
          <a:p>
            <a:r>
              <a:rPr lang="es-MX" sz="1200" dirty="0" smtClean="0"/>
              <a:t>El físico Jim </a:t>
            </a:r>
            <a:r>
              <a:rPr lang="es-MX" sz="1200" dirty="0" err="1" smtClean="0"/>
              <a:t>Madsen</a:t>
            </a:r>
            <a:r>
              <a:rPr lang="es-MX" sz="1200" dirty="0" smtClean="0"/>
              <a:t> se va a trabajar en la Antártida durante el verano del Polo Sur. La Antártida en el verano tiene 24 horas de días soleados. Sin embargo su proyecto, un telescopio gigante llamado IceCube, requiere de oscuridad total. De todos modos el sol no afecta a IceCube porque está situado profundamente dentro del hielo de la Antártida, donde esta totalmente oscuro.</a:t>
            </a:r>
          </a:p>
          <a:p>
            <a:r>
              <a:rPr lang="es-MX" sz="1200" dirty="0" smtClean="0"/>
              <a:t> </a:t>
            </a:r>
          </a:p>
          <a:p>
            <a:r>
              <a:rPr lang="es-MX" sz="1200" dirty="0" smtClean="0"/>
              <a:t>IceCube fue creado para encontrar partículas pequeñas e invisibles en el espacio. </a:t>
            </a:r>
            <a:r>
              <a:rPr lang="es-MX" sz="1200" dirty="0"/>
              <a:t>—</a:t>
            </a:r>
            <a:r>
              <a:rPr lang="es-MX" sz="1200" dirty="0" smtClean="0"/>
              <a:t>Tenemos estas partículas que creemos que son las más abundantes en el universo, pero son casi imposibles de detectar —él dice—. Casi ... pero no exactamente. El equipo IceCube tiene cientos de científicos de más de 30 países. Los científicos saben que el continente cubierto de hielo es un lugar perfecto para detectar las partículas. Con suerte, los mensajeros cósmicos invisibles podrían ofrecer pistas sobre algunos de los misterios más grandes del universo. IceCube es el detector de neutrinos más grande en el mundo. </a:t>
            </a:r>
          </a:p>
          <a:p>
            <a:endParaRPr lang="es-MX" sz="1300" i="1" dirty="0" smtClean="0"/>
          </a:p>
          <a:p>
            <a:endParaRPr lang="es-MX" sz="1300" i="1" dirty="0" smtClean="0"/>
          </a:p>
          <a:p>
            <a:endParaRPr lang="es-MX" sz="1300" i="1" dirty="0" smtClean="0"/>
          </a:p>
          <a:p>
            <a:endParaRPr lang="es-MX" sz="1300" i="1" dirty="0" smtClean="0"/>
          </a:p>
          <a:p>
            <a:endParaRPr lang="es-MX" sz="1300" i="1" dirty="0" smtClean="0"/>
          </a:p>
          <a:p>
            <a:endParaRPr lang="es-MX" sz="1300" i="1" dirty="0" smtClean="0"/>
          </a:p>
          <a:p>
            <a:r>
              <a:rPr lang="es-MX" sz="1300" dirty="0" smtClean="0"/>
              <a:t> </a:t>
            </a:r>
          </a:p>
          <a:p>
            <a:r>
              <a:rPr lang="es-MX" sz="1300" b="1" u="sng" dirty="0" smtClean="0"/>
              <a:t>Detectando neutrinos</a:t>
            </a:r>
          </a:p>
          <a:p>
            <a:r>
              <a:rPr lang="es-MX" sz="1200" dirty="0" smtClean="0"/>
              <a:t>IceCube no es tu telescopio normal. No muestra detalles de la superficie de Plutón, ni toma bellas fotografías de galaxias distantes. Ni siquiera apunta hacia el cielo.</a:t>
            </a:r>
          </a:p>
          <a:p>
            <a:r>
              <a:rPr lang="es-MX" sz="1200" dirty="0" smtClean="0"/>
              <a:t> </a:t>
            </a:r>
          </a:p>
          <a:p>
            <a:r>
              <a:rPr lang="es-MX" sz="1200" dirty="0" smtClean="0"/>
              <a:t>IceCube detecta neutrinos. Los neutrinos son algunas de las partículas más pequeñas en el universo. Son más pequeñas incluso que los átomos. Son invisibles y casi no tienen masa. No tienen carga eléctrica. Debido a esto, los neutrinos se mueven fácilmente por el espacio. Un neutrino puede viajar miles de millones de millas a través del cosmos, pasando a través de los planetas a medida que avanzan. Trillones de neutrinos están moviéndose rápido a través de tu cuerpo en este momento.</a:t>
            </a:r>
          </a:p>
          <a:p>
            <a:r>
              <a:rPr lang="es-MX" sz="1200" dirty="0" smtClean="0"/>
              <a:t> </a:t>
            </a:r>
          </a:p>
          <a:p>
            <a:r>
              <a:rPr lang="es-MX" sz="1200" dirty="0" smtClean="0"/>
              <a:t>—Los neutrinos son muy difíciles de detectar —dice </a:t>
            </a:r>
            <a:r>
              <a:rPr lang="es-MX" sz="1200" dirty="0" err="1" smtClean="0"/>
              <a:t>Madsen</a:t>
            </a:r>
            <a:r>
              <a:rPr lang="es-MX" sz="1200" dirty="0" smtClean="0"/>
              <a:t>. La oscuridad total y una gran extensión de algo claro son esenciales para encontrarlos. El hielo profundo y claro de la Antártida es perfecto para esto.</a:t>
            </a:r>
          </a:p>
          <a:p>
            <a:endParaRPr lang="es-MX" sz="1200" dirty="0" smtClean="0"/>
          </a:p>
          <a:p>
            <a:r>
              <a:rPr lang="es-MX" sz="1200" dirty="0" smtClean="0"/>
              <a:t>IceCube se compone de más de 5,000 detectores del tamaño de una pelota de baloncesto llamados módulos ópticos digitales (conocido como </a:t>
            </a:r>
            <a:r>
              <a:rPr lang="es-MX" sz="1200" dirty="0" err="1" smtClean="0"/>
              <a:t>DOMs</a:t>
            </a:r>
            <a:r>
              <a:rPr lang="es-MX" sz="1200" dirty="0" smtClean="0"/>
              <a:t>). Están fijados en cables largos, como perlas en un collar. Cada cable se cuelga dentro de un profundo agujero en el hielo. 86 cuerdas se cuelgan dentro de los agujeros que se extienden hasta 1.5 millas debajo de la superficie.</a:t>
            </a:r>
          </a:p>
          <a:p>
            <a:endParaRPr lang="es-MX" sz="1300" dirty="0"/>
          </a:p>
        </p:txBody>
      </p:sp>
      <p:grpSp>
        <p:nvGrpSpPr>
          <p:cNvPr id="7" name="Group 6"/>
          <p:cNvGrpSpPr/>
          <p:nvPr/>
        </p:nvGrpSpPr>
        <p:grpSpPr>
          <a:xfrm>
            <a:off x="914401" y="3761615"/>
            <a:ext cx="6019800" cy="1115185"/>
            <a:chOff x="894117" y="3630031"/>
            <a:chExt cx="6019800" cy="1115185"/>
          </a:xfrm>
        </p:grpSpPr>
        <p:pic>
          <p:nvPicPr>
            <p:cNvPr id="5" name="Picture 4"/>
            <p:cNvPicPr/>
            <p:nvPr/>
          </p:nvPicPr>
          <p:blipFill>
            <a:blip r:embed="rId2">
              <a:duotone>
                <a:prstClr val="black"/>
                <a:srgbClr val="D9C3A5">
                  <a:tint val="50000"/>
                  <a:satMod val="180000"/>
                </a:srgbClr>
              </a:duotone>
              <a:lum contrast="20000"/>
              <a:extLst>
                <a:ext uri="{28A0092B-C50C-407E-A947-70E740481C1C}">
                  <a14:useLocalDpi xmlns:a14="http://schemas.microsoft.com/office/drawing/2010/main" val="0"/>
                </a:ext>
              </a:extLst>
            </a:blip>
            <a:srcRect/>
            <a:stretch>
              <a:fillRect/>
            </a:stretch>
          </p:blipFill>
          <p:spPr bwMode="auto">
            <a:xfrm>
              <a:off x="1652955" y="3630031"/>
              <a:ext cx="4547451" cy="878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94117" y="4483606"/>
              <a:ext cx="6019800" cy="261610"/>
            </a:xfrm>
            <a:prstGeom prst="rect">
              <a:avLst/>
            </a:prstGeom>
            <a:noFill/>
          </p:spPr>
          <p:txBody>
            <a:bodyPr wrap="square" rtlCol="0">
              <a:spAutoFit/>
            </a:bodyPr>
            <a:lstStyle/>
            <a:p>
              <a:r>
                <a:rPr lang="es-ES" sz="1100" i="1" dirty="0"/>
                <a:t>Los puntos muestran donde se cuelgan los cables </a:t>
              </a:r>
              <a:r>
                <a:rPr lang="es-ES" sz="1100" i="1" dirty="0" smtClean="0"/>
                <a:t>largos </a:t>
              </a:r>
              <a:r>
                <a:rPr lang="es-ES" sz="1100" i="1" dirty="0"/>
                <a:t>dentro de los agujeros profundos en el hielo.</a:t>
              </a:r>
              <a:endParaRPr lang="en-US" sz="1100" i="1" dirty="0"/>
            </a:p>
          </p:txBody>
        </p:sp>
      </p:gr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179189"/>
            <a:ext cx="1875462" cy="1422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19600" y="8095343"/>
            <a:ext cx="1504950" cy="1505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34000" y="152400"/>
            <a:ext cx="2590800" cy="923330"/>
          </a:xfrm>
          <a:prstGeom prst="rect">
            <a:avLst/>
          </a:prstGeom>
          <a:noFill/>
        </p:spPr>
        <p:txBody>
          <a:bodyPr wrap="square" rtlCol="0">
            <a:spAutoFit/>
          </a:bodyPr>
          <a:lstStyle/>
          <a:p>
            <a:pPr lvl="0"/>
            <a:r>
              <a:rPr lang="es-ES_tradnl" sz="900" dirty="0">
                <a:solidFill>
                  <a:prstClr val="black"/>
                </a:solidFill>
              </a:rPr>
              <a:t>Equivalencia de grado: </a:t>
            </a:r>
            <a:r>
              <a:rPr lang="es-ES_tradnl" sz="900" dirty="0" smtClean="0">
                <a:solidFill>
                  <a:prstClr val="black"/>
                </a:solidFill>
              </a:rPr>
              <a:t>6.7</a:t>
            </a:r>
            <a:endParaRPr lang="es-ES_tradnl" sz="900" dirty="0">
              <a:solidFill>
                <a:prstClr val="black"/>
              </a:solidFill>
            </a:endParaRPr>
          </a:p>
          <a:p>
            <a:pPr lvl="0"/>
            <a:r>
              <a:rPr lang="es-ES" sz="900" dirty="0">
                <a:solidFill>
                  <a:prstClr val="black"/>
                </a:solidFill>
              </a:rPr>
              <a:t>Escala </a:t>
            </a:r>
            <a:r>
              <a:rPr lang="es-ES" sz="900" i="1" dirty="0" err="1">
                <a:solidFill>
                  <a:prstClr val="black"/>
                </a:solidFill>
              </a:rPr>
              <a:t>Lexile</a:t>
            </a:r>
            <a:r>
              <a:rPr lang="es-ES" sz="900" dirty="0">
                <a:solidFill>
                  <a:prstClr val="black"/>
                </a:solidFill>
              </a:rPr>
              <a:t>: </a:t>
            </a:r>
            <a:r>
              <a:rPr lang="es-ES" sz="900" dirty="0" err="1" smtClean="0">
                <a:solidFill>
                  <a:prstClr val="black"/>
                </a:solidFill>
              </a:rPr>
              <a:t>930L</a:t>
            </a:r>
            <a:endParaRPr lang="es-ES" sz="900" dirty="0">
              <a:solidFill>
                <a:prstClr val="black"/>
              </a:solidFill>
            </a:endParaRPr>
          </a:p>
          <a:p>
            <a:pPr lvl="0"/>
            <a:r>
              <a:rPr lang="es-ES" sz="900" dirty="0">
                <a:solidFill>
                  <a:prstClr val="black"/>
                </a:solidFill>
              </a:rPr>
              <a:t>Promedio del largo de la oración: </a:t>
            </a:r>
            <a:r>
              <a:rPr lang="es-ES" sz="900" dirty="0" smtClean="0">
                <a:solidFill>
                  <a:prstClr val="black"/>
                </a:solidFill>
              </a:rPr>
              <a:t>12.17</a:t>
            </a:r>
            <a:endParaRPr lang="es-ES" sz="900" dirty="0">
              <a:solidFill>
                <a:prstClr val="black"/>
              </a:solidFill>
            </a:endParaRPr>
          </a:p>
          <a:p>
            <a:pPr lvl="0"/>
            <a:r>
              <a:rPr lang="es-ES" sz="900" dirty="0">
                <a:solidFill>
                  <a:prstClr val="black"/>
                </a:solidFill>
              </a:rPr>
              <a:t>Promedio de la frecuencia de palabras: 3.24</a:t>
            </a:r>
          </a:p>
          <a:p>
            <a:pPr lvl="0"/>
            <a:r>
              <a:rPr lang="es-ES" sz="900" dirty="0">
                <a:solidFill>
                  <a:prstClr val="black"/>
                </a:solidFill>
              </a:rPr>
              <a:t>Número de palabras: </a:t>
            </a:r>
            <a:r>
              <a:rPr lang="es-ES" sz="900" dirty="0" smtClean="0">
                <a:solidFill>
                  <a:prstClr val="black"/>
                </a:solidFill>
              </a:rPr>
              <a:t>584</a:t>
            </a:r>
            <a:endParaRPr lang="es-ES" sz="900" dirty="0">
              <a:solidFill>
                <a:prstClr val="black"/>
              </a:solidFill>
            </a:endParaRPr>
          </a:p>
          <a:p>
            <a:pPr lvl="0"/>
            <a:r>
              <a:rPr lang="x-none" sz="900" b="1" i="1" dirty="0">
                <a:solidFill>
                  <a:prstClr val="black"/>
                </a:solidFill>
              </a:rPr>
              <a:t>Nota: Basado en el texto original en </a:t>
            </a:r>
            <a:r>
              <a:rPr lang="x-none" sz="900" b="1" i="1" dirty="0" smtClean="0">
                <a:solidFill>
                  <a:prstClr val="black"/>
                </a:solidFill>
              </a:rPr>
              <a:t>inglés</a:t>
            </a:r>
            <a:endParaRPr lang="es-ES_tradnl" sz="900" dirty="0">
              <a:solidFill>
                <a:prstClr val="black"/>
              </a:solidFill>
            </a:endParaRPr>
          </a:p>
        </p:txBody>
      </p:sp>
    </p:spTree>
    <p:extLst>
      <p:ext uri="{BB962C8B-B14F-4D97-AF65-F5344CB8AC3E}">
        <p14:creationId xmlns:p14="http://schemas.microsoft.com/office/powerpoint/2010/main" val="846136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a:p>
        </p:txBody>
      </p:sp>
      <p:sp>
        <p:nvSpPr>
          <p:cNvPr id="3" name="Rectangle 2"/>
          <p:cNvSpPr/>
          <p:nvPr/>
        </p:nvSpPr>
        <p:spPr>
          <a:xfrm>
            <a:off x="323850" y="478972"/>
            <a:ext cx="7043738" cy="5252577"/>
          </a:xfrm>
          <a:prstGeom prst="rect">
            <a:avLst/>
          </a:prstGeom>
        </p:spPr>
        <p:txBody>
          <a:bodyPr wrap="square" lIns="96378" tIns="48189" rIns="96378" bIns="48189">
            <a:spAutoFit/>
          </a:bodyPr>
          <a:lstStyle/>
          <a:p>
            <a:r>
              <a:rPr lang="en-US" sz="1300" dirty="0"/>
              <a:t> </a:t>
            </a:r>
          </a:p>
          <a:p>
            <a:pPr algn="ctr"/>
            <a:r>
              <a:rPr lang="en-US" sz="1900" i="1" dirty="0"/>
              <a:t> </a:t>
            </a:r>
            <a:r>
              <a:rPr lang="es-MX" sz="1900" i="1" dirty="0" smtClean="0"/>
              <a:t>Picahielos</a:t>
            </a:r>
          </a:p>
          <a:p>
            <a:pPr algn="ctr"/>
            <a:r>
              <a:rPr lang="es-MX" sz="1400" i="1" dirty="0" smtClean="0"/>
              <a:t>Parte 2</a:t>
            </a:r>
          </a:p>
          <a:p>
            <a:r>
              <a:rPr lang="es-MX" sz="1200" b="1" u="sng" dirty="0" smtClean="0"/>
              <a:t>Materia misteriosa</a:t>
            </a:r>
          </a:p>
          <a:p>
            <a:r>
              <a:rPr lang="es-MX" sz="1200" dirty="0" smtClean="0"/>
              <a:t>Los neutrinos vienen de eventos de alta energía. Algunos neutrinos se crean en la Tierra por las reacciones nucleares en las plantas de energía nuclear. Algunos son creados cuando los rayos cósmicos (partículas de alta energía del espacio) chocan con átomos en el aire. Otras son creadas en el sol.</a:t>
            </a:r>
          </a:p>
          <a:p>
            <a:r>
              <a:rPr lang="es-MX" sz="1200" dirty="0" smtClean="0"/>
              <a:t> </a:t>
            </a:r>
          </a:p>
          <a:p>
            <a:r>
              <a:rPr lang="es-MX" sz="1200" dirty="0" smtClean="0"/>
              <a:t>Los científicos de IceCube no están observando a los neutrinos que provienen de esas fuentes. Ellos están buscando neutrinos de eventos distantes o violentos, tales como los de las supernovas o explosiones de rayos gamma. Una supernova es la explosión causada por la muerte de una gran estrella. Un estallido de rayos gamma es una gigantesca explosión que envía una ola de alta energía. Los estallidos de rayos gamma se producen una o dos veces al día en algún lugar del universo.</a:t>
            </a:r>
          </a:p>
          <a:p>
            <a:r>
              <a:rPr lang="es-MX" sz="1200" dirty="0" smtClean="0"/>
              <a:t> </a:t>
            </a:r>
          </a:p>
          <a:p>
            <a:r>
              <a:rPr lang="es-MX" sz="1200" dirty="0" smtClean="0"/>
              <a:t>¿Qué ocasiona esas explosiones? No tenemos idea, pero IceCube podría ayudarnos a descubrirlo. —Si hay neutrinos procedentes de los rayos gamma —dice </a:t>
            </a:r>
            <a:r>
              <a:rPr lang="es-MX" sz="1200" dirty="0" err="1" smtClean="0"/>
              <a:t>Madsen</a:t>
            </a:r>
            <a:r>
              <a:rPr lang="es-MX" sz="1200" dirty="0" smtClean="0"/>
              <a:t>—, IceCube nos dirá algo sobre lo que podría estar produciendo toda esa energía.</a:t>
            </a:r>
          </a:p>
          <a:p>
            <a:endParaRPr lang="es-MX" sz="1200" dirty="0" smtClean="0"/>
          </a:p>
          <a:p>
            <a:r>
              <a:rPr lang="es-MX" sz="1200" dirty="0" smtClean="0"/>
              <a:t>IceCube se completó después de siete años. Los científicos están ahora analizando los datos que han encontrado hasta el momento. Es demasiado pronto, siquiera, decir lo que el telescopio ha encontrado. Los científicos todavía están averiguando cómo saber qué neutrinos  se crean en la atmósfera de la Tierra y cuáles vienen desde el espacio. —Esa es la parte difícil —dice </a:t>
            </a:r>
            <a:r>
              <a:rPr lang="es-MX" sz="1200" dirty="0" err="1" smtClean="0"/>
              <a:t>Madsen</a:t>
            </a:r>
            <a:r>
              <a:rPr lang="es-MX" sz="1200" dirty="0" smtClean="0"/>
              <a:t>.</a:t>
            </a:r>
          </a:p>
          <a:p>
            <a:r>
              <a:rPr lang="es-MX" sz="1200" dirty="0" smtClean="0"/>
              <a:t> </a:t>
            </a:r>
          </a:p>
          <a:p>
            <a:r>
              <a:rPr lang="es-MX" sz="1200" dirty="0" smtClean="0"/>
              <a:t>—Hasta ahora, nadie ha tenido un telescopio lo suficientemente grande para poder conseguir esta información —él dice—. Tenemos la esperanza de que encontraremos algo nuevo.</a:t>
            </a:r>
            <a:endParaRPr lang="es-MX" sz="1300" dirty="0" smtClean="0"/>
          </a:p>
          <a:p>
            <a:endParaRPr lang="es-MX" sz="1300" dirty="0"/>
          </a:p>
        </p:txBody>
      </p:sp>
      <p:pic>
        <p:nvPicPr>
          <p:cNvPr id="8" name="irc_mi" descr="http://blogs.nature.com/news/files/http:/blogs.nature.com/news/files/IceCube-schem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486400"/>
            <a:ext cx="5181600" cy="3422235"/>
          </a:xfrm>
          <a:prstGeom prst="rect">
            <a:avLst/>
          </a:prstGeom>
          <a:noFill/>
          <a:ln>
            <a:noFill/>
          </a:ln>
        </p:spPr>
      </p:pic>
      <p:sp>
        <p:nvSpPr>
          <p:cNvPr id="2" name="TextBox 1"/>
          <p:cNvSpPr txBox="1"/>
          <p:nvPr/>
        </p:nvSpPr>
        <p:spPr>
          <a:xfrm>
            <a:off x="2438400" y="5639216"/>
            <a:ext cx="1524000" cy="184666"/>
          </a:xfrm>
          <a:prstGeom prst="rect">
            <a:avLst/>
          </a:prstGeom>
          <a:solidFill>
            <a:schemeClr val="bg1"/>
          </a:solidFill>
        </p:spPr>
        <p:txBody>
          <a:bodyPr wrap="square" lIns="0" tIns="0" rIns="0" bIns="0" rtlCol="0">
            <a:spAutoFit/>
          </a:bodyPr>
          <a:lstStyle/>
          <a:p>
            <a:r>
              <a:rPr lang="es-MX" sz="1200" b="1" dirty="0" smtClean="0">
                <a:latin typeface="Comic Sans MS" panose="030F0702030302020204" pitchFamily="66" charset="0"/>
              </a:rPr>
              <a:t>Laboratorio IceCube</a:t>
            </a:r>
            <a:endParaRPr lang="es-MX" sz="1200" b="1" dirty="0">
              <a:latin typeface="Comic Sans MS" panose="030F0702030302020204" pitchFamily="66" charset="0"/>
            </a:endParaRPr>
          </a:p>
        </p:txBody>
      </p:sp>
      <p:sp>
        <p:nvSpPr>
          <p:cNvPr id="6" name="TextBox 5"/>
          <p:cNvSpPr txBox="1"/>
          <p:nvPr/>
        </p:nvSpPr>
        <p:spPr>
          <a:xfrm>
            <a:off x="1752600" y="5976698"/>
            <a:ext cx="694414" cy="169277"/>
          </a:xfrm>
          <a:prstGeom prst="rect">
            <a:avLst/>
          </a:prstGeom>
          <a:solidFill>
            <a:schemeClr val="bg1"/>
          </a:solidFill>
        </p:spPr>
        <p:txBody>
          <a:bodyPr wrap="square" lIns="0" tIns="0" rIns="0" bIns="0" rtlCol="0">
            <a:spAutoFit/>
          </a:bodyPr>
          <a:lstStyle/>
          <a:p>
            <a:r>
              <a:rPr lang="es-MX" sz="1100" dirty="0" smtClean="0">
                <a:latin typeface="Comic Sans MS" panose="030F0702030302020204" pitchFamily="66" charset="0"/>
              </a:rPr>
              <a:t>50 metros</a:t>
            </a:r>
            <a:endParaRPr lang="es-MX" sz="1100" dirty="0">
              <a:latin typeface="Comic Sans MS" panose="030F0702030302020204" pitchFamily="66" charset="0"/>
            </a:endParaRPr>
          </a:p>
        </p:txBody>
      </p:sp>
      <p:sp>
        <p:nvSpPr>
          <p:cNvPr id="7" name="TextBox 6"/>
          <p:cNvSpPr txBox="1"/>
          <p:nvPr/>
        </p:nvSpPr>
        <p:spPr>
          <a:xfrm>
            <a:off x="1524000" y="7172338"/>
            <a:ext cx="923014" cy="169277"/>
          </a:xfrm>
          <a:prstGeom prst="rect">
            <a:avLst/>
          </a:prstGeom>
          <a:solidFill>
            <a:schemeClr val="bg1"/>
          </a:solidFill>
        </p:spPr>
        <p:txBody>
          <a:bodyPr wrap="square" lIns="0" tIns="0" rIns="0" bIns="0" rtlCol="0">
            <a:spAutoFit/>
          </a:bodyPr>
          <a:lstStyle/>
          <a:p>
            <a:r>
              <a:rPr lang="es-MX" sz="1100" dirty="0" smtClean="0">
                <a:latin typeface="Comic Sans MS" panose="030F0702030302020204" pitchFamily="66" charset="0"/>
              </a:rPr>
              <a:t>1,450 metros</a:t>
            </a:r>
            <a:endParaRPr lang="es-MX" sz="1100" dirty="0">
              <a:latin typeface="Comic Sans MS" panose="030F0702030302020204" pitchFamily="66" charset="0"/>
            </a:endParaRPr>
          </a:p>
        </p:txBody>
      </p:sp>
      <p:sp>
        <p:nvSpPr>
          <p:cNvPr id="9" name="TextBox 8"/>
          <p:cNvSpPr txBox="1"/>
          <p:nvPr/>
        </p:nvSpPr>
        <p:spPr>
          <a:xfrm>
            <a:off x="1529301" y="7955847"/>
            <a:ext cx="923014" cy="169277"/>
          </a:xfrm>
          <a:prstGeom prst="rect">
            <a:avLst/>
          </a:prstGeom>
          <a:solidFill>
            <a:schemeClr val="bg1"/>
          </a:solidFill>
        </p:spPr>
        <p:txBody>
          <a:bodyPr wrap="square" lIns="0" tIns="0" rIns="0" bIns="0" rtlCol="0">
            <a:spAutoFit/>
          </a:bodyPr>
          <a:lstStyle/>
          <a:p>
            <a:r>
              <a:rPr lang="es-MX" sz="1100" dirty="0" smtClean="0">
                <a:latin typeface="Comic Sans MS" panose="030F0702030302020204" pitchFamily="66" charset="0"/>
              </a:rPr>
              <a:t>2,450 metros</a:t>
            </a:r>
            <a:endParaRPr lang="es-MX" sz="1100" dirty="0">
              <a:latin typeface="Comic Sans MS" panose="030F0702030302020204" pitchFamily="66" charset="0"/>
            </a:endParaRPr>
          </a:p>
        </p:txBody>
      </p:sp>
      <p:sp>
        <p:nvSpPr>
          <p:cNvPr id="10" name="TextBox 9"/>
          <p:cNvSpPr txBox="1"/>
          <p:nvPr/>
        </p:nvSpPr>
        <p:spPr>
          <a:xfrm>
            <a:off x="1515386" y="8198701"/>
            <a:ext cx="923014" cy="169277"/>
          </a:xfrm>
          <a:prstGeom prst="rect">
            <a:avLst/>
          </a:prstGeom>
          <a:solidFill>
            <a:schemeClr val="bg1"/>
          </a:solidFill>
        </p:spPr>
        <p:txBody>
          <a:bodyPr wrap="square" lIns="0" tIns="0" rIns="0" bIns="0" rtlCol="0">
            <a:spAutoFit/>
          </a:bodyPr>
          <a:lstStyle/>
          <a:p>
            <a:r>
              <a:rPr lang="es-MX" sz="1100" dirty="0" smtClean="0">
                <a:latin typeface="Comic Sans MS" panose="030F0702030302020204" pitchFamily="66" charset="0"/>
              </a:rPr>
              <a:t>2,820 metros</a:t>
            </a:r>
            <a:endParaRPr lang="es-MX" sz="1100" dirty="0">
              <a:latin typeface="Comic Sans MS" panose="030F0702030302020204" pitchFamily="66" charset="0"/>
            </a:endParaRPr>
          </a:p>
        </p:txBody>
      </p:sp>
      <p:sp>
        <p:nvSpPr>
          <p:cNvPr id="11" name="TextBox 10"/>
          <p:cNvSpPr txBox="1"/>
          <p:nvPr/>
        </p:nvSpPr>
        <p:spPr>
          <a:xfrm>
            <a:off x="4648199" y="6400800"/>
            <a:ext cx="2514601" cy="523220"/>
          </a:xfrm>
          <a:prstGeom prst="rect">
            <a:avLst/>
          </a:prstGeom>
          <a:solidFill>
            <a:schemeClr val="bg1"/>
          </a:solidFill>
        </p:spPr>
        <p:txBody>
          <a:bodyPr wrap="square" lIns="0" tIns="0" rIns="0" bIns="0" rtlCol="0">
            <a:spAutoFit/>
          </a:bodyPr>
          <a:lstStyle/>
          <a:p>
            <a:r>
              <a:rPr lang="es-MX" sz="1200" dirty="0" smtClean="0">
                <a:latin typeface="Comic Sans MS" panose="030F0702030302020204" pitchFamily="66" charset="0"/>
              </a:rPr>
              <a:t>Componentes de IceCube</a:t>
            </a:r>
          </a:p>
          <a:p>
            <a:r>
              <a:rPr lang="es-MX" sz="1100" dirty="0" smtClean="0">
                <a:latin typeface="Comic Sans MS" panose="030F0702030302020204" pitchFamily="66" charset="0"/>
              </a:rPr>
              <a:t>86 cuerdas, 60 sensores por cada una,</a:t>
            </a:r>
          </a:p>
          <a:p>
            <a:r>
              <a:rPr lang="es-MX" sz="1100" dirty="0" smtClean="0">
                <a:latin typeface="Comic Sans MS" panose="030F0702030302020204" pitchFamily="66" charset="0"/>
              </a:rPr>
              <a:t>5, 160 sensores ópticos</a:t>
            </a:r>
            <a:endParaRPr lang="es-MX" sz="1100" dirty="0">
              <a:latin typeface="Comic Sans MS" panose="030F0702030302020204" pitchFamily="66" charset="0"/>
            </a:endParaRPr>
          </a:p>
        </p:txBody>
      </p:sp>
      <p:sp>
        <p:nvSpPr>
          <p:cNvPr id="12" name="TextBox 11"/>
          <p:cNvSpPr txBox="1"/>
          <p:nvPr/>
        </p:nvSpPr>
        <p:spPr>
          <a:xfrm>
            <a:off x="4648199" y="7119385"/>
            <a:ext cx="2514601" cy="507831"/>
          </a:xfrm>
          <a:prstGeom prst="rect">
            <a:avLst/>
          </a:prstGeom>
          <a:solidFill>
            <a:schemeClr val="bg1"/>
          </a:solidFill>
        </p:spPr>
        <p:txBody>
          <a:bodyPr wrap="square" lIns="0" tIns="0" rIns="0" bIns="0" rtlCol="0">
            <a:spAutoFit/>
          </a:bodyPr>
          <a:lstStyle/>
          <a:p>
            <a:r>
              <a:rPr lang="es-MX" sz="1100" dirty="0" smtClean="0">
                <a:latin typeface="Comic Sans MS" panose="030F0702030302020204" pitchFamily="66" charset="0"/>
              </a:rPr>
              <a:t>DeepCore (sub detector)</a:t>
            </a:r>
          </a:p>
          <a:p>
            <a:r>
              <a:rPr lang="es-MX" sz="1100" dirty="0" smtClean="0">
                <a:latin typeface="Comic Sans MS" panose="030F0702030302020204" pitchFamily="66" charset="0"/>
              </a:rPr>
              <a:t>6 cuerdas optimizadas para </a:t>
            </a:r>
          </a:p>
          <a:p>
            <a:r>
              <a:rPr lang="es-MX" sz="1100" dirty="0" smtClean="0">
                <a:latin typeface="Comic Sans MS" panose="030F0702030302020204" pitchFamily="66" charset="0"/>
              </a:rPr>
              <a:t>detectar bajas energías</a:t>
            </a:r>
            <a:endParaRPr lang="es-MX" sz="1100" dirty="0">
              <a:latin typeface="Comic Sans MS" panose="030F0702030302020204" pitchFamily="66" charset="0"/>
            </a:endParaRPr>
          </a:p>
        </p:txBody>
      </p:sp>
      <p:sp>
        <p:nvSpPr>
          <p:cNvPr id="13" name="TextBox 12"/>
          <p:cNvSpPr txBox="1"/>
          <p:nvPr/>
        </p:nvSpPr>
        <p:spPr>
          <a:xfrm>
            <a:off x="3577093" y="8686800"/>
            <a:ext cx="923014" cy="153888"/>
          </a:xfrm>
          <a:prstGeom prst="rect">
            <a:avLst/>
          </a:prstGeom>
          <a:solidFill>
            <a:srgbClr val="9A8975"/>
          </a:solidFill>
        </p:spPr>
        <p:txBody>
          <a:bodyPr wrap="square" lIns="0" tIns="0" rIns="0" bIns="0" rtlCol="0">
            <a:spAutoFit/>
          </a:bodyPr>
          <a:lstStyle/>
          <a:p>
            <a:r>
              <a:rPr lang="es-MX" sz="1000" dirty="0">
                <a:latin typeface="Comic Sans MS" panose="030F0702030302020204" pitchFamily="66" charset="0"/>
              </a:rPr>
              <a:t>b</a:t>
            </a:r>
            <a:r>
              <a:rPr lang="es-MX" sz="1000" dirty="0" smtClean="0">
                <a:latin typeface="Comic Sans MS" panose="030F0702030302020204" pitchFamily="66" charset="0"/>
              </a:rPr>
              <a:t>ase rocosa</a:t>
            </a:r>
            <a:endParaRPr lang="es-MX" sz="1000" dirty="0">
              <a:latin typeface="Comic Sans MS" panose="030F0702030302020204" pitchFamily="66" charset="0"/>
            </a:endParaRPr>
          </a:p>
        </p:txBody>
      </p:sp>
      <p:sp>
        <p:nvSpPr>
          <p:cNvPr id="14" name="TextBox 13"/>
          <p:cNvSpPr txBox="1"/>
          <p:nvPr/>
        </p:nvSpPr>
        <p:spPr>
          <a:xfrm>
            <a:off x="5181600" y="7710271"/>
            <a:ext cx="923014" cy="323165"/>
          </a:xfrm>
          <a:prstGeom prst="rect">
            <a:avLst/>
          </a:prstGeom>
          <a:solidFill>
            <a:schemeClr val="bg1"/>
          </a:solidFill>
        </p:spPr>
        <p:txBody>
          <a:bodyPr wrap="square" lIns="0" tIns="0" rIns="0" bIns="0" rtlCol="0">
            <a:spAutoFit/>
          </a:bodyPr>
          <a:lstStyle/>
          <a:p>
            <a:r>
              <a:rPr lang="es-MX" sz="1050" dirty="0" smtClean="0">
                <a:latin typeface="Comic Sans MS" panose="030F0702030302020204" pitchFamily="66" charset="0"/>
              </a:rPr>
              <a:t>Torre Eiffel</a:t>
            </a:r>
          </a:p>
          <a:p>
            <a:r>
              <a:rPr lang="en-US" sz="1050" dirty="0" smtClean="0">
                <a:latin typeface="Comic Sans MS" panose="030F0702030302020204" pitchFamily="66" charset="0"/>
              </a:rPr>
              <a:t>324 metros</a:t>
            </a:r>
            <a:endParaRPr lang="es-MX" sz="1050" dirty="0">
              <a:latin typeface="Comic Sans MS" panose="030F0702030302020204" pitchFamily="66" charset="0"/>
            </a:endParaRPr>
          </a:p>
        </p:txBody>
      </p:sp>
      <p:pic>
        <p:nvPicPr>
          <p:cNvPr id="15" name="Picture 14"/>
          <p:cNvPicPr>
            <a:picLocks noChangeAspect="1"/>
          </p:cNvPicPr>
          <p:nvPr/>
        </p:nvPicPr>
        <p:blipFill>
          <a:blip r:embed="rId3"/>
          <a:stretch>
            <a:fillRect/>
          </a:stretch>
        </p:blipFill>
        <p:spPr>
          <a:xfrm>
            <a:off x="830376" y="5486399"/>
            <a:ext cx="6537212" cy="3809717"/>
          </a:xfrm>
          <a:prstGeom prst="rect">
            <a:avLst/>
          </a:prstGeom>
        </p:spPr>
      </p:pic>
    </p:spTree>
    <p:extLst>
      <p:ext uri="{BB962C8B-B14F-4D97-AF65-F5344CB8AC3E}">
        <p14:creationId xmlns:p14="http://schemas.microsoft.com/office/powerpoint/2010/main" val="3997263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a:p>
        </p:txBody>
      </p:sp>
      <p:sp>
        <p:nvSpPr>
          <p:cNvPr id="5" name="Rectangle 4"/>
          <p:cNvSpPr/>
          <p:nvPr/>
        </p:nvSpPr>
        <p:spPr>
          <a:xfrm>
            <a:off x="609600" y="1155106"/>
            <a:ext cx="6790373" cy="6093976"/>
          </a:xfrm>
          <a:prstGeom prst="rect">
            <a:avLst/>
          </a:prstGeom>
        </p:spPr>
        <p:txBody>
          <a:bodyPr wrap="square">
            <a:spAutoFit/>
          </a:bodyPr>
          <a:lstStyle/>
          <a:p>
            <a:r>
              <a:rPr lang="es-419" sz="1200" b="1" dirty="0" smtClean="0"/>
              <a:t>	                                              </a:t>
            </a:r>
            <a:r>
              <a:rPr lang="es-419" sz="1800" i="1" dirty="0" smtClean="0"/>
              <a:t>Educador STEM  </a:t>
            </a:r>
            <a:endParaRPr lang="es-419" sz="1200" i="1" dirty="0" smtClean="0"/>
          </a:p>
          <a:p>
            <a:r>
              <a:rPr lang="es-419" sz="1200" b="1" i="1" dirty="0" smtClean="0"/>
              <a:t>                                                    	</a:t>
            </a:r>
            <a:r>
              <a:rPr lang="es-419" sz="1050" b="1" i="1" dirty="0" smtClean="0"/>
              <a:t>        Fragmento tomado del texto </a:t>
            </a:r>
            <a:r>
              <a:rPr lang="es-419" sz="1050" b="1" i="1" dirty="0" err="1" smtClean="0"/>
              <a:t>PolarTREC</a:t>
            </a:r>
            <a:endParaRPr lang="es-419" sz="1050" b="1" dirty="0" smtClean="0"/>
          </a:p>
          <a:p>
            <a:r>
              <a:rPr lang="es-419" sz="1200" b="1" dirty="0" smtClean="0"/>
              <a:t>   </a:t>
            </a:r>
          </a:p>
          <a:p>
            <a:endParaRPr lang="es-419" sz="1200" b="1" dirty="0" smtClean="0"/>
          </a:p>
          <a:p>
            <a:endParaRPr lang="es-419" sz="1200" b="1" dirty="0" smtClean="0"/>
          </a:p>
          <a:p>
            <a:endParaRPr lang="es-419" sz="1200" dirty="0" smtClean="0"/>
          </a:p>
          <a:p>
            <a:endParaRPr lang="es-419" sz="1200" i="1" dirty="0" smtClean="0"/>
          </a:p>
          <a:p>
            <a:r>
              <a:rPr lang="es-419" sz="1200" i="1" dirty="0" smtClean="0"/>
              <a:t>Desde el 2009, los maestros han adquirido experiencia en la investigación en el Polo Sur.  </a:t>
            </a:r>
            <a:r>
              <a:rPr lang="es-419" sz="1200" b="1" i="1" u="sng" dirty="0" err="1" smtClean="0"/>
              <a:t>PolarTREC</a:t>
            </a:r>
            <a:r>
              <a:rPr lang="es-419" sz="1200" i="1" dirty="0" smtClean="0"/>
              <a:t> es un programa de la Fundación Nacional de Ciencia. Este conecta a científicos con maestros para proporcionar experiencias de campo en las regiones polares.</a:t>
            </a:r>
            <a:endParaRPr lang="es-419" sz="1200" dirty="0" smtClean="0"/>
          </a:p>
          <a:p>
            <a:r>
              <a:rPr lang="es-419" sz="1200" dirty="0" smtClean="0"/>
              <a:t> </a:t>
            </a:r>
          </a:p>
          <a:p>
            <a:r>
              <a:rPr lang="es-419" sz="1200" dirty="0" smtClean="0"/>
              <a:t>Armando </a:t>
            </a:r>
            <a:r>
              <a:rPr lang="es-419" sz="1200" dirty="0" err="1" smtClean="0"/>
              <a:t>Caussade</a:t>
            </a:r>
            <a:r>
              <a:rPr lang="es-419" sz="1200" dirty="0" smtClean="0"/>
              <a:t>, un maestro STEM de Puerto Rico, viajará al Polo Sur, en la Antártida. Un maestro STEM se enfoca en ayudar a los estudiantes a prepararse en carreras en </a:t>
            </a:r>
            <a:r>
              <a:rPr lang="es-419" sz="1200" b="1" dirty="0" smtClean="0"/>
              <a:t>c</a:t>
            </a:r>
            <a:r>
              <a:rPr lang="es-419" sz="1200" dirty="0" smtClean="0"/>
              <a:t>iencia, </a:t>
            </a:r>
            <a:r>
              <a:rPr lang="es-419" sz="1200" b="1" dirty="0" smtClean="0"/>
              <a:t>t</a:t>
            </a:r>
            <a:r>
              <a:rPr lang="es-419" sz="1200" dirty="0" smtClean="0"/>
              <a:t>ecnología, </a:t>
            </a:r>
            <a:r>
              <a:rPr lang="es-419" sz="1200" b="1" dirty="0" smtClean="0"/>
              <a:t>i</a:t>
            </a:r>
            <a:r>
              <a:rPr lang="es-419" sz="1200" dirty="0" smtClean="0"/>
              <a:t>ngeniería y </a:t>
            </a:r>
            <a:r>
              <a:rPr lang="es-419" sz="1200" b="1" dirty="0" smtClean="0"/>
              <a:t>m</a:t>
            </a:r>
            <a:r>
              <a:rPr lang="es-419" sz="1200" dirty="0" smtClean="0"/>
              <a:t>atemáticas. Él estará allí durante la temporada polar 2014-2015 . </a:t>
            </a:r>
            <a:r>
              <a:rPr lang="es-419" sz="1200" dirty="0" err="1" smtClean="0"/>
              <a:t>Caussade</a:t>
            </a:r>
            <a:r>
              <a:rPr lang="es-419" sz="1200" dirty="0" smtClean="0"/>
              <a:t> es un maestro en Puerto Rico y da conferencias sobre astronomía en la Universidad de Puerto Rico.</a:t>
            </a:r>
          </a:p>
          <a:p>
            <a:r>
              <a:rPr lang="es-419" sz="1200" dirty="0" smtClean="0"/>
              <a:t> </a:t>
            </a:r>
          </a:p>
          <a:p>
            <a:r>
              <a:rPr lang="es-419" sz="1200" dirty="0" smtClean="0"/>
              <a:t>En septiembre de 2013, </a:t>
            </a:r>
            <a:r>
              <a:rPr lang="es-419" sz="1200" dirty="0" err="1" smtClean="0"/>
              <a:t>Caussade</a:t>
            </a:r>
            <a:r>
              <a:rPr lang="es-419" sz="1200" dirty="0" smtClean="0"/>
              <a:t> solicitó la experiencia de maestro </a:t>
            </a:r>
            <a:r>
              <a:rPr lang="es-419" sz="1200" b="1" u="sng" dirty="0" err="1" smtClean="0"/>
              <a:t>PolarTREC</a:t>
            </a:r>
            <a:r>
              <a:rPr lang="es-419" sz="1200" dirty="0" smtClean="0"/>
              <a:t>. Lo entrevistaron y fue aceptado. </a:t>
            </a:r>
            <a:r>
              <a:rPr lang="es-419" sz="1200" dirty="0" err="1" smtClean="0"/>
              <a:t>Caussade</a:t>
            </a:r>
            <a:r>
              <a:rPr lang="es-419" sz="1200" dirty="0" smtClean="0"/>
              <a:t> fue seleccionado para trabajar con el equipo </a:t>
            </a:r>
            <a:r>
              <a:rPr lang="es-419" sz="1200" dirty="0" err="1" smtClean="0"/>
              <a:t>IceCube</a:t>
            </a:r>
            <a:r>
              <a:rPr lang="es-419" sz="1200" dirty="0" smtClean="0"/>
              <a:t> en el Polo Sur. Él ayudará a mantener a </a:t>
            </a:r>
            <a:r>
              <a:rPr lang="es-419" sz="1200" dirty="0" err="1" smtClean="0"/>
              <a:t>IceCube</a:t>
            </a:r>
            <a:r>
              <a:rPr lang="es-419" sz="1200" dirty="0" smtClean="0"/>
              <a:t> en un buen estado de funcionamiento.</a:t>
            </a:r>
          </a:p>
          <a:p>
            <a:r>
              <a:rPr lang="es-419" sz="1200" dirty="0" smtClean="0"/>
              <a:t> </a:t>
            </a:r>
          </a:p>
          <a:p>
            <a:r>
              <a:rPr lang="es-419" sz="1200" dirty="0" err="1" smtClean="0"/>
              <a:t>Caussade</a:t>
            </a:r>
            <a:r>
              <a:rPr lang="es-419" sz="1200" dirty="0" smtClean="0"/>
              <a:t> tiene una sólida comprensión de la astronomía. La astronomía está fácilmente ligada a la física. Por eso, lo unieron n el físico Dr. James </a:t>
            </a:r>
            <a:r>
              <a:rPr lang="es-419" sz="1200" dirty="0" err="1" smtClean="0"/>
              <a:t>Madsen</a:t>
            </a:r>
            <a:r>
              <a:rPr lang="es-419" sz="1200" dirty="0" smtClean="0"/>
              <a:t>. </a:t>
            </a:r>
            <a:r>
              <a:rPr lang="es-419" sz="1200" dirty="0" err="1" smtClean="0"/>
              <a:t>Madsen</a:t>
            </a:r>
            <a:r>
              <a:rPr lang="es-419" sz="1200" dirty="0" smtClean="0"/>
              <a:t> ha estado trabajando con el proyecto </a:t>
            </a:r>
            <a:r>
              <a:rPr lang="es-419" sz="1200" dirty="0" err="1" smtClean="0"/>
              <a:t>IceCube</a:t>
            </a:r>
            <a:r>
              <a:rPr lang="es-419" sz="1200" dirty="0" smtClean="0"/>
              <a:t> desde el principio.</a:t>
            </a:r>
          </a:p>
          <a:p>
            <a:r>
              <a:rPr lang="es-419" sz="1200" dirty="0" smtClean="0"/>
              <a:t> </a:t>
            </a:r>
          </a:p>
          <a:p>
            <a:r>
              <a:rPr lang="es-419" sz="1200" dirty="0" err="1" smtClean="0"/>
              <a:t>Madsen</a:t>
            </a:r>
            <a:r>
              <a:rPr lang="es-419" sz="1200" dirty="0" smtClean="0"/>
              <a:t> habla muy bien de </a:t>
            </a:r>
            <a:r>
              <a:rPr lang="es-419" sz="1200" dirty="0" err="1" smtClean="0"/>
              <a:t>Caussade</a:t>
            </a:r>
            <a:r>
              <a:rPr lang="es-419" sz="1200" dirty="0" smtClean="0"/>
              <a:t>, “Su pasión por la astronomía era evidente desde el principio. Él tiene experiencia con una amplia variedad de audiencias (público). Él ha trabajado con estudiantes de preparatoria, estudiantes universitarios y con el público.</a:t>
            </a:r>
          </a:p>
          <a:p>
            <a:r>
              <a:rPr lang="es-419" sz="1200" dirty="0" smtClean="0"/>
              <a:t> </a:t>
            </a:r>
          </a:p>
          <a:p>
            <a:r>
              <a:rPr lang="es-419" sz="1200" dirty="0" err="1" smtClean="0"/>
              <a:t>Caussade</a:t>
            </a:r>
            <a:r>
              <a:rPr lang="es-419" sz="1200" dirty="0" smtClean="0"/>
              <a:t> ve la experiencia como una forma de explorar sus propios intereses por la ciencia. Él quiere mejorar su base de conocimientos. A </a:t>
            </a:r>
            <a:r>
              <a:rPr lang="es-419" sz="1200" dirty="0" err="1" smtClean="0"/>
              <a:t>Caussade</a:t>
            </a:r>
            <a:r>
              <a:rPr lang="es-419" sz="1200" dirty="0" smtClean="0"/>
              <a:t> le gustaría ser un modelo a seguir para animar a otros educadores a participar en “proyectos de investigación significativos  y reales” y a conectarse directamente con los científicos.</a:t>
            </a:r>
            <a:endParaRPr lang="es-419" sz="1200" dirty="0"/>
          </a:p>
        </p:txBody>
      </p:sp>
      <p:pic>
        <p:nvPicPr>
          <p:cNvPr id="6" name="Picture 5" descr="Armando Caussade has experience as a STEM educator with a wide variety of audiences: high school and college students, life-long learners, and public audiences."/>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6233" t="4057"/>
          <a:stretch/>
        </p:blipFill>
        <p:spPr bwMode="auto">
          <a:xfrm>
            <a:off x="377223" y="358600"/>
            <a:ext cx="1668145" cy="167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209800" y="1662493"/>
            <a:ext cx="3810000" cy="369332"/>
          </a:xfrm>
          <a:prstGeom prst="rect">
            <a:avLst/>
          </a:prstGeom>
        </p:spPr>
        <p:txBody>
          <a:bodyPr wrap="square">
            <a:spAutoFit/>
          </a:bodyPr>
          <a:lstStyle/>
          <a:p>
            <a:r>
              <a:rPr lang="en-US" sz="900" dirty="0" smtClean="0">
                <a:hlinkClick r:id="rId4"/>
              </a:rPr>
              <a:t>http</a:t>
            </a:r>
            <a:r>
              <a:rPr lang="en-US" sz="900" dirty="0">
                <a:hlinkClick r:id="rId4"/>
              </a:rPr>
              <a:t>://icestories.exploratorium.edu/dispatches/antarctic-projects/icecube</a:t>
            </a:r>
            <a:r>
              <a:rPr lang="en-US" sz="900" dirty="0" smtClean="0">
                <a:hlinkClick r:id="rId4"/>
              </a:rPr>
              <a:t>/</a:t>
            </a:r>
            <a:endParaRPr lang="en-US" sz="900" dirty="0" smtClean="0"/>
          </a:p>
          <a:p>
            <a:endParaRPr lang="en-US" sz="900" dirty="0"/>
          </a:p>
        </p:txBody>
      </p:sp>
      <p:sp>
        <p:nvSpPr>
          <p:cNvPr id="9" name="TextBox 8"/>
          <p:cNvSpPr txBox="1"/>
          <p:nvPr/>
        </p:nvSpPr>
        <p:spPr>
          <a:xfrm>
            <a:off x="277643" y="2099846"/>
            <a:ext cx="1969168" cy="338554"/>
          </a:xfrm>
          <a:prstGeom prst="rect">
            <a:avLst/>
          </a:prstGeom>
          <a:noFill/>
        </p:spPr>
        <p:txBody>
          <a:bodyPr wrap="square" rtlCol="0">
            <a:spAutoFit/>
          </a:bodyPr>
          <a:lstStyle/>
          <a:p>
            <a:r>
              <a:rPr lang="es-MX" sz="800" dirty="0" smtClean="0"/>
              <a:t>Armando </a:t>
            </a:r>
            <a:r>
              <a:rPr lang="es-MX" sz="800" dirty="0" err="1" smtClean="0"/>
              <a:t>Caussade</a:t>
            </a:r>
            <a:r>
              <a:rPr lang="es-MX" sz="800" dirty="0" smtClean="0"/>
              <a:t> seleccionado como el maestro </a:t>
            </a:r>
            <a:r>
              <a:rPr lang="es-MX" sz="800" dirty="0" err="1" smtClean="0"/>
              <a:t>IceCube</a:t>
            </a:r>
            <a:r>
              <a:rPr lang="es-MX" sz="800" dirty="0" smtClean="0"/>
              <a:t> </a:t>
            </a:r>
            <a:r>
              <a:rPr lang="es-MX" sz="800" u="sng" dirty="0" err="1" smtClean="0"/>
              <a:t>PolarTREC</a:t>
            </a:r>
            <a:r>
              <a:rPr lang="es-MX" sz="800" dirty="0" smtClean="0"/>
              <a:t> de 2014</a:t>
            </a:r>
            <a:endParaRPr lang="es-MX" sz="800" dirty="0"/>
          </a:p>
        </p:txBody>
      </p:sp>
      <p:sp>
        <p:nvSpPr>
          <p:cNvPr id="8" name="TextBox 7"/>
          <p:cNvSpPr txBox="1"/>
          <p:nvPr/>
        </p:nvSpPr>
        <p:spPr>
          <a:xfrm>
            <a:off x="5334000" y="152400"/>
            <a:ext cx="2590800" cy="923330"/>
          </a:xfrm>
          <a:prstGeom prst="rect">
            <a:avLst/>
          </a:prstGeom>
          <a:noFill/>
        </p:spPr>
        <p:txBody>
          <a:bodyPr wrap="square" rtlCol="0">
            <a:spAutoFit/>
          </a:bodyPr>
          <a:lstStyle/>
          <a:p>
            <a:pPr lvl="0"/>
            <a:r>
              <a:rPr lang="es-ES_tradnl" sz="900" dirty="0">
                <a:solidFill>
                  <a:prstClr val="black"/>
                </a:solidFill>
              </a:rPr>
              <a:t>Equivalencia de grado: </a:t>
            </a:r>
            <a:r>
              <a:rPr lang="es-ES_tradnl" sz="900" dirty="0" smtClean="0">
                <a:solidFill>
                  <a:prstClr val="black"/>
                </a:solidFill>
              </a:rPr>
              <a:t>8.5</a:t>
            </a:r>
            <a:endParaRPr lang="es-ES_tradnl" sz="900" dirty="0">
              <a:solidFill>
                <a:prstClr val="black"/>
              </a:solidFill>
            </a:endParaRPr>
          </a:p>
          <a:p>
            <a:pPr lvl="0"/>
            <a:r>
              <a:rPr lang="es-ES" sz="900" dirty="0">
                <a:solidFill>
                  <a:prstClr val="black"/>
                </a:solidFill>
              </a:rPr>
              <a:t>Escala </a:t>
            </a:r>
            <a:r>
              <a:rPr lang="es-ES" sz="900" i="1" dirty="0" err="1">
                <a:solidFill>
                  <a:prstClr val="black"/>
                </a:solidFill>
              </a:rPr>
              <a:t>Lexile</a:t>
            </a:r>
            <a:r>
              <a:rPr lang="es-ES" sz="900" dirty="0">
                <a:solidFill>
                  <a:prstClr val="black"/>
                </a:solidFill>
              </a:rPr>
              <a:t>: </a:t>
            </a:r>
            <a:r>
              <a:rPr lang="es-ES" sz="900" dirty="0" err="1" smtClean="0">
                <a:solidFill>
                  <a:prstClr val="black"/>
                </a:solidFill>
              </a:rPr>
              <a:t>910L</a:t>
            </a:r>
            <a:endParaRPr lang="es-ES" sz="900" dirty="0">
              <a:solidFill>
                <a:prstClr val="black"/>
              </a:solidFill>
            </a:endParaRPr>
          </a:p>
          <a:p>
            <a:pPr lvl="0"/>
            <a:r>
              <a:rPr lang="es-ES" sz="900" dirty="0">
                <a:solidFill>
                  <a:prstClr val="black"/>
                </a:solidFill>
              </a:rPr>
              <a:t>Promedio del largo de la oración: </a:t>
            </a:r>
            <a:r>
              <a:rPr lang="es-ES" sz="900" dirty="0" smtClean="0">
                <a:solidFill>
                  <a:prstClr val="black"/>
                </a:solidFill>
              </a:rPr>
              <a:t>12.35</a:t>
            </a:r>
            <a:endParaRPr lang="es-ES" sz="900" dirty="0">
              <a:solidFill>
                <a:prstClr val="black"/>
              </a:solidFill>
            </a:endParaRPr>
          </a:p>
          <a:p>
            <a:pPr lvl="0"/>
            <a:r>
              <a:rPr lang="es-ES" sz="900" dirty="0">
                <a:solidFill>
                  <a:prstClr val="black"/>
                </a:solidFill>
              </a:rPr>
              <a:t>Promedio de la frecuencia de palabras: </a:t>
            </a:r>
            <a:r>
              <a:rPr lang="es-ES" sz="900" dirty="0" smtClean="0">
                <a:solidFill>
                  <a:prstClr val="black"/>
                </a:solidFill>
              </a:rPr>
              <a:t>3.32</a:t>
            </a:r>
            <a:endParaRPr lang="es-ES" sz="900" dirty="0">
              <a:solidFill>
                <a:prstClr val="black"/>
              </a:solidFill>
            </a:endParaRPr>
          </a:p>
          <a:p>
            <a:pPr lvl="0"/>
            <a:r>
              <a:rPr lang="es-ES" sz="900" dirty="0">
                <a:solidFill>
                  <a:prstClr val="black"/>
                </a:solidFill>
              </a:rPr>
              <a:t>Número de palabras: </a:t>
            </a:r>
            <a:r>
              <a:rPr lang="es-ES" sz="900" dirty="0" smtClean="0">
                <a:solidFill>
                  <a:prstClr val="black"/>
                </a:solidFill>
              </a:rPr>
              <a:t>247</a:t>
            </a:r>
            <a:endParaRPr lang="es-ES" sz="900" dirty="0">
              <a:solidFill>
                <a:prstClr val="black"/>
              </a:solidFill>
            </a:endParaRPr>
          </a:p>
          <a:p>
            <a:pPr lvl="0"/>
            <a:r>
              <a:rPr lang="x-none" sz="900" b="1" i="1" dirty="0">
                <a:solidFill>
                  <a:prstClr val="black"/>
                </a:solidFill>
              </a:rPr>
              <a:t>Nota: Basado en el texto original en </a:t>
            </a:r>
            <a:r>
              <a:rPr lang="x-none" sz="900" b="1" i="1" dirty="0" smtClean="0">
                <a:solidFill>
                  <a:prstClr val="black"/>
                </a:solidFill>
              </a:rPr>
              <a:t>inglés</a:t>
            </a:r>
            <a:endParaRPr lang="es-ES_tradnl" sz="900" dirty="0">
              <a:solidFill>
                <a:prstClr val="black"/>
              </a:solidFill>
            </a:endParaRPr>
          </a:p>
        </p:txBody>
      </p:sp>
    </p:spTree>
    <p:extLst>
      <p:ext uri="{BB962C8B-B14F-4D97-AF65-F5344CB8AC3E}">
        <p14:creationId xmlns:p14="http://schemas.microsoft.com/office/powerpoint/2010/main" val="612776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09600" y="5262856"/>
            <a:ext cx="6553200" cy="3272976"/>
          </a:xfrm>
          <a:prstGeom prst="rect">
            <a:avLst/>
          </a:prstGeom>
        </p:spPr>
        <p:txBody>
          <a:bodyPr wrap="square" lIns="101881" tIns="50941" rIns="101881" bIns="50941">
            <a:spAutoFit/>
          </a:bodyPr>
          <a:lstStyle/>
          <a:p>
            <a:pPr marL="396875" indent="-396875">
              <a:buAutoNum type="arabicPeriod" startAt="10"/>
            </a:pPr>
            <a:r>
              <a:rPr lang="es-ES" sz="1600" b="1" dirty="0">
                <a:latin typeface="Helvetica" pitchFamily="34" charset="0"/>
                <a:cs typeface="Helvetica" pitchFamily="34" charset="0"/>
              </a:rPr>
              <a:t>¿Por qué el autor de </a:t>
            </a:r>
            <a:r>
              <a:rPr lang="es-ES" sz="1600" i="1" dirty="0">
                <a:latin typeface="Helvetica" pitchFamily="34" charset="0"/>
                <a:cs typeface="Helvetica" pitchFamily="34" charset="0"/>
              </a:rPr>
              <a:t>Picahielos</a:t>
            </a:r>
            <a:r>
              <a:rPr lang="es-ES" sz="1600" dirty="0">
                <a:latin typeface="Helvetica" pitchFamily="34" charset="0"/>
                <a:cs typeface="Helvetica" pitchFamily="34" charset="0"/>
              </a:rPr>
              <a:t> </a:t>
            </a:r>
            <a:r>
              <a:rPr lang="es-ES" sz="1600" b="1" dirty="0">
                <a:latin typeface="Helvetica" pitchFamily="34" charset="0"/>
                <a:cs typeface="Helvetica" pitchFamily="34" charset="0"/>
              </a:rPr>
              <a:t>llama a los </a:t>
            </a:r>
            <a:r>
              <a:rPr lang="es-ES" sz="1600" b="1" dirty="0" smtClean="0">
                <a:latin typeface="Helvetica" pitchFamily="34" charset="0"/>
                <a:cs typeface="Helvetica" pitchFamily="34" charset="0"/>
              </a:rPr>
              <a:t>neutrinos mensajeros cósmicos invisibles</a:t>
            </a:r>
            <a:r>
              <a:rPr lang="en-US" sz="1600" b="1" dirty="0" smtClean="0">
                <a:latin typeface="Helvetica" pitchFamily="34" charset="0"/>
                <a:cs typeface="Helvetica" pitchFamily="34" charset="0"/>
              </a:rPr>
              <a:t>?</a:t>
            </a:r>
          </a:p>
          <a:p>
            <a:pPr marL="511175" indent="-511175">
              <a:buAutoNum type="arabicPeriod" startAt="10"/>
            </a:pPr>
            <a:endParaRPr lang="en-US" sz="1600" dirty="0">
              <a:latin typeface="Helvetica" pitchFamily="34" charset="0"/>
              <a:cs typeface="Helvetica" pitchFamily="34" charset="0"/>
            </a:endParaRPr>
          </a:p>
          <a:p>
            <a:pPr marL="684213" indent="-287338">
              <a:buFont typeface="+mj-lt"/>
              <a:buAutoNum type="alphaUcPeriod"/>
            </a:pPr>
            <a:r>
              <a:rPr lang="es-ES" sz="1400" dirty="0">
                <a:latin typeface="Helvetica" pitchFamily="34" charset="0"/>
                <a:cs typeface="Helvetica" pitchFamily="34" charset="0"/>
              </a:rPr>
              <a:t>Los neutrinos viajan </a:t>
            </a:r>
            <a:r>
              <a:rPr lang="es-ES" sz="1400" dirty="0" smtClean="0">
                <a:latin typeface="Helvetica" pitchFamily="34" charset="0"/>
                <a:cs typeface="Helvetica" pitchFamily="34" charset="0"/>
              </a:rPr>
              <a:t>billones de millas a </a:t>
            </a:r>
            <a:r>
              <a:rPr lang="es-ES" sz="1400" dirty="0">
                <a:latin typeface="Helvetica" pitchFamily="34" charset="0"/>
                <a:cs typeface="Helvetica" pitchFamily="34" charset="0"/>
              </a:rPr>
              <a:t>través del cosmos, pasando </a:t>
            </a:r>
            <a:r>
              <a:rPr lang="es-ES" sz="1400" dirty="0" smtClean="0">
                <a:latin typeface="Helvetica" pitchFamily="34" charset="0"/>
                <a:cs typeface="Helvetica" pitchFamily="34" charset="0"/>
              </a:rPr>
              <a:t>justo a </a:t>
            </a:r>
            <a:r>
              <a:rPr lang="es-ES" sz="1400" dirty="0">
                <a:latin typeface="Helvetica" pitchFamily="34" charset="0"/>
                <a:cs typeface="Helvetica" pitchFamily="34" charset="0"/>
              </a:rPr>
              <a:t>través de los planetas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684213" indent="-287338"/>
            <a:endParaRPr lang="en-US" sz="1400" dirty="0">
              <a:latin typeface="Helvetica" pitchFamily="34" charset="0"/>
              <a:cs typeface="Helvetica" pitchFamily="34" charset="0"/>
            </a:endParaRPr>
          </a:p>
          <a:p>
            <a:pPr marL="684213" indent="-287338">
              <a:buFont typeface="+mj-lt"/>
              <a:buAutoNum type="alphaUcPeriod" startAt="2"/>
            </a:pPr>
            <a:r>
              <a:rPr lang="es-ES" sz="1400" dirty="0">
                <a:latin typeface="Helvetica" pitchFamily="34" charset="0"/>
                <a:cs typeface="Helvetica" pitchFamily="34" charset="0"/>
              </a:rPr>
              <a:t>Los neutrinos son partículas invisibles que viajan a través del cosmos los cuales nos puede dar pistas sobre los misterios del universo</a:t>
            </a:r>
            <a:r>
              <a:rPr lang="en-US" sz="1400" dirty="0" smtClean="0">
                <a:latin typeface="Helvetica" pitchFamily="34" charset="0"/>
                <a:cs typeface="Helvetica" pitchFamily="34" charset="0"/>
              </a:rPr>
              <a:t>.</a:t>
            </a:r>
          </a:p>
          <a:p>
            <a:pPr marL="684213" indent="-287338">
              <a:buFont typeface="+mj-lt"/>
              <a:buAutoNum type="alphaUcPeriod" startAt="2"/>
            </a:pPr>
            <a:endParaRPr lang="en-US" sz="1400" dirty="0">
              <a:latin typeface="Helvetica" pitchFamily="34" charset="0"/>
              <a:cs typeface="Helvetica" pitchFamily="34" charset="0"/>
            </a:endParaRPr>
          </a:p>
          <a:p>
            <a:pPr marL="684213" indent="-287338">
              <a:buFont typeface="+mj-lt"/>
              <a:buAutoNum type="alphaUcPeriod" startAt="2"/>
            </a:pPr>
            <a:r>
              <a:rPr lang="es-ES" sz="1400" dirty="0">
                <a:latin typeface="Helvetica" pitchFamily="34" charset="0"/>
                <a:cs typeface="Helvetica" pitchFamily="34" charset="0"/>
              </a:rPr>
              <a:t>Los neutrinos </a:t>
            </a:r>
            <a:r>
              <a:rPr lang="es-ES" sz="1400" dirty="0" smtClean="0">
                <a:latin typeface="Helvetica" pitchFamily="34" charset="0"/>
                <a:cs typeface="Helvetica" pitchFamily="34" charset="0"/>
              </a:rPr>
              <a:t>solo </a:t>
            </a:r>
            <a:r>
              <a:rPr lang="es-ES" sz="1400" dirty="0">
                <a:latin typeface="Helvetica" pitchFamily="34" charset="0"/>
                <a:cs typeface="Helvetica" pitchFamily="34" charset="0"/>
              </a:rPr>
              <a:t>pueden ser vistos a través de un telescopio especial</a:t>
            </a:r>
            <a:r>
              <a:rPr lang="en-US" sz="1400" dirty="0" smtClean="0">
                <a:latin typeface="Helvetica" pitchFamily="34" charset="0"/>
                <a:cs typeface="Helvetica" pitchFamily="34" charset="0"/>
              </a:rPr>
              <a:t>.</a:t>
            </a:r>
          </a:p>
          <a:p>
            <a:pPr marL="684213" indent="-287338">
              <a:buFont typeface="+mj-lt"/>
              <a:buAutoNum type="alphaUcPeriod" startAt="2"/>
            </a:pPr>
            <a:endParaRPr lang="en-US" sz="1400" dirty="0">
              <a:latin typeface="Helvetica" pitchFamily="34" charset="0"/>
              <a:cs typeface="Helvetica" pitchFamily="34" charset="0"/>
            </a:endParaRPr>
          </a:p>
          <a:p>
            <a:pPr marL="684213" indent="-287338">
              <a:buFont typeface="+mj-lt"/>
              <a:buAutoNum type="alphaUcPeriod" startAt="2"/>
            </a:pPr>
            <a:r>
              <a:rPr lang="es-ES" sz="1400" dirty="0">
                <a:latin typeface="Helvetica" pitchFamily="34" charset="0"/>
                <a:cs typeface="Helvetica" pitchFamily="34" charset="0"/>
              </a:rPr>
              <a:t>Los mensajeros traen o </a:t>
            </a:r>
            <a:r>
              <a:rPr lang="es-ES" sz="1400" dirty="0" smtClean="0">
                <a:latin typeface="Helvetica" pitchFamily="34" charset="0"/>
                <a:cs typeface="Helvetica" pitchFamily="34" charset="0"/>
              </a:rPr>
              <a:t>envían </a:t>
            </a:r>
            <a:r>
              <a:rPr lang="es-ES" sz="1400" dirty="0">
                <a:latin typeface="Helvetica" pitchFamily="34" charset="0"/>
                <a:cs typeface="Helvetica" pitchFamily="34" charset="0"/>
              </a:rPr>
              <a:t>información</a:t>
            </a:r>
            <a:r>
              <a:rPr lang="en-US" sz="1400" dirty="0" smtClean="0">
                <a:latin typeface="Helvetica" pitchFamily="34" charset="0"/>
                <a:cs typeface="Helvetica" pitchFamily="34" charset="0"/>
              </a:rPr>
              <a:t>. </a:t>
            </a:r>
          </a:p>
          <a:p>
            <a:pPr marL="844979" indent="-361417">
              <a:buFont typeface="+mj-lt"/>
              <a:buAutoNum type="alphaUcPeriod" startAt="2"/>
            </a:pPr>
            <a:endParaRPr lang="en-US" sz="1600" dirty="0">
              <a:latin typeface="Helvetica" pitchFamily="34" charset="0"/>
              <a:cs typeface="Helvetica" pitchFamily="34" charset="0"/>
            </a:endParaRPr>
          </a:p>
          <a:p>
            <a:pPr marL="844979" indent="-361417">
              <a:buFont typeface="+mj-lt"/>
              <a:buAutoNum type="alphaUcPeriod" startAt="2"/>
            </a:pPr>
            <a:endParaRPr lang="en-US" sz="1600" dirty="0">
              <a:latin typeface="Helvetica" pitchFamily="34" charset="0"/>
              <a:cs typeface="Helvetic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26416716"/>
              </p:ext>
            </p:extLst>
          </p:nvPr>
        </p:nvGraphicFramePr>
        <p:xfrm>
          <a:off x="5489930" y="3996736"/>
          <a:ext cx="1713340" cy="501494"/>
        </p:xfrm>
        <a:graphic>
          <a:graphicData uri="http://schemas.openxmlformats.org/drawingml/2006/table">
            <a:tbl>
              <a:tblPr firstRow="1" firstCol="1" bandRow="1"/>
              <a:tblGrid>
                <a:gridCol w="1713340"/>
              </a:tblGrid>
              <a:tr h="93501">
                <a:tc>
                  <a:txBody>
                    <a:bodyPr/>
                    <a:lstStyle/>
                    <a:p>
                      <a:pPr marL="0" marR="0" algn="ctr">
                        <a:lnSpc>
                          <a:spcPct val="100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RI.6.3</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DOK</a:t>
                      </a:r>
                      <a:r>
                        <a:rPr lang="en-US" sz="800" b="1" i="1" dirty="0" smtClean="0">
                          <a:solidFill>
                            <a:srgbClr val="000000"/>
                          </a:solidFill>
                          <a:effectLst/>
                          <a:latin typeface="Calibri"/>
                          <a:ea typeface="Times New Roman"/>
                          <a:cs typeface="Times New Roman"/>
                        </a:rPr>
                        <a:t> </a:t>
                      </a:r>
                      <a:r>
                        <a:rPr lang="en-US" sz="800" b="1" i="1" dirty="0">
                          <a:solidFill>
                            <a:srgbClr val="000000"/>
                          </a:solidFill>
                          <a:effectLst/>
                          <a:latin typeface="Calibri"/>
                          <a:ea typeface="Times New Roman"/>
                          <a:cs typeface="Times New Roman"/>
                        </a:rPr>
                        <a:t>3 - C</a:t>
                      </a:r>
                      <a:r>
                        <a:rPr lang="en-US" sz="800" i="1" dirty="0">
                          <a:solidFill>
                            <a:srgbClr val="000000"/>
                          </a:solidFill>
                          <a:effectLst/>
                          <a:latin typeface="Calibri"/>
                          <a:ea typeface="Times New Roman"/>
                          <a:cs typeface="Times New Roman"/>
                        </a:rPr>
                        <a:t>u</a:t>
                      </a:r>
                      <a:endParaRPr lang="en-US" sz="800" i="1" dirty="0">
                        <a:effectLst/>
                        <a:latin typeface="Calibri"/>
                        <a:ea typeface="Calibri"/>
                        <a:cs typeface="Times New Roman"/>
                      </a:endParaRPr>
                    </a:p>
                  </a:txBody>
                  <a:tcPr marL="33295" marR="33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79574">
                <a:tc>
                  <a:txBody>
                    <a:bodyPr/>
                    <a:lstStyle/>
                    <a:p>
                      <a:pPr marL="0" marR="0" algn="l">
                        <a:lnSpc>
                          <a:spcPct val="100000"/>
                        </a:lnSpc>
                        <a:spcBef>
                          <a:spcPts val="0"/>
                        </a:spcBef>
                        <a:spcAft>
                          <a:spcPts val="0"/>
                        </a:spcAft>
                      </a:pPr>
                      <a:r>
                        <a:rPr lang="es-ES" sz="800" b="0" noProof="0" dirty="0" smtClean="0">
                          <a:effectLst/>
                          <a:latin typeface="+mn-lt"/>
                          <a:ea typeface="Times New Roman"/>
                          <a:cs typeface="Times New Roman"/>
                        </a:rPr>
                        <a:t>Hace una lista de ejemplos o anécdotas de cómo  se introduce un individuo, acontecimiento o idea, en un texto.</a:t>
                      </a:r>
                      <a:endParaRPr lang="es-MX" sz="800" b="0" noProof="0" dirty="0">
                        <a:effectLst/>
                        <a:latin typeface="Calibri"/>
                        <a:ea typeface="Calibri"/>
                        <a:cs typeface="Times New Roman"/>
                      </a:endParaRPr>
                    </a:p>
                  </a:txBody>
                  <a:tcPr marL="33295" marR="33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a:p>
        </p:txBody>
      </p:sp>
      <p:sp>
        <p:nvSpPr>
          <p:cNvPr id="8" name="Rectangle 7"/>
          <p:cNvSpPr/>
          <p:nvPr/>
        </p:nvSpPr>
        <p:spPr>
          <a:xfrm>
            <a:off x="706495" y="696413"/>
            <a:ext cx="6456305" cy="2965199"/>
          </a:xfrm>
          <a:prstGeom prst="rect">
            <a:avLst/>
          </a:prstGeom>
        </p:spPr>
        <p:txBody>
          <a:bodyPr wrap="square" lIns="101881" tIns="50941" rIns="101881" bIns="50941">
            <a:spAutoFit/>
          </a:bodyPr>
          <a:lstStyle/>
          <a:p>
            <a:r>
              <a:rPr lang="en-US" sz="1600" b="1" dirty="0" smtClean="0">
                <a:latin typeface="Helvetica" pitchFamily="34" charset="0"/>
                <a:cs typeface="Helvetica" pitchFamily="34" charset="0"/>
              </a:rPr>
              <a:t>9.  </a:t>
            </a:r>
            <a:r>
              <a:rPr lang="es-MX" sz="1600" b="1" dirty="0" smtClean="0">
                <a:latin typeface="Helvetica" pitchFamily="34" charset="0"/>
                <a:cs typeface="Helvetica" pitchFamily="34" charset="0"/>
              </a:rPr>
              <a:t>¿Qué nos dice la ubicación de IceCube sobre los neutrinos?</a:t>
            </a:r>
          </a:p>
          <a:p>
            <a:endParaRPr lang="es-MX" sz="1600" b="1" dirty="0" smtClean="0">
              <a:latin typeface="Helvetica" pitchFamily="34" charset="0"/>
              <a:cs typeface="Helvetica" pitchFamily="34" charset="0"/>
            </a:endParaRPr>
          </a:p>
          <a:p>
            <a:pPr marL="573088" indent="-287338">
              <a:buFont typeface="+mj-lt"/>
              <a:buAutoNum type="alphaUcPeriod"/>
            </a:pPr>
            <a:r>
              <a:rPr lang="es-MX" sz="1400" dirty="0" smtClean="0">
                <a:latin typeface="Helvetica" pitchFamily="34" charset="0"/>
                <a:cs typeface="Helvetica" pitchFamily="34" charset="0"/>
              </a:rPr>
              <a:t>Los científicos prefieren aprender acerca de los neutrinos en un lugar frío y tranquilo.</a:t>
            </a:r>
          </a:p>
          <a:p>
            <a:pPr marL="573088" indent="-287338">
              <a:buFont typeface="+mj-lt"/>
              <a:buAutoNum type="alphaUcPeriod"/>
            </a:pPr>
            <a:endParaRPr lang="es-MX" sz="1400" dirty="0" smtClean="0">
              <a:latin typeface="Helvetica" pitchFamily="34" charset="0"/>
              <a:cs typeface="Helvetica" pitchFamily="34" charset="0"/>
            </a:endParaRPr>
          </a:p>
          <a:p>
            <a:pPr marL="573088" indent="-287338">
              <a:buFont typeface="+mj-lt"/>
              <a:buAutoNum type="alphaUcPeriod"/>
            </a:pPr>
            <a:r>
              <a:rPr lang="es-MX" sz="1400" dirty="0" smtClean="0">
                <a:latin typeface="Helvetica" pitchFamily="34" charset="0"/>
                <a:cs typeface="Helvetica" pitchFamily="34" charset="0"/>
              </a:rPr>
              <a:t>La ubicación de IceCube nos dice que los neutrinos solo existen en el clima frío de la Antártida.</a:t>
            </a:r>
          </a:p>
          <a:p>
            <a:pPr marL="573088" indent="-287338">
              <a:buFont typeface="+mj-lt"/>
              <a:buAutoNum type="alphaUcPeriod"/>
            </a:pPr>
            <a:endParaRPr lang="es-MX" sz="1400" dirty="0" smtClean="0">
              <a:latin typeface="Helvetica" pitchFamily="34" charset="0"/>
              <a:cs typeface="Helvetica" pitchFamily="34" charset="0"/>
            </a:endParaRPr>
          </a:p>
          <a:p>
            <a:pPr marL="573088" indent="-287338">
              <a:buFont typeface="+mj-lt"/>
              <a:buAutoNum type="alphaUcPeriod"/>
            </a:pPr>
            <a:r>
              <a:rPr lang="es-MX" sz="1400" dirty="0" smtClean="0">
                <a:latin typeface="Helvetica" pitchFamily="34" charset="0"/>
                <a:cs typeface="Helvetica" pitchFamily="34" charset="0"/>
              </a:rPr>
              <a:t>La ubicación nos dice que los neutrinos son más propensos a ser detectados en la oscuridad y en una gran superficie de tierra clara.</a:t>
            </a:r>
          </a:p>
          <a:p>
            <a:pPr marL="573088" indent="-287338">
              <a:buFont typeface="+mj-lt"/>
              <a:buAutoNum type="alphaUcPeriod"/>
            </a:pPr>
            <a:endParaRPr lang="es-MX" sz="1400" dirty="0" smtClean="0">
              <a:latin typeface="Helvetica" pitchFamily="34" charset="0"/>
              <a:cs typeface="Helvetica" pitchFamily="34" charset="0"/>
            </a:endParaRPr>
          </a:p>
          <a:p>
            <a:pPr marL="573088" indent="-287338">
              <a:buFont typeface="+mj-lt"/>
              <a:buAutoNum type="alphaUcPeriod"/>
            </a:pPr>
            <a:r>
              <a:rPr lang="es-MX" sz="1400" dirty="0" smtClean="0">
                <a:latin typeface="Helvetica" pitchFamily="34" charset="0"/>
                <a:cs typeface="Helvetica" pitchFamily="34" charset="0"/>
              </a:rPr>
              <a:t>La Antártida era el lugar perfecto para que cientos de científicos se reunieran.</a:t>
            </a:r>
            <a:endParaRPr lang="es-MX" sz="1400" dirty="0">
              <a:latin typeface="Helvetica" pitchFamily="34" charset="0"/>
              <a:cs typeface="Helvetica" pitchFamily="34" charset="0"/>
            </a:endParaRPr>
          </a:p>
        </p:txBody>
      </p:sp>
      <p:cxnSp>
        <p:nvCxnSpPr>
          <p:cNvPr id="11" name="Straight Connector 10"/>
          <p:cNvCxnSpPr/>
          <p:nvPr/>
        </p:nvCxnSpPr>
        <p:spPr>
          <a:xfrm>
            <a:off x="514843"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55511" y="1246998"/>
            <a:ext cx="245200" cy="2136070"/>
            <a:chOff x="724361" y="1521530"/>
            <a:chExt cx="245200" cy="2136070"/>
          </a:xfrm>
        </p:grpSpPr>
        <p:sp>
          <p:nvSpPr>
            <p:cNvPr id="14" name="Oval 13"/>
            <p:cNvSpPr/>
            <p:nvPr/>
          </p:nvSpPr>
          <p:spPr>
            <a:xfrm>
              <a:off x="724361" y="215112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a:p>
          </p:txBody>
        </p:sp>
        <p:sp>
          <p:nvSpPr>
            <p:cNvPr id="15" name="Oval 14"/>
            <p:cNvSpPr/>
            <p:nvPr/>
          </p:nvSpPr>
          <p:spPr>
            <a:xfrm>
              <a:off x="726673" y="15215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a:p>
          </p:txBody>
        </p:sp>
        <p:sp>
          <p:nvSpPr>
            <p:cNvPr id="16" name="Oval 15"/>
            <p:cNvSpPr/>
            <p:nvPr/>
          </p:nvSpPr>
          <p:spPr>
            <a:xfrm>
              <a:off x="724361" y="27817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a:p>
          </p:txBody>
        </p:sp>
        <p:sp>
          <p:nvSpPr>
            <p:cNvPr id="17" name="Oval 16"/>
            <p:cNvSpPr/>
            <p:nvPr/>
          </p:nvSpPr>
          <p:spPr>
            <a:xfrm>
              <a:off x="724361" y="3418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sz="1600"/>
            </a:p>
          </p:txBody>
        </p:sp>
      </p:grpSp>
      <p:grpSp>
        <p:nvGrpSpPr>
          <p:cNvPr id="5" name="Group 4"/>
          <p:cNvGrpSpPr/>
          <p:nvPr/>
        </p:nvGrpSpPr>
        <p:grpSpPr>
          <a:xfrm>
            <a:off x="755511" y="6045094"/>
            <a:ext cx="242888" cy="1924834"/>
            <a:chOff x="845795" y="6002047"/>
            <a:chExt cx="242888" cy="1924834"/>
          </a:xfrm>
        </p:grpSpPr>
        <p:sp>
          <p:nvSpPr>
            <p:cNvPr id="18" name="Oval 17"/>
            <p:cNvSpPr/>
            <p:nvPr/>
          </p:nvSpPr>
          <p:spPr>
            <a:xfrm>
              <a:off x="845795" y="600204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19" name="Oval 18"/>
            <p:cNvSpPr/>
            <p:nvPr/>
          </p:nvSpPr>
          <p:spPr>
            <a:xfrm>
              <a:off x="845795" y="665086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20" name="Oval 19"/>
            <p:cNvSpPr/>
            <p:nvPr/>
          </p:nvSpPr>
          <p:spPr>
            <a:xfrm>
              <a:off x="845795" y="727694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21" name="Oval 20"/>
            <p:cNvSpPr/>
            <p:nvPr/>
          </p:nvSpPr>
          <p:spPr>
            <a:xfrm>
              <a:off x="845795" y="76873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1082568457"/>
              </p:ext>
            </p:extLst>
          </p:nvPr>
        </p:nvGraphicFramePr>
        <p:xfrm>
          <a:off x="5489930" y="8716833"/>
          <a:ext cx="1766912" cy="827254"/>
        </p:xfrm>
        <a:graphic>
          <a:graphicData uri="http://schemas.openxmlformats.org/drawingml/2006/table">
            <a:tbl>
              <a:tblPr firstRow="1" firstCol="1" bandRow="1"/>
              <a:tblGrid>
                <a:gridCol w="1766912"/>
              </a:tblGrid>
              <a:tr h="217654">
                <a:tc>
                  <a:txBody>
                    <a:bodyPr/>
                    <a:lstStyle/>
                    <a:p>
                      <a:pPr marL="0" marR="0" algn="ctr">
                        <a:lnSpc>
                          <a:spcPct val="100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RI.6.3</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DOK</a:t>
                      </a:r>
                      <a:r>
                        <a:rPr lang="en-US" sz="800" b="1" i="1" dirty="0" smtClean="0">
                          <a:solidFill>
                            <a:srgbClr val="000000"/>
                          </a:solidFill>
                          <a:effectLst/>
                          <a:latin typeface="Calibri"/>
                          <a:ea typeface="Times New Roman"/>
                          <a:cs typeface="Times New Roman"/>
                        </a:rPr>
                        <a:t> </a:t>
                      </a:r>
                      <a:r>
                        <a:rPr lang="en-US" sz="800" b="1" i="1" dirty="0">
                          <a:solidFill>
                            <a:srgbClr val="000000"/>
                          </a:solidFill>
                          <a:effectLst/>
                          <a:latin typeface="Calibri"/>
                          <a:ea typeface="Times New Roman"/>
                          <a:cs typeface="Times New Roman"/>
                        </a:rPr>
                        <a:t>3 - </a:t>
                      </a:r>
                      <a:r>
                        <a:rPr lang="en-US" sz="800" b="1" i="1" dirty="0" err="1">
                          <a:solidFill>
                            <a:srgbClr val="000000"/>
                          </a:solidFill>
                          <a:effectLst/>
                          <a:latin typeface="Calibri"/>
                          <a:ea typeface="Times New Roman"/>
                          <a:cs typeface="Times New Roman"/>
                        </a:rPr>
                        <a:t>AP</a:t>
                      </a:r>
                      <a:r>
                        <a:rPr lang="en-US" sz="800" i="1" dirty="0" err="1">
                          <a:solidFill>
                            <a:srgbClr val="000000"/>
                          </a:solidFill>
                          <a:effectLst/>
                          <a:latin typeface="Calibri"/>
                          <a:ea typeface="Times New Roman"/>
                          <a:cs typeface="Times New Roman"/>
                        </a:rPr>
                        <a:t>x</a:t>
                      </a:r>
                      <a:endParaRPr lang="en-US" sz="800" i="1" dirty="0">
                        <a:effectLst/>
                        <a:latin typeface="Calibri"/>
                        <a:ea typeface="Calibri"/>
                        <a:cs typeface="Times New Roman"/>
                      </a:endParaRPr>
                    </a:p>
                  </a:txBody>
                  <a:tcPr marL="33551" marR="3355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515815">
                <a:tc>
                  <a:txBody>
                    <a:bodyPr/>
                    <a:lstStyle/>
                    <a:p>
                      <a:pPr marL="0" marR="0" algn="l">
                        <a:lnSpc>
                          <a:spcPct val="100000"/>
                        </a:lnSpc>
                        <a:spcBef>
                          <a:spcPts val="0"/>
                        </a:spcBef>
                        <a:spcAft>
                          <a:spcPts val="0"/>
                        </a:spcAft>
                      </a:pPr>
                      <a:r>
                        <a:rPr lang="es-MX" sz="800" b="0" dirty="0" smtClean="0">
                          <a:effectLst/>
                          <a:latin typeface="+mn-lt"/>
                          <a:ea typeface="Times New Roman"/>
                          <a:cs typeface="Times New Roman"/>
                        </a:rPr>
                        <a:t>Los estudiantes analizan  un evento, una idea o un individuo en </a:t>
                      </a:r>
                      <a:r>
                        <a:rPr lang="es-MX" sz="800" b="0" u="sng" dirty="0" smtClean="0">
                          <a:effectLst/>
                          <a:latin typeface="+mn-lt"/>
                          <a:ea typeface="Times New Roman"/>
                          <a:cs typeface="Times New Roman"/>
                        </a:rPr>
                        <a:t>detalle</a:t>
                      </a:r>
                      <a:r>
                        <a:rPr lang="es-MX" sz="800" b="0" dirty="0" smtClean="0">
                          <a:effectLst/>
                          <a:latin typeface="+mn-lt"/>
                          <a:ea typeface="Times New Roman"/>
                          <a:cs typeface="Times New Roman"/>
                        </a:rPr>
                        <a:t>, proporcionando  detalles sobre la introducción, la ilustración y elaboración (utilizar habilidades de razonamiento).</a:t>
                      </a:r>
                      <a:endParaRPr lang="en-US" sz="800" b="0" dirty="0">
                        <a:effectLst/>
                        <a:latin typeface="Calibri"/>
                        <a:ea typeface="Calibri"/>
                        <a:cs typeface="Times New Roman"/>
                      </a:endParaRPr>
                    </a:p>
                  </a:txBody>
                  <a:tcPr marL="33551" marR="33551"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48954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5665" y="844639"/>
            <a:ext cx="6308119" cy="2780533"/>
          </a:xfrm>
          <a:prstGeom prst="rect">
            <a:avLst/>
          </a:prstGeom>
        </p:spPr>
        <p:txBody>
          <a:bodyPr wrap="square" lIns="101881" tIns="50941" rIns="101881" bIns="50941">
            <a:spAutoFit/>
          </a:bodyPr>
          <a:lstStyle/>
          <a:p>
            <a:pPr marL="396875" indent="-396875"/>
            <a:r>
              <a:rPr lang="en-US" sz="1600" b="1" dirty="0" smtClean="0">
                <a:latin typeface="Helvetica" pitchFamily="34" charset="0"/>
                <a:cs typeface="Helvetica" pitchFamily="34" charset="0"/>
              </a:rPr>
              <a:t>11.  </a:t>
            </a:r>
            <a:r>
              <a:rPr lang="es-ES" sz="1600" b="1" dirty="0" smtClean="0">
                <a:latin typeface="Helvetica" pitchFamily="34" charset="0"/>
                <a:cs typeface="Helvetica" pitchFamily="34" charset="0"/>
              </a:rPr>
              <a:t>¿</a:t>
            </a:r>
            <a:r>
              <a:rPr lang="es-ES" sz="1600" b="1" dirty="0">
                <a:latin typeface="Helvetica" pitchFamily="34" charset="0"/>
                <a:cs typeface="Helvetica" pitchFamily="34" charset="0"/>
              </a:rPr>
              <a:t>Cuál </a:t>
            </a:r>
            <a:r>
              <a:rPr lang="es-ES" sz="1600" b="1" dirty="0" smtClean="0">
                <a:latin typeface="Helvetica" pitchFamily="34" charset="0"/>
                <a:cs typeface="Helvetica" pitchFamily="34" charset="0"/>
              </a:rPr>
              <a:t>es </a:t>
            </a:r>
            <a:r>
              <a:rPr lang="es-ES" sz="1600" b="1" dirty="0">
                <a:latin typeface="Helvetica" pitchFamily="34" charset="0"/>
                <a:cs typeface="Helvetica" pitchFamily="34" charset="0"/>
              </a:rPr>
              <a:t>un ejemplo de cómo el autor describe </a:t>
            </a:r>
            <a:r>
              <a:rPr lang="es-ES" sz="1600" b="1" u="sng" dirty="0">
                <a:latin typeface="Helvetica" pitchFamily="34" charset="0"/>
                <a:cs typeface="Helvetica" pitchFamily="34" charset="0"/>
              </a:rPr>
              <a:t>mejor</a:t>
            </a:r>
            <a:r>
              <a:rPr lang="es-ES" sz="1600" b="1" dirty="0">
                <a:latin typeface="Helvetica" pitchFamily="34" charset="0"/>
                <a:cs typeface="Helvetica" pitchFamily="34" charset="0"/>
              </a:rPr>
              <a:t> </a:t>
            </a:r>
            <a:r>
              <a:rPr lang="es-ES" sz="1600" b="1" dirty="0" smtClean="0">
                <a:latin typeface="Helvetica" pitchFamily="34" charset="0"/>
                <a:cs typeface="Helvetica" pitchFamily="34" charset="0"/>
              </a:rPr>
              <a:t>al lector las </a:t>
            </a:r>
            <a:r>
              <a:rPr lang="es-ES" sz="1600" b="1" dirty="0">
                <a:latin typeface="Helvetica" pitchFamily="34" charset="0"/>
                <a:cs typeface="Helvetica" pitchFamily="34" charset="0"/>
              </a:rPr>
              <a:t>enormes </a:t>
            </a:r>
            <a:r>
              <a:rPr lang="es-ES" sz="1600" b="1" dirty="0" smtClean="0">
                <a:latin typeface="Helvetica" pitchFamily="34" charset="0"/>
                <a:cs typeface="Helvetica" pitchFamily="34" charset="0"/>
              </a:rPr>
              <a:t>dimensiones de </a:t>
            </a:r>
            <a:r>
              <a:rPr lang="es-ES" sz="1600" b="1" dirty="0" err="1" smtClean="0">
                <a:latin typeface="Helvetica" pitchFamily="34" charset="0"/>
                <a:cs typeface="Helvetica" pitchFamily="34" charset="0"/>
              </a:rPr>
              <a:t>IceCube</a:t>
            </a:r>
            <a:r>
              <a:rPr lang="es-ES" sz="1600" b="1" dirty="0" smtClean="0">
                <a:latin typeface="Helvetica" pitchFamily="34" charset="0"/>
                <a:cs typeface="Helvetica" pitchFamily="34" charset="0"/>
              </a:rPr>
              <a:t>?</a:t>
            </a:r>
          </a:p>
          <a:p>
            <a:pPr marL="346075" indent="-346075"/>
            <a:endParaRPr lang="en-US" sz="1600" dirty="0">
              <a:latin typeface="Helvetica" pitchFamily="34" charset="0"/>
              <a:cs typeface="Helvetica" pitchFamily="34" charset="0"/>
            </a:endParaRPr>
          </a:p>
          <a:p>
            <a:pPr marL="684213" indent="-287338">
              <a:buFont typeface="+mj-lt"/>
              <a:buAutoNum type="alphaUcPeriod"/>
            </a:pPr>
            <a:r>
              <a:rPr lang="en-US" sz="1400" dirty="0" smtClean="0">
                <a:latin typeface="Helvetica" pitchFamily="34" charset="0"/>
                <a:cs typeface="Helvetica" pitchFamily="34" charset="0"/>
              </a:rPr>
              <a:t>“</a:t>
            </a:r>
            <a:r>
              <a:rPr lang="es-ES" sz="1400" dirty="0">
                <a:latin typeface="Helvetica" pitchFamily="34" charset="0"/>
                <a:cs typeface="Helvetica" pitchFamily="34" charset="0"/>
              </a:rPr>
              <a:t>86 cuerdas están suspendidas dentro de los agujeros que se extienden hasta </a:t>
            </a:r>
            <a:r>
              <a:rPr lang="es-ES" sz="1400" dirty="0" smtClean="0">
                <a:latin typeface="Helvetica" pitchFamily="34" charset="0"/>
                <a:cs typeface="Helvetica" pitchFamily="34" charset="0"/>
              </a:rPr>
              <a:t>1.5 </a:t>
            </a:r>
            <a:r>
              <a:rPr lang="es-ES" sz="1400" dirty="0">
                <a:latin typeface="Helvetica" pitchFamily="34" charset="0"/>
                <a:cs typeface="Helvetica" pitchFamily="34" charset="0"/>
              </a:rPr>
              <a:t>millas debajo de la </a:t>
            </a:r>
            <a:r>
              <a:rPr lang="es-ES" sz="1400" dirty="0" smtClean="0">
                <a:latin typeface="Helvetica" pitchFamily="34" charset="0"/>
                <a:cs typeface="Helvetica" pitchFamily="34" charset="0"/>
              </a:rPr>
              <a:t>superficie</a:t>
            </a:r>
            <a:r>
              <a:rPr lang="en-US" sz="1400" dirty="0" smtClean="0">
                <a:latin typeface="Helvetica" pitchFamily="34" charset="0"/>
                <a:cs typeface="Helvetica" pitchFamily="34" charset="0"/>
              </a:rPr>
              <a:t>”.</a:t>
            </a:r>
          </a:p>
          <a:p>
            <a:pPr marL="684213" indent="-287338">
              <a:buFont typeface="+mj-lt"/>
              <a:buAutoNum type="alphaUcPeriod"/>
            </a:pPr>
            <a:endParaRPr lang="en-US" sz="1400" dirty="0">
              <a:latin typeface="Helvetica" pitchFamily="34" charset="0"/>
              <a:cs typeface="Helvetica" pitchFamily="34" charset="0"/>
            </a:endParaRPr>
          </a:p>
          <a:p>
            <a:pPr marL="684213" indent="-287338">
              <a:buFont typeface="+mj-lt"/>
              <a:buAutoNum type="alphaUcPeriod"/>
            </a:pPr>
            <a:r>
              <a:rPr lang="en-US" sz="1400" dirty="0" smtClean="0">
                <a:latin typeface="Helvetica" pitchFamily="34" charset="0"/>
                <a:cs typeface="Helvetica" pitchFamily="34" charset="0"/>
              </a:rPr>
              <a:t>“</a:t>
            </a:r>
            <a:r>
              <a:rPr lang="en-US" sz="1400" dirty="0" err="1" smtClean="0">
                <a:latin typeface="Helvetica" pitchFamily="34" charset="0"/>
                <a:cs typeface="Helvetica" pitchFamily="34" charset="0"/>
              </a:rPr>
              <a:t>IceCube</a:t>
            </a:r>
            <a:r>
              <a:rPr lang="es-ES" sz="1400" dirty="0" smtClean="0">
                <a:latin typeface="Helvetica" pitchFamily="34" charset="0"/>
                <a:cs typeface="Helvetica" pitchFamily="34" charset="0"/>
              </a:rPr>
              <a:t> </a:t>
            </a:r>
            <a:r>
              <a:rPr lang="es-ES" sz="1400" dirty="0">
                <a:latin typeface="Helvetica" pitchFamily="34" charset="0"/>
                <a:cs typeface="Helvetica" pitchFamily="34" charset="0"/>
              </a:rPr>
              <a:t>se compone de más de </a:t>
            </a:r>
            <a:r>
              <a:rPr lang="es-ES" sz="1400" dirty="0" smtClean="0">
                <a:latin typeface="Helvetica" pitchFamily="34" charset="0"/>
                <a:cs typeface="Helvetica" pitchFamily="34" charset="0"/>
              </a:rPr>
              <a:t>5,000 </a:t>
            </a:r>
            <a:r>
              <a:rPr lang="es-ES" sz="1400" dirty="0">
                <a:latin typeface="Helvetica" pitchFamily="34" charset="0"/>
                <a:cs typeface="Helvetica" pitchFamily="34" charset="0"/>
              </a:rPr>
              <a:t>detectores del tamaño de una pelota de </a:t>
            </a:r>
            <a:r>
              <a:rPr lang="es-ES" sz="1400" dirty="0" smtClean="0">
                <a:latin typeface="Helvetica" pitchFamily="34" charset="0"/>
                <a:cs typeface="Helvetica" pitchFamily="34" charset="0"/>
              </a:rPr>
              <a:t>baloncesto, llamados </a:t>
            </a:r>
            <a:r>
              <a:rPr lang="es-ES" sz="1400" dirty="0">
                <a:latin typeface="Helvetica" pitchFamily="34" charset="0"/>
                <a:cs typeface="Helvetica" pitchFamily="34" charset="0"/>
              </a:rPr>
              <a:t>módulos ópticos </a:t>
            </a:r>
            <a:r>
              <a:rPr lang="es-ES" sz="1400" dirty="0" smtClean="0">
                <a:latin typeface="Helvetica" pitchFamily="34" charset="0"/>
                <a:cs typeface="Helvetica" pitchFamily="34" charset="0"/>
              </a:rPr>
              <a:t>digitales</a:t>
            </a:r>
            <a:r>
              <a:rPr lang="en-US" sz="1400" dirty="0" smtClean="0">
                <a:latin typeface="Helvetica" pitchFamily="34" charset="0"/>
                <a:cs typeface="Helvetica" pitchFamily="34" charset="0"/>
              </a:rPr>
              <a:t>”.</a:t>
            </a:r>
          </a:p>
          <a:p>
            <a:pPr marL="684213" indent="-287338">
              <a:buFont typeface="+mj-lt"/>
              <a:buAutoNum type="alphaUcPeriod"/>
            </a:pPr>
            <a:endParaRPr lang="en-US" sz="1400" dirty="0">
              <a:latin typeface="Helvetica" pitchFamily="34" charset="0"/>
              <a:cs typeface="Helvetica" pitchFamily="34" charset="0"/>
            </a:endParaRPr>
          </a:p>
          <a:p>
            <a:pPr marL="684213" indent="-287338">
              <a:buFont typeface="+mj-lt"/>
              <a:buAutoNum type="alphaUcPeriod"/>
            </a:pPr>
            <a:r>
              <a:rPr lang="en-US" sz="1400" dirty="0" smtClean="0">
                <a:latin typeface="Helvetica" pitchFamily="34" charset="0"/>
                <a:cs typeface="Helvetica" pitchFamily="34" charset="0"/>
              </a:rPr>
              <a:t>“</a:t>
            </a:r>
            <a:r>
              <a:rPr lang="es-ES" sz="1400" dirty="0" smtClean="0">
                <a:latin typeface="Helvetica" pitchFamily="34" charset="0"/>
                <a:cs typeface="Helvetica" pitchFamily="34" charset="0"/>
              </a:rPr>
              <a:t>Están fijos </a:t>
            </a:r>
            <a:r>
              <a:rPr lang="es-ES" sz="1400" dirty="0">
                <a:latin typeface="Helvetica" pitchFamily="34" charset="0"/>
                <a:cs typeface="Helvetica" pitchFamily="34" charset="0"/>
              </a:rPr>
              <a:t>en </a:t>
            </a:r>
            <a:r>
              <a:rPr lang="es-ES" sz="1400" dirty="0" smtClean="0">
                <a:latin typeface="Helvetica" pitchFamily="34" charset="0"/>
                <a:cs typeface="Helvetica" pitchFamily="34" charset="0"/>
              </a:rPr>
              <a:t>cables largos</a:t>
            </a:r>
            <a:r>
              <a:rPr lang="en-US" sz="1400" dirty="0" smtClean="0">
                <a:latin typeface="Helvetica" pitchFamily="34" charset="0"/>
                <a:cs typeface="Helvetica" pitchFamily="34" charset="0"/>
              </a:rPr>
              <a:t>…”</a:t>
            </a:r>
          </a:p>
          <a:p>
            <a:pPr marL="684213" indent="-287338">
              <a:buFont typeface="+mj-lt"/>
              <a:buAutoNum type="alphaUcPeriod"/>
            </a:pPr>
            <a:endParaRPr lang="en-US" sz="1400" dirty="0">
              <a:latin typeface="Helvetica" pitchFamily="34" charset="0"/>
              <a:cs typeface="Helvetica" pitchFamily="34" charset="0"/>
            </a:endParaRPr>
          </a:p>
          <a:p>
            <a:pPr marL="684213" indent="-287338">
              <a:buFont typeface="+mj-lt"/>
              <a:buAutoNum type="alphaUcPeriod"/>
            </a:pPr>
            <a:r>
              <a:rPr lang="en-US" sz="1400" dirty="0" smtClean="0">
                <a:latin typeface="Helvetica" pitchFamily="34" charset="0"/>
                <a:cs typeface="Helvetica" pitchFamily="34" charset="0"/>
              </a:rPr>
              <a:t>“</a:t>
            </a:r>
            <a:r>
              <a:rPr lang="en-US" sz="1400" dirty="0" err="1" smtClean="0">
                <a:latin typeface="Helvetica" pitchFamily="34" charset="0"/>
                <a:cs typeface="Helvetica" pitchFamily="34" charset="0"/>
              </a:rPr>
              <a:t>IceCube</a:t>
            </a:r>
            <a:r>
              <a:rPr lang="es-ES" sz="1400" dirty="0" smtClean="0">
                <a:latin typeface="Helvetica" pitchFamily="34" charset="0"/>
                <a:cs typeface="Helvetica" pitchFamily="34" charset="0"/>
              </a:rPr>
              <a:t> </a:t>
            </a:r>
            <a:r>
              <a:rPr lang="es-ES" sz="1400" dirty="0">
                <a:latin typeface="Helvetica" pitchFamily="34" charset="0"/>
                <a:cs typeface="Helvetica" pitchFamily="34" charset="0"/>
              </a:rPr>
              <a:t>no es tu </a:t>
            </a:r>
            <a:r>
              <a:rPr lang="es-ES" sz="1400" dirty="0" smtClean="0">
                <a:latin typeface="Helvetica" pitchFamily="34" charset="0"/>
                <a:cs typeface="Helvetica" pitchFamily="34" charset="0"/>
              </a:rPr>
              <a:t>telescopio típico</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sp>
        <p:nvSpPr>
          <p:cNvPr id="22" name="Rectangle 21"/>
          <p:cNvSpPr/>
          <p:nvPr/>
        </p:nvSpPr>
        <p:spPr>
          <a:xfrm>
            <a:off x="715665" y="5699063"/>
            <a:ext cx="6370935" cy="2780533"/>
          </a:xfrm>
          <a:prstGeom prst="rect">
            <a:avLst/>
          </a:prstGeom>
        </p:spPr>
        <p:txBody>
          <a:bodyPr wrap="square" lIns="101881" tIns="50941" rIns="101881" bIns="50941">
            <a:spAutoFit/>
          </a:bodyPr>
          <a:lstStyle/>
          <a:p>
            <a:pPr marL="396875" indent="-342900">
              <a:buAutoNum type="arabicPeriod" startAt="12"/>
            </a:pPr>
            <a:r>
              <a:rPr lang="es-MX" sz="1600" b="1" dirty="0" smtClean="0">
                <a:latin typeface="Helvetica" pitchFamily="34" charset="0"/>
                <a:cs typeface="Helvetica" pitchFamily="34" charset="0"/>
              </a:rPr>
              <a:t>¿Qué declaración apoya más el énfasis del autor acerca de la importancia de los rayos gamma?</a:t>
            </a:r>
          </a:p>
          <a:p>
            <a:pPr marL="515938" indent="-461963">
              <a:buAutoNum type="arabicPeriod" startAt="12"/>
            </a:pPr>
            <a:endParaRPr lang="es-MX" sz="1600" dirty="0" smtClean="0">
              <a:latin typeface="Helvetica" pitchFamily="34" charset="0"/>
              <a:cs typeface="Helvetica" pitchFamily="34" charset="0"/>
            </a:endParaRPr>
          </a:p>
          <a:p>
            <a:pPr marL="684213" indent="-287338">
              <a:buFont typeface="+mj-lt"/>
              <a:buAutoNum type="alphaUcPeriod"/>
            </a:pPr>
            <a:r>
              <a:rPr lang="es-MX" sz="1400" dirty="0" smtClean="0">
                <a:latin typeface="Helvetica" pitchFamily="34" charset="0"/>
                <a:cs typeface="Helvetica" pitchFamily="34" charset="0"/>
              </a:rPr>
              <a:t>Los neutrinos vienen de diversos eventos de alta energía.</a:t>
            </a:r>
          </a:p>
          <a:p>
            <a:pPr marL="684213" indent="-287338">
              <a:buFont typeface="+mj-lt"/>
              <a:buAutoNum type="alphaUcPeriod"/>
            </a:pPr>
            <a:endParaRPr lang="es-MX" sz="1400" dirty="0" smtClean="0">
              <a:latin typeface="Helvetica" pitchFamily="34" charset="0"/>
              <a:cs typeface="Helvetica" pitchFamily="34" charset="0"/>
            </a:endParaRPr>
          </a:p>
          <a:p>
            <a:pPr marL="684213" indent="-287338">
              <a:buFont typeface="+mj-lt"/>
              <a:buAutoNum type="alphaUcPeriod"/>
            </a:pPr>
            <a:r>
              <a:rPr lang="es-MX" sz="1400" dirty="0" smtClean="0">
                <a:latin typeface="Helvetica" pitchFamily="34" charset="0"/>
                <a:cs typeface="Helvetica" pitchFamily="34" charset="0"/>
              </a:rPr>
              <a:t>Los rayos gamma, como los rayos cósmicos, pueden crear neutrinos.</a:t>
            </a:r>
          </a:p>
          <a:p>
            <a:pPr marL="684213" indent="-287338">
              <a:buFont typeface="+mj-lt"/>
              <a:buAutoNum type="alphaUcPeriod"/>
            </a:pPr>
            <a:endParaRPr lang="es-MX" sz="1400" dirty="0" smtClean="0">
              <a:latin typeface="Helvetica" pitchFamily="34" charset="0"/>
              <a:cs typeface="Helvetica" pitchFamily="34" charset="0"/>
            </a:endParaRPr>
          </a:p>
          <a:p>
            <a:pPr marL="684213" indent="-287338">
              <a:buFont typeface="+mj-lt"/>
              <a:buAutoNum type="alphaUcPeriod"/>
            </a:pPr>
            <a:r>
              <a:rPr lang="es-MX" sz="1400" dirty="0" smtClean="0">
                <a:latin typeface="Helvetica" pitchFamily="34" charset="0"/>
                <a:cs typeface="Helvetica" pitchFamily="34" charset="0"/>
              </a:rPr>
              <a:t>Es la fuente de donde provienen los neutrinos que puede informar a los científicos de cómo se produce la energía.</a:t>
            </a:r>
          </a:p>
          <a:p>
            <a:pPr marL="684213" indent="-287338">
              <a:buFont typeface="+mj-lt"/>
              <a:buAutoNum type="alphaUcPeriod"/>
            </a:pPr>
            <a:endParaRPr lang="es-MX" sz="1400" dirty="0" smtClean="0">
              <a:latin typeface="Helvetica" pitchFamily="34" charset="0"/>
              <a:cs typeface="Helvetica" pitchFamily="34" charset="0"/>
            </a:endParaRPr>
          </a:p>
          <a:p>
            <a:pPr marL="684213" indent="-287338">
              <a:buFont typeface="+mj-lt"/>
              <a:buAutoNum type="alphaUcPeriod"/>
            </a:pPr>
            <a:r>
              <a:rPr lang="es-MX" sz="1400" dirty="0" smtClean="0">
                <a:latin typeface="Helvetica" pitchFamily="34" charset="0"/>
                <a:cs typeface="Helvetica" pitchFamily="34" charset="0"/>
              </a:rPr>
              <a:t>Los rayos gamma ayudan a informar a los científicos que ha ocurrido una supernova.</a:t>
            </a:r>
            <a:endParaRPr lang="es-MX" sz="1400" dirty="0">
              <a:latin typeface="Helvetica" pitchFamily="34" charset="0"/>
              <a:cs typeface="Helvetic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00017737"/>
              </p:ext>
            </p:extLst>
          </p:nvPr>
        </p:nvGraphicFramePr>
        <p:xfrm>
          <a:off x="5867400" y="4389742"/>
          <a:ext cx="1223211" cy="476336"/>
        </p:xfrm>
        <a:graphic>
          <a:graphicData uri="http://schemas.openxmlformats.org/drawingml/2006/table">
            <a:tbl>
              <a:tblPr firstRow="1" firstCol="1" bandRow="1"/>
              <a:tblGrid>
                <a:gridCol w="1223211"/>
              </a:tblGrid>
              <a:tr h="136947">
                <a:tc>
                  <a:txBody>
                    <a:bodyPr/>
                    <a:lstStyle/>
                    <a:p>
                      <a:pPr marL="0" marR="0" algn="ctr">
                        <a:lnSpc>
                          <a:spcPct val="115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RI.6.6</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DOK</a:t>
                      </a:r>
                      <a:r>
                        <a:rPr lang="en-US" sz="800" b="1" i="1" dirty="0" smtClean="0">
                          <a:solidFill>
                            <a:srgbClr val="000000"/>
                          </a:solidFill>
                          <a:effectLst/>
                          <a:latin typeface="Calibri"/>
                          <a:ea typeface="Times New Roman"/>
                          <a:cs typeface="Times New Roman"/>
                        </a:rPr>
                        <a:t> </a:t>
                      </a:r>
                      <a:r>
                        <a:rPr lang="en-US" sz="800" b="1" i="1" dirty="0">
                          <a:solidFill>
                            <a:srgbClr val="000000"/>
                          </a:solidFill>
                          <a:effectLst/>
                          <a:latin typeface="Calibri"/>
                          <a:ea typeface="Times New Roman"/>
                          <a:cs typeface="Times New Roman"/>
                        </a:rPr>
                        <a:t>2 - </a:t>
                      </a:r>
                      <a:r>
                        <a:rPr lang="en-US" sz="800" b="1" i="1" dirty="0" err="1">
                          <a:solidFill>
                            <a:srgbClr val="000000"/>
                          </a:solidFill>
                          <a:effectLst/>
                          <a:latin typeface="Calibri"/>
                          <a:ea typeface="Times New Roman"/>
                          <a:cs typeface="Times New Roman"/>
                        </a:rPr>
                        <a:t>Ck</a:t>
                      </a:r>
                      <a:endParaRPr lang="en-US" sz="800" b="1"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36128">
                <a:tc>
                  <a:txBody>
                    <a:bodyPr/>
                    <a:lstStyle/>
                    <a:p>
                      <a:pPr marL="0" marR="0" algn="l">
                        <a:lnSpc>
                          <a:spcPct val="115000"/>
                        </a:lnSpc>
                        <a:spcBef>
                          <a:spcPts val="0"/>
                        </a:spcBef>
                        <a:spcAft>
                          <a:spcPts val="1200"/>
                        </a:spcAft>
                      </a:pPr>
                      <a:r>
                        <a:rPr lang="es-ES" sz="800" b="0" dirty="0" smtClean="0">
                          <a:effectLst/>
                          <a:latin typeface="+mn-lt"/>
                          <a:ea typeface="Times New Roman"/>
                          <a:cs typeface="Times New Roman"/>
                        </a:rPr>
                        <a:t>Identifica el punto de vista del autor en un texto </a:t>
                      </a:r>
                      <a:endParaRPr lang="en-US" sz="8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a:xfrm>
            <a:off x="6625590" y="9522883"/>
            <a:ext cx="842010" cy="535517"/>
          </a:xfrm>
        </p:spPr>
        <p:txBody>
          <a:bodyPr/>
          <a:lstStyle/>
          <a:p>
            <a:fld id="{F177B04D-AEB5-43ED-B9BA-B3D1EC9C9067}" type="slidenum">
              <a:rPr lang="en-US" smtClean="0"/>
              <a:pPr/>
              <a:t>39</a:t>
            </a:fld>
            <a:endParaRPr lang="en-US"/>
          </a:p>
        </p:txBody>
      </p:sp>
      <p:cxnSp>
        <p:nvCxnSpPr>
          <p:cNvPr id="10" name="Straight Connector 9"/>
          <p:cNvCxnSpPr/>
          <p:nvPr/>
        </p:nvCxnSpPr>
        <p:spPr>
          <a:xfrm>
            <a:off x="512433"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77412" y="1586248"/>
            <a:ext cx="242888" cy="1960531"/>
            <a:chOff x="974995" y="1821429"/>
            <a:chExt cx="242888" cy="1960531"/>
          </a:xfrm>
        </p:grpSpPr>
        <p:sp>
          <p:nvSpPr>
            <p:cNvPr id="15" name="Oval 14"/>
            <p:cNvSpPr/>
            <p:nvPr/>
          </p:nvSpPr>
          <p:spPr>
            <a:xfrm>
              <a:off x="974995" y="247059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6" name="Oval 15"/>
            <p:cNvSpPr/>
            <p:nvPr/>
          </p:nvSpPr>
          <p:spPr>
            <a:xfrm>
              <a:off x="974995" y="182142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7" name="Oval 16"/>
            <p:cNvSpPr/>
            <p:nvPr/>
          </p:nvSpPr>
          <p:spPr>
            <a:xfrm>
              <a:off x="974995" y="310852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8" name="Oval 17"/>
            <p:cNvSpPr/>
            <p:nvPr/>
          </p:nvSpPr>
          <p:spPr>
            <a:xfrm>
              <a:off x="974995" y="35424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pSp>
        <p:nvGrpSpPr>
          <p:cNvPr id="3" name="Group 2"/>
          <p:cNvGrpSpPr/>
          <p:nvPr/>
        </p:nvGrpSpPr>
        <p:grpSpPr>
          <a:xfrm>
            <a:off x="895609" y="6477000"/>
            <a:ext cx="244570" cy="1676628"/>
            <a:chOff x="973313" y="6465886"/>
            <a:chExt cx="244570" cy="1676628"/>
          </a:xfrm>
        </p:grpSpPr>
        <p:sp>
          <p:nvSpPr>
            <p:cNvPr id="12" name="Oval 11"/>
            <p:cNvSpPr/>
            <p:nvPr/>
          </p:nvSpPr>
          <p:spPr>
            <a:xfrm>
              <a:off x="974995" y="64658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3" name="Oval 12"/>
            <p:cNvSpPr/>
            <p:nvPr/>
          </p:nvSpPr>
          <p:spPr>
            <a:xfrm>
              <a:off x="974995" y="68876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4" name="Oval 13"/>
            <p:cNvSpPr/>
            <p:nvPr/>
          </p:nvSpPr>
          <p:spPr>
            <a:xfrm>
              <a:off x="974995" y="73093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21" name="Oval 20"/>
            <p:cNvSpPr/>
            <p:nvPr/>
          </p:nvSpPr>
          <p:spPr>
            <a:xfrm>
              <a:off x="973313" y="79030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aphicFrame>
        <p:nvGraphicFramePr>
          <p:cNvPr id="19" name="Table 18"/>
          <p:cNvGraphicFramePr>
            <a:graphicFrameLocks noGrp="1"/>
          </p:cNvGraphicFramePr>
          <p:nvPr>
            <p:extLst>
              <p:ext uri="{D42A27DB-BD31-4B8C-83A1-F6EECF244321}">
                <p14:modId xmlns:p14="http://schemas.microsoft.com/office/powerpoint/2010/main" val="2335142244"/>
              </p:ext>
            </p:extLst>
          </p:nvPr>
        </p:nvGraphicFramePr>
        <p:xfrm>
          <a:off x="5486400" y="8763001"/>
          <a:ext cx="1668462" cy="498065"/>
        </p:xfrm>
        <a:graphic>
          <a:graphicData uri="http://schemas.openxmlformats.org/drawingml/2006/table">
            <a:tbl>
              <a:tblPr firstRow="1" firstCol="1" bandRow="1"/>
              <a:tblGrid>
                <a:gridCol w="1668462"/>
              </a:tblGrid>
              <a:tr h="99343">
                <a:tc>
                  <a:txBody>
                    <a:bodyPr/>
                    <a:lstStyle/>
                    <a:p>
                      <a:pPr marL="0" marR="0" algn="ctr">
                        <a:lnSpc>
                          <a:spcPct val="115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RI.6.6</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DOK</a:t>
                      </a:r>
                      <a:r>
                        <a:rPr lang="en-US" sz="800" b="1" i="1" dirty="0" smtClean="0">
                          <a:solidFill>
                            <a:srgbClr val="000000"/>
                          </a:solidFill>
                          <a:effectLst/>
                          <a:latin typeface="Calibri"/>
                          <a:ea typeface="Times New Roman"/>
                          <a:cs typeface="Times New Roman"/>
                        </a:rPr>
                        <a:t> </a:t>
                      </a:r>
                      <a:r>
                        <a:rPr lang="en-US" sz="800" b="1" i="1" dirty="0">
                          <a:solidFill>
                            <a:srgbClr val="000000"/>
                          </a:solidFill>
                          <a:effectLst/>
                          <a:latin typeface="Calibri"/>
                          <a:ea typeface="Times New Roman"/>
                          <a:cs typeface="Times New Roman"/>
                        </a:rPr>
                        <a:t>3- </a:t>
                      </a:r>
                      <a:r>
                        <a:rPr lang="en-US" sz="800" b="1" i="1" dirty="0" err="1">
                          <a:solidFill>
                            <a:srgbClr val="000000"/>
                          </a:solidFill>
                          <a:effectLst/>
                          <a:latin typeface="Calibri"/>
                          <a:ea typeface="Times New Roman"/>
                          <a:cs typeface="Times New Roman"/>
                        </a:rPr>
                        <a:t>Cw</a:t>
                      </a:r>
                      <a:endParaRPr lang="en-US" sz="800" b="1"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57857">
                <a:tc>
                  <a:txBody>
                    <a:bodyPr/>
                    <a:lstStyle/>
                    <a:p>
                      <a:pPr marL="0" marR="0" algn="l">
                        <a:lnSpc>
                          <a:spcPct val="115000"/>
                        </a:lnSpc>
                        <a:spcBef>
                          <a:spcPts val="0"/>
                        </a:spcBef>
                        <a:spcAft>
                          <a:spcPts val="0"/>
                        </a:spcAft>
                      </a:pPr>
                      <a:r>
                        <a:rPr lang="es-ES" sz="800" b="0" dirty="0" smtClean="0">
                          <a:effectLst/>
                          <a:latin typeface="+mn-lt"/>
                          <a:ea typeface="Times New Roman"/>
                          <a:cs typeface="Times New Roman"/>
                        </a:rPr>
                        <a:t>Describe cómo el punto de vista o propósito del autor impacta al lector.</a:t>
                      </a:r>
                      <a:endParaRPr lang="en-US" sz="8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978495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50" y="152401"/>
            <a:ext cx="6563360" cy="8366668"/>
          </a:xfrm>
          <a:prstGeom prst="rect">
            <a:avLst/>
          </a:prstGeom>
          <a:noFill/>
        </p:spPr>
        <p:txBody>
          <a:bodyPr wrap="square" lIns="101873" tIns="50936" rIns="101873" bIns="50936" rtlCol="0">
            <a:spAutoFit/>
          </a:bodyPr>
          <a:lstStyle/>
          <a:p>
            <a:endParaRPr lang="en-US" sz="1100" dirty="0"/>
          </a:p>
          <a:p>
            <a:endParaRPr lang="en-US" sz="1100" dirty="0"/>
          </a:p>
          <a:p>
            <a:pPr lvl="0"/>
            <a:endParaRPr lang="en-US" sz="1200" dirty="0">
              <a:solidFill>
                <a:prstClr val="black"/>
              </a:solidFill>
            </a:endParaRPr>
          </a:p>
          <a:p>
            <a:pPr lvl="0"/>
            <a:r>
              <a:rPr lang="es-ES" sz="1200" dirty="0">
                <a:solidFill>
                  <a:prstClr val="black"/>
                </a:solidFill>
              </a:rPr>
              <a:t>Esta es una pre-evaluación para medir la tarea de escribir un </a:t>
            </a:r>
            <a:r>
              <a:rPr lang="es-ES" sz="1200" b="1" u="sng" dirty="0">
                <a:solidFill>
                  <a:prstClr val="black"/>
                </a:solidFill>
              </a:rPr>
              <a:t>artículo de opinión</a:t>
            </a:r>
            <a:r>
              <a:rPr lang="es-ES" sz="1200" dirty="0">
                <a:solidFill>
                  <a:prstClr val="black"/>
                </a:solidFill>
              </a:rPr>
              <a:t>. Las composiciones completas son siempre parte de una </a:t>
            </a:r>
            <a:r>
              <a:rPr lang="es-ES" sz="1200" b="1" dirty="0">
                <a:solidFill>
                  <a:prstClr val="black"/>
                </a:solidFill>
              </a:rPr>
              <a:t>t</a:t>
            </a:r>
            <a:r>
              <a:rPr lang="es-ES" sz="1200" b="1" dirty="0" smtClean="0">
                <a:solidFill>
                  <a:prstClr val="black"/>
                </a:solidFill>
              </a:rPr>
              <a:t>area </a:t>
            </a:r>
            <a:r>
              <a:rPr lang="es-ES" sz="1200" b="1" dirty="0">
                <a:solidFill>
                  <a:prstClr val="black"/>
                </a:solidFill>
              </a:rPr>
              <a:t>de </a:t>
            </a:r>
            <a:r>
              <a:rPr lang="es-ES" sz="1200" b="1" dirty="0" smtClean="0">
                <a:solidFill>
                  <a:prstClr val="black"/>
                </a:solidFill>
              </a:rPr>
              <a:t>rendimiento</a:t>
            </a:r>
            <a:r>
              <a:rPr lang="es-ES" sz="1200" dirty="0">
                <a:solidFill>
                  <a:prstClr val="black"/>
                </a:solidFill>
              </a:rPr>
              <a:t>. Una </a:t>
            </a:r>
            <a:r>
              <a:rPr lang="es-ES" sz="1200" dirty="0" smtClean="0">
                <a:solidFill>
                  <a:prstClr val="black"/>
                </a:solidFill>
              </a:rPr>
              <a:t>tarea </a:t>
            </a:r>
            <a:r>
              <a:rPr lang="es-ES" sz="1200" dirty="0">
                <a:solidFill>
                  <a:prstClr val="black"/>
                </a:solidFill>
              </a:rPr>
              <a:t>de </a:t>
            </a:r>
            <a:r>
              <a:rPr lang="es-ES" sz="1200" dirty="0" smtClean="0">
                <a:solidFill>
                  <a:prstClr val="black"/>
                </a:solidFill>
              </a:rPr>
              <a:t>rendimiento </a:t>
            </a:r>
            <a:r>
              <a:rPr lang="es-ES" sz="1200" dirty="0">
                <a:solidFill>
                  <a:prstClr val="black"/>
                </a:solidFill>
              </a:rPr>
              <a:t>completa tendría</a:t>
            </a:r>
            <a:r>
              <a:rPr lang="es-ES" sz="1200" dirty="0" smtClean="0">
                <a:solidFill>
                  <a:prstClr val="black"/>
                </a:solidFill>
              </a:rPr>
              <a:t>:</a:t>
            </a:r>
            <a:endParaRPr lang="en-US" sz="1200" dirty="0">
              <a:solidFill>
                <a:prstClr val="black"/>
              </a:solidFill>
            </a:endParaRPr>
          </a:p>
          <a:p>
            <a:pPr lvl="0" defTabSz="1018809"/>
            <a:endParaRPr lang="es-ES_tradnl" sz="1100" dirty="0" smtClean="0">
              <a:solidFill>
                <a:prstClr val="black"/>
              </a:solidFill>
            </a:endParaRPr>
          </a:p>
          <a:p>
            <a:pPr lvl="0" defTabSz="1018809"/>
            <a:r>
              <a:rPr lang="es-ES_tradnl" sz="1100" b="1" i="1" dirty="0" smtClean="0">
                <a:solidFill>
                  <a:prstClr val="black"/>
                </a:solidFill>
              </a:rPr>
              <a:t>Parte 1</a:t>
            </a:r>
          </a:p>
          <a:p>
            <a:pPr marL="181691" lvl="0" indent="-181691">
              <a:buFont typeface="Arial" panose="020B0604020202020204" pitchFamily="34" charset="0"/>
              <a:buChar char="•"/>
            </a:pPr>
            <a:r>
              <a:rPr lang="es-ES_tradnl" sz="1100" dirty="0" smtClean="0">
                <a:solidFill>
                  <a:prstClr val="black"/>
                </a:solidFill>
              </a:rPr>
              <a:t>Una actividad para  toda la clase (30 minutos)</a:t>
            </a:r>
          </a:p>
          <a:p>
            <a:pPr marL="181691" lvl="0" indent="-181691">
              <a:buFont typeface="Arial" panose="020B0604020202020204" pitchFamily="34" charset="0"/>
              <a:buChar char="•"/>
            </a:pPr>
            <a:r>
              <a:rPr lang="es-ES_tradnl" sz="1100" dirty="0" smtClean="0">
                <a:solidFill>
                  <a:prstClr val="black"/>
                </a:solidFill>
              </a:rPr>
              <a:t>Pasajes o cualquier otra fuente de lectura </a:t>
            </a:r>
          </a:p>
          <a:p>
            <a:pPr marL="181691" lvl="0" indent="-181691">
              <a:buFont typeface="Arial" panose="020B0604020202020204" pitchFamily="34" charset="0"/>
              <a:buChar char="•"/>
            </a:pPr>
            <a:r>
              <a:rPr lang="es-ES_tradnl" sz="1100" dirty="0" smtClean="0">
                <a:solidFill>
                  <a:prstClr val="black"/>
                </a:solidFill>
              </a:rPr>
              <a:t>3 preguntas de investigación</a:t>
            </a:r>
          </a:p>
          <a:p>
            <a:pPr marL="181691" lvl="0" indent="-181691">
              <a:buFont typeface="Arial" panose="020B0604020202020204" pitchFamily="34" charset="0"/>
              <a:buChar char="•"/>
            </a:pPr>
            <a:r>
              <a:rPr lang="es-ES_tradnl" sz="1100" dirty="0" smtClean="0"/>
              <a:t>Podrían haber otras preguntas de respuestas construidas</a:t>
            </a:r>
            <a:r>
              <a:rPr lang="es-ES_tradnl" sz="1100" dirty="0" smtClean="0">
                <a:solidFill>
                  <a:prstClr val="black"/>
                </a:solidFill>
              </a:rPr>
              <a:t>.</a:t>
            </a:r>
          </a:p>
          <a:p>
            <a:pPr marL="181691" lvl="0" indent="-181691" defTabSz="1018809">
              <a:buFont typeface="Arial" panose="020B0604020202020204" pitchFamily="34" charset="0"/>
              <a:buChar char="•"/>
            </a:pPr>
            <a:endParaRPr lang="es-ES_tradnl" sz="1100" dirty="0" smtClean="0">
              <a:solidFill>
                <a:prstClr val="black"/>
              </a:solidFill>
            </a:endParaRPr>
          </a:p>
          <a:p>
            <a:r>
              <a:rPr lang="es-ES_tradnl" sz="1100" b="1" i="1" dirty="0" smtClean="0"/>
              <a:t>Parte 2</a:t>
            </a:r>
          </a:p>
          <a:p>
            <a:pPr marL="181691" indent="-181691">
              <a:buFont typeface="Arial" panose="020B0604020202020204" pitchFamily="34" charset="0"/>
              <a:buChar char="•"/>
            </a:pPr>
            <a:r>
              <a:rPr lang="es-ES_tradnl" sz="1100" dirty="0" smtClean="0"/>
              <a:t>Una composición completa (70 minutos)</a:t>
            </a:r>
          </a:p>
          <a:p>
            <a:r>
              <a:rPr lang="es-ES_tradnl" sz="1100" dirty="0" smtClean="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a:t>
            </a:r>
            <a:r>
              <a:rPr lang="es-ES_tradnl" sz="1100" dirty="0" smtClean="0">
                <a:solidFill>
                  <a:srgbClr val="FF0000"/>
                </a:solidFill>
              </a:rPr>
              <a:t> </a:t>
            </a:r>
            <a:r>
              <a:rPr lang="es-ES_tradnl" sz="1100" dirty="0" smtClean="0"/>
              <a:t>Las formas de tomar notas en esta pre-evaluación fueron creadas para el texto informativo. Si usted elige utilizar estos, por favor haga que sus estudiantes tomen notas durante la lectura de los pasajes informativos</a:t>
            </a:r>
            <a:r>
              <a:rPr lang="es-ES_tradnl" sz="1200" dirty="0" smtClean="0"/>
              <a:t>.</a:t>
            </a:r>
          </a:p>
          <a:p>
            <a:endParaRPr lang="es-ES_tradnl" sz="1200" dirty="0" smtClean="0"/>
          </a:p>
          <a:p>
            <a:r>
              <a:rPr lang="es-ES_tradnl" sz="1100" u="sng" dirty="0" smtClean="0"/>
              <a:t>Instrucciones</a:t>
            </a:r>
          </a:p>
          <a:p>
            <a:r>
              <a:rPr lang="es-ES_tradnl" sz="1100" b="1" dirty="0" smtClean="0"/>
              <a:t>30 minutos</a:t>
            </a:r>
          </a:p>
          <a:p>
            <a:pPr marL="242253" indent="-242253">
              <a:buFontTx/>
              <a:buAutoNum type="arabicPeriod"/>
            </a:pPr>
            <a:r>
              <a:rPr lang="es-ES_tradnl" sz="1100" dirty="0" smtClean="0"/>
              <a:t>Es posible que desee tener una actividad de 30 minutos para toda la clase. El propósito de una actividad PT (</a:t>
            </a:r>
            <a:r>
              <a:rPr lang="es-ES_tradnl" sz="1100" i="1" dirty="0" smtClean="0"/>
              <a:t>Performance </a:t>
            </a:r>
            <a:r>
              <a:rPr lang="es-ES_tradnl" sz="1100" i="1" dirty="0" err="1" smtClean="0"/>
              <a:t>Task</a:t>
            </a:r>
            <a:r>
              <a:rPr lang="es-ES_tradnl" sz="1100" i="1" dirty="0" smtClean="0"/>
              <a:t> </a:t>
            </a:r>
            <a:r>
              <a:rPr lang="es-ES_tradnl" sz="1100" dirty="0" smtClean="0"/>
              <a:t>- Tarea de rendimiento)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ES_tradnl" sz="1100" b="1" dirty="0" smtClean="0"/>
              <a:t>NO</a:t>
            </a:r>
            <a:r>
              <a:rPr lang="es-ES_tradnl" sz="1100" dirty="0" smtClean="0"/>
              <a:t> pre-enseña ningún </a:t>
            </a:r>
            <a:r>
              <a:rPr lang="es-ES_tradnl" sz="1100" b="1" dirty="0" smtClean="0"/>
              <a:t>contenido específico</a:t>
            </a:r>
            <a:r>
              <a:rPr lang="es-ES_tradnl" sz="1100" dirty="0" smtClean="0"/>
              <a:t> que será evaluado!</a:t>
            </a:r>
          </a:p>
          <a:p>
            <a:r>
              <a:rPr lang="es-ES_tradnl" sz="1100" b="1" dirty="0" smtClean="0"/>
              <a:t>35 minutos</a:t>
            </a:r>
          </a:p>
          <a:p>
            <a:pPr marL="242253" indent="-242253">
              <a:buFontTx/>
              <a:buAutoNum type="arabicPeriod" startAt="2"/>
            </a:pPr>
            <a:r>
              <a:rPr lang="es-ES_tradnl" sz="1100" dirty="0" smtClean="0"/>
              <a:t>Los estudiantes leen los pasajes independientemente. Si tiene estudiantes que no pueden leer los pasajes, usted puede leerlos para ellos, pero por favor tome nota de los acomodos.  Recuerde a los estudiantes de tomar notas mientras leen. Durante la evaluación real de </a:t>
            </a:r>
            <a:r>
              <a:rPr lang="es-ES_tradnl" sz="1100" dirty="0" err="1" smtClean="0"/>
              <a:t>SBAC</a:t>
            </a:r>
            <a:r>
              <a:rPr lang="es-ES_tradnl" sz="1100" dirty="0" smtClean="0"/>
              <a:t>, a los estudiantes se les permite conservar sus notas como una referencia.  </a:t>
            </a:r>
          </a:p>
          <a:p>
            <a:pPr marL="245618" indent="-245618">
              <a:buFont typeface="+mj-lt"/>
              <a:buAutoNum type="arabicPeriod" startAt="3"/>
            </a:pPr>
            <a:r>
              <a:rPr lang="es-ES_tradnl" sz="1100" dirty="0" smtClean="0"/>
              <a:t>Los estudiantes contestan las 3 preguntas de investigación o cualquier otra pregunta de respuesta construida. Los estudiantes deben hacer referencia a estas respuestas cuando estén escribiendo su artículo completo de opinión.</a:t>
            </a:r>
          </a:p>
          <a:p>
            <a:r>
              <a:rPr lang="es-ES_tradnl" sz="1100" b="1" dirty="0" smtClean="0"/>
              <a:t>15 minutos de receso</a:t>
            </a:r>
          </a:p>
          <a:p>
            <a:r>
              <a:rPr lang="es-ES_tradnl" sz="1100" b="1" dirty="0" smtClean="0"/>
              <a:t>70 minutos</a:t>
            </a:r>
          </a:p>
          <a:p>
            <a:r>
              <a:rPr lang="es-ES_tradnl" sz="1100" dirty="0" smtClean="0"/>
              <a:t>4. Los estudiantes escriben una composición completa (artículo de opinión).</a:t>
            </a:r>
          </a:p>
          <a:p>
            <a:endParaRPr lang="es-ES_tradnl" sz="1100" dirty="0" smtClean="0"/>
          </a:p>
          <a:p>
            <a:r>
              <a:rPr lang="es-ES_tradnl" sz="1100" b="1" u="sng" dirty="0" smtClean="0"/>
              <a:t>CALIFICACIÓN</a:t>
            </a:r>
          </a:p>
          <a:p>
            <a:r>
              <a:rPr lang="es-ES_tradnl" sz="1100" dirty="0" smtClean="0"/>
              <a:t>Se provee una rúbrica para un escrito de opinión. Los estudiantes reciben 3 puntajes:</a:t>
            </a:r>
          </a:p>
          <a:p>
            <a:endParaRPr lang="es-ES_tradnl" sz="1100" dirty="0" smtClean="0"/>
          </a:p>
          <a:p>
            <a:pPr marL="240782" indent="-240782">
              <a:buAutoNum type="arabicPeriod"/>
            </a:pPr>
            <a:r>
              <a:rPr lang="es-ES_tradnl" sz="1100" dirty="0" smtClean="0"/>
              <a:t>Organización y propósito</a:t>
            </a:r>
          </a:p>
          <a:p>
            <a:pPr marL="240782" indent="-240782">
              <a:buAutoNum type="arabicPeriod"/>
            </a:pPr>
            <a:r>
              <a:rPr lang="es-ES_tradnl" sz="1100" dirty="0" smtClean="0"/>
              <a:t>Evidencia y elaboración</a:t>
            </a:r>
          </a:p>
          <a:p>
            <a:pPr marL="240782" indent="-240782">
              <a:buAutoNum type="arabicPeriod"/>
            </a:pPr>
            <a:r>
              <a:rPr lang="es-ES_tradnl" sz="1100" dirty="0" smtClean="0"/>
              <a:t>Convenciones</a:t>
            </a:r>
            <a:endParaRPr lang="es-ES_tradnl" sz="11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2833917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7739" y="5054151"/>
            <a:ext cx="6752233" cy="2565089"/>
          </a:xfrm>
          <a:prstGeom prst="rect">
            <a:avLst/>
          </a:prstGeom>
        </p:spPr>
        <p:txBody>
          <a:bodyPr wrap="square" lIns="101881" tIns="50941" rIns="101881" bIns="50941">
            <a:spAutoFit/>
          </a:bodyPr>
          <a:lstStyle/>
          <a:p>
            <a:pPr marL="400050" indent="-400050"/>
            <a:r>
              <a:rPr lang="en-US" sz="1600" b="1" dirty="0" smtClean="0">
                <a:latin typeface="Helvetica" pitchFamily="34" charset="0"/>
                <a:cs typeface="Helvetica" pitchFamily="34" charset="0"/>
              </a:rPr>
              <a:t>14. </a:t>
            </a:r>
            <a:r>
              <a:rPr lang="es-ES" sz="1600" b="1" dirty="0" smtClean="0">
                <a:latin typeface="Helvetica" pitchFamily="34" charset="0"/>
                <a:cs typeface="Helvetica" pitchFamily="34" charset="0"/>
              </a:rPr>
              <a:t>¿Qué declaración apoya mejor el </a:t>
            </a:r>
            <a:r>
              <a:rPr lang="es-ES" sz="1600" b="1" dirty="0">
                <a:latin typeface="Helvetica" pitchFamily="34" charset="0"/>
                <a:cs typeface="Helvetica" pitchFamily="34" charset="0"/>
              </a:rPr>
              <a:t>propósito del artículo </a:t>
            </a:r>
            <a:r>
              <a:rPr lang="es-ES" sz="1600" i="1" dirty="0" smtClean="0">
                <a:latin typeface="Helvetica" pitchFamily="34" charset="0"/>
                <a:cs typeface="Helvetica" pitchFamily="34" charset="0"/>
              </a:rPr>
              <a:t>Educador STEM</a:t>
            </a:r>
            <a:r>
              <a:rPr lang="es-ES" sz="1600" b="1" dirty="0" smtClean="0">
                <a:latin typeface="Helvetica" pitchFamily="34" charset="0"/>
                <a:cs typeface="Helvetica" pitchFamily="34" charset="0"/>
              </a:rPr>
              <a:t>?</a:t>
            </a:r>
          </a:p>
          <a:p>
            <a:endParaRPr lang="en-US" sz="1600" dirty="0">
              <a:latin typeface="Helvetica" pitchFamily="34" charset="0"/>
              <a:cs typeface="Helvetica" pitchFamily="34" charset="0"/>
            </a:endParaRPr>
          </a:p>
          <a:p>
            <a:pPr marL="685800" indent="-285750">
              <a:buFont typeface="+mj-lt"/>
              <a:buAutoNum type="alphaUcPeriod"/>
            </a:pPr>
            <a:r>
              <a:rPr lang="es-ES" sz="1400" dirty="0" err="1">
                <a:latin typeface="Helvetica" panose="020B0604020202020204" pitchFamily="34" charset="0"/>
                <a:cs typeface="Helvetica" pitchFamily="34" charset="0"/>
              </a:rPr>
              <a:t>Caussade</a:t>
            </a:r>
            <a:r>
              <a:rPr lang="es-ES" sz="1400" dirty="0">
                <a:latin typeface="Helvetica" panose="020B0604020202020204" pitchFamily="34" charset="0"/>
                <a:cs typeface="Helvetica" pitchFamily="34" charset="0"/>
              </a:rPr>
              <a:t> y </a:t>
            </a:r>
            <a:r>
              <a:rPr lang="es-ES" sz="1400" dirty="0" err="1">
                <a:latin typeface="Helvetica" panose="020B0604020202020204" pitchFamily="34" charset="0"/>
                <a:cs typeface="Helvetica" pitchFamily="34" charset="0"/>
              </a:rPr>
              <a:t>Madsen</a:t>
            </a:r>
            <a:r>
              <a:rPr lang="es-ES" sz="1400" dirty="0">
                <a:latin typeface="Helvetica" panose="020B0604020202020204" pitchFamily="34" charset="0"/>
                <a:cs typeface="Helvetica" pitchFamily="34" charset="0"/>
              </a:rPr>
              <a:t> están interesados en la ciencia</a:t>
            </a:r>
            <a:r>
              <a:rPr lang="en-US" sz="1400" dirty="0" smtClean="0">
                <a:latin typeface="Helvetica" panose="020B0604020202020204" pitchFamily="34" charset="0"/>
                <a:cs typeface="Helvetica" panose="020B0604020202020204" pitchFamily="34" charset="0"/>
              </a:rPr>
              <a:t>.</a:t>
            </a:r>
            <a:endParaRPr lang="en-US" sz="1400" dirty="0">
              <a:latin typeface="Helvetica" panose="020B0604020202020204" pitchFamily="34" charset="0"/>
              <a:cs typeface="Helvetica" panose="020B0604020202020204" pitchFamily="34" charset="0"/>
            </a:endParaRPr>
          </a:p>
          <a:p>
            <a:pPr marL="685800" indent="-285750">
              <a:buFont typeface="+mj-lt"/>
              <a:buAutoNum type="alphaUcPeriod"/>
            </a:pPr>
            <a:endParaRPr lang="en-US" sz="1400" dirty="0" smtClean="0">
              <a:latin typeface="Helvetica" pitchFamily="34" charset="0"/>
              <a:cs typeface="Helvetica" pitchFamily="34" charset="0"/>
            </a:endParaRPr>
          </a:p>
          <a:p>
            <a:pPr marL="685800" indent="-285750">
              <a:buFont typeface="+mj-lt"/>
              <a:buAutoNum type="alphaUcPeriod"/>
            </a:pPr>
            <a:r>
              <a:rPr lang="es-ES" sz="1400" dirty="0">
                <a:latin typeface="Helvetica" pitchFamily="34" charset="0"/>
                <a:cs typeface="Helvetica" pitchFamily="34" charset="0"/>
              </a:rPr>
              <a:t>Los </a:t>
            </a:r>
            <a:r>
              <a:rPr lang="es-ES" sz="1400" dirty="0" smtClean="0">
                <a:latin typeface="Helvetica" pitchFamily="34" charset="0"/>
                <a:cs typeface="Helvetica" pitchFamily="34" charset="0"/>
              </a:rPr>
              <a:t>educadores </a:t>
            </a:r>
            <a:r>
              <a:rPr lang="es-ES" sz="1400" dirty="0">
                <a:latin typeface="Helvetica" pitchFamily="34" charset="0"/>
                <a:cs typeface="Helvetica" pitchFamily="34" charset="0"/>
              </a:rPr>
              <a:t>pueden conectarse directamente con los científicos</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685800" indent="-285750">
              <a:buFont typeface="+mj-lt"/>
              <a:buAutoNum type="alphaUcPeriod"/>
            </a:pPr>
            <a:endParaRPr lang="en-US" sz="1400" dirty="0">
              <a:latin typeface="Helvetica" pitchFamily="34" charset="0"/>
              <a:cs typeface="Helvetica" pitchFamily="34" charset="0"/>
            </a:endParaRPr>
          </a:p>
          <a:p>
            <a:pPr marL="685800" indent="-285750">
              <a:buFont typeface="+mj-lt"/>
              <a:buAutoNum type="alphaUcPeriod"/>
            </a:pPr>
            <a:r>
              <a:rPr lang="es-ES" sz="1400" dirty="0" err="1" smtClean="0">
                <a:latin typeface="Helvetica" panose="020B0604020202020204" pitchFamily="34" charset="0"/>
                <a:cs typeface="Helvetica" panose="020B0604020202020204" pitchFamily="34" charset="0"/>
              </a:rPr>
              <a:t>IceCube</a:t>
            </a:r>
            <a:r>
              <a:rPr lang="es-ES" sz="1400" dirty="0" smtClean="0">
                <a:latin typeface="Helvetica" panose="020B0604020202020204" pitchFamily="34" charset="0"/>
                <a:cs typeface="Helvetica" panose="020B0604020202020204" pitchFamily="34" charset="0"/>
              </a:rPr>
              <a:t> </a:t>
            </a:r>
            <a:r>
              <a:rPr lang="es-ES" sz="1400" dirty="0">
                <a:latin typeface="Helvetica" panose="020B0604020202020204" pitchFamily="34" charset="0"/>
                <a:cs typeface="Helvetica" panose="020B0604020202020204" pitchFamily="34" charset="0"/>
              </a:rPr>
              <a:t>podría ayudar a los científicos a descubrir algo nuevo</a:t>
            </a:r>
            <a:r>
              <a:rPr lang="en-US" sz="1400" dirty="0" smtClean="0">
                <a:latin typeface="Helvetica" panose="020B0604020202020204" pitchFamily="34" charset="0"/>
                <a:cs typeface="Helvetica" panose="020B0604020202020204" pitchFamily="34" charset="0"/>
              </a:rPr>
              <a:t>.</a:t>
            </a:r>
            <a:endParaRPr lang="en-US" sz="1400" dirty="0">
              <a:latin typeface="Helvetica" panose="020B0604020202020204" pitchFamily="34" charset="0"/>
              <a:cs typeface="Helvetica" panose="020B0604020202020204" pitchFamily="34" charset="0"/>
            </a:endParaRPr>
          </a:p>
          <a:p>
            <a:pPr marL="685800" indent="-285750">
              <a:buFont typeface="+mj-lt"/>
              <a:buAutoNum type="alphaUcPeriod"/>
            </a:pPr>
            <a:endParaRPr lang="en-US" sz="1400" dirty="0" smtClean="0">
              <a:latin typeface="Helvetica" pitchFamily="34" charset="0"/>
              <a:cs typeface="Helvetica" pitchFamily="34" charset="0"/>
            </a:endParaRPr>
          </a:p>
          <a:p>
            <a:pPr marL="685800" indent="-285750">
              <a:buFont typeface="+mj-lt"/>
              <a:buAutoNum type="alphaUcPeriod"/>
            </a:pPr>
            <a:r>
              <a:rPr lang="es-ES" sz="1400" dirty="0" err="1">
                <a:latin typeface="Helvetica" pitchFamily="34" charset="0"/>
                <a:cs typeface="Helvetica" pitchFamily="34" charset="0"/>
              </a:rPr>
              <a:t>Caussade</a:t>
            </a:r>
            <a:r>
              <a:rPr lang="es-ES" sz="1400" dirty="0">
                <a:latin typeface="Helvetica" pitchFamily="34" charset="0"/>
                <a:cs typeface="Helvetica" pitchFamily="34" charset="0"/>
              </a:rPr>
              <a:t> fue aceptado para participar en la experiencia </a:t>
            </a:r>
            <a:r>
              <a:rPr lang="es-ES" sz="1400" dirty="0" smtClean="0">
                <a:latin typeface="Helvetica" pitchFamily="34" charset="0"/>
                <a:cs typeface="Helvetica" pitchFamily="34" charset="0"/>
              </a:rPr>
              <a:t>de </a:t>
            </a:r>
            <a:r>
              <a:rPr lang="es-ES" sz="1400" dirty="0">
                <a:latin typeface="Helvetica" pitchFamily="34" charset="0"/>
                <a:cs typeface="Helvetica" pitchFamily="34" charset="0"/>
              </a:rPr>
              <a:t>maestro </a:t>
            </a:r>
            <a:r>
              <a:rPr lang="es-ES" sz="1400" u="sng" dirty="0" err="1">
                <a:latin typeface="Helvetica" pitchFamily="34" charset="0"/>
                <a:cs typeface="Helvetica" pitchFamily="34" charset="0"/>
              </a:rPr>
              <a:t>PolarTREC</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sp>
        <p:nvSpPr>
          <p:cNvPr id="30" name="Rectangle 29"/>
          <p:cNvSpPr/>
          <p:nvPr/>
        </p:nvSpPr>
        <p:spPr>
          <a:xfrm>
            <a:off x="647740" y="821340"/>
            <a:ext cx="6752233" cy="2811311"/>
          </a:xfrm>
          <a:prstGeom prst="rect">
            <a:avLst/>
          </a:prstGeom>
        </p:spPr>
        <p:txBody>
          <a:bodyPr wrap="square" lIns="101881" tIns="50941" rIns="101881" bIns="50941">
            <a:spAutoFit/>
          </a:bodyPr>
          <a:lstStyle/>
          <a:p>
            <a:pPr marL="400050" indent="-400050">
              <a:buAutoNum type="arabicPeriod" startAt="13"/>
            </a:pPr>
            <a:r>
              <a:rPr lang="es-ES" sz="1600" b="1" dirty="0" smtClean="0">
                <a:latin typeface="Helvetica" pitchFamily="34" charset="0"/>
                <a:cs typeface="Helvetica" pitchFamily="34" charset="0"/>
              </a:rPr>
              <a:t>El Dr. Jim </a:t>
            </a:r>
            <a:r>
              <a:rPr lang="es-ES" sz="1600" b="1" dirty="0" err="1" smtClean="0">
                <a:latin typeface="Helvetica" pitchFamily="34" charset="0"/>
                <a:cs typeface="Helvetica" pitchFamily="34" charset="0"/>
              </a:rPr>
              <a:t>Madsen</a:t>
            </a:r>
            <a:r>
              <a:rPr lang="es-ES" sz="1600" b="1" dirty="0" smtClean="0">
                <a:latin typeface="Helvetica" pitchFamily="34" charset="0"/>
                <a:cs typeface="Helvetica" pitchFamily="34" charset="0"/>
              </a:rPr>
              <a:t> se menciona en </a:t>
            </a:r>
            <a:r>
              <a:rPr lang="es-ES" sz="1600" i="1" dirty="0" smtClean="0">
                <a:latin typeface="Helvetica" pitchFamily="34" charset="0"/>
                <a:cs typeface="Helvetica" pitchFamily="34" charset="0"/>
              </a:rPr>
              <a:t>Educador STEM…</a:t>
            </a:r>
            <a:endParaRPr lang="es-ES" sz="1600" b="1" dirty="0" smtClean="0">
              <a:latin typeface="Helvetica" pitchFamily="34" charset="0"/>
              <a:cs typeface="Helvetica" pitchFamily="34" charset="0"/>
            </a:endParaRPr>
          </a:p>
          <a:p>
            <a:pPr marL="400050" indent="-400050">
              <a:buAutoNum type="arabicPeriod" startAt="13"/>
            </a:pPr>
            <a:endParaRPr lang="en-US" sz="1400" dirty="0" smtClean="0">
              <a:latin typeface="Helvetica" pitchFamily="34" charset="0"/>
              <a:cs typeface="Helvetica" pitchFamily="34" charset="0"/>
            </a:endParaRPr>
          </a:p>
          <a:p>
            <a:pPr marL="685800" indent="-285750">
              <a:buFont typeface="+mj-lt"/>
              <a:buAutoNum type="alphaUcPeriod"/>
            </a:pPr>
            <a:r>
              <a:rPr lang="es-ES" sz="1400" dirty="0">
                <a:latin typeface="Helvetica" pitchFamily="34" charset="0"/>
                <a:cs typeface="Helvetica" pitchFamily="34" charset="0"/>
              </a:rPr>
              <a:t>p</a:t>
            </a:r>
            <a:r>
              <a:rPr lang="es-ES" sz="1400" dirty="0" smtClean="0">
                <a:latin typeface="Helvetica" pitchFamily="34" charset="0"/>
                <a:cs typeface="Helvetica" pitchFamily="34" charset="0"/>
              </a:rPr>
              <a:t>orque él explica el propósito del proyecto </a:t>
            </a:r>
            <a:r>
              <a:rPr lang="es-ES" sz="1400" dirty="0" err="1" smtClean="0">
                <a:latin typeface="Helvetica" pitchFamily="34" charset="0"/>
                <a:cs typeface="Helvetica" pitchFamily="34" charset="0"/>
              </a:rPr>
              <a:t>IceCube</a:t>
            </a:r>
            <a:r>
              <a:rPr lang="en-US" sz="1400" dirty="0" smtClean="0">
                <a:latin typeface="Helvetica" pitchFamily="34" charset="0"/>
                <a:cs typeface="Helvetica" pitchFamily="34" charset="0"/>
              </a:rPr>
              <a:t>.</a:t>
            </a:r>
          </a:p>
          <a:p>
            <a:pPr marL="685800" indent="-285750">
              <a:buFont typeface="+mj-lt"/>
              <a:buAutoNum type="alphaUcPeriod"/>
            </a:pPr>
            <a:endParaRPr lang="en-US" sz="1400" dirty="0">
              <a:latin typeface="Helvetica" pitchFamily="34" charset="0"/>
              <a:cs typeface="Helvetica" pitchFamily="34" charset="0"/>
            </a:endParaRPr>
          </a:p>
          <a:p>
            <a:pPr marL="685800" indent="-285750">
              <a:buFont typeface="+mj-lt"/>
              <a:buAutoNum type="alphaUcPeriod"/>
            </a:pPr>
            <a:r>
              <a:rPr lang="es-ES" sz="1400" dirty="0">
                <a:latin typeface="Helvetica" pitchFamily="34" charset="0"/>
                <a:cs typeface="Helvetica" pitchFamily="34" charset="0"/>
              </a:rPr>
              <a:t>porque él trabaja en el proyecto </a:t>
            </a:r>
            <a:r>
              <a:rPr lang="es-ES" sz="1400" dirty="0" err="1" smtClean="0">
                <a:latin typeface="Helvetica" pitchFamily="34" charset="0"/>
                <a:cs typeface="Helvetica" pitchFamily="34" charset="0"/>
              </a:rPr>
              <a:t>IceCube</a:t>
            </a:r>
            <a:r>
              <a:rPr lang="es-ES" sz="1400" dirty="0" smtClean="0">
                <a:latin typeface="Helvetica" pitchFamily="34" charset="0"/>
                <a:cs typeface="Helvetica" pitchFamily="34" charset="0"/>
              </a:rPr>
              <a:t>.</a:t>
            </a:r>
          </a:p>
          <a:p>
            <a:pPr marL="685800" indent="-285750">
              <a:buFont typeface="+mj-lt"/>
              <a:buAutoNum type="alphaUcPeriod"/>
            </a:pPr>
            <a:endParaRPr lang="en-US" sz="1400" dirty="0">
              <a:latin typeface="Helvetica" pitchFamily="34" charset="0"/>
              <a:cs typeface="Helvetica" pitchFamily="34" charset="0"/>
            </a:endParaRPr>
          </a:p>
          <a:p>
            <a:pPr marL="685800" indent="-285750">
              <a:buFont typeface="+mj-lt"/>
              <a:buAutoNum type="alphaUcPeriod"/>
            </a:pPr>
            <a:r>
              <a:rPr lang="es-ES" sz="1400" dirty="0">
                <a:latin typeface="Helvetica" pitchFamily="34" charset="0"/>
                <a:cs typeface="Helvetica" pitchFamily="34" charset="0"/>
              </a:rPr>
              <a:t>p</a:t>
            </a:r>
            <a:r>
              <a:rPr lang="es-ES" sz="1400" dirty="0" smtClean="0">
                <a:latin typeface="Helvetica" pitchFamily="34" charset="0"/>
                <a:cs typeface="Helvetica" pitchFamily="34" charset="0"/>
              </a:rPr>
              <a:t>or </a:t>
            </a:r>
            <a:r>
              <a:rPr lang="es-ES" sz="1400" dirty="0">
                <a:latin typeface="Helvetica" pitchFamily="34" charset="0"/>
                <a:cs typeface="Helvetica" pitchFamily="34" charset="0"/>
              </a:rPr>
              <a:t>su interés en los neutrinos</a:t>
            </a:r>
            <a:r>
              <a:rPr lang="en-US" sz="1400" dirty="0" smtClean="0">
                <a:latin typeface="Helvetica" pitchFamily="34" charset="0"/>
                <a:cs typeface="Helvetica" pitchFamily="34" charset="0"/>
              </a:rPr>
              <a:t>.</a:t>
            </a:r>
          </a:p>
          <a:p>
            <a:pPr marL="685800" indent="-285750">
              <a:buFont typeface="+mj-lt"/>
              <a:buAutoNum type="alphaUcPeriod"/>
            </a:pPr>
            <a:endParaRPr lang="en-US" sz="1400" dirty="0">
              <a:latin typeface="Helvetica" pitchFamily="34" charset="0"/>
              <a:cs typeface="Helvetica" pitchFamily="34" charset="0"/>
            </a:endParaRPr>
          </a:p>
          <a:p>
            <a:pPr marL="685800" indent="-285750">
              <a:buFont typeface="+mj-lt"/>
              <a:buAutoNum type="alphaUcPeriod"/>
            </a:pPr>
            <a:r>
              <a:rPr lang="es-ES" sz="1400" dirty="0">
                <a:latin typeface="Helvetica" pitchFamily="34" charset="0"/>
                <a:cs typeface="Helvetica" pitchFamily="34" charset="0"/>
              </a:rPr>
              <a:t>p</a:t>
            </a:r>
            <a:r>
              <a:rPr lang="es-ES" sz="1400" dirty="0" smtClean="0">
                <a:latin typeface="Helvetica" pitchFamily="34" charset="0"/>
                <a:cs typeface="Helvetica" pitchFamily="34" charset="0"/>
              </a:rPr>
              <a:t>or su </a:t>
            </a:r>
            <a:r>
              <a:rPr lang="es-ES" sz="1400" dirty="0">
                <a:latin typeface="Helvetica" pitchFamily="34" charset="0"/>
                <a:cs typeface="Helvetica" pitchFamily="34" charset="0"/>
              </a:rPr>
              <a:t>conexión con Armando </a:t>
            </a:r>
            <a:r>
              <a:rPr lang="es-ES" sz="1400" dirty="0" err="1">
                <a:latin typeface="Helvetica" pitchFamily="34" charset="0"/>
                <a:cs typeface="Helvetica" pitchFamily="34" charset="0"/>
              </a:rPr>
              <a:t>Caussade</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473523"/>
            <a:endParaRPr lang="en-US" sz="1600" dirty="0" smtClean="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a:p>
            <a:pPr marL="834940" indent="-361417">
              <a:buFont typeface="+mj-lt"/>
              <a:buAutoNum type="alphaUcPeriod"/>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a:p>
        </p:txBody>
      </p:sp>
      <p:cxnSp>
        <p:nvCxnSpPr>
          <p:cNvPr id="10" name="Straight Connector 9"/>
          <p:cNvCxnSpPr/>
          <p:nvPr/>
        </p:nvCxnSpPr>
        <p:spPr>
          <a:xfrm>
            <a:off x="526276" y="4648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82352" y="1371600"/>
            <a:ext cx="247390" cy="1459689"/>
            <a:chOff x="746884" y="1549119"/>
            <a:chExt cx="247390" cy="1459689"/>
          </a:xfrm>
        </p:grpSpPr>
        <p:sp>
          <p:nvSpPr>
            <p:cNvPr id="22" name="Oval 21"/>
            <p:cNvSpPr/>
            <p:nvPr/>
          </p:nvSpPr>
          <p:spPr>
            <a:xfrm>
              <a:off x="748938" y="23777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25" name="Oval 24"/>
            <p:cNvSpPr/>
            <p:nvPr/>
          </p:nvSpPr>
          <p:spPr>
            <a:xfrm>
              <a:off x="746884" y="27693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26" name="Oval 25"/>
            <p:cNvSpPr/>
            <p:nvPr/>
          </p:nvSpPr>
          <p:spPr>
            <a:xfrm>
              <a:off x="751386" y="154911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27" name="Oval 26"/>
            <p:cNvSpPr/>
            <p:nvPr/>
          </p:nvSpPr>
          <p:spPr>
            <a:xfrm>
              <a:off x="746884" y="19671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pSp>
        <p:nvGrpSpPr>
          <p:cNvPr id="3" name="Group 2"/>
          <p:cNvGrpSpPr/>
          <p:nvPr/>
        </p:nvGrpSpPr>
        <p:grpSpPr>
          <a:xfrm>
            <a:off x="773569" y="5817964"/>
            <a:ext cx="251671" cy="1519607"/>
            <a:chOff x="746353" y="5809487"/>
            <a:chExt cx="251671" cy="1519607"/>
          </a:xfrm>
        </p:grpSpPr>
        <p:sp>
          <p:nvSpPr>
            <p:cNvPr id="31" name="Oval 30"/>
            <p:cNvSpPr/>
            <p:nvPr/>
          </p:nvSpPr>
          <p:spPr>
            <a:xfrm>
              <a:off x="746353" y="58094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2" name="Oval 31"/>
            <p:cNvSpPr/>
            <p:nvPr/>
          </p:nvSpPr>
          <p:spPr>
            <a:xfrm>
              <a:off x="755136" y="623929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3" name="Oval 32"/>
            <p:cNvSpPr/>
            <p:nvPr/>
          </p:nvSpPr>
          <p:spPr>
            <a:xfrm>
              <a:off x="749766" y="66691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34" name="Oval 33"/>
            <p:cNvSpPr/>
            <p:nvPr/>
          </p:nvSpPr>
          <p:spPr>
            <a:xfrm>
              <a:off x="755136" y="708960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graphicFrame>
        <p:nvGraphicFramePr>
          <p:cNvPr id="37" name="Table 36"/>
          <p:cNvGraphicFramePr>
            <a:graphicFrameLocks noGrp="1"/>
          </p:cNvGraphicFramePr>
          <p:nvPr>
            <p:extLst>
              <p:ext uri="{D42A27DB-BD31-4B8C-83A1-F6EECF244321}">
                <p14:modId xmlns:p14="http://schemas.microsoft.com/office/powerpoint/2010/main" val="2010076148"/>
              </p:ext>
            </p:extLst>
          </p:nvPr>
        </p:nvGraphicFramePr>
        <p:xfrm>
          <a:off x="5747979" y="3680628"/>
          <a:ext cx="1488333" cy="654986"/>
        </p:xfrm>
        <a:graphic>
          <a:graphicData uri="http://schemas.openxmlformats.org/drawingml/2006/table">
            <a:tbl>
              <a:tblPr/>
              <a:tblGrid>
                <a:gridCol w="1488333"/>
              </a:tblGrid>
              <a:tr h="167306">
                <a:tc>
                  <a:txBody>
                    <a:bodyPr/>
                    <a:lstStyle/>
                    <a:p>
                      <a:pPr marL="0" marR="0" algn="ctr">
                        <a:lnSpc>
                          <a:spcPct val="115000"/>
                        </a:lnSpc>
                        <a:spcBef>
                          <a:spcPts val="0"/>
                        </a:spcBef>
                        <a:spcAft>
                          <a:spcPts val="0"/>
                        </a:spcAft>
                      </a:pPr>
                      <a:r>
                        <a:rPr lang="es-MX" sz="800" b="1" i="1" baseline="0" noProof="0" dirty="0" smtClean="0">
                          <a:solidFill>
                            <a:schemeClr val="tx1"/>
                          </a:solidFill>
                          <a:effectLst/>
                        </a:rPr>
                        <a:t>Hacia </a:t>
                      </a:r>
                      <a:r>
                        <a:rPr lang="es-MX" sz="800" b="1" i="1" baseline="0" noProof="0" dirty="0" err="1" smtClean="0">
                          <a:solidFill>
                            <a:schemeClr val="tx1"/>
                          </a:solidFill>
                          <a:effectLst/>
                        </a:rPr>
                        <a:t>RI.6.9</a:t>
                      </a:r>
                      <a:r>
                        <a:rPr lang="es-MX" sz="800" b="1" i="1" baseline="0" noProof="0" dirty="0" smtClean="0">
                          <a:solidFill>
                            <a:schemeClr val="tx1"/>
                          </a:solidFill>
                          <a:effectLst/>
                        </a:rPr>
                        <a:t>    </a:t>
                      </a:r>
                      <a:r>
                        <a:rPr lang="es-MX" sz="800" b="1" i="1" noProof="0" dirty="0" err="1" smtClean="0">
                          <a:solidFill>
                            <a:schemeClr val="tx1"/>
                          </a:solidFill>
                          <a:effectLst/>
                        </a:rPr>
                        <a:t>DOK</a:t>
                      </a:r>
                      <a:r>
                        <a:rPr lang="es-MX" sz="800" b="1" i="1" noProof="0" dirty="0" smtClean="0">
                          <a:solidFill>
                            <a:schemeClr val="tx1"/>
                          </a:solidFill>
                          <a:effectLst/>
                        </a:rPr>
                        <a:t> 2 – </a:t>
                      </a:r>
                      <a:r>
                        <a:rPr lang="es-MX" sz="800" b="1" i="1" noProof="0" dirty="0" err="1" smtClean="0">
                          <a:solidFill>
                            <a:schemeClr val="tx1"/>
                          </a:solidFill>
                          <a:effectLst/>
                        </a:rPr>
                        <a:t>ANp</a:t>
                      </a:r>
                      <a:endParaRPr lang="es-MX" sz="800" b="1" i="1" noProof="0" dirty="0">
                        <a:solidFill>
                          <a:schemeClr val="tx1"/>
                        </a:solidFill>
                        <a:effectLst/>
                        <a:latin typeface="Calibri"/>
                        <a:ea typeface="Calibri"/>
                        <a:cs typeface="Times New Roman"/>
                      </a:endParaRPr>
                    </a:p>
                  </a:txBody>
                  <a:tcPr marL="33163" marR="33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44137">
                <a:tc>
                  <a:txBody>
                    <a:bodyPr/>
                    <a:lstStyle/>
                    <a:p>
                      <a:pPr marL="0" marR="0" algn="l">
                        <a:lnSpc>
                          <a:spcPct val="100000"/>
                        </a:lnSpc>
                        <a:spcBef>
                          <a:spcPts val="0"/>
                        </a:spcBef>
                        <a:spcAft>
                          <a:spcPts val="0"/>
                        </a:spcAft>
                      </a:pPr>
                      <a:r>
                        <a:rPr lang="es-ES" sz="800" b="0" noProof="0" dirty="0" smtClean="0">
                          <a:solidFill>
                            <a:schemeClr val="tx1"/>
                          </a:solidFill>
                          <a:effectLst/>
                        </a:rPr>
                        <a:t>Recopila, analiza y organiza múltiples fuentes de información de libros de memorias y biografías de dos o más personas</a:t>
                      </a:r>
                      <a:endParaRPr lang="es-MX" sz="800" b="0" noProof="0" dirty="0" smtClean="0">
                        <a:solidFill>
                          <a:schemeClr val="tx1"/>
                        </a:solidFill>
                        <a:effectLst/>
                      </a:endParaRPr>
                    </a:p>
                  </a:txBody>
                  <a:tcPr marL="33163" marR="33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732496928"/>
              </p:ext>
            </p:extLst>
          </p:nvPr>
        </p:nvGraphicFramePr>
        <p:xfrm>
          <a:off x="4572000" y="8511345"/>
          <a:ext cx="2668861" cy="757333"/>
        </p:xfrm>
        <a:graphic>
          <a:graphicData uri="http://schemas.openxmlformats.org/drawingml/2006/table">
            <a:tbl>
              <a:tblPr/>
              <a:tblGrid>
                <a:gridCol w="2668861"/>
              </a:tblGrid>
              <a:tr h="196501">
                <a:tc>
                  <a:txBody>
                    <a:bodyPr/>
                    <a:lstStyle/>
                    <a:p>
                      <a:pPr marL="0" marR="0" algn="ctr">
                        <a:lnSpc>
                          <a:spcPct val="115000"/>
                        </a:lnSpc>
                        <a:spcBef>
                          <a:spcPts val="0"/>
                        </a:spcBef>
                        <a:spcAft>
                          <a:spcPts val="0"/>
                        </a:spcAft>
                      </a:pPr>
                      <a:r>
                        <a:rPr lang="en-US" sz="800" b="0" i="1" dirty="0" smtClean="0">
                          <a:solidFill>
                            <a:schemeClr val="tx1"/>
                          </a:solidFill>
                          <a:effectLst/>
                        </a:rPr>
                        <a:t>       </a:t>
                      </a:r>
                      <a:r>
                        <a:rPr lang="en-US" sz="800" b="1" i="1" dirty="0" err="1" smtClean="0">
                          <a:solidFill>
                            <a:schemeClr val="tx1"/>
                          </a:solidFill>
                          <a:effectLst/>
                        </a:rPr>
                        <a:t>Hacia</a:t>
                      </a:r>
                      <a:r>
                        <a:rPr lang="en-US" sz="800" b="1" i="1" baseline="0" dirty="0" smtClean="0">
                          <a:solidFill>
                            <a:schemeClr val="tx1"/>
                          </a:solidFill>
                          <a:effectLst/>
                        </a:rPr>
                        <a:t> </a:t>
                      </a:r>
                      <a:r>
                        <a:rPr lang="en-US" sz="800" b="1" i="1" baseline="0" dirty="0" err="1" smtClean="0">
                          <a:solidFill>
                            <a:schemeClr val="tx1"/>
                          </a:solidFill>
                          <a:effectLst/>
                        </a:rPr>
                        <a:t>RI.6.9</a:t>
                      </a:r>
                      <a:r>
                        <a:rPr lang="en-US" sz="800" b="1" i="1" baseline="0" dirty="0" smtClean="0">
                          <a:solidFill>
                            <a:schemeClr val="tx1"/>
                          </a:solidFill>
                          <a:effectLst/>
                        </a:rPr>
                        <a:t>             </a:t>
                      </a:r>
                      <a:r>
                        <a:rPr lang="en-US" sz="800" b="1" i="1" dirty="0" smtClean="0">
                          <a:solidFill>
                            <a:schemeClr val="tx1"/>
                          </a:solidFill>
                          <a:effectLst/>
                        </a:rPr>
                        <a:t>DOK </a:t>
                      </a:r>
                      <a:r>
                        <a:rPr lang="en-US" sz="800" b="1" i="1" dirty="0">
                          <a:solidFill>
                            <a:schemeClr val="tx1"/>
                          </a:solidFill>
                          <a:effectLst/>
                        </a:rPr>
                        <a:t>3</a:t>
                      </a:r>
                      <a:r>
                        <a:rPr lang="en-US" sz="800" b="1" i="1" dirty="0" smtClean="0">
                          <a:solidFill>
                            <a:schemeClr val="tx1"/>
                          </a:solidFill>
                          <a:effectLst/>
                        </a:rPr>
                        <a:t> </a:t>
                      </a:r>
                      <a:r>
                        <a:rPr lang="en-US" sz="800" b="1" i="1" dirty="0">
                          <a:solidFill>
                            <a:schemeClr val="tx1"/>
                          </a:solidFill>
                          <a:effectLst/>
                        </a:rPr>
                        <a:t>– </a:t>
                      </a:r>
                      <a:r>
                        <a:rPr lang="en-US" sz="800" b="1" i="1" dirty="0" smtClean="0">
                          <a:solidFill>
                            <a:schemeClr val="tx1"/>
                          </a:solidFill>
                          <a:effectLst/>
                        </a:rPr>
                        <a:t>EVF</a:t>
                      </a:r>
                      <a:endParaRPr lang="en-US" sz="800" b="1" i="1" dirty="0">
                        <a:solidFill>
                          <a:schemeClr val="tx1"/>
                        </a:solidFill>
                        <a:effectLst/>
                        <a:latin typeface="Calibri"/>
                        <a:ea typeface="Calibri"/>
                        <a:cs typeface="Times New Roman"/>
                      </a:endParaRPr>
                    </a:p>
                  </a:txBody>
                  <a:tcPr marL="33163" marR="33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66124">
                <a:tc>
                  <a:txBody>
                    <a:bodyPr/>
                    <a:lstStyle/>
                    <a:p>
                      <a:pPr marL="0" marR="0" algn="l">
                        <a:lnSpc>
                          <a:spcPct val="115000"/>
                        </a:lnSpc>
                        <a:spcBef>
                          <a:spcPts val="0"/>
                        </a:spcBef>
                        <a:spcAft>
                          <a:spcPts val="1000"/>
                        </a:spcAft>
                      </a:pPr>
                      <a:r>
                        <a:rPr lang="es-ES" sz="800" b="0" i="0" dirty="0" smtClean="0">
                          <a:effectLst/>
                          <a:latin typeface="Calibri" panose="020F0502020204030204" pitchFamily="34" charset="0"/>
                          <a:ea typeface="Calibri" panose="020F0502020204030204" pitchFamily="34" charset="0"/>
                          <a:cs typeface="Times New Roman" panose="02020603050405020304" pitchFamily="18" charset="0"/>
                        </a:rPr>
                        <a:t>Saca conclusiones acerca de las similitudes y diferencias en un libro de memorias escrito por una persona y una biografía escrita por la misma persona. Hace una evaluación de los dos textos diferentes.</a:t>
                      </a:r>
                      <a:endParaRPr lang="en-US" sz="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4181528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2902851413"/>
              </p:ext>
            </p:extLst>
          </p:nvPr>
        </p:nvGraphicFramePr>
        <p:xfrm>
          <a:off x="380999" y="399143"/>
          <a:ext cx="7018973" cy="8233081"/>
        </p:xfrm>
        <a:graphic>
          <a:graphicData uri="http://schemas.openxmlformats.org/drawingml/2006/table">
            <a:tbl>
              <a:tblPr firstRow="1" bandRow="1">
                <a:tableStyleId>{5940675A-B579-460E-94D1-54222C63F5DA}</a:tableStyleId>
              </a:tblPr>
              <a:tblGrid>
                <a:gridCol w="7018973"/>
              </a:tblGrid>
              <a:tr h="2051795">
                <a:tc>
                  <a:txBody>
                    <a:bodyPr/>
                    <a:lstStyle/>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latin typeface="Helvetica" panose="020B0604020202020204" pitchFamily="34" charset="0"/>
                          <a:cs typeface="Helvetica" panose="020B0604020202020204" pitchFamily="34" charset="0"/>
                        </a:rPr>
                        <a:t>15.</a:t>
                      </a:r>
                      <a:r>
                        <a:rPr lang="en-US" sz="1600" b="1" baseline="0" dirty="0" smtClean="0">
                          <a:solidFill>
                            <a:schemeClr val="tx1"/>
                          </a:solidFill>
                          <a:latin typeface="Helvetica" panose="020B0604020202020204" pitchFamily="34" charset="0"/>
                          <a:cs typeface="Helvetica" panose="020B0604020202020204" pitchFamily="34" charset="0"/>
                        </a:rPr>
                        <a:t> </a:t>
                      </a:r>
                      <a:r>
                        <a:rPr lang="es-ES_tradnl" sz="1600" b="1" noProof="0" dirty="0" smtClean="0">
                          <a:solidFill>
                            <a:schemeClr val="tx1"/>
                          </a:solidFill>
                          <a:latin typeface="Helvetica" panose="020B0604020202020204" pitchFamily="34" charset="0"/>
                          <a:cs typeface="Helvetica" panose="020B0604020202020204" pitchFamily="34" charset="0"/>
                        </a:rPr>
                        <a:t>Lee la siguiente cita:</a:t>
                      </a: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s-ES_tradnl" sz="1600" b="0" noProof="0" dirty="0" smtClean="0">
                        <a:solidFill>
                          <a:schemeClr val="tx1"/>
                        </a:solidFill>
                        <a:latin typeface="Helvetica" panose="020B0604020202020204" pitchFamily="34" charset="0"/>
                        <a:cs typeface="Helvetica" panose="020B0604020202020204" pitchFamily="34" charset="0"/>
                      </a:endParaRPr>
                    </a:p>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s-ES_tradnl" sz="1600" b="0" baseline="0" noProof="0" dirty="0" smtClean="0">
                          <a:solidFill>
                            <a:schemeClr val="tx1"/>
                          </a:solidFill>
                          <a:latin typeface="Helvetica" panose="020B0604020202020204" pitchFamily="34" charset="0"/>
                          <a:cs typeface="Helvetica" panose="020B0604020202020204" pitchFamily="34" charset="0"/>
                        </a:rPr>
                        <a:t>     </a:t>
                      </a:r>
                      <a:r>
                        <a:rPr lang="es-ES_tradnl" sz="1400" b="0" baseline="0" noProof="0" dirty="0" smtClean="0">
                          <a:solidFill>
                            <a:schemeClr val="tx1"/>
                          </a:solidFill>
                          <a:latin typeface="Helvetica" panose="020B0604020202020204" pitchFamily="34" charset="0"/>
                          <a:cs typeface="Helvetica" panose="020B0604020202020204" pitchFamily="34" charset="0"/>
                        </a:rPr>
                        <a:t> </a:t>
                      </a:r>
                      <a:r>
                        <a:rPr lang="es-ES_tradnl" sz="1400" b="0" noProof="0" dirty="0" smtClean="0">
                          <a:solidFill>
                            <a:schemeClr val="tx1"/>
                          </a:solidFill>
                          <a:latin typeface="Helvetica" panose="020B0604020202020204" pitchFamily="34" charset="0"/>
                          <a:cs typeface="Helvetica" panose="020B0604020202020204" pitchFamily="34" charset="0"/>
                        </a:rPr>
                        <a:t>“Con suerte, los mensajeros cósmicos invisibles podrían ofrecer pistas sobre algunos de los misterios más</a:t>
                      </a:r>
                      <a:r>
                        <a:rPr lang="es-ES_tradnl" sz="1400" b="0" baseline="0" noProof="0" dirty="0" smtClean="0">
                          <a:solidFill>
                            <a:schemeClr val="tx1"/>
                          </a:solidFill>
                          <a:latin typeface="Helvetica" panose="020B0604020202020204" pitchFamily="34" charset="0"/>
                          <a:cs typeface="Helvetica" panose="020B0604020202020204" pitchFamily="34" charset="0"/>
                        </a:rPr>
                        <a:t> grandes</a:t>
                      </a:r>
                      <a:r>
                        <a:rPr lang="es-ES_tradnl" sz="1400" b="0" noProof="0" dirty="0" smtClean="0">
                          <a:solidFill>
                            <a:schemeClr val="tx1"/>
                          </a:solidFill>
                          <a:latin typeface="Helvetica" panose="020B0604020202020204" pitchFamily="34" charset="0"/>
                          <a:cs typeface="Helvetica" panose="020B0604020202020204" pitchFamily="34" charset="0"/>
                        </a:rPr>
                        <a:t> del universo”. </a:t>
                      </a:r>
                    </a:p>
                    <a:p>
                      <a:pPr marL="341313" marR="0" indent="-341313" algn="l" defTabSz="966612" rtl="0" eaLnBrk="1" fontAlgn="auto" latinLnBrk="0" hangingPunct="1">
                        <a:lnSpc>
                          <a:spcPct val="100000"/>
                        </a:lnSpc>
                        <a:spcBef>
                          <a:spcPts val="0"/>
                        </a:spcBef>
                        <a:spcAft>
                          <a:spcPts val="0"/>
                        </a:spcAft>
                        <a:buClrTx/>
                        <a:buSzTx/>
                        <a:buFont typeface="+mj-lt"/>
                        <a:buNone/>
                        <a:tabLst/>
                        <a:defRPr/>
                      </a:pPr>
                      <a:endParaRPr lang="es-ES_tradnl" sz="1600" b="0" baseline="0" noProof="0" dirty="0" smtClean="0">
                        <a:solidFill>
                          <a:schemeClr val="tx1"/>
                        </a:solidFill>
                        <a:latin typeface="Helvetica" panose="020B0604020202020204" pitchFamily="34" charset="0"/>
                        <a:cs typeface="Helvetica" panose="020B0604020202020204" pitchFamily="34" charset="0"/>
                      </a:endParaRPr>
                    </a:p>
                    <a:p>
                      <a:pPr marL="341313" marR="0" indent="-341313" algn="l" defTabSz="966612" rtl="0" eaLnBrk="1" fontAlgn="auto" latinLnBrk="0" hangingPunct="1">
                        <a:lnSpc>
                          <a:spcPct val="100000"/>
                        </a:lnSpc>
                        <a:spcBef>
                          <a:spcPts val="0"/>
                        </a:spcBef>
                        <a:spcAft>
                          <a:spcPts val="0"/>
                        </a:spcAft>
                        <a:buClrTx/>
                        <a:buSzTx/>
                        <a:buFont typeface="+mj-lt"/>
                        <a:buNone/>
                        <a:tabLst/>
                        <a:defRPr/>
                      </a:pPr>
                      <a:r>
                        <a:rPr lang="es-ES_tradnl" sz="1600" b="0" baseline="0" noProof="0" dirty="0" smtClean="0">
                          <a:solidFill>
                            <a:schemeClr val="tx1"/>
                          </a:solidFill>
                          <a:latin typeface="Helvetica" panose="020B0604020202020204" pitchFamily="34" charset="0"/>
                          <a:cs typeface="Helvetica" panose="020B0604020202020204" pitchFamily="34" charset="0"/>
                        </a:rPr>
                        <a:t>      </a:t>
                      </a:r>
                      <a:r>
                        <a:rPr lang="es-ES_tradnl" sz="1600" b="1" baseline="0" noProof="0" dirty="0" smtClean="0">
                          <a:solidFill>
                            <a:schemeClr val="tx1"/>
                          </a:solidFill>
                          <a:latin typeface="Helvetica" panose="020B0604020202020204" pitchFamily="34" charset="0"/>
                          <a:cs typeface="Helvetica" panose="020B0604020202020204" pitchFamily="34" charset="0"/>
                        </a:rPr>
                        <a:t>¿Cómo el autor apoya esta declaración a lo largo del artículo </a:t>
                      </a:r>
                      <a:r>
                        <a:rPr lang="es-ES_tradnl" sz="1600" b="0" i="1" u="none" baseline="0" noProof="0" dirty="0" smtClean="0">
                          <a:solidFill>
                            <a:schemeClr val="tx1"/>
                          </a:solidFill>
                          <a:latin typeface="Helvetica" panose="020B0604020202020204" pitchFamily="34" charset="0"/>
                          <a:cs typeface="Helvetica" panose="020B0604020202020204" pitchFamily="34" charset="0"/>
                        </a:rPr>
                        <a:t>Picahielos</a:t>
                      </a:r>
                      <a:r>
                        <a:rPr lang="es-ES_tradnl" sz="1600" b="1" baseline="0" noProof="0" dirty="0" smtClean="0">
                          <a:solidFill>
                            <a:schemeClr val="tx1"/>
                          </a:solidFill>
                          <a:latin typeface="Helvetica" panose="020B0604020202020204" pitchFamily="34" charset="0"/>
                          <a:cs typeface="Helvetica" panose="020B0604020202020204" pitchFamily="34" charset="0"/>
                        </a:rPr>
                        <a:t>?</a:t>
                      </a:r>
                      <a:endParaRPr lang="es-ES_tradnl" sz="1600" b="1" baseline="0" noProof="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2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539">
                <a:tc>
                  <a:txBody>
                    <a:bodyPr/>
                    <a:lstStyle/>
                    <a:p>
                      <a:endParaRPr lang="en-US" sz="190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5884437"/>
              </p:ext>
            </p:extLst>
          </p:nvPr>
        </p:nvGraphicFramePr>
        <p:xfrm>
          <a:off x="5418773" y="8867067"/>
          <a:ext cx="1981200" cy="610217"/>
        </p:xfrm>
        <a:graphic>
          <a:graphicData uri="http://schemas.openxmlformats.org/drawingml/2006/table">
            <a:tbl>
              <a:tblPr firstRow="1" firstCol="1" bandRow="1"/>
              <a:tblGrid>
                <a:gridCol w="1981200"/>
              </a:tblGrid>
              <a:tr h="136947">
                <a:tc>
                  <a:txBody>
                    <a:bodyPr/>
                    <a:lstStyle/>
                    <a:p>
                      <a:pPr marL="0" marR="0" algn="ctr">
                        <a:lnSpc>
                          <a:spcPct val="115000"/>
                        </a:lnSpc>
                        <a:spcBef>
                          <a:spcPts val="0"/>
                        </a:spcBef>
                        <a:spcAft>
                          <a:spcPts val="0"/>
                        </a:spcAft>
                      </a:pPr>
                      <a:r>
                        <a:rPr lang="en-US" sz="800" b="0"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a:t>
                      </a:r>
                      <a:r>
                        <a:rPr lang="en-US" sz="800" b="1" i="1" dirty="0" err="1" smtClean="0">
                          <a:solidFill>
                            <a:srgbClr val="000000"/>
                          </a:solidFill>
                          <a:effectLst/>
                          <a:latin typeface="Calibri"/>
                          <a:ea typeface="Times New Roman"/>
                          <a:cs typeface="Times New Roman"/>
                        </a:rPr>
                        <a:t>RI.6.6</a:t>
                      </a:r>
                      <a:r>
                        <a:rPr lang="en-US" sz="800" b="1" i="1" dirty="0" smtClean="0">
                          <a:solidFill>
                            <a:srgbClr val="000000"/>
                          </a:solidFill>
                          <a:effectLst/>
                          <a:latin typeface="Calibri"/>
                          <a:ea typeface="Times New Roman"/>
                          <a:cs typeface="Times New Roman"/>
                        </a:rPr>
                        <a:t>                        DOK </a:t>
                      </a:r>
                      <a:r>
                        <a:rPr lang="en-US" sz="800" b="1" i="1" dirty="0">
                          <a:solidFill>
                            <a:srgbClr val="000000"/>
                          </a:solidFill>
                          <a:effectLst/>
                          <a:latin typeface="Calibri"/>
                          <a:ea typeface="Times New Roman"/>
                          <a:cs typeface="Times New Roman"/>
                        </a:rPr>
                        <a:t>3- EVC</a:t>
                      </a:r>
                      <a:endParaRPr lang="en-US" sz="800" b="1"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70009">
                <a:tc>
                  <a:txBody>
                    <a:bodyPr/>
                    <a:lstStyle/>
                    <a:p>
                      <a:pPr marL="0" marR="0" algn="l">
                        <a:lnSpc>
                          <a:spcPct val="115000"/>
                        </a:lnSpc>
                        <a:spcBef>
                          <a:spcPts val="0"/>
                        </a:spcBef>
                        <a:spcAft>
                          <a:spcPts val="0"/>
                        </a:spcAft>
                      </a:pPr>
                      <a:r>
                        <a:rPr lang="es-ES" sz="800" b="0" dirty="0" smtClean="0">
                          <a:effectLst/>
                          <a:latin typeface="+mn-lt"/>
                          <a:ea typeface="Times New Roman"/>
                          <a:cs typeface="Times New Roman"/>
                        </a:rPr>
                        <a:t>Cita ejemplos concretos para mostrar cómo el punto de vista o </a:t>
                      </a:r>
                      <a:r>
                        <a:rPr lang="es-ES" sz="800" b="0" u="sng" dirty="0" smtClean="0">
                          <a:effectLst/>
                          <a:latin typeface="+mn-lt"/>
                          <a:ea typeface="Times New Roman"/>
                          <a:cs typeface="Times New Roman"/>
                        </a:rPr>
                        <a:t>propósito</a:t>
                      </a:r>
                      <a:r>
                        <a:rPr lang="es-ES" sz="800" b="0" dirty="0" smtClean="0">
                          <a:effectLst/>
                          <a:latin typeface="+mn-lt"/>
                          <a:ea typeface="Times New Roman"/>
                          <a:cs typeface="Times New Roman"/>
                        </a:rPr>
                        <a:t> del autor es apoyado a lo largo de un texto nuevo.</a:t>
                      </a:r>
                      <a:endParaRPr lang="en-US" sz="800" b="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56096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98060352"/>
              </p:ext>
            </p:extLst>
          </p:nvPr>
        </p:nvGraphicFramePr>
        <p:xfrm>
          <a:off x="365655" y="457200"/>
          <a:ext cx="7043738" cy="8170768"/>
        </p:xfrm>
        <a:graphic>
          <a:graphicData uri="http://schemas.openxmlformats.org/drawingml/2006/table">
            <a:tbl>
              <a:tblPr firstRow="1" bandRow="1">
                <a:tableStyleId>{5940675A-B579-460E-94D1-54222C63F5DA}</a:tableStyleId>
              </a:tblPr>
              <a:tblGrid>
                <a:gridCol w="7043738"/>
              </a:tblGrid>
              <a:tr h="676946">
                <a:tc>
                  <a:txBody>
                    <a:bodyPr/>
                    <a:lstStyle/>
                    <a:p>
                      <a:pPr marL="349250" indent="-349250"/>
                      <a:r>
                        <a:rPr lang="en-US" sz="1600" b="1" u="none" dirty="0" smtClean="0">
                          <a:solidFill>
                            <a:schemeClr val="tx1"/>
                          </a:solidFill>
                          <a:latin typeface="Helvetica" panose="020B0604020202020204" pitchFamily="34" charset="0"/>
                          <a:cs typeface="Helvetica" panose="020B0604020202020204" pitchFamily="34" charset="0"/>
                        </a:rPr>
                        <a:t>16</a:t>
                      </a:r>
                      <a:r>
                        <a:rPr lang="en-US" sz="1600" b="0" u="none" dirty="0" smtClean="0">
                          <a:latin typeface="Helvetica" panose="020B0604020202020204" pitchFamily="34" charset="0"/>
                          <a:cs typeface="Helvetica" panose="020B0604020202020204" pitchFamily="34" charset="0"/>
                        </a:rPr>
                        <a:t>. </a:t>
                      </a:r>
                      <a:r>
                        <a:rPr lang="en-US" sz="1600" b="1" u="none" kern="1200" dirty="0" smtClean="0">
                          <a:solidFill>
                            <a:schemeClr val="tx1"/>
                          </a:solidFill>
                          <a:latin typeface="Helvetica" panose="020B0604020202020204" pitchFamily="34" charset="0"/>
                          <a:ea typeface="+mn-ea"/>
                          <a:cs typeface="Helvetica" panose="020B0604020202020204" pitchFamily="34" charset="0"/>
                        </a:rPr>
                        <a:t>El </a:t>
                      </a:r>
                      <a:r>
                        <a:rPr lang="en-US" sz="1600" b="1" u="none" kern="1200" dirty="0" err="1" smtClean="0">
                          <a:solidFill>
                            <a:schemeClr val="tx1"/>
                          </a:solidFill>
                          <a:latin typeface="Helvetica" panose="020B0604020202020204" pitchFamily="34" charset="0"/>
                          <a:ea typeface="+mn-ea"/>
                          <a:cs typeface="Helvetica" panose="020B0604020202020204" pitchFamily="34" charset="0"/>
                        </a:rPr>
                        <a:t>educador</a:t>
                      </a:r>
                      <a:r>
                        <a:rPr lang="en-US" sz="1600" b="1" u="none" kern="1200" dirty="0" smtClean="0">
                          <a:solidFill>
                            <a:schemeClr val="tx1"/>
                          </a:solidFill>
                          <a:latin typeface="Helvetica" panose="020B0604020202020204" pitchFamily="34" charset="0"/>
                          <a:ea typeface="+mn-ea"/>
                          <a:cs typeface="Helvetica" panose="020B0604020202020204" pitchFamily="34" charset="0"/>
                        </a:rPr>
                        <a:t> STEM</a:t>
                      </a:r>
                      <a:r>
                        <a:rPr lang="en-US" sz="1600" b="0" u="none" dirty="0" smtClean="0">
                          <a:latin typeface="Helvetica" panose="020B0604020202020204" pitchFamily="34" charset="0"/>
                          <a:cs typeface="Helvetica" panose="020B0604020202020204" pitchFamily="34" charset="0"/>
                        </a:rPr>
                        <a:t>, </a:t>
                      </a:r>
                      <a:r>
                        <a:rPr lang="es-ES" sz="1600" b="1" u="none" dirty="0" smtClean="0">
                          <a:latin typeface="Helvetica" panose="020B0604020202020204" pitchFamily="34" charset="0"/>
                          <a:cs typeface="Helvetica" panose="020B0604020202020204" pitchFamily="34" charset="0"/>
                        </a:rPr>
                        <a:t>Armando</a:t>
                      </a:r>
                      <a:r>
                        <a:rPr lang="es-ES" sz="1600" b="1" u="none" baseline="0" dirty="0" smtClean="0">
                          <a:latin typeface="Helvetica" panose="020B0604020202020204" pitchFamily="34" charset="0"/>
                          <a:cs typeface="Helvetica" panose="020B0604020202020204" pitchFamily="34" charset="0"/>
                        </a:rPr>
                        <a:t> </a:t>
                      </a:r>
                      <a:r>
                        <a:rPr lang="es-ES" sz="1600" b="1" u="none" dirty="0" err="1" smtClean="0">
                          <a:latin typeface="Helvetica" panose="020B0604020202020204" pitchFamily="34" charset="0"/>
                          <a:cs typeface="Helvetica" panose="020B0604020202020204" pitchFamily="34" charset="0"/>
                        </a:rPr>
                        <a:t>Caussade</a:t>
                      </a:r>
                      <a:r>
                        <a:rPr lang="es-ES" sz="1600" b="1" u="none" dirty="0" smtClean="0">
                          <a:latin typeface="Helvetica" panose="020B0604020202020204" pitchFamily="34" charset="0"/>
                          <a:cs typeface="Helvetica" panose="020B0604020202020204" pitchFamily="34" charset="0"/>
                        </a:rPr>
                        <a:t>,  fue seleccionado como el maestro </a:t>
                      </a:r>
                      <a:r>
                        <a:rPr lang="es-ES" sz="1600" b="1" u="none" dirty="0" err="1" smtClean="0">
                          <a:latin typeface="Helvetica" panose="020B0604020202020204" pitchFamily="34" charset="0"/>
                          <a:cs typeface="Helvetica" panose="020B0604020202020204" pitchFamily="34" charset="0"/>
                        </a:rPr>
                        <a:t>IceCube</a:t>
                      </a:r>
                      <a:r>
                        <a:rPr lang="es-ES" sz="1600" b="1" u="none" baseline="0" dirty="0" smtClean="0">
                          <a:latin typeface="Helvetica" panose="020B0604020202020204" pitchFamily="34" charset="0"/>
                          <a:cs typeface="Helvetica" panose="020B0604020202020204" pitchFamily="34" charset="0"/>
                        </a:rPr>
                        <a:t> </a:t>
                      </a:r>
                      <a:r>
                        <a:rPr lang="es-ES" sz="1600" b="1" u="sng" dirty="0" err="1" smtClean="0">
                          <a:latin typeface="Helvetica" panose="020B0604020202020204" pitchFamily="34" charset="0"/>
                          <a:cs typeface="Helvetica" panose="020B0604020202020204" pitchFamily="34" charset="0"/>
                        </a:rPr>
                        <a:t>PolarTREC</a:t>
                      </a:r>
                      <a:r>
                        <a:rPr lang="es-ES" sz="1600" b="1" u="none" dirty="0" smtClean="0">
                          <a:latin typeface="Helvetica" panose="020B0604020202020204" pitchFamily="34" charset="0"/>
                          <a:cs typeface="Helvetica" panose="020B0604020202020204" pitchFamily="34" charset="0"/>
                        </a:rPr>
                        <a:t> del 2014. Basado en el artículo </a:t>
                      </a:r>
                      <a:r>
                        <a:rPr lang="es-ES" sz="1600" b="0" i="1" u="none" dirty="0" smtClean="0">
                          <a:latin typeface="Helvetica" panose="020B0604020202020204" pitchFamily="34" charset="0"/>
                          <a:cs typeface="Helvetica" panose="020B0604020202020204" pitchFamily="34" charset="0"/>
                        </a:rPr>
                        <a:t>Picahielos</a:t>
                      </a:r>
                      <a:r>
                        <a:rPr lang="es-ES" sz="1600" b="1" u="none" dirty="0" smtClean="0">
                          <a:latin typeface="Helvetica" panose="020B0604020202020204" pitchFamily="34" charset="0"/>
                          <a:cs typeface="Helvetica" panose="020B0604020202020204" pitchFamily="34" charset="0"/>
                        </a:rPr>
                        <a:t>, ¿qué tipo de eventos podría experimentar </a:t>
                      </a:r>
                      <a:r>
                        <a:rPr lang="es-ES" sz="1600" b="1" u="none" dirty="0" err="1" smtClean="0">
                          <a:latin typeface="Helvetica" panose="020B0604020202020204" pitchFamily="34" charset="0"/>
                          <a:cs typeface="Helvetica" panose="020B0604020202020204" pitchFamily="34" charset="0"/>
                        </a:rPr>
                        <a:t>Caussade</a:t>
                      </a:r>
                      <a:r>
                        <a:rPr lang="es-ES" sz="1600" b="1" u="none" dirty="0" smtClean="0">
                          <a:latin typeface="Helvetica" panose="020B0604020202020204" pitchFamily="34" charset="0"/>
                          <a:cs typeface="Helvetica" panose="020B0604020202020204" pitchFamily="34" charset="0"/>
                        </a:rPr>
                        <a:t>? ¿Cómo estas experiencias podrían ayudarle a alcanzar sus metas como maestro?</a:t>
                      </a:r>
                      <a:endParaRPr lang="en-US" sz="1600" b="1" u="none" dirty="0" smtClean="0">
                        <a:latin typeface="Helvetica" panose="020B0604020202020204" pitchFamily="34" charset="0"/>
                        <a:cs typeface="Helvetica" panose="020B0604020202020204" pitchFamily="34" charset="0"/>
                      </a:endParaRPr>
                    </a:p>
                    <a:p>
                      <a:pPr marL="403225" indent="-403225">
                        <a:buFont typeface="+mj-lt"/>
                        <a:buNone/>
                        <a:tabLst/>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563">
                <a:tc>
                  <a:txBody>
                    <a:bodyPr/>
                    <a:lstStyle/>
                    <a:p>
                      <a:endParaRPr lang="en-US" sz="1600" smtClean="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dirty="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600">
                        <a:solidFill>
                          <a:srgbClr val="FF0000"/>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10543009"/>
              </p:ext>
            </p:extLst>
          </p:nvPr>
        </p:nvGraphicFramePr>
        <p:xfrm>
          <a:off x="5594985" y="8686800"/>
          <a:ext cx="1804988" cy="707717"/>
        </p:xfrm>
        <a:graphic>
          <a:graphicData uri="http://schemas.openxmlformats.org/drawingml/2006/table">
            <a:tbl>
              <a:tblPr/>
              <a:tblGrid>
                <a:gridCol w="1804988"/>
              </a:tblGrid>
              <a:tr h="146885">
                <a:tc>
                  <a:txBody>
                    <a:bodyPr/>
                    <a:lstStyle/>
                    <a:p>
                      <a:pPr marL="0" marR="0" algn="ctr">
                        <a:lnSpc>
                          <a:spcPct val="115000"/>
                        </a:lnSpc>
                        <a:spcBef>
                          <a:spcPts val="0"/>
                        </a:spcBef>
                        <a:spcAft>
                          <a:spcPts val="0"/>
                        </a:spcAft>
                      </a:pPr>
                      <a:r>
                        <a:rPr lang="en-US" sz="800" b="0" i="1" dirty="0" smtClean="0">
                          <a:solidFill>
                            <a:schemeClr val="tx1"/>
                          </a:solidFill>
                          <a:effectLst/>
                        </a:rPr>
                        <a:t>   </a:t>
                      </a:r>
                      <a:r>
                        <a:rPr lang="en-US" sz="800" b="1" i="1" dirty="0" err="1" smtClean="0">
                          <a:solidFill>
                            <a:schemeClr val="tx1"/>
                          </a:solidFill>
                          <a:effectLst/>
                        </a:rPr>
                        <a:t>Hacia</a:t>
                      </a:r>
                      <a:r>
                        <a:rPr lang="en-US" sz="800" b="1" i="1" baseline="0" dirty="0" smtClean="0">
                          <a:solidFill>
                            <a:schemeClr val="tx1"/>
                          </a:solidFill>
                          <a:effectLst/>
                        </a:rPr>
                        <a:t> RI.6.9                      </a:t>
                      </a:r>
                      <a:r>
                        <a:rPr lang="en-US" sz="800" b="1" i="1" dirty="0" smtClean="0">
                          <a:solidFill>
                            <a:schemeClr val="tx1"/>
                          </a:solidFill>
                          <a:effectLst/>
                        </a:rPr>
                        <a:t>DOK </a:t>
                      </a:r>
                      <a:r>
                        <a:rPr lang="en-US" sz="800" b="1" i="1" dirty="0">
                          <a:solidFill>
                            <a:schemeClr val="tx1"/>
                          </a:solidFill>
                          <a:effectLst/>
                        </a:rPr>
                        <a:t>4 - </a:t>
                      </a:r>
                      <a:r>
                        <a:rPr lang="en-US" sz="800" b="1" i="1" dirty="0" smtClean="0">
                          <a:solidFill>
                            <a:schemeClr val="tx1"/>
                          </a:solidFill>
                          <a:effectLst/>
                        </a:rPr>
                        <a:t>ANP</a:t>
                      </a:r>
                      <a:endParaRPr lang="en-US" sz="800" b="1" i="1" dirty="0">
                        <a:solidFill>
                          <a:schemeClr val="tx1"/>
                        </a:solidFill>
                        <a:effectLst/>
                        <a:latin typeface="Calibri"/>
                        <a:ea typeface="Calibri"/>
                        <a:cs typeface="Times New Roman"/>
                      </a:endParaRPr>
                    </a:p>
                  </a:txBody>
                  <a:tcPr marL="19432" marR="194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42543">
                <a:tc>
                  <a:txBody>
                    <a:bodyPr/>
                    <a:lstStyle/>
                    <a:p>
                      <a:pPr marL="0" marR="0" algn="l">
                        <a:lnSpc>
                          <a:spcPct val="115000"/>
                        </a:lnSpc>
                        <a:spcBef>
                          <a:spcPts val="0"/>
                        </a:spcBef>
                        <a:spcAft>
                          <a:spcPts val="1200"/>
                        </a:spcAft>
                      </a:pPr>
                      <a:r>
                        <a:rPr lang="es-ES" sz="800" b="0" dirty="0" smtClean="0">
                          <a:solidFill>
                            <a:schemeClr val="tx1"/>
                          </a:solidFill>
                          <a:effectLst/>
                        </a:rPr>
                        <a:t>Recopila, analiza y organiza múltiples fuentes de información de libros de memorias y biografías de dos o más personas</a:t>
                      </a:r>
                      <a:endParaRPr lang="en-US" sz="800" b="0" dirty="0" smtClean="0">
                        <a:solidFill>
                          <a:schemeClr val="tx1"/>
                        </a:solidFill>
                        <a:effectLst/>
                      </a:endParaRPr>
                    </a:p>
                  </a:txBody>
                  <a:tcPr marL="19432" marR="19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232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62003161"/>
              </p:ext>
            </p:extLst>
          </p:nvPr>
        </p:nvGraphicFramePr>
        <p:xfrm>
          <a:off x="457200" y="381000"/>
          <a:ext cx="6934200" cy="9231863"/>
        </p:xfrm>
        <a:graphic>
          <a:graphicData uri="http://schemas.openxmlformats.org/drawingml/2006/table">
            <a:tbl>
              <a:tblPr firstRow="1" bandRow="1">
                <a:tableStyleId>{5940675A-B579-460E-94D1-54222C63F5DA}</a:tableStyleId>
              </a:tblPr>
              <a:tblGrid>
                <a:gridCol w="6934200"/>
              </a:tblGrid>
              <a:tr h="973907">
                <a:tc>
                  <a:txBody>
                    <a:bodyPr/>
                    <a:lstStyle/>
                    <a:p>
                      <a:pPr marL="287338" marR="0" lvl="0" indent="-287338"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Helvetica" panose="020B0604020202020204" pitchFamily="34" charset="0"/>
                          <a:cs typeface="Helvetica" panose="020B0604020202020204" pitchFamily="34" charset="0"/>
                        </a:rPr>
                        <a:t>17. </a:t>
                      </a:r>
                      <a:r>
                        <a:rPr lang="es-ES" sz="1400" b="1" dirty="0" smtClean="0">
                          <a:solidFill>
                            <a:schemeClr val="tx1"/>
                          </a:solidFill>
                          <a:latin typeface="Helvetica" panose="020B0604020202020204" pitchFamily="34" charset="0"/>
                          <a:cs typeface="Helvetica" panose="020B0604020202020204" pitchFamily="34" charset="0"/>
                        </a:rPr>
                        <a:t>Una estudiante está escribiendo una carta argumentativa a los maestros, para su periódico escolar, sobre la necesidad de más programas STEM después de clases para los estudiantes. Lee el borrador de la estudiante y completa la tarea que sigue</a:t>
                      </a:r>
                      <a:r>
                        <a:rPr lang="en-US" sz="1400" b="0" baseline="0" dirty="0" smtClean="0">
                          <a:solidFill>
                            <a:schemeClr val="tx1"/>
                          </a:solidFill>
                          <a:latin typeface="Helvetica" panose="020B0604020202020204" pitchFamily="34" charset="0"/>
                          <a:cs typeface="Helvetica" panose="020B0604020202020204" pitchFamily="34" charset="0"/>
                        </a:rPr>
                        <a:t>.</a:t>
                      </a:r>
                      <a:r>
                        <a:rPr lang="en-US" sz="1600" b="0" baseline="0" dirty="0" smtClean="0">
                          <a:solidFill>
                            <a:schemeClr val="tx1"/>
                          </a:solidFill>
                          <a:latin typeface="Helvetica" panose="020B0604020202020204" pitchFamily="34" charset="0"/>
                          <a:cs typeface="Helvetica" panose="020B0604020202020204" pitchFamily="34" charset="0"/>
                        </a:rPr>
                        <a:t> </a:t>
                      </a: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66612" rtl="0" eaLnBrk="1" fontAlgn="auto" latinLnBrk="0" hangingPunct="1">
                        <a:lnSpc>
                          <a:spcPct val="100000"/>
                        </a:lnSpc>
                        <a:spcBef>
                          <a:spcPts val="0"/>
                        </a:spcBef>
                        <a:spcAft>
                          <a:spcPts val="0"/>
                        </a:spcAft>
                        <a:buClrTx/>
                        <a:buSzTx/>
                        <a:buFontTx/>
                        <a:buNone/>
                        <a:tabLst/>
                        <a:defRPr/>
                      </a:pPr>
                      <a:r>
                        <a:rPr kumimoji="0" lang="es-MX" sz="900" b="0" i="1" u="none" strike="noStrike" kern="1200" cap="none" spc="0" normalizeH="0" baseline="0" noProof="0" dirty="0" smtClean="0">
                          <a:ln>
                            <a:noFill/>
                          </a:ln>
                          <a:solidFill>
                            <a:prstClr val="black"/>
                          </a:solidFill>
                          <a:effectLst/>
                          <a:uLnTx/>
                          <a:uFillTx/>
                          <a:latin typeface="+mn-lt"/>
                          <a:ea typeface="+mn-ea"/>
                          <a:cs typeface="Helvetica" pitchFamily="34" charset="0"/>
                        </a:rPr>
                        <a:t>Escrito Breve, Organización, W.6.1c, palabras, frases y cláusulas que aclaran la relación entre afirmaciones o razones, Objetivo 6a</a:t>
                      </a: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n-US" sz="1600" b="0" baseline="0" dirty="0" smtClean="0">
                        <a:solidFill>
                          <a:schemeClr val="tx1"/>
                        </a:solidFill>
                        <a:latin typeface="Helvetica" panose="020B0604020202020204" pitchFamily="34" charset="0"/>
                        <a:cs typeface="Helvetica" panose="020B0604020202020204" pitchFamily="34" charset="0"/>
                      </a:endParaRPr>
                    </a:p>
                    <a:p>
                      <a:pPr marL="346075" marR="0" lvl="0" indent="-61913" algn="l" defTabSz="1018809" rtl="0" eaLnBrk="1" fontAlgn="auto" latinLnBrk="0" hangingPunct="1">
                        <a:lnSpc>
                          <a:spcPct val="100000"/>
                        </a:lnSpc>
                        <a:spcBef>
                          <a:spcPts val="0"/>
                        </a:spcBef>
                        <a:spcAft>
                          <a:spcPts val="0"/>
                        </a:spcAft>
                        <a:buClrTx/>
                        <a:buSzTx/>
                        <a:buFont typeface="+mj-lt"/>
                        <a:buNone/>
                        <a:tabLst/>
                        <a:defRPr/>
                      </a:pPr>
                      <a:endParaRPr lang="en-US" sz="1400" b="0" baseline="0" dirty="0" smtClean="0">
                        <a:solidFill>
                          <a:schemeClr val="tx1"/>
                        </a:solidFill>
                      </a:endParaRPr>
                    </a:p>
                    <a:p>
                      <a:pPr marL="346075" marR="0" lvl="0" indent="-61913" algn="l" defTabSz="1018809" rtl="0" eaLnBrk="1" fontAlgn="auto" latinLnBrk="0" hangingPunct="1">
                        <a:lnSpc>
                          <a:spcPct val="100000"/>
                        </a:lnSpc>
                        <a:spcBef>
                          <a:spcPts val="0"/>
                        </a:spcBef>
                        <a:spcAft>
                          <a:spcPts val="0"/>
                        </a:spcAft>
                        <a:buClrTx/>
                        <a:buSzTx/>
                        <a:buFont typeface="+mj-lt"/>
                        <a:buNone/>
                        <a:tabLst/>
                        <a:defRPr/>
                      </a:pPr>
                      <a:r>
                        <a:rPr lang="en-US" sz="1400" b="0" baseline="0" dirty="0" smtClean="0">
                          <a:solidFill>
                            <a:schemeClr val="tx1"/>
                          </a:solidFill>
                        </a:rPr>
                        <a:t> </a:t>
                      </a:r>
                      <a:endParaRPr lang="en-US" sz="16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s-ES" sz="9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s-ES" sz="1600" b="1" baseline="0" dirty="0" smtClean="0">
                          <a:solidFill>
                            <a:schemeClr val="tx1"/>
                          </a:solidFill>
                          <a:latin typeface="Helvetica" panose="020B0604020202020204" pitchFamily="34" charset="0"/>
                          <a:cs typeface="Helvetica" panose="020B0604020202020204" pitchFamily="34" charset="0"/>
                        </a:rPr>
                        <a:t>Escribe una introducción a la carta argumentativa de la estudiante que establezca y presente una afirmación clara acerca de los programas STEM después de la escuela</a:t>
                      </a:r>
                      <a:r>
                        <a:rPr lang="en-US" sz="1600" b="1" baseline="0" dirty="0" smtClean="0">
                          <a:solidFill>
                            <a:schemeClr val="tx1"/>
                          </a:solidFill>
                          <a:latin typeface="Helvetica" panose="020B0604020202020204" pitchFamily="34" charset="0"/>
                          <a:cs typeface="Helvetica" panose="020B0604020202020204" pitchFamily="34" charset="0"/>
                        </a:rPr>
                        <a:t>.</a:t>
                      </a:r>
                      <a:endParaRPr lang="en-US" sz="1600" b="1" dirty="0" smtClean="0">
                        <a:solidFill>
                          <a:schemeClr val="tx1"/>
                        </a:solidFill>
                        <a:latin typeface="Helvetica" panose="020B0604020202020204" pitchFamily="34" charset="0"/>
                        <a:cs typeface="Helvetica" panose="020B0604020202020204" pitchFamily="34" charset="0"/>
                      </a:endParaRPr>
                    </a:p>
                    <a:p>
                      <a:pPr marL="401638" marR="0" indent="-346075" algn="l" defTabSz="1018809" rtl="0" eaLnBrk="1" fontAlgn="auto" latinLnBrk="0" hangingPunct="1">
                        <a:lnSpc>
                          <a:spcPct val="100000"/>
                        </a:lnSpc>
                        <a:spcBef>
                          <a:spcPts val="0"/>
                        </a:spcBef>
                        <a:spcAft>
                          <a:spcPts val="0"/>
                        </a:spcAft>
                        <a:buClrTx/>
                        <a:buSzTx/>
                        <a:buFont typeface="+mj-lt"/>
                        <a:buNone/>
                        <a:tabLst/>
                        <a:defRPr/>
                      </a:pPr>
                      <a:endParaRPr lang="en-US" sz="1400" b="0" i="0" kern="1200" dirty="0" smtClean="0">
                        <a:solidFill>
                          <a:schemeClr val="tx1"/>
                        </a:solidFill>
                        <a:effectLst/>
                        <a:latin typeface="+mn-lt"/>
                        <a:ea typeface="Times New Roman"/>
                        <a:cs typeface="Times New Roman"/>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57200" y="1600200"/>
            <a:ext cx="68580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1600200"/>
            <a:ext cx="6858000" cy="2677656"/>
          </a:xfrm>
          <a:prstGeom prst="rect">
            <a:avLst/>
          </a:prstGeom>
          <a:noFill/>
        </p:spPr>
        <p:txBody>
          <a:bodyPr wrap="square" rtlCol="0">
            <a:spAutoFit/>
          </a:bodyPr>
          <a:lstStyle/>
          <a:p>
            <a:r>
              <a:rPr lang="es-ES" sz="1400" dirty="0"/>
              <a:t>En primer lugar, </a:t>
            </a:r>
            <a:r>
              <a:rPr lang="es-ES" sz="1400" dirty="0" smtClean="0"/>
              <a:t>estar en un </a:t>
            </a:r>
            <a:r>
              <a:rPr lang="es-ES" sz="1400" dirty="0"/>
              <a:t>programa </a:t>
            </a:r>
            <a:r>
              <a:rPr lang="es-ES" sz="1400" dirty="0" smtClean="0"/>
              <a:t>STEM </a:t>
            </a:r>
            <a:r>
              <a:rPr lang="es-ES" sz="1400" dirty="0"/>
              <a:t>será conveniente, ya que estará aquí </a:t>
            </a:r>
            <a:r>
              <a:rPr lang="es-ES" sz="1400" dirty="0" smtClean="0"/>
              <a:t>en la escuela. </a:t>
            </a:r>
            <a:r>
              <a:rPr lang="es-ES" sz="1400" dirty="0"/>
              <a:t>Los padres no tendrán que recogernos y llevarnos a otro lugar. Además no es un costo </a:t>
            </a:r>
            <a:r>
              <a:rPr lang="es-ES" sz="1400" dirty="0" smtClean="0"/>
              <a:t>extra </a:t>
            </a:r>
            <a:r>
              <a:rPr lang="es-ES" sz="1400" dirty="0"/>
              <a:t>para los padres </a:t>
            </a:r>
            <a:r>
              <a:rPr lang="es-ES" sz="1400" dirty="0" smtClean="0"/>
              <a:t>ni para </a:t>
            </a:r>
            <a:r>
              <a:rPr lang="es-ES" sz="1400" dirty="0"/>
              <a:t>los estudiantes. En </a:t>
            </a:r>
            <a:r>
              <a:rPr lang="es-ES" sz="1400" dirty="0" smtClean="0"/>
              <a:t>vez </a:t>
            </a:r>
            <a:r>
              <a:rPr lang="es-ES" sz="1400" dirty="0"/>
              <a:t>de pasar los sábados viendo televisión, los </a:t>
            </a:r>
            <a:r>
              <a:rPr lang="es-ES" sz="1400" dirty="0" smtClean="0"/>
              <a:t>estudiantes querrán poner </a:t>
            </a:r>
            <a:r>
              <a:rPr lang="es-ES" sz="1400" dirty="0"/>
              <a:t>en </a:t>
            </a:r>
            <a:r>
              <a:rPr lang="es-ES" sz="1400" dirty="0" smtClean="0"/>
              <a:t>práctica, con entusiasmo, </a:t>
            </a:r>
            <a:r>
              <a:rPr lang="es-ES" sz="1400" dirty="0"/>
              <a:t>lo que han aprendido en los programas de </a:t>
            </a:r>
            <a:r>
              <a:rPr lang="es-ES" sz="1400" dirty="0" smtClean="0"/>
              <a:t>STEM</a:t>
            </a:r>
            <a:r>
              <a:rPr lang="en-US" sz="1400" dirty="0" smtClean="0"/>
              <a:t>.</a:t>
            </a:r>
          </a:p>
          <a:p>
            <a:endParaRPr lang="en-US" sz="1400" dirty="0"/>
          </a:p>
          <a:p>
            <a:pPr lvl="0"/>
            <a:r>
              <a:rPr lang="es-ES" sz="1400" dirty="0"/>
              <a:t>Por último, STEM es beneficioso. No afectará negativamente el trabajo </a:t>
            </a:r>
            <a:r>
              <a:rPr lang="es-ES" sz="1400" dirty="0" smtClean="0"/>
              <a:t>escolar porque </a:t>
            </a:r>
            <a:r>
              <a:rPr lang="es-ES" sz="1400" dirty="0"/>
              <a:t>mejora nuestro trabajo escolar. </a:t>
            </a:r>
            <a:r>
              <a:rPr lang="es-ES" sz="1400" dirty="0" smtClean="0"/>
              <a:t>Los maestros </a:t>
            </a:r>
            <a:r>
              <a:rPr lang="es-ES" sz="1400" dirty="0"/>
              <a:t>están siendo </a:t>
            </a:r>
            <a:r>
              <a:rPr lang="es-ES" sz="1400" dirty="0" smtClean="0"/>
              <a:t>capacitados </a:t>
            </a:r>
            <a:r>
              <a:rPr lang="es-ES" sz="1400" dirty="0"/>
              <a:t>para las actividades </a:t>
            </a:r>
            <a:r>
              <a:rPr lang="es-ES" sz="1400" dirty="0" smtClean="0"/>
              <a:t>STEM </a:t>
            </a:r>
            <a:r>
              <a:rPr lang="es-ES" sz="1400" dirty="0"/>
              <a:t>y podemos leer y escribir sobre lo que estamos haciendo. Aprender a ser dedicado en algo que </a:t>
            </a:r>
            <a:r>
              <a:rPr lang="es-ES" sz="1400" dirty="0" smtClean="0"/>
              <a:t>te encanta, es precisamente de </a:t>
            </a:r>
            <a:r>
              <a:rPr lang="es-ES" sz="1400" dirty="0"/>
              <a:t>lo que </a:t>
            </a:r>
            <a:r>
              <a:rPr lang="es-ES" sz="1400" dirty="0" smtClean="0"/>
              <a:t>se trata STEM. </a:t>
            </a:r>
            <a:r>
              <a:rPr lang="es-ES" sz="1400" dirty="0"/>
              <a:t>Si estamos </a:t>
            </a:r>
            <a:r>
              <a:rPr lang="es-ES" sz="1400" dirty="0" smtClean="0"/>
              <a:t>pasando </a:t>
            </a:r>
            <a:r>
              <a:rPr lang="es-ES" sz="1400" dirty="0"/>
              <a:t>nuestras horas después </a:t>
            </a:r>
            <a:r>
              <a:rPr lang="es-ES" sz="1400" dirty="0" smtClean="0"/>
              <a:t>de clases </a:t>
            </a:r>
            <a:r>
              <a:rPr lang="es-ES" sz="1400" dirty="0"/>
              <a:t>con los amigos en STEM estamos </a:t>
            </a:r>
            <a:r>
              <a:rPr lang="es-ES" sz="1400" dirty="0" smtClean="0"/>
              <a:t>tomando buenas decisiones </a:t>
            </a:r>
            <a:r>
              <a:rPr lang="es-ES" sz="1400" dirty="0"/>
              <a:t>y estamos con amigos que también </a:t>
            </a:r>
            <a:r>
              <a:rPr lang="es-ES" sz="1400" dirty="0" smtClean="0"/>
              <a:t>toman buenas decisiones.</a:t>
            </a:r>
            <a:r>
              <a:rPr lang="en-US" sz="1000" dirty="0" smtClean="0"/>
              <a:t> </a:t>
            </a:r>
            <a:endParaRPr lang="en-US" sz="1000" dirty="0"/>
          </a:p>
        </p:txBody>
      </p:sp>
    </p:spTree>
    <p:extLst>
      <p:ext uri="{BB962C8B-B14F-4D97-AF65-F5344CB8AC3E}">
        <p14:creationId xmlns:p14="http://schemas.microsoft.com/office/powerpoint/2010/main" val="520778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a:p>
        </p:txBody>
      </p:sp>
      <p:sp>
        <p:nvSpPr>
          <p:cNvPr id="5" name="Rectangle 4"/>
          <p:cNvSpPr/>
          <p:nvPr/>
        </p:nvSpPr>
        <p:spPr>
          <a:xfrm>
            <a:off x="304800" y="563198"/>
            <a:ext cx="7162800" cy="8003489"/>
          </a:xfrm>
          <a:prstGeom prst="rect">
            <a:avLst/>
          </a:prstGeom>
          <a:noFill/>
        </p:spPr>
        <p:txBody>
          <a:bodyPr wrap="square" lIns="101869" tIns="50935" rIns="101869" bIns="50935">
            <a:spAutoFit/>
          </a:bodyPr>
          <a:lstStyle/>
          <a:p>
            <a:pPr marL="400050" indent="-400050">
              <a:buAutoNum type="arabicPeriod" startAt="18"/>
            </a:pPr>
            <a:r>
              <a:rPr lang="es-MX" sz="1600" b="1" dirty="0" smtClean="0">
                <a:latin typeface="Helvetica" panose="020B0604020202020204" pitchFamily="34" charset="0"/>
                <a:ea typeface="Times New Roman"/>
                <a:cs typeface="Helvetica" panose="020B0604020202020204" pitchFamily="34" charset="0"/>
              </a:rPr>
              <a:t>Un estudiante está escribiendo un ensayo argumentativo para su maestro, sobre recaudar dinero para que los estudiantes puedan ir a un observatorio. El estudiante quiere revisar el borrador para ser más convincente. Lee el borrador del ensayo argumentativo del estudiante y completa la tarea que sigue. </a:t>
            </a:r>
          </a:p>
          <a:p>
            <a:pPr lvl="0" algn="r"/>
            <a:r>
              <a:rPr lang="es-MX" sz="850" i="1" dirty="0" smtClean="0">
                <a:solidFill>
                  <a:prstClr val="black"/>
                </a:solidFill>
                <a:latin typeface="Helvetica" panose="020B0604020202020204" pitchFamily="34" charset="0"/>
                <a:ea typeface="Times New Roman"/>
                <a:cs typeface="Helvetica" panose="020B0604020202020204" pitchFamily="34" charset="0"/>
              </a:rPr>
              <a:t>Revisa un texto, W.6.1b identifica técnicas para desarrollar una opinión o elimina detalles que no apoyan la opinión, Objetivo de escritura 6b</a:t>
            </a:r>
            <a:endParaRPr lang="es-MX" sz="850" b="1" dirty="0" smtClean="0">
              <a:latin typeface="Helvetica" panose="020B0604020202020204" pitchFamily="34" charset="0"/>
              <a:ea typeface="Times New Roman"/>
              <a:cs typeface="Helvetica" panose="020B0604020202020204" pitchFamily="34" charset="0"/>
            </a:endParaRPr>
          </a:p>
          <a:p>
            <a:r>
              <a:rPr lang="es-MX" sz="1400" b="1" dirty="0" smtClean="0">
                <a:latin typeface="Helvetica" panose="020B0604020202020204" pitchFamily="34" charset="0"/>
                <a:ea typeface="Times New Roman"/>
                <a:cs typeface="Helvetica" panose="020B0604020202020204" pitchFamily="34" charset="0"/>
              </a:rPr>
              <a:t>       </a:t>
            </a: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endParaRPr lang="es-MX" sz="1400" dirty="0" smtClean="0">
              <a:latin typeface="Helvetica" panose="020B0604020202020204" pitchFamily="34" charset="0"/>
              <a:ea typeface="Times New Roman"/>
              <a:cs typeface="Helvetica" panose="020B0604020202020204" pitchFamily="34" charset="0"/>
            </a:endParaRPr>
          </a:p>
          <a:p>
            <a:r>
              <a:rPr lang="es-MX" sz="1400" dirty="0" smtClean="0">
                <a:latin typeface="Helvetica" panose="020B0604020202020204" pitchFamily="34" charset="0"/>
                <a:ea typeface="Times New Roman"/>
                <a:cs typeface="Helvetica" panose="020B0604020202020204" pitchFamily="34" charset="0"/>
              </a:rPr>
              <a:t>       </a:t>
            </a:r>
            <a:endParaRPr lang="es-MX" sz="1400" b="1" dirty="0" smtClean="0">
              <a:latin typeface="Helvetica" panose="020B0604020202020204" pitchFamily="34" charset="0"/>
              <a:ea typeface="Times New Roman"/>
              <a:cs typeface="Helvetica" panose="020B0604020202020204" pitchFamily="34" charset="0"/>
            </a:endParaRPr>
          </a:p>
          <a:p>
            <a:pPr marL="346075"/>
            <a:endParaRPr lang="es-MX" sz="1600" b="1" dirty="0" smtClean="0">
              <a:latin typeface="Helvetica" panose="020B0604020202020204" pitchFamily="34" charset="0"/>
              <a:cs typeface="Helvetica" panose="020B0604020202020204" pitchFamily="34" charset="0"/>
            </a:endParaRPr>
          </a:p>
          <a:p>
            <a:pPr marL="346075"/>
            <a:endParaRPr lang="es-MX" sz="1600" b="1" dirty="0" smtClean="0">
              <a:latin typeface="Helvetica" panose="020B0604020202020204" pitchFamily="34" charset="0"/>
              <a:cs typeface="Helvetica" panose="020B0604020202020204" pitchFamily="34" charset="0"/>
            </a:endParaRPr>
          </a:p>
          <a:p>
            <a:pPr marL="346075"/>
            <a:endParaRPr lang="es-MX" sz="1600" b="1" dirty="0" smtClean="0">
              <a:latin typeface="Helvetica" panose="020B0604020202020204" pitchFamily="34" charset="0"/>
              <a:cs typeface="Helvetica" panose="020B0604020202020204" pitchFamily="34" charset="0"/>
            </a:endParaRPr>
          </a:p>
          <a:p>
            <a:pPr marL="346075"/>
            <a:r>
              <a:rPr lang="es-MX" sz="1600" b="1" dirty="0" smtClean="0">
                <a:latin typeface="Helvetica" panose="020B0604020202020204" pitchFamily="34" charset="0"/>
                <a:cs typeface="Helvetica" panose="020B0604020202020204" pitchFamily="34" charset="0"/>
              </a:rPr>
              <a:t>Escoge las dos oraciones que se deben eliminar porque son las que menos apoyan la afirmación en el borrador del ensayo argumentativo del estudiante.</a:t>
            </a:r>
          </a:p>
          <a:p>
            <a:endParaRPr lang="es-MX" sz="1600" dirty="0" smtClean="0">
              <a:latin typeface="FranklinGothic-Book"/>
            </a:endParaRPr>
          </a:p>
          <a:p>
            <a:pPr marL="968375" indent="-284163">
              <a:lnSpc>
                <a:spcPct val="115000"/>
              </a:lnSpc>
              <a:buFont typeface="+mj-lt"/>
              <a:buAutoNum type="alphaUcPeriod"/>
            </a:pPr>
            <a:r>
              <a:rPr lang="es-ES" sz="1400" dirty="0" smtClean="0">
                <a:latin typeface="Helvetica"/>
                <a:cs typeface="Helvetica"/>
              </a:rPr>
              <a:t>“A </a:t>
            </a:r>
            <a:r>
              <a:rPr lang="es-ES" sz="1400" dirty="0">
                <a:latin typeface="Helvetica"/>
                <a:cs typeface="Helvetica"/>
              </a:rPr>
              <a:t>veces me pregunto si esa es la verdadera </a:t>
            </a:r>
            <a:r>
              <a:rPr lang="es-ES" sz="1400" dirty="0" smtClean="0">
                <a:latin typeface="Helvetica"/>
                <a:cs typeface="Helvetica"/>
              </a:rPr>
              <a:t>razón”.</a:t>
            </a:r>
          </a:p>
          <a:p>
            <a:pPr marL="968375" indent="-284163">
              <a:lnSpc>
                <a:spcPct val="115000"/>
              </a:lnSpc>
              <a:buFont typeface="+mj-lt"/>
              <a:buAutoNum type="alphaUcPeriod"/>
            </a:pPr>
            <a:endParaRPr lang="es-MX"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ES" sz="1400" dirty="0" smtClean="0">
                <a:latin typeface="Helvetica" panose="020B0604020202020204" pitchFamily="34" charset="0"/>
                <a:ea typeface="Times New Roman"/>
                <a:cs typeface="Helvetica" panose="020B0604020202020204" pitchFamily="34" charset="0"/>
              </a:rPr>
              <a:t>“Después </a:t>
            </a:r>
            <a:r>
              <a:rPr lang="es-ES" sz="1400" dirty="0">
                <a:latin typeface="Helvetica" panose="020B0604020202020204" pitchFamily="34" charset="0"/>
                <a:ea typeface="Times New Roman"/>
                <a:cs typeface="Helvetica" panose="020B0604020202020204" pitchFamily="34" charset="0"/>
              </a:rPr>
              <a:t>de ver un mapa, he encontrado que el observatorio más cercano está a 45 </a:t>
            </a:r>
            <a:r>
              <a:rPr lang="es-ES" sz="1400" dirty="0" smtClean="0">
                <a:latin typeface="Helvetica" panose="020B0604020202020204" pitchFamily="34" charset="0"/>
                <a:ea typeface="Times New Roman"/>
                <a:cs typeface="Helvetica" panose="020B0604020202020204" pitchFamily="34" charset="0"/>
              </a:rPr>
              <a:t>minutos”.</a:t>
            </a:r>
          </a:p>
          <a:p>
            <a:pPr marL="968375" indent="-284163">
              <a:lnSpc>
                <a:spcPct val="115000"/>
              </a:lnSpc>
              <a:buFont typeface="+mj-lt"/>
              <a:buAutoNum type="alphaUcPeriod"/>
            </a:pPr>
            <a:endParaRPr lang="es-MX"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MX" sz="1400" dirty="0" smtClean="0">
                <a:latin typeface="Helvetica" panose="020B0604020202020204" pitchFamily="34" charset="0"/>
                <a:ea typeface="Times New Roman"/>
                <a:cs typeface="Helvetica" panose="020B0604020202020204" pitchFamily="34" charset="0"/>
              </a:rPr>
              <a:t> “¡Tal vez los maestros simplemente no quieren dedicar el tiempo!”</a:t>
            </a:r>
          </a:p>
          <a:p>
            <a:pPr marL="968375" indent="-284163">
              <a:lnSpc>
                <a:spcPct val="115000"/>
              </a:lnSpc>
              <a:buFont typeface="+mj-lt"/>
              <a:buAutoNum type="alphaUcPeriod"/>
            </a:pPr>
            <a:endParaRPr lang="es-MX"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s-MX" sz="1400" dirty="0" smtClean="0">
                <a:latin typeface="Helvetica" panose="020B0604020202020204" pitchFamily="34" charset="0"/>
                <a:ea typeface="Times New Roman"/>
                <a:cs typeface="Helvetica" panose="020B0604020202020204" pitchFamily="34" charset="0"/>
              </a:rPr>
              <a:t> “Por último, ¿realmente podemos aprender lo mismo leyendo un libro?”</a:t>
            </a:r>
            <a:r>
              <a:rPr lang="es-MX" sz="1400" dirty="0" smtClean="0">
                <a:solidFill>
                  <a:schemeClr val="accent6"/>
                </a:solidFill>
                <a:latin typeface="Helvetica" panose="020B0604020202020204" pitchFamily="34" charset="0"/>
                <a:ea typeface="Times New Roman"/>
                <a:cs typeface="Helvetica" panose="020B0604020202020204" pitchFamily="34" charset="0"/>
              </a:rPr>
              <a:t> </a:t>
            </a:r>
            <a:endParaRPr lang="es-MX" sz="1600" b="1"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717176" y="62484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a:p>
        </p:txBody>
      </p:sp>
      <p:sp>
        <p:nvSpPr>
          <p:cNvPr id="7" name="Oval 6"/>
          <p:cNvSpPr/>
          <p:nvPr/>
        </p:nvSpPr>
        <p:spPr>
          <a:xfrm>
            <a:off x="717176" y="793024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a:p>
        </p:txBody>
      </p:sp>
      <p:sp>
        <p:nvSpPr>
          <p:cNvPr id="8" name="Oval 7"/>
          <p:cNvSpPr/>
          <p:nvPr/>
        </p:nvSpPr>
        <p:spPr>
          <a:xfrm>
            <a:off x="717176" y="74567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smtClean="0"/>
              <a:t>\		`</a:t>
            </a:r>
            <a:endParaRPr lang="en-US"/>
          </a:p>
        </p:txBody>
      </p:sp>
      <p:sp>
        <p:nvSpPr>
          <p:cNvPr id="9" name="Oval 8"/>
          <p:cNvSpPr/>
          <p:nvPr/>
        </p:nvSpPr>
        <p:spPr>
          <a:xfrm>
            <a:off x="717176" y="67056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a:p>
        </p:txBody>
      </p:sp>
      <p:sp>
        <p:nvSpPr>
          <p:cNvPr id="10" name="TextBox 9"/>
          <p:cNvSpPr txBox="1"/>
          <p:nvPr/>
        </p:nvSpPr>
        <p:spPr>
          <a:xfrm>
            <a:off x="1219200" y="1905000"/>
            <a:ext cx="1600200" cy="914400"/>
          </a:xfrm>
          <a:prstGeom prst="rect">
            <a:avLst/>
          </a:prstGeom>
          <a:noFill/>
        </p:spPr>
        <p:txBody>
          <a:bodyPr wrap="square" rtlCol="0">
            <a:spAutoFit/>
          </a:bodyPr>
          <a:lstStyle/>
          <a:p>
            <a:endParaRPr lang="en-US"/>
          </a:p>
        </p:txBody>
      </p:sp>
      <p:sp>
        <p:nvSpPr>
          <p:cNvPr id="14" name="TextBox 13"/>
          <p:cNvSpPr txBox="1"/>
          <p:nvPr/>
        </p:nvSpPr>
        <p:spPr>
          <a:xfrm>
            <a:off x="609600" y="2133600"/>
            <a:ext cx="6667500" cy="3108543"/>
          </a:xfrm>
          <a:prstGeom prst="rect">
            <a:avLst/>
          </a:prstGeom>
          <a:noFill/>
        </p:spPr>
        <p:txBody>
          <a:bodyPr wrap="square" rtlCol="0">
            <a:spAutoFit/>
          </a:bodyPr>
          <a:lstStyle/>
          <a:p>
            <a:r>
              <a:rPr lang="es-ES" sz="1400" dirty="0">
                <a:latin typeface="Helvetica"/>
                <a:cs typeface="Helvetica"/>
              </a:rPr>
              <a:t>Desde que he estado en esta escuela no hemos tenido una excursión a un observatorio. He oído a los maestros decir que es demasiado </a:t>
            </a:r>
            <a:r>
              <a:rPr lang="es-ES" sz="1400" dirty="0" smtClean="0">
                <a:latin typeface="Helvetica"/>
                <a:cs typeface="Helvetica"/>
              </a:rPr>
              <a:t>costoso </a:t>
            </a:r>
            <a:r>
              <a:rPr lang="es-ES" sz="1400" dirty="0">
                <a:latin typeface="Helvetica"/>
                <a:cs typeface="Helvetica"/>
              </a:rPr>
              <a:t>y </a:t>
            </a:r>
            <a:r>
              <a:rPr lang="es-ES" sz="1400" dirty="0" smtClean="0">
                <a:latin typeface="Helvetica"/>
                <a:cs typeface="Helvetica"/>
              </a:rPr>
              <a:t>conlleva </a:t>
            </a:r>
            <a:r>
              <a:rPr lang="es-ES" sz="1400" dirty="0">
                <a:latin typeface="Helvetica"/>
                <a:cs typeface="Helvetica"/>
              </a:rPr>
              <a:t>mucho tiempo y que podemos aprender lo mismo </a:t>
            </a:r>
            <a:r>
              <a:rPr lang="es-ES" sz="1400" dirty="0" smtClean="0">
                <a:latin typeface="Helvetica"/>
                <a:cs typeface="Helvetica"/>
              </a:rPr>
              <a:t>leyendo </a:t>
            </a:r>
            <a:r>
              <a:rPr lang="es-ES" sz="1400" dirty="0">
                <a:latin typeface="Helvetica"/>
                <a:cs typeface="Helvetica"/>
              </a:rPr>
              <a:t>un libro. A veces me pregunto si esa es la verdadera </a:t>
            </a:r>
            <a:r>
              <a:rPr lang="es-ES" sz="1400" dirty="0" smtClean="0">
                <a:latin typeface="Helvetica"/>
                <a:cs typeface="Helvetica"/>
              </a:rPr>
              <a:t>razón.</a:t>
            </a:r>
          </a:p>
          <a:p>
            <a:endParaRPr lang="es-ES" sz="1400" dirty="0" smtClean="0">
              <a:latin typeface="Helvetica"/>
              <a:cs typeface="Helvetica"/>
            </a:endParaRPr>
          </a:p>
          <a:p>
            <a:r>
              <a:rPr lang="es-ES" sz="1400" dirty="0" smtClean="0">
                <a:latin typeface="Helvetica" panose="020B0604020202020204" pitchFamily="34" charset="0"/>
                <a:ea typeface="Times New Roman"/>
                <a:cs typeface="Helvetica" panose="020B0604020202020204" pitchFamily="34" charset="0"/>
              </a:rPr>
              <a:t>En </a:t>
            </a:r>
            <a:r>
              <a:rPr lang="es-ES" sz="1400" dirty="0">
                <a:latin typeface="Helvetica" panose="020B0604020202020204" pitchFamily="34" charset="0"/>
                <a:ea typeface="Times New Roman"/>
                <a:cs typeface="Helvetica" panose="020B0604020202020204" pitchFamily="34" charset="0"/>
              </a:rPr>
              <a:t>primer lugar, </a:t>
            </a:r>
            <a:r>
              <a:rPr lang="es-ES" sz="1400" dirty="0" smtClean="0">
                <a:latin typeface="Helvetica" panose="020B0604020202020204" pitchFamily="34" charset="0"/>
                <a:ea typeface="Times New Roman"/>
                <a:cs typeface="Helvetica" panose="020B0604020202020204" pitchFamily="34" charset="0"/>
              </a:rPr>
              <a:t>repasemos </a:t>
            </a:r>
            <a:r>
              <a:rPr lang="es-ES" sz="1400" dirty="0">
                <a:latin typeface="Helvetica" panose="020B0604020202020204" pitchFamily="34" charset="0"/>
                <a:ea typeface="Times New Roman"/>
                <a:cs typeface="Helvetica" panose="020B0604020202020204" pitchFamily="34" charset="0"/>
              </a:rPr>
              <a:t>los gastos. Si tenemos una </a:t>
            </a:r>
            <a:r>
              <a:rPr lang="es-ES" sz="1400" dirty="0" smtClean="0">
                <a:latin typeface="Helvetica" panose="020B0604020202020204" pitchFamily="34" charset="0"/>
                <a:ea typeface="Times New Roman"/>
                <a:cs typeface="Helvetica" panose="020B0604020202020204" pitchFamily="34" charset="0"/>
              </a:rPr>
              <a:t>actividad de recaudación </a:t>
            </a:r>
            <a:r>
              <a:rPr lang="es-ES" sz="1400" dirty="0">
                <a:latin typeface="Helvetica" panose="020B0604020202020204" pitchFamily="34" charset="0"/>
                <a:ea typeface="Times New Roman"/>
                <a:cs typeface="Helvetica" panose="020B0604020202020204" pitchFamily="34" charset="0"/>
              </a:rPr>
              <a:t>de fondos para recaudar dinero para pagar los autobuses y el costo de </a:t>
            </a:r>
            <a:r>
              <a:rPr lang="es-ES" sz="1400" dirty="0" smtClean="0">
                <a:latin typeface="Helvetica" panose="020B0604020202020204" pitchFamily="34" charset="0"/>
                <a:ea typeface="Times New Roman"/>
                <a:cs typeface="Helvetica" panose="020B0604020202020204" pitchFamily="34" charset="0"/>
              </a:rPr>
              <a:t>admisión </a:t>
            </a:r>
            <a:r>
              <a:rPr lang="es-ES" sz="1400" dirty="0">
                <a:latin typeface="Helvetica" panose="020B0604020202020204" pitchFamily="34" charset="0"/>
                <a:ea typeface="Times New Roman"/>
                <a:cs typeface="Helvetica" panose="020B0604020202020204" pitchFamily="34" charset="0"/>
              </a:rPr>
              <a:t>a un observatorio, entonces, "los gastos" ya no serán un problema. ¡Tal vez los maestros simplemente no quieren </a:t>
            </a:r>
            <a:r>
              <a:rPr lang="es-ES" sz="1400" dirty="0" smtClean="0">
                <a:latin typeface="Helvetica" panose="020B0604020202020204" pitchFamily="34" charset="0"/>
                <a:ea typeface="Times New Roman"/>
                <a:cs typeface="Helvetica" panose="020B0604020202020204" pitchFamily="34" charset="0"/>
              </a:rPr>
              <a:t>dedicar </a:t>
            </a:r>
            <a:r>
              <a:rPr lang="es-ES" sz="1400" dirty="0">
                <a:latin typeface="Helvetica" panose="020B0604020202020204" pitchFamily="34" charset="0"/>
                <a:ea typeface="Times New Roman"/>
                <a:cs typeface="Helvetica" panose="020B0604020202020204" pitchFamily="34" charset="0"/>
              </a:rPr>
              <a:t>el tiempo! En segundo lugar, ¿qué hay del argumento de que </a:t>
            </a:r>
            <a:r>
              <a:rPr lang="es-ES" sz="1400" dirty="0" smtClean="0">
                <a:latin typeface="Helvetica" panose="020B0604020202020204" pitchFamily="34" charset="0"/>
                <a:ea typeface="Times New Roman"/>
                <a:cs typeface="Helvetica" panose="020B0604020202020204" pitchFamily="34" charset="0"/>
              </a:rPr>
              <a:t>tarda mucho </a:t>
            </a:r>
            <a:r>
              <a:rPr lang="es-ES" sz="1400" dirty="0">
                <a:latin typeface="Helvetica" panose="020B0604020202020204" pitchFamily="34" charset="0"/>
                <a:ea typeface="Times New Roman"/>
                <a:cs typeface="Helvetica" panose="020B0604020202020204" pitchFamily="34" charset="0"/>
              </a:rPr>
              <a:t>tiempo? Después de </a:t>
            </a:r>
            <a:r>
              <a:rPr lang="es-ES" sz="1400" dirty="0" smtClean="0">
                <a:latin typeface="Helvetica" panose="020B0604020202020204" pitchFamily="34" charset="0"/>
                <a:ea typeface="Times New Roman"/>
                <a:cs typeface="Helvetica" panose="020B0604020202020204" pitchFamily="34" charset="0"/>
              </a:rPr>
              <a:t>ver </a:t>
            </a:r>
            <a:r>
              <a:rPr lang="es-ES" sz="1400" dirty="0">
                <a:latin typeface="Helvetica" panose="020B0604020202020204" pitchFamily="34" charset="0"/>
                <a:ea typeface="Times New Roman"/>
                <a:cs typeface="Helvetica" panose="020B0604020202020204" pitchFamily="34" charset="0"/>
              </a:rPr>
              <a:t>un mapa, he encontrado que el observatorio más cercano está a 45 minutos. Si </a:t>
            </a:r>
            <a:r>
              <a:rPr lang="es-ES" sz="1400" dirty="0" smtClean="0">
                <a:latin typeface="Helvetica" panose="020B0604020202020204" pitchFamily="34" charset="0"/>
                <a:ea typeface="Times New Roman"/>
                <a:cs typeface="Helvetica" panose="020B0604020202020204" pitchFamily="34" charset="0"/>
              </a:rPr>
              <a:t>salimos </a:t>
            </a:r>
            <a:r>
              <a:rPr lang="es-ES" sz="1400" dirty="0">
                <a:latin typeface="Helvetica" panose="020B0604020202020204" pitchFamily="34" charset="0"/>
                <a:ea typeface="Times New Roman"/>
                <a:cs typeface="Helvetica" panose="020B0604020202020204" pitchFamily="34" charset="0"/>
              </a:rPr>
              <a:t>a primera hora </a:t>
            </a:r>
            <a:r>
              <a:rPr lang="es-ES" sz="1400" dirty="0" smtClean="0">
                <a:latin typeface="Helvetica" panose="020B0604020202020204" pitchFamily="34" charset="0"/>
                <a:ea typeface="Times New Roman"/>
                <a:cs typeface="Helvetica" panose="020B0604020202020204" pitchFamily="34" charset="0"/>
              </a:rPr>
              <a:t>por la </a:t>
            </a:r>
            <a:r>
              <a:rPr lang="es-ES" sz="1400" dirty="0">
                <a:latin typeface="Helvetica" panose="020B0604020202020204" pitchFamily="34" charset="0"/>
                <a:ea typeface="Times New Roman"/>
                <a:cs typeface="Helvetica" panose="020B0604020202020204" pitchFamily="34" charset="0"/>
              </a:rPr>
              <a:t>mañana </a:t>
            </a:r>
            <a:r>
              <a:rPr lang="es-ES" sz="1400" dirty="0" smtClean="0">
                <a:latin typeface="Helvetica" panose="020B0604020202020204" pitchFamily="34" charset="0"/>
                <a:ea typeface="Times New Roman"/>
                <a:cs typeface="Helvetica" panose="020B0604020202020204" pitchFamily="34" charset="0"/>
              </a:rPr>
              <a:t>tendremos bastante tiempo. </a:t>
            </a:r>
            <a:r>
              <a:rPr lang="es-ES" sz="1400" dirty="0">
                <a:latin typeface="Helvetica" panose="020B0604020202020204" pitchFamily="34" charset="0"/>
                <a:ea typeface="Times New Roman"/>
                <a:cs typeface="Helvetica" panose="020B0604020202020204" pitchFamily="34" charset="0"/>
              </a:rPr>
              <a:t>Por último, ¿realmente podemos aprender lo mismo </a:t>
            </a:r>
            <a:r>
              <a:rPr lang="es-ES" sz="1400" dirty="0" smtClean="0">
                <a:latin typeface="Helvetica" panose="020B0604020202020204" pitchFamily="34" charset="0"/>
                <a:ea typeface="Times New Roman"/>
                <a:cs typeface="Helvetica" panose="020B0604020202020204" pitchFamily="34" charset="0"/>
              </a:rPr>
              <a:t>leyendo un </a:t>
            </a:r>
            <a:r>
              <a:rPr lang="es-ES" sz="1400" dirty="0">
                <a:latin typeface="Helvetica" panose="020B0604020202020204" pitchFamily="34" charset="0"/>
                <a:ea typeface="Times New Roman"/>
                <a:cs typeface="Helvetica" panose="020B0604020202020204" pitchFamily="34" charset="0"/>
              </a:rPr>
              <a:t>libro? ¿Puede un libro ocupar </a:t>
            </a:r>
            <a:r>
              <a:rPr lang="es-ES" sz="1400" dirty="0" smtClean="0">
                <a:latin typeface="Helvetica" panose="020B0604020202020204" pitchFamily="34" charset="0"/>
                <a:ea typeface="Times New Roman"/>
                <a:cs typeface="Helvetica" panose="020B0604020202020204" pitchFamily="34" charset="0"/>
              </a:rPr>
              <a:t>el </a:t>
            </a:r>
            <a:r>
              <a:rPr lang="es-ES" sz="1400" dirty="0">
                <a:latin typeface="Helvetica" panose="020B0604020202020204" pitchFamily="34" charset="0"/>
                <a:ea typeface="Times New Roman"/>
                <a:cs typeface="Helvetica" panose="020B0604020202020204" pitchFamily="34" charset="0"/>
              </a:rPr>
              <a:t>lugar </a:t>
            </a:r>
            <a:r>
              <a:rPr lang="es-ES" sz="1400" dirty="0" smtClean="0">
                <a:latin typeface="Helvetica" panose="020B0604020202020204" pitchFamily="34" charset="0"/>
                <a:ea typeface="Times New Roman"/>
                <a:cs typeface="Helvetica" panose="020B0604020202020204" pitchFamily="34" charset="0"/>
              </a:rPr>
              <a:t>de realmente ver</a:t>
            </a:r>
            <a:r>
              <a:rPr lang="es-ES" sz="1400" dirty="0">
                <a:latin typeface="Helvetica" panose="020B0604020202020204" pitchFamily="34" charset="0"/>
                <a:ea typeface="Times New Roman"/>
                <a:cs typeface="Helvetica" panose="020B0604020202020204" pitchFamily="34" charset="0"/>
              </a:rPr>
              <a:t>, tocar y experimentar </a:t>
            </a:r>
            <a:r>
              <a:rPr lang="es-ES" sz="1400" dirty="0" smtClean="0">
                <a:latin typeface="Helvetica" panose="020B0604020202020204" pitchFamily="34" charset="0"/>
                <a:ea typeface="Times New Roman"/>
                <a:cs typeface="Helvetica" panose="020B0604020202020204" pitchFamily="34" charset="0"/>
              </a:rPr>
              <a:t>personalmente </a:t>
            </a:r>
            <a:r>
              <a:rPr lang="es-ES" sz="1400" dirty="0">
                <a:latin typeface="Helvetica" panose="020B0604020202020204" pitchFamily="34" charset="0"/>
                <a:ea typeface="Times New Roman"/>
                <a:cs typeface="Helvetica" panose="020B0604020202020204" pitchFamily="34" charset="0"/>
              </a:rPr>
              <a:t>la ciencia</a:t>
            </a:r>
            <a:r>
              <a:rPr lang="es-ES" sz="1400" dirty="0" smtClean="0">
                <a:latin typeface="Helvetica" panose="020B0604020202020204" pitchFamily="34" charset="0"/>
                <a:ea typeface="Times New Roman"/>
                <a:cs typeface="Helvetica" panose="020B0604020202020204" pitchFamily="34" charset="0"/>
              </a:rPr>
              <a:t>?</a:t>
            </a:r>
            <a:endParaRPr lang="en-US" sz="1000" dirty="0"/>
          </a:p>
        </p:txBody>
      </p:sp>
    </p:spTree>
    <p:extLst>
      <p:ext uri="{BB962C8B-B14F-4D97-AF65-F5344CB8AC3E}">
        <p14:creationId xmlns:p14="http://schemas.microsoft.com/office/powerpoint/2010/main" val="3468084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097" y="670664"/>
            <a:ext cx="6492503" cy="4360025"/>
          </a:xfrm>
          <a:prstGeom prst="rect">
            <a:avLst/>
          </a:prstGeom>
        </p:spPr>
        <p:txBody>
          <a:bodyPr wrap="square" lIns="96378" tIns="48189" rIns="96378" bIns="48189">
            <a:spAutoFit/>
          </a:bodyPr>
          <a:lstStyle/>
          <a:p>
            <a:pPr marL="403225" lvl="0" indent="-344488"/>
            <a:r>
              <a:rPr lang="es-MX" sz="1600" dirty="0" smtClean="0">
                <a:latin typeface="Helvetica" pitchFamily="34" charset="0"/>
              </a:rPr>
              <a:t>19. </a:t>
            </a:r>
            <a:r>
              <a:rPr lang="es-MX" sz="1600" b="1" dirty="0">
                <a:latin typeface="Helvetica" panose="020B0604020202020204" pitchFamily="34" charset="0"/>
                <a:cs typeface="Helvetica" panose="020B0604020202020204" pitchFamily="34" charset="0"/>
              </a:rPr>
              <a:t>Un estudiante está escribiendo un artículo sobre </a:t>
            </a:r>
            <a:r>
              <a:rPr lang="es-MX" sz="1600" b="1" dirty="0" err="1">
                <a:latin typeface="Helvetica" panose="020B0604020202020204" pitchFamily="34" charset="0"/>
                <a:cs typeface="Helvetica" panose="020B0604020202020204" pitchFamily="34" charset="0"/>
              </a:rPr>
              <a:t>IceCube</a:t>
            </a:r>
            <a:r>
              <a:rPr lang="es-MX" sz="1600" b="1" dirty="0">
                <a:latin typeface="Helvetica" panose="020B0604020202020204" pitchFamily="34" charset="0"/>
                <a:cs typeface="Helvetica" panose="020B0604020202020204" pitchFamily="34" charset="0"/>
              </a:rPr>
              <a:t>. Lee la oración del borrador del estudiante abajo y luego contesta la pregunta que sigue. </a:t>
            </a:r>
          </a:p>
          <a:p>
            <a:pPr marL="403225" lvl="0" indent="-344488" algn="r"/>
            <a:r>
              <a:rPr lang="es-MX" sz="1000" i="1" dirty="0" smtClean="0">
                <a:solidFill>
                  <a:prstClr val="black"/>
                </a:solidFill>
              </a:rPr>
              <a:t>Lenguaje y vocabulario, L.6.2d lenguaje preciso y vocabulario de dominio específico, Objetivo 8</a:t>
            </a:r>
          </a:p>
          <a:p>
            <a:pPr marL="358070"/>
            <a:endParaRPr lang="es-MX" sz="1600" dirty="0" smtClean="0">
              <a:latin typeface="Helvetica" panose="020B0604020202020204" pitchFamily="34" charset="0"/>
              <a:cs typeface="Helvetica" panose="020B0604020202020204" pitchFamily="34" charset="0"/>
            </a:endParaRPr>
          </a:p>
          <a:p>
            <a:pPr marL="358070"/>
            <a:r>
              <a:rPr lang="es-MX" sz="1600" dirty="0" err="1" smtClean="0">
                <a:latin typeface="Helvetica" panose="020B0604020202020204" pitchFamily="34" charset="0"/>
                <a:cs typeface="Helvetica" panose="020B0604020202020204" pitchFamily="34" charset="0"/>
              </a:rPr>
              <a:t>IceCube</a:t>
            </a:r>
            <a:r>
              <a:rPr lang="es-MX" sz="1600" dirty="0" smtClean="0">
                <a:latin typeface="Helvetica" panose="020B0604020202020204" pitchFamily="34" charset="0"/>
                <a:cs typeface="Helvetica" panose="020B0604020202020204" pitchFamily="34" charset="0"/>
              </a:rPr>
              <a:t> fue </a:t>
            </a:r>
            <a:r>
              <a:rPr lang="es-MX" sz="1600" b="1" u="sng" dirty="0" smtClean="0">
                <a:latin typeface="Helvetica" panose="020B0604020202020204" pitchFamily="34" charset="0"/>
                <a:cs typeface="Helvetica" panose="020B0604020202020204" pitchFamily="34" charset="0"/>
              </a:rPr>
              <a:t>hecho</a:t>
            </a:r>
            <a:r>
              <a:rPr lang="es-MX" sz="1600" dirty="0" smtClean="0">
                <a:latin typeface="Helvetica" panose="020B0604020202020204" pitchFamily="34" charset="0"/>
                <a:cs typeface="Helvetica" panose="020B0604020202020204" pitchFamily="34" charset="0"/>
              </a:rPr>
              <a:t> para </a:t>
            </a:r>
            <a:r>
              <a:rPr lang="es-MX" sz="1600" b="1" u="sng" dirty="0" smtClean="0">
                <a:latin typeface="Helvetica" panose="020B0604020202020204" pitchFamily="34" charset="0"/>
                <a:cs typeface="Helvetica" panose="020B0604020202020204" pitchFamily="34" charset="0"/>
              </a:rPr>
              <a:t>encontrar</a:t>
            </a:r>
            <a:r>
              <a:rPr lang="es-MX" sz="1600" dirty="0" smtClean="0">
                <a:latin typeface="Helvetica" panose="020B0604020202020204" pitchFamily="34" charset="0"/>
                <a:cs typeface="Helvetica" panose="020B0604020202020204" pitchFamily="34" charset="0"/>
              </a:rPr>
              <a:t> pequeñas partículas </a:t>
            </a:r>
            <a:r>
              <a:rPr lang="es-MX" sz="1600" dirty="0">
                <a:latin typeface="Helvetica" panose="020B0604020202020204" pitchFamily="34" charset="0"/>
                <a:cs typeface="Helvetica" panose="020B0604020202020204" pitchFamily="34" charset="0"/>
              </a:rPr>
              <a:t>e </a:t>
            </a:r>
            <a:r>
              <a:rPr lang="es-MX" sz="1600" dirty="0" smtClean="0">
                <a:latin typeface="Helvetica" panose="020B0604020202020204" pitchFamily="34" charset="0"/>
                <a:cs typeface="Helvetica" panose="020B0604020202020204" pitchFamily="34" charset="0"/>
              </a:rPr>
              <a:t>invisibles del espacio.</a:t>
            </a:r>
          </a:p>
          <a:p>
            <a:pPr marL="358070"/>
            <a:endParaRPr lang="es-MX" sz="1700" dirty="0" smtClean="0"/>
          </a:p>
          <a:p>
            <a:pPr marL="358070"/>
            <a:r>
              <a:rPr lang="es-MX" sz="1600" b="1" dirty="0" smtClean="0">
                <a:latin typeface="Helvetica" panose="020B0604020202020204" pitchFamily="34" charset="0"/>
                <a:cs typeface="Helvetica" panose="020B0604020202020204" pitchFamily="34" charset="0"/>
              </a:rPr>
              <a:t>¿Qué dos verbos serían más precisos y adecuados al nivel de grado para reemplazar los verbos subrayados?</a:t>
            </a:r>
          </a:p>
          <a:p>
            <a:pPr marL="301181" indent="-301181"/>
            <a:endParaRPr lang="es-MX" sz="1400" b="1" dirty="0" smtClean="0">
              <a:latin typeface="Helvetica" panose="020B0604020202020204" pitchFamily="34" charset="0"/>
              <a:cs typeface="Helvetica" panose="020B0604020202020204" pitchFamily="34" charset="0"/>
            </a:endParaRPr>
          </a:p>
          <a:p>
            <a:pPr marL="481889" indent="-123819">
              <a:tabLst>
                <a:tab pos="426673" algn="l"/>
              </a:tabLst>
            </a:pPr>
            <a:r>
              <a:rPr lang="es-MX" sz="1400" dirty="0" smtClean="0">
                <a:latin typeface="Helvetica" panose="020B0604020202020204" pitchFamily="34" charset="0"/>
                <a:cs typeface="Helvetica" panose="020B0604020202020204" pitchFamily="34" charset="0"/>
              </a:rPr>
              <a:t>A.  formado, atrapar</a:t>
            </a:r>
          </a:p>
          <a:p>
            <a:pPr marL="481889" indent="-123819">
              <a:tabLst>
                <a:tab pos="426673" algn="l"/>
              </a:tabLst>
            </a:pPr>
            <a:endParaRPr lang="es-MX" sz="1400" dirty="0" smtClean="0">
              <a:latin typeface="Helvetica" panose="020B0604020202020204" pitchFamily="34" charset="0"/>
              <a:cs typeface="Helvetica" panose="020B0604020202020204" pitchFamily="34" charset="0"/>
            </a:endParaRPr>
          </a:p>
          <a:p>
            <a:pPr marL="481889" indent="-123819">
              <a:tabLst>
                <a:tab pos="426673" algn="l"/>
              </a:tabLst>
            </a:pPr>
            <a:r>
              <a:rPr lang="es-MX" sz="1400" dirty="0" smtClean="0">
                <a:latin typeface="Helvetica" panose="020B0604020202020204" pitchFamily="34" charset="0"/>
                <a:cs typeface="Helvetica" panose="020B0604020202020204" pitchFamily="34" charset="0"/>
              </a:rPr>
              <a:t>B.  arreglado, buscar</a:t>
            </a:r>
          </a:p>
          <a:p>
            <a:pPr marL="481889" indent="-123819">
              <a:tabLst>
                <a:tab pos="426673" algn="l"/>
              </a:tabLst>
            </a:pPr>
            <a:endParaRPr lang="es-MX" sz="1400" dirty="0" smtClean="0">
              <a:latin typeface="Helvetica" panose="020B0604020202020204" pitchFamily="34" charset="0"/>
              <a:cs typeface="Helvetica" panose="020B0604020202020204" pitchFamily="34" charset="0"/>
            </a:endParaRPr>
          </a:p>
          <a:p>
            <a:pPr marL="481889" indent="-123819">
              <a:buAutoNum type="alphaUcPeriod" startAt="3"/>
              <a:tabLst>
                <a:tab pos="426673" algn="l"/>
              </a:tabLst>
            </a:pPr>
            <a:r>
              <a:rPr lang="es-MX" sz="1400" dirty="0" smtClean="0">
                <a:latin typeface="Helvetica" panose="020B0604020202020204" pitchFamily="34" charset="0"/>
                <a:cs typeface="Helvetica" panose="020B0604020202020204" pitchFamily="34" charset="0"/>
              </a:rPr>
              <a:t>  preparado, cazar</a:t>
            </a:r>
          </a:p>
          <a:p>
            <a:pPr marL="481889" indent="-123819">
              <a:buAutoNum type="alphaUcPeriod" startAt="3"/>
              <a:tabLst>
                <a:tab pos="426673" algn="l"/>
              </a:tabLst>
            </a:pPr>
            <a:endParaRPr lang="es-MX" sz="1400" dirty="0" smtClean="0">
              <a:latin typeface="Helvetica" panose="020B0604020202020204" pitchFamily="34" charset="0"/>
              <a:cs typeface="Helvetica" panose="020B0604020202020204" pitchFamily="34" charset="0"/>
            </a:endParaRPr>
          </a:p>
          <a:p>
            <a:pPr marL="481889" indent="-123819">
              <a:buAutoNum type="alphaUcPeriod" startAt="3"/>
              <a:tabLst>
                <a:tab pos="426673" algn="l"/>
              </a:tabLst>
            </a:pPr>
            <a:r>
              <a:rPr lang="es-MX" sz="1400" dirty="0" smtClean="0">
                <a:latin typeface="Helvetica" panose="020B0604020202020204" pitchFamily="34" charset="0"/>
                <a:cs typeface="Helvetica" panose="020B0604020202020204" pitchFamily="34" charset="0"/>
              </a:rPr>
              <a:t> creado, detectar</a:t>
            </a:r>
            <a:endParaRPr lang="es-MX"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a:p>
        </p:txBody>
      </p:sp>
      <p:sp>
        <p:nvSpPr>
          <p:cNvPr id="5" name="Oval 4"/>
          <p:cNvSpPr/>
          <p:nvPr/>
        </p:nvSpPr>
        <p:spPr>
          <a:xfrm>
            <a:off x="701896" y="36936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7" name="Oval 6"/>
          <p:cNvSpPr/>
          <p:nvPr/>
        </p:nvSpPr>
        <p:spPr>
          <a:xfrm>
            <a:off x="701896" y="328592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8" name="Oval 7"/>
          <p:cNvSpPr/>
          <p:nvPr/>
        </p:nvSpPr>
        <p:spPr>
          <a:xfrm>
            <a:off x="701896" y="4561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9" name="Oval 8"/>
          <p:cNvSpPr/>
          <p:nvPr/>
        </p:nvSpPr>
        <p:spPr>
          <a:xfrm>
            <a:off x="701896" y="40934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cxnSp>
        <p:nvCxnSpPr>
          <p:cNvPr id="11" name="Straight Connector 10"/>
          <p:cNvCxnSpPr/>
          <p:nvPr/>
        </p:nvCxnSpPr>
        <p:spPr>
          <a:xfrm>
            <a:off x="404813"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5006" y="5199564"/>
            <a:ext cx="6693994" cy="3171129"/>
          </a:xfrm>
          <a:prstGeom prst="rect">
            <a:avLst/>
          </a:prstGeom>
          <a:noFill/>
        </p:spPr>
        <p:txBody>
          <a:bodyPr wrap="square" lIns="107700" tIns="53850" rIns="107700" bIns="53850">
            <a:spAutoFit/>
          </a:bodyPr>
          <a:lstStyle/>
          <a:p>
            <a:pPr marL="400050" indent="-400050"/>
            <a:r>
              <a:rPr lang="es-MX" sz="1600" b="1" dirty="0" smtClean="0">
                <a:latin typeface="Helvetica" pitchFamily="34" charset="0"/>
                <a:cs typeface="Helvetica" pitchFamily="34" charset="0"/>
              </a:rPr>
              <a:t>20.   Un estudiante necesita editar sus oraciones. ¿Qué dos oraciones no tienen errores en el uso de la gramática?</a:t>
            </a:r>
          </a:p>
          <a:p>
            <a:pPr marL="1085850" indent="-1085850" algn="r"/>
            <a:r>
              <a:rPr lang="es-MX" sz="900" i="1" dirty="0" smtClean="0">
                <a:solidFill>
                  <a:prstClr val="black"/>
                </a:solidFill>
                <a:latin typeface="Helvetica" pitchFamily="34" charset="0"/>
                <a:cs typeface="Helvetica" pitchFamily="34" charset="0"/>
              </a:rPr>
              <a:t>                                       Editar y clarificar </a:t>
            </a:r>
            <a:r>
              <a:rPr lang="es-MX" sz="900" i="1" dirty="0" err="1" smtClean="0">
                <a:solidFill>
                  <a:prstClr val="black"/>
                </a:solidFill>
                <a:latin typeface="Helvetica" pitchFamily="34" charset="0"/>
                <a:cs typeface="Helvetica" pitchFamily="34" charset="0"/>
              </a:rPr>
              <a:t>L.6.1c</a:t>
            </a:r>
            <a:r>
              <a:rPr lang="es-MX" sz="900" i="1" dirty="0" smtClean="0">
                <a:solidFill>
                  <a:prstClr val="black"/>
                </a:solidFill>
                <a:latin typeface="Helvetica" pitchFamily="34" charset="0"/>
                <a:cs typeface="Helvetica" pitchFamily="34" charset="0"/>
              </a:rPr>
              <a:t>, Cambios incorrectos en el número de  pronombres y personas, Objetico 9 </a:t>
            </a:r>
          </a:p>
          <a:p>
            <a:pPr lvl="0" algn="r"/>
            <a:endParaRPr lang="es-MX" sz="900" i="1" dirty="0" smtClean="0">
              <a:solidFill>
                <a:prstClr val="black"/>
              </a:solidFill>
              <a:latin typeface="Helvetica" pitchFamily="34" charset="0"/>
            </a:endParaRPr>
          </a:p>
          <a:p>
            <a:pPr lvl="0" algn="r"/>
            <a:r>
              <a:rPr lang="es-MX" sz="900" dirty="0" smtClean="0">
                <a:latin typeface="Helvetica" pitchFamily="34" charset="0"/>
              </a:rPr>
              <a:t>	</a:t>
            </a:r>
            <a:endParaRPr lang="es-MX" sz="9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rPr>
              <a:t>El robot tiene, agujas largas y afiladas por todo sus cuerpo.</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cs typeface="Helvetica" pitchFamily="34" charset="0"/>
              </a:rPr>
              <a:t>Un telescopio es un instrumento. Se puede utilizar para ver objetos pequeños con más claridad.</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cs typeface="Helvetica" pitchFamily="34" charset="0"/>
              </a:rPr>
              <a:t>Un estudiante necesita estudiar antes de que ellos puedan pasar el examen.</a:t>
            </a:r>
          </a:p>
          <a:p>
            <a:pPr marL="685800" indent="-285750">
              <a:buFont typeface="+mj-lt"/>
              <a:buAutoNum type="alphaUcPeriod"/>
            </a:pPr>
            <a:endParaRPr lang="es-MX" sz="1400" dirty="0" smtClean="0">
              <a:latin typeface="Helvetica" pitchFamily="34" charset="0"/>
              <a:cs typeface="Helvetica" pitchFamily="34" charset="0"/>
            </a:endParaRPr>
          </a:p>
          <a:p>
            <a:pPr marL="685800" indent="-285750">
              <a:buFont typeface="+mj-lt"/>
              <a:buAutoNum type="alphaUcPeriod"/>
            </a:pPr>
            <a:r>
              <a:rPr lang="es-MX" sz="1400" dirty="0" smtClean="0">
                <a:latin typeface="Helvetica" pitchFamily="34" charset="0"/>
                <a:cs typeface="Helvetica" pitchFamily="34" charset="0"/>
              </a:rPr>
              <a:t>Si los museos quieren atraer a más estudiantes, ellos deben anunciarse por internet.</a:t>
            </a:r>
            <a:endParaRPr lang="es-MX" sz="1400" dirty="0">
              <a:latin typeface="Helvetica" pitchFamily="34" charset="0"/>
              <a:cs typeface="Helvetica" pitchFamily="34" charset="0"/>
            </a:endParaRPr>
          </a:p>
        </p:txBody>
      </p:sp>
      <p:grpSp>
        <p:nvGrpSpPr>
          <p:cNvPr id="2" name="Group 1"/>
          <p:cNvGrpSpPr/>
          <p:nvPr/>
        </p:nvGrpSpPr>
        <p:grpSpPr>
          <a:xfrm>
            <a:off x="701896" y="6140672"/>
            <a:ext cx="245306" cy="1926018"/>
            <a:chOff x="682846" y="6073323"/>
            <a:chExt cx="245306" cy="1926018"/>
          </a:xfrm>
        </p:grpSpPr>
        <p:sp>
          <p:nvSpPr>
            <p:cNvPr id="14" name="Oval 13"/>
            <p:cNvSpPr/>
            <p:nvPr/>
          </p:nvSpPr>
          <p:spPr>
            <a:xfrm>
              <a:off x="682846" y="607332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5" name="Oval 14"/>
            <p:cNvSpPr/>
            <p:nvPr/>
          </p:nvSpPr>
          <p:spPr>
            <a:xfrm>
              <a:off x="682846" y="64976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6" name="Oval 15"/>
            <p:cNvSpPr/>
            <p:nvPr/>
          </p:nvSpPr>
          <p:spPr>
            <a:xfrm>
              <a:off x="682846" y="775985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17" name="Oval 16"/>
            <p:cNvSpPr/>
            <p:nvPr/>
          </p:nvSpPr>
          <p:spPr>
            <a:xfrm>
              <a:off x="685264" y="71454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grpSp>
    </p:spTree>
    <p:extLst>
      <p:ext uri="{BB962C8B-B14F-4D97-AF65-F5344CB8AC3E}">
        <p14:creationId xmlns:p14="http://schemas.microsoft.com/office/powerpoint/2010/main" val="4058566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a:p>
        </p:txBody>
      </p:sp>
      <p:sp>
        <p:nvSpPr>
          <p:cNvPr id="2" name="Rectangle 1"/>
          <p:cNvSpPr/>
          <p:nvPr/>
        </p:nvSpPr>
        <p:spPr>
          <a:xfrm>
            <a:off x="457200" y="381000"/>
            <a:ext cx="6800850" cy="4129192"/>
          </a:xfrm>
          <a:prstGeom prst="rect">
            <a:avLst/>
          </a:prstGeom>
        </p:spPr>
        <p:txBody>
          <a:bodyPr wrap="square" lIns="96378" tIns="48189" rIns="96378" bIns="48189">
            <a:spAutoFit/>
          </a:bodyPr>
          <a:lstStyle/>
          <a:p>
            <a:endParaRPr lang="es-ES_tradnl" sz="1500" dirty="0" smtClean="0"/>
          </a:p>
          <a:p>
            <a:pPr lvl="0"/>
            <a:r>
              <a:rPr lang="es-MX" sz="1400" b="1" u="sng" dirty="0">
                <a:solidFill>
                  <a:prstClr val="black"/>
                </a:solidFill>
              </a:rPr>
              <a:t>Parte 2</a:t>
            </a:r>
            <a:r>
              <a:rPr lang="es-MX" sz="1400" b="1" dirty="0">
                <a:solidFill>
                  <a:prstClr val="black"/>
                </a:solidFill>
              </a:rPr>
              <a:t> </a:t>
            </a:r>
          </a:p>
          <a:p>
            <a:pPr lvl="0">
              <a:defRPr/>
            </a:pPr>
            <a:r>
              <a:rPr lang="es-MX" sz="1400" dirty="0">
                <a:solidFill>
                  <a:prstClr val="black"/>
                </a:solidFill>
              </a:rPr>
              <a:t>Eres un estudiante que viajó con un e</a:t>
            </a:r>
            <a:r>
              <a:rPr lang="es-MX" sz="1400" dirty="0" smtClean="0">
                <a:solidFill>
                  <a:prstClr val="black"/>
                </a:solidFill>
              </a:rPr>
              <a:t>ducador STEM </a:t>
            </a:r>
            <a:r>
              <a:rPr lang="es-MX" sz="1400" dirty="0">
                <a:solidFill>
                  <a:prstClr val="black"/>
                </a:solidFill>
              </a:rPr>
              <a:t>para trabajar en el proyecto </a:t>
            </a:r>
            <a:r>
              <a:rPr lang="es-MX" sz="1400" dirty="0" err="1">
                <a:solidFill>
                  <a:prstClr val="black"/>
                </a:solidFill>
              </a:rPr>
              <a:t>IceCube</a:t>
            </a:r>
            <a:r>
              <a:rPr lang="es-MX" sz="1400" dirty="0">
                <a:solidFill>
                  <a:prstClr val="black"/>
                </a:solidFill>
              </a:rPr>
              <a:t> en la Antártida. Ahora  regresaste, y basado en tus experiencias en la Antártida, te han pedido convencer a otros estudiantes para que se interesen más en la ciencia, ingeniería, tecnología y matemáticas, mediante la escritura de un artículo de opinión</a:t>
            </a:r>
            <a:r>
              <a:rPr lang="en-US" sz="1400" dirty="0">
                <a:solidFill>
                  <a:prstClr val="black"/>
                </a:solidFill>
              </a:rPr>
              <a:t>.</a:t>
            </a:r>
          </a:p>
          <a:p>
            <a:pPr lvl="0"/>
            <a:endParaRPr lang="en-US" sz="1400" dirty="0">
              <a:solidFill>
                <a:prstClr val="black"/>
              </a:solidFill>
            </a:endParaRPr>
          </a:p>
          <a:p>
            <a:pPr lvl="0"/>
            <a:r>
              <a:rPr lang="es-MX" sz="1400" b="1" u="sng" dirty="0">
                <a:solidFill>
                  <a:prstClr val="black"/>
                </a:solidFill>
              </a:rPr>
              <a:t>Vas a</a:t>
            </a:r>
            <a:r>
              <a:rPr lang="es-MX" sz="1400" dirty="0">
                <a:solidFill>
                  <a:prstClr val="black"/>
                </a:solidFill>
              </a:rPr>
              <a:t>:</a:t>
            </a:r>
          </a:p>
          <a:p>
            <a:pPr marL="342900" lvl="0" indent="-342900">
              <a:buFont typeface="+mj-lt"/>
              <a:buAutoNum type="arabicPeriod"/>
            </a:pPr>
            <a:r>
              <a:rPr lang="es-MX" sz="1400" dirty="0">
                <a:solidFill>
                  <a:prstClr val="black"/>
                </a:solidFill>
              </a:rPr>
              <a:t>Planificar tu artículo de opinión. Puedes utilizar tus notas y respuestas.</a:t>
            </a:r>
          </a:p>
          <a:p>
            <a:pPr marL="361375" lvl="0" indent="-361375">
              <a:buFontTx/>
              <a:buAutoNum type="arabicPeriod"/>
            </a:pPr>
            <a:endParaRPr lang="es-MX" sz="1400" dirty="0">
              <a:solidFill>
                <a:prstClr val="black"/>
              </a:solidFill>
            </a:endParaRPr>
          </a:p>
          <a:p>
            <a:pPr marL="361375" lvl="0" indent="-361375">
              <a:buFontTx/>
              <a:buAutoNum type="arabicPeriod"/>
            </a:pPr>
            <a:r>
              <a:rPr lang="es-MX" sz="1400" dirty="0">
                <a:solidFill>
                  <a:prstClr val="black"/>
                </a:solidFill>
              </a:rPr>
              <a:t>Escribir, revisar y editar tu primer borrador (tu maestro te proporcionará papel).</a:t>
            </a:r>
          </a:p>
          <a:p>
            <a:pPr marL="361375" lvl="0" indent="-361375">
              <a:buFontTx/>
              <a:buAutoNum type="arabicPeriod"/>
            </a:pPr>
            <a:endParaRPr lang="es-MX" sz="1400" dirty="0">
              <a:solidFill>
                <a:prstClr val="black"/>
              </a:solidFill>
            </a:endParaRPr>
          </a:p>
          <a:p>
            <a:pPr marL="361375" lvl="0" indent="-361375">
              <a:buFontTx/>
              <a:buAutoNum type="arabicPeriod"/>
            </a:pPr>
            <a:r>
              <a:rPr lang="es-MX" sz="1400" dirty="0">
                <a:solidFill>
                  <a:prstClr val="black"/>
                </a:solidFill>
              </a:rPr>
              <a:t>Escribir una versión final de tu artículo de opinión.</a:t>
            </a:r>
          </a:p>
          <a:p>
            <a:pPr marL="361375" lvl="0" indent="-361375">
              <a:buFontTx/>
              <a:buAutoNum type="arabicPeriod"/>
            </a:pPr>
            <a:endParaRPr lang="en-US" sz="1200" dirty="0">
              <a:solidFill>
                <a:prstClr val="black"/>
              </a:solidFill>
            </a:endParaRPr>
          </a:p>
          <a:p>
            <a:pPr marL="361375" lvl="0" indent="-361375">
              <a:buFontTx/>
              <a:buAutoNum type="arabicPeriod"/>
            </a:pPr>
            <a:endParaRPr lang="en-US" sz="1200" dirty="0">
              <a:solidFill>
                <a:prstClr val="black"/>
              </a:solidFill>
            </a:endParaRPr>
          </a:p>
          <a:p>
            <a:pPr lvl="0" algn="ctr"/>
            <a:r>
              <a:rPr lang="es-MX" sz="1400" i="1" dirty="0">
                <a:solidFill>
                  <a:prstClr val="black"/>
                </a:solidFill>
              </a:rPr>
              <a:t>Cómo serás calificado</a:t>
            </a:r>
          </a:p>
          <a:p>
            <a:pPr lvl="0">
              <a:defRPr/>
            </a:pPr>
            <a:endParaRPr lang="en-US" sz="1400" dirty="0">
              <a:solidFill>
                <a:prstClr val="black"/>
              </a:solidFill>
            </a:endParaRPr>
          </a:p>
          <a:p>
            <a:pPr algn="ctr"/>
            <a:r>
              <a:rPr lang="es-MX" sz="1400" b="1" dirty="0"/>
              <a:t>Cómo </a:t>
            </a:r>
            <a:r>
              <a:rPr lang="es-MX" sz="1400" b="1" dirty="0" smtClean="0"/>
              <a:t>serás calificado</a:t>
            </a:r>
            <a:endParaRPr lang="es-MX" sz="1400" b="1" dirty="0"/>
          </a:p>
          <a:p>
            <a:endParaRPr lang="en-US" sz="1500" dirty="0"/>
          </a:p>
        </p:txBody>
      </p:sp>
      <p:graphicFrame>
        <p:nvGraphicFramePr>
          <p:cNvPr id="7" name="Table 6"/>
          <p:cNvGraphicFramePr>
            <a:graphicFrameLocks noGrp="1"/>
          </p:cNvGraphicFramePr>
          <p:nvPr>
            <p:extLst>
              <p:ext uri="{D42A27DB-BD31-4B8C-83A1-F6EECF244321}">
                <p14:modId xmlns:p14="http://schemas.microsoft.com/office/powerpoint/2010/main" val="1095568459"/>
              </p:ext>
            </p:extLst>
          </p:nvPr>
        </p:nvGraphicFramePr>
        <p:xfrm>
          <a:off x="1326356" y="3886200"/>
          <a:ext cx="5062538" cy="21379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s-EC" sz="1000" b="1" i="1" noProof="0" dirty="0" smtClean="0">
                          <a:solidFill>
                            <a:schemeClr val="tx1"/>
                          </a:solidFill>
                        </a:rPr>
                        <a:t>Propósito</a:t>
                      </a:r>
                      <a:endParaRPr lang="es-EC" sz="1000" b="1" i="1" noProof="0"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¿Estableces tu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opinión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claramente? ¿Te mantienes en el tema? </a:t>
                      </a:r>
                      <a:endParaRPr kumimoji="0" lang="es-419"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s-EC" sz="1000" b="1" i="1" noProof="0" dirty="0" smtClean="0">
                          <a:solidFill>
                            <a:schemeClr val="tx1"/>
                          </a:solidFill>
                        </a:rPr>
                        <a:t>Organización</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¿Fluyen lógicamente tus ideas desde la introducción hasta la conclusión?  ¿Utilizas transiciones efectivas? </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a:t>
                      </a:r>
                      <a:r>
                        <a:rPr lang="es-EC" sz="1000" b="1" i="1" baseline="0" noProof="0" dirty="0" smtClean="0">
                          <a:solidFill>
                            <a:schemeClr val="tx1"/>
                          </a:solidFill>
                        </a:rPr>
                        <a:t> la</a:t>
                      </a:r>
                      <a:r>
                        <a:rPr lang="es-EC" sz="1000" b="1" i="1" noProof="0" dirty="0" smtClean="0">
                          <a:solidFill>
                            <a:schemeClr val="tx1"/>
                          </a:solidFill>
                        </a:rPr>
                        <a:t> evidencia</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¿Proporcionas evidencia tomadas de</a:t>
                      </a:r>
                      <a:r>
                        <a:rPr lang="es-419" sz="1000" baseline="0" noProof="0" dirty="0" smtClean="0">
                          <a:solidFill>
                            <a:prstClr val="black"/>
                          </a:solidFill>
                          <a:ea typeface="Calibri"/>
                          <a:cs typeface="Times New Roman"/>
                        </a:rPr>
                        <a:t> las fuentes para tus opiniones y elaboras con información específica?  </a:t>
                      </a:r>
                      <a:endParaRPr lang="es-419" sz="1000" noProof="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s-EC" sz="1000" b="1" i="1" noProof="0" dirty="0" smtClean="0">
                          <a:solidFill>
                            <a:schemeClr val="tx1"/>
                          </a:solidFill>
                        </a:rPr>
                        <a:t>Elaboración:</a:t>
                      </a:r>
                    </a:p>
                    <a:p>
                      <a:pPr algn="r"/>
                      <a:r>
                        <a:rPr lang="es-EC" sz="1000" b="1" i="1" noProof="0" dirty="0" smtClean="0">
                          <a:solidFill>
                            <a:schemeClr val="tx1"/>
                          </a:solidFill>
                        </a:rPr>
                        <a:t>del lenguaje</a:t>
                      </a:r>
                      <a:r>
                        <a:rPr lang="es-EC" sz="1000" b="1" i="1" baseline="0" noProof="0" dirty="0" smtClean="0">
                          <a:solidFill>
                            <a:schemeClr val="tx1"/>
                          </a:solidFill>
                        </a:rPr>
                        <a:t> y</a:t>
                      </a:r>
                      <a:r>
                        <a:rPr lang="es-EC" sz="1000" b="1" i="1" noProof="0" dirty="0" smtClean="0">
                          <a:solidFill>
                            <a:schemeClr val="tx1"/>
                          </a:solidFill>
                        </a:rPr>
                        <a:t> vocabulario</a:t>
                      </a:r>
                      <a:endParaRPr lang="es-EC" sz="10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s-419" sz="1000" noProof="0" dirty="0" smtClean="0">
                          <a:solidFill>
                            <a:prstClr val="black"/>
                          </a:solidFill>
                          <a:ea typeface="Calibri"/>
                          <a:cs typeface="Times New Roman"/>
                        </a:rPr>
                        <a:t>¿Expresas</a:t>
                      </a:r>
                      <a:r>
                        <a:rPr lang="es-419" sz="1000" baseline="0" noProof="0" dirty="0" smtClean="0">
                          <a:solidFill>
                            <a:prstClr val="black"/>
                          </a:solidFill>
                          <a:ea typeface="Calibri"/>
                          <a:cs typeface="Times New Roman"/>
                        </a:rPr>
                        <a:t> tus ideas de manera eficaz?  ¿Utilizas lenguaje preciso que resulta apropiado para tu audiencia y propósito?</a:t>
                      </a:r>
                      <a:endParaRPr lang="es-419" sz="1000" noProof="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s-EC" sz="1000" b="1" i="1" noProof="0" dirty="0" smtClean="0">
                          <a:solidFill>
                            <a:schemeClr val="tx1"/>
                          </a:solidFill>
                        </a:rPr>
                        <a:t>Convenciones</a:t>
                      </a:r>
                      <a:endParaRPr lang="es-EC" sz="1000" b="1" i="1" noProof="0"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s-419" sz="1000" kern="1200" noProof="0" dirty="0" smtClean="0">
                          <a:solidFill>
                            <a:prstClr val="black"/>
                          </a:solidFill>
                          <a:latin typeface="+mn-lt"/>
                          <a:ea typeface="Calibri"/>
                          <a:cs typeface="Times New Roman"/>
                        </a:rPr>
                        <a:t> ¿Utilizas correctamente las reglas de puntuación, las letras mayúsculas  y la ortografía?  </a:t>
                      </a:r>
                      <a:endParaRPr lang="es-419" sz="1000" noProof="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164552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57454073"/>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46627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21478094"/>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12048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373" y="1446440"/>
            <a:ext cx="4620911" cy="4550229"/>
          </a:xfrm>
          <a:prstGeom prst="rect">
            <a:avLst/>
          </a:prstGeom>
        </p:spPr>
      </p:pic>
      <p:sp>
        <p:nvSpPr>
          <p:cNvPr id="8" name="TextBox 7"/>
          <p:cNvSpPr txBox="1"/>
          <p:nvPr/>
        </p:nvSpPr>
        <p:spPr>
          <a:xfrm>
            <a:off x="658576" y="6545943"/>
            <a:ext cx="6396038" cy="989871"/>
          </a:xfrm>
          <a:prstGeom prst="rect">
            <a:avLst/>
          </a:prstGeom>
          <a:noFill/>
        </p:spPr>
        <p:txBody>
          <a:bodyPr wrap="square" lIns="96378" tIns="48189" rIns="96378" bIns="48189" rtlCol="0">
            <a:spAutoFit/>
          </a:bodyPr>
          <a:lstStyle/>
          <a:p>
            <a:pPr algn="ctr"/>
            <a:r>
              <a:rPr lang="en-US" sz="3800" b="1" smtClean="0">
                <a:effectLst>
                  <a:outerShdw blurRad="38100" dist="38100" dir="2700000" algn="tl">
                    <a:srgbClr val="000000">
                      <a:alpha val="43137"/>
                    </a:srgbClr>
                  </a:outerShdw>
                </a:effectLst>
              </a:rPr>
              <a:t>ALTO</a:t>
            </a:r>
            <a:endParaRPr lang="en-US" sz="3800" b="1">
              <a:effectLst>
                <a:outerShdw blurRad="38100" dist="38100" dir="2700000" algn="tl">
                  <a:srgbClr val="000000">
                    <a:alpha val="43137"/>
                  </a:srgbClr>
                </a:outerShdw>
              </a:effectLst>
            </a:endParaRPr>
          </a:p>
          <a:p>
            <a:pPr algn="ctr"/>
            <a:r>
              <a:rPr lang="es-ES_tradnl" smtClean="0"/>
              <a:t>¡Cierra tus libro y espera las instrucciones!</a:t>
            </a:r>
            <a:endParaRPr lang="es-ES_tradnl"/>
          </a:p>
        </p:txBody>
      </p:sp>
    </p:spTree>
    <p:extLst>
      <p:ext uri="{BB962C8B-B14F-4D97-AF65-F5344CB8AC3E}">
        <p14:creationId xmlns:p14="http://schemas.microsoft.com/office/powerpoint/2010/main" val="278504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781139"/>
          </a:xfrm>
          <a:prstGeom prst="rect">
            <a:avLst/>
          </a:prstGeom>
          <a:noFill/>
        </p:spPr>
        <p:txBody>
          <a:bodyPr wrap="square" rtlCol="0">
            <a:spAutoFit/>
          </a:bodyPr>
          <a:lstStyle/>
          <a:p>
            <a:pPr algn="ctr"/>
            <a:r>
              <a:rPr lang="es-VE" sz="1600" i="1" dirty="0" err="1" smtClean="0"/>
              <a:t>STEM</a:t>
            </a:r>
            <a:endParaRPr lang="es-VE" sz="1800" i="1" dirty="0" smtClean="0"/>
          </a:p>
          <a:p>
            <a:r>
              <a:rPr lang="es-VE" sz="1050" i="1" dirty="0" smtClean="0"/>
              <a:t>Esta pre-actividad para la clase sigue el diseño general de elementos contextuales, recursos, objetivos de aprendizaje, términos clave y propósito del Consorcio de </a:t>
            </a:r>
            <a:r>
              <a:rPr lang="es-VE" sz="1050" i="1" dirty="0" err="1" smtClean="0"/>
              <a:t>Evaluciones</a:t>
            </a:r>
            <a:r>
              <a:rPr lang="es-VE" sz="1050" i="1" dirty="0" smtClean="0"/>
              <a:t> </a:t>
            </a:r>
            <a:r>
              <a:rPr lang="es-VE" sz="1050" i="1" dirty="0" err="1" smtClean="0"/>
              <a:t>Smarter</a:t>
            </a:r>
            <a:r>
              <a:rPr lang="es-VE" sz="1050" i="1" dirty="0" smtClean="0"/>
              <a:t> </a:t>
            </a:r>
            <a:r>
              <a:rPr lang="es-VE" sz="1050" i="1" dirty="0" err="1" smtClean="0"/>
              <a:t>Balanced</a:t>
            </a:r>
            <a:r>
              <a:rPr lang="es-VE" sz="1050" i="1" dirty="0" smtClean="0"/>
              <a:t> (</a:t>
            </a:r>
            <a:r>
              <a:rPr lang="es-VE" sz="1050" i="1" dirty="0" err="1" smtClean="0"/>
              <a:t>SBAC</a:t>
            </a:r>
            <a:r>
              <a:rPr lang="es-VE" sz="1050" i="1" dirty="0" smtClean="0"/>
              <a:t>). [http://oaksportal.org/resources/]</a:t>
            </a:r>
          </a:p>
          <a:p>
            <a:r>
              <a:rPr lang="es-VE" sz="1050" i="1" dirty="0" smtClean="0"/>
              <a:t>El contenido de cada una de estos fue escrito por </a:t>
            </a:r>
            <a:r>
              <a:rPr lang="es-VE" sz="1050" i="1" dirty="0" err="1" smtClean="0"/>
              <a:t>Anne</a:t>
            </a:r>
            <a:r>
              <a:rPr lang="es-VE" sz="1050" i="1" dirty="0" smtClean="0"/>
              <a:t> </a:t>
            </a:r>
            <a:r>
              <a:rPr lang="es-VE" sz="1050" i="1" dirty="0" err="1" smtClean="0"/>
              <a:t>Berg</a:t>
            </a:r>
            <a:r>
              <a:rPr lang="es-VE" sz="1050" i="1" dirty="0" smtClean="0"/>
              <a:t>, </a:t>
            </a:r>
            <a:r>
              <a:rPr lang="es-VE" sz="1050" i="1" dirty="0" err="1" smtClean="0"/>
              <a:t>Aliceson</a:t>
            </a:r>
            <a:r>
              <a:rPr lang="es-VE" sz="1050" i="1" dirty="0" smtClean="0"/>
              <a:t> </a:t>
            </a:r>
            <a:r>
              <a:rPr lang="es-VE" sz="1050" i="1" dirty="0" err="1" smtClean="0"/>
              <a:t>Brandt</a:t>
            </a:r>
            <a:r>
              <a:rPr lang="es-VE" sz="1050" i="1" dirty="0" smtClean="0"/>
              <a:t> </a:t>
            </a:r>
            <a:r>
              <a:rPr lang="es-VE" sz="1050" i="1" dirty="0"/>
              <a:t>y</a:t>
            </a:r>
            <a:r>
              <a:rPr lang="es-VE" sz="1050" i="1" dirty="0" smtClean="0"/>
              <a:t> </a:t>
            </a:r>
            <a:r>
              <a:rPr lang="es-VE" sz="1050" i="1" dirty="0" err="1" smtClean="0"/>
              <a:t>Ko</a:t>
            </a:r>
            <a:r>
              <a:rPr lang="es-VE" sz="1050" i="1" dirty="0" smtClean="0"/>
              <a:t> Kagawa.</a:t>
            </a:r>
          </a:p>
          <a:p>
            <a:endParaRPr lang="es-VE" sz="1100" i="1" dirty="0" smtClean="0"/>
          </a:p>
          <a:p>
            <a:r>
              <a:rPr lang="es-VE" sz="1150" dirty="0" smtClean="0">
                <a:solidFill>
                  <a:prstClr val="black"/>
                </a:solidFill>
              </a:rPr>
              <a:t>La actividad en el salón de clase introduce a los estudiantes al contexto de una tarea de rendimiento, para que no estén en desventaja al demostrar las destrezas que la tarea intenta evaluar. </a:t>
            </a:r>
            <a:r>
              <a:rPr lang="es-VE" sz="1150" dirty="0" smtClean="0"/>
              <a:t> </a:t>
            </a:r>
          </a:p>
          <a:p>
            <a:endParaRPr lang="es-VE" sz="1150" dirty="0" smtClean="0"/>
          </a:p>
          <a:p>
            <a:r>
              <a:rPr lang="es-VE" sz="1150" dirty="0" smtClean="0">
                <a:solidFill>
                  <a:prstClr val="black"/>
                </a:solidFill>
              </a:rPr>
              <a:t>Los elementos contextuales incluyen</a:t>
            </a:r>
            <a:r>
              <a:rPr lang="es-VE" sz="1150" dirty="0" smtClean="0"/>
              <a:t>:</a:t>
            </a:r>
          </a:p>
          <a:p>
            <a:endParaRPr lang="es-VE" sz="1150" dirty="0" smtClean="0"/>
          </a:p>
          <a:p>
            <a:pPr marL="251460" indent="-251460">
              <a:buAutoNum type="arabicPeriod"/>
            </a:pPr>
            <a:r>
              <a:rPr lang="es-VE" sz="1150" dirty="0">
                <a:solidFill>
                  <a:prstClr val="black"/>
                </a:solidFill>
              </a:rPr>
              <a:t>u</a:t>
            </a:r>
            <a:r>
              <a:rPr lang="es-VE" sz="1150" dirty="0" smtClean="0">
                <a:solidFill>
                  <a:prstClr val="black"/>
                </a:solidFill>
              </a:rPr>
              <a:t>n </a:t>
            </a:r>
            <a:r>
              <a:rPr lang="es-VE" sz="1150" b="1" dirty="0" smtClean="0">
                <a:solidFill>
                  <a:prstClr val="black"/>
                </a:solidFill>
              </a:rPr>
              <a:t>entendimiento del escenario/ambiente o de la situación </a:t>
            </a:r>
            <a:r>
              <a:rPr lang="es-VE" sz="1150" dirty="0" smtClean="0">
                <a:solidFill>
                  <a:prstClr val="black"/>
                </a:solidFill>
              </a:rPr>
              <a:t>en la que se sitúa la tarea</a:t>
            </a:r>
          </a:p>
          <a:p>
            <a:r>
              <a:rPr lang="es-VE" sz="1150" dirty="0" smtClean="0">
                <a:solidFill>
                  <a:prstClr val="black"/>
                </a:solidFill>
              </a:rPr>
              <a:t>2.   </a:t>
            </a:r>
            <a:r>
              <a:rPr lang="es-VE" sz="1150" dirty="0">
                <a:solidFill>
                  <a:prstClr val="black"/>
                </a:solidFill>
              </a:rPr>
              <a:t> </a:t>
            </a:r>
            <a:r>
              <a:rPr lang="es-VE" sz="1150" b="1" dirty="0" smtClean="0">
                <a:solidFill>
                  <a:prstClr val="black"/>
                </a:solidFill>
              </a:rPr>
              <a:t>conceptos potencialmente desconocidos </a:t>
            </a:r>
            <a:r>
              <a:rPr lang="es-VE" sz="1150" dirty="0" smtClean="0">
                <a:solidFill>
                  <a:prstClr val="black"/>
                </a:solidFill>
              </a:rPr>
              <a:t>que están asociados al escenario/ambiente </a:t>
            </a:r>
          </a:p>
          <a:p>
            <a:r>
              <a:rPr lang="es-VE" sz="1150" dirty="0" smtClean="0">
                <a:solidFill>
                  <a:prstClr val="black"/>
                </a:solidFill>
              </a:rPr>
              <a:t>3.    </a:t>
            </a:r>
            <a:r>
              <a:rPr lang="es-VE" sz="1150" b="1" dirty="0" smtClean="0">
                <a:solidFill>
                  <a:prstClr val="black"/>
                </a:solidFill>
              </a:rPr>
              <a:t>términos</a:t>
            </a:r>
            <a:r>
              <a:rPr lang="es-VE" sz="1150" dirty="0" smtClean="0">
                <a:solidFill>
                  <a:prstClr val="black"/>
                </a:solidFill>
              </a:rPr>
              <a:t> </a:t>
            </a:r>
            <a:r>
              <a:rPr lang="es-VE" sz="1150" b="1" dirty="0" smtClean="0">
                <a:solidFill>
                  <a:prstClr val="black"/>
                </a:solidFill>
              </a:rPr>
              <a:t>clave o vocabulario </a:t>
            </a:r>
            <a:r>
              <a:rPr lang="es-VE" sz="1150" dirty="0" smtClean="0">
                <a:solidFill>
                  <a:prstClr val="black"/>
                </a:solidFill>
              </a:rPr>
              <a:t>que los estudiantes necesitarán entender con el fin de participar de manera significativa y completar la tarea de rendimiento.</a:t>
            </a:r>
          </a:p>
          <a:p>
            <a:endParaRPr lang="es-VE" sz="1150" dirty="0" smtClean="0"/>
          </a:p>
          <a:p>
            <a:pPr lvl="0"/>
            <a:r>
              <a:rPr lang="es-VE" sz="1150" dirty="0" smtClean="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endParaRPr lang="es-VE" sz="1150" dirty="0" smtClean="0"/>
          </a:p>
          <a:p>
            <a:pPr lvl="0"/>
            <a:r>
              <a:rPr lang="es-VE" sz="115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VE" sz="1150" dirty="0" smtClean="0">
                <a:solidFill>
                  <a:prstClr val="black"/>
                </a:solidFill>
                <a:sym typeface="Calibri"/>
              </a:rPr>
              <a:t>s.</a:t>
            </a:r>
            <a:endParaRPr lang="es-VE" sz="1150" dirty="0" smtClean="0"/>
          </a:p>
          <a:p>
            <a:endParaRPr lang="es-VE" sz="1150" dirty="0" smtClean="0"/>
          </a:p>
          <a:p>
            <a:pPr lvl="0"/>
            <a:r>
              <a:rPr lang="es-VE" sz="1150" b="1" dirty="0" smtClean="0">
                <a:solidFill>
                  <a:prstClr val="black"/>
                </a:solidFill>
                <a:ea typeface="Calibri"/>
                <a:cs typeface="Calibri"/>
                <a:sym typeface="Calibri"/>
              </a:rPr>
              <a:t>Recursos necesarios:</a:t>
            </a:r>
            <a:endParaRPr lang="es-VE" sz="1150" b="1" dirty="0" smtClean="0"/>
          </a:p>
          <a:p>
            <a:endParaRPr lang="es-VE" sz="1150" b="1" dirty="0" smtClean="0"/>
          </a:p>
          <a:p>
            <a:pPr marL="188595" indent="-188595">
              <a:buFont typeface="Arial" panose="020B0604020202020204" pitchFamily="34" charset="0"/>
              <a:buChar char="•"/>
            </a:pPr>
            <a:r>
              <a:rPr lang="es-VE" sz="1150" dirty="0" smtClean="0"/>
              <a:t>Video en el siguiente enlace: http://www.clevercrazes.com/page/What_Is_STEM/79/55/</a:t>
            </a:r>
          </a:p>
          <a:p>
            <a:pPr marL="188595" indent="-188595">
              <a:buFont typeface="Arial" panose="020B0604020202020204" pitchFamily="34" charset="0"/>
              <a:buChar char="•"/>
            </a:pPr>
            <a:r>
              <a:rPr lang="es-VE" sz="1150" dirty="0" smtClean="0"/>
              <a:t>Una computadora conectada a internet, un proyector y una bocina</a:t>
            </a:r>
          </a:p>
          <a:p>
            <a:pPr marL="188595" indent="-188595">
              <a:buFont typeface="Arial" panose="020B0604020202020204" pitchFamily="34" charset="0"/>
              <a:buChar char="•"/>
            </a:pPr>
            <a:r>
              <a:rPr lang="es-VE" sz="1150" dirty="0" smtClean="0"/>
              <a:t>Papel y lápices para cada grupo</a:t>
            </a:r>
          </a:p>
          <a:p>
            <a:endParaRPr lang="es-VE" sz="1150" dirty="0" smtClean="0"/>
          </a:p>
          <a:p>
            <a:r>
              <a:rPr lang="es-VE" sz="1150" b="1" dirty="0" smtClean="0"/>
              <a:t>Objetivos de aprendizaje</a:t>
            </a:r>
            <a:r>
              <a:rPr lang="es-VE" sz="1150" u="sng" dirty="0" smtClean="0"/>
              <a:t>:</a:t>
            </a:r>
            <a:endParaRPr lang="es-VE" sz="1150" dirty="0" smtClean="0"/>
          </a:p>
          <a:p>
            <a:endParaRPr lang="es-VE" sz="1150" dirty="0" smtClean="0"/>
          </a:p>
          <a:p>
            <a:pPr marL="188595" indent="-188595">
              <a:buFont typeface="Arial" panose="020B0604020202020204" pitchFamily="34" charset="0"/>
              <a:buChar char="•"/>
            </a:pPr>
            <a:r>
              <a:rPr lang="es-VE" sz="1150" dirty="0" smtClean="0"/>
              <a:t>Los estudiantes comprenderán el contexto de los conceptos clave relacionados con el tema:</a:t>
            </a:r>
          </a:p>
          <a:p>
            <a:pPr marL="360045" indent="-171450">
              <a:buFont typeface="Courier New" panose="02070309020205020404" pitchFamily="49" charset="0"/>
              <a:buChar char="o"/>
            </a:pPr>
            <a:r>
              <a:rPr lang="es-VE" sz="1150" dirty="0" smtClean="0"/>
              <a:t>STEM es una forma de pensamiento interdisciplinario que se puede aplicar tanto a la enseñanza como al aprendizaje.</a:t>
            </a:r>
          </a:p>
          <a:p>
            <a:pPr marL="188595"/>
            <a:endParaRPr lang="es-VE" sz="1150" dirty="0" smtClean="0"/>
          </a:p>
          <a:p>
            <a:pPr lvl="0"/>
            <a:r>
              <a:rPr lang="es-VE" sz="1150" dirty="0" smtClean="0">
                <a:solidFill>
                  <a:prstClr val="black"/>
                </a:solidFill>
              </a:rPr>
              <a:t>Los estudiantes entenderán los términos clave:</a:t>
            </a:r>
            <a:endParaRPr lang="es-VE" sz="1150" dirty="0" smtClean="0"/>
          </a:p>
          <a:p>
            <a:pPr lvl="0"/>
            <a:r>
              <a:rPr lang="es-MX" sz="11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p>
          <a:p>
            <a:endParaRPr lang="es-VE" sz="1150" b="1" dirty="0" smtClean="0"/>
          </a:p>
          <a:p>
            <a:pPr marL="188595" indent="-188595">
              <a:buFont typeface="Arial" panose="020B0604020202020204" pitchFamily="34" charset="0"/>
              <a:buChar char="•"/>
            </a:pPr>
            <a:r>
              <a:rPr lang="es-VE" sz="1150" b="1" dirty="0" err="1" smtClean="0"/>
              <a:t>STEM</a:t>
            </a:r>
            <a:r>
              <a:rPr lang="es-VE" sz="1150" b="1" dirty="0" smtClean="0"/>
              <a:t>:</a:t>
            </a:r>
            <a:r>
              <a:rPr lang="es-VE" sz="1150" dirty="0" smtClean="0"/>
              <a:t> un enfoque en ciencias, tecnología, ingeniería</a:t>
            </a:r>
            <a:r>
              <a:rPr lang="es-VE" sz="1150" dirty="0"/>
              <a:t> </a:t>
            </a:r>
            <a:r>
              <a:rPr lang="es-VE" sz="1150" dirty="0" smtClean="0"/>
              <a:t>y matemáticas en la educación</a:t>
            </a:r>
          </a:p>
          <a:p>
            <a:pPr marL="188595" indent="-188595">
              <a:buFont typeface="Arial" panose="020B0604020202020204" pitchFamily="34" charset="0"/>
              <a:buChar char="•"/>
            </a:pPr>
            <a:r>
              <a:rPr lang="es-VE" sz="1150" b="1" dirty="0" smtClean="0"/>
              <a:t>Interdisciplinario: </a:t>
            </a:r>
            <a:r>
              <a:rPr lang="es-VE" sz="1150" dirty="0" smtClean="0"/>
              <a:t>que involucra dos o más áreas académicas de estudio</a:t>
            </a:r>
          </a:p>
          <a:p>
            <a:pPr marL="188595" indent="-188595">
              <a:buFont typeface="Arial" panose="020B0604020202020204" pitchFamily="34" charset="0"/>
              <a:buChar char="•"/>
            </a:pPr>
            <a:endParaRPr lang="es-VE" sz="1150" b="1" dirty="0" smtClean="0"/>
          </a:p>
          <a:p>
            <a:r>
              <a:rPr lang="es-VE" sz="1150" dirty="0" smtClean="0"/>
              <a:t>[</a:t>
            </a:r>
            <a:r>
              <a:rPr lang="es-VE" sz="1150" b="1" dirty="0" smtClean="0"/>
              <a:t>Objetivo: </a:t>
            </a:r>
            <a:r>
              <a:rPr lang="es-VE" sz="1150" dirty="0" smtClean="0"/>
              <a:t>El objetivo del facilitador es introducir a los estudiantes a la idea de que STEM es una forma de pensamiento interdisciplinario que se puede aplicar tanto a la enseñanza como al aprendizaje. Esta actividad permitirá a los estudiantes ser participantes activos a medida que exploran el campo de STEM.]</a:t>
            </a:r>
          </a:p>
          <a:p>
            <a:endParaRPr lang="es-VE" sz="1150" dirty="0" smtClean="0"/>
          </a:p>
          <a:p>
            <a:r>
              <a:rPr lang="es-VE" sz="1150" dirty="0" smtClean="0"/>
              <a:t>Nota: La siguiente sección se puede modificar para que se pueda adaptar a los diferentes tipos de interacción de maestro-estudiante, como un diálogo que dirige el maestro con toda la clase, un diálogo de maestro-estudiante para lugares apartados con un solo estudiante, o grupos pequeños.</a:t>
            </a:r>
          </a:p>
          <a:p>
            <a:r>
              <a:rPr lang="es-VE" sz="1150" dirty="0" smtClean="0"/>
              <a:t/>
            </a:r>
            <a:br>
              <a:rPr lang="es-VE" sz="1150" dirty="0" smtClean="0"/>
            </a:br>
            <a:r>
              <a:rPr lang="es-VE" sz="1150" dirty="0" smtClean="0">
                <a:latin typeface="+mj-lt"/>
              </a:rPr>
              <a:t>[Divida a los estudiantes en grupos pequeños de dos a cuatro estudiantes. Dé a cada grupo una hoja de papel y un lápiz.]</a:t>
            </a:r>
          </a:p>
          <a:p>
            <a:endParaRPr lang="en-US" sz="1320" dirty="0"/>
          </a:p>
          <a:p>
            <a:r>
              <a:rPr lang="en-US" sz="900" dirty="0" smtClean="0"/>
              <a:t>*</a:t>
            </a:r>
            <a:r>
              <a:rPr lang="x-none" sz="900" dirty="0"/>
              <a:t> Los facilitadores pueden decidir si quieren mostrar materiales complementarios utilizando un proyector o un </a:t>
            </a:r>
            <a:r>
              <a:rPr lang="x-none" sz="900" dirty="0" smtClean="0"/>
              <a:t>computadora/Smartboard</a:t>
            </a:r>
            <a:r>
              <a:rPr lang="x-none" sz="900" dirty="0"/>
              <a:t>, o si quieren hacer copias y entregarlas a los estudiantes</a:t>
            </a:r>
            <a:r>
              <a:rPr lang="en-US" sz="900" dirty="0" smtClean="0"/>
              <a:t>.</a:t>
            </a:r>
            <a:endParaRPr lang="en-US" sz="900"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a:t>5</a:t>
            </a:r>
          </a:p>
        </p:txBody>
      </p:sp>
    </p:spTree>
    <p:extLst>
      <p:ext uri="{BB962C8B-B14F-4D97-AF65-F5344CB8AC3E}">
        <p14:creationId xmlns:p14="http://schemas.microsoft.com/office/powerpoint/2010/main" val="1374633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48056690"/>
              </p:ext>
            </p:extLst>
          </p:nvPr>
        </p:nvGraphicFramePr>
        <p:xfrm>
          <a:off x="502844" y="7428535"/>
          <a:ext cx="6819730" cy="1963782"/>
        </p:xfrm>
        <a:graphic>
          <a:graphicData uri="http://schemas.openxmlformats.org/drawingml/2006/table">
            <a:tbl>
              <a:tblPr firstRow="1" bandRow="1">
                <a:tableStyleId>{5940675A-B579-460E-94D1-54222C63F5DA}</a:tableStyleId>
              </a:tblPr>
              <a:tblGrid>
                <a:gridCol w="411556"/>
                <a:gridCol w="5279923"/>
                <a:gridCol w="405580"/>
                <a:gridCol w="390832"/>
                <a:gridCol w="331839"/>
              </a:tblGrid>
              <a:tr h="0">
                <a:tc gridSpan="5">
                  <a:txBody>
                    <a:bodyPr/>
                    <a:lstStyle/>
                    <a:p>
                      <a:pPr algn="ctr">
                        <a:lnSpc>
                          <a:spcPct val="100000"/>
                        </a:lnSpc>
                        <a:spcAft>
                          <a:spcPts val="0"/>
                        </a:spcAft>
                      </a:pPr>
                      <a:r>
                        <a:rPr lang="es-MX" sz="1400" b="1" noProof="0" dirty="0" smtClean="0">
                          <a:solidFill>
                            <a:schemeClr val="tx1"/>
                          </a:solidFill>
                        </a:rPr>
                        <a:t>Escritura</a:t>
                      </a:r>
                      <a:endParaRPr lang="es-MX" sz="1400" b="1" noProof="0"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smtClean="0">
                          <a:solidFill>
                            <a:schemeClr val="tx1"/>
                          </a:solidFill>
                        </a:rPr>
                        <a:t>17</a:t>
                      </a:r>
                      <a:endParaRPr lang="en-US" sz="1400" b="1">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0" i="0" kern="1200" baseline="0" noProof="0" dirty="0" smtClean="0">
                          <a:solidFill>
                            <a:srgbClr val="000000"/>
                          </a:solidFill>
                          <a:effectLst/>
                          <a:latin typeface="+mn-lt"/>
                          <a:ea typeface="Times New Roman"/>
                          <a:cs typeface="Times New Roman"/>
                        </a:rPr>
                        <a:t>Escribe una introducción a la carta argumentativa de la estudiante que establezca y presente una afirmación clara acerca de los programas STEM después de la escuela.  </a:t>
                      </a:r>
                      <a:r>
                        <a:rPr lang="es-MX" sz="1000" b="0" i="1" kern="1200" baseline="0" noProof="0" dirty="0" smtClean="0">
                          <a:solidFill>
                            <a:srgbClr val="000000"/>
                          </a:solidFill>
                          <a:effectLst/>
                          <a:latin typeface="+mn-lt"/>
                          <a:ea typeface="Times New Roman"/>
                          <a:cs typeface="Times New Roman"/>
                        </a:rPr>
                        <a:t>W.6.1c</a:t>
                      </a:r>
                    </a:p>
                  </a:txBody>
                  <a:tcPr marL="97155" marR="97155" marT="47897" marB="47897" anchor="ctr">
                    <a:solidFill>
                      <a:schemeClr val="bg1"/>
                    </a:solidFill>
                  </a:tcPr>
                </a:tc>
                <a:tc>
                  <a:txBody>
                    <a:bodyPr/>
                    <a:lstStyle/>
                    <a:p>
                      <a:pPr algn="ctr"/>
                      <a:r>
                        <a:rPr lang="en-US" sz="1500" b="1" smtClean="0">
                          <a:solidFill>
                            <a:schemeClr val="tx1"/>
                          </a:solidFill>
                          <a:effectLst>
                            <a:outerShdw blurRad="38100" dist="38100" dir="2700000" algn="tl">
                              <a:srgbClr val="000000">
                                <a:alpha val="43137"/>
                              </a:srgbClr>
                            </a:outerShdw>
                          </a:effectLst>
                        </a:rPr>
                        <a:t>2</a:t>
                      </a:r>
                      <a:endParaRPr lang="en-US" sz="1500" b="1">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smtClean="0">
                          <a:solidFill>
                            <a:schemeClr val="tx1"/>
                          </a:solidFill>
                          <a:effectLst>
                            <a:outerShdw blurRad="38100" dist="38100" dir="2700000" algn="tl">
                              <a:srgbClr val="000000">
                                <a:alpha val="43137"/>
                              </a:srgbClr>
                            </a:outerShdw>
                          </a:effectLst>
                        </a:rPr>
                        <a:t>1</a:t>
                      </a:r>
                      <a:endParaRPr lang="en-US" sz="1500" b="1" i="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smtClean="0">
                          <a:solidFill>
                            <a:schemeClr val="tx1"/>
                          </a:solidFill>
                          <a:effectLst>
                            <a:outerShdw blurRad="38100" dist="38100" dir="2700000" algn="tl">
                              <a:srgbClr val="000000">
                                <a:alpha val="43137"/>
                              </a:srgbClr>
                            </a:outerShdw>
                          </a:effectLst>
                        </a:rPr>
                        <a:t>0</a:t>
                      </a:r>
                      <a:endParaRPr lang="en-US" sz="1500" b="1" i="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smtClean="0">
                          <a:solidFill>
                            <a:schemeClr val="tx1"/>
                          </a:solidFill>
                        </a:rPr>
                        <a:t>18</a:t>
                      </a:r>
                      <a:endParaRPr lang="en-US" sz="1400" b="1">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0" noProof="0" dirty="0" smtClean="0">
                          <a:solidFill>
                            <a:srgbClr val="000000"/>
                          </a:solidFill>
                          <a:latin typeface="+mn-lt"/>
                          <a:cs typeface="Helvetica" panose="020B0604020202020204" pitchFamily="34" charset="0"/>
                        </a:rPr>
                        <a:t>Escoge las dos oraciones que se deben eliminar porque son las que menos apoyan la afirmación en el borrador del ensayo argumentativo del estudiante.</a:t>
                      </a:r>
                      <a:r>
                        <a:rPr lang="es-MX" sz="1000" b="0" baseline="0" noProof="0" dirty="0" smtClean="0">
                          <a:solidFill>
                            <a:srgbClr val="000000"/>
                          </a:solidFill>
                          <a:latin typeface="+mn-lt"/>
                          <a:cs typeface="Helvetica" panose="020B0604020202020204" pitchFamily="34" charset="0"/>
                        </a:rPr>
                        <a:t> </a:t>
                      </a:r>
                      <a:r>
                        <a:rPr lang="es-MX" sz="1000" b="0" i="1" noProof="0" dirty="0" smtClean="0">
                          <a:solidFill>
                            <a:srgbClr val="000000"/>
                          </a:solidFill>
                          <a:latin typeface="+mn-lt"/>
                          <a:cs typeface="Helvetica" panose="020B0604020202020204" pitchFamily="34" charset="0"/>
                        </a:rPr>
                        <a:t>W.6.1b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smtClean="0">
                          <a:solidFill>
                            <a:schemeClr val="tx1"/>
                          </a:solidFill>
                        </a:rPr>
                        <a:t>19</a:t>
                      </a:r>
                      <a:endParaRPr lang="en-US" sz="1400" b="1">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latin typeface="+mn-lt"/>
                          <a:cs typeface="Helvetica" panose="020B0604020202020204" pitchFamily="34" charset="0"/>
                        </a:rPr>
                        <a:t>¿Qué dos verbos serían más precisos y adecuados al nivel de grado para reemplazar los verbos subrayados?</a:t>
                      </a:r>
                      <a:r>
                        <a:rPr lang="es-ES" sz="1000" b="0" baseline="0" noProof="0" dirty="0" smtClean="0">
                          <a:solidFill>
                            <a:srgbClr val="000000"/>
                          </a:solidFill>
                          <a:latin typeface="+mn-lt"/>
                          <a:cs typeface="Helvetica" panose="020B0604020202020204" pitchFamily="34" charset="0"/>
                        </a:rPr>
                        <a:t>  </a:t>
                      </a:r>
                      <a:r>
                        <a:rPr lang="es-MX" sz="1000" b="0" i="1" noProof="0" dirty="0" smtClean="0">
                          <a:solidFill>
                            <a:srgbClr val="000000"/>
                          </a:solidFill>
                          <a:latin typeface="+mn-lt"/>
                          <a:cs typeface="Helvetica" panose="020B0604020202020204" pitchFamily="34" charset="0"/>
                        </a:rPr>
                        <a:t>L.6.2d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smtClean="0">
                          <a:solidFill>
                            <a:schemeClr val="tx1"/>
                          </a:solidFill>
                        </a:rPr>
                        <a:t>20</a:t>
                      </a:r>
                      <a:endParaRPr lang="en-US" sz="1400" b="1">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u="none" noProof="0" dirty="0" smtClean="0">
                          <a:solidFill>
                            <a:srgbClr val="000000"/>
                          </a:solidFill>
                          <a:effectLst/>
                        </a:rPr>
                        <a:t>Un estudiante necesita editar sus oraciones. ¿Qué dos oraciones no tienen errores en el uso de la gramática?</a:t>
                      </a:r>
                      <a:r>
                        <a:rPr lang="es-ES" sz="1000" b="0" u="none" baseline="0" noProof="0" dirty="0" smtClean="0">
                          <a:solidFill>
                            <a:srgbClr val="000000"/>
                          </a:solidFill>
                          <a:effectLst/>
                        </a:rPr>
                        <a:t>  </a:t>
                      </a:r>
                      <a:r>
                        <a:rPr lang="es-MX" sz="1000" b="0" i="1" u="none" noProof="0" dirty="0" smtClean="0">
                          <a:solidFill>
                            <a:srgbClr val="000000"/>
                          </a:solidFill>
                          <a:effectLst/>
                        </a:rPr>
                        <a:t>L.6.1c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262053"/>
              </p:ext>
            </p:extLst>
          </p:nvPr>
        </p:nvGraphicFramePr>
        <p:xfrm>
          <a:off x="502844" y="3843004"/>
          <a:ext cx="6819730" cy="3585531"/>
        </p:xfrm>
        <a:graphic>
          <a:graphicData uri="http://schemas.openxmlformats.org/drawingml/2006/table">
            <a:tbl>
              <a:tblPr firstRow="1" bandRow="1">
                <a:tableStyleId>{5940675A-B579-460E-94D1-54222C63F5DA}</a:tableStyleId>
              </a:tblPr>
              <a:tblGrid>
                <a:gridCol w="399524"/>
                <a:gridCol w="5291955"/>
                <a:gridCol w="398206"/>
                <a:gridCol w="412955"/>
                <a:gridCol w="317090"/>
              </a:tblGrid>
              <a:tr h="308303">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4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60848">
                <a:tc>
                  <a:txBody>
                    <a:bodyPr/>
                    <a:lstStyle/>
                    <a:p>
                      <a:pPr algn="ctr">
                        <a:lnSpc>
                          <a:spcPct val="100000"/>
                        </a:lnSpc>
                        <a:spcAft>
                          <a:spcPts val="0"/>
                        </a:spcAft>
                      </a:pPr>
                      <a:r>
                        <a:rPr lang="en-US" sz="1500" b="1" smtClean="0"/>
                        <a:t>9 </a:t>
                      </a:r>
                      <a:endParaRPr lang="en-US" sz="1500" b="1"/>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localizar ejemplos específicos de un acontecimiento </a:t>
                      </a:r>
                      <a:r>
                        <a:rPr kumimoji="0" lang="es-MX" sz="1000" b="0" i="0" u="sng" strike="noStrike" kern="1200" cap="none" spc="0" normalizeH="0" baseline="0" noProof="0" dirty="0" smtClean="0">
                          <a:ln>
                            <a:noFill/>
                          </a:ln>
                          <a:solidFill>
                            <a:srgbClr val="000000"/>
                          </a:solidFill>
                          <a:effectLst/>
                          <a:uLnTx/>
                          <a:uFillTx/>
                          <a:latin typeface="+mn-lt"/>
                          <a:ea typeface="Times New Roman"/>
                          <a:cs typeface="Times New Roman"/>
                        </a:rPr>
                        <a:t>ilustrado</a:t>
                      </a: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 en un texto. </a:t>
                      </a:r>
                      <a:r>
                        <a:rPr lang="es-MX" sz="1000" b="0" i="1" noProof="0" dirty="0" err="1" smtClean="0">
                          <a:solidFill>
                            <a:srgbClr val="000000"/>
                          </a:solidFill>
                          <a:effectLst/>
                        </a:rPr>
                        <a:t>RI.6.3</a:t>
                      </a:r>
                      <a:endParaRPr lang="es-MX" sz="1000" b="0" i="1" noProof="0" dirty="0">
                        <a:solidFill>
                          <a:srgbClr val="000000"/>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346588">
                <a:tc>
                  <a:txBody>
                    <a:bodyPr/>
                    <a:lstStyle/>
                    <a:p>
                      <a:pPr algn="ctr">
                        <a:lnSpc>
                          <a:spcPct val="100000"/>
                        </a:lnSpc>
                        <a:spcAft>
                          <a:spcPts val="0"/>
                        </a:spcAft>
                      </a:pPr>
                      <a:r>
                        <a:rPr lang="en-US" sz="1500" b="1" smtClean="0"/>
                        <a:t>10</a:t>
                      </a:r>
                      <a:endParaRPr lang="en-US" sz="1500" b="1"/>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identificar un conjunto de ejemplos de cómo una idea </a:t>
                      </a:r>
                      <a:r>
                        <a:rPr kumimoji="0" lang="es-MX" sz="1000" b="0" i="0" u="sng" strike="noStrike" kern="1200" cap="none" spc="0" normalizeH="0" baseline="0" noProof="0" dirty="0" smtClean="0">
                          <a:ln>
                            <a:noFill/>
                          </a:ln>
                          <a:solidFill>
                            <a:srgbClr val="000000"/>
                          </a:solidFill>
                          <a:effectLst/>
                          <a:uLnTx/>
                          <a:uFillTx/>
                          <a:latin typeface="+mn-lt"/>
                          <a:ea typeface="Times New Roman"/>
                          <a:cs typeface="Times New Roman"/>
                        </a:rPr>
                        <a:t>se elabora </a:t>
                      </a: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en un texto. </a:t>
                      </a:r>
                      <a:r>
                        <a:rPr lang="es-MX" sz="1000" b="0" i="1" baseline="0" noProof="0" dirty="0" err="1" smtClean="0">
                          <a:solidFill>
                            <a:srgbClr val="000000"/>
                          </a:solidFill>
                          <a:effectLst/>
                          <a:latin typeface="+mn-lt"/>
                          <a:ea typeface="Calibri"/>
                          <a:cs typeface="Times New Roman"/>
                        </a:rPr>
                        <a:t>RI.6.3</a:t>
                      </a:r>
                      <a:endParaRPr lang="es-MX" sz="1000" b="0" i="1" noProof="0" dirty="0" smtClean="0">
                        <a:solidFill>
                          <a:srgbClr val="000000"/>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361335">
                <a:tc>
                  <a:txBody>
                    <a:bodyPr/>
                    <a:lstStyle/>
                    <a:p>
                      <a:pPr algn="ctr">
                        <a:lnSpc>
                          <a:spcPct val="100000"/>
                        </a:lnSpc>
                        <a:spcAft>
                          <a:spcPts val="0"/>
                        </a:spcAft>
                      </a:pPr>
                      <a:r>
                        <a:rPr lang="en-US" sz="1500" b="1" smtClean="0"/>
                        <a:t>11</a:t>
                      </a:r>
                      <a:endParaRPr lang="en-US" sz="1500" b="1"/>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Yo puedo identificar el punto de vista del autor en un texto.</a:t>
                      </a:r>
                      <a:r>
                        <a:rPr kumimoji="0" lang="es-MX" sz="1000" b="0" i="0" u="none" strike="noStrike" kern="1200" cap="none" spc="0" normalizeH="0" baseline="0" noProof="0" dirty="0" smtClean="0">
                          <a:ln>
                            <a:noFill/>
                          </a:ln>
                          <a:solidFill>
                            <a:srgbClr val="000000"/>
                          </a:solidFill>
                          <a:effectLst/>
                          <a:uLnTx/>
                          <a:uFillTx/>
                          <a:latin typeface="+mn-lt"/>
                          <a:ea typeface="+mn-ea"/>
                          <a:cs typeface="Times New Roman"/>
                        </a:rPr>
                        <a:t> </a:t>
                      </a:r>
                      <a:r>
                        <a:rPr lang="es-MX" sz="1000" b="0" i="1" baseline="0" noProof="0" dirty="0" err="1" smtClean="0">
                          <a:solidFill>
                            <a:srgbClr val="000000"/>
                          </a:solidFill>
                          <a:latin typeface="+mn-lt"/>
                          <a:ea typeface="Times New Roman"/>
                          <a:cs typeface="Times New Roman"/>
                        </a:rPr>
                        <a:t>RI.6.6</a:t>
                      </a:r>
                      <a:endParaRPr lang="es-MX" sz="1000" b="0" i="1" noProof="0" dirty="0">
                        <a:solidFill>
                          <a:srgbClr val="000000"/>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346587">
                <a:tc>
                  <a:txBody>
                    <a:bodyPr/>
                    <a:lstStyle/>
                    <a:p>
                      <a:pPr algn="ctr">
                        <a:lnSpc>
                          <a:spcPct val="100000"/>
                        </a:lnSpc>
                        <a:spcAft>
                          <a:spcPts val="0"/>
                        </a:spcAft>
                      </a:pPr>
                      <a:r>
                        <a:rPr lang="en-US" sz="1500" b="1" smtClean="0"/>
                        <a:t>12</a:t>
                      </a:r>
                      <a:endParaRPr lang="en-US" sz="1500" b="1"/>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describir cómo el punto de vista o el propósito del autor impacta al lector. </a:t>
                      </a:r>
                      <a:r>
                        <a:rPr lang="es-MX" sz="1000" b="0" i="1" baseline="0" noProof="0" dirty="0" err="1" smtClean="0">
                          <a:solidFill>
                            <a:srgbClr val="000000"/>
                          </a:solidFill>
                          <a:latin typeface="+mn-lt"/>
                          <a:ea typeface="Times New Roman"/>
                          <a:cs typeface="Times New Roman"/>
                        </a:rPr>
                        <a:t>RI.6.6</a:t>
                      </a:r>
                      <a:endParaRPr lang="es-MX" sz="1000" b="0" i="1" noProof="0" dirty="0">
                        <a:solidFill>
                          <a:srgbClr val="000000"/>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457200">
                <a:tc>
                  <a:txBody>
                    <a:bodyPr/>
                    <a:lstStyle/>
                    <a:p>
                      <a:pPr algn="ctr">
                        <a:lnSpc>
                          <a:spcPct val="100000"/>
                        </a:lnSpc>
                        <a:spcAft>
                          <a:spcPts val="0"/>
                        </a:spcAft>
                      </a:pPr>
                      <a:r>
                        <a:rPr lang="en-US" sz="1500" b="1" smtClean="0"/>
                        <a:t>13</a:t>
                      </a:r>
                      <a:endParaRPr lang="en-US" sz="1500" b="1"/>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Yo puedo explicar cómo o por qué se presentan hechos sobre la vida de una persona de manera diferente en dos tipos de textos. </a:t>
                      </a:r>
                      <a:r>
                        <a:rPr lang="es-MX" sz="1000" b="0" i="1" noProof="0" dirty="0" err="1" smtClean="0">
                          <a:solidFill>
                            <a:srgbClr val="000000"/>
                          </a:solidFill>
                          <a:effectLst/>
                        </a:rPr>
                        <a:t>RI.6.9</a:t>
                      </a:r>
                      <a:endParaRPr lang="es-MX" sz="1000" b="0" i="1" noProof="0" dirty="0">
                        <a:solidFill>
                          <a:srgbClr val="000000"/>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442452">
                <a:tc>
                  <a:txBody>
                    <a:bodyPr/>
                    <a:lstStyle/>
                    <a:p>
                      <a:pPr algn="ctr">
                        <a:lnSpc>
                          <a:spcPct val="100000"/>
                        </a:lnSpc>
                        <a:spcAft>
                          <a:spcPts val="0"/>
                        </a:spcAft>
                      </a:pPr>
                      <a:r>
                        <a:rPr lang="en-US" sz="1500" b="1" smtClean="0"/>
                        <a:t>14</a:t>
                      </a:r>
                      <a:endParaRPr lang="en-US" sz="1500" b="1"/>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Yo puedo sacar conclusiones acerca de las similitudes y diferencias entre textos (un libro de memorias, biografía, etc. ...) escritos sobre la misma persona. </a:t>
                      </a:r>
                      <a:r>
                        <a:rPr lang="es-MX" sz="1000" b="0" i="1" baseline="0" noProof="0" dirty="0" err="1" smtClean="0">
                          <a:solidFill>
                            <a:srgbClr val="000000"/>
                          </a:solidFill>
                          <a:effectLst/>
                        </a:rPr>
                        <a:t>RI.6.9</a:t>
                      </a:r>
                      <a:endParaRPr lang="es-MX" sz="1000" b="0" i="1" noProof="0" dirty="0">
                        <a:solidFill>
                          <a:srgbClr val="000000"/>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100" i="1"/>
                    </a:p>
                  </a:txBody>
                  <a:tcPr marL="97155" marR="97155" marT="47897" marB="47897">
                    <a:solidFill>
                      <a:schemeClr val="bg1"/>
                    </a:solidFill>
                  </a:tcPr>
                </a:tc>
                <a:tc hMerge="1">
                  <a:txBody>
                    <a:bodyPr/>
                    <a:lstStyle/>
                    <a:p>
                      <a:endParaRPr lang="en-US"/>
                    </a:p>
                  </a:txBody>
                  <a:tcPr/>
                </a:tc>
              </a:tr>
              <a:tr h="471948">
                <a:tc>
                  <a:txBody>
                    <a:bodyPr/>
                    <a:lstStyle/>
                    <a:p>
                      <a:pPr algn="ctr">
                        <a:lnSpc>
                          <a:spcPct val="100000"/>
                        </a:lnSpc>
                        <a:spcAft>
                          <a:spcPts val="0"/>
                        </a:spcAft>
                      </a:pPr>
                      <a:r>
                        <a:rPr lang="en-US" sz="1500" b="1" smtClean="0"/>
                        <a:t>15</a:t>
                      </a:r>
                      <a:endParaRPr lang="en-US" sz="1500" b="1"/>
                    </a:p>
                  </a:txBody>
                  <a:tcPr marL="97155" marR="97155" marT="47897" marB="47897" anchor="ctr">
                    <a:solidFill>
                      <a:schemeClr val="bg1"/>
                    </a:solidFill>
                  </a:tcPr>
                </a:tc>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encontrar ejemplos en un texto que apoyan el punto de vista o el propósito del autor</a:t>
                      </a:r>
                      <a:r>
                        <a:rPr kumimoji="0" lang="es-MX" sz="1000" b="0" i="0" u="none" strike="noStrike" kern="1200" cap="none" spc="0" normalizeH="0" baseline="0" noProof="0" dirty="0" smtClean="0">
                          <a:ln>
                            <a:noFill/>
                          </a:ln>
                          <a:solidFill>
                            <a:srgbClr val="000000"/>
                          </a:solidFill>
                          <a:effectLst/>
                          <a:uLnTx/>
                          <a:uFillTx/>
                          <a:latin typeface="+mn-lt"/>
                          <a:ea typeface="Calibri"/>
                          <a:cs typeface="Calibri"/>
                        </a:rPr>
                        <a:t>.</a:t>
                      </a:r>
                      <a:r>
                        <a:rPr kumimoji="0" lang="es-MX" sz="1000" b="0" i="0" u="none" strike="noStrike" kern="1200" cap="none" spc="0" normalizeH="0" baseline="0" noProof="0" dirty="0" smtClean="0">
                          <a:ln>
                            <a:noFill/>
                          </a:ln>
                          <a:solidFill>
                            <a:srgbClr val="000000"/>
                          </a:solidFill>
                          <a:effectLst/>
                          <a:uLnTx/>
                          <a:uFillTx/>
                          <a:latin typeface="+mn-lt"/>
                          <a:ea typeface="Calibri"/>
                          <a:cs typeface="Times New Roman"/>
                        </a:rPr>
                        <a:t> </a:t>
                      </a:r>
                      <a:r>
                        <a:rPr lang="es-MX" sz="1000" b="0" i="1" noProof="0" dirty="0" err="1" smtClean="0">
                          <a:solidFill>
                            <a:srgbClr val="000000"/>
                          </a:solidFill>
                          <a:effectLst/>
                        </a:rPr>
                        <a:t>RI.6.6</a:t>
                      </a:r>
                      <a:endParaRPr lang="es-MX" sz="1000" b="0" i="1" noProof="0" dirty="0">
                        <a:solidFill>
                          <a:srgbClr val="000000"/>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i="0" smtClean="0">
                          <a:effectLst>
                            <a:outerShdw blurRad="38100" dist="38100" dir="2700000" algn="tl">
                              <a:srgbClr val="000000">
                                <a:alpha val="43137"/>
                              </a:srgbClr>
                            </a:outerShdw>
                          </a:effectLst>
                        </a:rPr>
                        <a:t>2</a:t>
                      </a:r>
                      <a:endParaRPr lang="en-US" sz="1400" b="1" i="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smtClean="0">
                          <a:effectLst>
                            <a:outerShdw blurRad="38100" dist="38100" dir="2700000" algn="tl">
                              <a:srgbClr val="000000">
                                <a:alpha val="43137"/>
                              </a:srgbClr>
                            </a:outerShdw>
                          </a:effectLst>
                        </a:rPr>
                        <a:t>0</a:t>
                      </a:r>
                      <a:endParaRPr lang="en-US" sz="1400" b="1" i="0">
                        <a:effectLst>
                          <a:outerShdw blurRad="38100" dist="38100" dir="2700000" algn="tl">
                            <a:srgbClr val="000000">
                              <a:alpha val="43137"/>
                            </a:srgbClr>
                          </a:outerShdw>
                        </a:effectLst>
                      </a:endParaRPr>
                    </a:p>
                  </a:txBody>
                  <a:tcPr marL="97155" marR="97155" marT="47897" marB="47897" anchor="ctr">
                    <a:solidFill>
                      <a:schemeClr val="bg1"/>
                    </a:solidFill>
                  </a:tcPr>
                </a:tc>
              </a:tr>
              <a:tr h="489419">
                <a:tc>
                  <a:txBody>
                    <a:bodyPr/>
                    <a:lstStyle/>
                    <a:p>
                      <a:pPr algn="ctr">
                        <a:lnSpc>
                          <a:spcPct val="100000"/>
                        </a:lnSpc>
                        <a:spcAft>
                          <a:spcPts val="0"/>
                        </a:spcAft>
                      </a:pPr>
                      <a:r>
                        <a:rPr lang="en-US" sz="1500" b="1" smtClean="0"/>
                        <a:t>16</a:t>
                      </a:r>
                      <a:endParaRPr lang="en-US" sz="1500" b="1"/>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mn-ea"/>
                          <a:cs typeface="+mn-cs"/>
                        </a:rPr>
                        <a:t>Yo puedo recopilar, analizar y organizar múltiples fuentes de información acerca de una persona con el fin de escribir un ensayo o presentar un discurso. </a:t>
                      </a:r>
                      <a:r>
                        <a:rPr lang="es-MX" sz="1000" b="0" i="1" noProof="0" dirty="0" err="1" smtClean="0">
                          <a:solidFill>
                            <a:srgbClr val="000000"/>
                          </a:solidFill>
                          <a:effectLst/>
                        </a:rPr>
                        <a:t>RI.6.9</a:t>
                      </a:r>
                      <a:endParaRPr lang="es-MX" sz="1000" b="0" i="1" noProof="0" dirty="0">
                        <a:solidFill>
                          <a:srgbClr val="000000"/>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smtClean="0">
                          <a:effectLst>
                            <a:outerShdw blurRad="38100" dist="38100" dir="2700000" algn="tl">
                              <a:srgbClr val="000000">
                                <a:alpha val="43137"/>
                              </a:srgbClr>
                            </a:outerShdw>
                          </a:effectLst>
                        </a:rPr>
                        <a:t>1</a:t>
                      </a:r>
                      <a:endParaRPr lang="en-US" sz="1400" b="1" i="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50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15976378"/>
              </p:ext>
            </p:extLst>
          </p:nvPr>
        </p:nvGraphicFramePr>
        <p:xfrm>
          <a:off x="502844" y="585622"/>
          <a:ext cx="6819730" cy="3274239"/>
        </p:xfrm>
        <a:graphic>
          <a:graphicData uri="http://schemas.openxmlformats.org/drawingml/2006/table">
            <a:tbl>
              <a:tblPr firstRow="1" bandRow="1">
                <a:tableStyleId>{5940675A-B579-460E-94D1-54222C63F5DA}</a:tableStyleId>
              </a:tblPr>
              <a:tblGrid>
                <a:gridCol w="399524"/>
                <a:gridCol w="4841956"/>
                <a:gridCol w="427876"/>
                <a:gridCol w="404753"/>
                <a:gridCol w="413782"/>
                <a:gridCol w="331839"/>
              </a:tblGrid>
              <a:tr h="245821">
                <a:tc gridSpan="6">
                  <a:txBody>
                    <a:bodyPr/>
                    <a:lstStyle/>
                    <a:p>
                      <a:pPr algn="ctr">
                        <a:lnSpc>
                          <a:spcPct val="100000"/>
                        </a:lnSpc>
                        <a:spcAft>
                          <a:spcPts val="0"/>
                        </a:spcAft>
                      </a:pPr>
                      <a:r>
                        <a:rPr lang="es-MX" sz="1400" b="1" noProof="0" dirty="0" smtClean="0"/>
                        <a:t>Texto literario</a:t>
                      </a:r>
                      <a:endParaRPr lang="es-MX" sz="14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s-MX" sz="1500" b="1" dirty="0" smtClean="0"/>
                        <a:t>1</a:t>
                      </a:r>
                      <a:endParaRPr lang="es-MX"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encontrar puntos clave que indican un cambio en la trama o el desarrollo en un texto. </a:t>
                      </a:r>
                      <a:r>
                        <a:rPr kumimoji="0" lang="es-MX" sz="1000" b="0" i="1" u="none" strike="noStrike" kern="1200" cap="none" spc="0" normalizeH="0" baseline="0" noProof="0" dirty="0" err="1" smtClean="0">
                          <a:ln>
                            <a:noFill/>
                          </a:ln>
                          <a:solidFill>
                            <a:srgbClr val="000000"/>
                          </a:solidFill>
                          <a:effectLst/>
                          <a:uLnTx/>
                          <a:uFillTx/>
                          <a:latin typeface="+mn-lt"/>
                          <a:ea typeface="Times New Roman"/>
                          <a:cs typeface="Times New Roman"/>
                        </a:rPr>
                        <a:t>RL.6.3</a:t>
                      </a:r>
                      <a:endParaRPr lang="es-MX" sz="1000" b="0" i="1"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s-MX" sz="1500" b="1" dirty="0" smtClean="0"/>
                        <a:t>2</a:t>
                      </a:r>
                      <a:endParaRPr lang="es-MX"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justificar cómo el personaje responde o cambia mientras la trama va avanzando hacia su resolución. </a:t>
                      </a:r>
                      <a:r>
                        <a:rPr kumimoji="0" lang="es-MX" sz="1000" b="0" i="1" u="none" strike="noStrike" kern="1200" cap="none" spc="0" normalizeH="0" baseline="0" noProof="0" dirty="0" err="1" smtClean="0">
                          <a:ln>
                            <a:noFill/>
                          </a:ln>
                          <a:solidFill>
                            <a:srgbClr val="000000"/>
                          </a:solidFill>
                          <a:effectLst/>
                          <a:uLnTx/>
                          <a:uFillTx/>
                          <a:latin typeface="+mn-lt"/>
                          <a:ea typeface="Times New Roman"/>
                          <a:cs typeface="Arial"/>
                        </a:rPr>
                        <a:t>RL.6.3</a:t>
                      </a:r>
                      <a:endParaRPr kumimoji="0" lang="es-MX" sz="1000" b="0" i="1" u="none" strike="noStrike" kern="1200" cap="none" spc="0" normalizeH="0" baseline="0" noProof="0" dirty="0" smtClean="0">
                        <a:ln>
                          <a:noFill/>
                        </a:ln>
                        <a:solidFill>
                          <a:srgbClr val="000000"/>
                        </a:solidFill>
                        <a:effectLst/>
                        <a:uLnTx/>
                        <a:uFillTx/>
                        <a:latin typeface="+mn-lt"/>
                        <a:ea typeface="Times New Roman"/>
                        <a:cs typeface="Arial"/>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s-MX" sz="1500" b="1" dirty="0" smtClean="0"/>
                        <a:t>3</a:t>
                      </a:r>
                      <a:endParaRPr lang="es-MX"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0" u="sng" dirty="0" smtClean="0">
                          <a:solidFill>
                            <a:srgbClr val="000000"/>
                          </a:solidFill>
                          <a:effectLst/>
                          <a:latin typeface="+mn-lt"/>
                          <a:ea typeface="Calibri"/>
                          <a:cs typeface="Helvetica"/>
                        </a:rPr>
                        <a:t>Yo puedo explicar</a:t>
                      </a:r>
                      <a:r>
                        <a:rPr lang="es-MX" sz="1000" b="0" u="none" baseline="0" dirty="0" smtClean="0">
                          <a:solidFill>
                            <a:srgbClr val="000000"/>
                          </a:solidFill>
                          <a:effectLst/>
                          <a:latin typeface="+mn-lt"/>
                          <a:ea typeface="Calibri"/>
                          <a:cs typeface="Helvetica"/>
                        </a:rPr>
                        <a:t> </a:t>
                      </a:r>
                      <a:r>
                        <a:rPr lang="es-MX" sz="1000" b="0" u="none" dirty="0" smtClean="0">
                          <a:solidFill>
                            <a:srgbClr val="000000"/>
                          </a:solidFill>
                          <a:effectLst/>
                          <a:latin typeface="+mn-lt"/>
                          <a:ea typeface="Calibri"/>
                          <a:cs typeface="Helvetica"/>
                        </a:rPr>
                        <a:t>cómo un autor utiliza el punto de vista en un texto como una figura literaria</a:t>
                      </a:r>
                      <a:r>
                        <a:rPr lang="es-MX" sz="1000" b="0" dirty="0" smtClean="0">
                          <a:solidFill>
                            <a:srgbClr val="000000"/>
                          </a:solidFill>
                          <a:effectLst/>
                          <a:latin typeface="+mn-lt"/>
                          <a:ea typeface="Calibri"/>
                          <a:cs typeface="Helvetica"/>
                        </a:rPr>
                        <a:t>.</a:t>
                      </a:r>
                      <a:r>
                        <a:rPr lang="es-MX" sz="1000" b="0" baseline="0" dirty="0" smtClean="0">
                          <a:solidFill>
                            <a:srgbClr val="000000"/>
                          </a:solidFill>
                          <a:effectLst/>
                          <a:latin typeface="+mn-lt"/>
                          <a:ea typeface="Calibri"/>
                          <a:cs typeface="Helvetica"/>
                        </a:rPr>
                        <a:t> </a:t>
                      </a:r>
                      <a:r>
                        <a:rPr lang="es-MX" sz="1000" b="0" i="1" dirty="0" err="1" smtClean="0">
                          <a:solidFill>
                            <a:srgbClr val="000000"/>
                          </a:solidFill>
                          <a:effectLst/>
                          <a:latin typeface="+mn-lt"/>
                          <a:ea typeface="Times New Roman"/>
                          <a:cs typeface="Times New Roman"/>
                        </a:rPr>
                        <a:t>RL.6.6</a:t>
                      </a:r>
                      <a:endParaRPr lang="es-MX" sz="1000" b="0" i="1"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s-MX" sz="1500" b="1" dirty="0" smtClean="0"/>
                        <a:t>4</a:t>
                      </a:r>
                      <a:endParaRPr lang="es-MX"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b="0" u="none" dirty="0" smtClean="0">
                          <a:solidFill>
                            <a:srgbClr val="000000"/>
                          </a:solidFill>
                          <a:effectLst/>
                          <a:latin typeface="+mn-lt"/>
                          <a:ea typeface="Times New Roman"/>
                          <a:cs typeface="Times New Roman"/>
                        </a:rPr>
                        <a:t>Yo puedo describir formas en que un autor utiliza puntos de vista para influenciar a los lectores. </a:t>
                      </a:r>
                      <a:r>
                        <a:rPr lang="es-MX" sz="1000" b="0" i="1" dirty="0" err="1" smtClean="0">
                          <a:solidFill>
                            <a:srgbClr val="000000"/>
                          </a:solidFill>
                          <a:effectLst/>
                          <a:latin typeface="+mn-lt"/>
                          <a:ea typeface="Times New Roman"/>
                          <a:cs typeface="Times New Roman"/>
                        </a:rPr>
                        <a:t>RL.6.6</a:t>
                      </a:r>
                      <a:endParaRPr lang="es-MX" sz="1000" b="0" i="1"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s-MX" sz="1500" b="1" dirty="0" smtClean="0"/>
                        <a:t>5</a:t>
                      </a:r>
                      <a:endParaRPr lang="es-MX"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entender cómo diferentes géneros abordan temas y asuntos. </a:t>
                      </a:r>
                      <a:r>
                        <a:rPr lang="es-MX" sz="1000" b="0" i="1" dirty="0" err="1" smtClean="0">
                          <a:solidFill>
                            <a:srgbClr val="000000"/>
                          </a:solidFill>
                          <a:effectLst/>
                          <a:latin typeface="+mn-lt"/>
                          <a:ea typeface="Times New Roman"/>
                          <a:cs typeface="Times New Roman"/>
                        </a:rPr>
                        <a:t>RL.6.9</a:t>
                      </a:r>
                      <a:endParaRPr lang="es-MX" sz="1000" b="0" i="1"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s-MX" sz="1500" b="1" dirty="0" smtClean="0"/>
                        <a:t>6</a:t>
                      </a:r>
                      <a:endParaRPr lang="es-MX"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comparar y contrastar cómo las estructuras de textos de diferentes géneros contribuyen a la forma en que abordan temas y tópicos similares. </a:t>
                      </a:r>
                      <a:r>
                        <a:rPr lang="es-MX" sz="1000" b="0" i="1" dirty="0" err="1" smtClean="0">
                          <a:solidFill>
                            <a:srgbClr val="000000"/>
                          </a:solidFill>
                          <a:effectLst/>
                          <a:latin typeface="+mn-lt"/>
                          <a:ea typeface="Times New Roman"/>
                          <a:cs typeface="Times New Roman"/>
                        </a:rPr>
                        <a:t>RL.6.9</a:t>
                      </a:r>
                      <a:endParaRPr lang="es-MX" sz="1000" b="0" i="1"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s-MX" sz="1000" dirty="0" smtClean="0"/>
                    </a:p>
                    <a:p>
                      <a:pPr>
                        <a:lnSpc>
                          <a:spcPct val="100000"/>
                        </a:lnSpc>
                        <a:spcAft>
                          <a:spcPts val="0"/>
                        </a:spcAft>
                      </a:pPr>
                      <a:endParaRPr lang="es-MX"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s-MX" sz="1500" b="1" dirty="0" smtClean="0"/>
                        <a:t>7</a:t>
                      </a:r>
                      <a:endParaRPr lang="es-MX"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citar evidencia para mostrar cómo se desarrolla el punto de vista del autor en un texto para un propósito específico</a:t>
                      </a:r>
                      <a:r>
                        <a:rPr kumimoji="0" lang="es-MX" sz="1000" b="0" i="0" u="none" strike="noStrike" kern="1200" cap="none" spc="0" normalizeH="0" baseline="0" noProof="0" dirty="0" smtClean="0">
                          <a:ln>
                            <a:noFill/>
                          </a:ln>
                          <a:solidFill>
                            <a:srgbClr val="000000"/>
                          </a:solidFill>
                          <a:effectLst/>
                          <a:uLnTx/>
                          <a:uFillTx/>
                          <a:latin typeface="+mn-lt"/>
                          <a:ea typeface="Calibri"/>
                          <a:cs typeface="Calibri"/>
                        </a:rPr>
                        <a:t>. </a:t>
                      </a:r>
                      <a:r>
                        <a:rPr kumimoji="0" lang="es-MX" sz="1000" b="0" i="1" u="none" strike="noStrike" kern="1200" cap="none" spc="0" normalizeH="0" baseline="0" noProof="0" dirty="0" err="1" smtClean="0">
                          <a:ln>
                            <a:noFill/>
                          </a:ln>
                          <a:solidFill>
                            <a:srgbClr val="000000"/>
                          </a:solidFill>
                          <a:effectLst/>
                          <a:uLnTx/>
                          <a:uFillTx/>
                          <a:latin typeface="+mn-lt"/>
                          <a:ea typeface="Times New Roman"/>
                          <a:cs typeface="Times New Roman"/>
                        </a:rPr>
                        <a:t>RL.6.6</a:t>
                      </a:r>
                      <a:endParaRPr kumimoji="0" lang="es-MX" sz="1000" b="0" i="1" u="none" strike="noStrike" kern="1200" cap="none" spc="0" normalizeH="0" baseline="0" noProof="0" dirty="0" smtClean="0">
                        <a:ln>
                          <a:noFill/>
                        </a:ln>
                        <a:solidFill>
                          <a:srgbClr val="000000"/>
                        </a:solidFill>
                        <a:effectLst/>
                        <a:uLnTx/>
                        <a:uFillTx/>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s-MX" sz="1400" b="1" dirty="0" smtClean="0">
                          <a:effectLst>
                            <a:outerShdw blurRad="38100" dist="38100" dir="2700000" algn="tl">
                              <a:srgbClr val="000000">
                                <a:alpha val="43137"/>
                              </a:srgbClr>
                            </a:outerShdw>
                          </a:effectLst>
                        </a:rPr>
                        <a:t>2</a:t>
                      </a:r>
                      <a:endParaRPr lang="es-MX"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s-MX" sz="1400" b="1" dirty="0" smtClean="0">
                          <a:effectLst>
                            <a:outerShdw blurRad="38100" dist="38100" dir="2700000" algn="tl">
                              <a:srgbClr val="000000">
                                <a:alpha val="43137"/>
                              </a:srgbClr>
                            </a:outerShdw>
                          </a:effectLst>
                        </a:rPr>
                        <a:t>1</a:t>
                      </a:r>
                      <a:endParaRPr lang="es-MX"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s-MX" sz="1400" b="1" dirty="0" smtClean="0">
                          <a:effectLst>
                            <a:outerShdw blurRad="38100" dist="38100" dir="2700000" algn="tl">
                              <a:srgbClr val="000000">
                                <a:alpha val="43137"/>
                              </a:srgbClr>
                            </a:outerShdw>
                          </a:effectLst>
                        </a:rPr>
                        <a:t>0</a:t>
                      </a:r>
                      <a:endParaRPr lang="es-MX"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s-MX" sz="1500" b="1" dirty="0" smtClean="0"/>
                        <a:t>8</a:t>
                      </a:r>
                      <a:endParaRPr lang="es-MX"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comparar el modo de abordar temas o tópicos similares a través de múltiples textos. </a:t>
                      </a:r>
                      <a:r>
                        <a:rPr kumimoji="0" lang="es-MX" sz="1000" b="0" i="1" u="none" strike="noStrike" kern="1200" cap="none" spc="0" normalizeH="0" baseline="0" noProof="0" dirty="0" err="1" smtClean="0">
                          <a:ln>
                            <a:noFill/>
                          </a:ln>
                          <a:solidFill>
                            <a:srgbClr val="000000"/>
                          </a:solidFill>
                          <a:effectLst/>
                          <a:uLnTx/>
                          <a:uFillTx/>
                          <a:latin typeface="+mn-lt"/>
                          <a:ea typeface="Times New Roman"/>
                          <a:cs typeface="Times New Roman"/>
                        </a:rPr>
                        <a:t>RL</a:t>
                      </a:r>
                      <a:r>
                        <a:rPr lang="es-MX" sz="1000" b="0" i="1" baseline="0" dirty="0" smtClean="0">
                          <a:solidFill>
                            <a:srgbClr val="000000"/>
                          </a:solidFill>
                          <a:effectLst/>
                          <a:latin typeface="+mn-lt"/>
                          <a:ea typeface="Times New Roman"/>
                          <a:cs typeface="Times New Roman"/>
                        </a:rPr>
                        <a:t>.6.9</a:t>
                      </a:r>
                      <a:endParaRPr lang="es-MX" sz="1000" b="0" i="1" dirty="0" smtClean="0">
                        <a:solidFill>
                          <a:srgbClr val="000000"/>
                        </a:solidFill>
                        <a:effectLst/>
                        <a:latin typeface="+mn-lt"/>
                        <a:ea typeface="Calibri"/>
                        <a:cs typeface="Times New Roman"/>
                      </a:endParaRPr>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MX" sz="1400" b="1" dirty="0" smtClean="0">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s-MX"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s-MX" sz="1400" b="1" dirty="0" smtClean="0">
                          <a:effectLst>
                            <a:outerShdw blurRad="38100" dist="38100" dir="2700000" algn="tl">
                              <a:srgbClr val="000000">
                                <a:alpha val="43137"/>
                              </a:srgbClr>
                            </a:outerShdw>
                          </a:effectLst>
                        </a:rPr>
                        <a:t>1</a:t>
                      </a:r>
                      <a:endParaRPr lang="es-MX"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s-MX" sz="1400" b="1" dirty="0" smtClean="0">
                          <a:effectLst>
                            <a:outerShdw blurRad="38100" dist="38100" dir="2700000" algn="tl">
                              <a:srgbClr val="000000">
                                <a:alpha val="43137"/>
                              </a:srgbClr>
                            </a:outerShdw>
                          </a:effectLst>
                        </a:rPr>
                        <a:t>0</a:t>
                      </a:r>
                      <a:endParaRPr lang="es-MX"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41341" y="134237"/>
            <a:ext cx="6554046" cy="466633"/>
          </a:xfrm>
          <a:prstGeom prst="rect">
            <a:avLst/>
          </a:prstGeom>
          <a:noFill/>
        </p:spPr>
        <p:txBody>
          <a:bodyPr wrap="square" lIns="96359" tIns="48180" rIns="96359" bIns="48180" rtlCol="0">
            <a:spAutoFit/>
          </a:bodyPr>
          <a:lstStyle/>
          <a:p>
            <a:r>
              <a:rPr lang="es-MX" sz="1200" b="1" dirty="0"/>
              <a:t>Puntuación del estudiante: </a:t>
            </a:r>
            <a:r>
              <a:rPr lang="es-MX" sz="1200" dirty="0"/>
              <a:t>Colorea la casilla de verde si tu respuesta </a:t>
            </a:r>
            <a:r>
              <a:rPr lang="es-MX" sz="1200" dirty="0" smtClean="0"/>
              <a:t>fue </a:t>
            </a:r>
            <a:r>
              <a:rPr lang="es-MX" sz="1200" dirty="0"/>
              <a:t>correcta. </a:t>
            </a:r>
            <a:endParaRPr lang="es-MX" sz="1200" dirty="0" smtClean="0"/>
          </a:p>
          <a:p>
            <a:pPr marL="1660525" indent="60325"/>
            <a:r>
              <a:rPr lang="es-MX" sz="1200" dirty="0" smtClean="0"/>
              <a:t> Colorea </a:t>
            </a:r>
            <a:r>
              <a:rPr lang="es-MX" sz="1200" dirty="0"/>
              <a:t>la casilla de rojo si tu respuesta </a:t>
            </a:r>
            <a:r>
              <a:rPr lang="es-MX" sz="1200" dirty="0" smtClean="0"/>
              <a:t>fue incorrecta</a:t>
            </a:r>
            <a:r>
              <a:rPr lang="es-MX" sz="1200" dirty="0"/>
              <a:t>. </a:t>
            </a:r>
          </a:p>
        </p:txBody>
      </p:sp>
      <p:sp>
        <p:nvSpPr>
          <p:cNvPr id="6" name="Curved Down Arrow 5"/>
          <p:cNvSpPr/>
          <p:nvPr/>
        </p:nvSpPr>
        <p:spPr>
          <a:xfrm rot="599511">
            <a:off x="6379742" y="3915486"/>
            <a:ext cx="858248" cy="2604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a:solidFill>
                <a:schemeClr val="tx1"/>
              </a:solidFill>
            </a:endParaRPr>
          </a:p>
        </p:txBody>
      </p:sp>
      <p:sp>
        <p:nvSpPr>
          <p:cNvPr id="10" name="Curved Down Arrow 9"/>
          <p:cNvSpPr/>
          <p:nvPr/>
        </p:nvSpPr>
        <p:spPr>
          <a:xfrm rot="599511">
            <a:off x="6379742" y="658102"/>
            <a:ext cx="858248" cy="2604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a:solidFill>
                <a:schemeClr val="tx1"/>
              </a:solidFill>
            </a:endParaRPr>
          </a:p>
        </p:txBody>
      </p:sp>
    </p:spTree>
    <p:extLst>
      <p:ext uri="{BB962C8B-B14F-4D97-AF65-F5344CB8AC3E}">
        <p14:creationId xmlns:p14="http://schemas.microsoft.com/office/powerpoint/2010/main" val="198467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673417"/>
          </a:xfrm>
          <a:prstGeom prst="rect">
            <a:avLst/>
          </a:prstGeom>
          <a:noFill/>
        </p:spPr>
        <p:txBody>
          <a:bodyPr wrap="square" rtlCol="0">
            <a:spAutoFit/>
          </a:bodyPr>
          <a:lstStyle/>
          <a:p>
            <a:r>
              <a:rPr lang="es-ES_tradnl" sz="1320" b="1" dirty="0" smtClean="0"/>
              <a:t>Actividad: </a:t>
            </a:r>
            <a:r>
              <a:rPr lang="es-ES_tradnl" sz="1600" i="1" dirty="0" err="1" smtClean="0"/>
              <a:t>STEM</a:t>
            </a:r>
            <a:r>
              <a:rPr lang="es-ES_tradnl" sz="1320" b="1" dirty="0" smtClean="0"/>
              <a:t> </a:t>
            </a:r>
            <a:r>
              <a:rPr lang="es-ES_tradnl" sz="1320" i="1" dirty="0" smtClean="0"/>
              <a:t>continuación…</a:t>
            </a:r>
          </a:p>
          <a:p>
            <a:endParaRPr lang="es-ES_tradnl" sz="1320" i="1" dirty="0" smtClean="0"/>
          </a:p>
          <a:p>
            <a:r>
              <a:rPr lang="es-ES_tradnl" sz="1320" b="1" dirty="0" smtClean="0"/>
              <a:t>El facilitador dice: </a:t>
            </a:r>
            <a:r>
              <a:rPr lang="es-ES_tradnl" sz="1320" i="1" dirty="0" smtClean="0"/>
              <a:t>Hoy vamos a ver un video que nos introducirá a lo que es </a:t>
            </a:r>
            <a:r>
              <a:rPr lang="es-ES_tradnl" sz="1320" i="1" dirty="0" err="1" smtClean="0"/>
              <a:t>STEM</a:t>
            </a:r>
            <a:r>
              <a:rPr lang="es-ES_tradnl" sz="1320" i="1" dirty="0" smtClean="0"/>
              <a:t>. Antes de que comencemos, ¿qué piensan que es </a:t>
            </a:r>
            <a:r>
              <a:rPr lang="es-ES_tradnl" sz="1320" i="1" dirty="0" err="1" smtClean="0"/>
              <a:t>STEM</a:t>
            </a:r>
            <a:r>
              <a:rPr lang="es-ES_tradnl" sz="1320" i="1" dirty="0" smtClean="0"/>
              <a:t>?</a:t>
            </a:r>
          </a:p>
          <a:p>
            <a:endParaRPr lang="es-ES_tradnl" sz="1320" b="1" dirty="0" smtClean="0"/>
          </a:p>
          <a:p>
            <a:r>
              <a:rPr lang="es-ES_tradnl" sz="1320" b="1" dirty="0" smtClean="0">
                <a:solidFill>
                  <a:srgbClr val="000000"/>
                </a:solidFill>
                <a:ea typeface="Calibri"/>
                <a:cs typeface="Calibri"/>
                <a:sym typeface="Calibri"/>
              </a:rPr>
              <a:t>Posibles respuestas de los estudiantes</a:t>
            </a:r>
            <a:r>
              <a:rPr lang="es-ES_tradnl" sz="1320" b="1" dirty="0" smtClean="0"/>
              <a:t>:</a:t>
            </a:r>
          </a:p>
          <a:p>
            <a:pPr marL="188595" indent="-188595">
              <a:buFont typeface="Arial" panose="020B0604020202020204" pitchFamily="34" charset="0"/>
              <a:buChar char="•"/>
            </a:pPr>
            <a:r>
              <a:rPr lang="es-ES_tradnl" sz="1320" dirty="0" smtClean="0"/>
              <a:t>Yo pienso que </a:t>
            </a:r>
            <a:r>
              <a:rPr lang="es-ES_tradnl" sz="1320" dirty="0" err="1" smtClean="0"/>
              <a:t>STEM</a:t>
            </a:r>
            <a:r>
              <a:rPr lang="es-ES_tradnl" sz="1320" dirty="0" smtClean="0"/>
              <a:t> tiene que ver algo con ciencia y tecnología.</a:t>
            </a:r>
          </a:p>
          <a:p>
            <a:pPr marL="188595" indent="-188595">
              <a:buFont typeface="Arial" panose="020B0604020202020204" pitchFamily="34" charset="0"/>
              <a:buChar char="•"/>
            </a:pPr>
            <a:r>
              <a:rPr lang="es-ES" sz="1320" dirty="0" smtClean="0"/>
              <a:t>Yo creo </a:t>
            </a:r>
            <a:r>
              <a:rPr lang="es-ES" sz="1320" dirty="0"/>
              <a:t>que es una parte de </a:t>
            </a:r>
            <a:r>
              <a:rPr lang="es-ES" sz="1320" dirty="0" smtClean="0"/>
              <a:t>la </a:t>
            </a:r>
            <a:r>
              <a:rPr lang="es-ES" sz="1320" dirty="0"/>
              <a:t>planta</a:t>
            </a:r>
            <a:r>
              <a:rPr lang="es-ES_tradnl" sz="1320" dirty="0" smtClean="0"/>
              <a:t>.</a:t>
            </a:r>
          </a:p>
          <a:p>
            <a:pPr marL="188595" indent="-188595">
              <a:buFont typeface="Arial" panose="020B0604020202020204" pitchFamily="34" charset="0"/>
              <a:buChar char="•"/>
            </a:pPr>
            <a:r>
              <a:rPr lang="es-ES" sz="1320" dirty="0" smtClean="0"/>
              <a:t>Yo creo </a:t>
            </a:r>
            <a:r>
              <a:rPr lang="es-ES" sz="1320" dirty="0"/>
              <a:t>que es un tipo de escuela</a:t>
            </a:r>
            <a:r>
              <a:rPr lang="es-ES_tradnl" sz="1320" dirty="0" smtClean="0"/>
              <a:t>.</a:t>
            </a:r>
          </a:p>
          <a:p>
            <a:endParaRPr lang="es-ES_tradnl" sz="1320" dirty="0" smtClean="0"/>
          </a:p>
          <a:p>
            <a:r>
              <a:rPr lang="es-ES_tradnl" sz="1320" b="1" dirty="0" smtClean="0"/>
              <a:t>El facilitador dice: </a:t>
            </a:r>
            <a:r>
              <a:rPr lang="es-ES_tradnl" sz="1320" i="1" dirty="0" smtClean="0"/>
              <a:t>¡Todas esas son buenas ideas! </a:t>
            </a:r>
            <a:r>
              <a:rPr lang="es-ES_tradnl" sz="1320" i="1" dirty="0" err="1" smtClean="0"/>
              <a:t>STEM</a:t>
            </a:r>
            <a:r>
              <a:rPr lang="es-ES_tradnl" sz="1320" i="1" dirty="0" smtClean="0"/>
              <a:t> es un método o enfoque en la educación y son las siglas que forman las iniciales de ciencia, tecnología, ingeniería y matemáticas </a:t>
            </a:r>
            <a:r>
              <a:rPr lang="es-ES_tradnl" sz="1320" i="1" dirty="0"/>
              <a:t>[en inglés] </a:t>
            </a:r>
            <a:r>
              <a:rPr lang="es-ES_tradnl" sz="1320" i="1" dirty="0" smtClean="0"/>
              <a:t>(</a:t>
            </a:r>
            <a:r>
              <a:rPr lang="en-US" sz="1320" i="1" dirty="0" smtClean="0"/>
              <a:t>Science</a:t>
            </a:r>
            <a:r>
              <a:rPr lang="en-US" sz="1320" i="1" dirty="0"/>
              <a:t>, Technology, Engineering </a:t>
            </a:r>
            <a:r>
              <a:rPr lang="en-US" sz="1320" i="1" dirty="0" smtClean="0"/>
              <a:t>&amp; Mathematics)</a:t>
            </a:r>
            <a:r>
              <a:rPr lang="es-ES_tradnl" sz="1320" i="1" dirty="0" smtClean="0"/>
              <a:t>. Es lo que llamamos un método interdisciplinario de aprendizaje y de trabajo, lo que significa que combina varios temas para enfocarse en un tema de diferentes maneras. El video que vamos a ver mostrará cómo STEM es un modo interdisciplinario de pensar sobre asuntos/situaciones. ¡Más adelante vamos a trabajar juntos para hacer lo mismo!</a:t>
            </a:r>
            <a:endParaRPr lang="es-ES_tradnl" sz="1320" b="1" i="1" dirty="0" smtClean="0"/>
          </a:p>
          <a:p>
            <a:endParaRPr lang="es-ES_tradnl" sz="1320" b="1" dirty="0" smtClean="0"/>
          </a:p>
          <a:p>
            <a:r>
              <a:rPr lang="es-ES_tradnl" sz="1320" dirty="0"/>
              <a:t>[</a:t>
            </a:r>
            <a:r>
              <a:rPr lang="es-ES_tradnl" sz="1320" dirty="0" smtClean="0"/>
              <a:t>Muestre el video utilizando un </a:t>
            </a:r>
            <a:r>
              <a:rPr lang="es-ES_tradnl" sz="1320" dirty="0" err="1" smtClean="0"/>
              <a:t>SMARTBoard</a:t>
            </a:r>
            <a:r>
              <a:rPr lang="es-ES_tradnl" sz="1320" dirty="0" smtClean="0"/>
              <a:t>/computadora/proyector: </a:t>
            </a:r>
            <a:r>
              <a:rPr lang="es-ES_tradnl" sz="1320" dirty="0" smtClean="0">
                <a:hlinkClick r:id="rId3"/>
              </a:rPr>
              <a:t>http://www.clevercrazes.com/page/What_Is_STEM/79/55/</a:t>
            </a:r>
            <a:r>
              <a:rPr lang="es-ES_tradnl" sz="1320" dirty="0" smtClean="0"/>
              <a:t>]</a:t>
            </a:r>
          </a:p>
          <a:p>
            <a:endParaRPr lang="es-ES_tradnl" sz="1320" b="1" dirty="0" smtClean="0"/>
          </a:p>
          <a:p>
            <a:r>
              <a:rPr lang="es-ES_tradnl" sz="1320" b="1" dirty="0" smtClean="0"/>
              <a:t>El facilitador dice: </a:t>
            </a:r>
            <a:r>
              <a:rPr lang="es-ES_tradnl" sz="1320" dirty="0" smtClean="0"/>
              <a:t>[</a:t>
            </a:r>
            <a:r>
              <a:rPr lang="es-ES_tradnl" sz="1320" i="1" dirty="0" smtClean="0"/>
              <a:t>Escriba y lea en voz alta]: ¿Cuáles fueron algunas maneras en las que el video veía la luz? Asegúrense de tener en cuenta que ellos pensaban en esta como un problema y también como una manera de ayudar a la gente.</a:t>
            </a:r>
            <a:endParaRPr lang="es-ES_tradnl" sz="1320" dirty="0" smtClean="0"/>
          </a:p>
          <a:p>
            <a:endParaRPr lang="es-ES_tradnl" sz="1320" dirty="0" smtClean="0"/>
          </a:p>
          <a:p>
            <a:r>
              <a:rPr lang="es-ES_tradnl" sz="1320" dirty="0" smtClean="0"/>
              <a:t>[Permita a los estudiantes dialogar y escribir sus ideas por tres minutos </a:t>
            </a:r>
            <a:r>
              <a:rPr lang="es-ES_tradnl" sz="1320" dirty="0"/>
              <a:t>. </a:t>
            </a:r>
            <a:r>
              <a:rPr lang="es-ES_tradnl" sz="1320" dirty="0" smtClean="0"/>
              <a:t>Después de unos tres minutos, instruya a los estudiantes para que compartan sus ideas con la clase. Pida a los estudiantes que compartan sus respuestas a la pregunta y las anoten bajo la pregunta inicial.]</a:t>
            </a:r>
          </a:p>
          <a:p>
            <a:endParaRPr lang="es-ES_tradnl" sz="1320" dirty="0" smtClean="0"/>
          </a:p>
          <a:p>
            <a:r>
              <a:rPr lang="es-ES_tradnl" sz="1320" b="1" dirty="0" smtClean="0">
                <a:solidFill>
                  <a:srgbClr val="000000"/>
                </a:solidFill>
                <a:ea typeface="Calibri"/>
                <a:cs typeface="Calibri"/>
                <a:sym typeface="Calibri"/>
              </a:rPr>
              <a:t>Posibles respuestas de los estudiantes</a:t>
            </a:r>
            <a:r>
              <a:rPr lang="es-ES_tradnl" sz="1320" b="1" dirty="0" smtClean="0"/>
              <a:t>:</a:t>
            </a:r>
          </a:p>
          <a:p>
            <a:pPr marL="188595" indent="-188595">
              <a:buFont typeface="Arial" panose="020B0604020202020204" pitchFamily="34" charset="0"/>
              <a:buChar char="•"/>
            </a:pPr>
            <a:r>
              <a:rPr lang="es-ES_tradnl" sz="1320" dirty="0" smtClean="0"/>
              <a:t>La luz viene del sol.</a:t>
            </a:r>
          </a:p>
          <a:p>
            <a:pPr marL="188595" indent="-188595">
              <a:buFont typeface="Arial" panose="020B0604020202020204" pitchFamily="34" charset="0"/>
              <a:buChar char="•"/>
            </a:pPr>
            <a:r>
              <a:rPr lang="es-ES_tradnl" sz="1320" dirty="0" smtClean="0"/>
              <a:t>La luz del sol nos da vitamina D.</a:t>
            </a:r>
          </a:p>
          <a:p>
            <a:pPr marL="188595" indent="-188595">
              <a:buFont typeface="Arial" panose="020B0604020202020204" pitchFamily="34" charset="0"/>
              <a:buChar char="•"/>
            </a:pPr>
            <a:r>
              <a:rPr lang="es-ES_tradnl" sz="1320" dirty="0" smtClean="0"/>
              <a:t>La luz nos permite ver los colores, como en un arco iris.</a:t>
            </a:r>
          </a:p>
          <a:p>
            <a:pPr marL="188595" indent="-188595">
              <a:buFont typeface="Arial" panose="020B0604020202020204" pitchFamily="34" charset="0"/>
              <a:buChar char="•"/>
            </a:pPr>
            <a:r>
              <a:rPr lang="es-ES_tradnl" sz="1320" dirty="0" smtClean="0"/>
              <a:t>La luz se utiliza para iluminar nuestras casas.</a:t>
            </a:r>
          </a:p>
          <a:p>
            <a:pPr marL="188595" indent="-188595">
              <a:buFont typeface="Arial" panose="020B0604020202020204" pitchFamily="34" charset="0"/>
              <a:buChar char="•"/>
            </a:pPr>
            <a:r>
              <a:rPr lang="es-ES_tradnl" sz="1320" dirty="0" smtClean="0"/>
              <a:t>La luz es un problema para nosotros</a:t>
            </a:r>
            <a:r>
              <a:rPr lang="es-ES_tradnl" sz="1320" dirty="0"/>
              <a:t> </a:t>
            </a:r>
            <a:r>
              <a:rPr lang="es-ES_tradnl" sz="1320" dirty="0" smtClean="0"/>
              <a:t>por que causa que se queme nuestra piel.</a:t>
            </a:r>
          </a:p>
          <a:p>
            <a:endParaRPr lang="es-ES_tradnl" sz="1320" b="1" dirty="0" smtClean="0"/>
          </a:p>
          <a:p>
            <a:r>
              <a:rPr lang="es-ES_tradnl" sz="1320" b="1" dirty="0" smtClean="0"/>
              <a:t>El facilitador dice: </a:t>
            </a:r>
            <a:r>
              <a:rPr lang="es-ES_tradnl" sz="1320" i="1" dirty="0" smtClean="0"/>
              <a:t>¡Tienen razón! Los estudiantes en el video nos mostraron que podemos ver la luz desde diferentes perspectivas. Recuerden que esto se llama un método o enfoque </a:t>
            </a:r>
            <a:r>
              <a:rPr lang="es-ES_tradnl" sz="1320" b="1" i="1" dirty="0" smtClean="0"/>
              <a:t>interdisciplinario</a:t>
            </a:r>
            <a:r>
              <a:rPr lang="es-ES_tradnl" sz="1320" i="1" dirty="0" smtClean="0"/>
              <a:t>. Ustedes van a utilizar este método para pensar sobre el agua. </a:t>
            </a:r>
          </a:p>
          <a:p>
            <a:endParaRPr lang="es-ES_tradnl" sz="1320" dirty="0" smtClean="0"/>
          </a:p>
          <a:p>
            <a:r>
              <a:rPr lang="es-ES_tradnl" sz="1320" dirty="0"/>
              <a:t>[</a:t>
            </a:r>
            <a:r>
              <a:rPr lang="es-ES_tradnl" sz="1320" dirty="0" smtClean="0"/>
              <a:t>Escriba y lea en voz alta: ] </a:t>
            </a:r>
            <a:r>
              <a:rPr lang="es-ES_tradnl" sz="1320" i="1" dirty="0" smtClean="0"/>
              <a:t>Vamos a comenzar con una manera de pensar sobre el agua. ¿Cómo y dónde está el agua representada en nuestro mundo?</a:t>
            </a:r>
          </a:p>
          <a:p>
            <a:endParaRPr lang="es-ES_tradnl" sz="1320" dirty="0" smtClean="0"/>
          </a:p>
          <a:p>
            <a:r>
              <a:rPr lang="es-ES_tradnl" sz="1320" dirty="0" smtClean="0"/>
              <a:t>[</a:t>
            </a:r>
            <a:r>
              <a:rPr lang="es-ES" sz="1320" dirty="0"/>
              <a:t>Permita a los estudiantes dialogar y escribir sus ideas por </a:t>
            </a:r>
            <a:r>
              <a:rPr lang="es-ES" sz="1320" dirty="0" smtClean="0"/>
              <a:t>cuatro minutos </a:t>
            </a:r>
            <a:r>
              <a:rPr lang="es-ES_tradnl" sz="1320" dirty="0" smtClean="0"/>
              <a:t>. </a:t>
            </a:r>
            <a:r>
              <a:rPr lang="es-ES_tradnl" sz="1320" dirty="0"/>
              <a:t>Después de unos </a:t>
            </a:r>
            <a:r>
              <a:rPr lang="es-ES_tradnl" sz="1320" dirty="0" smtClean="0"/>
              <a:t>cuatro </a:t>
            </a:r>
            <a:r>
              <a:rPr lang="es-ES_tradnl" sz="1320" dirty="0"/>
              <a:t>minutos, instruya a los estudiantes para que compartan sus ideas con la clase. Pida a los estudiantes que compartan sus respuestas a la pregunta y </a:t>
            </a:r>
            <a:r>
              <a:rPr lang="es-ES_tradnl" sz="1320" dirty="0" smtClean="0"/>
              <a:t>las </a:t>
            </a:r>
            <a:r>
              <a:rPr lang="es-ES_tradnl" sz="1320" dirty="0"/>
              <a:t>anoten en </a:t>
            </a:r>
            <a:r>
              <a:rPr lang="es-ES_tradnl" sz="1320" dirty="0" smtClean="0"/>
              <a:t>la pizarra.]</a:t>
            </a:r>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6</a:t>
            </a:r>
            <a:endParaRPr lang="en-US" dirty="0"/>
          </a:p>
        </p:txBody>
      </p:sp>
    </p:spTree>
    <p:extLst>
      <p:ext uri="{BB962C8B-B14F-4D97-AF65-F5344CB8AC3E}">
        <p14:creationId xmlns:p14="http://schemas.microsoft.com/office/powerpoint/2010/main" val="187047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359485"/>
          </a:xfrm>
          <a:prstGeom prst="rect">
            <a:avLst/>
          </a:prstGeom>
          <a:noFill/>
        </p:spPr>
        <p:txBody>
          <a:bodyPr wrap="square" rtlCol="0">
            <a:spAutoFit/>
          </a:bodyPr>
          <a:lstStyle/>
          <a:p>
            <a:r>
              <a:rPr lang="es-ES_tradnl" sz="1250" b="1" dirty="0"/>
              <a:t>Actividad: </a:t>
            </a:r>
            <a:r>
              <a:rPr lang="es-ES_tradnl" sz="1250" b="1" dirty="0" err="1"/>
              <a:t>STEM</a:t>
            </a:r>
            <a:r>
              <a:rPr lang="es-ES_tradnl" sz="1250" b="1" dirty="0"/>
              <a:t> </a:t>
            </a:r>
            <a:r>
              <a:rPr lang="es-ES_tradnl" sz="1250" i="1" dirty="0"/>
              <a:t>continuación…</a:t>
            </a:r>
          </a:p>
          <a:p>
            <a:endParaRPr lang="es-VE" sz="1320" i="1" dirty="0" smtClean="0"/>
          </a:p>
          <a:p>
            <a:r>
              <a:rPr lang="es-VE" sz="1250" b="1" dirty="0" smtClean="0">
                <a:solidFill>
                  <a:srgbClr val="000000"/>
                </a:solidFill>
                <a:ea typeface="Calibri"/>
                <a:cs typeface="Calibri"/>
                <a:sym typeface="Calibri"/>
              </a:rPr>
              <a:t>Posibles respuestas de los estudiantes</a:t>
            </a:r>
            <a:r>
              <a:rPr lang="es-VE" sz="1250" b="1" dirty="0" smtClean="0"/>
              <a:t>:</a:t>
            </a:r>
          </a:p>
          <a:p>
            <a:pPr marL="285750" indent="-285750">
              <a:buFont typeface="Arial"/>
              <a:buChar char="•"/>
            </a:pPr>
            <a:r>
              <a:rPr lang="es-VE" sz="1250" dirty="0" smtClean="0"/>
              <a:t>Encontramos agua en lagos, océanos, ríos y piscinas.</a:t>
            </a:r>
          </a:p>
          <a:p>
            <a:pPr marL="285750" indent="-285750">
              <a:buFont typeface="Arial"/>
              <a:buChar char="•"/>
            </a:pPr>
            <a:r>
              <a:rPr lang="es-VE" sz="1250" dirty="0" smtClean="0"/>
              <a:t>El agua puede provenir de una llave (grifo) de nuestro lavabo.</a:t>
            </a:r>
          </a:p>
          <a:p>
            <a:pPr marL="285750" indent="-285750">
              <a:buFont typeface="Arial"/>
              <a:buChar char="•"/>
            </a:pPr>
            <a:r>
              <a:rPr lang="es-VE" sz="1250" dirty="0" smtClean="0"/>
              <a:t>El agua cae del cielo en forma de lluvia, y es una parte del ciclo del agua. </a:t>
            </a:r>
          </a:p>
          <a:p>
            <a:endParaRPr lang="es-VE" sz="1250" b="1" dirty="0" smtClean="0"/>
          </a:p>
          <a:p>
            <a:r>
              <a:rPr lang="es-VE" sz="1250" b="1" dirty="0" smtClean="0"/>
              <a:t>El facilitador dice: </a:t>
            </a:r>
            <a:r>
              <a:rPr lang="es-VE" sz="1250" dirty="0"/>
              <a:t>[</a:t>
            </a:r>
            <a:r>
              <a:rPr lang="es-VE" sz="1250" dirty="0" smtClean="0"/>
              <a:t>Escriba y lea en voz alta]: </a:t>
            </a:r>
            <a:r>
              <a:rPr lang="es-VE" sz="1250" i="1" dirty="0" smtClean="0"/>
              <a:t>¿Qué tipos de problemas existen que están relacionados con el agua?</a:t>
            </a:r>
            <a:r>
              <a:rPr lang="es-VE" sz="1250" dirty="0" smtClean="0"/>
              <a:t>]</a:t>
            </a:r>
          </a:p>
          <a:p>
            <a:endParaRPr lang="es-VE" sz="1250" dirty="0" smtClean="0"/>
          </a:p>
          <a:p>
            <a:r>
              <a:rPr lang="es-ES_tradnl" sz="1250" dirty="0" smtClean="0"/>
              <a:t>[</a:t>
            </a:r>
            <a:r>
              <a:rPr lang="es-ES" sz="1250" dirty="0"/>
              <a:t>Permita a los estudiantes dialogar y escribir sus ideas por cuatro minutos </a:t>
            </a:r>
            <a:r>
              <a:rPr lang="es-ES_tradnl" sz="1250" dirty="0" smtClean="0"/>
              <a:t>. </a:t>
            </a:r>
            <a:r>
              <a:rPr lang="es-ES_tradnl" sz="1250" dirty="0"/>
              <a:t>Después de unos </a:t>
            </a:r>
            <a:r>
              <a:rPr lang="es-ES_tradnl" sz="1250" dirty="0" smtClean="0"/>
              <a:t>cuatro </a:t>
            </a:r>
            <a:r>
              <a:rPr lang="es-ES_tradnl" sz="1250" dirty="0"/>
              <a:t>minutos, instruya a los estudiantes para que compartan sus ideas con la clase. Pida a los estudiantes que compartan sus respuestas a la pregunta y las anoten bajo la pregunta inicial.]</a:t>
            </a:r>
          </a:p>
          <a:p>
            <a:endParaRPr lang="es-VE" sz="1250" b="1" dirty="0" smtClean="0"/>
          </a:p>
          <a:p>
            <a:r>
              <a:rPr lang="es-VE" sz="1250" b="1" dirty="0" smtClean="0">
                <a:solidFill>
                  <a:srgbClr val="000000"/>
                </a:solidFill>
                <a:ea typeface="Calibri"/>
                <a:cs typeface="Calibri"/>
                <a:sym typeface="Calibri"/>
              </a:rPr>
              <a:t>Posibles respuestas de los estudiantes</a:t>
            </a:r>
            <a:r>
              <a:rPr lang="es-VE" sz="1250" b="1" dirty="0" smtClean="0"/>
              <a:t>:</a:t>
            </a:r>
          </a:p>
          <a:p>
            <a:pPr marL="285750" indent="-285750">
              <a:buFont typeface="Arial"/>
              <a:buChar char="•"/>
            </a:pPr>
            <a:r>
              <a:rPr lang="es-VE" sz="1250" dirty="0" smtClean="0"/>
              <a:t>El agua potable no está disponible por todo el mundo.</a:t>
            </a:r>
          </a:p>
          <a:p>
            <a:pPr marL="285750" indent="-285750">
              <a:buFont typeface="Arial"/>
              <a:buChar char="•"/>
            </a:pPr>
            <a:r>
              <a:rPr lang="es-VE" sz="1250" dirty="0" smtClean="0"/>
              <a:t>Cuando no hay suficiente agua, lo llamamos una sequía.</a:t>
            </a:r>
          </a:p>
          <a:p>
            <a:pPr marL="285750" indent="-285750">
              <a:buFont typeface="Arial"/>
              <a:buChar char="•"/>
            </a:pPr>
            <a:r>
              <a:rPr lang="es-VE" sz="1250" dirty="0" smtClean="0"/>
              <a:t>Cuando hay demasiada agua (lluvia) tenemos inundaciones. </a:t>
            </a:r>
          </a:p>
          <a:p>
            <a:pPr marL="285750" indent="-285750">
              <a:buFont typeface="Arial"/>
              <a:buChar char="•"/>
            </a:pPr>
            <a:r>
              <a:rPr lang="es-VE" sz="1250" dirty="0" smtClean="0"/>
              <a:t>Los niveles de agua están aumentando por todo el mundo.</a:t>
            </a:r>
          </a:p>
          <a:p>
            <a:pPr marL="188595" indent="-188595">
              <a:buFont typeface="Arial" panose="020B0604020202020204" pitchFamily="34" charset="0"/>
              <a:buChar char="•"/>
            </a:pPr>
            <a:endParaRPr lang="es-VE" sz="1250" b="1" dirty="0" smtClean="0"/>
          </a:p>
          <a:p>
            <a:r>
              <a:rPr lang="es-VE" sz="1250" b="1" dirty="0" smtClean="0"/>
              <a:t>El facilitador dice:</a:t>
            </a:r>
            <a:r>
              <a:rPr lang="es-VE" sz="1250" dirty="0" smtClean="0"/>
              <a:t> </a:t>
            </a:r>
            <a:r>
              <a:rPr lang="es-VE" sz="1250" i="1" dirty="0" smtClean="0"/>
              <a:t>El agua puede causar problemas, como de los que acabamos de hablar, pero también puede ayudarnos a resolverlos.</a:t>
            </a:r>
          </a:p>
          <a:p>
            <a:endParaRPr lang="es-VE" sz="1250" dirty="0" smtClean="0"/>
          </a:p>
          <a:p>
            <a:r>
              <a:rPr lang="es-VE" sz="1250" dirty="0"/>
              <a:t>[</a:t>
            </a:r>
            <a:r>
              <a:rPr lang="es-VE" sz="1250" dirty="0" smtClean="0"/>
              <a:t>Escriba y lea en voz alta]: </a:t>
            </a:r>
            <a:r>
              <a:rPr lang="es-VE" sz="1250" i="1" dirty="0" smtClean="0"/>
              <a:t>¿Cuáles son algunas maneras en que podemos utilizar el agua para resolver problemas?</a:t>
            </a:r>
            <a:r>
              <a:rPr lang="es-VE" sz="1250" dirty="0" smtClean="0"/>
              <a:t>]</a:t>
            </a:r>
            <a:endParaRPr lang="es-VE" sz="1250" i="1" dirty="0" smtClean="0"/>
          </a:p>
          <a:p>
            <a:endParaRPr lang="es-VE" sz="1250" dirty="0" smtClean="0"/>
          </a:p>
          <a:p>
            <a:r>
              <a:rPr lang="es-MX" sz="1250" dirty="0" smtClean="0"/>
              <a:t>[</a:t>
            </a:r>
            <a:r>
              <a:rPr lang="es-ES" sz="1250" dirty="0"/>
              <a:t>Permita a los estudiantes dialogar y escribir sus ideas por cuatro minutos </a:t>
            </a:r>
            <a:r>
              <a:rPr lang="es-MX" sz="1250" dirty="0" smtClean="0"/>
              <a:t>. </a:t>
            </a:r>
            <a:r>
              <a:rPr lang="es-MX" sz="1250" dirty="0"/>
              <a:t>Después de unos cuatro minutos, instruya a los estudiantes para que compartan sus ideas con la clase. Pida a los estudiantes que compartan sus respuestas a la pregunta y las anoten bajo la pregunta inicial.]</a:t>
            </a:r>
          </a:p>
          <a:p>
            <a:endParaRPr lang="es-VE" sz="1250" dirty="0" smtClean="0"/>
          </a:p>
          <a:p>
            <a:r>
              <a:rPr lang="es-VE" sz="1250" b="1" dirty="0" smtClean="0">
                <a:solidFill>
                  <a:srgbClr val="000000"/>
                </a:solidFill>
                <a:ea typeface="Calibri"/>
                <a:cs typeface="Calibri"/>
                <a:sym typeface="Calibri"/>
              </a:rPr>
              <a:t>Posibles respuestas de los estudiantes</a:t>
            </a:r>
            <a:r>
              <a:rPr lang="es-VE" sz="1250" b="1" dirty="0" smtClean="0"/>
              <a:t>:</a:t>
            </a:r>
          </a:p>
          <a:p>
            <a:pPr marL="285750" indent="-285750">
              <a:buFont typeface="Arial"/>
              <a:buChar char="•"/>
            </a:pPr>
            <a:r>
              <a:rPr lang="es-VE" sz="1250" dirty="0" smtClean="0"/>
              <a:t>El agua se puede utilizar como una fuente de energía en la energía hidroeléctrica.</a:t>
            </a:r>
          </a:p>
          <a:p>
            <a:pPr marL="285750" indent="-285750">
              <a:buFont typeface="Arial"/>
              <a:buChar char="•"/>
            </a:pPr>
            <a:r>
              <a:rPr lang="es-VE" sz="1250" dirty="0" smtClean="0"/>
              <a:t>Se puede utilizar para ayudar a los agricultores a cultivar cosechas.</a:t>
            </a:r>
          </a:p>
          <a:p>
            <a:pPr marL="285750" indent="-285750">
              <a:buFont typeface="Arial"/>
              <a:buChar char="•"/>
            </a:pPr>
            <a:r>
              <a:rPr lang="es-VE" sz="1250" dirty="0" smtClean="0"/>
              <a:t>El agua limpia nos mantiene vivos.</a:t>
            </a:r>
          </a:p>
          <a:p>
            <a:endParaRPr lang="es-VE" sz="1250" b="1" dirty="0" smtClean="0"/>
          </a:p>
          <a:p>
            <a:r>
              <a:rPr lang="es-VE" sz="1250" b="1" dirty="0" smtClean="0"/>
              <a:t>El facilitador dice:</a:t>
            </a:r>
            <a:r>
              <a:rPr lang="es-VE" sz="1250" dirty="0" smtClean="0"/>
              <a:t> </a:t>
            </a:r>
            <a:r>
              <a:rPr lang="es-VE" sz="1250" i="1" dirty="0" smtClean="0"/>
              <a:t>Hemos analizado el agua como una forma de crear y resolver problemas.</a:t>
            </a:r>
          </a:p>
          <a:p>
            <a:endParaRPr lang="es-VE" sz="1250" dirty="0" smtClean="0"/>
          </a:p>
          <a:p>
            <a:r>
              <a:rPr lang="es-VE" sz="1250" dirty="0" smtClean="0"/>
              <a:t>[Escriba y lea en voz alta]: </a:t>
            </a:r>
            <a:r>
              <a:rPr lang="es-VE" sz="1250" i="1" dirty="0" smtClean="0"/>
              <a:t>¿Cuáles son algunas oportunidades profesionales que están asociadas con el agua?</a:t>
            </a:r>
            <a:r>
              <a:rPr lang="es-VE" sz="1250" dirty="0"/>
              <a:t>]</a:t>
            </a:r>
            <a:r>
              <a:rPr lang="es-VE" sz="1250" dirty="0" smtClean="0"/>
              <a:t> </a:t>
            </a:r>
          </a:p>
          <a:p>
            <a:endParaRPr lang="es-VE" sz="1250" b="1" dirty="0" smtClean="0"/>
          </a:p>
          <a:p>
            <a:r>
              <a:rPr lang="es-MX" sz="1250" dirty="0" smtClean="0"/>
              <a:t>[</a:t>
            </a:r>
            <a:r>
              <a:rPr lang="es-ES" sz="1250" dirty="0"/>
              <a:t>Permita a los estudiantes dialogar y escribir sus ideas por cuatro minutos </a:t>
            </a:r>
            <a:r>
              <a:rPr lang="es-MX" sz="1250" dirty="0" smtClean="0"/>
              <a:t>. </a:t>
            </a:r>
            <a:r>
              <a:rPr lang="es-MX" sz="1250" dirty="0"/>
              <a:t>Después de unos cuatro minutos, instruya a los estudiantes para que compartan sus ideas con la clase. Pida a los estudiantes que compartan sus respuestas a la pregunta y las anoten bajo la pregunta inicial.]</a:t>
            </a:r>
          </a:p>
          <a:p>
            <a:endParaRPr lang="es-VE" sz="1250" dirty="0" smtClean="0"/>
          </a:p>
          <a:p>
            <a:r>
              <a:rPr lang="es-VE" sz="1250" b="1" dirty="0" smtClean="0">
                <a:solidFill>
                  <a:srgbClr val="000000"/>
                </a:solidFill>
                <a:ea typeface="Calibri"/>
                <a:cs typeface="Calibri"/>
                <a:sym typeface="Calibri"/>
              </a:rPr>
              <a:t>Posibles respuestas de los estudiantes</a:t>
            </a:r>
            <a:r>
              <a:rPr lang="es-VE" sz="1250" b="1" dirty="0" smtClean="0"/>
              <a:t>:</a:t>
            </a:r>
          </a:p>
          <a:p>
            <a:pPr marL="188595" indent="-188595">
              <a:buFont typeface="Arial" panose="020B0604020202020204" pitchFamily="34" charset="0"/>
              <a:buChar char="•"/>
            </a:pPr>
            <a:r>
              <a:rPr lang="es-VE" sz="1250" dirty="0" smtClean="0"/>
              <a:t>Trabajar en una planta de energía hidroeléctrica.</a:t>
            </a:r>
          </a:p>
          <a:p>
            <a:pPr marL="188595" indent="-188595">
              <a:buFont typeface="Arial" panose="020B0604020202020204" pitchFamily="34" charset="0"/>
              <a:buChar char="•"/>
            </a:pPr>
            <a:r>
              <a:rPr lang="es-VE" sz="1250" dirty="0" smtClean="0"/>
              <a:t>Trabajar como un biólogo marino.</a:t>
            </a:r>
          </a:p>
          <a:p>
            <a:pPr marL="188595" indent="-188595">
              <a:buFont typeface="Arial" panose="020B0604020202020204" pitchFamily="34" charset="0"/>
              <a:buChar char="•"/>
            </a:pPr>
            <a:r>
              <a:rPr lang="es-VE" sz="1250" dirty="0" smtClean="0"/>
              <a:t>Trabajar para llevar agua potable a las personas que no la tienen.</a:t>
            </a:r>
            <a:endParaRPr lang="es-VE" sz="1250"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a:t>7</a:t>
            </a:r>
          </a:p>
        </p:txBody>
      </p:sp>
    </p:spTree>
    <p:extLst>
      <p:ext uri="{BB962C8B-B14F-4D97-AF65-F5344CB8AC3E}">
        <p14:creationId xmlns:p14="http://schemas.microsoft.com/office/powerpoint/2010/main" val="319043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335280"/>
            <a:ext cx="6370320" cy="2157513"/>
          </a:xfrm>
          <a:prstGeom prst="rect">
            <a:avLst/>
          </a:prstGeom>
        </p:spPr>
        <p:txBody>
          <a:bodyPr wrap="square">
            <a:spAutoFit/>
          </a:bodyPr>
          <a:lstStyle/>
          <a:p>
            <a:r>
              <a:rPr lang="es-ES_tradnl" sz="1320" b="1" dirty="0"/>
              <a:t>Actividad: </a:t>
            </a:r>
            <a:r>
              <a:rPr lang="es-ES_tradnl" sz="1320" b="1" dirty="0" err="1"/>
              <a:t>STEM</a:t>
            </a:r>
            <a:r>
              <a:rPr lang="es-ES_tradnl" sz="1320" b="1" dirty="0"/>
              <a:t> </a:t>
            </a:r>
            <a:r>
              <a:rPr lang="es-ES_tradnl" sz="1320" i="1" dirty="0"/>
              <a:t>continuación…</a:t>
            </a:r>
          </a:p>
          <a:p>
            <a:endParaRPr lang="es-US" sz="1320" b="1" dirty="0" smtClean="0"/>
          </a:p>
          <a:p>
            <a:r>
              <a:rPr lang="es-US" sz="1320" b="1" dirty="0" smtClean="0"/>
              <a:t>El facilitador dice: </a:t>
            </a:r>
            <a:r>
              <a:rPr lang="es-US" sz="1320" i="1" dirty="0" smtClean="0"/>
              <a:t>Recuerden que STEM es una forma de pensamiento interdisciplinario y utiliza las destrezas de ciencia, tecnología, ingeniería, matemáticas e incluso, ¡otras áreas académicas! Hoy utilizamos las destrezas de STEM para analizar temas como la luz y el agua. En su tarea de rendimiento, aprenderán más sobre la educación STEM. El trabajo en grupo que hicieron hoy debe ayudarles a prepararse para la investigación y el escrito que van a hacer para la tarea de rendimiento. </a:t>
            </a:r>
          </a:p>
          <a:p>
            <a:endParaRPr lang="es-US" sz="1320" dirty="0" smtClean="0"/>
          </a:p>
          <a:p>
            <a:r>
              <a:rPr lang="es-US" sz="1320" dirty="0" smtClean="0"/>
              <a:t>Nota: El facilitador debe recoger las notas de los estudiantes de esta actividad.</a:t>
            </a:r>
            <a:endParaRPr lang="es-US" sz="1320"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a:t>8</a:t>
            </a:r>
          </a:p>
        </p:txBody>
      </p:sp>
    </p:spTree>
    <p:extLst>
      <p:ext uri="{BB962C8B-B14F-4D97-AF65-F5344CB8AC3E}">
        <p14:creationId xmlns:p14="http://schemas.microsoft.com/office/powerpoint/2010/main" val="154361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666369"/>
          </a:xfrm>
          <a:prstGeom prst="rect">
            <a:avLst/>
          </a:prstGeom>
          <a:noFill/>
        </p:spPr>
        <p:txBody>
          <a:bodyPr wrap="square" lIns="101231" tIns="50617" rIns="101231" bIns="50617" rtlCol="0">
            <a:spAutoFit/>
          </a:bodyPr>
          <a:lstStyle/>
          <a:p>
            <a:pPr lvl="0"/>
            <a:r>
              <a:rPr lang="es-ES" sz="1781" b="1" u="sng" dirty="0">
                <a:solidFill>
                  <a:prstClr val="black"/>
                </a:solidFill>
              </a:rPr>
              <a:t>Instrucciones</a:t>
            </a:r>
            <a:endParaRPr lang="es-ES" sz="1571" dirty="0"/>
          </a:p>
          <a:p>
            <a:r>
              <a:rPr lang="es-ES" sz="1048" dirty="0"/>
              <a:t>Las evaluaciones del HSD para las escuela primarias no son programadas, ni son por tiempo. Son una herramienta que proveen información para la toma de decisiones de instrucción. </a:t>
            </a:r>
            <a:endParaRPr lang="es-ES" sz="1048" dirty="0" smtClean="0"/>
          </a:p>
          <a:p>
            <a:r>
              <a:rPr lang="es-ES" sz="1048" dirty="0"/>
              <a:t/>
            </a:r>
            <a:br>
              <a:rPr lang="es-ES" sz="1048" dirty="0"/>
            </a:br>
            <a:r>
              <a:rPr lang="es-ES" sz="1048" dirty="0"/>
              <a:t>Todos los estudiantes deben </a:t>
            </a:r>
            <a:r>
              <a:rPr lang="es-ES" sz="1048" dirty="0" smtClean="0"/>
              <a:t>“progresar hacia” </a:t>
            </a:r>
            <a:r>
              <a:rPr lang="es-ES" sz="1048" dirty="0"/>
              <a:t>tomar las evaluaciones independientemente, pero muchos necesitarán estrategias que los ayude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3"/>
              </a:rPr>
              <a:t>http://www.hsd.k12.or.us/Departments/PrintShop/WebSubmissionForms.aspx</a:t>
            </a:r>
            <a:endParaRPr lang="es-ES" sz="943" dirty="0">
              <a:solidFill>
                <a:schemeClr val="tx1"/>
              </a:solidFill>
            </a:endParaRPr>
          </a:p>
          <a:p>
            <a:endParaRPr lang="es-ES" sz="943" dirty="0">
              <a:solidFill>
                <a:schemeClr val="tx1"/>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dirty="0" err="1"/>
              <a:t>About</a:t>
            </a:r>
            <a:r>
              <a:rPr lang="es-ES" sz="1362" b="1" dirty="0"/>
              <a:t> </a:t>
            </a:r>
            <a:r>
              <a:rPr lang="es-ES" sz="1362" b="1" err="1"/>
              <a:t>this</a:t>
            </a:r>
            <a:r>
              <a:rPr lang="es-ES" sz="1362" b="1"/>
              <a:t> </a:t>
            </a:r>
            <a:r>
              <a:rPr lang="es-ES" sz="1362" b="1" smtClean="0"/>
              <a:t>Assessment</a:t>
            </a:r>
            <a:endParaRPr lang="es-ES" sz="1362" b="1" dirty="0"/>
          </a:p>
          <a:p>
            <a:endParaRPr lang="es-ES" sz="1048" b="1" dirty="0"/>
          </a:p>
          <a:p>
            <a:r>
              <a:rPr lang="es-ES" sz="1048" b="1" err="1"/>
              <a:t>This</a:t>
            </a:r>
            <a:r>
              <a:rPr lang="es-ES" sz="1048" b="1"/>
              <a:t> </a:t>
            </a:r>
            <a:r>
              <a:rPr lang="es-ES" sz="1048" b="1" smtClean="0"/>
              <a:t>assessment </a:t>
            </a:r>
            <a:r>
              <a:rPr lang="es-ES" sz="1048" b="1" dirty="0" err="1"/>
              <a:t>includes</a:t>
            </a:r>
            <a:r>
              <a:rPr lang="es-ES" sz="1048" b="1"/>
              <a:t>:  </a:t>
            </a:r>
            <a:r>
              <a:rPr lang="es-ES" sz="1048" smtClean="0"/>
              <a:t>Selected-Response, Constructed-Response, </a:t>
            </a:r>
            <a:r>
              <a:rPr lang="es-ES" sz="1048" dirty="0"/>
              <a:t>and a Performance </a:t>
            </a:r>
            <a:r>
              <a:rPr lang="es-ES" sz="1048" dirty="0" err="1"/>
              <a:t>Task</a:t>
            </a:r>
            <a:r>
              <a:rPr lang="es-ES" sz="1048" dirty="0"/>
              <a:t>.</a:t>
            </a:r>
          </a:p>
        </p:txBody>
      </p:sp>
      <p:graphicFrame>
        <p:nvGraphicFramePr>
          <p:cNvPr id="3" name="Table 2"/>
          <p:cNvGraphicFramePr>
            <a:graphicFrameLocks noGrp="1"/>
          </p:cNvGraphicFramePr>
          <p:nvPr>
            <p:extLst>
              <p:ext uri="{D42A27DB-BD31-4B8C-83A1-F6EECF244321}">
                <p14:modId xmlns:p14="http://schemas.microsoft.com/office/powerpoint/2010/main" val="1751962400"/>
              </p:ext>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2-3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5848971"/>
              </p:ext>
            </p:extLst>
          </p:nvPr>
        </p:nvGraphicFramePr>
        <p:xfrm>
          <a:off x="304800" y="4151087"/>
          <a:ext cx="7162800" cy="4785108"/>
        </p:xfrm>
        <a:graphic>
          <a:graphicData uri="http://schemas.openxmlformats.org/drawingml/2006/table">
            <a:tbl>
              <a:tblPr firstRow="1" bandRow="1">
                <a:tableStyleId>{5940675A-B579-460E-94D1-54222C63F5DA}</a:tableStyleId>
              </a:tblPr>
              <a:tblGrid>
                <a:gridCol w="3611857"/>
                <a:gridCol w="3550943"/>
              </a:tblGrid>
              <a:tr h="584749">
                <a:tc gridSpan="2">
                  <a:txBody>
                    <a:bodyPr/>
                    <a:lstStyle/>
                    <a:p>
                      <a:pPr algn="ctr"/>
                      <a:r>
                        <a:rPr lang="es-ES" sz="1400" b="1" noProof="0" dirty="0" smtClean="0"/>
                        <a:t>Trimestre</a:t>
                      </a:r>
                      <a:r>
                        <a:rPr lang="es-ES" sz="1400" b="1" baseline="0" noProof="0" dirty="0" smtClean="0"/>
                        <a:t> 4: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3137">
                <a:tc>
                  <a:txBody>
                    <a:bodyPr/>
                    <a:lstStyle/>
                    <a:p>
                      <a:pPr algn="ctr"/>
                      <a:r>
                        <a:rPr lang="es-ES" sz="1200" b="1" u="sng" noProof="0" dirty="0" smtClean="0"/>
                        <a:t>Parte 1</a:t>
                      </a:r>
                      <a:endParaRPr lang="es-ES" sz="1200" b="1" u="sng" noProof="0" dirty="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16428">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Actividad de salón de clase</a:t>
                      </a:r>
                    </a:p>
                    <a:p>
                      <a:pPr>
                        <a:buFont typeface="Arial" pitchFamily="34" charset="0"/>
                        <a:buChar char="•"/>
                      </a:pPr>
                      <a:r>
                        <a:rPr lang="es-ES" sz="1000" noProof="0" dirty="0" smtClean="0"/>
                        <a:t>     Planifica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de una opinión</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 Este protocolo se enfoca en el elemento clave de </a:t>
                      </a:r>
                      <a:r>
                        <a:rPr lang="es-ES" sz="900" b="1" u="none" baseline="0" noProof="0" dirty="0" smtClean="0">
                          <a:solidFill>
                            <a:schemeClr val="tx1"/>
                          </a:solidFill>
                        </a:rPr>
                        <a:t>escribir un artículo de opinión: </a:t>
                      </a:r>
                      <a:endParaRPr lang="es-ES" sz="900" b="1" u="sng" noProof="0" dirty="0" smtClean="0">
                        <a:solidFill>
                          <a:schemeClr val="tx1"/>
                        </a:solidFill>
                      </a:endParaRP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Establecer</a:t>
                      </a:r>
                      <a:r>
                        <a:rPr lang="es-419" sz="900" b="1" baseline="0" dirty="0" smtClean="0">
                          <a:solidFill>
                            <a:schemeClr val="tx1"/>
                          </a:solidFill>
                          <a:effectLst/>
                          <a:latin typeface="+mn-lt"/>
                          <a:ea typeface="Calibri"/>
                          <a:cs typeface="Times New Roman"/>
                        </a:rPr>
                        <a:t> el propósito/enfoque</a:t>
                      </a:r>
                      <a:r>
                        <a:rPr lang="es-419" sz="900" b="1" dirty="0" smtClean="0">
                          <a:solidFill>
                            <a:schemeClr val="tx1"/>
                          </a:solidFill>
                          <a:effectLst/>
                          <a:latin typeface="+mn-lt"/>
                          <a:ea typeface="Calibri"/>
                          <a:cs typeface="Times New Roman"/>
                        </a:rPr>
                        <a:t>:  </a:t>
                      </a:r>
                      <a:r>
                        <a:rPr lang="es-419" sz="900" b="0" dirty="0" smtClean="0">
                          <a:solidFill>
                            <a:schemeClr val="tx1"/>
                          </a:solidFill>
                          <a:effectLst/>
                          <a:latin typeface="+mn-lt"/>
                          <a:ea typeface="Calibri"/>
                          <a:cs typeface="Times New Roman"/>
                        </a:rPr>
                        <a:t>¿Estableces tu opinión claramente?  ¿Te mantienes en el tema?</a:t>
                      </a: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Organización: </a:t>
                      </a:r>
                      <a:r>
                        <a:rPr lang="es-ES" sz="900" b="0" dirty="0" smtClean="0">
                          <a:solidFill>
                            <a:schemeClr val="tx1"/>
                          </a:solidFill>
                          <a:effectLst/>
                          <a:latin typeface="+mn-lt"/>
                          <a:ea typeface="Calibri"/>
                          <a:cs typeface="Times New Roman"/>
                        </a:rPr>
                        <a:t>¿Fluyen lógicamente tus ideas desde la introducción hasta la conclusión?  ¿Utilizas transiciones efectivas? </a:t>
                      </a:r>
                    </a:p>
                    <a:p>
                      <a:pPr marL="171450" indent="-171450">
                        <a:buFont typeface="Wingdings" panose="05000000000000000000" pitchFamily="2" charset="2"/>
                        <a:buChar char="§"/>
                      </a:pPr>
                      <a:r>
                        <a:rPr lang="es-419" sz="900" b="1" dirty="0" smtClean="0">
                          <a:solidFill>
                            <a:schemeClr val="tx1"/>
                          </a:solidFill>
                          <a:effectLst/>
                          <a:latin typeface="+mn-lt"/>
                          <a:ea typeface="Calibri"/>
                          <a:cs typeface="Times New Roman"/>
                        </a:rPr>
                        <a:t>Elaboración</a:t>
                      </a:r>
                      <a:r>
                        <a:rPr lang="es-419" sz="900" b="1" baseline="0" dirty="0" smtClean="0">
                          <a:solidFill>
                            <a:schemeClr val="tx1"/>
                          </a:solidFill>
                          <a:effectLst/>
                          <a:latin typeface="+mn-lt"/>
                          <a:ea typeface="Calibri"/>
                          <a:cs typeface="Times New Roman"/>
                        </a:rPr>
                        <a:t> de evidencia:  </a:t>
                      </a:r>
                      <a:r>
                        <a:rPr lang="es-ES" sz="900" b="0" baseline="0" dirty="0" smtClean="0">
                          <a:solidFill>
                            <a:schemeClr val="tx1"/>
                          </a:solidFill>
                          <a:effectLst/>
                          <a:latin typeface="+mn-lt"/>
                          <a:ea typeface="Calibri"/>
                          <a:cs typeface="Times New Roman"/>
                        </a:rPr>
                        <a:t>¿Proporcionas evidencia tomadas de las fuentes para tus opiniones y elaboras con información específica? </a:t>
                      </a:r>
                    </a:p>
                    <a:p>
                      <a:pPr marL="171450" indent="-171450">
                        <a:buFont typeface="Wingdings" panose="05000000000000000000" pitchFamily="2" charset="2"/>
                        <a:buChar char="§"/>
                      </a:pPr>
                      <a:r>
                        <a:rPr lang="es-419" sz="900" b="1" baseline="0" dirty="0" smtClean="0">
                          <a:solidFill>
                            <a:schemeClr val="tx1"/>
                          </a:solidFill>
                          <a:effectLst/>
                          <a:latin typeface="+mn-lt"/>
                          <a:ea typeface="Calibri"/>
                          <a:cs typeface="Times New Roman"/>
                        </a:rPr>
                        <a:t>Lenguaje y Vocabulario:  </a:t>
                      </a:r>
                      <a:r>
                        <a:rPr lang="es-ES" sz="900" b="0" baseline="0" dirty="0" smtClean="0">
                          <a:solidFill>
                            <a:schemeClr val="tx1"/>
                          </a:solidFill>
                          <a:effectLst/>
                          <a:latin typeface="+mn-lt"/>
                          <a:ea typeface="Calibri"/>
                          <a:cs typeface="Times New Roman"/>
                        </a:rPr>
                        <a:t>¿Expresas tus ideas de manera eficaz?  ¿Utilizas lenguaje preciso que resulta apropiado para tu audiencia y propósito?</a:t>
                      </a:r>
                    </a:p>
                    <a:p>
                      <a:pPr marL="171450" indent="-171450">
                        <a:buFont typeface="Wingdings" panose="05000000000000000000" pitchFamily="2" charset="2"/>
                        <a:buChar char="§"/>
                      </a:pPr>
                      <a:r>
                        <a:rPr lang="es-419" sz="900" b="1" baseline="0" dirty="0" smtClean="0">
                          <a:solidFill>
                            <a:schemeClr val="tx1"/>
                          </a:solidFill>
                          <a:effectLst/>
                          <a:latin typeface="+mn-lt"/>
                          <a:ea typeface="Calibri"/>
                          <a:cs typeface="Times New Roman"/>
                        </a:rPr>
                        <a:t>Convenciones:  </a:t>
                      </a:r>
                      <a:r>
                        <a:rPr lang="es-419" sz="900" b="0" baseline="0" dirty="0" smtClean="0">
                          <a:solidFill>
                            <a:schemeClr val="tx1"/>
                          </a:solidFill>
                          <a:effectLst/>
                          <a:latin typeface="+mn-lt"/>
                          <a:ea typeface="Calibri"/>
                          <a:cs typeface="Times New Roman"/>
                        </a:rPr>
                        <a:t>¿Utilizas correctamente los signos de puntuación, las letras mayúsculas y la ortografía?</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52061"/>
            <a:ext cx="7104743" cy="547809"/>
          </a:xfrm>
          <a:prstGeom prst="rect">
            <a:avLst/>
          </a:prstGeom>
          <a:noFill/>
        </p:spPr>
        <p:txBody>
          <a:bodyPr wrap="square" lIns="90880" tIns="45440" rIns="90880" bIns="45440">
            <a:spAutoFit/>
          </a:bodyPr>
          <a:lstStyle/>
          <a:p>
            <a:r>
              <a:rPr lang="es-MX" sz="943" b="1" dirty="0"/>
              <a:t>No hay preguntas/elementos de tecnología (TE). Nota:  </a:t>
            </a:r>
            <a:r>
              <a:rPr lang="es-MX" sz="943" b="1" dirty="0" smtClean="0"/>
              <a:t>Se </a:t>
            </a:r>
            <a:r>
              <a:rPr lang="es-MX" sz="943" b="1" i="1" u="sng" dirty="0"/>
              <a:t>recomienda enfáticamente </a:t>
            </a:r>
            <a:r>
              <a:rPr lang="es-MX" sz="943" b="1" dirty="0"/>
              <a:t>que los estudiantes tengan experiencia con los siguientes tipos de </a:t>
            </a:r>
            <a:r>
              <a:rPr lang="es-MX" sz="943" b="1" dirty="0" smtClean="0"/>
              <a:t>tareas </a:t>
            </a:r>
            <a:r>
              <a:rPr lang="es-MX" sz="943" b="1" dirty="0"/>
              <a:t>en varios lugares de práctica educativa en línea (internet), ya que éstas no  están en las evaluaciones de primaria </a:t>
            </a:r>
            <a:r>
              <a:rPr lang="es-MX" sz="943" b="1" dirty="0" smtClean="0"/>
              <a:t>de </a:t>
            </a:r>
            <a:r>
              <a:rPr lang="es-MX" sz="943" b="1" dirty="0"/>
              <a:t>HSD: </a:t>
            </a:r>
            <a:r>
              <a:rPr lang="es-MX" sz="943" i="1" dirty="0"/>
              <a:t>reordenar texto, </a:t>
            </a:r>
            <a:r>
              <a:rPr lang="es-MX" sz="943" i="1" dirty="0" smtClean="0"/>
              <a:t>seleccionar </a:t>
            </a:r>
            <a:r>
              <a:rPr lang="es-MX" sz="943" i="1" dirty="0"/>
              <a:t>y cambiar texto, </a:t>
            </a:r>
            <a:r>
              <a:rPr lang="es-MX" sz="943" i="1" dirty="0" smtClean="0"/>
              <a:t>seleccionar </a:t>
            </a:r>
            <a:r>
              <a:rPr lang="es-MX" sz="943" i="1" dirty="0"/>
              <a:t>texto, </a:t>
            </a:r>
            <a:r>
              <a:rPr lang="es-MX" sz="943" i="1" dirty="0" smtClean="0"/>
              <a:t>seleccionar </a:t>
            </a:r>
            <a:r>
              <a:rPr lang="es-MX" sz="943" i="1" dirty="0"/>
              <a:t>de un menú desplegable (</a:t>
            </a:r>
            <a:r>
              <a:rPr lang="es-MX" sz="838" i="1" dirty="0" err="1"/>
              <a:t>drop-down</a:t>
            </a:r>
            <a:r>
              <a:rPr lang="es-MX" sz="943" i="1" dirty="0"/>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t>Acerca de esta evaluación</a:t>
            </a:r>
          </a:p>
          <a:p>
            <a:endParaRPr lang="es-ES" sz="210" b="1" dirty="0"/>
          </a:p>
          <a:p>
            <a:r>
              <a:rPr lang="es-ES" sz="1048" b="1" dirty="0"/>
              <a:t>Esta evaluación incluye:  </a:t>
            </a:r>
            <a:r>
              <a:rPr lang="es-ES" sz="1048" dirty="0"/>
              <a:t>Respuestas de </a:t>
            </a:r>
            <a:r>
              <a:rPr lang="es-ES" sz="1048" dirty="0" smtClean="0"/>
              <a:t>selección </a:t>
            </a:r>
            <a:r>
              <a:rPr lang="es-ES" sz="1048" dirty="0"/>
              <a:t>múltiple, Respuesta construida y una Tarea de </a:t>
            </a:r>
            <a:r>
              <a:rPr lang="es-ES" sz="1048" dirty="0" smtClean="0"/>
              <a:t>rendimiento</a:t>
            </a:r>
            <a:r>
              <a:rPr lang="es-ES" sz="1048" dirty="0"/>
              <a:t>.</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smtClean="0"/>
              <a:t>9</a:t>
            </a:r>
            <a:endParaRPr lang="en-US" dirty="0"/>
          </a:p>
        </p:txBody>
      </p:sp>
    </p:spTree>
    <p:extLst>
      <p:ext uri="{BB962C8B-B14F-4D97-AF65-F5344CB8AC3E}">
        <p14:creationId xmlns:p14="http://schemas.microsoft.com/office/powerpoint/2010/main" val="2229303314"/>
      </p:ext>
    </p:extLst>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18978</TotalTime>
  <Words>17936</Words>
  <Application>Microsoft Office PowerPoint</Application>
  <PresentationFormat>Custom</PresentationFormat>
  <Paragraphs>1871</Paragraphs>
  <Slides>50</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vt:lpstr>
      <vt:lpstr>Bookman Old Style</vt:lpstr>
      <vt:lpstr>Calibri</vt:lpstr>
      <vt:lpstr>Calibri </vt:lpstr>
      <vt:lpstr>Comic Sans MS</vt:lpstr>
      <vt:lpstr>Courier New</vt:lpstr>
      <vt:lpstr>Franklin Gothic Book</vt:lpstr>
      <vt:lpstr>FranklinGothic-Book</vt:lpstr>
      <vt:lpstr>GillSansMT</vt:lpstr>
      <vt:lpstr>Helvetica</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1124</cp:revision>
  <cp:lastPrinted>2016-05-11T01:10:06Z</cp:lastPrinted>
  <dcterms:created xsi:type="dcterms:W3CDTF">2013-06-13T16:49:22Z</dcterms:created>
  <dcterms:modified xsi:type="dcterms:W3CDTF">2016-05-17T20:44:55Z</dcterms:modified>
</cp:coreProperties>
</file>