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420" r:id="rId3"/>
    <p:sldId id="435" r:id="rId4"/>
    <p:sldId id="364" r:id="rId5"/>
    <p:sldId id="424" r:id="rId6"/>
    <p:sldId id="438" r:id="rId7"/>
    <p:sldId id="439" r:id="rId8"/>
    <p:sldId id="440" r:id="rId9"/>
    <p:sldId id="434" r:id="rId10"/>
    <p:sldId id="432" r:id="rId11"/>
    <p:sldId id="433" r:id="rId12"/>
    <p:sldId id="311" r:id="rId13"/>
    <p:sldId id="335" r:id="rId14"/>
    <p:sldId id="366" r:id="rId15"/>
    <p:sldId id="367" r:id="rId16"/>
    <p:sldId id="441" r:id="rId17"/>
    <p:sldId id="437" r:id="rId18"/>
    <p:sldId id="429" r:id="rId19"/>
    <p:sldId id="407" r:id="rId20"/>
    <p:sldId id="463" r:id="rId21"/>
    <p:sldId id="421" r:id="rId22"/>
    <p:sldId id="464" r:id="rId23"/>
    <p:sldId id="462" r:id="rId24"/>
    <p:sldId id="467" r:id="rId25"/>
    <p:sldId id="275" r:id="rId26"/>
    <p:sldId id="410"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05" r:id="rId46"/>
    <p:sldId id="406" r:id="rId47"/>
    <p:sldId id="361" r:id="rId48"/>
    <p:sldId id="465" r:id="rId49"/>
    <p:sldId id="443" r:id="rId50"/>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94803" autoAdjust="0"/>
  </p:normalViewPr>
  <p:slideViewPr>
    <p:cSldViewPr>
      <p:cViewPr varScale="1">
        <p:scale>
          <a:sx n="70" d="100"/>
          <a:sy n="70" d="100"/>
        </p:scale>
        <p:origin x="1710" y="9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7594D6C-EF25-4EF4-BBA2-DCF1B3C4F127}" type="datetimeFigureOut">
              <a:rPr lang="es-419" smtClean="0"/>
              <a:t>17/05/2016</a:t>
            </a:fld>
            <a:endParaRPr lang="es-419"/>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419"/>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3F68B21-7A5E-49AA-8D93-478584EF4BC8}" type="slidenum">
              <a:rPr lang="es-419" smtClean="0"/>
              <a:t>‹#›</a:t>
            </a:fld>
            <a:endParaRPr lang="es-419"/>
          </a:p>
        </p:txBody>
      </p:sp>
    </p:spTree>
    <p:extLst>
      <p:ext uri="{BB962C8B-B14F-4D97-AF65-F5344CB8AC3E}">
        <p14:creationId xmlns:p14="http://schemas.microsoft.com/office/powerpoint/2010/main" val="1691144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5/17/2016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2</a:t>
            </a:fld>
            <a:endParaRPr lang="en-US" dirty="0"/>
          </a:p>
        </p:txBody>
      </p:sp>
    </p:spTree>
    <p:extLst>
      <p:ext uri="{BB962C8B-B14F-4D97-AF65-F5344CB8AC3E}">
        <p14:creationId xmlns:p14="http://schemas.microsoft.com/office/powerpoint/2010/main" val="3603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21" name="Shape 12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7424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40</a:t>
            </a:fld>
            <a:endParaRPr lang="en-US" dirty="0"/>
          </a:p>
        </p:txBody>
      </p:sp>
    </p:spTree>
    <p:extLst>
      <p:ext uri="{BB962C8B-B14F-4D97-AF65-F5344CB8AC3E}">
        <p14:creationId xmlns:p14="http://schemas.microsoft.com/office/powerpoint/2010/main" val="360033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48</a:t>
            </a:fld>
            <a:endParaRPr lang="en-US" dirty="0"/>
          </a:p>
        </p:txBody>
      </p:sp>
    </p:spTree>
    <p:extLst>
      <p:ext uri="{BB962C8B-B14F-4D97-AF65-F5344CB8AC3E}">
        <p14:creationId xmlns:p14="http://schemas.microsoft.com/office/powerpoint/2010/main" val="56596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4</a:t>
            </a:fld>
            <a:endParaRPr lang="en-US" dirty="0"/>
          </a:p>
        </p:txBody>
      </p:sp>
    </p:spTree>
    <p:extLst>
      <p:ext uri="{BB962C8B-B14F-4D97-AF65-F5344CB8AC3E}">
        <p14:creationId xmlns:p14="http://schemas.microsoft.com/office/powerpoint/2010/main" val="144574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01041" y="4415790"/>
            <a:ext cx="5608319" cy="4183380"/>
          </a:xfrm>
          <a:prstGeom prst="rect">
            <a:avLst/>
          </a:prstGeom>
        </p:spPr>
        <p:txBody>
          <a:bodyPr lIns="93160" tIns="93160" rIns="93160" bIns="93160" anchor="ctr" anchorCtr="0">
            <a:noAutofit/>
          </a:bodyPr>
          <a:lstStyle/>
          <a:p>
            <a:endParaRPr/>
          </a:p>
        </p:txBody>
      </p:sp>
      <p:sp>
        <p:nvSpPr>
          <p:cNvPr id="89" name="Shape 89"/>
          <p:cNvSpPr>
            <a:spLocks noGrp="1" noRot="1" noChangeAspect="1"/>
          </p:cNvSpPr>
          <p:nvPr>
            <p:ph type="sldImg" idx="2"/>
          </p:nvPr>
        </p:nvSpPr>
        <p:spPr>
          <a:xfrm>
            <a:off x="2159000" y="698500"/>
            <a:ext cx="2692400"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087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5" name="Shape 155"/>
          <p:cNvSpPr>
            <a:spLocks noGrp="1" noRot="1" noChangeAspect="1"/>
          </p:cNvSpPr>
          <p:nvPr>
            <p:ph type="sldImg" idx="2"/>
          </p:nvPr>
        </p:nvSpPr>
        <p:spPr>
          <a:xfrm>
            <a:off x="2105025" y="685800"/>
            <a:ext cx="26479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039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2105025" y="685800"/>
            <a:ext cx="26479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028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6" name="Shape 166"/>
          <p:cNvSpPr>
            <a:spLocks noGrp="1" noRot="1" noChangeAspect="1"/>
          </p:cNvSpPr>
          <p:nvPr>
            <p:ph type="sldImg" idx="2"/>
          </p:nvPr>
        </p:nvSpPr>
        <p:spPr>
          <a:xfrm>
            <a:off x="2105025" y="685800"/>
            <a:ext cx="26479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936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9</a:t>
            </a:fld>
            <a:endParaRPr lang="en-US" dirty="0"/>
          </a:p>
        </p:txBody>
      </p:sp>
    </p:spTree>
    <p:extLst>
      <p:ext uri="{BB962C8B-B14F-4D97-AF65-F5344CB8AC3E}">
        <p14:creationId xmlns:p14="http://schemas.microsoft.com/office/powerpoint/2010/main" val="362548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77461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309377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5880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5/17/2016</a:t>
            </a:fld>
            <a:endParaRPr lang="en-US" dirty="0"/>
          </a:p>
        </p:txBody>
      </p:sp>
      <p:sp>
        <p:nvSpPr>
          <p:cNvPr id="5" name="Footer Placeholder 4"/>
          <p:cNvSpPr>
            <a:spLocks noGrp="1"/>
          </p:cNvSpPr>
          <p:nvPr>
            <p:ph type="ftr" sz="quarter" idx="11"/>
          </p:nvPr>
        </p:nvSpPr>
        <p:spPr>
          <a:xfrm>
            <a:off x="2686607" y="9322648"/>
            <a:ext cx="2461260" cy="535517"/>
          </a:xfrm>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5/17/2016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5/17/2016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5/17/2016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
        <p:nvSpPr>
          <p:cNvPr id="7" name="Rectangle 6"/>
          <p:cNvSpPr/>
          <p:nvPr userDrawn="1"/>
        </p:nvSpPr>
        <p:spPr>
          <a:xfrm>
            <a:off x="3481388" y="981657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07/08/2015  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presentation/d/1G7HGHty-6HaeBb6riz8t2T_rMHVSpFqA0tXqS3FVPyA/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presentation/d/1G7HGHty-6HaeBb6riz8t2T_rMHVSpFqA0tXqS3FVPyA/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6" name="Group 15"/>
          <p:cNvGrpSpPr/>
          <p:nvPr/>
        </p:nvGrpSpPr>
        <p:grpSpPr>
          <a:xfrm>
            <a:off x="815669" y="961189"/>
            <a:ext cx="5829300" cy="5282776"/>
            <a:chOff x="767688" y="-449835"/>
            <a:chExt cx="5486400" cy="5042649"/>
          </a:xfrm>
        </p:grpSpPr>
        <p:sp>
          <p:nvSpPr>
            <p:cNvPr id="17" name="TextBox 16"/>
            <p:cNvSpPr txBox="1"/>
            <p:nvPr/>
          </p:nvSpPr>
          <p:spPr>
            <a:xfrm>
              <a:off x="767688" y="3001333"/>
              <a:ext cx="5486400" cy="1591481"/>
            </a:xfrm>
            <a:prstGeom prst="rect">
              <a:avLst/>
            </a:prstGeom>
            <a:noFill/>
            <a:ln>
              <a:noFill/>
            </a:ln>
          </p:spPr>
          <p:txBody>
            <a:bodyPr wrap="square" lIns="96661" tIns="48331" rIns="96661" bIns="48331" rtlCol="0">
              <a:spAutoFit/>
            </a:bodyPr>
            <a:lstStyle/>
            <a:p>
              <a:r>
                <a:rPr lang="es-ES" sz="3400" b="1" dirty="0">
                  <a:effectLst>
                    <a:outerShdw blurRad="38100" dist="38100" dir="2700000" algn="tl">
                      <a:srgbClr val="000000">
                        <a:alpha val="43137"/>
                      </a:srgbClr>
                    </a:outerShdw>
                  </a:effectLst>
                </a:rPr>
                <a:t>Instrucciones del maestro</a:t>
              </a:r>
            </a:p>
            <a:p>
              <a:r>
                <a:rPr lang="es-ES" sz="3400" b="1" dirty="0" smtClean="0">
                  <a:effectLst>
                    <a:outerShdw blurRad="38100" dist="38100" dir="2700000" algn="tl">
                      <a:srgbClr val="000000">
                        <a:alpha val="43137"/>
                      </a:srgbClr>
                    </a:outerShdw>
                  </a:effectLst>
                </a:rPr>
                <a:t>Pre-Evaluación </a:t>
              </a:r>
              <a:r>
                <a:rPr lang="es-ES" sz="3400" b="1" dirty="0">
                  <a:effectLst>
                    <a:outerShdw blurRad="38100" dist="38100" dir="2700000" algn="tl">
                      <a:srgbClr val="000000">
                        <a:alpha val="43137"/>
                      </a:srgbClr>
                    </a:outerShdw>
                  </a:effectLst>
                </a:rPr>
                <a:t>Trimestre </a:t>
              </a:r>
              <a:r>
                <a:rPr lang="es-ES" sz="3400" b="1" dirty="0" smtClean="0">
                  <a:effectLst>
                    <a:outerShdw blurRad="38100" dist="38100" dir="2700000" algn="tl">
                      <a:srgbClr val="000000">
                        <a:alpha val="43137"/>
                      </a:srgbClr>
                    </a:outerShdw>
                  </a:effectLst>
                </a:rPr>
                <a:t>4</a:t>
              </a:r>
              <a:endParaRPr lang="es-ES" sz="3400" b="1" dirty="0">
                <a:effectLst>
                  <a:outerShdw blurRad="38100" dist="38100" dir="2700000" algn="tl">
                    <a:srgbClr val="000000">
                      <a:alpha val="43137"/>
                    </a:srgbClr>
                  </a:outerShdw>
                </a:effectLst>
              </a:endParaRP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845437" y="-449835"/>
              <a:ext cx="1874178" cy="837292"/>
            </a:xfrm>
            <a:prstGeom prst="rect">
              <a:avLst/>
            </a:prstGeom>
          </p:spPr>
          <p:txBody>
            <a:bodyPr wrap="none">
              <a:spAutoFit/>
            </a:bodyPr>
            <a:lstStyle/>
            <a:p>
              <a:r>
                <a:rPr lang="es-MX" sz="5100" b="1" dirty="0" smtClean="0">
                  <a:effectLst>
                    <a:outerShdw blurRad="38100" dist="38100" dir="2700000" algn="tl">
                      <a:srgbClr val="000000">
                        <a:alpha val="43137"/>
                      </a:srgbClr>
                    </a:outerShdw>
                  </a:effectLst>
                </a:rPr>
                <a:t>Grado</a:t>
              </a:r>
              <a:r>
                <a:rPr lang="en-US" sz="5100" b="1" dirty="0" smtClean="0">
                  <a:effectLst>
                    <a:outerShdw blurRad="38100" dist="38100" dir="2700000" algn="tl">
                      <a:srgbClr val="000000">
                        <a:alpha val="43137"/>
                      </a:srgbClr>
                    </a:outerShdw>
                  </a:effectLst>
                </a:rPr>
                <a:t> </a:t>
              </a:r>
              <a:endParaRPr lang="en-US" sz="5100" b="1" dirty="0">
                <a:effectLst>
                  <a:outerShdw blurRad="38100" dist="38100" dir="2700000" algn="tl">
                    <a:srgbClr val="000000">
                      <a:alpha val="43137"/>
                    </a:srgbClr>
                  </a:outerShdw>
                </a:effectLst>
              </a:endParaRPr>
            </a:p>
          </p:txBody>
        </p:sp>
      </p:grpSp>
      <p:grpSp>
        <p:nvGrpSpPr>
          <p:cNvPr id="31" name="Group 30"/>
          <p:cNvGrpSpPr/>
          <p:nvPr/>
        </p:nvGrpSpPr>
        <p:grpSpPr>
          <a:xfrm>
            <a:off x="717845" y="1701639"/>
            <a:ext cx="2237991" cy="2495503"/>
            <a:chOff x="4836537" y="141488"/>
            <a:chExt cx="1888849" cy="2288641"/>
          </a:xfrm>
        </p:grpSpPr>
        <p:sp>
          <p:nvSpPr>
            <p:cNvPr id="32" name="Parallelogram 31"/>
            <p:cNvSpPr/>
            <p:nvPr/>
          </p:nvSpPr>
          <p:spPr>
            <a:xfrm rot="1584430" flipH="1">
              <a:off x="4836537" y="577718"/>
              <a:ext cx="1888849" cy="1359161"/>
            </a:xfrm>
            <a:prstGeom prst="parallelogram">
              <a:avLst/>
            </a:prstGeom>
            <a:solidFill>
              <a:srgbClr val="730E00">
                <a:lumMod val="75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sp>
          <p:nvSpPr>
            <p:cNvPr id="33" name="Rectangle 32"/>
            <p:cNvSpPr/>
            <p:nvPr/>
          </p:nvSpPr>
          <p:spPr>
            <a:xfrm>
              <a:off x="5235392" y="141488"/>
              <a:ext cx="1115884" cy="846791"/>
            </a:xfrm>
            <a:prstGeom prst="rect">
              <a:avLst/>
            </a:prstGeom>
            <a:solidFill>
              <a:sysClr val="window" lastClr="FFFFFF">
                <a:lumMod val="95000"/>
              </a:sysClr>
            </a:solidFill>
            <a:ln>
              <a:solidFill>
                <a:srgbClr val="AD010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5</a:t>
              </a:r>
              <a:r>
                <a:rPr lang="en-US" sz="5400" b="1" kern="0" baseline="3000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latin typeface="Franklin Gothic Book"/>
                </a:rPr>
                <a:t>to</a:t>
              </a: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 </a:t>
              </a:r>
            </a:p>
          </p:txBody>
        </p:sp>
        <p:pic>
          <p:nvPicPr>
            <p:cNvPr id="34" name="Picture 4" descr="C:\Documents and Settings\Owner\Local Settings\Temporary Internet Files\Content.IE5\S7ZGNZXZ\MM900318123[1].gif"/>
            <p:cNvPicPr>
              <a:picLocks noChangeAspect="1" noChangeArrowheads="1" noCrop="1"/>
            </p:cNvPicPr>
            <p:nvPr/>
          </p:nvPicPr>
          <p:blipFill>
            <a:blip r:embed="rId3" cstate="print"/>
            <a:srcRect/>
            <a:stretch>
              <a:fillRect/>
            </a:stretch>
          </p:blipFill>
          <p:spPr bwMode="auto">
            <a:xfrm>
              <a:off x="5504106" y="860668"/>
              <a:ext cx="1132168" cy="765842"/>
            </a:xfrm>
            <a:prstGeom prst="rect">
              <a:avLst/>
            </a:prstGeom>
            <a:noFill/>
          </p:spPr>
        </p:pic>
        <p:pic>
          <p:nvPicPr>
            <p:cNvPr id="35" name="Picture 7" descr="C:\Documents and Settings\Owner\Local Settings\Temporary Internet Files\Content.IE5\LTTF5AU1\MC900432665[1].png"/>
            <p:cNvPicPr>
              <a:picLocks noChangeAspect="1" noChangeArrowheads="1"/>
            </p:cNvPicPr>
            <p:nvPr/>
          </p:nvPicPr>
          <p:blipFill>
            <a:blip r:embed="rId4" cstate="print"/>
            <a:srcRect/>
            <a:stretch>
              <a:fillRect/>
            </a:stretch>
          </p:blipFill>
          <p:spPr bwMode="auto">
            <a:xfrm>
              <a:off x="5257800" y="1070961"/>
              <a:ext cx="1378474" cy="1359168"/>
            </a:xfrm>
            <a:prstGeom prst="rect">
              <a:avLst/>
            </a:prstGeom>
            <a:noFill/>
          </p:spPr>
        </p:pic>
      </p:grpSp>
      <p:sp>
        <p:nvSpPr>
          <p:cNvPr id="18" name="Rectangle 17"/>
          <p:cNvSpPr/>
          <p:nvPr/>
        </p:nvSpPr>
        <p:spPr>
          <a:xfrm>
            <a:off x="934720" y="6548627"/>
            <a:ext cx="4160520" cy="2747773"/>
          </a:xfrm>
          <a:prstGeom prst="rect">
            <a:avLst/>
          </a:prstGeom>
        </p:spPr>
        <p:txBody>
          <a:bodyPr wrap="square" lIns="96378" tIns="48189" rIns="96378" bIns="48189">
            <a:spAutoFit/>
          </a:bodyPr>
          <a:lstStyle/>
          <a:p>
            <a:r>
              <a:rPr lang="es-ES_tradnl" sz="1300" b="1" u="sng" dirty="0">
                <a:effectLst>
                  <a:outerShdw blurRad="38100" dist="38100" dir="2700000" algn="tl">
                    <a:srgbClr val="000000">
                      <a:alpha val="43137"/>
                    </a:srgbClr>
                  </a:outerShdw>
                </a:effectLst>
              </a:rPr>
              <a:t>Lectura</a:t>
            </a:r>
            <a:endParaRPr lang="es-ES_tradnl" sz="1300" b="1" dirty="0">
              <a:effectLst>
                <a:outerShdw blurRad="38100" dist="38100" dir="2700000" algn="tl">
                  <a:srgbClr val="000000">
                    <a:alpha val="43137"/>
                  </a:srgbClr>
                </a:outerShdw>
              </a:effectLst>
            </a:endParaRPr>
          </a:p>
          <a:p>
            <a:r>
              <a:rPr lang="es-ES_tradnl" sz="1300" b="1" dirty="0"/>
              <a:t>12 Preguntas de selección múltiple </a:t>
            </a:r>
          </a:p>
          <a:p>
            <a:r>
              <a:rPr lang="es-ES_tradnl" sz="1300" b="1" dirty="0"/>
              <a:t>  1 </a:t>
            </a:r>
            <a:r>
              <a:rPr lang="es-ES_tradnl" sz="1300" b="1" dirty="0" smtClean="0"/>
              <a:t>Respuesta construida</a:t>
            </a:r>
            <a:endParaRPr lang="es-ES_tradnl" sz="1300" b="1" dirty="0"/>
          </a:p>
          <a:p>
            <a:r>
              <a:rPr lang="es-ES_tradnl" sz="1300" b="1" u="sng" dirty="0">
                <a:effectLst>
                  <a:outerShdw blurRad="38100" dist="38100" dir="2700000" algn="tl">
                    <a:srgbClr val="000000">
                      <a:alpha val="43137"/>
                    </a:srgbClr>
                  </a:outerShdw>
                </a:effectLst>
              </a:rPr>
              <a:t>Investigación</a:t>
            </a:r>
          </a:p>
          <a:p>
            <a:r>
              <a:rPr lang="es-ES_tradnl" sz="1300" b="1" dirty="0"/>
              <a:t>  3 </a:t>
            </a:r>
            <a:r>
              <a:rPr lang="es-ES_tradnl" sz="1300" b="1" dirty="0" smtClean="0"/>
              <a:t>Preguntas de respuestas construidas</a:t>
            </a:r>
            <a:r>
              <a:rPr lang="es-ES_tradnl" sz="1400" b="1" dirty="0" smtClean="0"/>
              <a:t> </a:t>
            </a:r>
            <a:endParaRPr lang="es-ES_tradnl" sz="1400" b="1" dirty="0"/>
          </a:p>
          <a:p>
            <a:r>
              <a:rPr lang="es-ES_tradnl" sz="1300" b="1" u="sng" dirty="0">
                <a:effectLst>
                  <a:outerShdw blurRad="38100" dist="38100" dir="2700000" algn="tl">
                    <a:srgbClr val="000000">
                      <a:alpha val="43137"/>
                    </a:srgbClr>
                  </a:outerShdw>
                </a:effectLst>
              </a:rPr>
              <a:t>Escritura</a:t>
            </a:r>
          </a:p>
          <a:p>
            <a:r>
              <a:rPr lang="es-ES_tradnl" sz="1300" b="1" dirty="0"/>
              <a:t>  1 Composición completa (Tarea de Rendimiento)</a:t>
            </a:r>
          </a:p>
          <a:p>
            <a:r>
              <a:rPr lang="es-ES_tradnl" sz="1300" b="1" dirty="0"/>
              <a:t>  1 </a:t>
            </a:r>
            <a:r>
              <a:rPr lang="es-ES_tradnl" sz="1300" b="1" dirty="0" smtClean="0"/>
              <a:t>Escrito breve</a:t>
            </a:r>
            <a:endParaRPr lang="es-ES_tradnl" sz="1300" b="1" dirty="0"/>
          </a:p>
          <a:p>
            <a:r>
              <a:rPr lang="es-ES_tradnl" sz="1300" b="1" dirty="0"/>
              <a:t>  1 Escribir para revisar </a:t>
            </a:r>
          </a:p>
          <a:p>
            <a:r>
              <a:rPr lang="es-ES_tradnl" sz="1300" b="1" u="sng" dirty="0">
                <a:effectLst>
                  <a:outerShdw blurRad="38100" dist="38100" dir="2700000" algn="tl">
                    <a:srgbClr val="000000">
                      <a:alpha val="43137"/>
                    </a:srgbClr>
                  </a:outerShdw>
                </a:effectLst>
              </a:rPr>
              <a:t>Escritura con lenguaje integrado</a:t>
            </a:r>
          </a:p>
          <a:p>
            <a:r>
              <a:rPr lang="es-ES_tradnl" sz="1300" b="1" dirty="0"/>
              <a:t>  1 Lenguaje/Vocabulario</a:t>
            </a:r>
          </a:p>
          <a:p>
            <a:r>
              <a:rPr lang="es-ES_tradnl" sz="1300" b="1" dirty="0"/>
              <a:t>  1 Editar/Clarificar</a:t>
            </a:r>
          </a:p>
          <a:p>
            <a:endParaRPr lang="en-US" sz="1300" dirty="0"/>
          </a:p>
        </p:txBody>
      </p:sp>
      <p:sp>
        <p:nvSpPr>
          <p:cNvPr id="20" name="Rectangle 19"/>
          <p:cNvSpPr/>
          <p:nvPr/>
        </p:nvSpPr>
        <p:spPr>
          <a:xfrm>
            <a:off x="4343400" y="8232285"/>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a:solidFill>
                  <a:schemeClr val="tx1"/>
                </a:solidFill>
                <a:effectLst>
                  <a:outerShdw blurRad="38100" dist="38100" dir="2700000" algn="tl">
                    <a:srgbClr val="000000">
                      <a:alpha val="43137"/>
                    </a:srgbClr>
                  </a:outerShdw>
                </a:effectLst>
              </a:rPr>
              <a:t>Tarea de rendimiento al nivel de grado</a:t>
            </a:r>
          </a:p>
        </p:txBody>
      </p:sp>
      <p:sp>
        <p:nvSpPr>
          <p:cNvPr id="21" name="Rectangle 20"/>
          <p:cNvSpPr/>
          <p:nvPr/>
        </p:nvSpPr>
        <p:spPr>
          <a:xfrm>
            <a:off x="4343400" y="6553200"/>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a:solidFill>
                  <a:schemeClr val="tx1"/>
                </a:solidFill>
                <a:effectLst>
                  <a:outerShdw blurRad="38100" dist="38100" dir="2700000" algn="tl">
                    <a:srgbClr val="000000">
                      <a:alpha val="43137"/>
                    </a:srgbClr>
                  </a:outerShdw>
                </a:effectLst>
              </a:rPr>
              <a:t>Pasos secuenciales </a:t>
            </a:r>
            <a:r>
              <a:rPr lang="es-ES" b="1" u="sng" dirty="0">
                <a:solidFill>
                  <a:schemeClr val="tx1"/>
                </a:solidFill>
                <a:effectLst>
                  <a:outerShdw blurRad="38100" dist="38100" dir="2700000" algn="tl">
                    <a:srgbClr val="000000">
                      <a:alpha val="43137"/>
                    </a:srgbClr>
                  </a:outerShdw>
                </a:effectLst>
              </a:rPr>
              <a:t>hacia</a:t>
            </a:r>
            <a:r>
              <a:rPr lang="es-ES" b="1" dirty="0">
                <a:solidFill>
                  <a:schemeClr val="tx1"/>
                </a:solidFill>
                <a:effectLst>
                  <a:outerShdw blurRad="38100" dist="38100" dir="2700000" algn="tl">
                    <a:srgbClr val="000000">
                      <a:alpha val="43137"/>
                    </a:srgbClr>
                  </a:outerShdw>
                </a:effectLst>
              </a:rPr>
              <a:t> el dominio </a:t>
            </a:r>
            <a:r>
              <a:rPr lang="es-ES" b="1" dirty="0" smtClean="0">
                <a:solidFill>
                  <a:schemeClr val="tx1"/>
                </a:solidFill>
                <a:effectLst>
                  <a:outerShdw blurRad="38100" dist="38100" dir="2700000" algn="tl">
                    <a:srgbClr val="000000">
                      <a:alpha val="43137"/>
                    </a:srgbClr>
                  </a:outerShdw>
                </a:effectLst>
              </a:rPr>
              <a:t>del Estándar</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180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10</a:t>
            </a:fld>
            <a:endParaRPr lang="en-US" dirty="0"/>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t>Determinando textos a nivel de grado</a:t>
            </a:r>
          </a:p>
          <a:p>
            <a:pPr algn="ctr"/>
            <a:endParaRPr lang="x-none" sz="789" b="1" dirty="0"/>
          </a:p>
          <a:p>
            <a:r>
              <a:rPr lang="x-none" sz="1484" dirty="0"/>
              <a:t>El nivel de grado de un </a:t>
            </a:r>
            <a:r>
              <a:rPr lang="x-none" sz="1484"/>
              <a:t>texto </a:t>
            </a:r>
            <a:r>
              <a:rPr lang="x-none" sz="1484" smtClean="0"/>
              <a:t>se </a:t>
            </a:r>
            <a:r>
              <a:rPr lang="x-none" sz="1484" dirty="0"/>
              <a:t>determina utilizando una combinación tanto de las nuevas escalas cuantitativas como de las medidas cualitativas de los CCSS.</a:t>
            </a:r>
          </a:p>
          <a:p>
            <a:endParaRPr lang="x-none" sz="1484" dirty="0"/>
          </a:p>
          <a:p>
            <a:r>
              <a:rPr lang="x-none" sz="1484" b="1" dirty="0"/>
              <a:t>Ejemplo</a:t>
            </a:r>
            <a:r>
              <a:rPr lang="x-none" sz="1484" dirty="0"/>
              <a:t>:  Si el grado equivalente de un texto es </a:t>
            </a:r>
            <a:r>
              <a:rPr lang="x-none" sz="1763" b="1" dirty="0">
                <a:solidFill>
                  <a:srgbClr val="0070C0"/>
                </a:solidFill>
              </a:rPr>
              <a:t>6.8</a:t>
            </a:r>
            <a:r>
              <a:rPr lang="x-none" sz="1484" dirty="0"/>
              <a:t> y tiene una medida </a:t>
            </a:r>
            <a:r>
              <a:rPr lang="x-none" sz="1484" i="1" dirty="0"/>
              <a:t>lexile</a:t>
            </a:r>
            <a:r>
              <a:rPr lang="x-none" sz="1484" dirty="0"/>
              <a:t> de </a:t>
            </a:r>
            <a:r>
              <a:rPr lang="x-none" sz="1763" b="1" dirty="0">
                <a:solidFill>
                  <a:srgbClr val="0070C0"/>
                </a:solidFill>
              </a:rPr>
              <a:t>970</a:t>
            </a:r>
            <a:r>
              <a:rPr lang="x-none" sz="1484" dirty="0"/>
              <a:t>, los datos cuantitativos muestran que la ubicación </a:t>
            </a:r>
            <a:r>
              <a:rPr lang="x-none" sz="1484"/>
              <a:t>debe </a:t>
            </a:r>
            <a:r>
              <a:rPr lang="x-none" sz="1484" smtClean="0"/>
              <a:t>ser </a:t>
            </a:r>
            <a:r>
              <a:rPr lang="x-none" sz="1484" b="1" dirty="0"/>
              <a:t>entre los grados  4 y 8.</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b="1" dirty="0"/>
              <a:t>Cuatro medidas cualitativas</a:t>
            </a:r>
            <a:r>
              <a:rPr lang="x-none" sz="1484" dirty="0"/>
              <a:t> </a:t>
            </a:r>
            <a:r>
              <a:rPr lang="x-none" sz="1484"/>
              <a:t>pueden </a:t>
            </a:r>
            <a:r>
              <a:rPr lang="x-none" sz="1484" smtClean="0"/>
              <a:t>examinarse </a:t>
            </a:r>
            <a:r>
              <a:rPr lang="x-none" sz="1484" dirty="0"/>
              <a:t>desde la banda inferior de 4</a:t>
            </a:r>
            <a:r>
              <a:rPr lang="x-none" sz="1484" baseline="30000" dirty="0"/>
              <a:t>to</a:t>
            </a:r>
            <a:r>
              <a:rPr lang="x-none" sz="1484" dirty="0"/>
              <a:t> grado  hasta la banda superior de 8</a:t>
            </a:r>
            <a:r>
              <a:rPr lang="x-none" sz="1484" baseline="30000" dirty="0"/>
              <a:t>vo</a:t>
            </a:r>
            <a:r>
              <a:rPr lang="x-none" sz="1484" dirty="0"/>
              <a:t> grado para determinar la legibilidad a nivel de grado.</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dirty="0"/>
              <a:t>La combinación de la escala </a:t>
            </a:r>
            <a:r>
              <a:rPr lang="x-none" sz="1484" b="1" dirty="0"/>
              <a:t>cuantitativa</a:t>
            </a:r>
            <a:r>
              <a:rPr lang="x-none" sz="1484" dirty="0"/>
              <a:t> y las medidas </a:t>
            </a:r>
            <a:r>
              <a:rPr lang="x-none" sz="1484" b="1" dirty="0"/>
              <a:t>cualitativas</a:t>
            </a:r>
            <a:r>
              <a:rPr lang="x-none" sz="1484" dirty="0"/>
              <a:t>, para este texto en particular, muestra que el mejor nivel de legibilidad para este </a:t>
            </a:r>
            <a:r>
              <a:rPr lang="x-none" sz="1484"/>
              <a:t>texto </a:t>
            </a:r>
            <a:r>
              <a:rPr lang="x-none" sz="1484" smtClean="0"/>
              <a:t>sería </a:t>
            </a:r>
            <a:r>
              <a:rPr lang="x-none" sz="1484" dirty="0"/>
              <a:t>6</a:t>
            </a:r>
            <a:r>
              <a:rPr lang="x-none" sz="1484" baseline="30000" dirty="0"/>
              <a:t>to </a:t>
            </a:r>
            <a:r>
              <a:rPr lang="x-none" sz="1484" dirty="0"/>
              <a:t>grado.</a:t>
            </a:r>
          </a:p>
          <a:p>
            <a:endParaRPr lang="x-none" sz="1484" dirty="0"/>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chemeClr val="tx2"/>
                </a:solidFill>
              </a:rPr>
              <a:t>Para ver más detalles sobre cada una de las medidas cualitativas, favor de ir a la diapositiva 6 de:</a:t>
            </a:r>
          </a:p>
          <a:p>
            <a:pPr algn="ctr"/>
            <a:r>
              <a:rPr lang="x-none" sz="1048" dirty="0"/>
              <a:t> </a:t>
            </a:r>
            <a:r>
              <a:rPr lang="x-none" sz="1048" b="1" dirty="0">
                <a:solidFill>
                  <a:srgbClr val="002060"/>
                </a:solidFill>
                <a:hlinkClick r:id="rId2"/>
              </a:rPr>
              <a:t>http://</a:t>
            </a:r>
            <a:r>
              <a:rPr lang="x-none" sz="1048" b="1" dirty="0" smtClean="0">
                <a:solidFill>
                  <a:srgbClr val="002060"/>
                </a:solidFill>
                <a:hlinkClick r:id="rId2"/>
              </a:rPr>
              <a:t>www.corestandards.org/assets/Appendix_A.pdf</a:t>
            </a:r>
            <a:endParaRPr lang="x-none" sz="1048" dirty="0"/>
          </a:p>
        </p:txBody>
      </p:sp>
    </p:spTree>
    <p:extLst>
      <p:ext uri="{BB962C8B-B14F-4D97-AF65-F5344CB8AC3E}">
        <p14:creationId xmlns:p14="http://schemas.microsoft.com/office/powerpoint/2010/main" val="1205091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dirty="0" err="1"/>
              <a:t>F</a:t>
            </a:r>
            <a:r>
              <a:rPr lang="es-419" sz="1183" i="1" dirty="0" err="1"/>
              <a:t>ormative</a:t>
            </a:r>
            <a:r>
              <a:rPr lang="es-419" sz="1183" i="1" dirty="0"/>
              <a:t> </a:t>
            </a:r>
            <a:r>
              <a:rPr lang="es-419" sz="1183" b="1" i="1" u="sng" dirty="0" err="1" smtClean="0"/>
              <a:t>A</a:t>
            </a:r>
            <a:r>
              <a:rPr lang="es-419" sz="1183" i="1" dirty="0" err="1" smtClean="0"/>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smtClean="0"/>
              <a:t>“a </a:t>
            </a:r>
            <a:r>
              <a:rPr lang="es-419" sz="1183" b="1" i="1" dirty="0"/>
              <a:t>lo largo del </a:t>
            </a:r>
            <a:r>
              <a:rPr lang="es-419" sz="1183" b="1" i="1" dirty="0" smtClean="0"/>
              <a:t>camino”</a:t>
            </a:r>
            <a:r>
              <a:rPr lang="es-419" sz="1183" dirty="0" smtClean="0"/>
              <a:t>, se </a:t>
            </a:r>
            <a:r>
              <a:rPr lang="es-419" sz="1183" dirty="0"/>
              <a:t>evalúa en el salón de </a:t>
            </a:r>
            <a:r>
              <a:rPr lang="es-419" sz="1183" dirty="0" smtClean="0"/>
              <a:t>clases </a:t>
            </a:r>
            <a:r>
              <a:rPr lang="es-419" sz="1183" dirty="0"/>
              <a:t>durante la instrucción y la evaluación formativa. Por esta razón los </a:t>
            </a:r>
            <a:r>
              <a:rPr lang="es-419" sz="1183" dirty="0" err="1"/>
              <a:t>CFAs</a:t>
            </a:r>
            <a:r>
              <a:rPr lang="es-419" sz="1183" dirty="0"/>
              <a:t> no </a:t>
            </a:r>
            <a:r>
              <a:rPr lang="es-419" sz="1183" dirty="0" smtClean="0"/>
              <a:t>se </a:t>
            </a:r>
            <a:r>
              <a:rPr lang="es-419" sz="1183" dirty="0"/>
              <a:t>llaman post evaluaciones. Los </a:t>
            </a:r>
            <a:r>
              <a:rPr lang="es-419" sz="1183" dirty="0" err="1"/>
              <a:t>CFAs</a:t>
            </a:r>
            <a:r>
              <a:rPr lang="es-419" sz="1183" dirty="0"/>
              <a:t> miden el</a:t>
            </a:r>
            <a:r>
              <a:rPr lang="es-419" sz="1183" i="1" dirty="0"/>
              <a:t> </a:t>
            </a:r>
            <a:r>
              <a:rPr lang="es-419" sz="1183" b="1" i="1" dirty="0" smtClean="0"/>
              <a:t>“objetivo final”</a:t>
            </a:r>
            <a:r>
              <a:rPr lang="es-419" sz="1183" dirty="0" smtClean="0"/>
              <a:t>, </a:t>
            </a:r>
            <a:r>
              <a:rPr lang="es-419" sz="1183" dirty="0"/>
              <a:t>o el dominio del estándar. Sin embargo, sin las pre-evaluaciones, ¿cómo sabríamos en qué enfocar nuestra instrucción a través de cada trimestre?</a:t>
            </a:r>
          </a:p>
          <a:p>
            <a:endParaRPr lang="es-419" sz="789" dirty="0"/>
          </a:p>
          <a:p>
            <a:r>
              <a:rPr lang="es-419" sz="1183" b="1" u="sng" dirty="0"/>
              <a:t>Progresiones de aprendizaje</a:t>
            </a:r>
            <a:r>
              <a:rPr lang="es-419" sz="1183" b="1" dirty="0"/>
              <a:t>: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que </a:t>
            </a:r>
            <a:r>
              <a:rPr lang="es-419" sz="1183" dirty="0" smtClean="0"/>
              <a:t>se </a:t>
            </a:r>
            <a:r>
              <a:rPr lang="es-419" sz="1183" dirty="0"/>
              <a:t>indican en los recuadros </a:t>
            </a:r>
            <a:r>
              <a:rPr lang="es-419" sz="1183" b="1" dirty="0"/>
              <a:t>morados</a:t>
            </a:r>
            <a:r>
              <a:rPr lang="es-419" sz="1183" dirty="0"/>
              <a:t>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a:t>
            </a:r>
            <a:r>
              <a:rPr lang="es-419" sz="1183" dirty="0" smtClean="0"/>
              <a:t>moviéndose </a:t>
            </a:r>
            <a:r>
              <a:rPr lang="es-419" sz="1183" dirty="0"/>
              <a:t>continuamente hacia adelante hasta el final de la progresión de aprendizaje.</a:t>
            </a:r>
          </a:p>
          <a:p>
            <a:endParaRPr lang="es-419" sz="789" dirty="0"/>
          </a:p>
          <a:p>
            <a:r>
              <a:rPr lang="es-419" sz="1183" dirty="0"/>
              <a:t>Hay una lista de cotejo de las Progresiones de aprendizaje en lectura para cada estándar en cada grado, que </a:t>
            </a:r>
            <a:r>
              <a:rPr lang="es-419" sz="1183" dirty="0" smtClean="0"/>
              <a:t>se </a:t>
            </a:r>
            <a:r>
              <a:rPr lang="es-419" sz="1183" dirty="0"/>
              <a:t>puede utilizar para monitorear el progreso. Está disponible en: </a:t>
            </a:r>
          </a:p>
          <a:p>
            <a:endParaRPr lang="es-419" sz="1183" dirty="0">
              <a:hlinkClick r:id=""/>
            </a:endParaRPr>
          </a:p>
          <a:p>
            <a:pPr algn="ctr"/>
            <a:r>
              <a:rPr lang="es-419" sz="1183" dirty="0">
                <a:hlinkClick r:id=""/>
              </a:rPr>
              <a:t>http://</a:t>
            </a:r>
            <a:r>
              <a:rPr lang="es-419" sz="1183" dirty="0" smtClean="0">
                <a:hlinkClick r:id=""/>
              </a:rPr>
              <a:t>sresource.homestead.com/Grade-5.html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a:t>
                      </a:r>
                      <a:r>
                        <a:rPr lang="es-419" sz="800" smtClean="0">
                          <a:solidFill>
                            <a:srgbClr val="000000"/>
                          </a:solidFill>
                          <a:effectLst/>
                          <a:latin typeface="+mn-lt"/>
                          <a:ea typeface="Times New Roman"/>
                          <a:cs typeface="Times New Roman"/>
                        </a:rPr>
                        <a:t>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smtClean="0">
                          <a:solidFill>
                            <a:srgbClr val="000000"/>
                          </a:solidFill>
                          <a:effectLst/>
                          <a:latin typeface="+mn-lt"/>
                          <a:ea typeface="Times New Roman"/>
                          <a:cs typeface="Times New Roman"/>
                        </a:rPr>
                        <a:t>la secuencia </a:t>
                      </a:r>
                      <a:r>
                        <a:rPr lang="es-419" sz="800"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b="1" smtClean="0">
                          <a:solidFill>
                            <a:srgbClr val="000000"/>
                          </a:solidFill>
                          <a:effectLst/>
                          <a:latin typeface="+mn-lt"/>
                          <a:ea typeface="Times New Roman"/>
                          <a:cs typeface="Times New Roman"/>
                        </a:rPr>
                        <a:t>la secuencia </a:t>
                      </a:r>
                      <a:r>
                        <a:rPr lang="es-419" sz="800" b="1"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a:t>
                      </a:r>
                      <a:r>
                        <a:rPr lang="es-419" sz="800" b="1" smtClean="0">
                          <a:solidFill>
                            <a:srgbClr val="000000"/>
                          </a:solidFill>
                          <a:effectLst/>
                          <a:latin typeface="+mn-lt"/>
                          <a:ea typeface="Times New Roman"/>
                          <a:cs typeface="Times New Roman"/>
                        </a:rPr>
                        <a:t>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1667338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 name="Rectangle 1"/>
          <p:cNvSpPr/>
          <p:nvPr/>
        </p:nvSpPr>
        <p:spPr>
          <a:xfrm>
            <a:off x="231912" y="304800"/>
            <a:ext cx="7124700" cy="959088"/>
          </a:xfrm>
          <a:prstGeom prst="rect">
            <a:avLst/>
          </a:prstGeom>
        </p:spPr>
        <p:txBody>
          <a:bodyPr wrap="square" lIns="96371" tIns="48186" rIns="96371" bIns="48186">
            <a:spAutoFit/>
          </a:bodyPr>
          <a:lstStyle/>
          <a:p>
            <a:r>
              <a:rPr lang="x-none" sz="1400" b="1" dirty="0"/>
              <a:t>Trimestre </a:t>
            </a:r>
            <a:r>
              <a:rPr lang="en-US" sz="1400" b="1" dirty="0" smtClean="0"/>
              <a:t>4</a:t>
            </a:r>
            <a:r>
              <a:rPr lang="x-none" sz="1400" b="1" dirty="0" smtClean="0"/>
              <a:t>: </a:t>
            </a:r>
            <a:r>
              <a:rPr lang="x-none" sz="1400" dirty="0"/>
              <a:t>Progresión de aprendizaje de </a:t>
            </a:r>
            <a:r>
              <a:rPr lang="x-none" sz="1400" b="1" dirty="0"/>
              <a:t>Lectura de </a:t>
            </a:r>
            <a:r>
              <a:rPr lang="en-US" sz="1400" b="1" dirty="0" smtClean="0"/>
              <a:t>t</a:t>
            </a:r>
            <a:r>
              <a:rPr lang="x-none" sz="1400" b="1" dirty="0" smtClean="0"/>
              <a:t>exto </a:t>
            </a:r>
            <a:r>
              <a:rPr lang="en-US" sz="1400" b="1" dirty="0"/>
              <a:t>l</a:t>
            </a:r>
            <a:r>
              <a:rPr lang="x-none" sz="1400" b="1" dirty="0" smtClean="0"/>
              <a:t>iterario  </a:t>
            </a:r>
            <a:endParaRPr lang="x-none" sz="1400" b="1" dirty="0"/>
          </a:p>
          <a:p>
            <a:r>
              <a:rPr lang="x-none" sz="1400" dirty="0"/>
              <a:t>En esta pre-evaluación se evalúan las casillas indicadas y resaltadas </a:t>
            </a:r>
            <a:r>
              <a:rPr lang="x-none" sz="1400" b="1" i="1" dirty="0"/>
              <a:t>antes del estándar</a:t>
            </a:r>
            <a:r>
              <a:rPr lang="x-none" sz="1400" dirty="0"/>
              <a:t>. El estándar como tal se evalúa en el CFA (</a:t>
            </a:r>
            <a:r>
              <a:rPr lang="x-none" sz="1400" i="1" dirty="0"/>
              <a:t>Common Formative Assessment</a:t>
            </a:r>
            <a:r>
              <a:rPr lang="x-none" sz="1400" dirty="0"/>
              <a:t>) al final de cada trimestre.</a:t>
            </a:r>
          </a:p>
        </p:txBody>
      </p:sp>
      <p:graphicFrame>
        <p:nvGraphicFramePr>
          <p:cNvPr id="8" name="Table 7"/>
          <p:cNvGraphicFramePr>
            <a:graphicFrameLocks noGrp="1"/>
          </p:cNvGraphicFramePr>
          <p:nvPr>
            <p:extLst>
              <p:ext uri="{D42A27DB-BD31-4B8C-83A1-F6EECF244321}">
                <p14:modId xmlns:p14="http://schemas.microsoft.com/office/powerpoint/2010/main" val="378361740"/>
              </p:ext>
            </p:extLst>
          </p:nvPr>
        </p:nvGraphicFramePr>
        <p:xfrm>
          <a:off x="231912" y="1242741"/>
          <a:ext cx="7315202" cy="2676526"/>
        </p:xfrm>
        <a:graphic>
          <a:graphicData uri="http://schemas.openxmlformats.org/drawingml/2006/table">
            <a:tbl>
              <a:tblPr firstRow="1" firstCol="1" bandRow="1"/>
              <a:tblGrid>
                <a:gridCol w="684578"/>
                <a:gridCol w="938849"/>
                <a:gridCol w="683415"/>
                <a:gridCol w="714507"/>
                <a:gridCol w="792726"/>
                <a:gridCol w="860612"/>
                <a:gridCol w="860612"/>
                <a:gridCol w="860612"/>
                <a:gridCol w="919291"/>
              </a:tblGrid>
              <a:tr h="207113">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K</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K</a:t>
                      </a:r>
                      <a:r>
                        <a:rPr lang="en-US" sz="800" i="1">
                          <a:effectLst/>
                          <a:latin typeface="Calibri" panose="020F0502020204030204" pitchFamily="34" charset="0"/>
                          <a:ea typeface="Calibri" panose="020F0502020204030204" pitchFamily="34" charset="0"/>
                          <a:cs typeface="Times New Roman" panose="02020603050405020304" pitchFamily="18" charset="0"/>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ANp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3 - Cu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Estándar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r h="2469413">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Recuerda detalles   específicos sobre personajes, ambiente</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escenarios </a:t>
                      </a:r>
                      <a:r>
                        <a:rPr lang="es-CO" sz="800" i="1" dirty="0">
                          <a:effectLst/>
                          <a:latin typeface="Calibri" panose="020F0502020204030204" pitchFamily="34" charset="0"/>
                          <a:ea typeface="Calibri" panose="020F0502020204030204" pitchFamily="34" charset="0"/>
                          <a:cs typeface="Times New Roman" panose="02020603050405020304" pitchFamily="18" charset="0"/>
                        </a:rPr>
                        <a:t>o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i="1" dirty="0">
                          <a:effectLst/>
                          <a:latin typeface="Calibri" panose="020F0502020204030204" pitchFamily="34" charset="0"/>
                          <a:ea typeface="Calibri" panose="020F0502020204030204" pitchFamily="34" charset="0"/>
                          <a:cs typeface="Times New Roman" panose="02020603050405020304" pitchFamily="18" charset="0"/>
                        </a:rPr>
                        <a:t>en un cuento o drama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leído y discutido</a:t>
                      </a:r>
                      <a:r>
                        <a:rPr lang="es-CO" sz="800" i="1" dirty="0">
                          <a:effectLst/>
                          <a:latin typeface="Calibri" panose="020F0502020204030204" pitchFamily="34" charset="0"/>
                          <a:ea typeface="Calibri" panose="020F0502020204030204" pitchFamily="34" charset="0"/>
                          <a:cs typeface="Times New Roman" panose="02020603050405020304" pitchFamily="18" charset="0"/>
                        </a:rPr>
                        <a:t>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Define  y entiende los términos del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800" i="1" dirty="0">
                          <a:effectLst/>
                          <a:latin typeface="Calibri" panose="020F0502020204030204" pitchFamily="34" charset="0"/>
                          <a:ea typeface="Calibri" panose="020F0502020204030204" pitchFamily="34" charset="0"/>
                          <a:cs typeface="Times New Roman" panose="02020603050405020304" pitchFamily="18" charset="0"/>
                        </a:rPr>
                        <a:t>: elementos literarios, (personajes, ambiente</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escenario</a:t>
                      </a:r>
                      <a:r>
                        <a:rPr lang="es-CO" sz="800" i="1" dirty="0">
                          <a:effectLst/>
                          <a:latin typeface="Calibri" panose="020F0502020204030204" pitchFamily="34" charset="0"/>
                          <a:ea typeface="Calibri" panose="020F0502020204030204" pitchFamily="34" charset="0"/>
                          <a:cs typeface="Times New Roman" panose="02020603050405020304" pitchFamily="18" charset="0"/>
                        </a:rPr>
                        <a:t>, trama, acontecimientos, etc.), comparar  y contrastar, drama, detalles específicos e interacciones.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Describe detalles específicos acerca de dos o más personajes, ambiente/ escenarios o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i="1" dirty="0">
                          <a:effectLst/>
                          <a:latin typeface="Calibri" panose="020F0502020204030204" pitchFamily="34" charset="0"/>
                          <a:ea typeface="Calibri" panose="020F0502020204030204" pitchFamily="34" charset="0"/>
                          <a:cs typeface="Times New Roman" panose="02020603050405020304" pitchFamily="18" charset="0"/>
                        </a:rPr>
                        <a:t>en un cuento o drama (leído y discutido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Responde a preguntas descriptivas con: quién, qué, cuándo, dónde o cómo,  acerca de  dos o más personajes, ambiente/ escenarios o </a:t>
                      </a:r>
                      <a:r>
                        <a:rPr lang="es-CO" sz="800" b="1"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en </a:t>
                      </a: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UN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cuento o drama (</a:t>
                      </a: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leído y discutido</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Entiende que los personajes, ambiente/ escenario y acontecimientos dentro de un cuento o drama pueden ser comparados y contrastados.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Localiza detalles descriptivos específicos que comparan o contrastan el ambiente/ escenario, acontecimientos o personajes (hace referencia al </a:t>
                      </a: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lenguaje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clave utilizado </a:t>
                      </a: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para comparar y contrastar</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ES" sz="8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Clasifica detalles que comparan  y contrastan dos o más personajes, ambiente/ escenarios  o acontecimientos, utilizando un organizador gráfico (texto nuevo).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Conecta ideas sobre 2 personajes, ambiente</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 escenarios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o acontecimientos. ¿Qué detalles los hacen similares</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 diferentes</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 Explica y apoya con evidencia textual (texto nuevo).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RL5.3</a:t>
                      </a:r>
                      <a:r>
                        <a:rPr lang="es-MX" sz="800"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solidFill>
                            <a:srgbClr val="000000"/>
                          </a:solidFill>
                          <a:effectLst/>
                          <a:latin typeface="Calibri" panose="020F0502020204030204" pitchFamily="34" charset="0"/>
                          <a:ea typeface="Calibri" panose="020F0502020204030204" pitchFamily="34" charset="0"/>
                          <a:cs typeface="Folio Light"/>
                        </a:rPr>
                        <a:t> Comparan y contrastan dos o más personajes, ambiente</a:t>
                      </a:r>
                      <a:r>
                        <a:rPr lang="es-MX" sz="800" i="1" dirty="0" smtClean="0">
                          <a:solidFill>
                            <a:srgbClr val="000000"/>
                          </a:solidFill>
                          <a:effectLst/>
                          <a:latin typeface="Calibri" panose="020F0502020204030204" pitchFamily="34" charset="0"/>
                          <a:ea typeface="Calibri" panose="020F0502020204030204" pitchFamily="34" charset="0"/>
                          <a:cs typeface="Folio Light"/>
                        </a:rPr>
                        <a:t>/ escenarios </a:t>
                      </a:r>
                      <a:r>
                        <a:rPr lang="es-MX" sz="800" i="1" dirty="0">
                          <a:solidFill>
                            <a:srgbClr val="000000"/>
                          </a:solidFill>
                          <a:effectLst/>
                          <a:latin typeface="Calibri" panose="020F0502020204030204" pitchFamily="34" charset="0"/>
                          <a:ea typeface="Calibri" panose="020F0502020204030204" pitchFamily="34" charset="0"/>
                          <a:cs typeface="Folio Light"/>
                        </a:rPr>
                        <a:t>o acontecimientos en un cuento u obra de teatro, basándose en detalles específicos del texto (ejemplo: cómo interactúan los personajes).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0232310"/>
              </p:ext>
            </p:extLst>
          </p:nvPr>
        </p:nvGraphicFramePr>
        <p:xfrm>
          <a:off x="229263" y="3981471"/>
          <a:ext cx="7317850" cy="1972020"/>
        </p:xfrm>
        <a:graphic>
          <a:graphicData uri="http://schemas.openxmlformats.org/drawingml/2006/table">
            <a:tbl>
              <a:tblPr firstRow="1" firstCol="1" bandRow="1"/>
              <a:tblGrid>
                <a:gridCol w="768881"/>
                <a:gridCol w="775624"/>
                <a:gridCol w="868620"/>
                <a:gridCol w="549329"/>
                <a:gridCol w="941707"/>
                <a:gridCol w="627805"/>
                <a:gridCol w="549329"/>
                <a:gridCol w="585261"/>
                <a:gridCol w="827300"/>
                <a:gridCol w="345130"/>
                <a:gridCol w="478864"/>
              </a:tblGrid>
              <a:tr h="280416">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K</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K</a:t>
                      </a:r>
                      <a:r>
                        <a:rPr lang="en-US" sz="800" i="1">
                          <a:effectLst/>
                          <a:latin typeface="Calibri" panose="020F0502020204030204" pitchFamily="34" charset="0"/>
                          <a:ea typeface="Calibri" panose="020F0502020204030204" pitchFamily="34" charset="0"/>
                          <a:cs typeface="Times New Roman" panose="02020603050405020304" pitchFamily="18" charset="0"/>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3 - C</a:t>
                      </a:r>
                      <a:r>
                        <a:rPr lang="en-US" sz="800" i="1">
                          <a:effectLst/>
                          <a:latin typeface="Calibri" panose="020F0502020204030204" pitchFamily="34" charset="0"/>
                          <a:ea typeface="Calibri" panose="020F0502020204030204" pitchFamily="34" charset="0"/>
                          <a:cs typeface="Times New Roman" panose="02020603050405020304" pitchFamily="18" charset="0"/>
                        </a:rPr>
                        <a:t>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AN</a:t>
                      </a:r>
                      <a:r>
                        <a:rPr lang="en-US" sz="800" i="1">
                          <a:effectLst/>
                          <a:latin typeface="Calibri" panose="020F0502020204030204" pitchFamily="34" charset="0"/>
                          <a:ea typeface="Calibri" panose="020F0502020204030204" pitchFamily="34" charset="0"/>
                          <a:cs typeface="Times New Roman" panose="02020603050405020304" pitchFamily="18" charset="0"/>
                        </a:rPr>
                        <a:t>Q</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EV</a:t>
                      </a:r>
                      <a:r>
                        <a:rPr lang="en-US" sz="800" i="1">
                          <a:effectLst/>
                          <a:latin typeface="Calibri" panose="020F0502020204030204" pitchFamily="34" charset="0"/>
                          <a:ea typeface="Calibri" panose="020F0502020204030204" pitchFamily="34" charset="0"/>
                          <a:cs typeface="Times New Roman" panose="02020603050405020304" pitchFamily="18" charset="0"/>
                        </a:rPr>
                        <a: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SY</a:t>
                      </a:r>
                      <a:r>
                        <a:rPr lang="en-US" sz="800" i="1">
                          <a:effectLst/>
                          <a:latin typeface="Calibri" panose="020F0502020204030204" pitchFamily="34" charset="0"/>
                          <a:ea typeface="Calibri" panose="020F0502020204030204" pitchFamily="34" charset="0"/>
                          <a:cs typeface="Times New Roman" panose="02020603050405020304" pitchFamily="18" charset="0"/>
                        </a:rPr>
                        <a:t>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Estándar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r h="1691604">
                <a:tc>
                  <a:txBody>
                    <a:bodyPr/>
                    <a:lstStyle/>
                    <a:p>
                      <a:pPr marL="0" marR="0" algn="l">
                        <a:lnSpc>
                          <a:spcPct val="115000"/>
                        </a:lnSpc>
                        <a:spcBef>
                          <a:spcPts val="0"/>
                        </a:spcBef>
                        <a:spcAft>
                          <a:spcPts val="1000"/>
                        </a:spcAft>
                      </a:pPr>
                      <a:r>
                        <a:rPr lang="es-CO" sz="800" i="1">
                          <a:effectLst/>
                          <a:latin typeface="Calibri" panose="020F0502020204030204" pitchFamily="34" charset="0"/>
                          <a:ea typeface="Calibri" panose="020F0502020204030204" pitchFamily="34" charset="0"/>
                          <a:cs typeface="Times New Roman" panose="02020603050405020304" pitchFamily="18" charset="0"/>
                        </a:rPr>
                        <a:t>Recuerda hechos o acontecimientos  básicos de una narración leída  o discutida en clase.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Define  y entiende el significado del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800" i="1" dirty="0">
                          <a:effectLst/>
                          <a:latin typeface="Calibri" panose="020F0502020204030204" pitchFamily="34" charset="0"/>
                          <a:ea typeface="Calibri" panose="020F0502020204030204" pitchFamily="34" charset="0"/>
                          <a:cs typeface="Times New Roman" panose="02020603050405020304" pitchFamily="18" charset="0"/>
                        </a:rPr>
                        <a:t>: hablante, narrador, punto de vista, influencias (influye)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Identifica  y describe  los personajes, </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ambiente/</a:t>
                      </a:r>
                      <a:r>
                        <a:rPr lang="es-CO" sz="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escenario </a:t>
                      </a:r>
                      <a:r>
                        <a:rPr lang="es-CO" sz="800" i="1" dirty="0">
                          <a:effectLst/>
                          <a:latin typeface="Calibri" panose="020F0502020204030204" pitchFamily="34" charset="0"/>
                          <a:ea typeface="Calibri" panose="020F0502020204030204" pitchFamily="34" charset="0"/>
                          <a:cs typeface="Times New Roman" panose="02020603050405020304" pitchFamily="18" charset="0"/>
                        </a:rPr>
                        <a:t>y la secuencia de acontecimientos. Identifica los personajes que están hablando (en un texto leído y discutido)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Responde a preguntas que identifican el punto de vista de un personaje.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Entiende que los puntos de vista pueden influir en cómo se describen los acontecimientos</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Localiza información para identificar qué personaje está hablando en primera persona o tercera persona.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Utiliza evidencia del texto para explicar el punto de vista de un personaje.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Utiliza el estilo de discurso del hablante para ayudar a entender su punto de vista.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Justifica el razonamiento detrás del estilo de discurso del hablante, y cómo  este  estilo influye en su punto de vista.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gridSpan="2">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RL5.6</a:t>
                      </a:r>
                      <a:r>
                        <a:rPr lang="es-MX" sz="800"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solidFill>
                            <a:srgbClr val="000000"/>
                          </a:solidFill>
                          <a:effectLst/>
                          <a:latin typeface="Calibri" panose="020F0502020204030204" pitchFamily="34" charset="0"/>
                          <a:ea typeface="Calibri" panose="020F0502020204030204" pitchFamily="34" charset="0"/>
                          <a:cs typeface="Folio Light"/>
                        </a:rPr>
                        <a:t> Describen cómo el punto de vista de un narrador o hablante  influye en la forma de describir los acontecimientos.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638" marR="32638"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639556529"/>
              </p:ext>
            </p:extLst>
          </p:nvPr>
        </p:nvGraphicFramePr>
        <p:xfrm>
          <a:off x="258419" y="6086643"/>
          <a:ext cx="7288694" cy="1652906"/>
        </p:xfrm>
        <a:graphic>
          <a:graphicData uri="http://schemas.openxmlformats.org/drawingml/2006/table">
            <a:tbl>
              <a:tblPr firstRow="1" firstCol="1" bandRow="1"/>
              <a:tblGrid>
                <a:gridCol w="1004220"/>
                <a:gridCol w="1101402"/>
                <a:gridCol w="777461"/>
                <a:gridCol w="900559"/>
                <a:gridCol w="1302247"/>
                <a:gridCol w="1166191"/>
                <a:gridCol w="1036614"/>
              </a:tblGrid>
              <a:tr h="130950">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K</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K</a:t>
                      </a:r>
                      <a:r>
                        <a:rPr lang="en-US" sz="800" i="1">
                          <a:effectLst/>
                          <a:latin typeface="Calibri" panose="020F0502020204030204" pitchFamily="34" charset="0"/>
                          <a:ea typeface="Calibri" panose="020F0502020204030204" pitchFamily="34" charset="0"/>
                          <a:cs typeface="Times New Roman" panose="02020603050405020304" pitchFamily="18" charset="0"/>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r>
              <a:tr h="639757">
                <a:tc>
                  <a:txBody>
                    <a:bodyPr/>
                    <a:lstStyle/>
                    <a:p>
                      <a:pPr marL="0" marR="0" algn="l">
                        <a:lnSpc>
                          <a:spcPct val="115000"/>
                        </a:lnSpc>
                        <a:spcBef>
                          <a:spcPts val="0"/>
                        </a:spcBef>
                        <a:spcAft>
                          <a:spcPts val="1000"/>
                        </a:spcAft>
                      </a:pPr>
                      <a:r>
                        <a:rPr lang="es-CO" sz="800" i="1">
                          <a:effectLst/>
                          <a:latin typeface="Calibri" panose="020F0502020204030204" pitchFamily="34" charset="0"/>
                          <a:ea typeface="Calibri" panose="020F0502020204030204" pitchFamily="34" charset="0"/>
                          <a:cs typeface="Times New Roman" panose="02020603050405020304" pitchFamily="18" charset="0"/>
                        </a:rPr>
                        <a:t>Recuerda o localiza información básica, relacionada a  acontecimientos y detalles,  en cuentos del mismo género  (leído y discutido en clase).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Entiende y usa términos del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Comparar y contrastar, género, misterios, aventuras, acercamiento/abordar, tema y tópico similar.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Identifica las semejanzas de los personajes, ambiente/ escenario y secuencia de acontecimientos, en cuentos  del mismo género.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Responde a preguntas básicas sobre cómo se introducen y concluyen cuentos con temas o tópicos similares (leídos y discutidos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Entiende que los diferentes géneros pueden abordar temas y tópicos de manera diferente (los misterios abordan la trama más temprano, las aventuras abordan  riesgos emocionantes desde el principio).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Resume acontecimientos en cuentos del mismo género (introducción, desarrollo y conclusión). Discute cómo cada cuento aborda de forma similar  un tema o tópico basado en el tipo de género.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Hace generalizaciones sobre cómo reconocer las historias del mismo género (¿Qué elementos de la historia  percibes en la mayoría de los misterios? ¿Aventuras?)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512" marR="32512"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93848509"/>
              </p:ext>
            </p:extLst>
          </p:nvPr>
        </p:nvGraphicFramePr>
        <p:xfrm>
          <a:off x="258419" y="7848600"/>
          <a:ext cx="7288694" cy="1807578"/>
        </p:xfrm>
        <a:graphic>
          <a:graphicData uri="http://schemas.openxmlformats.org/drawingml/2006/table">
            <a:tbl>
              <a:tblPr firstRow="1" firstCol="1" bandRow="1"/>
              <a:tblGrid>
                <a:gridCol w="732181"/>
                <a:gridCol w="762000"/>
                <a:gridCol w="838200"/>
                <a:gridCol w="1156374"/>
                <a:gridCol w="654920"/>
                <a:gridCol w="1034083"/>
                <a:gridCol w="1040823"/>
                <a:gridCol w="1070113"/>
              </a:tblGrid>
              <a:tr h="133273">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2 -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AN</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AN</a:t>
                      </a:r>
                      <a:r>
                        <a:rPr lang="en-US" sz="800" i="1">
                          <a:effectLst/>
                          <a:latin typeface="Calibri" panose="020F0502020204030204" pitchFamily="34" charset="0"/>
                          <a:ea typeface="Calibri" panose="020F0502020204030204" pitchFamily="34" charset="0"/>
                          <a:cs typeface="Times New Roman" panose="02020603050405020304" pitchFamily="18" charset="0"/>
                        </a:rPr>
                        <a:t>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3 - ANz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3 - EVE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3 - SY</a:t>
                      </a:r>
                      <a:r>
                        <a:rPr lang="en-US" sz="800" i="1">
                          <a:effectLst/>
                          <a:latin typeface="Calibri" panose="020F0502020204030204" pitchFamily="34" charset="0"/>
                          <a:ea typeface="Calibri" panose="020F0502020204030204" pitchFamily="34" charset="0"/>
                          <a:cs typeface="Times New Roman" panose="02020603050405020304" pitchFamily="18" charset="0"/>
                        </a:rPr>
                        <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CL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SY</a:t>
                      </a:r>
                      <a:r>
                        <a:rPr lang="en-US" sz="800" i="1">
                          <a:effectLst/>
                          <a:latin typeface="Calibri" panose="020F0502020204030204" pitchFamily="34" charset="0"/>
                          <a:ea typeface="Calibri" panose="020F0502020204030204" pitchFamily="34" charset="0"/>
                          <a:cs typeface="Times New Roman" panose="02020603050405020304" pitchFamily="18" charset="0"/>
                        </a:rPr>
                        <a:t>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Estándar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r h="807909">
                <a:tc>
                  <a:txBody>
                    <a:bodyPr/>
                    <a:lstStyle/>
                    <a:p>
                      <a:pPr marL="0" marR="0" algn="l">
                        <a:lnSpc>
                          <a:spcPct val="115000"/>
                        </a:lnSpc>
                        <a:spcBef>
                          <a:spcPts val="0"/>
                        </a:spcBef>
                        <a:spcAft>
                          <a:spcPts val="1000"/>
                        </a:spcAft>
                      </a:pPr>
                      <a:r>
                        <a:rPr lang="es-CO" sz="800" i="1">
                          <a:effectLst/>
                          <a:latin typeface="Calibri" panose="020F0502020204030204" pitchFamily="34" charset="0"/>
                          <a:ea typeface="Calibri" panose="020F0502020204030204" pitchFamily="34" charset="0"/>
                          <a:cs typeface="Times New Roman" panose="02020603050405020304" pitchFamily="18" charset="0"/>
                        </a:rPr>
                        <a:t>Clasifica (lista en una gráfica), acercamientos (modos de abordar) a  temas y tópicos señalados en cuentos del mismo género.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Distingue entre  géneros, mediante la identificación de características.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Compara y contrasta acercamientos a temas y tópicos dentro del mismo género. Utiliza  un organizador gráfico para ver las semejanzas y diferencias (</a:t>
                      </a:r>
                      <a:r>
                        <a:rPr lang="es-CO" sz="800" b="1" i="1" dirty="0" err="1">
                          <a:effectLst/>
                          <a:latin typeface="Calibri" panose="020F0502020204030204" pitchFamily="34" charset="0"/>
                          <a:ea typeface="Calibri" panose="020F0502020204030204" pitchFamily="34" charset="0"/>
                          <a:cs typeface="Times New Roman" panose="02020603050405020304" pitchFamily="18" charset="0"/>
                        </a:rPr>
                        <a:t>Venn</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CO" sz="800" i="1">
                          <a:effectLst/>
                          <a:latin typeface="Calibri" panose="020F0502020204030204" pitchFamily="34" charset="0"/>
                          <a:ea typeface="Calibri" panose="020F0502020204030204" pitchFamily="34" charset="0"/>
                          <a:cs typeface="Times New Roman" panose="02020603050405020304" pitchFamily="18" charset="0"/>
                        </a:rPr>
                        <a:t>Comparte  los resultados de comparar y contrastar cómo  diferentes géneros abordan un tema o tópico. Verifica la razonabilidad de los resultados durante la discusión o presentación.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Sintetiza la información en </a:t>
                      </a: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un texto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sobre la forma en que aborda  un tema o tópico. ¿Qué influencia tuvo el género?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Desarrolla (escribe) resultados generalizados de cómo géneros específicos abordan  un tema o asunto. Aplica esta generalización a nuevos textos (no leídos o discutidos en clase). ¿Aplica la generalización a todos?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Compara y contrasta  múltiples cuentos del mismo género utilizando evidencia recopilada, generalizaciones, cualquier gráfica utilizada, etc.... Concluye con una declaración o sección acerca de abordar temas y tópicos.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RL5.9</a:t>
                      </a:r>
                      <a:r>
                        <a:rPr lang="es-MX" sz="800"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solidFill>
                            <a:srgbClr val="000000"/>
                          </a:solidFill>
                          <a:effectLst/>
                          <a:latin typeface="Calibri" panose="020F0502020204030204" pitchFamily="34" charset="0"/>
                          <a:ea typeface="Calibri" panose="020F0502020204030204" pitchFamily="34" charset="0"/>
                          <a:cs typeface="Folio Light"/>
                        </a:rPr>
                        <a:t> Comparan y contrastan cuentos del mismo género (ejemplo: cuentos de misterio y aventura) al abordar temas y textos similares.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88" marR="33088"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1153184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11" name="Rectangle 10"/>
          <p:cNvSpPr/>
          <p:nvPr/>
        </p:nvSpPr>
        <p:spPr>
          <a:xfrm>
            <a:off x="228600" y="314500"/>
            <a:ext cx="7010400" cy="959088"/>
          </a:xfrm>
          <a:prstGeom prst="rect">
            <a:avLst/>
          </a:prstGeom>
        </p:spPr>
        <p:txBody>
          <a:bodyPr wrap="square" lIns="96371" tIns="48186" rIns="96371" bIns="48186">
            <a:spAutoFit/>
          </a:bodyPr>
          <a:lstStyle/>
          <a:p>
            <a:r>
              <a:rPr lang="x-none" sz="1400" b="1" dirty="0"/>
              <a:t>Trimestre </a:t>
            </a:r>
            <a:r>
              <a:rPr lang="en-US" sz="1400" b="1" dirty="0" smtClean="0"/>
              <a:t>4</a:t>
            </a:r>
            <a:r>
              <a:rPr lang="x-none" sz="1400" b="1" dirty="0" smtClean="0"/>
              <a:t>: </a:t>
            </a:r>
            <a:r>
              <a:rPr lang="x-none" sz="1400" dirty="0"/>
              <a:t>Progresión de aprendizaje de </a:t>
            </a:r>
            <a:r>
              <a:rPr lang="x-none" sz="1400" b="1" dirty="0"/>
              <a:t>Lectura de </a:t>
            </a:r>
            <a:r>
              <a:rPr lang="en-US" sz="1400" b="1" dirty="0" smtClean="0"/>
              <a:t>t</a:t>
            </a:r>
            <a:r>
              <a:rPr lang="x-none" sz="1400" b="1" dirty="0" smtClean="0"/>
              <a:t>exto </a:t>
            </a:r>
            <a:r>
              <a:rPr lang="en-US" sz="1400" b="1" dirty="0" err="1"/>
              <a:t>i</a:t>
            </a:r>
            <a:r>
              <a:rPr lang="en-US" sz="1400" b="1" dirty="0" err="1" smtClean="0"/>
              <a:t>nformativo</a:t>
            </a:r>
            <a:r>
              <a:rPr lang="x-none" sz="1400" b="1" dirty="0" smtClean="0"/>
              <a:t>  </a:t>
            </a:r>
            <a:endParaRPr lang="x-none" sz="1400" b="1" dirty="0"/>
          </a:p>
          <a:p>
            <a:r>
              <a:rPr lang="x-none" sz="1400" dirty="0"/>
              <a:t>En esta pre-evaluación se evalúan las casillas indicadas y resaltadas </a:t>
            </a:r>
            <a:r>
              <a:rPr lang="x-none" sz="1400" b="1" i="1" dirty="0"/>
              <a:t>antes del estándar</a:t>
            </a:r>
            <a:r>
              <a:rPr lang="x-none" sz="1400" dirty="0"/>
              <a:t>. El estándar como tal se evalúa en el CFA (</a:t>
            </a:r>
            <a:r>
              <a:rPr lang="x-none" sz="1400" i="1" dirty="0"/>
              <a:t>Common Formative Assessment</a:t>
            </a:r>
            <a:r>
              <a:rPr lang="x-none" sz="1400" dirty="0"/>
              <a:t>) al final de cada trimestre.</a:t>
            </a:r>
          </a:p>
        </p:txBody>
      </p:sp>
      <p:graphicFrame>
        <p:nvGraphicFramePr>
          <p:cNvPr id="2" name="Table 1"/>
          <p:cNvGraphicFramePr>
            <a:graphicFrameLocks noGrp="1"/>
          </p:cNvGraphicFramePr>
          <p:nvPr>
            <p:extLst>
              <p:ext uri="{D42A27DB-BD31-4B8C-83A1-F6EECF244321}">
                <p14:modId xmlns:p14="http://schemas.microsoft.com/office/powerpoint/2010/main" val="2100530584"/>
              </p:ext>
            </p:extLst>
          </p:nvPr>
        </p:nvGraphicFramePr>
        <p:xfrm>
          <a:off x="260517" y="1273588"/>
          <a:ext cx="7207083" cy="2482931"/>
        </p:xfrm>
        <a:graphic>
          <a:graphicData uri="http://schemas.openxmlformats.org/drawingml/2006/table">
            <a:tbl>
              <a:tblPr firstRow="1" firstCol="1" bandRow="1"/>
              <a:tblGrid>
                <a:gridCol w="653883"/>
                <a:gridCol w="762000"/>
                <a:gridCol w="905027"/>
                <a:gridCol w="699453"/>
                <a:gridCol w="635866"/>
                <a:gridCol w="635866"/>
                <a:gridCol w="635866"/>
                <a:gridCol w="678922"/>
                <a:gridCol w="762000"/>
                <a:gridCol w="838200"/>
              </a:tblGrid>
              <a:tr h="247794">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K</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indent="4572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K</a:t>
                      </a:r>
                      <a:r>
                        <a:rPr lang="en-US" sz="800" i="1">
                          <a:effectLst/>
                          <a:latin typeface="Calibri" panose="020F0502020204030204" pitchFamily="34" charset="0"/>
                          <a:ea typeface="Calibri" panose="020F0502020204030204" pitchFamily="34" charset="0"/>
                          <a:cs typeface="Times New Roman" panose="02020603050405020304" pitchFamily="18" charset="0"/>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indent="4572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gridSpan="3">
                  <a:txBody>
                    <a:bodyPr/>
                    <a:lstStyle/>
                    <a:p>
                      <a:pPr marL="0" marR="0" indent="457200" algn="ctr">
                        <a:lnSpc>
                          <a:spcPct val="100000"/>
                        </a:lnSpc>
                        <a:spcBef>
                          <a:spcPts val="0"/>
                        </a:spcBef>
                        <a:spcAft>
                          <a:spcPts val="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3 – C</a:t>
                      </a:r>
                      <a:r>
                        <a:rPr lang="en-US" sz="800" i="1" dirty="0">
                          <a:effectLst/>
                          <a:latin typeface="Calibri" panose="020F0502020204030204" pitchFamily="34" charset="0"/>
                          <a:ea typeface="Calibri" panose="020F0502020204030204" pitchFamily="34" charset="0"/>
                          <a:cs typeface="Times New Roman" panose="02020603050405020304" pitchFamily="18" charset="0"/>
                        </a:rPr>
                        <a:t>u</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87338" algn="ctr">
                        <a:lnSpc>
                          <a:spcPct val="100000"/>
                        </a:lnSpc>
                        <a:spcBef>
                          <a:spcPts val="0"/>
                        </a:spcBef>
                        <a:spcAft>
                          <a:spcPts val="1000"/>
                        </a:spcAft>
                      </a:pPr>
                      <a:r>
                        <a:rPr lang="en-US" sz="800" i="1" dirty="0" smtClean="0">
                          <a:effectLst/>
                          <a:latin typeface="Calibri" panose="020F0502020204030204" pitchFamily="34" charset="0"/>
                          <a:ea typeface="Calibri" panose="020F0502020204030204" pitchFamily="34" charset="0"/>
                          <a:cs typeface="Times New Roman" panose="02020603050405020304" pitchFamily="18" charset="0"/>
                        </a:rPr>
                        <a:t>(se</a:t>
                      </a:r>
                      <a:r>
                        <a:rPr lang="en-US" sz="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i="1" baseline="0" dirty="0" err="1" smtClean="0">
                          <a:effectLst/>
                          <a:latin typeface="Calibri" panose="020F0502020204030204" pitchFamily="34" charset="0"/>
                          <a:ea typeface="Calibri" panose="020F0502020204030204" pitchFamily="34" charset="0"/>
                          <a:cs typeface="Times New Roman" panose="02020603050405020304" pitchFamily="18" charset="0"/>
                        </a:rPr>
                        <a:t>enseña</a:t>
                      </a:r>
                      <a:r>
                        <a:rPr lang="en-US" sz="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i="1" baseline="0" dirty="0" err="1" smtClean="0">
                          <a:effectLst/>
                          <a:latin typeface="Calibri" panose="020F0502020204030204" pitchFamily="34" charset="0"/>
                          <a:ea typeface="Calibri" panose="020F0502020204030204" pitchFamily="34" charset="0"/>
                          <a:cs typeface="Times New Roman" panose="02020603050405020304" pitchFamily="18" charset="0"/>
                        </a:rPr>
                        <a:t>en</a:t>
                      </a:r>
                      <a:r>
                        <a:rPr lang="en-US" sz="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i="1" baseline="0" dirty="0" err="1" smtClean="0">
                          <a:effectLst/>
                          <a:latin typeface="Calibri" panose="020F0502020204030204" pitchFamily="34" charset="0"/>
                          <a:ea typeface="Calibri" panose="020F0502020204030204" pitchFamily="34" charset="0"/>
                          <a:cs typeface="Times New Roman" panose="02020603050405020304" pitchFamily="18" charset="0"/>
                        </a:rPr>
                        <a:t>varias</a:t>
                      </a:r>
                      <a:r>
                        <a:rPr lang="en-US" sz="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i="1" baseline="0" dirty="0" err="1" smtClean="0">
                          <a:effectLst/>
                          <a:latin typeface="Calibri" panose="020F0502020204030204" pitchFamily="34" charset="0"/>
                          <a:ea typeface="Calibri" panose="020F0502020204030204" pitchFamily="34" charset="0"/>
                          <a:cs typeface="Times New Roman" panose="02020603050405020304" pitchFamily="18" charset="0"/>
                        </a:rPr>
                        <a:t>lecciones</a:t>
                      </a:r>
                      <a:r>
                        <a:rPr lang="en-US" sz="800" i="1"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      DOK 3 - AN</a:t>
                      </a:r>
                      <a:r>
                        <a:rPr lang="en-US" sz="800" i="1">
                          <a:effectLst/>
                          <a:latin typeface="Calibri" panose="020F0502020204030204" pitchFamily="34" charset="0"/>
                          <a:ea typeface="Calibri" panose="020F0502020204030204" pitchFamily="34" charset="0"/>
                          <a:cs typeface="Times New Roman" panose="02020603050405020304" pitchFamily="18" charset="0"/>
                        </a:rPr>
                        <a:t>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dirty="0" err="1" smtClean="0">
                          <a:effectLst/>
                          <a:latin typeface="Calibri" panose="020F0502020204030204" pitchFamily="34" charset="0"/>
                          <a:ea typeface="Calibri" panose="020F0502020204030204" pitchFamily="34" charset="0"/>
                          <a:cs typeface="Times New Roman" panose="02020603050405020304" pitchFamily="18" charset="0"/>
                        </a:rPr>
                        <a:t>Estándar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r h="1025188">
                <a:tc>
                  <a:txBody>
                    <a:bodyPr/>
                    <a:lstStyle/>
                    <a:p>
                      <a:pPr marL="0" marR="0" algn="l">
                        <a:lnSpc>
                          <a:spcPct val="115000"/>
                        </a:lnSpc>
                        <a:spcBef>
                          <a:spcPts val="0"/>
                        </a:spcBef>
                        <a:spcAft>
                          <a:spcPts val="1000"/>
                        </a:spcAft>
                      </a:pPr>
                      <a:r>
                        <a:rPr lang="es-CO" sz="800" i="1" u="sng">
                          <a:effectLst/>
                          <a:latin typeface="Calibri" panose="020F0502020204030204" pitchFamily="34" charset="0"/>
                          <a:ea typeface="Calibri" panose="020F0502020204030204" pitchFamily="34" charset="0"/>
                          <a:cs typeface="Times New Roman" panose="02020603050405020304" pitchFamily="18" charset="0"/>
                        </a:rPr>
                        <a:t>Recuerda</a:t>
                      </a:r>
                      <a:r>
                        <a:rPr lang="es-CO" sz="800" i="1">
                          <a:effectLst/>
                          <a:latin typeface="Calibri" panose="020F0502020204030204" pitchFamily="34" charset="0"/>
                          <a:ea typeface="Calibri" panose="020F0502020204030204" pitchFamily="34" charset="0"/>
                          <a:cs typeface="Times New Roman" panose="02020603050405020304" pitchFamily="18" charset="0"/>
                        </a:rPr>
                        <a:t> o localiza información específica en un texto histórico, científico o técnico (leído y discutido en clase).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Define</a:t>
                      </a:r>
                      <a:r>
                        <a:rPr lang="es-CO" sz="800" i="1" dirty="0">
                          <a:effectLst/>
                          <a:latin typeface="Calibri" panose="020F0502020204030204" pitchFamily="34" charset="0"/>
                          <a:ea typeface="Calibri" panose="020F0502020204030204" pitchFamily="34" charset="0"/>
                          <a:cs typeface="Times New Roman" panose="02020603050405020304" pitchFamily="18" charset="0"/>
                        </a:rPr>
                        <a:t>  y entiende el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800" i="1" dirty="0">
                          <a:effectLst/>
                          <a:latin typeface="Calibri" panose="020F0502020204030204" pitchFamily="34" charset="0"/>
                          <a:ea typeface="Calibri" panose="020F0502020204030204" pitchFamily="34" charset="0"/>
                          <a:cs typeface="Times New Roman" panose="02020603050405020304" pitchFamily="18" charset="0"/>
                        </a:rPr>
                        <a:t>:   relaciones, interacciones, evidencia (para apoyar las ideas), texto histórico, científico  y técnico, y la  frase "entre 2 o más".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Responde </a:t>
                      </a:r>
                      <a:r>
                        <a:rPr lang="es-CO" sz="800" i="1" dirty="0">
                          <a:effectLst/>
                          <a:latin typeface="Calibri" panose="020F0502020204030204" pitchFamily="34" charset="0"/>
                          <a:ea typeface="Calibri" panose="020F0502020204030204" pitchFamily="34" charset="0"/>
                          <a:cs typeface="Times New Roman" panose="02020603050405020304" pitchFamily="18" charset="0"/>
                        </a:rPr>
                        <a:t>preguntas con: quién, qué, cuándo, dónde y cómo, sobre individuos, acontecimientos, ideas o conceptos basados en información específica en un texto histórico, científico o técnico (leído y discutido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Explica y entiende cómo los individuos, </a:t>
                      </a:r>
                      <a:r>
                        <a:rPr lang="es-CO" sz="800" b="1"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 ideas o conceptos pueden interactuar en el texto.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Localiza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información específica para apoyar  cómo dos individuos interactúan en un texto (continuar con </a:t>
                      </a:r>
                      <a:r>
                        <a:rPr lang="es-CO" sz="800" b="1"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 ideas o conceptos), (leído pero no discutido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Explica  </a:t>
                      </a:r>
                      <a:r>
                        <a:rPr lang="es-CO" sz="800" i="1" dirty="0">
                          <a:effectLst/>
                          <a:latin typeface="Calibri" panose="020F0502020204030204" pitchFamily="34" charset="0"/>
                          <a:ea typeface="Calibri" panose="020F0502020204030204" pitchFamily="34" charset="0"/>
                          <a:cs typeface="Times New Roman" panose="02020603050405020304" pitchFamily="18" charset="0"/>
                        </a:rPr>
                        <a:t>la conexión entre dos o más individuos o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i="1" dirty="0">
                          <a:effectLst/>
                          <a:latin typeface="Calibri" panose="020F0502020204030204" pitchFamily="34" charset="0"/>
                          <a:ea typeface="Calibri" panose="020F0502020204030204" pitchFamily="34" charset="0"/>
                          <a:cs typeface="Times New Roman" panose="02020603050405020304" pitchFamily="18" charset="0"/>
                        </a:rPr>
                        <a:t>en un texto histórico.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Explica</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 la conexión entre dos o más </a:t>
                      </a:r>
                      <a:r>
                        <a:rPr lang="es-CO" sz="800" b="1"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o ideas en un texto científico.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Utiliza el texto para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explicar </a:t>
                      </a:r>
                      <a:r>
                        <a:rPr lang="es-CO" sz="800" i="1" dirty="0">
                          <a:effectLst/>
                          <a:latin typeface="Calibri" panose="020F0502020204030204" pitchFamily="34" charset="0"/>
                          <a:ea typeface="Calibri" panose="020F0502020204030204" pitchFamily="34" charset="0"/>
                          <a:cs typeface="Times New Roman" panose="02020603050405020304" pitchFamily="18" charset="0"/>
                        </a:rPr>
                        <a:t>las relaciones o interacciones entre ideas, individuos o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800" i="1" dirty="0">
                          <a:effectLst/>
                          <a:latin typeface="Calibri" panose="020F0502020204030204" pitchFamily="34" charset="0"/>
                          <a:ea typeface="Calibri" panose="020F0502020204030204" pitchFamily="34" charset="0"/>
                          <a:cs typeface="Times New Roman" panose="02020603050405020304" pitchFamily="18" charset="0"/>
                        </a:rPr>
                        <a:t>dentro de un texto.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Haciendo uso de la información específica de un texto, analiza las interrelaciones entre conceptos, ideas, acontecimientos o individuos.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RI5.3</a:t>
                      </a:r>
                      <a:r>
                        <a:rPr lang="es-MX" sz="800"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solidFill>
                            <a:srgbClr val="000000"/>
                          </a:solidFill>
                          <a:effectLst/>
                          <a:latin typeface="Calibri" panose="020F0502020204030204" pitchFamily="34" charset="0"/>
                          <a:ea typeface="Calibri" panose="020F0502020204030204" pitchFamily="34" charset="0"/>
                          <a:cs typeface="Folio Light"/>
                        </a:rPr>
                        <a:t> Explican la relación o interacción existente entre dos o más personas, acontecimientos, ideas o conceptos en un texto histórico, científico o técnico, basándose en la información específica del texto.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1445612"/>
              </p:ext>
            </p:extLst>
          </p:nvPr>
        </p:nvGraphicFramePr>
        <p:xfrm>
          <a:off x="260517" y="3886200"/>
          <a:ext cx="7207084" cy="2463737"/>
        </p:xfrm>
        <a:graphic>
          <a:graphicData uri="http://schemas.openxmlformats.org/drawingml/2006/table">
            <a:tbl>
              <a:tblPr firstRow="1" firstCol="1" bandRow="1"/>
              <a:tblGrid>
                <a:gridCol w="730083"/>
                <a:gridCol w="881683"/>
                <a:gridCol w="910713"/>
                <a:gridCol w="569804"/>
                <a:gridCol w="576778"/>
                <a:gridCol w="655190"/>
                <a:gridCol w="673032"/>
                <a:gridCol w="801144"/>
                <a:gridCol w="646656"/>
                <a:gridCol w="762001"/>
              </a:tblGrid>
              <a:tr h="228600">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K</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K</a:t>
                      </a:r>
                      <a:r>
                        <a:rPr lang="en-US" sz="800" i="1">
                          <a:effectLst/>
                          <a:latin typeface="Calibri" panose="020F0502020204030204" pitchFamily="34" charset="0"/>
                          <a:ea typeface="Calibri" panose="020F0502020204030204" pitchFamily="34" charset="0"/>
                          <a:cs typeface="Times New Roman" panose="02020603050405020304" pitchFamily="18" charset="0"/>
                        </a:rPr>
                        <a: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1 - C</a:t>
                      </a:r>
                      <a:r>
                        <a:rPr lang="en-US" sz="800" i="1">
                          <a:effectLst/>
                          <a:latin typeface="Calibri" panose="020F0502020204030204" pitchFamily="34" charset="0"/>
                          <a:ea typeface="Calibri" panose="020F0502020204030204" pitchFamily="34" charset="0"/>
                          <a:cs typeface="Times New Roman" panose="02020603050405020304" pitchFamily="18" charset="0"/>
                        </a:rPr>
                        <a:t>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C</a:t>
                      </a:r>
                      <a:r>
                        <a:rPr lang="en-US" sz="800" i="1">
                          <a:effectLst/>
                          <a:latin typeface="Calibri" panose="020F0502020204030204" pitchFamily="34" charset="0"/>
                          <a:ea typeface="Calibri" panose="020F0502020204030204" pitchFamily="34" charset="0"/>
                          <a:cs typeface="Times New Roman" panose="02020603050405020304" pitchFamily="18" charset="0"/>
                        </a:rPr>
                        <a:t>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2 - ANp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3 - EVE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AN</a:t>
                      </a:r>
                      <a:r>
                        <a:rPr lang="en-US" sz="800" i="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a:effectLst/>
                          <a:latin typeface="Calibri" panose="020F0502020204030204" pitchFamily="34" charset="0"/>
                          <a:ea typeface="Calibri" panose="020F0502020204030204" pitchFamily="34" charset="0"/>
                          <a:cs typeface="Times New Roman" panose="02020603050405020304" pitchFamily="18" charset="0"/>
                        </a:rPr>
                        <a:t>DOK 4 - SYV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Estándar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r h="993385">
                <a:tc>
                  <a:txBody>
                    <a:bodyPr/>
                    <a:lstStyle/>
                    <a:p>
                      <a:pPr marL="0" marR="0" algn="l">
                        <a:lnSpc>
                          <a:spcPct val="115000"/>
                        </a:lnSpc>
                        <a:spcBef>
                          <a:spcPts val="0"/>
                        </a:spcBef>
                        <a:spcAft>
                          <a:spcPts val="1000"/>
                        </a:spcAft>
                      </a:pPr>
                      <a:r>
                        <a:rPr lang="es-CO" sz="800" i="1">
                          <a:effectLst/>
                          <a:latin typeface="Calibri" panose="020F0502020204030204" pitchFamily="34" charset="0"/>
                          <a:ea typeface="Calibri" panose="020F0502020204030204" pitchFamily="34" charset="0"/>
                          <a:cs typeface="Times New Roman" panose="02020603050405020304" pitchFamily="18" charset="0"/>
                        </a:rPr>
                        <a:t>Recuerda los hechos básicos acerca de un tema o acontecimiento de múltiples  recuentos  (leído y discutido en clase).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a:effectLst/>
                          <a:latin typeface="Calibri" panose="020F0502020204030204" pitchFamily="34" charset="0"/>
                          <a:ea typeface="Calibri" panose="020F0502020204030204" pitchFamily="34" charset="0"/>
                          <a:cs typeface="Times New Roman" panose="02020603050405020304" pitchFamily="18" charset="0"/>
                        </a:rPr>
                        <a:t>Define  y entiende  el significado del</a:t>
                      </a:r>
                      <a:r>
                        <a:rPr lang="es-CO" sz="800" i="1" u="sng">
                          <a:effectLst/>
                          <a:latin typeface="Calibri" panose="020F0502020204030204" pitchFamily="34" charset="0"/>
                          <a:ea typeface="Calibri" panose="020F0502020204030204" pitchFamily="34" charset="0"/>
                          <a:cs typeface="Times New Roman" panose="02020603050405020304" pitchFamily="18" charset="0"/>
                        </a:rPr>
                        <a:t> Lenguaje Académico Estándar</a:t>
                      </a:r>
                      <a:r>
                        <a:rPr lang="es-CO" sz="800" i="1">
                          <a:effectLst/>
                          <a:latin typeface="Calibri" panose="020F0502020204030204" pitchFamily="34" charset="0"/>
                          <a:ea typeface="Calibri" panose="020F0502020204030204" pitchFamily="34" charset="0"/>
                          <a:cs typeface="Times New Roman" panose="02020603050405020304" pitchFamily="18" charset="0"/>
                        </a:rPr>
                        <a:t>: punto de vista, tendencia o inclinación, semejanzas, diferencias, acontecimientos, tópicos, evidencia, múltiples recuentes,  y representa.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Responde  preguntas   específicas  que cuestionan  quién, qué, cuándo, dónde o cómo, sobre un mismo tema o acontecimiento de múltiples recuentos (los textos han sido leídos, pero las preguntas no han sido discutidas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Entiende y reconoce que múltiples  recuentos pueden tener diferentes puntos sobre el mismo tema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Encuentra ejemplos de puntos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específicos</a:t>
                      </a:r>
                      <a:r>
                        <a:rPr lang="es-CO" sz="800" i="1" dirty="0">
                          <a:effectLst/>
                          <a:latin typeface="Calibri" panose="020F0502020204030204" pitchFamily="34" charset="0"/>
                          <a:ea typeface="Calibri" panose="020F0502020204030204" pitchFamily="34" charset="0"/>
                          <a:cs typeface="Times New Roman" panose="02020603050405020304" pitchFamily="18" charset="0"/>
                        </a:rPr>
                        <a:t> en múltiples recuentos.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Clasifica los puntos específicos de múltiples recuentos con puntos de vista similares (sólo comparar hasta el momento; no contrastar).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Verifica la razonabilidad de cómo   los puntos específicos de múltiples textos son presentados. (¿Son los puntos válidos?).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Analiza (compara y contrasta) múltiples recuentos de un mismo acontecimiento o tópico,  señalando importantes semejanzas y diferencias en el punto de vista que ellos representan (</a:t>
                      </a:r>
                      <a:r>
                        <a:rPr lang="es-CO" sz="800" b="1" i="1" dirty="0" err="1">
                          <a:effectLst/>
                          <a:latin typeface="Calibri" panose="020F0502020204030204" pitchFamily="34" charset="0"/>
                          <a:ea typeface="Calibri" panose="020F0502020204030204" pitchFamily="34" charset="0"/>
                          <a:cs typeface="Times New Roman" panose="02020603050405020304" pitchFamily="18" charset="0"/>
                        </a:rPr>
                        <a:t>Venn</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Sintetiza puntos específicos a través de múltiples textos sobre el mismo </a:t>
                      </a:r>
                      <a:r>
                        <a:rPr lang="es-CO" sz="800" b="1" i="1" dirty="0" err="1" smtClean="0">
                          <a:effectLst/>
                          <a:latin typeface="Calibri" panose="020F0502020204030204" pitchFamily="34" charset="0"/>
                          <a:ea typeface="Calibri" panose="020F0502020204030204" pitchFamily="34" charset="0"/>
                          <a:cs typeface="Times New Roman" panose="02020603050405020304" pitchFamily="18" charset="0"/>
                        </a:rPr>
                        <a:t>aconteci</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-miento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o tema para expresar una nueva perspectiva.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RI5.6</a:t>
                      </a:r>
                      <a:r>
                        <a:rPr lang="es-MX" sz="800"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solidFill>
                            <a:srgbClr val="000000"/>
                          </a:solidFill>
                          <a:effectLst/>
                          <a:latin typeface="Calibri" panose="020F0502020204030204" pitchFamily="34" charset="0"/>
                          <a:ea typeface="Calibri" panose="020F0502020204030204" pitchFamily="34" charset="0"/>
                          <a:cs typeface="Folio Light"/>
                        </a:rPr>
                        <a:t> Analizan múltiples versiones del mismo acontecimiento o tema, señalando similitudes y diferencias importantes en el punto de vista que representan.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154" marR="33154"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22069192"/>
              </p:ext>
            </p:extLst>
          </p:nvPr>
        </p:nvGraphicFramePr>
        <p:xfrm>
          <a:off x="260518" y="6818970"/>
          <a:ext cx="7207081" cy="2782761"/>
        </p:xfrm>
        <a:graphic>
          <a:graphicData uri="http://schemas.openxmlformats.org/drawingml/2006/table">
            <a:tbl>
              <a:tblPr firstRow="1" firstCol="1" bandRow="1"/>
              <a:tblGrid>
                <a:gridCol w="587359"/>
                <a:gridCol w="731989"/>
                <a:gridCol w="622014"/>
                <a:gridCol w="617519"/>
                <a:gridCol w="609600"/>
                <a:gridCol w="609601"/>
                <a:gridCol w="609600"/>
                <a:gridCol w="609600"/>
                <a:gridCol w="762000"/>
                <a:gridCol w="762000"/>
                <a:gridCol w="685799"/>
              </a:tblGrid>
              <a:tr h="2466933">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Recuerda los hechos básicos acerca de un tema o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aconteci</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miento </a:t>
                      </a:r>
                      <a:r>
                        <a:rPr lang="es-CO" sz="800" i="1" dirty="0">
                          <a:effectLst/>
                          <a:latin typeface="Calibri" panose="020F0502020204030204" pitchFamily="34" charset="0"/>
                          <a:ea typeface="Calibri" panose="020F0502020204030204" pitchFamily="34" charset="0"/>
                          <a:cs typeface="Times New Roman" panose="02020603050405020304" pitchFamily="18" charset="0"/>
                        </a:rPr>
                        <a:t>de varios textos (leídos y discutidos en clase).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Entiende y usa  el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CO" sz="800" i="1" dirty="0">
                          <a:effectLst/>
                          <a:latin typeface="Calibri" panose="020F0502020204030204" pitchFamily="34" charset="0"/>
                          <a:ea typeface="Calibri" panose="020F0502020204030204" pitchFamily="34" charset="0"/>
                          <a:cs typeface="Times New Roman" panose="02020603050405020304" pitchFamily="18" charset="0"/>
                        </a:rPr>
                        <a:t> correctamente: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Integrar, tópico, con conocimiento de causa</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informado </a:t>
                      </a:r>
                      <a:r>
                        <a:rPr lang="es-CO" sz="800" i="1" dirty="0">
                          <a:effectLst/>
                          <a:latin typeface="Calibri" panose="020F0502020204030204" pitchFamily="34" charset="0"/>
                          <a:ea typeface="Calibri" panose="020F0502020204030204" pitchFamily="34" charset="0"/>
                          <a:cs typeface="Times New Roman" panose="02020603050405020304" pitchFamily="18" charset="0"/>
                        </a:rPr>
                        <a:t>y vocabulario específico relacionado con la materia.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Responde a preguntas específicas  de varios textos leídos y discutidos en clase que cuestionan: quién, qué, cuándo, dónde o cómo, sobre el mismo tema o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aconteci</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miento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r>
                        <a:rPr lang="es-CO" sz="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El estudiante entiende que para obtener una idea completa de un tema, necesita integrar información de varias fuentes.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a:effectLst/>
                          <a:latin typeface="Calibri" panose="020F0502020204030204" pitchFamily="34" charset="0"/>
                          <a:ea typeface="Calibri" panose="020F0502020204030204" pitchFamily="34" charset="0"/>
                          <a:cs typeface="Times New Roman" panose="02020603050405020304" pitchFamily="18" charset="0"/>
                        </a:rPr>
                        <a:t>Localiza ejemplos específicos de información de varios textos sobre el mismo tema, siguiendo la sugerencia del maestro.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Hace listas o clasifica (grafica) </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información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similar encontrada en varios textos sobre el mismo tema.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Utilizando una pregunta proporcionada sobre un tema, el estudiante determina qué es o no relevante a la pregunta, usando varias fuentes (</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planificar, organiza-dores </a:t>
                      </a:r>
                      <a:r>
                        <a:rPr lang="es-CO" sz="800" b="1" i="1" dirty="0">
                          <a:effectLst/>
                          <a:latin typeface="Calibri" panose="020F0502020204030204" pitchFamily="34" charset="0"/>
                          <a:ea typeface="Calibri" panose="020F0502020204030204" pitchFamily="34" charset="0"/>
                          <a:cs typeface="Times New Roman" panose="02020603050405020304" pitchFamily="18" charset="0"/>
                        </a:rPr>
                        <a:t>gráficos</a:t>
                      </a:r>
                      <a:r>
                        <a:rPr lang="es-CO" sz="80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Usando un organizador gráfico, el estudiante proporciona una explicación de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cómo las ideas</a:t>
                      </a:r>
                      <a:r>
                        <a:rPr lang="es-CO" sz="800" i="1" dirty="0">
                          <a:effectLst/>
                          <a:latin typeface="Calibri" panose="020F0502020204030204" pitchFamily="34" charset="0"/>
                          <a:ea typeface="Calibri" panose="020F0502020204030204" pitchFamily="34" charset="0"/>
                          <a:cs typeface="Times New Roman" panose="02020603050405020304" pitchFamily="18" charset="0"/>
                        </a:rPr>
                        <a:t>  sobre un tema</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 pregunta </a:t>
                      </a:r>
                      <a:r>
                        <a:rPr lang="es-CO" sz="800" i="1" dirty="0">
                          <a:effectLst/>
                          <a:latin typeface="Calibri" panose="020F0502020204030204" pitchFamily="34" charset="0"/>
                          <a:ea typeface="Calibri" panose="020F0502020204030204" pitchFamily="34" charset="0"/>
                          <a:cs typeface="Times New Roman" panose="02020603050405020304" pitchFamily="18" charset="0"/>
                        </a:rPr>
                        <a:t>específico </a:t>
                      </a:r>
                      <a:r>
                        <a:rPr lang="es-CO" sz="800" i="1" u="sng" dirty="0">
                          <a:effectLst/>
                          <a:latin typeface="Calibri" panose="020F0502020204030204" pitchFamily="34" charset="0"/>
                          <a:ea typeface="Calibri" panose="020F0502020204030204" pitchFamily="34" charset="0"/>
                          <a:cs typeface="Times New Roman" panose="02020603050405020304" pitchFamily="18" charset="0"/>
                        </a:rPr>
                        <a:t>fueron </a:t>
                      </a:r>
                      <a:r>
                        <a:rPr lang="es-CO" sz="800" i="1" u="sng" dirty="0" err="1" smtClean="0">
                          <a:effectLst/>
                          <a:latin typeface="Calibri" panose="020F0502020204030204" pitchFamily="34" charset="0"/>
                          <a:ea typeface="Calibri" panose="020F0502020204030204" pitchFamily="34" charset="0"/>
                          <a:cs typeface="Times New Roman" panose="02020603050405020304" pitchFamily="18" charset="0"/>
                        </a:rPr>
                        <a:t>seleccio</a:t>
                      </a:r>
                      <a:r>
                        <a:rPr lang="es-CO" sz="800" i="1" u="sng" dirty="0" smtClean="0">
                          <a:effectLst/>
                          <a:latin typeface="Calibri" panose="020F0502020204030204" pitchFamily="34" charset="0"/>
                          <a:ea typeface="Calibri" panose="020F0502020204030204" pitchFamily="34" charset="0"/>
                          <a:cs typeface="Times New Roman" panose="02020603050405020304" pitchFamily="18" charset="0"/>
                        </a:rPr>
                        <a:t>-nados </a:t>
                      </a:r>
                      <a:r>
                        <a:rPr lang="es-CO" sz="800" i="1" dirty="0">
                          <a:effectLst/>
                          <a:latin typeface="Calibri" panose="020F0502020204030204" pitchFamily="34" charset="0"/>
                          <a:ea typeface="Calibri" panose="020F0502020204030204" pitchFamily="34" charset="0"/>
                          <a:cs typeface="Times New Roman" panose="02020603050405020304" pitchFamily="18" charset="0"/>
                        </a:rPr>
                        <a:t>en términos de relevancia.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i="1" dirty="0">
                          <a:effectLst/>
                          <a:latin typeface="Calibri" panose="020F0502020204030204" pitchFamily="34" charset="0"/>
                          <a:ea typeface="Calibri" panose="020F0502020204030204" pitchFamily="34" charset="0"/>
                          <a:cs typeface="Times New Roman" panose="02020603050405020304" pitchFamily="18" charset="0"/>
                        </a:rPr>
                        <a:t>El estudiante explica por qué los conceptos de los temas están </a:t>
                      </a:r>
                      <a:r>
                        <a:rPr lang="es-CO" sz="800" i="1" dirty="0" err="1" smtClean="0">
                          <a:effectLst/>
                          <a:latin typeface="Calibri" panose="020F0502020204030204" pitchFamily="34" charset="0"/>
                          <a:ea typeface="Calibri" panose="020F0502020204030204" pitchFamily="34" charset="0"/>
                          <a:cs typeface="Times New Roman" panose="02020603050405020304" pitchFamily="18" charset="0"/>
                        </a:rPr>
                        <a:t>interrelacio</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-nados </a:t>
                      </a:r>
                      <a:r>
                        <a:rPr lang="es-CO" sz="800" i="1" dirty="0">
                          <a:effectLst/>
                          <a:latin typeface="Calibri" panose="020F0502020204030204" pitchFamily="34" charset="0"/>
                          <a:ea typeface="Calibri" panose="020F0502020204030204" pitchFamily="34" charset="0"/>
                          <a:cs typeface="Times New Roman" panose="02020603050405020304" pitchFamily="18" charset="0"/>
                        </a:rPr>
                        <a:t>a través de varios textos, justificando la información relevante que seleccionó sobre un tema.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CO" sz="800" b="1" i="1" dirty="0">
                          <a:effectLst/>
                          <a:latin typeface="Calibri" panose="020F0502020204030204" pitchFamily="34" charset="0"/>
                          <a:ea typeface="Calibri" panose="020F0502020204030204" pitchFamily="34" charset="0"/>
                          <a:cs typeface="Times New Roman" panose="02020603050405020304" pitchFamily="18" charset="0"/>
                        </a:rPr>
                        <a:t>Recopila y organiza información específica de un tema con un propósito, utilizando múltiples textos (ensayo o discurso, para hablar con conocimiento/ bien informado sobre el tema.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RI5.9</a:t>
                      </a:r>
                      <a:r>
                        <a:rPr lang="es-MX" sz="800"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solidFill>
                            <a:srgbClr val="000000"/>
                          </a:solidFill>
                          <a:effectLst/>
                          <a:latin typeface="Calibri" panose="020F0502020204030204" pitchFamily="34" charset="0"/>
                          <a:ea typeface="Calibri" panose="020F0502020204030204" pitchFamily="34" charset="0"/>
                          <a:cs typeface="Folio Light"/>
                        </a:rPr>
                        <a:t> Integran la información de varios textos sobre el mismo tema, a fin de escribir o hablar con conocimiento sobre dicho tema.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49185105"/>
              </p:ext>
            </p:extLst>
          </p:nvPr>
        </p:nvGraphicFramePr>
        <p:xfrm>
          <a:off x="260517" y="6518889"/>
          <a:ext cx="7207082" cy="272225"/>
        </p:xfrm>
        <a:graphic>
          <a:graphicData uri="http://schemas.openxmlformats.org/drawingml/2006/table">
            <a:tbl>
              <a:tblPr firstRow="1" firstCol="1" bandRow="1"/>
              <a:tblGrid>
                <a:gridCol w="587359"/>
                <a:gridCol w="731989"/>
                <a:gridCol w="622014"/>
                <a:gridCol w="617521"/>
                <a:gridCol w="609600"/>
                <a:gridCol w="609600"/>
                <a:gridCol w="609600"/>
                <a:gridCol w="623434"/>
                <a:gridCol w="748166"/>
                <a:gridCol w="762000"/>
                <a:gridCol w="685799"/>
              </a:tblGrid>
              <a:tr h="130445">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K</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K</a:t>
                      </a:r>
                      <a:r>
                        <a:rPr lang="en-US" sz="800" i="1" dirty="0">
                          <a:effectLst/>
                          <a:latin typeface="Calibri" panose="020F0502020204030204" pitchFamily="34" charset="0"/>
                          <a:ea typeface="Calibri" panose="020F0502020204030204" pitchFamily="34" charset="0"/>
                          <a:cs typeface="Times New Roman" panose="02020603050405020304" pitchFamily="18" charset="0"/>
                        </a:rPr>
                        <a: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1 -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C</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2 -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C</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2 - Cl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2 - </a:t>
                      </a:r>
                      <a:r>
                        <a:rPr lang="en-US" sz="800" b="1" i="1" dirty="0" err="1">
                          <a:effectLst/>
                          <a:latin typeface="Calibri" panose="020F0502020204030204" pitchFamily="34" charset="0"/>
                          <a:ea typeface="Calibri" panose="020F0502020204030204" pitchFamily="34" charset="0"/>
                          <a:cs typeface="Times New Roman" panose="02020603050405020304" pitchFamily="18" charset="0"/>
                        </a:rPr>
                        <a:t>ANp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2 - ANs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3 - Cu</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4 - 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4 - ANP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800" b="1" i="1" dirty="0">
                          <a:effectLst/>
                          <a:latin typeface="Calibri" panose="020F0502020204030204" pitchFamily="34" charset="0"/>
                          <a:ea typeface="Calibri" panose="020F0502020204030204" pitchFamily="34" charset="0"/>
                          <a:cs typeface="Times New Roman" panose="02020603050405020304" pitchFamily="18" charset="0"/>
                        </a:rPr>
                        <a:t>DOK 4 – </a:t>
                      </a:r>
                      <a:r>
                        <a:rPr lang="en-US" sz="800" b="1" i="1" dirty="0" smtClean="0">
                          <a:effectLst/>
                          <a:latin typeface="Calibri" panose="020F0502020204030204" pitchFamily="34" charset="0"/>
                          <a:ea typeface="Calibri" panose="020F0502020204030204" pitchFamily="34" charset="0"/>
                          <a:cs typeface="Times New Roman" panose="02020603050405020304" pitchFamily="18" charset="0"/>
                        </a:rPr>
                        <a:t>SYU </a:t>
                      </a:r>
                      <a:r>
                        <a:rPr lang="en-US" sz="800" b="1" i="1" dirty="0" err="1" smtClean="0">
                          <a:effectLst/>
                          <a:latin typeface="Calibri" panose="020F0502020204030204" pitchFamily="34" charset="0"/>
                          <a:ea typeface="Calibri" panose="020F0502020204030204" pitchFamily="34" charset="0"/>
                          <a:cs typeface="Times New Roman" panose="02020603050405020304" pitchFamily="18" charset="0"/>
                        </a:rPr>
                        <a:t>Estándar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2386" marR="32386"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r>
            </a:tbl>
          </a:graphicData>
        </a:graphic>
      </p:graphicFrame>
    </p:spTree>
    <p:extLst>
      <p:ext uri="{BB962C8B-B14F-4D97-AF65-F5344CB8AC3E}">
        <p14:creationId xmlns:p14="http://schemas.microsoft.com/office/powerpoint/2010/main" val="1510321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38847070"/>
              </p:ext>
            </p:extLst>
          </p:nvPr>
        </p:nvGraphicFramePr>
        <p:xfrm>
          <a:off x="2285999" y="162938"/>
          <a:ext cx="5278123" cy="601982"/>
        </p:xfrm>
        <a:graphic>
          <a:graphicData uri="http://schemas.openxmlformats.org/drawingml/2006/table">
            <a:tbl>
              <a:tblPr firstRow="1" bandRow="1">
                <a:tableStyleId>{5940675A-B579-460E-94D1-54222C63F5DA}</a:tableStyleId>
              </a:tblPr>
              <a:tblGrid>
                <a:gridCol w="537020"/>
                <a:gridCol w="920601"/>
                <a:gridCol w="824706"/>
                <a:gridCol w="690453"/>
                <a:gridCol w="786348"/>
                <a:gridCol w="767169"/>
                <a:gridCol w="751826"/>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7" name="TextBox 26"/>
          <p:cNvSpPr txBox="1"/>
          <p:nvPr/>
        </p:nvSpPr>
        <p:spPr>
          <a:xfrm>
            <a:off x="163321" y="1317527"/>
            <a:ext cx="7426960" cy="8289734"/>
          </a:xfrm>
          <a:prstGeom prst="rect">
            <a:avLst/>
          </a:prstGeom>
          <a:solidFill>
            <a:schemeClr val="bg1"/>
          </a:solidFill>
          <a:ln>
            <a:solidFill>
              <a:schemeClr val="accent1"/>
            </a:solidFill>
          </a:ln>
        </p:spPr>
        <p:txBody>
          <a:bodyPr wrap="square" lIns="101881" tIns="50941" rIns="101881" bIns="50941" rtlCol="0">
            <a:spAutoFit/>
          </a:bodyPr>
          <a:lstStyle/>
          <a:p>
            <a:endParaRPr lang="es-419" sz="1400" b="1" u="sng" dirty="0" smtClean="0"/>
          </a:p>
          <a:p>
            <a:r>
              <a:rPr lang="es-419" sz="1400" dirty="0" smtClean="0"/>
              <a:t>¿Qué problemas o </a:t>
            </a:r>
            <a:r>
              <a:rPr lang="es-419" sz="1400" dirty="0"/>
              <a:t>preguntas </a:t>
            </a:r>
            <a:r>
              <a:rPr lang="es-419" sz="1400" dirty="0" smtClean="0"/>
              <a:t>establece </a:t>
            </a:r>
            <a:r>
              <a:rPr lang="es-419" sz="1400" dirty="0"/>
              <a:t>acerca </a:t>
            </a:r>
            <a:r>
              <a:rPr lang="es-419" sz="1400" dirty="0" smtClean="0"/>
              <a:t>de la </a:t>
            </a:r>
            <a:r>
              <a:rPr lang="es-419" sz="1400" u="sng" dirty="0" smtClean="0"/>
              <a:t>idea principal</a:t>
            </a:r>
            <a:r>
              <a:rPr lang="es-419" sz="1400" b="1" dirty="0" smtClean="0"/>
              <a:t>?</a:t>
            </a:r>
          </a:p>
          <a:p>
            <a:r>
              <a:rPr lang="es-419" sz="1400" dirty="0"/>
              <a:t>el autor </a:t>
            </a:r>
            <a:endParaRPr lang="es-419" sz="1400" b="1" dirty="0" smtClean="0"/>
          </a:p>
          <a:p>
            <a:r>
              <a:rPr lang="es-419" sz="1400" dirty="0" smtClean="0"/>
              <a:t>Escribe </a:t>
            </a:r>
            <a:r>
              <a:rPr lang="es-419" sz="1400" u="sng" dirty="0" smtClean="0"/>
              <a:t>un</a:t>
            </a:r>
            <a:r>
              <a:rPr lang="es-419" sz="1400" dirty="0" smtClean="0"/>
              <a:t> </a:t>
            </a:r>
            <a:r>
              <a:rPr lang="es-419" sz="1400" u="sng" dirty="0" smtClean="0"/>
              <a:t>problema</a:t>
            </a:r>
            <a:r>
              <a:rPr lang="es-419" sz="1400" dirty="0" smtClean="0"/>
              <a:t> o </a:t>
            </a:r>
            <a:r>
              <a:rPr lang="es-419" sz="1400" u="sng" dirty="0" smtClean="0"/>
              <a:t>pregunta</a:t>
            </a:r>
            <a:r>
              <a:rPr lang="es-419" sz="1400" dirty="0" smtClean="0"/>
              <a:t> nueva que el autor trae a la atención del lector acerca de la </a:t>
            </a:r>
            <a:r>
              <a:rPr lang="es-419" sz="1400" u="sng" dirty="0" smtClean="0"/>
              <a:t>idea principal.</a:t>
            </a:r>
          </a:p>
          <a:p>
            <a:r>
              <a:rPr lang="es-419" sz="1400" dirty="0" smtClean="0"/>
              <a:t>_____________________________________________________________________________</a:t>
            </a:r>
          </a:p>
          <a:p>
            <a:r>
              <a:rPr lang="es-419" sz="1400" dirty="0" smtClean="0"/>
              <a:t>_____________________________________________________________________________</a:t>
            </a:r>
          </a:p>
          <a:p>
            <a:endParaRPr lang="es-419" sz="1400" b="1" u="sng" dirty="0" smtClean="0"/>
          </a:p>
          <a:p>
            <a:r>
              <a:rPr lang="es-419" sz="1400" b="1" u="sng" dirty="0" smtClean="0"/>
              <a:t>Detalles clave </a:t>
            </a:r>
          </a:p>
          <a:p>
            <a:endParaRPr lang="es-419" sz="1400" b="1" u="sng" dirty="0" smtClean="0"/>
          </a:p>
          <a:p>
            <a:r>
              <a:rPr lang="es-419" sz="1400" dirty="0" smtClean="0"/>
              <a:t>¿Qué </a:t>
            </a:r>
            <a:r>
              <a:rPr lang="es-419" sz="1400" u="sng" dirty="0" smtClean="0"/>
              <a:t>detalles clave</a:t>
            </a:r>
            <a:r>
              <a:rPr lang="es-419" sz="1400" dirty="0" smtClean="0"/>
              <a:t> de la sección o párrafo </a:t>
            </a:r>
            <a:r>
              <a:rPr lang="es-419" sz="1400" b="1" i="1" dirty="0" smtClean="0"/>
              <a:t>explica más </a:t>
            </a:r>
            <a:r>
              <a:rPr lang="es-419" sz="1400" dirty="0" smtClean="0"/>
              <a:t>acerca del </a:t>
            </a:r>
            <a:r>
              <a:rPr lang="es-419" sz="1400" u="sng" dirty="0" smtClean="0"/>
              <a:t>problema</a:t>
            </a:r>
            <a:r>
              <a:rPr lang="es-419" sz="1400" dirty="0" smtClean="0"/>
              <a:t> o </a:t>
            </a:r>
            <a:r>
              <a:rPr lang="es-419" sz="1400" u="sng" dirty="0" smtClean="0"/>
              <a:t>pregunta</a:t>
            </a:r>
            <a:r>
              <a:rPr lang="es-419" sz="1400" dirty="0" smtClean="0"/>
              <a:t>? </a:t>
            </a:r>
          </a:p>
          <a:p>
            <a:r>
              <a:rPr lang="es-419" sz="1400" dirty="0" smtClean="0"/>
              <a:t>Escribe dos detalles clave que proporcionan una </a:t>
            </a:r>
            <a:r>
              <a:rPr lang="es-419" sz="1400" u="sng" dirty="0" smtClean="0"/>
              <a:t>respuesta</a:t>
            </a:r>
            <a:r>
              <a:rPr lang="es-419" sz="1400" dirty="0" smtClean="0"/>
              <a:t> o </a:t>
            </a:r>
            <a:r>
              <a:rPr lang="es-419" sz="1400" u="sng" dirty="0" smtClean="0"/>
              <a:t>solución</a:t>
            </a:r>
            <a:r>
              <a:rPr lang="es-419" sz="1400" dirty="0" smtClean="0"/>
              <a:t>.  Utiliza </a:t>
            </a:r>
            <a:r>
              <a:rPr lang="es-419" sz="1400" u="sng" dirty="0" smtClean="0"/>
              <a:t>citas </a:t>
            </a:r>
            <a:r>
              <a:rPr lang="es-419" sz="1400" dirty="0" smtClean="0"/>
              <a:t>del texto cuando sea posible.</a:t>
            </a:r>
          </a:p>
          <a:p>
            <a:endParaRPr lang="es-419" sz="1400" dirty="0" smtClean="0"/>
          </a:p>
          <a:p>
            <a:pPr marL="175935" indent="-175935">
              <a:buFont typeface="Arial" panose="020B0604020202020204" pitchFamily="34" charset="0"/>
              <a:buChar char="•"/>
            </a:pPr>
            <a:r>
              <a:rPr lang="es-419" sz="1400" dirty="0" smtClean="0"/>
              <a:t>Detalle clave (tiene una respuesta o solución)</a:t>
            </a:r>
          </a:p>
          <a:p>
            <a:pPr marL="175935" indent="-175935"/>
            <a:r>
              <a:rPr lang="es-419" sz="1400" dirty="0" smtClean="0"/>
              <a:t>      ________________________________________________________________________</a:t>
            </a:r>
          </a:p>
          <a:p>
            <a:pPr marL="175935" indent="-175935"/>
            <a:r>
              <a:rPr lang="es-419" sz="1400" dirty="0" smtClean="0"/>
              <a:t>      ________________________________________________________________________</a:t>
            </a:r>
          </a:p>
          <a:p>
            <a:pPr marL="175935" indent="-175935"/>
            <a:endParaRPr lang="es-419" sz="1400" dirty="0" smtClean="0"/>
          </a:p>
          <a:p>
            <a:pPr marL="175935" indent="-175935">
              <a:buFont typeface="Arial" panose="020B0604020202020204" pitchFamily="34" charset="0"/>
              <a:buChar char="•"/>
            </a:pPr>
            <a:r>
              <a:rPr lang="es-419" sz="1400" dirty="0" smtClean="0"/>
              <a:t>Detalle clave (tiene una respuesta o solución)</a:t>
            </a:r>
          </a:p>
          <a:p>
            <a:pPr marL="175935" indent="-175935"/>
            <a:r>
              <a:rPr lang="es-419" sz="1400" dirty="0" smtClean="0"/>
              <a:t>      _________________________________________________________________________</a:t>
            </a:r>
          </a:p>
          <a:p>
            <a:pPr marL="175935" indent="-175935"/>
            <a:r>
              <a:rPr lang="es-419" sz="1400" dirty="0" smtClean="0"/>
              <a:t>      _________________________________________________________________________</a:t>
            </a:r>
          </a:p>
          <a:p>
            <a:endParaRPr lang="es-419" sz="1400" b="1" u="sng" dirty="0" smtClean="0"/>
          </a:p>
          <a:p>
            <a:r>
              <a:rPr lang="es-419" sz="1400" b="1" u="sng" dirty="0" smtClean="0"/>
              <a:t>Una y otra vez</a:t>
            </a:r>
          </a:p>
          <a:p>
            <a:r>
              <a:rPr lang="es-419" sz="1400" dirty="0" smtClean="0"/>
              <a:t>¿Qué palabras, frases o ideas el autor utiliza una y otra vez? Escríbelas aquí. Piensa por qué el autor las utiliza una y otra vez.</a:t>
            </a:r>
          </a:p>
          <a:p>
            <a:endParaRPr lang="es-419" sz="1400" dirty="0" smtClean="0"/>
          </a:p>
          <a:p>
            <a:endParaRPr lang="es-419" sz="1400" dirty="0" smtClean="0"/>
          </a:p>
          <a:p>
            <a:endParaRPr lang="es-419" sz="1400" b="1" u="sng" dirty="0" smtClean="0"/>
          </a:p>
          <a:p>
            <a:endParaRPr lang="es-419" sz="1400" b="1" u="sng" dirty="0" smtClean="0"/>
          </a:p>
          <a:p>
            <a:endParaRPr lang="es-419" sz="1400" b="1" u="sng" dirty="0" smtClean="0"/>
          </a:p>
          <a:p>
            <a:endParaRPr lang="es-419" sz="1400" b="1" u="sng" dirty="0" smtClean="0"/>
          </a:p>
          <a:p>
            <a:endParaRPr lang="es-419" sz="1400" b="1" u="sng" dirty="0" smtClean="0"/>
          </a:p>
          <a:p>
            <a:endParaRPr lang="es-419" sz="1400" b="1" u="sng" dirty="0" smtClean="0"/>
          </a:p>
          <a:p>
            <a:r>
              <a:rPr lang="es-419" sz="1400" dirty="0" smtClean="0"/>
              <a:t>Escribe </a:t>
            </a:r>
            <a:r>
              <a:rPr lang="es-419" sz="1400" b="1" u="sng" dirty="0" smtClean="0"/>
              <a:t>una oración de conclusión </a:t>
            </a:r>
            <a:r>
              <a:rPr lang="es-419" sz="1400" dirty="0" smtClean="0"/>
              <a:t>que diga más acerca de la nueva </a:t>
            </a:r>
            <a:r>
              <a:rPr lang="es-419" sz="1400" u="sng" dirty="0" smtClean="0"/>
              <a:t>idea clave</a:t>
            </a:r>
            <a:r>
              <a:rPr lang="es-419" sz="1400" dirty="0" smtClean="0"/>
              <a:t> y de los detalles clave de la respuesta y solución.  Utiliza en tu resumen algunas de las palabras o ideas de ‘</a:t>
            </a:r>
            <a:r>
              <a:rPr lang="es-419" sz="1400" i="1" u="sng" dirty="0" smtClean="0"/>
              <a:t>una y otra vez</a:t>
            </a:r>
            <a:r>
              <a:rPr lang="es-419" sz="1400" dirty="0" smtClean="0"/>
              <a:t>’.</a:t>
            </a:r>
          </a:p>
          <a:p>
            <a:r>
              <a:rPr lang="es-419" sz="1400" dirty="0" smtClean="0"/>
              <a:t>____________________________________________________________________________</a:t>
            </a:r>
          </a:p>
          <a:p>
            <a:endParaRPr lang="es-419" sz="1400" dirty="0" smtClean="0"/>
          </a:p>
          <a:p>
            <a:r>
              <a:rPr lang="es-419" sz="1400" dirty="0" smtClean="0"/>
              <a:t>_____________________________________________________________________________</a:t>
            </a:r>
            <a:endParaRPr lang="es-419" sz="1400" dirty="0"/>
          </a:p>
        </p:txBody>
      </p:sp>
      <p:sp>
        <p:nvSpPr>
          <p:cNvPr id="28" name="TextBox 27"/>
          <p:cNvSpPr txBox="1"/>
          <p:nvPr/>
        </p:nvSpPr>
        <p:spPr>
          <a:xfrm>
            <a:off x="187767" y="460178"/>
            <a:ext cx="2098232" cy="564542"/>
          </a:xfrm>
          <a:prstGeom prst="rect">
            <a:avLst/>
          </a:prstGeom>
          <a:solidFill>
            <a:schemeClr val="bg2">
              <a:lumMod val="90000"/>
            </a:schemeClr>
          </a:solidFill>
        </p:spPr>
        <p:txBody>
          <a:bodyPr wrap="square" lIns="101881" tIns="50941" rIns="101881" bIns="50941" rtlCol="0">
            <a:spAutoFit/>
          </a:bodyPr>
          <a:lstStyle/>
          <a:p>
            <a:r>
              <a:rPr lang="es-419" sz="1600" b="1" dirty="0" smtClean="0"/>
              <a:t>Grado 5-Investigación</a:t>
            </a:r>
          </a:p>
          <a:p>
            <a:r>
              <a:rPr lang="es-419" sz="1400" b="1" dirty="0" smtClean="0"/>
              <a:t>Notas: Guía del maestro</a:t>
            </a:r>
            <a:endParaRPr lang="es-419" sz="1400" b="1" dirty="0"/>
          </a:p>
        </p:txBody>
      </p:sp>
      <p:sp>
        <p:nvSpPr>
          <p:cNvPr id="29" name="TextBox 28"/>
          <p:cNvSpPr txBox="1"/>
          <p:nvPr/>
        </p:nvSpPr>
        <p:spPr>
          <a:xfrm>
            <a:off x="609600" y="6705600"/>
            <a:ext cx="6486966" cy="1641760"/>
          </a:xfrm>
          <a:prstGeom prst="rect">
            <a:avLst/>
          </a:prstGeom>
          <a:noFill/>
          <a:ln>
            <a:solidFill>
              <a:schemeClr val="accent1"/>
            </a:solidFill>
          </a:ln>
        </p:spPr>
        <p:txBody>
          <a:bodyPr wrap="square" lIns="101881" tIns="50941" rIns="101881" bIns="50941" rtlCol="0">
            <a:spAutoFit/>
          </a:bodyPr>
          <a:lstStyle/>
          <a:p>
            <a:endParaRPr lang="es-419" dirty="0" smtClean="0"/>
          </a:p>
          <a:p>
            <a:endParaRPr lang="es-419" dirty="0" smtClean="0"/>
          </a:p>
          <a:p>
            <a:endParaRPr lang="es-419" dirty="0" smtClean="0"/>
          </a:p>
          <a:p>
            <a:endParaRPr lang="es-419" dirty="0" smtClean="0"/>
          </a:p>
          <a:p>
            <a:endParaRPr lang="es-419" dirty="0" smtClean="0"/>
          </a:p>
        </p:txBody>
      </p:sp>
      <p:sp>
        <p:nvSpPr>
          <p:cNvPr id="30" name="TextBox 29"/>
          <p:cNvSpPr txBox="1"/>
          <p:nvPr/>
        </p:nvSpPr>
        <p:spPr>
          <a:xfrm>
            <a:off x="187766" y="1006633"/>
            <a:ext cx="6908800" cy="331078"/>
          </a:xfrm>
          <a:prstGeom prst="rect">
            <a:avLst/>
          </a:prstGeom>
          <a:noFill/>
        </p:spPr>
        <p:txBody>
          <a:bodyPr wrap="square" lIns="99276" tIns="49638" rIns="99276" bIns="49638" rtlCol="0">
            <a:spAutoFit/>
          </a:bodyPr>
          <a:lstStyle/>
          <a:p>
            <a:r>
              <a:rPr lang="es-419" sz="1500" dirty="0" smtClean="0"/>
              <a:t>Nombre_________________     Pasaje _____________ Idea principal ______________</a:t>
            </a:r>
            <a:endParaRPr lang="es-419" sz="1500" dirty="0"/>
          </a:p>
        </p:txBody>
      </p:sp>
      <p:sp>
        <p:nvSpPr>
          <p:cNvPr id="32" name="Slide Number Placeholder 1"/>
          <p:cNvSpPr>
            <a:spLocks noGrp="1"/>
          </p:cNvSpPr>
          <p:nvPr>
            <p:ph type="sldNum" sz="quarter" idx="12"/>
          </p:nvPr>
        </p:nvSpPr>
        <p:spPr>
          <a:xfrm>
            <a:off x="5727526" y="9433936"/>
            <a:ext cx="1813560" cy="535517"/>
          </a:xfrm>
        </p:spPr>
        <p:txBody>
          <a:bodyPr/>
          <a:lstStyle/>
          <a:p>
            <a:r>
              <a:rPr lang="es-419" dirty="0" smtClean="0"/>
              <a:t>14</a:t>
            </a:r>
            <a:endParaRPr lang="es-419" dirty="0"/>
          </a:p>
        </p:txBody>
      </p:sp>
      <p:sp>
        <p:nvSpPr>
          <p:cNvPr id="10" name="Rectangle 9"/>
          <p:cNvSpPr/>
          <p:nvPr/>
        </p:nvSpPr>
        <p:spPr>
          <a:xfrm>
            <a:off x="4231640" y="1476930"/>
            <a:ext cx="3195320" cy="263390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419" sz="1100" b="1" dirty="0" smtClean="0"/>
              <a:t>Instruya a los estudiantes a releer y seleccionar un párrafo o sección del texto con </a:t>
            </a:r>
            <a:r>
              <a:rPr lang="es-419" sz="1100" b="1" u="sng" dirty="0">
                <a:solidFill>
                  <a:srgbClr val="C00000"/>
                </a:solidFill>
                <a:effectLst>
                  <a:outerShdw blurRad="38100" dist="38100" dir="2700000" algn="tl">
                    <a:srgbClr val="000000">
                      <a:alpha val="43137"/>
                    </a:srgbClr>
                  </a:outerShdw>
                </a:effectLst>
              </a:rPr>
              <a:t>problemas o </a:t>
            </a:r>
            <a:r>
              <a:rPr lang="es-419" sz="1100" b="1" u="sng" dirty="0" smtClean="0">
                <a:solidFill>
                  <a:srgbClr val="C00000"/>
                </a:solidFill>
                <a:effectLst>
                  <a:outerShdw blurRad="38100" dist="38100" dir="2700000" algn="tl">
                    <a:srgbClr val="000000">
                      <a:alpha val="43137"/>
                    </a:srgbClr>
                  </a:outerShdw>
                </a:effectLst>
              </a:rPr>
              <a:t>preguntas </a:t>
            </a:r>
            <a:r>
              <a:rPr lang="es-419" sz="1100" b="1" dirty="0" smtClean="0"/>
              <a:t>acerca del tema principal.</a:t>
            </a:r>
          </a:p>
          <a:p>
            <a:endParaRPr lang="es-419" sz="1100" b="1" dirty="0" smtClean="0"/>
          </a:p>
          <a:p>
            <a:r>
              <a:rPr lang="es-419" sz="1100" b="1" dirty="0" smtClean="0"/>
              <a:t>Pregunte:  − ¿La sección o párrafo que escogieron establece una nueva </a:t>
            </a:r>
            <a:r>
              <a:rPr lang="es-419" sz="1100" b="1" u="sng" dirty="0">
                <a:solidFill>
                  <a:srgbClr val="C00000"/>
                </a:solidFill>
                <a:effectLst>
                  <a:outerShdw blurRad="38100" dist="38100" dir="2700000" algn="tl">
                    <a:srgbClr val="000000">
                      <a:alpha val="43137"/>
                    </a:srgbClr>
                  </a:outerShdw>
                </a:effectLst>
              </a:rPr>
              <a:t>pregunta o problema </a:t>
            </a:r>
            <a:r>
              <a:rPr lang="es-419" sz="1100" b="1" dirty="0" smtClean="0"/>
              <a:t>acerca de la </a:t>
            </a:r>
            <a:r>
              <a:rPr lang="es-419" sz="1100" b="1" u="sng" dirty="0">
                <a:solidFill>
                  <a:srgbClr val="C00000"/>
                </a:solidFill>
                <a:effectLst>
                  <a:outerShdw blurRad="38100" dist="38100" dir="2700000" algn="tl">
                    <a:srgbClr val="000000">
                      <a:alpha val="43137"/>
                    </a:srgbClr>
                  </a:outerShdw>
                </a:effectLst>
              </a:rPr>
              <a:t>idea principal</a:t>
            </a:r>
            <a:r>
              <a:rPr lang="es-419" sz="1100" b="1" dirty="0" smtClean="0"/>
              <a:t>?  Esto es un </a:t>
            </a:r>
            <a:r>
              <a:rPr lang="es-419" sz="1100" b="1" u="sng" dirty="0">
                <a:solidFill>
                  <a:srgbClr val="C00000"/>
                </a:solidFill>
                <a:effectLst>
                  <a:outerShdw blurRad="38100" dist="38100" dir="2700000" algn="tl">
                    <a:srgbClr val="000000">
                      <a:alpha val="43137"/>
                    </a:srgbClr>
                  </a:outerShdw>
                </a:effectLst>
              </a:rPr>
              <a:t>detalle </a:t>
            </a:r>
            <a:r>
              <a:rPr lang="es-419" sz="1100" b="1" u="sng" dirty="0" smtClean="0">
                <a:solidFill>
                  <a:srgbClr val="C00000"/>
                </a:solidFill>
                <a:effectLst>
                  <a:outerShdw blurRad="38100" dist="38100" dir="2700000" algn="tl">
                    <a:srgbClr val="000000">
                      <a:alpha val="43137"/>
                    </a:srgbClr>
                  </a:outerShdw>
                </a:effectLst>
              </a:rPr>
              <a:t>clave </a:t>
            </a:r>
            <a:r>
              <a:rPr lang="es-419" sz="1100" b="1" dirty="0" smtClean="0"/>
              <a:t>que puede ayudar a resolver el problema o contestar la pregunta ( asegúrese de que los estudiantes pueden identificar el tema principal).  </a:t>
            </a:r>
          </a:p>
          <a:p>
            <a:endParaRPr lang="es-419" sz="1100" b="1" dirty="0" smtClean="0"/>
          </a:p>
          <a:p>
            <a:r>
              <a:rPr lang="es-419" sz="1100" b="1" dirty="0"/>
              <a:t>Pida a los estudiantes que escriban </a:t>
            </a:r>
            <a:r>
              <a:rPr lang="es-419" sz="1100" b="1" u="sng" dirty="0">
                <a:solidFill>
                  <a:srgbClr val="C00000"/>
                </a:solidFill>
                <a:effectLst>
                  <a:outerShdw blurRad="38100" dist="38100" dir="2700000" algn="tl">
                    <a:srgbClr val="000000">
                      <a:alpha val="43137"/>
                    </a:srgbClr>
                  </a:outerShdw>
                </a:effectLst>
              </a:rPr>
              <a:t>UNA</a:t>
            </a:r>
            <a:r>
              <a:rPr lang="es-419" sz="1100" b="1" dirty="0">
                <a:effectLst>
                  <a:outerShdw blurRad="38100" dist="38100" dir="2700000" algn="tl">
                    <a:srgbClr val="000000">
                      <a:alpha val="43137"/>
                    </a:srgbClr>
                  </a:outerShdw>
                </a:effectLst>
              </a:rPr>
              <a:t> </a:t>
            </a:r>
            <a:r>
              <a:rPr lang="es-419" sz="1100" b="1" dirty="0"/>
              <a:t>oración breve </a:t>
            </a:r>
            <a:r>
              <a:rPr lang="es-419" sz="1100" b="1" dirty="0" smtClean="0"/>
              <a:t>sobre el </a:t>
            </a:r>
            <a:r>
              <a:rPr lang="es-419" sz="1100" b="1" u="sng" dirty="0" smtClean="0">
                <a:solidFill>
                  <a:srgbClr val="C00000"/>
                </a:solidFill>
                <a:effectLst>
                  <a:outerShdw blurRad="38100" dist="38100" dir="2700000" algn="tl">
                    <a:srgbClr val="000000">
                      <a:alpha val="43137"/>
                    </a:srgbClr>
                  </a:outerShdw>
                </a:effectLst>
              </a:rPr>
              <a:t>problema</a:t>
            </a:r>
            <a:r>
              <a:rPr lang="es-419" sz="1100" b="1" dirty="0" smtClean="0"/>
              <a:t> nuevo o la </a:t>
            </a:r>
            <a:r>
              <a:rPr lang="es-419" sz="1100" b="1" u="sng" dirty="0">
                <a:solidFill>
                  <a:srgbClr val="C00000"/>
                </a:solidFill>
                <a:effectLst>
                  <a:outerShdw blurRad="38100" dist="38100" dir="2700000" algn="tl">
                    <a:srgbClr val="000000">
                      <a:alpha val="43137"/>
                    </a:srgbClr>
                  </a:outerShdw>
                </a:effectLst>
              </a:rPr>
              <a:t>pregunta </a:t>
            </a:r>
            <a:r>
              <a:rPr lang="es-419" sz="1100" b="1" dirty="0" smtClean="0"/>
              <a:t>nueva, que el autor trae a al atención del lector  acerca de la </a:t>
            </a:r>
            <a:r>
              <a:rPr lang="es-419" sz="1100" b="1" u="sng" dirty="0">
                <a:solidFill>
                  <a:srgbClr val="C00000"/>
                </a:solidFill>
                <a:effectLst>
                  <a:outerShdw blurRad="38100" dist="38100" dir="2700000" algn="tl">
                    <a:srgbClr val="000000">
                      <a:alpha val="43137"/>
                    </a:srgbClr>
                  </a:outerShdw>
                </a:effectLst>
              </a:rPr>
              <a:t>idea principal</a:t>
            </a:r>
            <a:r>
              <a:rPr lang="es-419" sz="1100" b="1" dirty="0" smtClean="0"/>
              <a:t>.</a:t>
            </a:r>
            <a:endParaRPr lang="es-419" sz="1100" b="1" dirty="0"/>
          </a:p>
        </p:txBody>
      </p:sp>
      <p:sp>
        <p:nvSpPr>
          <p:cNvPr id="11" name="Rectangle 10"/>
          <p:cNvSpPr/>
          <p:nvPr/>
        </p:nvSpPr>
        <p:spPr>
          <a:xfrm>
            <a:off x="7052814" y="2907844"/>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s-419" b="1" dirty="0" smtClean="0">
                <a:effectLst>
                  <a:outerShdw blurRad="38100" dist="38100" dir="2700000" algn="tl">
                    <a:srgbClr val="000000">
                      <a:alpha val="43137"/>
                    </a:srgbClr>
                  </a:outerShdw>
                </a:effectLst>
              </a:rPr>
              <a:t>1</a:t>
            </a:r>
            <a:endParaRPr lang="es-419" b="1" dirty="0">
              <a:effectLst>
                <a:outerShdw blurRad="38100" dist="38100" dir="2700000" algn="tl">
                  <a:srgbClr val="000000">
                    <a:alpha val="43137"/>
                  </a:srgbClr>
                </a:outerShdw>
              </a:effectLst>
            </a:endParaRPr>
          </a:p>
        </p:txBody>
      </p:sp>
      <p:sp>
        <p:nvSpPr>
          <p:cNvPr id="12" name="Rectangle 11"/>
          <p:cNvSpPr/>
          <p:nvPr/>
        </p:nvSpPr>
        <p:spPr>
          <a:xfrm>
            <a:off x="3048000" y="4273508"/>
            <a:ext cx="3108960" cy="1956797"/>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pPr lvl="0"/>
            <a:r>
              <a:rPr lang="es-419" sz="1100" b="1" dirty="0" smtClean="0">
                <a:solidFill>
                  <a:prstClr val="black"/>
                </a:solidFill>
              </a:rPr>
              <a:t>Pida a los estudiantes que busquen </a:t>
            </a:r>
            <a:r>
              <a:rPr lang="es-419" sz="1100" b="1" u="sng" dirty="0" smtClean="0">
                <a:solidFill>
                  <a:srgbClr val="C00000"/>
                </a:solidFill>
                <a:effectLst>
                  <a:outerShdw blurRad="38100" dist="38100" dir="2700000" rotWithShape="0">
                    <a:srgbClr val="000000">
                      <a:alpha val="43137"/>
                    </a:srgbClr>
                  </a:outerShdw>
                </a:effectLst>
              </a:rPr>
              <a:t>detalles clave</a:t>
            </a:r>
            <a:r>
              <a:rPr lang="es-419" sz="1100" b="1" dirty="0" smtClean="0">
                <a:solidFill>
                  <a:prstClr val="black"/>
                </a:solidFill>
              </a:rPr>
              <a:t>  </a:t>
            </a:r>
            <a:r>
              <a:rPr lang="es-419" sz="1100" dirty="0" smtClean="0">
                <a:solidFill>
                  <a:prstClr val="black"/>
                </a:solidFill>
              </a:rPr>
              <a:t>que  expliquen más acerca del problema o la pregunta</a:t>
            </a:r>
            <a:endParaRPr lang="es-419" sz="1100" b="1" dirty="0" smtClean="0"/>
          </a:p>
          <a:p>
            <a:endParaRPr lang="es-419" sz="1100" b="1" dirty="0" smtClean="0"/>
          </a:p>
          <a:p>
            <a:r>
              <a:rPr lang="es-419" sz="1100" dirty="0" smtClean="0"/>
              <a:t>Explique que los </a:t>
            </a:r>
            <a:r>
              <a:rPr lang="es-419" sz="1100" b="1" dirty="0" smtClean="0">
                <a:solidFill>
                  <a:srgbClr val="C00000"/>
                </a:solidFill>
                <a:effectLst>
                  <a:outerShdw blurRad="38100" dist="38100" dir="2700000" algn="tl">
                    <a:srgbClr val="000000">
                      <a:alpha val="43137"/>
                    </a:srgbClr>
                  </a:outerShdw>
                </a:effectLst>
              </a:rPr>
              <a:t>“</a:t>
            </a:r>
            <a:r>
              <a:rPr lang="es-419" sz="1100" b="1" u="sng" dirty="0" smtClean="0">
                <a:solidFill>
                  <a:srgbClr val="C00000"/>
                </a:solidFill>
                <a:effectLst>
                  <a:outerShdw blurRad="38100" dist="38100" dir="2700000" algn="tl">
                    <a:srgbClr val="000000">
                      <a:alpha val="43137"/>
                    </a:srgbClr>
                  </a:outerShdw>
                </a:effectLst>
              </a:rPr>
              <a:t>detalles clave</a:t>
            </a:r>
            <a:r>
              <a:rPr lang="es-419" sz="1100" b="1" dirty="0" smtClean="0">
                <a:solidFill>
                  <a:srgbClr val="C00000"/>
                </a:solidFill>
                <a:effectLst>
                  <a:outerShdw blurRad="38100" dist="38100" dir="2700000" algn="tl">
                    <a:srgbClr val="000000">
                      <a:alpha val="43137"/>
                    </a:srgbClr>
                  </a:outerShdw>
                </a:effectLst>
              </a:rPr>
              <a:t> </a:t>
            </a:r>
            <a:r>
              <a:rPr lang="es-419" sz="1100" b="1" dirty="0" smtClean="0"/>
              <a:t>acerca de la </a:t>
            </a:r>
            <a:r>
              <a:rPr lang="es-419" sz="1100" b="1" u="sng" dirty="0" smtClean="0">
                <a:solidFill>
                  <a:srgbClr val="C00000"/>
                </a:solidFill>
                <a:effectLst>
                  <a:outerShdw blurRad="38100" dist="38100" dir="2700000" algn="tl">
                    <a:srgbClr val="000000">
                      <a:alpha val="43137"/>
                    </a:srgbClr>
                  </a:outerShdw>
                </a:effectLst>
              </a:rPr>
              <a:t>idea principal </a:t>
            </a:r>
            <a:r>
              <a:rPr lang="es-419" sz="1100" b="1" dirty="0" smtClean="0">
                <a:solidFill>
                  <a:srgbClr val="C00000"/>
                </a:solidFill>
                <a:effectLst>
                  <a:outerShdw blurRad="38100" dist="38100" dir="2700000" algn="tl">
                    <a:srgbClr val="000000">
                      <a:alpha val="43137"/>
                    </a:srgbClr>
                  </a:outerShdw>
                </a:effectLst>
              </a:rPr>
              <a:t> </a:t>
            </a:r>
            <a:r>
              <a:rPr lang="es-419" sz="1100" b="1" dirty="0" smtClean="0"/>
              <a:t>nos pueden ayudar a encontrar </a:t>
            </a:r>
            <a:r>
              <a:rPr lang="es-419" sz="1100" b="1" u="sng" dirty="0" smtClean="0">
                <a:solidFill>
                  <a:srgbClr val="C00000"/>
                </a:solidFill>
                <a:effectLst>
                  <a:outerShdw blurRad="38100" dist="38100" dir="2700000" algn="tl">
                    <a:srgbClr val="000000">
                      <a:alpha val="43137"/>
                    </a:srgbClr>
                  </a:outerShdw>
                </a:effectLst>
              </a:rPr>
              <a:t>respuestas </a:t>
            </a:r>
            <a:r>
              <a:rPr lang="es-419" sz="1100" b="1" dirty="0" smtClean="0"/>
              <a:t> a una </a:t>
            </a:r>
            <a:r>
              <a:rPr lang="es-419" sz="1100" b="1" u="sng" dirty="0" smtClean="0">
                <a:solidFill>
                  <a:srgbClr val="C00000"/>
                </a:solidFill>
                <a:effectLst>
                  <a:outerShdw blurRad="38100" dist="38100" dir="2700000" algn="tl">
                    <a:srgbClr val="000000">
                      <a:alpha val="43137"/>
                    </a:srgbClr>
                  </a:outerShdw>
                </a:effectLst>
              </a:rPr>
              <a:t>pregunta</a:t>
            </a:r>
            <a:r>
              <a:rPr lang="es-419" sz="1100" b="1" dirty="0" smtClean="0">
                <a:solidFill>
                  <a:srgbClr val="C00000"/>
                </a:solidFill>
                <a:effectLst>
                  <a:outerShdw blurRad="38100" dist="38100" dir="2700000" algn="tl">
                    <a:srgbClr val="000000">
                      <a:alpha val="43137"/>
                    </a:srgbClr>
                  </a:outerShdw>
                </a:effectLst>
              </a:rPr>
              <a:t> </a:t>
            </a:r>
            <a:r>
              <a:rPr lang="es-419" sz="1100" b="1" dirty="0" smtClean="0"/>
              <a:t>o la  </a:t>
            </a:r>
            <a:r>
              <a:rPr lang="es-419" sz="1100" b="1" u="sng" dirty="0" smtClean="0">
                <a:solidFill>
                  <a:srgbClr val="C00000"/>
                </a:solidFill>
                <a:effectLst>
                  <a:outerShdw blurRad="38100" dist="38100" dir="2700000" algn="tl">
                    <a:srgbClr val="000000">
                      <a:alpha val="43137"/>
                    </a:srgbClr>
                  </a:outerShdw>
                </a:effectLst>
              </a:rPr>
              <a:t>solución</a:t>
            </a:r>
            <a:r>
              <a:rPr lang="es-419" sz="1100" dirty="0" smtClean="0">
                <a:effectLst>
                  <a:outerShdw blurRad="38100" dist="38100" dir="2700000" algn="tl">
                    <a:srgbClr val="000000">
                      <a:alpha val="43137"/>
                    </a:srgbClr>
                  </a:outerShdw>
                </a:effectLst>
              </a:rPr>
              <a:t> </a:t>
            </a:r>
            <a:r>
              <a:rPr lang="es-419" sz="1100" dirty="0" smtClean="0"/>
              <a:t>a un </a:t>
            </a:r>
            <a:r>
              <a:rPr lang="es-419" sz="1100" b="1" u="sng" dirty="0" smtClean="0">
                <a:solidFill>
                  <a:srgbClr val="C00000"/>
                </a:solidFill>
                <a:effectLst>
                  <a:outerShdw blurRad="38100" dist="38100" dir="2700000" algn="tl">
                    <a:srgbClr val="000000">
                      <a:alpha val="43137"/>
                    </a:srgbClr>
                  </a:outerShdw>
                </a:effectLst>
              </a:rPr>
              <a:t>problema</a:t>
            </a:r>
            <a:r>
              <a:rPr lang="es-419" sz="1100" b="1" dirty="0" smtClean="0"/>
              <a:t>.</a:t>
            </a:r>
            <a:r>
              <a:rPr lang="es-419" sz="1100" b="1" dirty="0" smtClean="0">
                <a:solidFill>
                  <a:srgbClr val="C00000"/>
                </a:solidFill>
                <a:effectLst>
                  <a:outerShdw blurRad="38100" dist="38100" dir="2700000" algn="tl">
                    <a:srgbClr val="000000">
                      <a:alpha val="43137"/>
                    </a:srgbClr>
                  </a:outerShdw>
                </a:effectLst>
              </a:rPr>
              <a:t>” </a:t>
            </a:r>
            <a:r>
              <a:rPr lang="es-419" sz="1100" b="1" dirty="0" smtClean="0"/>
              <a:t>Indique a los estudiantes que escriban 3 </a:t>
            </a:r>
            <a:r>
              <a:rPr lang="es-419" sz="1100" b="1" u="sng" dirty="0" smtClean="0">
                <a:solidFill>
                  <a:srgbClr val="C00000"/>
                </a:solidFill>
                <a:effectLst>
                  <a:outerShdw blurRad="38100" dist="38100" dir="2700000" algn="tl">
                    <a:srgbClr val="000000">
                      <a:alpha val="43137"/>
                    </a:srgbClr>
                  </a:outerShdw>
                </a:effectLst>
              </a:rPr>
              <a:t>detalles clave</a:t>
            </a:r>
            <a:r>
              <a:rPr lang="es-419" sz="1100" b="1" dirty="0" smtClean="0"/>
              <a:t> breves que proporcionen una </a:t>
            </a:r>
            <a:r>
              <a:rPr lang="es-419" sz="1100" b="1" u="sng" dirty="0" smtClean="0">
                <a:solidFill>
                  <a:srgbClr val="C00000"/>
                </a:solidFill>
                <a:effectLst>
                  <a:outerShdw blurRad="38100" dist="38100" dir="2700000" algn="tl">
                    <a:srgbClr val="000000">
                      <a:alpha val="43137"/>
                    </a:srgbClr>
                  </a:outerShdw>
                </a:effectLst>
              </a:rPr>
              <a:t>respuesta </a:t>
            </a:r>
            <a:r>
              <a:rPr lang="es-419" sz="1100" b="1" dirty="0" smtClean="0"/>
              <a:t>o </a:t>
            </a:r>
            <a:r>
              <a:rPr lang="es-419" sz="1100" b="1" u="sng" dirty="0" smtClean="0">
                <a:solidFill>
                  <a:srgbClr val="C00000"/>
                </a:solidFill>
                <a:effectLst>
                  <a:outerShdw blurRad="38100" dist="38100" dir="2700000" algn="tl">
                    <a:srgbClr val="000000">
                      <a:alpha val="43137"/>
                    </a:srgbClr>
                  </a:outerShdw>
                </a:effectLst>
              </a:rPr>
              <a:t>solución</a:t>
            </a:r>
            <a:r>
              <a:rPr lang="es-419" sz="1100" b="1" dirty="0" smtClean="0"/>
              <a:t>.</a:t>
            </a:r>
          </a:p>
          <a:p>
            <a:endParaRPr lang="es-419" sz="1100" b="1" dirty="0"/>
          </a:p>
        </p:txBody>
      </p:sp>
      <p:sp>
        <p:nvSpPr>
          <p:cNvPr id="13" name="Rectangle 12"/>
          <p:cNvSpPr/>
          <p:nvPr/>
        </p:nvSpPr>
        <p:spPr>
          <a:xfrm>
            <a:off x="5727526" y="458613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s-419" b="1" dirty="0" smtClean="0">
                <a:effectLst>
                  <a:outerShdw blurRad="38100" dist="38100" dir="2700000" algn="tl">
                    <a:srgbClr val="000000">
                      <a:alpha val="43137"/>
                    </a:srgbClr>
                  </a:outerShdw>
                </a:effectLst>
              </a:rPr>
              <a:t>2</a:t>
            </a:r>
            <a:endParaRPr lang="es-419" b="1" dirty="0">
              <a:effectLst>
                <a:outerShdw blurRad="38100" dist="38100" dir="2700000" algn="tl">
                  <a:srgbClr val="000000">
                    <a:alpha val="43137"/>
                  </a:srgbClr>
                </a:outerShdw>
              </a:effectLst>
            </a:endParaRPr>
          </a:p>
        </p:txBody>
      </p:sp>
      <p:sp>
        <p:nvSpPr>
          <p:cNvPr id="14" name="TextBox 13"/>
          <p:cNvSpPr txBox="1"/>
          <p:nvPr/>
        </p:nvSpPr>
        <p:spPr>
          <a:xfrm>
            <a:off x="249437" y="3712518"/>
            <a:ext cx="2418080" cy="964651"/>
          </a:xfrm>
          <a:prstGeom prst="rect">
            <a:avLst/>
          </a:prstGeom>
          <a:solidFill>
            <a:schemeClr val="bg2"/>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419" sz="1400" b="1" dirty="0"/>
              <a:t>Recuerde que los estudiantes necesitarán tener una hoja para tomar notas por cada pasaje.</a:t>
            </a:r>
          </a:p>
        </p:txBody>
      </p:sp>
      <p:sp>
        <p:nvSpPr>
          <p:cNvPr id="15" name="Rectangle 14"/>
          <p:cNvSpPr/>
          <p:nvPr/>
        </p:nvSpPr>
        <p:spPr>
          <a:xfrm>
            <a:off x="288767" y="6343408"/>
            <a:ext cx="2893012" cy="1618242"/>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pPr lvl="0"/>
            <a:r>
              <a:rPr lang="es-419" sz="1100" b="1" dirty="0" smtClean="0">
                <a:solidFill>
                  <a:prstClr val="black"/>
                </a:solidFill>
              </a:rPr>
              <a:t>Pida a los estudiantes que relean el párrafo o sección que escribieron, y que escriban en el recuadro las palabras e ideas que ellos ven </a:t>
            </a:r>
            <a:r>
              <a:rPr lang="es-419" sz="1100" b="1" u="sng" dirty="0" smtClean="0">
                <a:solidFill>
                  <a:srgbClr val="C00000"/>
                </a:solidFill>
                <a:effectLst>
                  <a:outerShdw blurRad="38100" dist="38100" dir="2700000" algn="tl">
                    <a:srgbClr val="000000">
                      <a:alpha val="43137"/>
                    </a:srgbClr>
                  </a:outerShdw>
                </a:effectLst>
              </a:rPr>
              <a:t>Una y otra vez</a:t>
            </a:r>
            <a:r>
              <a:rPr lang="es-419" sz="1100" b="1" dirty="0" smtClean="0">
                <a:solidFill>
                  <a:prstClr val="black"/>
                </a:solidFill>
              </a:rPr>
              <a:t>.</a:t>
            </a:r>
          </a:p>
          <a:p>
            <a:pPr lvl="0"/>
            <a:r>
              <a:rPr lang="es-419" sz="1100" b="1" dirty="0" smtClean="0">
                <a:solidFill>
                  <a:prstClr val="black"/>
                </a:solidFill>
              </a:rPr>
              <a:t> </a:t>
            </a:r>
          </a:p>
          <a:p>
            <a:pPr lvl="0"/>
            <a:r>
              <a:rPr lang="es-419" sz="1100" b="1" dirty="0" smtClean="0">
                <a:solidFill>
                  <a:prstClr val="black"/>
                </a:solidFill>
              </a:rPr>
              <a:t>Explique:  − </a:t>
            </a:r>
            <a:r>
              <a:rPr lang="es-419" sz="1100" b="1" i="1" dirty="0" smtClean="0">
                <a:solidFill>
                  <a:prstClr val="black"/>
                </a:solidFill>
              </a:rPr>
              <a:t>Cuando los autores utilizan las mismas palabras, frases o ideas </a:t>
            </a:r>
            <a:r>
              <a:rPr lang="es-419" sz="1100" b="1" i="1" u="sng" dirty="0" smtClean="0">
                <a:solidFill>
                  <a:srgbClr val="C00000"/>
                </a:solidFill>
                <a:effectLst>
                  <a:outerShdw blurRad="38100" dist="38100" dir="2700000" algn="tl">
                    <a:srgbClr val="000000">
                      <a:alpha val="43137"/>
                    </a:srgbClr>
                  </a:outerShdw>
                </a:effectLst>
              </a:rPr>
              <a:t>Una y otra vez</a:t>
            </a:r>
            <a:r>
              <a:rPr lang="es-419" sz="1100" b="1" i="1" dirty="0" smtClean="0">
                <a:solidFill>
                  <a:prstClr val="black"/>
                </a:solidFill>
                <a:effectLst>
                  <a:outerShdw blurRad="38100" dist="38100" dir="2700000" algn="tl">
                    <a:srgbClr val="000000">
                      <a:alpha val="43137"/>
                    </a:srgbClr>
                  </a:outerShdw>
                </a:effectLst>
              </a:rPr>
              <a:t>,</a:t>
            </a:r>
            <a:r>
              <a:rPr lang="es-419" sz="1100" b="1" i="1" u="sng" dirty="0" smtClean="0">
                <a:solidFill>
                  <a:prstClr val="black"/>
                </a:solidFill>
                <a:effectLst>
                  <a:outerShdw blurRad="38100" dist="38100" dir="2700000" algn="tl">
                    <a:srgbClr val="000000">
                      <a:alpha val="43137"/>
                    </a:srgbClr>
                  </a:outerShdw>
                </a:effectLst>
              </a:rPr>
              <a:t> </a:t>
            </a:r>
            <a:r>
              <a:rPr lang="es-419" sz="1100" b="1" i="1" dirty="0" smtClean="0">
                <a:solidFill>
                  <a:prstClr val="black"/>
                </a:solidFill>
              </a:rPr>
              <a:t>pregúntense ustedes mismos “¿por qué?”.  Esto significa que algo es importante.</a:t>
            </a:r>
            <a:endParaRPr lang="es-419" sz="1400" b="1" dirty="0">
              <a:solidFill>
                <a:prstClr val="black"/>
              </a:solidFill>
            </a:endParaRPr>
          </a:p>
        </p:txBody>
      </p:sp>
      <p:sp>
        <p:nvSpPr>
          <p:cNvPr id="16" name="Rectangle 15"/>
          <p:cNvSpPr/>
          <p:nvPr/>
        </p:nvSpPr>
        <p:spPr>
          <a:xfrm>
            <a:off x="2909004" y="6885754"/>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s-419" b="1" dirty="0" smtClean="0">
                <a:effectLst>
                  <a:outerShdw blurRad="38100" dist="38100" dir="2700000" algn="tl">
                    <a:srgbClr val="000000">
                      <a:alpha val="43137"/>
                    </a:srgbClr>
                  </a:outerShdw>
                </a:effectLst>
              </a:rPr>
              <a:t>3</a:t>
            </a:r>
            <a:endParaRPr lang="es-419" b="1" dirty="0">
              <a:effectLst>
                <a:outerShdw blurRad="38100" dist="38100" dir="2700000" algn="tl">
                  <a:srgbClr val="000000">
                    <a:alpha val="43137"/>
                  </a:srgbClr>
                </a:outerShdw>
              </a:effectLst>
            </a:endParaRPr>
          </a:p>
        </p:txBody>
      </p:sp>
      <p:sp>
        <p:nvSpPr>
          <p:cNvPr id="17" name="Rectangle 16"/>
          <p:cNvSpPr/>
          <p:nvPr/>
        </p:nvSpPr>
        <p:spPr>
          <a:xfrm>
            <a:off x="3830044" y="6440604"/>
            <a:ext cx="3530600" cy="212607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419" sz="1100" b="1" dirty="0"/>
              <a:t>Instruya a los estudiantes  a que observen las palabras o ideas </a:t>
            </a:r>
            <a:r>
              <a:rPr lang="es-419" sz="1100" b="1" i="1" dirty="0"/>
              <a:t>‘una y otra vez</a:t>
            </a:r>
            <a:r>
              <a:rPr lang="es-419" sz="1100" b="1" dirty="0"/>
              <a:t>’, y pregunte: −¿Ven ustedes algunas palabras o ideas ‘una y otra vez’ en </a:t>
            </a:r>
            <a:r>
              <a:rPr lang="es-419" sz="1100" b="1" dirty="0" smtClean="0"/>
              <a:t>las ideas </a:t>
            </a:r>
            <a:r>
              <a:rPr lang="es-419" sz="1100" b="1" dirty="0"/>
              <a:t>clave </a:t>
            </a:r>
            <a:r>
              <a:rPr lang="es-419" sz="1100" b="1" dirty="0" smtClean="0"/>
              <a:t>acerca de los problemas o soluciones?  </a:t>
            </a:r>
            <a:r>
              <a:rPr lang="es-419" sz="1100" b="1" dirty="0"/>
              <a:t>¿Pueden estas palabras ayudarles a escribir </a:t>
            </a:r>
            <a:r>
              <a:rPr lang="es-419" sz="1100" b="1" u="sng" dirty="0">
                <a:solidFill>
                  <a:srgbClr val="C00000"/>
                </a:solidFill>
                <a:effectLst>
                  <a:outerShdw blurRad="38100" dist="38100" dir="2700000" algn="tl">
                    <a:srgbClr val="000000">
                      <a:alpha val="43137"/>
                    </a:srgbClr>
                  </a:outerShdw>
                </a:effectLst>
              </a:rPr>
              <a:t>una oración de conclusión</a:t>
            </a:r>
            <a:r>
              <a:rPr lang="es-419" sz="1100" b="1" dirty="0"/>
              <a:t> que resuma </a:t>
            </a:r>
            <a:r>
              <a:rPr lang="es-419" sz="1100" b="1" u="sng" dirty="0">
                <a:solidFill>
                  <a:srgbClr val="C00000"/>
                </a:solidFill>
                <a:effectLst>
                  <a:outerShdw blurRad="38100" dist="38100" dir="2700000" algn="tl">
                    <a:srgbClr val="000000">
                      <a:alpha val="43137"/>
                    </a:srgbClr>
                  </a:outerShdw>
                </a:effectLst>
              </a:rPr>
              <a:t>el problema y la solución </a:t>
            </a:r>
            <a:r>
              <a:rPr lang="es-419" sz="1100" b="1" dirty="0" smtClean="0"/>
              <a:t>(o </a:t>
            </a:r>
            <a:r>
              <a:rPr lang="es-419" sz="1100" b="1" u="sng" dirty="0">
                <a:solidFill>
                  <a:srgbClr val="C00000"/>
                </a:solidFill>
                <a:effectLst>
                  <a:outerShdw blurRad="38100" dist="38100" dir="2700000" algn="tl">
                    <a:srgbClr val="000000">
                      <a:alpha val="43137"/>
                    </a:srgbClr>
                  </a:outerShdw>
                </a:effectLst>
              </a:rPr>
              <a:t>la pregunta y la respuesta</a:t>
            </a:r>
            <a:r>
              <a:rPr lang="es-419" sz="1100" b="1" dirty="0" smtClean="0"/>
              <a:t>)</a:t>
            </a:r>
            <a:endParaRPr lang="es-419" sz="1100" b="1" dirty="0"/>
          </a:p>
          <a:p>
            <a:endParaRPr lang="es-419" sz="1100" b="1" dirty="0"/>
          </a:p>
          <a:p>
            <a:r>
              <a:rPr lang="es-419" sz="1100" b="1" dirty="0"/>
              <a:t>Resumir es una parte importante de escribir conclusiones.  Es una estrategia </a:t>
            </a:r>
            <a:r>
              <a:rPr lang="es-419" sz="1100" b="1" u="sng" dirty="0"/>
              <a:t>sumamente importante</a:t>
            </a:r>
            <a:r>
              <a:rPr lang="es-419" sz="1100" b="1" dirty="0"/>
              <a:t> que los estudiantes deben aprender para poder utilizar las destrezas de investigación de manera efectiva. </a:t>
            </a:r>
          </a:p>
        </p:txBody>
      </p:sp>
      <p:sp>
        <p:nvSpPr>
          <p:cNvPr id="18" name="Rectangle 17"/>
          <p:cNvSpPr/>
          <p:nvPr/>
        </p:nvSpPr>
        <p:spPr>
          <a:xfrm>
            <a:off x="6933852" y="75264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s-419" b="1" dirty="0" smtClean="0">
                <a:effectLst>
                  <a:outerShdw blurRad="38100" dist="38100" dir="2700000" algn="tl">
                    <a:srgbClr val="000000">
                      <a:alpha val="43137"/>
                    </a:srgbClr>
                  </a:outerShdw>
                </a:effectLst>
              </a:rPr>
              <a:t>4</a:t>
            </a:r>
            <a:endParaRPr lang="es-419" b="1" dirty="0">
              <a:effectLst>
                <a:outerShdw blurRad="38100" dist="38100" dir="2700000" algn="tl">
                  <a:srgbClr val="000000">
                    <a:alpha val="43137"/>
                  </a:srgbClr>
                </a:outerShdw>
              </a:effectLst>
            </a:endParaRPr>
          </a:p>
        </p:txBody>
      </p:sp>
      <p:sp>
        <p:nvSpPr>
          <p:cNvPr id="19" name="Rectangle 18"/>
          <p:cNvSpPr/>
          <p:nvPr/>
        </p:nvSpPr>
        <p:spPr>
          <a:xfrm>
            <a:off x="1458477" y="8664034"/>
            <a:ext cx="5699760" cy="1187355"/>
          </a:xfrm>
          <a:prstGeom prst="rect">
            <a:avLst/>
          </a:prstGeom>
          <a:solidFill>
            <a:schemeClr val="bg1">
              <a:lumMod val="9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419" sz="800" b="1" u="sng" dirty="0">
                <a:solidFill>
                  <a:srgbClr val="002060"/>
                </a:solidFill>
              </a:rPr>
              <a:t>Diferenciación:</a:t>
            </a:r>
          </a:p>
          <a:p>
            <a:r>
              <a:rPr lang="es-419" sz="700" b="1" dirty="0">
                <a:solidFill>
                  <a:srgbClr val="002060"/>
                </a:solidFill>
              </a:rPr>
              <a:t>Estudiantes que necesiten más páginas – imprima cuántas sean necesarias. Estudiantes que se beneficiarían del enriquecimiento  –  pueden seguir adelante con más secciones o párrafos.  Estudiantes que necesitan instrucción más directa  – enseñe cada parte en mini lecciones. Estos conceptos pueden enseñarse por separado: </a:t>
            </a:r>
          </a:p>
          <a:p>
            <a:pPr marL="285750" indent="-111125">
              <a:buFont typeface="Arial" panose="020B0604020202020204" pitchFamily="34" charset="0"/>
              <a:buChar char="•"/>
            </a:pPr>
            <a:r>
              <a:rPr lang="es-419" sz="700" b="1" dirty="0">
                <a:solidFill>
                  <a:srgbClr val="002060"/>
                </a:solidFill>
              </a:rPr>
              <a:t>Idea principal </a:t>
            </a:r>
          </a:p>
          <a:p>
            <a:pPr marL="285750" indent="-111125">
              <a:buFont typeface="Arial" panose="020B0604020202020204" pitchFamily="34" charset="0"/>
              <a:buChar char="•"/>
            </a:pPr>
            <a:r>
              <a:rPr lang="es-419" sz="700" b="1" dirty="0" smtClean="0">
                <a:solidFill>
                  <a:srgbClr val="002060"/>
                </a:solidFill>
              </a:rPr>
              <a:t>Problema/Solución ; Pregunta/Respuesta</a:t>
            </a:r>
            <a:endParaRPr lang="es-419" sz="700" b="1" dirty="0">
              <a:solidFill>
                <a:srgbClr val="002060"/>
              </a:solidFill>
            </a:endParaRPr>
          </a:p>
          <a:p>
            <a:pPr marL="285750" indent="-111125">
              <a:buFont typeface="Arial" panose="020B0604020202020204" pitchFamily="34" charset="0"/>
              <a:buChar char="•"/>
            </a:pPr>
            <a:r>
              <a:rPr lang="es-419" sz="700" b="1" dirty="0">
                <a:solidFill>
                  <a:srgbClr val="002060"/>
                </a:solidFill>
              </a:rPr>
              <a:t>Detalles clave </a:t>
            </a:r>
          </a:p>
          <a:p>
            <a:pPr marL="285750" indent="-111125">
              <a:buFont typeface="Arial" panose="020B0604020202020204" pitchFamily="34" charset="0"/>
              <a:buChar char="•"/>
            </a:pPr>
            <a:r>
              <a:rPr lang="es-419" sz="700" b="1" dirty="0">
                <a:solidFill>
                  <a:srgbClr val="002060"/>
                </a:solidFill>
              </a:rPr>
              <a:t>Una y otra vez</a:t>
            </a:r>
          </a:p>
          <a:p>
            <a:pPr marL="285750" indent="-111125">
              <a:buFont typeface="Arial" panose="020B0604020202020204" pitchFamily="34" charset="0"/>
              <a:buChar char="•"/>
            </a:pPr>
            <a:r>
              <a:rPr lang="es-419" sz="700" b="1" dirty="0">
                <a:solidFill>
                  <a:srgbClr val="002060"/>
                </a:solidFill>
              </a:rPr>
              <a:t>Conclusiones - </a:t>
            </a:r>
            <a:r>
              <a:rPr lang="es-419" sz="700" b="1" dirty="0" smtClean="0">
                <a:solidFill>
                  <a:srgbClr val="002060"/>
                </a:solidFill>
              </a:rPr>
              <a:t>Resume</a:t>
            </a:r>
            <a:endParaRPr lang="es-419" sz="700" b="1" dirty="0">
              <a:solidFill>
                <a:srgbClr val="002060"/>
              </a:solidFill>
            </a:endParaRPr>
          </a:p>
          <a:p>
            <a:r>
              <a:rPr lang="es-419" sz="700" b="1" dirty="0">
                <a:solidFill>
                  <a:srgbClr val="002060"/>
                </a:solidFill>
              </a:rPr>
              <a:t>Los estudiantes ELL pueden necesitar que cada parte sea enseñada usando una estructura del lenguaje (oración) que enfatice palabras de transición. </a:t>
            </a:r>
          </a:p>
        </p:txBody>
      </p:sp>
    </p:spTree>
    <p:extLst>
      <p:ext uri="{BB962C8B-B14F-4D97-AF65-F5344CB8AC3E}">
        <p14:creationId xmlns:p14="http://schemas.microsoft.com/office/powerpoint/2010/main" val="906649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321" y="1317527"/>
            <a:ext cx="7426960" cy="8289734"/>
          </a:xfrm>
          <a:prstGeom prst="rect">
            <a:avLst/>
          </a:prstGeom>
          <a:solidFill>
            <a:schemeClr val="bg1"/>
          </a:solidFill>
          <a:ln>
            <a:solidFill>
              <a:schemeClr val="accent1"/>
            </a:solidFill>
          </a:ln>
        </p:spPr>
        <p:txBody>
          <a:bodyPr wrap="square" lIns="101881" tIns="50941" rIns="101881" bIns="50941" rtlCol="0">
            <a:spAutoFit/>
          </a:bodyPr>
          <a:lstStyle/>
          <a:p>
            <a:endParaRPr lang="es-419" sz="1400" b="1" u="sng" dirty="0" smtClean="0"/>
          </a:p>
          <a:p>
            <a:r>
              <a:rPr lang="es-419" sz="1400" dirty="0" smtClean="0"/>
              <a:t>¿Qué problemas o preguntas el </a:t>
            </a:r>
            <a:r>
              <a:rPr lang="es-419" sz="1400" dirty="0"/>
              <a:t>autor </a:t>
            </a:r>
            <a:r>
              <a:rPr lang="es-419" sz="1400" dirty="0" smtClean="0"/>
              <a:t>establece acerca de la </a:t>
            </a:r>
            <a:r>
              <a:rPr lang="es-419" sz="1400" u="sng" dirty="0" smtClean="0"/>
              <a:t>idea principal</a:t>
            </a:r>
            <a:r>
              <a:rPr lang="es-419" sz="1400" b="1" dirty="0" smtClean="0"/>
              <a:t>?</a:t>
            </a:r>
          </a:p>
          <a:p>
            <a:endParaRPr lang="es-419" sz="1400" b="1" dirty="0" smtClean="0"/>
          </a:p>
          <a:p>
            <a:r>
              <a:rPr lang="es-419" sz="1400" dirty="0" smtClean="0"/>
              <a:t>Escribe </a:t>
            </a:r>
            <a:r>
              <a:rPr lang="es-419" sz="1400" u="sng" dirty="0" smtClean="0"/>
              <a:t>un</a:t>
            </a:r>
            <a:r>
              <a:rPr lang="es-419" sz="1400" dirty="0" smtClean="0"/>
              <a:t> </a:t>
            </a:r>
            <a:r>
              <a:rPr lang="es-419" sz="1400" u="sng" dirty="0" smtClean="0"/>
              <a:t>problema</a:t>
            </a:r>
            <a:r>
              <a:rPr lang="es-419" sz="1400" dirty="0" smtClean="0"/>
              <a:t> o </a:t>
            </a:r>
            <a:r>
              <a:rPr lang="es-419" sz="1400" u="sng" dirty="0" smtClean="0"/>
              <a:t>pregunta</a:t>
            </a:r>
            <a:r>
              <a:rPr lang="es-419" sz="1400" dirty="0" smtClean="0"/>
              <a:t> nueva que el autor trae a la atención del lector acerca de la </a:t>
            </a:r>
            <a:r>
              <a:rPr lang="es-419" sz="1400" u="sng" dirty="0" smtClean="0"/>
              <a:t>idea principal.</a:t>
            </a:r>
          </a:p>
          <a:p>
            <a:r>
              <a:rPr lang="es-419" sz="1400" dirty="0" smtClean="0"/>
              <a:t>_____________________________________________________________________________</a:t>
            </a:r>
          </a:p>
          <a:p>
            <a:r>
              <a:rPr lang="es-419" sz="1400" dirty="0" smtClean="0"/>
              <a:t>_____________________________________________________________________________</a:t>
            </a:r>
          </a:p>
          <a:p>
            <a:endParaRPr lang="es-419" sz="1400" b="1" u="sng" dirty="0" smtClean="0"/>
          </a:p>
          <a:p>
            <a:r>
              <a:rPr lang="es-419" sz="1400" b="1" u="sng" dirty="0" smtClean="0"/>
              <a:t>Detalles clave </a:t>
            </a:r>
          </a:p>
          <a:p>
            <a:endParaRPr lang="es-419" sz="1400" b="1" u="sng" dirty="0" smtClean="0"/>
          </a:p>
          <a:p>
            <a:r>
              <a:rPr lang="es-419" sz="1400" dirty="0" smtClean="0"/>
              <a:t>¿Qué </a:t>
            </a:r>
            <a:r>
              <a:rPr lang="es-419" sz="1400" u="sng" dirty="0" smtClean="0"/>
              <a:t>detalles clave</a:t>
            </a:r>
            <a:r>
              <a:rPr lang="es-419" sz="1400" dirty="0" smtClean="0"/>
              <a:t> de la sección o párrafo </a:t>
            </a:r>
            <a:r>
              <a:rPr lang="es-419" sz="1400" b="1" i="1" dirty="0" smtClean="0"/>
              <a:t>explica más </a:t>
            </a:r>
            <a:r>
              <a:rPr lang="es-419" sz="1400" dirty="0" smtClean="0"/>
              <a:t>acerca del </a:t>
            </a:r>
            <a:r>
              <a:rPr lang="es-419" sz="1400" u="sng" dirty="0" smtClean="0"/>
              <a:t>problema</a:t>
            </a:r>
            <a:r>
              <a:rPr lang="es-419" sz="1400" dirty="0" smtClean="0"/>
              <a:t> o </a:t>
            </a:r>
            <a:r>
              <a:rPr lang="es-419" sz="1400" u="sng" dirty="0" smtClean="0"/>
              <a:t>pregunta</a:t>
            </a:r>
            <a:r>
              <a:rPr lang="es-419" sz="1400" dirty="0" smtClean="0"/>
              <a:t>? </a:t>
            </a:r>
          </a:p>
          <a:p>
            <a:r>
              <a:rPr lang="es-419" sz="1400" dirty="0" smtClean="0"/>
              <a:t>Escribe dos detalles clave que proporcionan una </a:t>
            </a:r>
            <a:r>
              <a:rPr lang="es-419" sz="1400" u="sng" dirty="0" smtClean="0"/>
              <a:t>respuesta</a:t>
            </a:r>
            <a:r>
              <a:rPr lang="es-419" sz="1400" dirty="0" smtClean="0"/>
              <a:t> o </a:t>
            </a:r>
            <a:r>
              <a:rPr lang="es-419" sz="1400" u="sng" dirty="0" smtClean="0"/>
              <a:t>solución</a:t>
            </a:r>
            <a:r>
              <a:rPr lang="es-419" sz="1400" dirty="0" smtClean="0"/>
              <a:t>.  Utiliza </a:t>
            </a:r>
            <a:r>
              <a:rPr lang="es-419" sz="1400" u="sng" dirty="0" smtClean="0"/>
              <a:t>citas </a:t>
            </a:r>
            <a:r>
              <a:rPr lang="es-419" sz="1400" dirty="0" smtClean="0"/>
              <a:t>del texto cuando sea posible.</a:t>
            </a:r>
          </a:p>
          <a:p>
            <a:endParaRPr lang="es-419" sz="1400" dirty="0" smtClean="0"/>
          </a:p>
          <a:p>
            <a:pPr marL="175935" indent="-175935">
              <a:buFont typeface="Arial" panose="020B0604020202020204" pitchFamily="34" charset="0"/>
              <a:buChar char="•"/>
            </a:pPr>
            <a:r>
              <a:rPr lang="es-419" sz="1400" dirty="0" smtClean="0"/>
              <a:t>Detalle clave (tiene una respuesta o solución)</a:t>
            </a:r>
          </a:p>
          <a:p>
            <a:pPr marL="175935" indent="-175935"/>
            <a:r>
              <a:rPr lang="es-419" sz="1400" dirty="0" smtClean="0"/>
              <a:t>      ________________________________________________________________________</a:t>
            </a:r>
          </a:p>
          <a:p>
            <a:pPr marL="175935" indent="-175935"/>
            <a:r>
              <a:rPr lang="es-419" sz="1400" dirty="0" smtClean="0"/>
              <a:t>      ________________________________________________________________________</a:t>
            </a:r>
          </a:p>
          <a:p>
            <a:pPr marL="175935" indent="-175935"/>
            <a:endParaRPr lang="es-419" sz="1400" dirty="0" smtClean="0"/>
          </a:p>
          <a:p>
            <a:pPr marL="175935" indent="-175935">
              <a:buFont typeface="Arial" panose="020B0604020202020204" pitchFamily="34" charset="0"/>
              <a:buChar char="•"/>
            </a:pPr>
            <a:r>
              <a:rPr lang="es-419" sz="1400" dirty="0" smtClean="0"/>
              <a:t>Detalle clave (tiene una respuesta o solución)</a:t>
            </a:r>
          </a:p>
          <a:p>
            <a:pPr marL="175935" indent="-175935"/>
            <a:r>
              <a:rPr lang="es-419" sz="1400" dirty="0" smtClean="0"/>
              <a:t>      _________________________________________________________________________</a:t>
            </a:r>
          </a:p>
          <a:p>
            <a:pPr marL="175935" indent="-175935"/>
            <a:r>
              <a:rPr lang="es-419" sz="1400" dirty="0" smtClean="0"/>
              <a:t>      _________________________________________________________________________</a:t>
            </a:r>
          </a:p>
          <a:p>
            <a:endParaRPr lang="es-419" sz="1400" b="1" u="sng" dirty="0" smtClean="0"/>
          </a:p>
          <a:p>
            <a:r>
              <a:rPr lang="es-419" sz="1400" b="1" u="sng" dirty="0" smtClean="0"/>
              <a:t>Una y otra vez</a:t>
            </a:r>
          </a:p>
          <a:p>
            <a:r>
              <a:rPr lang="es-419" sz="1400" dirty="0" smtClean="0"/>
              <a:t>¿Qué palabras, frases o ideas el autor utiliza una y otra vez? Escríbelas aquí. Piensa por qué el autor las utiliza una y otra vez.</a:t>
            </a:r>
          </a:p>
          <a:p>
            <a:endParaRPr lang="es-419" sz="1400" dirty="0" smtClean="0"/>
          </a:p>
          <a:p>
            <a:endParaRPr lang="es-419" sz="1400" dirty="0" smtClean="0"/>
          </a:p>
          <a:p>
            <a:endParaRPr lang="es-419" sz="1400" b="1" u="sng" dirty="0" smtClean="0"/>
          </a:p>
          <a:p>
            <a:endParaRPr lang="es-419" sz="1400" b="1" u="sng" dirty="0" smtClean="0"/>
          </a:p>
          <a:p>
            <a:endParaRPr lang="es-419" sz="1400" b="1" u="sng" dirty="0" smtClean="0"/>
          </a:p>
          <a:p>
            <a:endParaRPr lang="es-419" sz="1400" b="1" u="sng" dirty="0" smtClean="0"/>
          </a:p>
          <a:p>
            <a:endParaRPr lang="es-419" sz="1400" b="1" u="sng" dirty="0" smtClean="0"/>
          </a:p>
          <a:p>
            <a:endParaRPr lang="es-419" sz="1400" b="1" u="sng" dirty="0" smtClean="0"/>
          </a:p>
          <a:p>
            <a:r>
              <a:rPr lang="es-419" sz="1400" dirty="0" smtClean="0"/>
              <a:t>Escribe </a:t>
            </a:r>
            <a:r>
              <a:rPr lang="es-419" sz="1400" b="1" u="sng" dirty="0" smtClean="0"/>
              <a:t>una oración de conclusión </a:t>
            </a:r>
            <a:r>
              <a:rPr lang="es-419" sz="1400" dirty="0" smtClean="0"/>
              <a:t>que diga más acerca de la nueva </a:t>
            </a:r>
            <a:r>
              <a:rPr lang="es-419" sz="1400" u="sng" dirty="0" smtClean="0"/>
              <a:t>idea clave</a:t>
            </a:r>
            <a:r>
              <a:rPr lang="es-419" sz="1400" dirty="0" smtClean="0"/>
              <a:t> y de los detalles clave de la respuesta y solución.  Utiliza en tu resumen algunas de las palabras o ideas de ‘</a:t>
            </a:r>
            <a:r>
              <a:rPr lang="es-419" sz="1400" i="1" u="sng" dirty="0" smtClean="0"/>
              <a:t>una y otra vez</a:t>
            </a:r>
            <a:r>
              <a:rPr lang="es-419" sz="1400" dirty="0" smtClean="0"/>
              <a:t>’.</a:t>
            </a:r>
          </a:p>
          <a:p>
            <a:r>
              <a:rPr lang="es-419" sz="1400" dirty="0" smtClean="0"/>
              <a:t>____________________________________________________________________________</a:t>
            </a:r>
          </a:p>
          <a:p>
            <a:endParaRPr lang="es-419" sz="1400" dirty="0" smtClean="0"/>
          </a:p>
          <a:p>
            <a:r>
              <a:rPr lang="es-419" sz="1400" dirty="0" smtClean="0"/>
              <a:t>_____________________________________________________________________________</a:t>
            </a:r>
            <a:endParaRPr lang="es-419" sz="1400" dirty="0"/>
          </a:p>
        </p:txBody>
      </p:sp>
      <p:sp>
        <p:nvSpPr>
          <p:cNvPr id="8" name="TextBox 7"/>
          <p:cNvSpPr txBox="1"/>
          <p:nvPr/>
        </p:nvSpPr>
        <p:spPr>
          <a:xfrm>
            <a:off x="216199" y="290457"/>
            <a:ext cx="1993601" cy="595319"/>
          </a:xfrm>
          <a:prstGeom prst="rect">
            <a:avLst/>
          </a:prstGeom>
          <a:solidFill>
            <a:schemeClr val="bg2">
              <a:lumMod val="90000"/>
            </a:schemeClr>
          </a:solidFill>
        </p:spPr>
        <p:txBody>
          <a:bodyPr wrap="square" lIns="101881" tIns="50941" rIns="101881" bIns="50941" rtlCol="0">
            <a:spAutoFit/>
          </a:bodyPr>
          <a:lstStyle/>
          <a:p>
            <a:r>
              <a:rPr lang="es-419" sz="1600" b="1" dirty="0" smtClean="0"/>
              <a:t>Grado 5</a:t>
            </a:r>
          </a:p>
          <a:p>
            <a:r>
              <a:rPr lang="en-US" sz="1600" b="1" dirty="0" err="1" smtClean="0"/>
              <a:t>Notas</a:t>
            </a:r>
            <a:r>
              <a:rPr lang="en-US" sz="1600" b="1" dirty="0" smtClean="0"/>
              <a:t> </a:t>
            </a:r>
            <a:r>
              <a:rPr lang="en-US" sz="1600" b="1" dirty="0" err="1" smtClean="0"/>
              <a:t>investigativas</a:t>
            </a:r>
            <a:endParaRPr lang="es-419" sz="1600" b="1" dirty="0"/>
          </a:p>
        </p:txBody>
      </p:sp>
      <p:sp>
        <p:nvSpPr>
          <p:cNvPr id="9" name="TextBox 8"/>
          <p:cNvSpPr txBox="1"/>
          <p:nvPr/>
        </p:nvSpPr>
        <p:spPr>
          <a:xfrm>
            <a:off x="609600" y="6705600"/>
            <a:ext cx="6486966" cy="1641760"/>
          </a:xfrm>
          <a:prstGeom prst="rect">
            <a:avLst/>
          </a:prstGeom>
          <a:noFill/>
          <a:ln>
            <a:solidFill>
              <a:schemeClr val="accent1"/>
            </a:solidFill>
          </a:ln>
        </p:spPr>
        <p:txBody>
          <a:bodyPr wrap="square" lIns="101881" tIns="50941" rIns="101881" bIns="50941" rtlCol="0">
            <a:spAutoFit/>
          </a:bodyPr>
          <a:lstStyle/>
          <a:p>
            <a:endParaRPr lang="es-419" dirty="0" smtClean="0"/>
          </a:p>
          <a:p>
            <a:endParaRPr lang="es-419" dirty="0" smtClean="0"/>
          </a:p>
          <a:p>
            <a:endParaRPr lang="es-419" dirty="0" smtClean="0"/>
          </a:p>
          <a:p>
            <a:endParaRPr lang="es-419" dirty="0" smtClean="0"/>
          </a:p>
          <a:p>
            <a:endParaRPr lang="es-419" dirty="0" smtClean="0"/>
          </a:p>
        </p:txBody>
      </p:sp>
      <p:sp>
        <p:nvSpPr>
          <p:cNvPr id="10" name="TextBox 9"/>
          <p:cNvSpPr txBox="1"/>
          <p:nvPr/>
        </p:nvSpPr>
        <p:spPr>
          <a:xfrm>
            <a:off x="187766" y="1006633"/>
            <a:ext cx="6908800" cy="331078"/>
          </a:xfrm>
          <a:prstGeom prst="rect">
            <a:avLst/>
          </a:prstGeom>
          <a:noFill/>
        </p:spPr>
        <p:txBody>
          <a:bodyPr wrap="square" lIns="99276" tIns="49638" rIns="99276" bIns="49638" rtlCol="0">
            <a:spAutoFit/>
          </a:bodyPr>
          <a:lstStyle/>
          <a:p>
            <a:r>
              <a:rPr lang="es-419" sz="1500" dirty="0" smtClean="0"/>
              <a:t>Nombre_________________     Pasaje _____________ Idea principal ______________</a:t>
            </a:r>
            <a:endParaRPr lang="es-419" sz="1500" dirty="0"/>
          </a:p>
        </p:txBody>
      </p:sp>
      <p:graphicFrame>
        <p:nvGraphicFramePr>
          <p:cNvPr id="11" name="Table 10"/>
          <p:cNvGraphicFramePr>
            <a:graphicFrameLocks noGrp="1"/>
          </p:cNvGraphicFramePr>
          <p:nvPr>
            <p:extLst>
              <p:ext uri="{D42A27DB-BD31-4B8C-83A1-F6EECF244321}">
                <p14:modId xmlns:p14="http://schemas.microsoft.com/office/powerpoint/2010/main" val="2359386572"/>
              </p:ext>
            </p:extLst>
          </p:nvPr>
        </p:nvGraphicFramePr>
        <p:xfrm>
          <a:off x="2209801" y="162938"/>
          <a:ext cx="5354322" cy="601982"/>
        </p:xfrm>
        <a:graphic>
          <a:graphicData uri="http://schemas.openxmlformats.org/drawingml/2006/table">
            <a:tbl>
              <a:tblPr firstRow="1" bandRow="1">
                <a:tableStyleId>{5940675A-B579-460E-94D1-54222C63F5DA}</a:tableStyleId>
              </a:tblPr>
              <a:tblGrid>
                <a:gridCol w="544773"/>
                <a:gridCol w="933892"/>
                <a:gridCol w="836612"/>
                <a:gridCol w="700421"/>
                <a:gridCol w="797700"/>
                <a:gridCol w="778244"/>
                <a:gridCol w="762680"/>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7" name="Slide Number Placeholder 1"/>
          <p:cNvSpPr>
            <a:spLocks noGrp="1"/>
          </p:cNvSpPr>
          <p:nvPr>
            <p:ph type="sldNum" sz="quarter" idx="12"/>
          </p:nvPr>
        </p:nvSpPr>
        <p:spPr>
          <a:xfrm>
            <a:off x="5727526" y="9433936"/>
            <a:ext cx="1813560" cy="535517"/>
          </a:xfrm>
        </p:spPr>
        <p:txBody>
          <a:bodyPr/>
          <a:lstStyle/>
          <a:p>
            <a:r>
              <a:rPr lang="en-US" dirty="0" smtClean="0"/>
              <a:t>15</a:t>
            </a:r>
            <a:endParaRPr lang="en-US" dirty="0"/>
          </a:p>
        </p:txBody>
      </p:sp>
    </p:spTree>
    <p:extLst>
      <p:ext uri="{BB962C8B-B14F-4D97-AF65-F5344CB8AC3E}">
        <p14:creationId xmlns:p14="http://schemas.microsoft.com/office/powerpoint/2010/main" val="2666239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16" name="Shape 116"/>
          <p:cNvGraphicFramePr/>
          <p:nvPr/>
        </p:nvGraphicFramePr>
        <p:xfrm>
          <a:off x="123818" y="405111"/>
          <a:ext cx="7513325" cy="9212081"/>
        </p:xfrm>
        <a:graphic>
          <a:graphicData uri="http://schemas.openxmlformats.org/drawingml/2006/table">
            <a:tbl>
              <a:tblPr>
                <a:noFill/>
              </a:tblPr>
              <a:tblGrid>
                <a:gridCol w="677850"/>
                <a:gridCol w="1212950"/>
                <a:gridCol w="1563150"/>
                <a:gridCol w="1465150"/>
                <a:gridCol w="1310925"/>
                <a:gridCol w="12833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-W.3.1a-c</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-W.4.1a-c</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-W.5.1a-c</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-W.3.1c-d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-W.4.1c-d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-W.5.1c-d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8313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is fully sustained and consistently and purposefully focused: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is clearly stated, focused, and strongly maintained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is communicated clearly within the context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consistent use of a variety of transitional strategies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logical progression of ideas from beginning to end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introduction and conclusion for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thorough and convincing support/evidence for the writer’s opinion that includes the effective use of sources, facts, and details: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use of evidence from sources is smoothly integrated, comprehensive, and relevant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effective use of a variety of elaborative techniques</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1000" b="0" i="0" u="none" strike="noStrike" cap="none" baseline="0">
                          <a:solidFill>
                            <a:srgbClr val="000000"/>
                          </a:solidFill>
                          <a:latin typeface="Calibri"/>
                          <a:ea typeface="Calibri"/>
                          <a:cs typeface="Calibri"/>
                          <a:sym typeface="Calibri"/>
                        </a:rPr>
                        <a:t>use of academic and domain-specific vocabulary is clearly 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US" sz="1000" b="0" i="0" u="none" strike="noStrike" cap="none" baseline="0">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if any, errors in usage and sentence formation e</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and consistent use of punctuation, capitalization, and spelling</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8621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is adequately sustained and generally focused: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is clear and for the most part maintained, though some loosely related material may be present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context provided for the claim is adequate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dirty="0">
                          <a:solidFill>
                            <a:srgbClr val="000000"/>
                          </a:solidFill>
                          <a:latin typeface="Calibri"/>
                          <a:ea typeface="Calibri"/>
                          <a:cs typeface="Calibri"/>
                          <a:sym typeface="Calibri"/>
                        </a:rPr>
                        <a:t>The response has an recognizable organizational structure, though there may be minor flaws and some ideas may be loosely connected: </a:t>
                      </a:r>
                    </a:p>
                    <a:p>
                      <a:pPr marL="119063" marR="0" lvl="0" indent="-119063"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transitional strategies with some variety</a:t>
                      </a:r>
                    </a:p>
                    <a:p>
                      <a:pPr marL="119063" marR="0" lvl="0" indent="-119063"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 adequate progression of ideas from beginning to end</a:t>
                      </a:r>
                    </a:p>
                    <a:p>
                      <a:pPr marL="119063" marR="0" lvl="0" indent="-119063"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 adequate introduction and conclusion</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adequate support/evidence for the writer’s opinion that includes the use of sources, facts, and details: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some elaborative techniques</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is generally 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errors in usage and sentence formation are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punctuation, capitalization, and spelling</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8891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is somewhat sustained with some extraneous material or a minor drift in focus: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may be clearly focused on the opinion but is insufficiently sustained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on the issue may be unclear and unfocused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inconsistent use of transitional strategies with little variety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conclusion and introduction, if present, are weak</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uneven, cursory support/evidence for the writer’s opinion that includes partial or uneven use of sources, facts, and details: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evidence from sources is weakly integrated, and citations, if present, are uneven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weak or uneven use of elaborative techniques</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US" sz="1000" b="0" i="0" u="none" strike="noStrike" cap="none" baseline="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996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may be related to the purpose but may offer little or no focus: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may be very brief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may have a major drift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may be confusing or ambiguous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little or no discernible organizational structure: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frequent extraneous ideas may intrude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minimal support/evidence for the writer’s opinion that includes little or no use of sources, facts, and details: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evidence from sources is minimal, absent, in error, or irrelevant</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have little sense of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errors are frequent and severe and meaning is often obscured</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7" name="Shape 117"/>
          <p:cNvSpPr/>
          <p:nvPr/>
        </p:nvSpPr>
        <p:spPr>
          <a:xfrm>
            <a:off x="184751" y="30441"/>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3 - 5: Generic 4-Point Opinion Writing Rubric </a:t>
            </a:r>
          </a:p>
        </p:txBody>
      </p:sp>
      <p:sp>
        <p:nvSpPr>
          <p:cNvPr id="118" name="Shape 118"/>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
        <p:nvSpPr>
          <p:cNvPr id="5" name="Slide Number Placeholder 1"/>
          <p:cNvSpPr txBox="1">
            <a:spLocks/>
          </p:cNvSpPr>
          <p:nvPr/>
        </p:nvSpPr>
        <p:spPr>
          <a:xfrm>
            <a:off x="5727526" y="9433936"/>
            <a:ext cx="1813560" cy="535517"/>
          </a:xfrm>
          <a:prstGeom prst="rect">
            <a:avLst/>
          </a:prstGeom>
        </p:spPr>
        <p:txBody>
          <a:bodyPr vert="horz" lIns="101881" tIns="50941" rIns="101881" bIns="50941" rtlCol="0" anchor="ctr"/>
          <a:lstStyle>
            <a:defPPr>
              <a:defRPr lang="en-US"/>
            </a:defPPr>
            <a:lvl1pPr marL="0" algn="r" defTabSz="1018809" rtl="0" eaLnBrk="1" latinLnBrk="0" hangingPunct="1">
              <a:defRPr sz="14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dirty="0" smtClean="0"/>
              <a:t>16</a:t>
            </a:r>
            <a:endParaRPr lang="en-US" dirty="0"/>
          </a:p>
        </p:txBody>
      </p:sp>
      <p:sp>
        <p:nvSpPr>
          <p:cNvPr id="6" name="TextBox 5"/>
          <p:cNvSpPr txBox="1"/>
          <p:nvPr/>
        </p:nvSpPr>
        <p:spPr>
          <a:xfrm rot="19851382">
            <a:off x="277257" y="4247761"/>
            <a:ext cx="7654486" cy="1015663"/>
          </a:xfrm>
          <a:prstGeom prst="rect">
            <a:avLst/>
          </a:prstGeom>
          <a:noFill/>
        </p:spPr>
        <p:txBody>
          <a:bodyPr wrap="square" rtlCol="0">
            <a:spAutoFit/>
          </a:bodyPr>
          <a:lstStyle/>
          <a:p>
            <a:pPr algn="ctr"/>
            <a:r>
              <a:rPr lang="en-US" sz="6000" dirty="0" smtClean="0">
                <a:solidFill>
                  <a:schemeClr val="tx1">
                    <a:lumMod val="50000"/>
                    <a:lumOff val="50000"/>
                  </a:schemeClr>
                </a:solidFill>
              </a:rPr>
              <a:t>NOT YET TRANSLATED</a:t>
            </a:r>
            <a:endParaRPr lang="en-US" sz="6000" dirty="0">
              <a:solidFill>
                <a:schemeClr val="tx1">
                  <a:lumMod val="50000"/>
                  <a:lumOff val="50000"/>
                </a:schemeClr>
              </a:solidFill>
            </a:endParaRPr>
          </a:p>
        </p:txBody>
      </p:sp>
    </p:spTree>
    <p:extLst>
      <p:ext uri="{BB962C8B-B14F-4D97-AF65-F5344CB8AC3E}">
        <p14:creationId xmlns:p14="http://schemas.microsoft.com/office/powerpoint/2010/main" val="15650995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r>
              <a:rPr lang="es-419" sz="950" dirty="0"/>
              <a:t>Esta tarea de </a:t>
            </a:r>
            <a:r>
              <a:rPr lang="es-419" sz="950"/>
              <a:t>rendimiento </a:t>
            </a:r>
            <a:r>
              <a:rPr lang="es-419" sz="950" smtClean="0"/>
              <a:t>se </a:t>
            </a:r>
            <a:r>
              <a:rPr lang="es-419" sz="950" dirty="0"/>
              <a:t>basa en la escritura. Como una opción, </a:t>
            </a:r>
            <a:r>
              <a:rPr lang="es-419" sz="950"/>
              <a:t>si </a:t>
            </a:r>
            <a:r>
              <a:rPr lang="es-419" sz="950" smtClean="0"/>
              <a:t>desea </a:t>
            </a:r>
            <a:r>
              <a:rPr lang="es-419" sz="950"/>
              <a:t>dar </a:t>
            </a:r>
            <a:r>
              <a:rPr lang="es-419" sz="950" smtClean="0"/>
              <a:t>seguimiento </a:t>
            </a:r>
            <a:r>
              <a:rPr lang="es-419" sz="950" dirty="0"/>
              <a:t>al crecimiento ELP como </a:t>
            </a:r>
            <a:r>
              <a:rPr lang="es-419" sz="950"/>
              <a:t>un </a:t>
            </a:r>
            <a:r>
              <a:rPr lang="es-419" sz="950" smtClean="0"/>
              <a:t>segundo </a:t>
            </a:r>
            <a:r>
              <a:rPr lang="es-419" sz="950" dirty="0"/>
              <a:t>objetivo, los maestros pueden optar por evaluar ELP estándar 4 </a:t>
            </a:r>
            <a:r>
              <a:rPr lang="es-419" sz="950"/>
              <a:t>porque </a:t>
            </a:r>
            <a:r>
              <a:rPr lang="es-419" sz="950" smtClean="0"/>
              <a:t>se </a:t>
            </a:r>
            <a:r>
              <a:rPr lang="es-419" sz="950" dirty="0" smtClean="0"/>
              <a:t>alinea </a:t>
            </a:r>
            <a:r>
              <a:rPr lang="es-419" sz="950" dirty="0"/>
              <a:t>con esta tarea de rendimiento específica. La composición completa de su estudiante </a:t>
            </a:r>
            <a:r>
              <a:rPr lang="es-419" sz="950"/>
              <a:t>puede </a:t>
            </a:r>
            <a:r>
              <a:rPr lang="es-419" sz="950" smtClean="0"/>
              <a:t>ser </a:t>
            </a:r>
            <a:r>
              <a:rPr lang="es-419" sz="950" dirty="0"/>
              <a:t>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a:t>
            </a:r>
            <a:r>
              <a:rPr lang="es-419" sz="950"/>
              <a:t>la </a:t>
            </a:r>
            <a:r>
              <a:rPr lang="es-419" sz="950" smtClean="0"/>
              <a:t>clase </a:t>
            </a:r>
            <a:r>
              <a:rPr lang="es-419" sz="950" dirty="0"/>
              <a:t>y el lenguaje. La meta de crecimiento ELP es proporcionar “</a:t>
            </a:r>
            <a:r>
              <a:rPr lang="es-419" sz="950"/>
              <a:t>la </a:t>
            </a:r>
            <a:r>
              <a:rPr lang="es-419" sz="950" smtClean="0"/>
              <a:t>enseñanza </a:t>
            </a:r>
            <a:r>
              <a:rPr lang="es-419" sz="950" dirty="0"/>
              <a:t>escalonada justa" para que los estudiantes demuestren su comprensión a fin de </a:t>
            </a:r>
            <a:r>
              <a:rPr lang="es-419" sz="950"/>
              <a:t>que </a:t>
            </a:r>
            <a:r>
              <a:rPr lang="es-419" sz="950" smtClean="0"/>
              <a:t>pasen </a:t>
            </a:r>
            <a:r>
              <a:rPr lang="es-419" sz="950" dirty="0"/>
              <a:t>de un nivel de competencia al siguiente.</a:t>
            </a:r>
          </a:p>
        </p:txBody>
      </p:sp>
      <p:graphicFrame>
        <p:nvGraphicFramePr>
          <p:cNvPr id="5" name="Table 4"/>
          <p:cNvGraphicFramePr>
            <a:graphicFrameLocks noGrp="1"/>
          </p:cNvGraphicFramePr>
          <p:nvPr>
            <p:extLst/>
          </p:nvPr>
        </p:nvGraphicFramePr>
        <p:xfrm>
          <a:off x="236593" y="414963"/>
          <a:ext cx="7299217" cy="5993845"/>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a:t>
                      </a:r>
                      <a:r>
                        <a:rPr lang="x-none" sz="900" kern="1200" noProof="0" smtClean="0">
                          <a:solidFill>
                            <a:schemeClr val="bg1">
                              <a:lumMod val="50000"/>
                            </a:schemeClr>
                          </a:solidFill>
                          <a:effectLst/>
                          <a:latin typeface="+mn-lt"/>
                          <a:ea typeface="Calibri"/>
                          <a:cs typeface="Times New Roman"/>
                        </a:rPr>
                        <a:t>receptivas se </a:t>
                      </a:r>
                      <a:r>
                        <a:rPr lang="x-none" sz="900" kern="1200" noProof="0" dirty="0" smtClean="0">
                          <a:solidFill>
                            <a:schemeClr val="bg1">
                              <a:lumMod val="50000"/>
                            </a:schemeClr>
                          </a:solidFill>
                          <a:effectLst/>
                          <a:latin typeface="+mn-lt"/>
                          <a:ea typeface="Calibri"/>
                          <a:cs typeface="Times New Roman"/>
                        </a:rPr>
                        <a:t>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smtClean="0">
                          <a:solidFill>
                            <a:schemeClr val="tx1"/>
                          </a:solidFill>
                          <a:effectLst/>
                          <a:latin typeface="+mn-lt"/>
                          <a:ea typeface="+mn-ea"/>
                          <a:cs typeface="+mn-cs"/>
                        </a:rPr>
                        <a:t>                comunicarse </a:t>
                      </a:r>
                      <a:r>
                        <a:rPr lang="x-none" sz="1400" kern="1200" noProof="0" dirty="0" smtClean="0">
                          <a:solidFill>
                            <a:schemeClr val="tx1"/>
                          </a:solidFill>
                          <a:effectLst/>
                          <a:latin typeface="+mn-lt"/>
                          <a:ea typeface="+mn-ea"/>
                          <a:cs typeface="+mn-cs"/>
                        </a:rPr>
                        <a:t>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de presentaciones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orales y de textos literarios e informativos, por medio de las siguientes destrezas  apropiadas para el nivel de grado: escuchar, leer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a:t>
                      </a:r>
                      <a:r>
                        <a:rPr lang="x-none" sz="900" b="0" kern="1200" noProof="0" smtClean="0">
                          <a:solidFill>
                            <a:srgbClr val="7F7F7F"/>
                          </a:solidFill>
                          <a:effectLst/>
                          <a:latin typeface="+mn-lt"/>
                          <a:ea typeface="Calibri"/>
                          <a:cs typeface="GillSansMT"/>
                        </a:rPr>
                        <a:t>y frases en presentaciones </a:t>
                      </a:r>
                      <a:r>
                        <a:rPr lang="x-none" sz="900" b="0" kern="1200" noProof="0" dirty="0" smtClean="0">
                          <a:solidFill>
                            <a:srgbClr val="7F7F7F"/>
                          </a:solidFill>
                          <a:effectLst/>
                          <a:latin typeface="+mn-lt"/>
                          <a:ea typeface="Calibri"/>
                          <a:cs typeface="GillSansMT"/>
                        </a:rPr>
                        <a:t>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a:t>
                      </a:r>
                      <a:r>
                        <a:rPr lang="x-none" sz="1300" kern="1200" noProof="0" smtClean="0">
                          <a:effectLst/>
                          <a:latin typeface="+mn-lt"/>
                          <a:ea typeface="Calibri"/>
                          <a:cs typeface="Times New Roman"/>
                        </a:rPr>
                        <a:t>estudiantes se </a:t>
                      </a:r>
                      <a:r>
                        <a:rPr lang="x-none" sz="1300" kern="1200" noProof="0" dirty="0" smtClean="0">
                          <a:effectLst/>
                          <a:latin typeface="+mn-lt"/>
                          <a:ea typeface="Calibri"/>
                          <a:cs typeface="Times New Roman"/>
                        </a:rPr>
                        <a:t>comunican con otros (por ejemplo: hablar, escribir y dibujar). La instrucción y evaluación de las modalidades </a:t>
                      </a:r>
                      <a:r>
                        <a:rPr lang="x-none" sz="1300" kern="1200" noProof="0" smtClean="0">
                          <a:effectLst/>
                          <a:latin typeface="+mn-lt"/>
                          <a:ea typeface="Calibri"/>
                          <a:cs typeface="Times New Roman"/>
                        </a:rPr>
                        <a:t>productivas se </a:t>
                      </a:r>
                      <a:r>
                        <a:rPr lang="x-none" sz="1300" kern="1200" noProof="0" dirty="0" smtClean="0">
                          <a:effectLst/>
                          <a:latin typeface="+mn-lt"/>
                          <a:ea typeface="Calibri"/>
                          <a:cs typeface="Times New Roman"/>
                        </a:rPr>
                        <a:t>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a:t>
                      </a:r>
                      <a:r>
                        <a:rPr lang="x-none" sz="900" kern="1200" noProof="0" smtClean="0">
                          <a:solidFill>
                            <a:schemeClr val="bg1">
                              <a:lumMod val="50000"/>
                            </a:schemeClr>
                          </a:solidFill>
                          <a:effectLst/>
                          <a:latin typeface="+mn-lt"/>
                          <a:ea typeface="Calibri"/>
                          <a:cs typeface="Times New Roman"/>
                        </a:rPr>
                        <a:t>expresan sentimientos </a:t>
                      </a:r>
                      <a:r>
                        <a:rPr lang="x-none" sz="900" kern="1200" noProof="0" dirty="0" smtClean="0">
                          <a:solidFill>
                            <a:schemeClr val="bg1">
                              <a:lumMod val="50000"/>
                            </a:schemeClr>
                          </a:solidFill>
                          <a:effectLst/>
                          <a:latin typeface="+mn-lt"/>
                          <a:ea typeface="Calibri"/>
                          <a:cs typeface="Times New Roman"/>
                        </a:rPr>
                        <a:t>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82714608"/>
              </p:ext>
            </p:extLst>
          </p:nvPr>
        </p:nvGraphicFramePr>
        <p:xfrm>
          <a:off x="216431" y="6448436"/>
          <a:ext cx="7299215" cy="2026061"/>
        </p:xfrm>
        <a:graphic>
          <a:graphicData uri="http://schemas.openxmlformats.org/drawingml/2006/table">
            <a:tbl>
              <a:tblPr firstRow="1" firstCol="1" bandRow="1"/>
              <a:tblGrid>
                <a:gridCol w="829562"/>
                <a:gridCol w="919209"/>
                <a:gridCol w="625598"/>
                <a:gridCol w="762000"/>
                <a:gridCol w="1143000"/>
                <a:gridCol w="1423145"/>
                <a:gridCol w="1596701"/>
              </a:tblGrid>
              <a:tr h="507631">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600" b="1" smtClean="0">
                          <a:effectLst/>
                          <a:latin typeface="Calibri"/>
                          <a:ea typeface="Times New Roman"/>
                          <a:cs typeface="Times New Roman"/>
                        </a:rPr>
                        <a:t>Un </a:t>
                      </a:r>
                      <a:r>
                        <a:rPr lang="x-none" sz="1600" b="1" i="1" smtClean="0">
                          <a:effectLst/>
                          <a:latin typeface="Calibri"/>
                          <a:ea typeface="Times New Roman"/>
                          <a:cs typeface="Times New Roman"/>
                        </a:rPr>
                        <a:t>ELL </a:t>
                      </a:r>
                      <a:r>
                        <a:rPr lang="x-none" sz="1600" b="1" smtClean="0">
                          <a:effectLst/>
                          <a:latin typeface="Calibri"/>
                          <a:ea typeface="Times New Roman"/>
                          <a:cs typeface="Times New Roman"/>
                        </a:rPr>
                        <a:t>puede…</a:t>
                      </a:r>
                      <a:endParaRPr lang="x-none" sz="16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600" b="1" noProof="0" dirty="0" smtClean="0">
                          <a:solidFill>
                            <a:srgbClr val="000000"/>
                          </a:solidFill>
                          <a:effectLst/>
                          <a:latin typeface="+mn-lt"/>
                          <a:ea typeface="Times New Roman"/>
                          <a:cs typeface="Times New Roman"/>
                        </a:rPr>
                        <a:t>Al final de un nivel de dominio del idioma inglés, un estudiante </a:t>
                      </a:r>
                      <a:r>
                        <a:rPr lang="x-none" sz="1600" b="1" i="1" noProof="0" dirty="0" smtClean="0">
                          <a:solidFill>
                            <a:srgbClr val="000000"/>
                          </a:solidFill>
                          <a:effectLst/>
                          <a:latin typeface="+mn-lt"/>
                          <a:ea typeface="Times New Roman"/>
                          <a:cs typeface="Times New Roman"/>
                        </a:rPr>
                        <a:t>ELL</a:t>
                      </a:r>
                      <a:r>
                        <a:rPr lang="x-none" sz="1600" b="1" baseline="0" noProof="0" dirty="0" smtClean="0">
                          <a:solidFill>
                            <a:srgbClr val="000000"/>
                          </a:solidFill>
                          <a:effectLst/>
                          <a:latin typeface="+mn-lt"/>
                          <a:ea typeface="Times New Roman"/>
                          <a:cs typeface="Times New Roman"/>
                        </a:rPr>
                        <a:t> en </a:t>
                      </a:r>
                      <a:r>
                        <a:rPr lang="en-US" sz="1600" b="1" baseline="0" noProof="0" dirty="0" smtClean="0">
                          <a:solidFill>
                            <a:srgbClr val="000000"/>
                          </a:solidFill>
                          <a:effectLst/>
                          <a:latin typeface="+mn-lt"/>
                          <a:ea typeface="Times New Roman"/>
                          <a:cs typeface="Times New Roman"/>
                        </a:rPr>
                        <a:t>4</a:t>
                      </a:r>
                      <a:r>
                        <a:rPr lang="en-US" sz="1600" b="1" baseline="30000" noProof="0" dirty="0" smtClean="0">
                          <a:solidFill>
                            <a:srgbClr val="000000"/>
                          </a:solidFill>
                          <a:effectLst/>
                          <a:latin typeface="+mn-lt"/>
                          <a:ea typeface="Times New Roman"/>
                          <a:cs typeface="Times New Roman"/>
                        </a:rPr>
                        <a:t>t</a:t>
                      </a:r>
                      <a:r>
                        <a:rPr lang="x-none" sz="1600" b="1" baseline="30000" noProof="0" dirty="0" smtClean="0">
                          <a:solidFill>
                            <a:srgbClr val="000000"/>
                          </a:solidFill>
                          <a:effectLst/>
                          <a:latin typeface="+mn-lt"/>
                          <a:ea typeface="Times New Roman"/>
                          <a:cs typeface="Times New Roman"/>
                        </a:rPr>
                        <a:t>o</a:t>
                      </a:r>
                      <a:r>
                        <a:rPr lang="x-none" sz="1600" b="1" baseline="0" noProof="0" dirty="0" smtClean="0">
                          <a:solidFill>
                            <a:srgbClr val="000000"/>
                          </a:solidFill>
                          <a:effectLst/>
                          <a:latin typeface="+mn-lt"/>
                          <a:ea typeface="Times New Roman"/>
                          <a:cs typeface="Times New Roman"/>
                        </a:rPr>
                        <a:t>-</a:t>
                      </a:r>
                      <a:r>
                        <a:rPr lang="en-US" sz="1600" b="1" baseline="0" noProof="0" dirty="0" smtClean="0">
                          <a:solidFill>
                            <a:srgbClr val="000000"/>
                          </a:solidFill>
                          <a:effectLst/>
                          <a:latin typeface="+mn-lt"/>
                          <a:ea typeface="Times New Roman"/>
                          <a:cs typeface="Times New Roman"/>
                        </a:rPr>
                        <a:t> 5</a:t>
                      </a:r>
                      <a:r>
                        <a:rPr lang="en-US" sz="1600" b="1" baseline="30000" noProof="0" dirty="0" smtClean="0">
                          <a:solidFill>
                            <a:srgbClr val="000000"/>
                          </a:solidFill>
                          <a:effectLst/>
                          <a:latin typeface="+mn-lt"/>
                          <a:ea typeface="Times New Roman"/>
                          <a:cs typeface="Times New Roman"/>
                        </a:rPr>
                        <a:t>to</a:t>
                      </a:r>
                      <a:r>
                        <a:rPr lang="x-none" sz="1600" b="1" baseline="30000" noProof="0" dirty="0" smtClean="0">
                          <a:solidFill>
                            <a:srgbClr val="000000"/>
                          </a:solidFill>
                          <a:effectLst/>
                          <a:latin typeface="+mn-lt"/>
                          <a:ea typeface="Times New Roman"/>
                          <a:cs typeface="Times New Roman"/>
                        </a:rPr>
                        <a:t>  </a:t>
                      </a:r>
                      <a:r>
                        <a:rPr lang="x-none" sz="1600" b="1" baseline="0" noProof="0" dirty="0" smtClean="0">
                          <a:solidFill>
                            <a:srgbClr val="000000"/>
                          </a:solidFill>
                          <a:effectLst/>
                          <a:latin typeface="+mn-lt"/>
                          <a:ea typeface="Times New Roman"/>
                          <a:cs typeface="Times New Roman"/>
                        </a:rPr>
                        <a:t>grado </a:t>
                      </a:r>
                      <a:r>
                        <a:rPr lang="x-none" sz="1600" b="1" noProof="0" dirty="0" smtClean="0">
                          <a:solidFill>
                            <a:srgbClr val="000000"/>
                          </a:solidFill>
                          <a:effectLst/>
                          <a:latin typeface="+mn-lt"/>
                          <a:ea typeface="Times New Roman"/>
                          <a:cs typeface="Times New Roman"/>
                        </a:rPr>
                        <a:t>puede . . . </a:t>
                      </a:r>
                      <a:endParaRPr lang="x-none" sz="16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028">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…desarrollar</a:t>
                      </a:r>
                      <a:r>
                        <a:rPr lang="es-419" sz="800" baseline="0" dirty="0" smtClean="0">
                          <a:solidFill>
                            <a:srgbClr val="000000"/>
                          </a:solidFill>
                          <a:effectLst/>
                          <a:latin typeface="+mn-lt"/>
                          <a:ea typeface="Times New Roman"/>
                          <a:cs typeface="Times New Roman"/>
                        </a:rPr>
                        <a:t> </a:t>
                      </a:r>
                      <a:r>
                        <a:rPr lang="es-419" sz="800" dirty="0" smtClean="0">
                          <a:solidFill>
                            <a:srgbClr val="000000"/>
                          </a:solidFill>
                          <a:effectLst/>
                          <a:latin typeface="+mn-lt"/>
                          <a:ea typeface="Times New Roman"/>
                          <a:cs typeface="Times New Roman"/>
                        </a:rPr>
                        <a:t>una declaración simple </a:t>
                      </a:r>
                      <a:r>
                        <a:rPr lang="es-419" sz="800" b="0" i="0" u="none" strike="noStrike" dirty="0" smtClean="0">
                          <a:solidFill>
                            <a:srgbClr val="000000"/>
                          </a:solidFill>
                          <a:effectLst/>
                          <a:latin typeface="+mn-lt"/>
                        </a:rPr>
                        <a:t>sobre un tema conocido, y dar una razón para apoyar la declaración.</a:t>
                      </a:r>
                      <a:endParaRPr lang="es-419" sz="8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…desarrollar una declaración  sobre temas conocidos,</a:t>
                      </a:r>
                      <a:r>
                        <a:rPr lang="es-419" sz="800" baseline="0" dirty="0" smtClean="0">
                          <a:solidFill>
                            <a:srgbClr val="000000"/>
                          </a:solidFill>
                          <a:effectLst/>
                          <a:latin typeface="+mn-lt"/>
                          <a:ea typeface="Times New Roman"/>
                          <a:cs typeface="Times New Roman"/>
                        </a:rPr>
                        <a:t> introduciendo el tema y proporcionando algunas razones o hechos para apoyar la declaración</a:t>
                      </a:r>
                      <a:r>
                        <a:rPr lang="es-419" sz="800" b="0" i="0" u="none" strike="noStrike" baseline="0" dirty="0" smtClean="0">
                          <a:solidFill>
                            <a:srgbClr val="000000"/>
                          </a:solidFill>
                          <a:effectLst/>
                          <a:latin typeface="+mn-lt"/>
                        </a:rPr>
                        <a:t>.</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…desarrollar una declaración  sobre una variedad de temas; introducir el tema, proporcionar varias razones o hechos para apoyar la declaración  y proporcionar una declaración de conclusión.</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18824"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…desarrollar una declaración  sobre una variedad de temas; introducir el tema, proporcionar  razones o hechos lógicamente</a:t>
                      </a:r>
                      <a:r>
                        <a:rPr lang="es-419" sz="800" baseline="0" dirty="0" smtClean="0">
                          <a:solidFill>
                            <a:srgbClr val="000000"/>
                          </a:solidFill>
                          <a:effectLst/>
                          <a:latin typeface="+mn-lt"/>
                          <a:ea typeface="Times New Roman"/>
                          <a:cs typeface="Times New Roman"/>
                        </a:rPr>
                        <a:t> ordenados </a:t>
                      </a:r>
                      <a:r>
                        <a:rPr lang="es-419" sz="800" dirty="0" smtClean="0">
                          <a:solidFill>
                            <a:srgbClr val="000000"/>
                          </a:solidFill>
                          <a:effectLst/>
                          <a:latin typeface="+mn-lt"/>
                          <a:ea typeface="Times New Roman"/>
                          <a:cs typeface="Times New Roman"/>
                        </a:rPr>
                        <a:t>para apoyar la declaración  y proporcionar una declaración de conclusión.</a:t>
                      </a:r>
                      <a:endParaRPr lang="es-419" sz="80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a:r>
              <a:rPr lang="es-ES" sz="2095" b="1" i="1" dirty="0"/>
              <a:t>Estándares ELP de </a:t>
            </a:r>
            <a:r>
              <a:rPr lang="es-ES" sz="2095" b="1" i="1" dirty="0" smtClean="0"/>
              <a:t>4</a:t>
            </a:r>
            <a:r>
              <a:rPr lang="es-ES" sz="2095" b="1" i="1" baseline="30000" dirty="0"/>
              <a:t>t</a:t>
            </a:r>
            <a:r>
              <a:rPr lang="es-ES" sz="2095" b="1" i="1" baseline="30000" dirty="0" smtClean="0"/>
              <a:t>o</a:t>
            </a:r>
            <a:r>
              <a:rPr lang="es-ES" sz="2095" b="1" i="1" dirty="0" smtClean="0"/>
              <a:t> – 5</a:t>
            </a:r>
            <a:r>
              <a:rPr lang="es-ES" sz="2095" b="1" i="1" baseline="30000" dirty="0"/>
              <a:t>t</a:t>
            </a:r>
            <a:r>
              <a:rPr lang="es-ES" sz="2095" b="1" i="1" baseline="30000" dirty="0" smtClean="0"/>
              <a:t>o</a:t>
            </a:r>
            <a:r>
              <a:rPr lang="es-ES" sz="2095" b="1" i="1" dirty="0" smtClean="0"/>
              <a:t> organizados </a:t>
            </a:r>
            <a:r>
              <a:rPr lang="es-ES" sz="2095" b="1" i="1" dirty="0"/>
              <a:t>por M</a:t>
            </a:r>
            <a:r>
              <a:rPr lang="es-ES" sz="2095" b="1" i="1" dirty="0" smtClean="0"/>
              <a:t>odalidad</a:t>
            </a:r>
            <a:endParaRPr lang="es-ES" sz="2095" b="1" i="1" dirty="0"/>
          </a:p>
        </p:txBody>
      </p:sp>
      <p:sp>
        <p:nvSpPr>
          <p:cNvPr id="6" name="TextBox 5"/>
          <p:cNvSpPr txBox="1"/>
          <p:nvPr/>
        </p:nvSpPr>
        <p:spPr>
          <a:xfrm>
            <a:off x="3541460" y="9471877"/>
            <a:ext cx="3768814" cy="221279"/>
          </a:xfrm>
          <a:prstGeom prst="rect">
            <a:avLst/>
          </a:prstGeom>
          <a:noFill/>
        </p:spPr>
        <p:txBody>
          <a:bodyPr wrap="square" rtlCol="0">
            <a:spAutoFit/>
          </a:bodyPr>
          <a:lstStyle/>
          <a:p>
            <a:r>
              <a:rPr lang="en-US" sz="838" b="1" i="1" dirty="0"/>
              <a:t>Oregon ELP Standards Aligned with Performance Task, 2014; Arcema Tovar</a:t>
            </a:r>
          </a:p>
        </p:txBody>
      </p:sp>
      <p:sp>
        <p:nvSpPr>
          <p:cNvPr id="12" name="Slide Number Placeholder 3"/>
          <p:cNvSpPr>
            <a:spLocks noGrp="1"/>
          </p:cNvSpPr>
          <p:nvPr>
            <p:ph type="sldNum" sz="quarter" idx="12"/>
          </p:nvPr>
        </p:nvSpPr>
        <p:spPr>
          <a:xfrm>
            <a:off x="5730971" y="9429706"/>
            <a:ext cx="1813560" cy="535516"/>
          </a:xfrm>
        </p:spPr>
        <p:txBody>
          <a:bodyPr vert="horz" lIns="93679" tIns="46840" rIns="93679" bIns="46840" rtlCol="0" anchor="ctr"/>
          <a:lstStyle/>
          <a:p>
            <a:r>
              <a:rPr lang="en-US" dirty="0" smtClean="0"/>
              <a:t>17</a:t>
            </a:r>
            <a:endParaRPr lang="en-US" dirty="0"/>
          </a:p>
        </p:txBody>
      </p:sp>
    </p:spTree>
    <p:extLst>
      <p:ext uri="{BB962C8B-B14F-4D97-AF65-F5344CB8AC3E}">
        <p14:creationId xmlns:p14="http://schemas.microsoft.com/office/powerpoint/2010/main" val="116496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6864632"/>
              </p:ext>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Escrito de un artículo de opinión</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a:t>
                      </a:r>
                      <a:r>
                        <a:rPr lang="es-419" sz="1200" b="1" i="0" u="none" strike="noStrike" baseline="0" noProof="0" smtClean="0">
                          <a:solidFill>
                            <a:srgbClr val="000000"/>
                          </a:solidFill>
                          <a:latin typeface="Calibri"/>
                        </a:rPr>
                        <a:t>la clase</a:t>
                      </a:r>
                      <a:r>
                        <a:rPr lang="es-419" sz="1200" b="1" i="0" u="none" strike="noStrike" noProof="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Nombre del maestro: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Escuela:</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Emergiendo</a:t>
            </a:r>
            <a:endParaRPr lang="es-419"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En desarrollo</a:t>
            </a:r>
            <a:endParaRPr lang="es-419"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Competente</a:t>
            </a:r>
            <a:endParaRPr lang="es-419"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Ejemplar</a:t>
            </a:r>
            <a:endParaRPr lang="es-419"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19" name="Slide Number Placeholder 2"/>
          <p:cNvSpPr>
            <a:spLocks noGrp="1"/>
          </p:cNvSpPr>
          <p:nvPr>
            <p:ph type="sldNum" sz="quarter" idx="12"/>
          </p:nvPr>
        </p:nvSpPr>
        <p:spPr>
          <a:xfrm>
            <a:off x="6520543" y="9459948"/>
            <a:ext cx="830217" cy="528017"/>
          </a:xfrm>
        </p:spPr>
        <p:txBody>
          <a:bodyPr/>
          <a:lstStyle/>
          <a:p>
            <a:r>
              <a:rPr lang="en-US" dirty="0" smtClean="0">
                <a:solidFill>
                  <a:prstClr val="black">
                    <a:tint val="75000"/>
                  </a:prstClr>
                </a:solidFill>
              </a:rPr>
              <a:t>18</a:t>
            </a:r>
            <a:endParaRPr lang="en-US" dirty="0">
              <a:solidFill>
                <a:prstClr val="black">
                  <a:tint val="75000"/>
                </a:prstClr>
              </a:solidFill>
            </a:endParaRPr>
          </a:p>
        </p:txBody>
      </p:sp>
    </p:spTree>
    <p:extLst>
      <p:ext uri="{BB962C8B-B14F-4D97-AF65-F5344CB8AC3E}">
        <p14:creationId xmlns:p14="http://schemas.microsoft.com/office/powerpoint/2010/main" val="4152314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179046576"/>
              </p:ext>
            </p:extLst>
          </p:nvPr>
        </p:nvGraphicFramePr>
        <p:xfrm>
          <a:off x="160974" y="175328"/>
          <a:ext cx="7382826" cy="9156103"/>
        </p:xfrm>
        <a:graphic>
          <a:graphicData uri="http://schemas.openxmlformats.org/drawingml/2006/table">
            <a:tbl>
              <a:tblPr firstRow="1" bandRow="1">
                <a:tableStyleId>{5940675A-B579-460E-94D1-54222C63F5DA}</a:tableStyleId>
              </a:tblPr>
              <a:tblGrid>
                <a:gridCol w="296226"/>
                <a:gridCol w="7086600"/>
              </a:tblGrid>
              <a:tr h="573090">
                <a:tc gridSpan="2">
                  <a:txBody>
                    <a:bodyPr/>
                    <a:lstStyle/>
                    <a:p>
                      <a:pPr marL="0" marR="0" lvl="0" indent="0" algn="just" defTabSz="1018809" rtl="0" eaLnBrk="1" fontAlgn="auto" latinLnBrk="0" hangingPunct="1">
                        <a:lnSpc>
                          <a:spcPct val="100000"/>
                        </a:lnSpc>
                        <a:spcBef>
                          <a:spcPts val="0"/>
                        </a:spcBef>
                        <a:spcAft>
                          <a:spcPts val="0"/>
                        </a:spcAft>
                        <a:buClrTx/>
                        <a:buSzTx/>
                        <a:buFontTx/>
                        <a:buNone/>
                        <a:tabLst/>
                        <a:defRPr/>
                      </a:pPr>
                      <a:r>
                        <a:rPr kumimoji="0" lang="es-ES_tradnl"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kumimoji="0" lang="es-419" sz="20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337303">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effectLst/>
                        </a:rPr>
                        <a:t>Pre-evaluación Trimestre 4: Clave para la </a:t>
                      </a:r>
                      <a:r>
                        <a:rPr lang="es-419" sz="1500" b="1" u="sng" noProof="0" dirty="0" smtClean="0">
                          <a:effectLst/>
                        </a:rPr>
                        <a:t>Respuesta construida de investigación</a:t>
                      </a:r>
                    </a:p>
                  </a:txBody>
                  <a:tcPr marL="103632" marR="103632" marT="50292" marB="50292"/>
                </a:tc>
                <a:tc hMerge="1">
                  <a:txBody>
                    <a:bodyPr/>
                    <a:lstStyle/>
                    <a:p>
                      <a:endParaRPr lang="en-US"/>
                    </a:p>
                  </a:txBody>
                  <a:tcPr/>
                </a:tc>
              </a:tr>
              <a:tr h="7120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noProof="0" dirty="0" smtClean="0"/>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PR" sz="1200" b="0" i="0" u="none" strike="noStrike" kern="1200" cap="none" spc="0" normalizeH="0" baseline="0" noProof="0" dirty="0" smtClean="0">
                          <a:ln>
                            <a:noFill/>
                          </a:ln>
                          <a:solidFill>
                            <a:schemeClr val="tx1"/>
                          </a:solidFill>
                          <a:effectLst/>
                          <a:uLnTx/>
                          <a:uFillTx/>
                          <a:latin typeface="+mn-lt"/>
                          <a:ea typeface="+mn-ea"/>
                          <a:cs typeface="+mn-cs"/>
                        </a:rPr>
                        <a:t>evidencia de la habilidad para distinguir información </a:t>
                      </a:r>
                      <a:r>
                        <a:rPr kumimoji="0" lang="es-PR" sz="1200" b="0" i="0" u="sng" strike="noStrike" kern="1200" cap="none" spc="0" normalizeH="0" baseline="0" noProof="0" dirty="0" smtClean="0">
                          <a:ln>
                            <a:noFill/>
                          </a:ln>
                          <a:solidFill>
                            <a:schemeClr val="tx1"/>
                          </a:solidFill>
                          <a:effectLst/>
                          <a:uLnTx/>
                          <a:uFillTx/>
                          <a:latin typeface="+mn-lt"/>
                          <a:ea typeface="+mn-ea"/>
                          <a:cs typeface="+mn-cs"/>
                        </a:rPr>
                        <a:t>relevante</a:t>
                      </a:r>
                      <a:r>
                        <a:rPr kumimoji="0" lang="es-PR" sz="1200" b="0" i="0" u="none" strike="noStrike" kern="1200" cap="none" spc="0" normalizeH="0" baseline="0" noProof="0" dirty="0" smtClean="0">
                          <a:ln>
                            <a:noFill/>
                          </a:ln>
                          <a:solidFill>
                            <a:schemeClr val="tx1"/>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732101">
                <a:tc gridSpan="2">
                  <a:txBody>
                    <a:bodyPr/>
                    <a:lstStyle/>
                    <a:p>
                      <a:pPr marL="53975" marR="0" indent="0" algn="l" defTabSz="1018824" rtl="0" eaLnBrk="1" fontAlgn="auto" latinLnBrk="0" hangingPunct="1">
                        <a:lnSpc>
                          <a:spcPct val="100000"/>
                        </a:lnSpc>
                        <a:spcBef>
                          <a:spcPts val="0"/>
                        </a:spcBef>
                        <a:spcAft>
                          <a:spcPts val="0"/>
                        </a:spcAft>
                        <a:buClrTx/>
                        <a:buSzTx/>
                        <a:buFontTx/>
                        <a:buNone/>
                        <a:tabLst/>
                        <a:defRPr/>
                      </a:pPr>
                      <a:r>
                        <a:rPr lang="es-MX" sz="1400" b="1" noProof="0" dirty="0" smtClean="0">
                          <a:solidFill>
                            <a:schemeClr val="tx1"/>
                          </a:solidFill>
                          <a:latin typeface="+mj-lt"/>
                        </a:rPr>
                        <a:t>Pregunta #7  RL.5.6:  </a:t>
                      </a:r>
                      <a:r>
                        <a:rPr lang="es-ES" sz="1400" b="1" kern="1200" baseline="0" noProof="0" dirty="0" smtClean="0">
                          <a:solidFill>
                            <a:schemeClr val="tx1"/>
                          </a:solidFill>
                          <a:latin typeface="+mn-lt"/>
                          <a:ea typeface="+mn-ea"/>
                          <a:cs typeface="+mn-cs"/>
                        </a:rPr>
                        <a:t>¿Cuáles son dos ejemplos de cómo el cuento,  </a:t>
                      </a:r>
                      <a:r>
                        <a:rPr lang="es-ES" sz="1400" b="0" i="1" kern="1200" baseline="0" noProof="0" dirty="0" smtClean="0">
                          <a:solidFill>
                            <a:schemeClr val="tx1"/>
                          </a:solidFill>
                          <a:latin typeface="+mn-lt"/>
                          <a:ea typeface="+mn-ea"/>
                          <a:cs typeface="+mn-cs"/>
                        </a:rPr>
                        <a:t>El Paseo de </a:t>
                      </a:r>
                      <a:r>
                        <a:rPr lang="es-ES" sz="1400" b="0" i="1" kern="1200" baseline="0" noProof="0" dirty="0" err="1" smtClean="0">
                          <a:solidFill>
                            <a:schemeClr val="tx1"/>
                          </a:solidFill>
                          <a:latin typeface="+mn-lt"/>
                          <a:ea typeface="+mn-ea"/>
                          <a:cs typeface="+mn-cs"/>
                        </a:rPr>
                        <a:t>Jordan</a:t>
                      </a:r>
                      <a:r>
                        <a:rPr lang="es-ES" sz="1400" b="0" i="1" kern="1200" baseline="0" noProof="0" dirty="0" smtClean="0">
                          <a:solidFill>
                            <a:schemeClr val="tx1"/>
                          </a:solidFill>
                          <a:latin typeface="+mn-lt"/>
                          <a:ea typeface="+mn-ea"/>
                          <a:cs typeface="+mn-cs"/>
                        </a:rPr>
                        <a:t>,</a:t>
                      </a:r>
                      <a:r>
                        <a:rPr lang="es-ES" sz="1400" b="1" kern="1200" baseline="0" noProof="0" dirty="0" smtClean="0">
                          <a:solidFill>
                            <a:schemeClr val="tx1"/>
                          </a:solidFill>
                          <a:latin typeface="+mn-lt"/>
                          <a:ea typeface="+mn-ea"/>
                          <a:cs typeface="+mn-cs"/>
                        </a:rPr>
                        <a:t> se narra desde un punto de vista de tercera persona? Reescribe ambos ejemplos desde un punto de vista en primera persona. Explica cómo volver a escribir los ejemplos afectan el cuento para el lector.</a:t>
                      </a:r>
                      <a:endParaRPr lang="es-419" sz="1400" b="1" kern="1200" baseline="0" noProof="0" dirty="0" smtClean="0">
                        <a:solidFill>
                          <a:schemeClr val="tx1"/>
                        </a:solidFill>
                        <a:latin typeface="+mn-lt"/>
                        <a:ea typeface="+mn-ea"/>
                        <a:cs typeface="+mn-cs"/>
                      </a:endParaRPr>
                    </a:p>
                  </a:txBody>
                  <a:tcPr marL="103632" marR="103632" marT="50292" marB="50292"/>
                </a:tc>
                <a:tc hMerge="1">
                  <a:txBody>
                    <a:bodyPr/>
                    <a:lstStyle/>
                    <a:p>
                      <a:endParaRPr lang="en-US" dirty="0"/>
                    </a:p>
                  </a:txBody>
                  <a:tcPr/>
                </a:tc>
              </a:tr>
              <a:tr h="287947">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600" b="1"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221028">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000" b="1" u="sng" noProof="0" dirty="0" smtClean="0"/>
                        <a:t>La respuesta ofrece suficiente</a:t>
                      </a:r>
                      <a:r>
                        <a:rPr lang="es-ES" sz="1000" b="1" u="sng" baseline="0" noProof="0" dirty="0" smtClean="0"/>
                        <a:t> evidencia </a:t>
                      </a:r>
                      <a:r>
                        <a:rPr lang="es-ES" sz="1000" b="1" u="sng" dirty="0" smtClean="0"/>
                        <a:t>de la habilidad de distinguir entre información relevante e irrelevante</a:t>
                      </a:r>
                      <a:r>
                        <a:rPr lang="es-ES" sz="1000" b="1" u="none" dirty="0" smtClean="0"/>
                        <a:t>.  </a:t>
                      </a:r>
                      <a:r>
                        <a:rPr lang="es-ES" sz="1000" b="0" u="none" dirty="0" smtClean="0"/>
                        <a:t>El estudiante  debe primero ser capaz de distinguir ejemplos relevantes de características</a:t>
                      </a:r>
                      <a:r>
                        <a:rPr lang="es-ES" sz="1000" b="0" u="none" baseline="0" dirty="0" smtClean="0"/>
                        <a:t> de un punto de vista de tercera persona</a:t>
                      </a:r>
                      <a:r>
                        <a:rPr lang="es-ES" sz="1000" b="0" u="none" baseline="0" dirty="0" smtClean="0">
                          <a:solidFill>
                            <a:schemeClr val="tx1"/>
                          </a:solidFill>
                        </a:rPr>
                        <a:t> en el cuento </a:t>
                      </a:r>
                      <a:r>
                        <a:rPr lang="es-ES" sz="1000" b="1" i="1" u="none" baseline="0" dirty="0" smtClean="0">
                          <a:solidFill>
                            <a:schemeClr val="tx1"/>
                          </a:solidFill>
                        </a:rPr>
                        <a:t>El paseo de </a:t>
                      </a:r>
                      <a:r>
                        <a:rPr lang="es-ES" sz="1000" b="1" i="1" u="none" baseline="0" dirty="0" err="1" smtClean="0">
                          <a:solidFill>
                            <a:schemeClr val="tx1"/>
                          </a:solidFill>
                        </a:rPr>
                        <a:t>Jordan</a:t>
                      </a:r>
                      <a:r>
                        <a:rPr lang="es-ES" sz="1000" b="1" i="1" u="none" baseline="0" dirty="0" smtClean="0">
                          <a:solidFill>
                            <a:schemeClr val="tx1"/>
                          </a:solidFill>
                        </a:rPr>
                        <a:t>, </a:t>
                      </a:r>
                      <a:r>
                        <a:rPr lang="es-ES" sz="1000" b="0" u="none" baseline="0" dirty="0" smtClean="0">
                          <a:solidFill>
                            <a:schemeClr val="tx1"/>
                          </a:solidFill>
                        </a:rPr>
                        <a:t>y luego ser capaz de modificar esos ejemplos a un punto de vista en primera persona.  Esto en realidad es bastante complejo.  </a:t>
                      </a:r>
                    </a:p>
                    <a:p>
                      <a:pPr marL="0" marR="0" indent="0" algn="l" defTabSz="914318" rtl="0" eaLnBrk="1" fontAlgn="auto" latinLnBrk="0" hangingPunct="1">
                        <a:lnSpc>
                          <a:spcPct val="100000"/>
                        </a:lnSpc>
                        <a:spcBef>
                          <a:spcPts val="0"/>
                        </a:spcBef>
                        <a:spcAft>
                          <a:spcPts val="0"/>
                        </a:spcAft>
                        <a:buClrTx/>
                        <a:buSzTx/>
                        <a:buFontTx/>
                        <a:buNone/>
                        <a:tabLst/>
                        <a:defRPr/>
                      </a:pPr>
                      <a:endParaRPr lang="es-ES" sz="400" b="0" u="none" baseline="0" dirty="0" smtClean="0">
                        <a:solidFill>
                          <a:schemeClr val="tx1"/>
                        </a:solidFill>
                      </a:endParaRPr>
                    </a:p>
                    <a:p>
                      <a:pPr marL="0" marR="0" indent="0" algn="l" defTabSz="914318" rtl="0" eaLnBrk="1" fontAlgn="auto" latinLnBrk="0" hangingPunct="1">
                        <a:lnSpc>
                          <a:spcPct val="100000"/>
                        </a:lnSpc>
                        <a:spcBef>
                          <a:spcPts val="0"/>
                        </a:spcBef>
                        <a:spcAft>
                          <a:spcPts val="0"/>
                        </a:spcAft>
                        <a:buClrTx/>
                        <a:buSzTx/>
                        <a:buFontTx/>
                        <a:buNone/>
                        <a:tabLst/>
                        <a:defRPr/>
                      </a:pPr>
                      <a:r>
                        <a:rPr lang="es-ES" sz="1000" b="1" u="sng" dirty="0" smtClean="0">
                          <a:solidFill>
                            <a:schemeClr val="tx1"/>
                          </a:solidFill>
                        </a:rPr>
                        <a:t>Parte 1</a:t>
                      </a:r>
                      <a:r>
                        <a:rPr lang="es-ES" sz="1000" b="1" u="none" dirty="0" smtClean="0">
                          <a:solidFill>
                            <a:schemeClr val="tx1"/>
                          </a:solidFill>
                        </a:rPr>
                        <a:t>: </a:t>
                      </a:r>
                      <a:r>
                        <a:rPr lang="es-ES" sz="1000" b="0" dirty="0" smtClean="0">
                          <a:solidFill>
                            <a:schemeClr val="tx1"/>
                          </a:solidFill>
                        </a:rPr>
                        <a:t>Ejemplos del cuento </a:t>
                      </a:r>
                      <a:r>
                        <a:rPr lang="es-ES" sz="1000" b="1" i="1" dirty="0" smtClean="0">
                          <a:solidFill>
                            <a:schemeClr val="tx1"/>
                          </a:solidFill>
                        </a:rPr>
                        <a:t>El paseo de </a:t>
                      </a:r>
                      <a:r>
                        <a:rPr lang="es-ES" sz="1000" b="1" i="1" dirty="0" err="1" smtClean="0">
                          <a:solidFill>
                            <a:schemeClr val="tx1"/>
                          </a:solidFill>
                        </a:rPr>
                        <a:t>Jordan</a:t>
                      </a:r>
                      <a:r>
                        <a:rPr lang="es-ES" sz="1000" b="1" dirty="0" smtClean="0">
                          <a:solidFill>
                            <a:schemeClr val="tx1"/>
                          </a:solidFill>
                        </a:rPr>
                        <a:t> </a:t>
                      </a:r>
                      <a:r>
                        <a:rPr lang="es-ES" sz="1000" b="0" dirty="0" smtClean="0">
                          <a:solidFill>
                            <a:schemeClr val="tx1"/>
                          </a:solidFill>
                        </a:rPr>
                        <a:t>de características de un punto de vista de tercera persona podrían incluir:</a:t>
                      </a:r>
                      <a:r>
                        <a:rPr lang="es-ES" sz="1000" b="0" baseline="0" dirty="0" smtClean="0">
                          <a:solidFill>
                            <a:schemeClr val="tx1"/>
                          </a:solidFill>
                        </a:rPr>
                        <a:t> </a:t>
                      </a:r>
                      <a:r>
                        <a:rPr lang="es-ES" sz="1000" b="0" dirty="0" smtClean="0">
                          <a:solidFill>
                            <a:schemeClr val="tx1"/>
                          </a:solidFill>
                        </a:rPr>
                        <a:t>(1) El narrador está hablando "sobre" el personaje en</a:t>
                      </a:r>
                      <a:r>
                        <a:rPr lang="es-ES" sz="1000" b="0" baseline="0" dirty="0" smtClean="0">
                          <a:solidFill>
                            <a:schemeClr val="tx1"/>
                          </a:solidFill>
                        </a:rPr>
                        <a:t> el enunciado</a:t>
                      </a:r>
                      <a:r>
                        <a:rPr lang="es-ES" sz="1000" b="0" dirty="0" smtClean="0">
                          <a:solidFill>
                            <a:schemeClr val="tx1"/>
                          </a:solidFill>
                        </a:rPr>
                        <a:t> "</a:t>
                      </a:r>
                      <a:r>
                        <a:rPr lang="es-ES" sz="1000" b="1" dirty="0" err="1" smtClean="0">
                          <a:solidFill>
                            <a:schemeClr val="tx1"/>
                          </a:solidFill>
                        </a:rPr>
                        <a:t>Jordan</a:t>
                      </a:r>
                      <a:r>
                        <a:rPr lang="es-ES" sz="1000" b="0" dirty="0" smtClean="0">
                          <a:solidFill>
                            <a:schemeClr val="tx1"/>
                          </a:solidFill>
                        </a:rPr>
                        <a:t> despertó muy temprano." El cambio a primera persona podría</a:t>
                      </a:r>
                      <a:r>
                        <a:rPr lang="es-ES" sz="1000" b="0" baseline="0" dirty="0" smtClean="0">
                          <a:solidFill>
                            <a:schemeClr val="tx1"/>
                          </a:solidFill>
                        </a:rPr>
                        <a:t> decir </a:t>
                      </a:r>
                      <a:r>
                        <a:rPr lang="es-ES" sz="1000" b="0" dirty="0" smtClean="0">
                          <a:solidFill>
                            <a:schemeClr val="tx1"/>
                          </a:solidFill>
                        </a:rPr>
                        <a:t>“</a:t>
                      </a:r>
                      <a:r>
                        <a:rPr lang="es-ES" sz="1000" b="1" dirty="0" smtClean="0">
                          <a:solidFill>
                            <a:schemeClr val="tx1"/>
                          </a:solidFill>
                        </a:rPr>
                        <a:t>Yo</a:t>
                      </a:r>
                      <a:r>
                        <a:rPr lang="es-ES" sz="1000" b="0" dirty="0" smtClean="0">
                          <a:solidFill>
                            <a:schemeClr val="tx1"/>
                          </a:solidFill>
                        </a:rPr>
                        <a:t> me desperté muy temprano", como si lo hubiese dicho el propio </a:t>
                      </a:r>
                      <a:r>
                        <a:rPr lang="es-ES" sz="1000" b="0" dirty="0" err="1" smtClean="0">
                          <a:solidFill>
                            <a:schemeClr val="tx1"/>
                          </a:solidFill>
                        </a:rPr>
                        <a:t>Jordan</a:t>
                      </a:r>
                      <a:r>
                        <a:rPr lang="es-ES" sz="1000" b="0" dirty="0" smtClean="0">
                          <a:solidFill>
                            <a:schemeClr val="tx1"/>
                          </a:solidFill>
                        </a:rPr>
                        <a:t>. Ejemplos en los que los estudiantes están reemplazando cualquier referencia a </a:t>
                      </a:r>
                      <a:r>
                        <a:rPr lang="es-ES" sz="1000" b="0" dirty="0" err="1" smtClean="0">
                          <a:solidFill>
                            <a:schemeClr val="tx1"/>
                          </a:solidFill>
                        </a:rPr>
                        <a:t>Jordan</a:t>
                      </a:r>
                      <a:r>
                        <a:rPr lang="es-ES" sz="1000" b="0" dirty="0" smtClean="0">
                          <a:solidFill>
                            <a:schemeClr val="tx1"/>
                          </a:solidFill>
                        </a:rPr>
                        <a:t> son aceptables (esto es, reemplazar su nombre o el pronombre “</a:t>
                      </a:r>
                      <a:r>
                        <a:rPr lang="es-ES" sz="1000" b="1" u="sng" dirty="0" smtClean="0">
                          <a:solidFill>
                            <a:schemeClr val="tx1"/>
                          </a:solidFill>
                        </a:rPr>
                        <a:t>él”</a:t>
                      </a:r>
                      <a:r>
                        <a:rPr lang="es-ES" sz="1000" b="0" dirty="0" smtClean="0">
                          <a:solidFill>
                            <a:schemeClr val="tx1"/>
                          </a:solidFill>
                        </a:rPr>
                        <a:t> cuando se refieren a </a:t>
                      </a:r>
                      <a:r>
                        <a:rPr lang="es-ES" sz="1000" b="0" dirty="0" err="1" smtClean="0">
                          <a:solidFill>
                            <a:schemeClr val="tx1"/>
                          </a:solidFill>
                        </a:rPr>
                        <a:t>Jordan</a:t>
                      </a:r>
                      <a:r>
                        <a:rPr lang="es-ES" sz="1000" b="0" dirty="0" smtClean="0">
                          <a:solidFill>
                            <a:schemeClr val="tx1"/>
                          </a:solidFill>
                        </a:rPr>
                        <a:t>, con el pronombre “</a:t>
                      </a:r>
                      <a:r>
                        <a:rPr lang="es-ES" sz="1000" b="1" u="sng" dirty="0" smtClean="0">
                          <a:solidFill>
                            <a:schemeClr val="tx1"/>
                          </a:solidFill>
                        </a:rPr>
                        <a:t>Yo</a:t>
                      </a:r>
                      <a:r>
                        <a:rPr lang="es-ES" sz="1000" b="0" dirty="0" smtClean="0">
                          <a:solidFill>
                            <a:schemeClr val="tx1"/>
                          </a:solidFill>
                        </a:rPr>
                        <a:t>”). (2) Reemplazar el uso de "</a:t>
                      </a:r>
                      <a:r>
                        <a:rPr lang="es-ES" sz="1000" b="1" u="sng" dirty="0" smtClean="0">
                          <a:solidFill>
                            <a:schemeClr val="tx1"/>
                          </a:solidFill>
                        </a:rPr>
                        <a:t>ellos</a:t>
                      </a:r>
                      <a:r>
                        <a:rPr lang="es-ES" sz="1000" b="0" dirty="0" smtClean="0">
                          <a:solidFill>
                            <a:schemeClr val="tx1"/>
                          </a:solidFill>
                        </a:rPr>
                        <a:t>" con el pronombre "</a:t>
                      </a:r>
                      <a:r>
                        <a:rPr lang="es-ES" sz="1000" b="1" u="sng" dirty="0" smtClean="0">
                          <a:solidFill>
                            <a:schemeClr val="tx1"/>
                          </a:solidFill>
                        </a:rPr>
                        <a:t>nosotros</a:t>
                      </a:r>
                      <a:r>
                        <a:rPr lang="es-ES" sz="1000" b="0" dirty="0" smtClean="0">
                          <a:solidFill>
                            <a:schemeClr val="tx1"/>
                          </a:solidFill>
                        </a:rPr>
                        <a:t>", al</a:t>
                      </a:r>
                      <a:r>
                        <a:rPr lang="es-ES" sz="1000" b="0" baseline="0" dirty="0" smtClean="0">
                          <a:solidFill>
                            <a:schemeClr val="tx1"/>
                          </a:solidFill>
                        </a:rPr>
                        <a:t> referirse a </a:t>
                      </a:r>
                      <a:r>
                        <a:rPr lang="es-ES" sz="1000" b="0" dirty="0" smtClean="0">
                          <a:solidFill>
                            <a:schemeClr val="tx1"/>
                          </a:solidFill>
                        </a:rPr>
                        <a:t> </a:t>
                      </a:r>
                      <a:r>
                        <a:rPr lang="es-ES" sz="1000" b="0" dirty="0" err="1" smtClean="0">
                          <a:solidFill>
                            <a:schemeClr val="tx1"/>
                          </a:solidFill>
                        </a:rPr>
                        <a:t>Jordan</a:t>
                      </a:r>
                      <a:r>
                        <a:rPr lang="es-ES" sz="1000" b="0" dirty="0" smtClean="0">
                          <a:solidFill>
                            <a:schemeClr val="tx1"/>
                          </a:solidFill>
                        </a:rPr>
                        <a:t>, mamá y papá, como en la oración "Cuando llegó el momento de aterrizar ellos descendieron lentamente en el mismo campo de yerba que habían dejado atrás." </a:t>
                      </a:r>
                      <a:r>
                        <a:rPr lang="es-ES" sz="1000" b="1" i="1" dirty="0" smtClean="0">
                          <a:solidFill>
                            <a:schemeClr val="tx1"/>
                          </a:solidFill>
                        </a:rPr>
                        <a:t>Nota: podrían haber muchos más ejemplos y los ejemplos de tercera persona son aceptables si se toman del texto.</a:t>
                      </a:r>
                    </a:p>
                    <a:p>
                      <a:pPr marL="0" marR="0" indent="0" algn="l" defTabSz="914318" rtl="0" eaLnBrk="1" fontAlgn="auto" latinLnBrk="0" hangingPunct="1">
                        <a:lnSpc>
                          <a:spcPct val="100000"/>
                        </a:lnSpc>
                        <a:spcBef>
                          <a:spcPts val="0"/>
                        </a:spcBef>
                        <a:spcAft>
                          <a:spcPts val="0"/>
                        </a:spcAft>
                        <a:buClrTx/>
                        <a:buSzTx/>
                        <a:buFontTx/>
                        <a:buNone/>
                        <a:tabLst/>
                        <a:defRPr/>
                      </a:pPr>
                      <a:endParaRPr lang="es-ES" sz="400" b="0" dirty="0" smtClean="0">
                        <a:solidFill>
                          <a:schemeClr val="tx1"/>
                        </a:solidFill>
                      </a:endParaRPr>
                    </a:p>
                    <a:p>
                      <a:pPr marL="0" marR="0" indent="0" algn="l" defTabSz="914318" rtl="0" eaLnBrk="1" fontAlgn="auto" latinLnBrk="0" hangingPunct="1">
                        <a:lnSpc>
                          <a:spcPct val="100000"/>
                        </a:lnSpc>
                        <a:spcBef>
                          <a:spcPts val="0"/>
                        </a:spcBef>
                        <a:spcAft>
                          <a:spcPts val="0"/>
                        </a:spcAft>
                        <a:buClrTx/>
                        <a:buSzTx/>
                        <a:buFontTx/>
                        <a:buNone/>
                        <a:tabLst/>
                        <a:defRPr/>
                      </a:pPr>
                      <a:r>
                        <a:rPr lang="es-ES" sz="1000" b="1" u="sng" dirty="0" smtClean="0">
                          <a:solidFill>
                            <a:schemeClr val="tx1"/>
                          </a:solidFill>
                        </a:rPr>
                        <a:t>Parte 2</a:t>
                      </a:r>
                      <a:r>
                        <a:rPr lang="es-ES" sz="1000" b="1" u="none" dirty="0" smtClean="0">
                          <a:solidFill>
                            <a:schemeClr val="tx1"/>
                          </a:solidFill>
                        </a:rPr>
                        <a:t>: </a:t>
                      </a:r>
                      <a:r>
                        <a:rPr lang="es-ES" sz="1000" b="0" dirty="0" smtClean="0">
                          <a:solidFill>
                            <a:schemeClr val="tx1"/>
                          </a:solidFill>
                        </a:rPr>
                        <a:t>Explicar cómo el punto de vista en primera persona cambia el "sentimiento" del</a:t>
                      </a:r>
                      <a:r>
                        <a:rPr lang="es-ES" sz="1000" b="0" baseline="0" dirty="0" smtClean="0">
                          <a:solidFill>
                            <a:schemeClr val="tx1"/>
                          </a:solidFill>
                        </a:rPr>
                        <a:t> cuento </a:t>
                      </a:r>
                      <a:r>
                        <a:rPr lang="es-ES" sz="1000" b="0" dirty="0" smtClean="0">
                          <a:solidFill>
                            <a:schemeClr val="tx1"/>
                          </a:solidFill>
                        </a:rPr>
                        <a:t>es muy subjetivo para el lector, pero los estudiantes deben dar ejemplos que se refieran a: (1) el personaje está ahora</a:t>
                      </a:r>
                      <a:r>
                        <a:rPr lang="es-ES" sz="1000" b="0" baseline="0" dirty="0" smtClean="0">
                          <a:solidFill>
                            <a:schemeClr val="tx1"/>
                          </a:solidFill>
                        </a:rPr>
                        <a:t> narrando su propia </a:t>
                      </a:r>
                      <a:r>
                        <a:rPr lang="es-ES" sz="1000" b="0" dirty="0" smtClean="0">
                          <a:solidFill>
                            <a:schemeClr val="tx1"/>
                          </a:solidFill>
                        </a:rPr>
                        <a:t>historia, (2) el cuento se siente más personal, y (3) el</a:t>
                      </a:r>
                      <a:r>
                        <a:rPr lang="es-ES" sz="1000" b="0" baseline="0" dirty="0" smtClean="0">
                          <a:solidFill>
                            <a:schemeClr val="tx1"/>
                          </a:solidFill>
                        </a:rPr>
                        <a:t> cuento se puede s</a:t>
                      </a:r>
                      <a:r>
                        <a:rPr lang="es-ES" sz="1000" b="0" dirty="0" smtClean="0">
                          <a:solidFill>
                            <a:schemeClr val="tx1"/>
                          </a:solidFill>
                        </a:rPr>
                        <a:t>entir como si el lector pudiera “ponerse en los zapatos del personaje”.</a:t>
                      </a:r>
                      <a:endParaRPr lang="es-MX" sz="1000" noProof="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237095">
                <a:tc gridSpan="2">
                  <a:txBody>
                    <a:bodyPr/>
                    <a:lstStyle/>
                    <a:p>
                      <a:pPr algn="ctr"/>
                      <a:r>
                        <a:rPr lang="es-419" sz="12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352335">
                <a:tc>
                  <a:txBody>
                    <a:bodyPr/>
                    <a:lstStyle/>
                    <a:p>
                      <a:pPr algn="ctr"/>
                      <a:r>
                        <a:rPr lang="es-MX" sz="2000" b="1" noProof="0" dirty="0" smtClean="0"/>
                        <a:t>2</a:t>
                      </a:r>
                      <a:endParaRPr lang="es-MX" sz="2000" b="1" noProof="0" dirty="0"/>
                    </a:p>
                  </a:txBody>
                  <a:tcPr marL="103632" marR="103632" marT="50292" marB="50292" anchor="ctr"/>
                </a:tc>
                <a:tc>
                  <a:txBody>
                    <a:bodyPr/>
                    <a:lstStyle/>
                    <a:p>
                      <a:r>
                        <a:rPr lang="es-MX" sz="1000" i="1" dirty="0" smtClean="0">
                          <a:solidFill>
                            <a:schemeClr val="tx1"/>
                          </a:solidFill>
                        </a:rPr>
                        <a:t>L</a:t>
                      </a:r>
                      <a:r>
                        <a:rPr lang="es-MX" sz="1000" i="1" baseline="0" dirty="0" smtClean="0">
                          <a:solidFill>
                            <a:schemeClr val="tx1"/>
                          </a:solidFill>
                        </a:rPr>
                        <a:t>a respuesta del </a:t>
                      </a:r>
                      <a:r>
                        <a:rPr lang="es-MX" sz="1000" i="1" dirty="0" smtClean="0">
                          <a:solidFill>
                            <a:schemeClr val="tx1"/>
                          </a:solidFill>
                        </a:rPr>
                        <a:t> estudiante ofrece evidencia de</a:t>
                      </a:r>
                      <a:r>
                        <a:rPr lang="es-MX" sz="1000" i="1" baseline="0" dirty="0" smtClean="0">
                          <a:solidFill>
                            <a:schemeClr val="tx1"/>
                          </a:solidFill>
                        </a:rPr>
                        <a:t> haber encontrado dos declaraciones relevantes presentadas desde un punto de vista de tercera persona, que son reescritas como declaraciones desde un punto de vista de primera persona.  El estudiante, luego es capaz de explicar cómo el cambio en el punto de vista afecta al cuento. </a:t>
                      </a:r>
                    </a:p>
                    <a:p>
                      <a:r>
                        <a:rPr lang="es-ES" sz="1000" noProof="0" dirty="0" smtClean="0">
                          <a:solidFill>
                            <a:schemeClr val="tx1"/>
                          </a:solidFill>
                        </a:rPr>
                        <a:t>En el cuento </a:t>
                      </a:r>
                      <a:r>
                        <a:rPr lang="es-ES" sz="1000" b="1" i="1" noProof="0" dirty="0" smtClean="0">
                          <a:solidFill>
                            <a:schemeClr val="tx1"/>
                          </a:solidFill>
                        </a:rPr>
                        <a:t>El paseo de </a:t>
                      </a:r>
                      <a:r>
                        <a:rPr lang="es-ES" sz="1000" b="1" i="1" noProof="0" dirty="0" err="1" smtClean="0">
                          <a:solidFill>
                            <a:schemeClr val="tx1"/>
                          </a:solidFill>
                        </a:rPr>
                        <a:t>Jordan</a:t>
                      </a:r>
                      <a:r>
                        <a:rPr lang="es-ES" sz="1000" noProof="0" dirty="0" smtClean="0">
                          <a:solidFill>
                            <a:schemeClr val="tx1"/>
                          </a:solidFill>
                        </a:rPr>
                        <a:t> (párrafo 4), el narrador afirma: “¡</a:t>
                      </a:r>
                      <a:r>
                        <a:rPr lang="es-ES" sz="1000" noProof="0" dirty="0" err="1" smtClean="0">
                          <a:solidFill>
                            <a:schemeClr val="tx1"/>
                          </a:solidFill>
                        </a:rPr>
                        <a:t>Jordan</a:t>
                      </a:r>
                      <a:r>
                        <a:rPr lang="es-ES" sz="1000" noProof="0" dirty="0" smtClean="0">
                          <a:solidFill>
                            <a:schemeClr val="tx1"/>
                          </a:solidFill>
                        </a:rPr>
                        <a:t> no lo podía creer!" Este es un punto de vista en tercera persona; como si alguien está mirando desde afuera. Para cambiar esto a un punto de vista en primera persona, sería: "¡Yo no lo podía creer!" Otro ejemplo de un punto de vista en tercera persona en el cuento</a:t>
                      </a:r>
                      <a:r>
                        <a:rPr lang="es-ES" sz="1000" baseline="0" noProof="0" dirty="0" smtClean="0">
                          <a:solidFill>
                            <a:schemeClr val="tx1"/>
                          </a:solidFill>
                        </a:rPr>
                        <a:t> </a:t>
                      </a:r>
                      <a:r>
                        <a:rPr lang="es-ES" sz="1000" noProof="0" dirty="0" smtClean="0">
                          <a:solidFill>
                            <a:schemeClr val="tx1"/>
                          </a:solidFill>
                        </a:rPr>
                        <a:t>(párrafo 5) es: "Ellos pasaron alrededor de una hora volando sobre la ciudad.“</a:t>
                      </a:r>
                      <a:r>
                        <a:rPr lang="es-ES" sz="1000" baseline="0" noProof="0" dirty="0" smtClean="0">
                          <a:solidFill>
                            <a:schemeClr val="tx1"/>
                          </a:solidFill>
                        </a:rPr>
                        <a:t> P</a:t>
                      </a:r>
                      <a:r>
                        <a:rPr lang="es-ES" sz="1000" noProof="0" dirty="0" smtClean="0">
                          <a:solidFill>
                            <a:schemeClr val="tx1"/>
                          </a:solidFill>
                        </a:rPr>
                        <a:t>ara cambiar esto a un punto en primera persona sería: “Nosotros pasamos alrededor de una hora volando</a:t>
                      </a:r>
                      <a:r>
                        <a:rPr lang="es-ES" sz="1000" baseline="0" noProof="0" dirty="0" smtClean="0">
                          <a:solidFill>
                            <a:schemeClr val="tx1"/>
                          </a:solidFill>
                        </a:rPr>
                        <a:t> sobre la ciudad.”</a:t>
                      </a:r>
                      <a:r>
                        <a:rPr lang="es-ES" sz="1000" noProof="0" dirty="0" smtClean="0">
                          <a:solidFill>
                            <a:schemeClr val="tx1"/>
                          </a:solidFill>
                        </a:rPr>
                        <a:t>  En el punto de vista en primera persona, si </a:t>
                      </a:r>
                      <a:r>
                        <a:rPr lang="es-ES" sz="1000" noProof="0" dirty="0" err="1" smtClean="0">
                          <a:solidFill>
                            <a:schemeClr val="tx1"/>
                          </a:solidFill>
                        </a:rPr>
                        <a:t>Jordan</a:t>
                      </a:r>
                      <a:r>
                        <a:rPr lang="es-ES" sz="1000" noProof="0" dirty="0" smtClean="0">
                          <a:solidFill>
                            <a:schemeClr val="tx1"/>
                          </a:solidFill>
                        </a:rPr>
                        <a:t> está diciendo “¡Yo no lo podía creer!”, el lector se siente más cerca de </a:t>
                      </a:r>
                      <a:r>
                        <a:rPr lang="es-ES" sz="1000" noProof="0" dirty="0" err="1" smtClean="0">
                          <a:solidFill>
                            <a:schemeClr val="tx1"/>
                          </a:solidFill>
                        </a:rPr>
                        <a:t>Jordan</a:t>
                      </a:r>
                      <a:r>
                        <a:rPr lang="es-ES" sz="1000" noProof="0" dirty="0" smtClean="0">
                          <a:solidFill>
                            <a:schemeClr val="tx1"/>
                          </a:solidFill>
                        </a:rPr>
                        <a:t> porque </a:t>
                      </a:r>
                      <a:r>
                        <a:rPr lang="es-ES" sz="1000" noProof="0" dirty="0" err="1" smtClean="0">
                          <a:solidFill>
                            <a:schemeClr val="tx1"/>
                          </a:solidFill>
                        </a:rPr>
                        <a:t>Jordan</a:t>
                      </a:r>
                      <a:r>
                        <a:rPr lang="es-ES" sz="1000" noProof="0" dirty="0" smtClean="0">
                          <a:solidFill>
                            <a:schemeClr val="tx1"/>
                          </a:solidFill>
                        </a:rPr>
                        <a:t> está hablando de sí mismo y se siente personal. Si el cuento fuese escrito desde un punto de vista en primera persona y </a:t>
                      </a:r>
                      <a:r>
                        <a:rPr lang="es-ES" sz="1000" noProof="0" dirty="0" err="1" smtClean="0">
                          <a:solidFill>
                            <a:schemeClr val="tx1"/>
                          </a:solidFill>
                        </a:rPr>
                        <a:t>Jordan</a:t>
                      </a:r>
                      <a:r>
                        <a:rPr lang="es-ES" sz="1000" noProof="0" dirty="0" smtClean="0">
                          <a:solidFill>
                            <a:schemeClr val="tx1"/>
                          </a:solidFill>
                        </a:rPr>
                        <a:t> dijera "Nosotros pasamos alrededor de una hora volando sobre la ciudad.“, me hubiera sentido como si estuviera allí con él.</a:t>
                      </a:r>
                    </a:p>
                  </a:txBody>
                  <a:tcPr marL="103632" marR="103632" marT="50292" marB="50292"/>
                </a:tc>
              </a:tr>
              <a:tr h="727700">
                <a:tc>
                  <a:txBody>
                    <a:bodyPr/>
                    <a:lstStyle/>
                    <a:p>
                      <a:pPr algn="ctr"/>
                      <a:r>
                        <a:rPr lang="es-MX" sz="2000" b="1" noProof="0" dirty="0" smtClean="0"/>
                        <a:t>1</a:t>
                      </a:r>
                      <a:endParaRPr lang="es-MX" sz="2000" b="1" noProof="0" dirty="0"/>
                    </a:p>
                  </a:txBody>
                  <a:tcPr marL="103632" marR="103632" marT="50292" marB="50292" anchor="ctr"/>
                </a:tc>
                <a:tc>
                  <a:txBody>
                    <a:bodyPr/>
                    <a:lstStyle/>
                    <a:p>
                      <a:r>
                        <a:rPr lang="es-ES" sz="1000" i="1" dirty="0" smtClean="0">
                          <a:solidFill>
                            <a:schemeClr val="tx1"/>
                          </a:solidFill>
                        </a:rPr>
                        <a:t>La respuesta del  estudiante ofrece alguna evidencia de haber encontrado dos declaraciones relevantes presentadas desde un punto de vista de tercera persona, pero no reescribe</a:t>
                      </a:r>
                      <a:r>
                        <a:rPr lang="es-ES" sz="1000" i="1" baseline="0" dirty="0" smtClean="0">
                          <a:solidFill>
                            <a:schemeClr val="tx1"/>
                          </a:solidFill>
                        </a:rPr>
                        <a:t> las </a:t>
                      </a:r>
                      <a:r>
                        <a:rPr lang="es-ES" sz="1000" i="1" dirty="0" smtClean="0">
                          <a:solidFill>
                            <a:schemeClr val="tx1"/>
                          </a:solidFill>
                        </a:rPr>
                        <a:t>declaraciones desde un punto de vista de primera persona.  El estudiante tiene dificultad explicando la diferencia. </a:t>
                      </a:r>
                    </a:p>
                    <a:p>
                      <a:pPr marL="0" marR="0" lvl="0" indent="0" algn="l" defTabSz="1018809" rtl="0" eaLnBrk="1" fontAlgn="auto" latinLnBrk="0" hangingPunct="1">
                        <a:lnSpc>
                          <a:spcPct val="100000"/>
                        </a:lnSpc>
                        <a:spcBef>
                          <a:spcPts val="0"/>
                        </a:spcBef>
                        <a:spcAft>
                          <a:spcPts val="0"/>
                        </a:spcAft>
                        <a:buClrTx/>
                        <a:buSzTx/>
                        <a:buFontTx/>
                        <a:buNone/>
                        <a:tabLst/>
                        <a:defRPr/>
                      </a:pPr>
                      <a:r>
                        <a:rPr lang="es-ES" sz="1000" dirty="0" smtClean="0">
                          <a:solidFill>
                            <a:schemeClr val="tx1"/>
                          </a:solidFill>
                        </a:rPr>
                        <a:t>Cuando un cuento habla de</a:t>
                      </a:r>
                      <a:r>
                        <a:rPr lang="es-ES" sz="1000" baseline="0" dirty="0" smtClean="0">
                          <a:solidFill>
                            <a:schemeClr val="tx1"/>
                          </a:solidFill>
                        </a:rPr>
                        <a:t> alguien </a:t>
                      </a:r>
                      <a:r>
                        <a:rPr lang="es-ES" sz="1000" dirty="0" smtClean="0">
                          <a:solidFill>
                            <a:schemeClr val="tx1"/>
                          </a:solidFill>
                        </a:rPr>
                        <a:t>como ellos dijeron o él</a:t>
                      </a:r>
                      <a:r>
                        <a:rPr lang="es-ES" sz="1000" baseline="0" dirty="0" smtClean="0">
                          <a:solidFill>
                            <a:schemeClr val="tx1"/>
                          </a:solidFill>
                        </a:rPr>
                        <a:t> </a:t>
                      </a:r>
                      <a:r>
                        <a:rPr lang="es-ES" sz="1000" dirty="0" smtClean="0">
                          <a:solidFill>
                            <a:schemeClr val="tx1"/>
                          </a:solidFill>
                        </a:rPr>
                        <a:t>dice, esto es en tercera persona. La primera persona en el</a:t>
                      </a:r>
                      <a:r>
                        <a:rPr lang="es-ES" sz="1000" baseline="0" dirty="0" smtClean="0">
                          <a:solidFill>
                            <a:schemeClr val="tx1"/>
                          </a:solidFill>
                        </a:rPr>
                        <a:t> cuento </a:t>
                      </a:r>
                      <a:r>
                        <a:rPr lang="es-ES" sz="1000" dirty="0" smtClean="0">
                          <a:solidFill>
                            <a:schemeClr val="tx1"/>
                          </a:solidFill>
                        </a:rPr>
                        <a:t>no está realmente narrando su propia historia. Es como ser espiados y otra persona está contando tu historia. Por ejemplo, el</a:t>
                      </a:r>
                      <a:r>
                        <a:rPr lang="es-ES" sz="1000" baseline="0" dirty="0" smtClean="0">
                          <a:solidFill>
                            <a:schemeClr val="tx1"/>
                          </a:solidFill>
                        </a:rPr>
                        <a:t> cuento dice: </a:t>
                      </a:r>
                      <a:r>
                        <a:rPr lang="es-ES" sz="1000" dirty="0" smtClean="0">
                          <a:solidFill>
                            <a:schemeClr val="tx1"/>
                          </a:solidFill>
                        </a:rPr>
                        <a:t> </a:t>
                      </a:r>
                      <a:r>
                        <a:rPr lang="es-ES" sz="1000" dirty="0" err="1" smtClean="0">
                          <a:solidFill>
                            <a:schemeClr val="tx1"/>
                          </a:solidFill>
                        </a:rPr>
                        <a:t>Jordan</a:t>
                      </a:r>
                      <a:r>
                        <a:rPr lang="es-ES" sz="1000" dirty="0" smtClean="0">
                          <a:solidFill>
                            <a:schemeClr val="tx1"/>
                          </a:solidFill>
                        </a:rPr>
                        <a:t> despertó muy temprano. Debiera decir </a:t>
                      </a:r>
                      <a:r>
                        <a:rPr lang="es-ES" sz="1000" dirty="0" err="1" smtClean="0">
                          <a:solidFill>
                            <a:schemeClr val="tx1"/>
                          </a:solidFill>
                        </a:rPr>
                        <a:t>Jordan</a:t>
                      </a:r>
                      <a:r>
                        <a:rPr lang="es-ES" sz="1000" dirty="0" smtClean="0">
                          <a:solidFill>
                            <a:schemeClr val="tx1"/>
                          </a:solidFill>
                        </a:rPr>
                        <a:t> dijo que él se despertó muy temprano. Esto es en primera persona porque </a:t>
                      </a:r>
                      <a:r>
                        <a:rPr lang="es-ES" sz="1000" dirty="0" err="1" smtClean="0">
                          <a:solidFill>
                            <a:schemeClr val="tx1"/>
                          </a:solidFill>
                        </a:rPr>
                        <a:t>Jordan</a:t>
                      </a:r>
                      <a:r>
                        <a:rPr lang="es-ES" sz="1000" dirty="0" smtClean="0">
                          <a:solidFill>
                            <a:schemeClr val="tx1"/>
                          </a:solidFill>
                        </a:rPr>
                        <a:t> lo dijo. Esto hace que</a:t>
                      </a:r>
                      <a:r>
                        <a:rPr lang="es-ES" sz="1000" baseline="0" dirty="0" smtClean="0">
                          <a:solidFill>
                            <a:schemeClr val="tx1"/>
                          </a:solidFill>
                        </a:rPr>
                        <a:t> e</a:t>
                      </a:r>
                      <a:r>
                        <a:rPr lang="es-ES" sz="1000" dirty="0" smtClean="0">
                          <a:solidFill>
                            <a:schemeClr val="tx1"/>
                          </a:solidFill>
                        </a:rPr>
                        <a:t>l cuento sea más interesante.</a:t>
                      </a:r>
                      <a:endParaRPr lang="es-MX" sz="1000" b="0" i="0" baseline="0" noProof="0" dirty="0" smtClean="0">
                        <a:solidFill>
                          <a:schemeClr val="tx1"/>
                        </a:solidFill>
                      </a:endParaRPr>
                    </a:p>
                  </a:txBody>
                  <a:tcPr marL="103632" marR="103632" marT="50292" marB="50292"/>
                </a:tc>
              </a:tr>
              <a:tr h="484092">
                <a:tc>
                  <a:txBody>
                    <a:bodyPr/>
                    <a:lstStyle/>
                    <a:p>
                      <a:pPr algn="ctr"/>
                      <a:r>
                        <a:rPr lang="es-MX" sz="2000" b="1" noProof="0" dirty="0" smtClean="0"/>
                        <a:t>0</a:t>
                      </a:r>
                      <a:endParaRPr lang="es-MX" sz="2000" b="1" noProof="0" dirty="0"/>
                    </a:p>
                  </a:txBody>
                  <a:tcPr marL="103632" marR="103632" marT="50292" marB="50292" anchor="ctr"/>
                </a:tc>
                <a:tc>
                  <a:txBody>
                    <a:bodyPr/>
                    <a:lstStyle/>
                    <a:p>
                      <a:r>
                        <a:rPr lang="es-ES" sz="1000" i="1" dirty="0" smtClean="0"/>
                        <a:t>La respuesta del  estudiante ofrece vaga</a:t>
                      </a:r>
                      <a:r>
                        <a:rPr lang="es-ES" sz="1000" i="1" baseline="0" dirty="0" smtClean="0"/>
                        <a:t> o poca</a:t>
                      </a:r>
                      <a:r>
                        <a:rPr lang="es-ES" sz="1000" i="1" dirty="0" smtClean="0"/>
                        <a:t> evidencia de </a:t>
                      </a:r>
                      <a:r>
                        <a:rPr lang="es-ES" sz="1000" i="1" baseline="0" dirty="0" smtClean="0"/>
                        <a:t>ser capaz de encontrar ejemplos en el texto de puntos de vista en</a:t>
                      </a:r>
                      <a:r>
                        <a:rPr lang="es-ES" sz="1000" i="1" dirty="0" smtClean="0"/>
                        <a:t> tercera persona.</a:t>
                      </a:r>
                    </a:p>
                    <a:p>
                      <a:r>
                        <a:rPr lang="es-ES" sz="1000" dirty="0" smtClean="0"/>
                        <a:t>Puedo escribir un cuento desde un punto</a:t>
                      </a:r>
                      <a:r>
                        <a:rPr lang="es-ES" sz="1000" baseline="0" dirty="0" smtClean="0"/>
                        <a:t> de vista </a:t>
                      </a:r>
                      <a:r>
                        <a:rPr lang="es-ES" sz="1000" dirty="0" smtClean="0"/>
                        <a:t>en primera persona o tercera persona. Si escribo un cuento sobre mi amigo, esto es un punto de vista en tercera persona.</a:t>
                      </a:r>
                      <a:endParaRPr lang="es-MX" sz="1000" b="0" i="0" baseline="0" noProof="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3320929"/>
              </p:ext>
            </p:extLst>
          </p:nvPr>
        </p:nvGraphicFramePr>
        <p:xfrm>
          <a:off x="5181600" y="9214958"/>
          <a:ext cx="1898823" cy="518160"/>
        </p:xfrm>
        <a:graphic>
          <a:graphicData uri="http://schemas.openxmlformats.org/drawingml/2006/table">
            <a:tbl>
              <a:tblPr firstRow="1" firstCol="1" bandRow="1"/>
              <a:tblGrid>
                <a:gridCol w="1898823"/>
              </a:tblGrid>
              <a:tr h="15240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RL.5.6     DOK </a:t>
                      </a:r>
                      <a:r>
                        <a:rPr lang="en-US" sz="800" b="1" dirty="0">
                          <a:solidFill>
                            <a:srgbClr val="000000"/>
                          </a:solidFill>
                          <a:effectLst/>
                          <a:latin typeface="Calibri"/>
                          <a:ea typeface="Times New Roman"/>
                          <a:cs typeface="Times New Roman"/>
                        </a:rPr>
                        <a:t>4 - EV</a:t>
                      </a:r>
                      <a:r>
                        <a:rPr lang="en-US" sz="800" dirty="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22860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Justifica el razonamiento detrás del estilo de discurso del hablante, y cómo  este  estilo influye en su punto de vista.</a:t>
                      </a:r>
                      <a:endParaRPr lang="en-US" sz="800" b="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59475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09600" y="609600"/>
            <a:ext cx="2509407" cy="2498676"/>
            <a:chOff x="4836537" y="228597"/>
            <a:chExt cx="1888849" cy="2201532"/>
          </a:xfrm>
        </p:grpSpPr>
        <p:sp>
          <p:nvSpPr>
            <p:cNvPr id="21" name="Parallelogram 20"/>
            <p:cNvSpPr/>
            <p:nvPr/>
          </p:nvSpPr>
          <p:spPr>
            <a:xfrm rot="1584430" flipH="1">
              <a:off x="4836537" y="577718"/>
              <a:ext cx="1888849" cy="1359161"/>
            </a:xfrm>
            <a:prstGeom prst="parallelogram">
              <a:avLst/>
            </a:prstGeom>
            <a:solidFill>
              <a:srgbClr val="730E00">
                <a:lumMod val="75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sp>
          <p:nvSpPr>
            <p:cNvPr id="22" name="Rectangle 21"/>
            <p:cNvSpPr/>
            <p:nvPr/>
          </p:nvSpPr>
          <p:spPr>
            <a:xfrm>
              <a:off x="5272202" y="228597"/>
              <a:ext cx="864161" cy="813527"/>
            </a:xfrm>
            <a:prstGeom prst="rect">
              <a:avLst/>
            </a:prstGeom>
            <a:solidFill>
              <a:sysClr val="window" lastClr="FFFFFF">
                <a:lumMod val="95000"/>
              </a:sysClr>
            </a:solidFill>
            <a:ln>
              <a:solidFill>
                <a:srgbClr val="AD010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5</a:t>
              </a:r>
              <a:r>
                <a:rPr lang="en-US" sz="5400" b="1" kern="0" baseline="3000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latin typeface="Franklin Gothic Book"/>
                </a:rPr>
                <a:t>to</a:t>
              </a: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 </a:t>
              </a:r>
            </a:p>
          </p:txBody>
        </p:sp>
        <p:pic>
          <p:nvPicPr>
            <p:cNvPr id="23" name="Picture 4" descr="C:\Documents and Settings\Owner\Local Settings\Temporary Internet Files\Content.IE5\S7ZGNZXZ\MM900318123[1].gif"/>
            <p:cNvPicPr>
              <a:picLocks noChangeAspect="1" noChangeArrowheads="1" noCrop="1"/>
            </p:cNvPicPr>
            <p:nvPr/>
          </p:nvPicPr>
          <p:blipFill>
            <a:blip r:embed="rId3" cstate="print"/>
            <a:srcRect/>
            <a:stretch>
              <a:fillRect/>
            </a:stretch>
          </p:blipFill>
          <p:spPr bwMode="auto">
            <a:xfrm>
              <a:off x="5504106" y="860668"/>
              <a:ext cx="1132168" cy="765842"/>
            </a:xfrm>
            <a:prstGeom prst="rect">
              <a:avLst/>
            </a:prstGeom>
            <a:noFill/>
          </p:spPr>
        </p:pic>
        <p:pic>
          <p:nvPicPr>
            <p:cNvPr id="24" name="Picture 7" descr="C:\Documents and Settings\Owner\Local Settings\Temporary Internet Files\Content.IE5\LTTF5AU1\MC900432665[1].png"/>
            <p:cNvPicPr>
              <a:picLocks noChangeAspect="1" noChangeArrowheads="1"/>
            </p:cNvPicPr>
            <p:nvPr/>
          </p:nvPicPr>
          <p:blipFill>
            <a:blip r:embed="rId4" cstate="print"/>
            <a:srcRect/>
            <a:stretch>
              <a:fillRect/>
            </a:stretch>
          </p:blipFill>
          <p:spPr bwMode="auto">
            <a:xfrm>
              <a:off x="5257800" y="1070961"/>
              <a:ext cx="1378474" cy="1359168"/>
            </a:xfrm>
            <a:prstGeom prst="rect">
              <a:avLst/>
            </a:prstGeom>
            <a:noFill/>
          </p:spPr>
        </p:pic>
      </p:grpSp>
      <p:graphicFrame>
        <p:nvGraphicFramePr>
          <p:cNvPr id="13" name="Table 12"/>
          <p:cNvGraphicFramePr>
            <a:graphicFrameLocks noGrp="1"/>
          </p:cNvGraphicFramePr>
          <p:nvPr>
            <p:extLst>
              <p:ext uri="{D42A27DB-BD31-4B8C-83A1-F6EECF244321}">
                <p14:modId xmlns:p14="http://schemas.microsoft.com/office/powerpoint/2010/main" val="112133682"/>
              </p:ext>
            </p:extLst>
          </p:nvPr>
        </p:nvGraphicFramePr>
        <p:xfrm>
          <a:off x="1371600" y="2970858"/>
          <a:ext cx="490147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67372"/>
                <a:gridCol w="2745094"/>
                <a:gridCol w="1161288"/>
                <a:gridCol w="627724"/>
              </a:tblGrid>
              <a:tr h="284988">
                <a:tc gridSpan="4">
                  <a:txBody>
                    <a:bodyPr/>
                    <a:lstStyle/>
                    <a:p>
                      <a:pPr algn="ctr">
                        <a:tabLst>
                          <a:tab pos="2457450" algn="l"/>
                        </a:tabLst>
                      </a:pPr>
                      <a:r>
                        <a:rPr lang="es-ES" sz="1200" b="1" noProof="0" dirty="0" smtClean="0"/>
                        <a:t>Lectura: Texto literario</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s-ES" sz="1200" b="1" noProof="0" dirty="0" smtClean="0"/>
                        <a:t>Objetivos</a:t>
                      </a:r>
                      <a:endParaRPr lang="es-ES"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noProof="0" dirty="0"/>
                    </a:p>
                  </a:txBody>
                  <a:tcPr marL="103632" marR="103632" marT="50292" marB="50292">
                    <a:solidFill>
                      <a:schemeClr val="bg1"/>
                    </a:solidFill>
                  </a:tcPr>
                </a:tc>
                <a:tc>
                  <a:txBody>
                    <a:bodyPr/>
                    <a:lstStyle/>
                    <a:p>
                      <a:pPr algn="ctr"/>
                      <a:r>
                        <a:rPr lang="en-US" sz="1200" b="1" smtClean="0"/>
                        <a:t>DOK</a:t>
                      </a:r>
                      <a:endParaRPr lang="en-US" sz="1200" b="1" dirty="0"/>
                    </a:p>
                  </a:txBody>
                  <a:tcPr marL="103632" marR="103632" marT="50292" marB="50292">
                    <a:solidFill>
                      <a:schemeClr val="bg1"/>
                    </a:solidFill>
                  </a:tcPr>
                </a:tc>
              </a:tr>
              <a:tr h="284988">
                <a:tc>
                  <a:txBody>
                    <a:bodyPr/>
                    <a:lstStyle/>
                    <a:p>
                      <a:r>
                        <a:rPr lang="en-US" sz="1200" b="1" dirty="0" smtClean="0"/>
                        <a:t>3</a:t>
                      </a:r>
                      <a:endParaRPr lang="en-US" sz="1200" b="1" dirty="0"/>
                    </a:p>
                  </a:txBody>
                  <a:tcPr marL="103632" marR="103632" marT="50292" marB="50292">
                    <a:solidFill>
                      <a:srgbClr val="FFFFCC"/>
                    </a:solidFill>
                  </a:tcPr>
                </a:tc>
                <a:tc>
                  <a:txBody>
                    <a:bodyPr/>
                    <a:lstStyle/>
                    <a:p>
                      <a:r>
                        <a:rPr lang="es-GT" sz="1200" b="1" noProof="0" dirty="0" smtClean="0"/>
                        <a:t>Razonamiento</a:t>
                      </a:r>
                      <a:r>
                        <a:rPr lang="es-GT" sz="1200" b="1" baseline="0" noProof="0" dirty="0" smtClean="0"/>
                        <a:t> y Evidencia</a:t>
                      </a:r>
                      <a:endParaRPr lang="es-GT" sz="1200" b="1" noProof="0" dirty="0"/>
                    </a:p>
                  </a:txBody>
                  <a:tcPr marL="103632" marR="103632" marT="50292" marB="50292">
                    <a:solidFill>
                      <a:srgbClr val="FFFFCC"/>
                    </a:solidFill>
                  </a:tcPr>
                </a:tc>
                <a:tc>
                  <a:txBody>
                    <a:bodyPr/>
                    <a:lstStyle/>
                    <a:p>
                      <a:r>
                        <a:rPr lang="en-US" sz="1200" b="1" dirty="0" smtClean="0">
                          <a:solidFill>
                            <a:schemeClr val="tx1"/>
                          </a:solidFill>
                        </a:rPr>
                        <a:t>RL.5.3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13360">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s-GT" sz="1200" b="1" noProof="0" dirty="0" smtClean="0"/>
                        <a:t>Razonamiento</a:t>
                      </a:r>
                      <a:r>
                        <a:rPr lang="es-GT" sz="1200" b="1" baseline="0" noProof="0" dirty="0" smtClean="0"/>
                        <a:t> y Evidencia</a:t>
                      </a:r>
                      <a:endParaRPr lang="es-GT" sz="1200" b="1" noProof="0" dirty="0"/>
                    </a:p>
                  </a:txBody>
                  <a:tcPr marL="103632" marR="103632" marT="50292" marB="50292">
                    <a:solidFill>
                      <a:srgbClr val="FFFFCC"/>
                    </a:solidFill>
                  </a:tcPr>
                </a:tc>
                <a:tc>
                  <a:txBody>
                    <a:bodyPr/>
                    <a:lstStyle/>
                    <a:p>
                      <a:r>
                        <a:rPr lang="en-US" sz="1200" b="1" dirty="0" smtClean="0">
                          <a:solidFill>
                            <a:schemeClr val="tx1"/>
                          </a:solidFill>
                        </a:rPr>
                        <a:t>RL.5.6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C"/>
                    </a:solidFill>
                  </a:tcPr>
                </a:tc>
                <a:tc>
                  <a:txBody>
                    <a:bodyPr/>
                    <a:lstStyle/>
                    <a:p>
                      <a:r>
                        <a:rPr lang="en-US" sz="1200" b="1" dirty="0" smtClean="0">
                          <a:solidFill>
                            <a:schemeClr val="tx1"/>
                          </a:solidFill>
                        </a:rPr>
                        <a:t>RL.5.9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10728338"/>
              </p:ext>
            </p:extLst>
          </p:nvPr>
        </p:nvGraphicFramePr>
        <p:xfrm>
          <a:off x="914400" y="6496812"/>
          <a:ext cx="5957400" cy="2241804"/>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50895"/>
                <a:gridCol w="2520905"/>
                <a:gridCol w="2348757"/>
                <a:gridCol w="636843"/>
              </a:tblGrid>
              <a:tr h="284988">
                <a:tc gridSpan="4">
                  <a:txBody>
                    <a:bodyPr/>
                    <a:lstStyle/>
                    <a:p>
                      <a:pPr algn="ctr"/>
                      <a:r>
                        <a:rPr lang="es-GT" sz="1200" b="1" noProof="0" dirty="0" smtClean="0"/>
                        <a:t>Escrito de opinión y Lenguaje</a:t>
                      </a:r>
                      <a:r>
                        <a:rPr lang="es-GT" sz="1200" b="1" baseline="0" noProof="0" dirty="0" smtClean="0"/>
                        <a:t> </a:t>
                      </a:r>
                      <a:endParaRPr lang="es-GT"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4988">
                <a:tc gridSpan="2">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ES" sz="1200" b="1" noProof="0" dirty="0" smtClean="0"/>
                        <a:t>Objetivos</a:t>
                      </a:r>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noProof="0"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324612">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t>Escrito breve</a:t>
                      </a:r>
                      <a:r>
                        <a:rPr lang="es-ES" sz="1200" b="1" baseline="0" noProof="0" dirty="0" smtClean="0"/>
                        <a:t> de opinión</a:t>
                      </a:r>
                      <a:endParaRPr lang="es-ES" sz="1200" b="1" noProof="0" dirty="0"/>
                    </a:p>
                  </a:txBody>
                  <a:tcPr marL="103632" marR="103632" marT="50292" marB="50292">
                    <a:solidFill>
                      <a:srgbClr val="FFFFCC"/>
                    </a:solidFill>
                  </a:tcPr>
                </a:tc>
                <a:tc>
                  <a:txBody>
                    <a:bodyPr/>
                    <a:lstStyle/>
                    <a:p>
                      <a:r>
                        <a:rPr lang="en-US" sz="1200" b="1" dirty="0" smtClean="0">
                          <a:solidFill>
                            <a:schemeClr val="tx1"/>
                          </a:solidFill>
                        </a:rPr>
                        <a:t>W.5.1a,</a:t>
                      </a:r>
                      <a:r>
                        <a:rPr lang="en-US" sz="1200" b="1" baseline="0" dirty="0" smtClean="0">
                          <a:solidFill>
                            <a:schemeClr val="tx1"/>
                          </a:solidFill>
                        </a:rPr>
                        <a:t> W.5.1b,  W.5.1c, W.5.1d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t>Escribir-Revisar</a:t>
                      </a:r>
                      <a:r>
                        <a:rPr lang="es-ES" sz="1200" b="1" baseline="0" noProof="0" dirty="0" smtClean="0"/>
                        <a:t>: Escrito de opinión</a:t>
                      </a:r>
                      <a:endParaRPr lang="es-ES" sz="1200" b="1" noProof="0" dirty="0"/>
                    </a:p>
                  </a:txBody>
                  <a:tcPr marL="103632" marR="103632" marT="50292" marB="50292">
                    <a:solidFill>
                      <a:srgbClr val="FFFFCC"/>
                    </a:solidFill>
                  </a:tcPr>
                </a:tc>
                <a:tc>
                  <a:txBody>
                    <a:bodyPr/>
                    <a:lstStyle/>
                    <a:p>
                      <a:r>
                        <a:rPr lang="en-US" sz="1200" b="1" dirty="0" smtClean="0">
                          <a:solidFill>
                            <a:schemeClr val="tx1"/>
                          </a:solidFill>
                        </a:rPr>
                        <a:t>W.5.1a,</a:t>
                      </a:r>
                      <a:r>
                        <a:rPr lang="en-US" sz="1200" b="1" baseline="0" dirty="0" smtClean="0">
                          <a:solidFill>
                            <a:schemeClr val="tx1"/>
                          </a:solidFill>
                        </a:rPr>
                        <a:t> W.5.1b,  W.5.1c, W.5.1d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t>Composición</a:t>
                      </a:r>
                      <a:r>
                        <a:rPr lang="es-ES" sz="1200" b="1" baseline="0" noProof="0" dirty="0" smtClean="0"/>
                        <a:t> completa de opinión</a:t>
                      </a:r>
                      <a:endParaRPr lang="es-ES" sz="1200" b="1" noProof="0" dirty="0"/>
                    </a:p>
                  </a:txBody>
                  <a:tcPr marL="103632" marR="103632" marT="50292" marB="50292">
                    <a:solidFill>
                      <a:srgbClr val="FFFFCC"/>
                    </a:solidFill>
                  </a:tcPr>
                </a:tc>
                <a:tc>
                  <a:txBody>
                    <a:bodyPr/>
                    <a:lstStyle/>
                    <a:p>
                      <a:r>
                        <a:rPr lang="pl-PL" sz="1200" b="1" dirty="0" smtClean="0">
                          <a:solidFill>
                            <a:schemeClr val="tx1"/>
                          </a:solidFill>
                        </a:rPr>
                        <a:t>W.5.</a:t>
                      </a:r>
                      <a:r>
                        <a:rPr lang="en-US" sz="1200" b="1" dirty="0" smtClean="0">
                          <a:solidFill>
                            <a:schemeClr val="tx1"/>
                          </a:solidFill>
                        </a:rPr>
                        <a:t>1</a:t>
                      </a:r>
                      <a:r>
                        <a:rPr lang="pl-PL" sz="1200" b="1" dirty="0" smtClean="0">
                          <a:solidFill>
                            <a:schemeClr val="tx1"/>
                          </a:solidFill>
                        </a:rPr>
                        <a:t>a, W.5.</a:t>
                      </a:r>
                      <a:r>
                        <a:rPr lang="en-US" sz="1200" b="1" dirty="0" smtClean="0">
                          <a:solidFill>
                            <a:schemeClr val="tx1"/>
                          </a:solidFill>
                        </a:rPr>
                        <a:t>1</a:t>
                      </a:r>
                      <a:r>
                        <a:rPr lang="pl-PL" sz="1200" b="1" dirty="0" smtClean="0">
                          <a:solidFill>
                            <a:schemeClr val="tx1"/>
                          </a:solidFill>
                        </a:rPr>
                        <a:t>b, W.5.</a:t>
                      </a:r>
                      <a:r>
                        <a:rPr lang="en-US" sz="1200" b="1" dirty="0" smtClean="0">
                          <a:solidFill>
                            <a:schemeClr val="tx1"/>
                          </a:solidFill>
                        </a:rPr>
                        <a:t>1</a:t>
                      </a:r>
                      <a:r>
                        <a:rPr lang="pl-PL" sz="1200" b="1" dirty="0" smtClean="0">
                          <a:solidFill>
                            <a:schemeClr val="tx1"/>
                          </a:solidFill>
                        </a:rPr>
                        <a:t>c, W.5.</a:t>
                      </a:r>
                      <a:r>
                        <a:rPr lang="en-US" sz="1200" b="1" dirty="0" smtClean="0">
                          <a:solidFill>
                            <a:schemeClr val="tx1"/>
                          </a:solidFill>
                        </a:rPr>
                        <a:t>1d</a:t>
                      </a:r>
                      <a:r>
                        <a:rPr lang="pl-PL" sz="1200" b="1" dirty="0" smtClean="0">
                          <a:solidFill>
                            <a:schemeClr val="tx1"/>
                          </a:solidFill>
                        </a:rPr>
                        <a:t>, W.5.4, W.5.5, W.5.8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t>Uso</a:t>
                      </a:r>
                      <a:r>
                        <a:rPr lang="es-ES" sz="1200" b="1" baseline="0" noProof="0" dirty="0" smtClean="0"/>
                        <a:t> del lenguaje-vocabulario</a:t>
                      </a:r>
                      <a:endParaRPr lang="es-ES" sz="1200" b="1" noProof="0" dirty="0"/>
                    </a:p>
                  </a:txBody>
                  <a:tcPr marL="103632" marR="103632" marT="50292" marB="50292">
                    <a:solidFill>
                      <a:srgbClr val="FFFFCC"/>
                    </a:solidFill>
                  </a:tcPr>
                </a:tc>
                <a:tc>
                  <a:txBody>
                    <a:bodyPr/>
                    <a:lstStyle/>
                    <a:p>
                      <a:r>
                        <a:rPr lang="en-US" sz="1200" b="1" dirty="0" smtClean="0">
                          <a:solidFill>
                            <a:schemeClr val="tx1"/>
                          </a:solidFill>
                        </a:rPr>
                        <a:t>W.5.2d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t>Editar y clarificar</a:t>
                      </a:r>
                      <a:endParaRPr lang="es-ES" sz="1200" b="1" noProof="0" dirty="0"/>
                    </a:p>
                  </a:txBody>
                  <a:tcPr marL="103632" marR="103632" marT="50292" marB="50292">
                    <a:solidFill>
                      <a:srgbClr val="FFFFCC"/>
                    </a:solidFill>
                  </a:tcPr>
                </a:tc>
                <a:tc>
                  <a:txBody>
                    <a:bodyPr/>
                    <a:lstStyle/>
                    <a:p>
                      <a:r>
                        <a:rPr lang="en-US" sz="1200" b="1" dirty="0" smtClean="0">
                          <a:solidFill>
                            <a:schemeClr val="tx1"/>
                          </a:solidFill>
                        </a:rPr>
                        <a:t>L.5.1d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3408591" y="1464649"/>
            <a:ext cx="2684386"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rtlCol="0">
            <a:spAutoFit/>
          </a:bodyPr>
          <a:lstStyle/>
          <a:p>
            <a:pPr algn="ctr"/>
            <a:r>
              <a:rPr lang="es-MX" sz="2500" b="1" dirty="0" smtClean="0">
                <a:solidFill>
                  <a:schemeClr val="tx2">
                    <a:lumMod val="60000"/>
                    <a:lumOff val="40000"/>
                  </a:schemeClr>
                </a:solidFill>
                <a:latin typeface="Bookman Old Style" pitchFamily="18" charset="0"/>
              </a:rPr>
              <a:t>Trimestre 4</a:t>
            </a:r>
          </a:p>
          <a:p>
            <a:pPr algn="ctr"/>
            <a:r>
              <a:rPr lang="es-MX" sz="2500" b="1" dirty="0" smtClean="0">
                <a:latin typeface="Bookman Old Style" pitchFamily="18" charset="0"/>
              </a:rPr>
              <a:t>Pre-Evaluación </a:t>
            </a:r>
            <a:endParaRPr lang="es-MX" sz="2500" b="1" dirty="0">
              <a:latin typeface="Bookman Old Styl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4970956"/>
              </p:ext>
            </p:extLst>
          </p:nvPr>
        </p:nvGraphicFramePr>
        <p:xfrm>
          <a:off x="1371600" y="4559046"/>
          <a:ext cx="490147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67372"/>
                <a:gridCol w="2745094"/>
                <a:gridCol w="1161288"/>
                <a:gridCol w="627724"/>
              </a:tblGrid>
              <a:tr h="284988">
                <a:tc gridSpan="4">
                  <a:txBody>
                    <a:bodyPr/>
                    <a:lstStyle/>
                    <a:p>
                      <a:pPr algn="ctr"/>
                      <a:r>
                        <a:rPr lang="es-ES" sz="1200" b="1" noProof="0" dirty="0" smtClean="0"/>
                        <a:t>Lectura: Texto informativo</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s-ES" sz="1200" b="1" noProof="0" dirty="0" smtClean="0"/>
                        <a:t>Objetivos</a:t>
                      </a:r>
                      <a:endParaRPr lang="es-ES"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noProof="0"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11</a:t>
                      </a:r>
                      <a:endParaRPr lang="en-US" sz="1200" b="1" dirty="0"/>
                    </a:p>
                  </a:txBody>
                  <a:tcPr marL="103632" marR="103632" marT="50292" marB="50292">
                    <a:solidFill>
                      <a:srgbClr val="FFFFCC"/>
                    </a:solidFill>
                  </a:tcPr>
                </a:tc>
                <a:tc>
                  <a:txBody>
                    <a:bodyPr/>
                    <a:lstStyle/>
                    <a:p>
                      <a:r>
                        <a:rPr lang="es-GT" sz="1200" b="1" noProof="0" dirty="0" smtClean="0"/>
                        <a:t>Razonamiento</a:t>
                      </a:r>
                      <a:r>
                        <a:rPr lang="es-GT" sz="1200" b="1" baseline="0" noProof="0" dirty="0" smtClean="0"/>
                        <a:t> y Evidencia</a:t>
                      </a:r>
                      <a:endParaRPr lang="es-GT" sz="1200" b="1" noProof="0" dirty="0"/>
                    </a:p>
                  </a:txBody>
                  <a:tcPr marL="103632" marR="103632" marT="50292" marB="50292">
                    <a:solidFill>
                      <a:srgbClr val="FFFFCC"/>
                    </a:solidFill>
                  </a:tcPr>
                </a:tc>
                <a:tc>
                  <a:txBody>
                    <a:bodyPr/>
                    <a:lstStyle/>
                    <a:p>
                      <a:r>
                        <a:rPr lang="en-US" sz="1200" b="1" dirty="0" smtClean="0">
                          <a:solidFill>
                            <a:schemeClr val="tx1"/>
                          </a:solidFill>
                        </a:rPr>
                        <a:t>RI.5.3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11</a:t>
                      </a:r>
                      <a:endParaRPr lang="en-US" sz="1200" b="1" dirty="0"/>
                    </a:p>
                  </a:txBody>
                  <a:tcPr marL="103632" marR="103632" marT="50292" marB="50292">
                    <a:solidFill>
                      <a:srgbClr val="FFFFCC"/>
                    </a:solidFill>
                  </a:tcPr>
                </a:tc>
                <a:tc>
                  <a:txBody>
                    <a:bodyPr/>
                    <a:lstStyle/>
                    <a:p>
                      <a:r>
                        <a:rPr lang="es-GT" sz="1200" b="1" noProof="0" dirty="0" smtClean="0"/>
                        <a:t>Razonamiento</a:t>
                      </a:r>
                      <a:r>
                        <a:rPr lang="es-GT" sz="1200" b="1" baseline="0" noProof="0" dirty="0" smtClean="0"/>
                        <a:t> y Evidencia</a:t>
                      </a:r>
                      <a:endParaRPr lang="es-GT" sz="1200" b="1" noProof="0" dirty="0"/>
                    </a:p>
                  </a:txBody>
                  <a:tcPr marL="103632" marR="103632" marT="50292" marB="50292">
                    <a:solidFill>
                      <a:srgbClr val="FFFFCC"/>
                    </a:solidFill>
                  </a:tcPr>
                </a:tc>
                <a:tc>
                  <a:txBody>
                    <a:bodyPr/>
                    <a:lstStyle/>
                    <a:p>
                      <a:r>
                        <a:rPr lang="en-US" sz="1200" b="1" dirty="0" smtClean="0">
                          <a:solidFill>
                            <a:schemeClr val="tx1"/>
                          </a:solidFill>
                        </a:rPr>
                        <a:t>RI.5.6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12</a:t>
                      </a:r>
                      <a:endParaRPr lang="en-US" sz="1200" b="1" dirty="0"/>
                    </a:p>
                  </a:txBody>
                  <a:tcPr marL="103632" marR="103632" marT="50292" marB="50292">
                    <a:solidFill>
                      <a:srgbClr val="FFFFCC"/>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C"/>
                    </a:solidFill>
                  </a:tcPr>
                </a:tc>
                <a:tc>
                  <a:txBody>
                    <a:bodyPr/>
                    <a:lstStyle/>
                    <a:p>
                      <a:r>
                        <a:rPr lang="en-US" sz="1200" b="1" dirty="0" smtClean="0">
                          <a:solidFill>
                            <a:schemeClr val="tx1"/>
                          </a:solidFill>
                        </a:rPr>
                        <a:t>Rl.5.9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 name="TextBox 1"/>
          <p:cNvSpPr txBox="1"/>
          <p:nvPr/>
        </p:nvSpPr>
        <p:spPr>
          <a:xfrm>
            <a:off x="1033667" y="6115110"/>
            <a:ext cx="5718863" cy="256765"/>
          </a:xfrm>
          <a:prstGeom prst="rect">
            <a:avLst/>
          </a:prstGeom>
          <a:noFill/>
        </p:spPr>
        <p:txBody>
          <a:bodyPr wrap="square" lIns="101882" tIns="50941" rIns="101882" bIns="50941" rtlCol="0">
            <a:spAutoFit/>
          </a:bodyPr>
          <a:lstStyle/>
          <a:p>
            <a:pPr algn="ctr"/>
            <a:r>
              <a:rPr lang="es-ES" sz="1000" b="1" i="1" dirty="0">
                <a:latin typeface="Calibri" panose="020F0502020204030204" pitchFamily="34" charset="0"/>
              </a:rPr>
              <a:t>Nota:  Pueden haber más estándares por objetivo.  Sólo se listaron los estándares evaluados.</a:t>
            </a:r>
          </a:p>
        </p:txBody>
      </p:sp>
      <p:sp>
        <p:nvSpPr>
          <p:cNvPr id="3" name="Rectangle 2"/>
          <p:cNvSpPr/>
          <p:nvPr/>
        </p:nvSpPr>
        <p:spPr>
          <a:xfrm>
            <a:off x="5029200" y="7071220"/>
            <a:ext cx="533401" cy="2585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13784" y="7399584"/>
            <a:ext cx="615416" cy="2528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893098" y="7722169"/>
            <a:ext cx="2362200" cy="4454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7107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2058696673"/>
              </p:ext>
            </p:extLst>
          </p:nvPr>
        </p:nvGraphicFramePr>
        <p:xfrm>
          <a:off x="381000" y="533400"/>
          <a:ext cx="7018973" cy="8321040"/>
        </p:xfrm>
        <a:graphic>
          <a:graphicData uri="http://schemas.openxmlformats.org/drawingml/2006/table">
            <a:tbl>
              <a:tblPr firstRow="1"/>
              <a:tblGrid>
                <a:gridCol w="359180"/>
                <a:gridCol w="6659793"/>
              </a:tblGrid>
              <a:tr h="110217">
                <a:tc gridSpan="2">
                  <a:txBody>
                    <a:bodyPr/>
                    <a:lstStyle/>
                    <a:p>
                      <a:pPr lvl="0" algn="just" defTabSz="1018809">
                        <a:defRPr/>
                      </a:pPr>
                      <a:endParaRPr lang="es-419" sz="1000" dirty="0">
                        <a:solidFill>
                          <a:prstClr val="black"/>
                        </a:solidFill>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solidFill>
                        <a:srgbClr val="000000"/>
                      </a:solidFill>
                      <a:round/>
                    </a:lnB>
                  </a:tcPr>
                </a:tc>
                <a:tc hMerge="1">
                  <a:txBody>
                    <a:bodyPr/>
                    <a:lstStyle/>
                    <a:p>
                      <a:endParaRPr lang="en-US"/>
                    </a:p>
                  </a:txBody>
                  <a:tcPr/>
                </a:tc>
              </a:tr>
              <a:tr h="165325">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s-MX" sz="1500" b="1" noProof="0" dirty="0" smtClean="0"/>
                        <a:t>  CFA </a:t>
                      </a:r>
                      <a:r>
                        <a:rPr lang="es-MX" sz="1500" b="1" noProof="0" dirty="0" smtClean="0">
                          <a:solidFill>
                            <a:schemeClr val="tx1"/>
                          </a:solidFill>
                        </a:rPr>
                        <a:t>Trimestre 3: Clave para la </a:t>
                      </a:r>
                      <a:r>
                        <a:rPr lang="es-MX" sz="1500" b="1" u="sng" noProof="0" dirty="0" smtClean="0">
                          <a:solidFill>
                            <a:schemeClr val="tx1"/>
                          </a:solidFill>
                        </a:rPr>
                        <a:t>Respuesta construida</a:t>
                      </a:r>
                      <a:endParaRPr lang="es-MX" sz="1500" b="1" noProof="0"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4303">
                <a:tc gridSpan="2">
                  <a:txBody>
                    <a:bodyPr/>
                    <a:lstStyle/>
                    <a:p>
                      <a:pPr lvl="0" algn="l">
                        <a:lnSpc>
                          <a:spcPct val="100000"/>
                        </a:lnSpc>
                        <a:spcBef>
                          <a:spcPts val="0"/>
                        </a:spcBef>
                        <a:spcAft>
                          <a:spcPts val="0"/>
                        </a:spcAft>
                        <a:defRPr sz="1800" b="0" i="0"/>
                      </a:pPr>
                      <a:r>
                        <a:rPr lang="es-MX" sz="1400" b="1" noProof="0" dirty="0" smtClean="0">
                          <a:latin typeface="+mn-lt"/>
                        </a:rPr>
                        <a:t> Estándar RL.5.9</a:t>
                      </a:r>
                      <a:r>
                        <a:rPr lang="es-MX" sz="1400" b="1" baseline="0" noProof="0" dirty="0" smtClean="0">
                          <a:latin typeface="+mn-lt"/>
                        </a:rPr>
                        <a:t> </a:t>
                      </a:r>
                      <a:r>
                        <a:rPr lang="es-MX" sz="1400" b="1" noProof="0" dirty="0" smtClean="0">
                          <a:latin typeface="+mn-lt"/>
                        </a:rPr>
                        <a:t> </a:t>
                      </a:r>
                      <a:r>
                        <a:rPr lang="es-GT" sz="1400" b="1" dirty="0" smtClean="0">
                          <a:solidFill>
                            <a:schemeClr val="tx1"/>
                          </a:solidFill>
                          <a:latin typeface="+mn-lt"/>
                        </a:rPr>
                        <a:t>Rúbrica para la Respuesta Construida – Lectura </a:t>
                      </a:r>
                      <a:endParaRPr lang="es-MX" sz="1400" b="1" noProof="0" dirty="0">
                        <a:latin typeface="+mn-lt"/>
                      </a:endParaRP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462909">
                <a:tc gridSpan="2">
                  <a:txBody>
                    <a:bodyPr/>
                    <a:lstStyle/>
                    <a:p>
                      <a:pPr marL="53975" marR="0" indent="0" algn="l" defTabSz="1018824" rtl="0" eaLnBrk="1" fontAlgn="auto" latinLnBrk="0" hangingPunct="1">
                        <a:lnSpc>
                          <a:spcPct val="100000"/>
                        </a:lnSpc>
                        <a:spcBef>
                          <a:spcPts val="0"/>
                        </a:spcBef>
                        <a:spcAft>
                          <a:spcPts val="0"/>
                        </a:spcAft>
                        <a:buClrTx/>
                        <a:buSzTx/>
                        <a:buFontTx/>
                        <a:buNone/>
                        <a:tabLst/>
                        <a:defRPr/>
                      </a:pPr>
                      <a:r>
                        <a:rPr lang="es-MX" sz="1400" b="1" noProof="0" dirty="0" smtClean="0">
                          <a:solidFill>
                            <a:schemeClr val="tx1"/>
                          </a:solidFill>
                          <a:latin typeface="+mn-lt"/>
                          <a:cs typeface="Helvetica" panose="020B0604020202020204" pitchFamily="34" charset="0"/>
                        </a:rPr>
                        <a:t>Pregunta #8:</a:t>
                      </a:r>
                      <a:r>
                        <a:rPr lang="es-MX" sz="1400" b="1" baseline="0" noProof="0" dirty="0" smtClean="0">
                          <a:solidFill>
                            <a:schemeClr val="tx1"/>
                          </a:solidFill>
                          <a:latin typeface="+mn-lt"/>
                          <a:cs typeface="Helvetica" panose="020B0604020202020204" pitchFamily="34" charset="0"/>
                        </a:rPr>
                        <a:t>  RL.5.9: </a:t>
                      </a:r>
                      <a:r>
                        <a:rPr lang="es-MX" sz="1400" b="1" baseline="0" noProof="0" dirty="0" smtClean="0"/>
                        <a:t>¿Por qué </a:t>
                      </a:r>
                      <a:r>
                        <a:rPr lang="es-MX" sz="1400" b="0" i="1" baseline="0" noProof="0" dirty="0" smtClean="0"/>
                        <a:t>El paseo de </a:t>
                      </a:r>
                      <a:r>
                        <a:rPr lang="es-MX" sz="1400" b="0" i="1" baseline="0" noProof="0" dirty="0" err="1" smtClean="0"/>
                        <a:t>Jordan</a:t>
                      </a:r>
                      <a:r>
                        <a:rPr lang="es-MX" sz="1400" b="0" i="1" baseline="0" noProof="0" dirty="0" smtClean="0"/>
                        <a:t> </a:t>
                      </a:r>
                      <a:r>
                        <a:rPr lang="es-MX" sz="1400" b="1" baseline="0" noProof="0" dirty="0" smtClean="0"/>
                        <a:t>y </a:t>
                      </a:r>
                      <a:r>
                        <a:rPr lang="es-MX" sz="1400" b="0" i="1" baseline="0" noProof="0" dirty="0" smtClean="0"/>
                        <a:t>El informe de </a:t>
                      </a:r>
                      <a:r>
                        <a:rPr lang="es-MX" sz="1400" b="0" i="1" baseline="0" noProof="0" dirty="0" err="1" smtClean="0"/>
                        <a:t>Macy</a:t>
                      </a:r>
                      <a:r>
                        <a:rPr lang="es-MX" sz="1400" b="0" i="1" baseline="0" noProof="0" dirty="0" smtClean="0"/>
                        <a:t> </a:t>
                      </a:r>
                      <a:r>
                        <a:rPr lang="es-MX" sz="1400" b="1" baseline="0" noProof="0" dirty="0" smtClean="0"/>
                        <a:t>desarrollan de manera diferente el tema de viajar en un globo de aire caliente?  Apoya tu conclusión con ejemplos de ambos textos.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322598">
                <a:tc gridSpan="2">
                  <a:txBody>
                    <a:bodyPr/>
                    <a:lstStyle/>
                    <a:p>
                      <a:pPr lvl="0" algn="l">
                        <a:lnSpc>
                          <a:spcPct val="100000"/>
                        </a:lnSpc>
                        <a:spcBef>
                          <a:spcPts val="0"/>
                        </a:spcBef>
                        <a:spcAft>
                          <a:spcPts val="0"/>
                        </a:spcAft>
                        <a:defRPr sz="1800" b="0" i="0"/>
                      </a:pPr>
                      <a:r>
                        <a:rPr lang="es-PR" sz="1000" u="sng" noProof="0" dirty="0" smtClean="0">
                          <a:solidFill>
                            <a:schemeClr val="tx1"/>
                          </a:solidFill>
                        </a:rPr>
                        <a:t>Lenguaje del maestro y notas para</a:t>
                      </a:r>
                      <a:r>
                        <a:rPr lang="es-PR" sz="1000" u="sng" baseline="0" noProof="0" dirty="0" smtClean="0">
                          <a:solidFill>
                            <a:schemeClr val="tx1"/>
                          </a:solidFill>
                        </a:rPr>
                        <a:t> calificar</a:t>
                      </a:r>
                      <a:r>
                        <a:rPr lang="es-MX" sz="1000" noProof="0" dirty="0" smtClean="0">
                          <a:solidFill>
                            <a:schemeClr val="tx1"/>
                          </a:solidFill>
                          <a:latin typeface="+mn-lt"/>
                        </a:rPr>
                        <a:t>:</a:t>
                      </a:r>
                      <a:endParaRPr lang="es-MX" sz="1000" b="1" noProof="0" dirty="0" smtClean="0">
                        <a:solidFill>
                          <a:schemeClr val="tx1"/>
                        </a:solidFill>
                        <a:latin typeface="+mn-lt"/>
                      </a:endParaRPr>
                    </a:p>
                    <a:p>
                      <a:pPr lvl="0" algn="l">
                        <a:lnSpc>
                          <a:spcPct val="100000"/>
                        </a:lnSpc>
                        <a:spcBef>
                          <a:spcPts val="0"/>
                        </a:spcBef>
                        <a:spcAft>
                          <a:spcPts val="0"/>
                        </a:spcAft>
                        <a:defRPr sz="1800" b="0" i="0"/>
                      </a:pPr>
                      <a:r>
                        <a:rPr lang="es-MX" sz="1000" b="1" baseline="0" noProof="0" dirty="0" smtClean="0">
                          <a:solidFill>
                            <a:schemeClr val="tx1"/>
                          </a:solidFill>
                          <a:uFillTx/>
                          <a:latin typeface="+mn-lt"/>
                        </a:rPr>
                        <a:t>Evidencia suficiente </a:t>
                      </a:r>
                      <a:r>
                        <a:rPr lang="es-MX" sz="1000" b="0" baseline="0" noProof="0" dirty="0" smtClean="0">
                          <a:solidFill>
                            <a:schemeClr val="tx1"/>
                          </a:solidFill>
                          <a:uFillTx/>
                          <a:latin typeface="+mn-lt"/>
                        </a:rPr>
                        <a:t>para apoyar la pregunta sería en la forma de ejemplos de </a:t>
                      </a:r>
                      <a:r>
                        <a:rPr lang="es-MX" sz="1000" b="1" baseline="0" noProof="0" dirty="0" smtClean="0">
                          <a:solidFill>
                            <a:schemeClr val="tx1"/>
                          </a:solidFill>
                          <a:uFillTx/>
                          <a:latin typeface="+mn-lt"/>
                        </a:rPr>
                        <a:t>comparación</a:t>
                      </a:r>
                      <a:r>
                        <a:rPr lang="es-MX" sz="1000" b="0" baseline="0" noProof="0" dirty="0" smtClean="0">
                          <a:solidFill>
                            <a:schemeClr val="tx1"/>
                          </a:solidFill>
                          <a:uFillTx/>
                          <a:latin typeface="+mn-lt"/>
                        </a:rPr>
                        <a:t> entre </a:t>
                      </a:r>
                      <a:r>
                        <a:rPr lang="es-ES" sz="1000" b="1" i="1" baseline="0" noProof="0" dirty="0" smtClean="0">
                          <a:solidFill>
                            <a:schemeClr val="tx1"/>
                          </a:solidFill>
                          <a:uFillTx/>
                          <a:latin typeface="+mn-lt"/>
                        </a:rPr>
                        <a:t>El paseo de </a:t>
                      </a:r>
                      <a:r>
                        <a:rPr lang="es-ES" sz="1000" b="1" i="1" baseline="0" noProof="0" dirty="0" err="1" smtClean="0">
                          <a:solidFill>
                            <a:schemeClr val="tx1"/>
                          </a:solidFill>
                          <a:uFillTx/>
                          <a:latin typeface="+mn-lt"/>
                        </a:rPr>
                        <a:t>Jordan</a:t>
                      </a:r>
                      <a:r>
                        <a:rPr lang="es-ES" sz="1000" b="1" i="1" baseline="0" noProof="0" dirty="0" smtClean="0">
                          <a:solidFill>
                            <a:schemeClr val="tx1"/>
                          </a:solidFill>
                          <a:uFillTx/>
                          <a:latin typeface="+mn-lt"/>
                        </a:rPr>
                        <a:t> </a:t>
                      </a:r>
                      <a:r>
                        <a:rPr lang="es-ES" sz="1000" b="0" baseline="0" noProof="0" dirty="0" smtClean="0">
                          <a:solidFill>
                            <a:schemeClr val="tx1"/>
                          </a:solidFill>
                          <a:uFillTx/>
                          <a:latin typeface="+mn-lt"/>
                        </a:rPr>
                        <a:t>y </a:t>
                      </a:r>
                      <a:r>
                        <a:rPr lang="es-ES" sz="1000" b="1" i="1" baseline="0" noProof="0" dirty="0" smtClean="0">
                          <a:solidFill>
                            <a:schemeClr val="tx1"/>
                          </a:solidFill>
                          <a:uFillTx/>
                          <a:latin typeface="+mn-lt"/>
                        </a:rPr>
                        <a:t>El informe de </a:t>
                      </a:r>
                      <a:r>
                        <a:rPr lang="es-ES" sz="1000" b="1" i="1" baseline="0" noProof="0" dirty="0" err="1" smtClean="0">
                          <a:solidFill>
                            <a:schemeClr val="tx1"/>
                          </a:solidFill>
                          <a:uFillTx/>
                          <a:latin typeface="+mn-lt"/>
                        </a:rPr>
                        <a:t>Macy</a:t>
                      </a:r>
                      <a:r>
                        <a:rPr lang="es-ES" sz="1000" b="1" i="1" baseline="0" noProof="0" dirty="0" smtClean="0">
                          <a:solidFill>
                            <a:schemeClr val="tx1"/>
                          </a:solidFill>
                          <a:uFillTx/>
                          <a:latin typeface="+mn-lt"/>
                        </a:rPr>
                        <a:t> </a:t>
                      </a:r>
                      <a:r>
                        <a:rPr lang="es-MX" sz="1000" b="1" i="1" baseline="0" noProof="0" dirty="0" smtClean="0">
                          <a:solidFill>
                            <a:schemeClr val="tx1"/>
                          </a:solidFill>
                          <a:uFillTx/>
                          <a:latin typeface="+mn-lt"/>
                        </a:rPr>
                        <a:t> </a:t>
                      </a:r>
                      <a:r>
                        <a:rPr lang="es-MX" sz="1000" b="0" i="0" baseline="0" noProof="0" dirty="0" smtClean="0">
                          <a:solidFill>
                            <a:schemeClr val="tx1"/>
                          </a:solidFill>
                          <a:uFillTx/>
                          <a:latin typeface="+mn-lt"/>
                        </a:rPr>
                        <a:t>para determinar por qué cada cuento desarrolla de forma diferente el tema de la experiencia de viajar en un globo de aire caliente y </a:t>
                      </a:r>
                      <a:r>
                        <a:rPr lang="es-MX" sz="1000" b="1" i="0" baseline="0" noProof="0" dirty="0" smtClean="0">
                          <a:solidFill>
                            <a:schemeClr val="tx1"/>
                          </a:solidFill>
                          <a:uFillTx/>
                          <a:latin typeface="+mn-lt"/>
                        </a:rPr>
                        <a:t>explicar el porqué</a:t>
                      </a:r>
                      <a:r>
                        <a:rPr lang="es-MX" sz="1000" b="0" i="0" baseline="0" noProof="0" dirty="0" smtClean="0">
                          <a:solidFill>
                            <a:schemeClr val="tx1"/>
                          </a:solidFill>
                          <a:uFillTx/>
                          <a:latin typeface="+mn-lt"/>
                        </a:rPr>
                        <a:t>. </a:t>
                      </a:r>
                    </a:p>
                    <a:p>
                      <a:pPr lvl="0" algn="l">
                        <a:lnSpc>
                          <a:spcPct val="100000"/>
                        </a:lnSpc>
                        <a:spcBef>
                          <a:spcPts val="0"/>
                        </a:spcBef>
                        <a:spcAft>
                          <a:spcPts val="0"/>
                        </a:spcAft>
                        <a:defRPr sz="1800" b="0" i="0"/>
                      </a:pPr>
                      <a:r>
                        <a:rPr lang="es-MX" sz="1000" b="1" noProof="0" dirty="0" smtClean="0">
                          <a:solidFill>
                            <a:schemeClr val="tx1"/>
                          </a:solidFill>
                          <a:latin typeface="+mn-lt"/>
                        </a:rPr>
                        <a:t>Identificaciones específicas</a:t>
                      </a:r>
                      <a:r>
                        <a:rPr lang="es-MX" sz="1000" b="0" baseline="0" noProof="0" dirty="0" smtClean="0">
                          <a:solidFill>
                            <a:schemeClr val="tx1"/>
                          </a:solidFill>
                          <a:uFill>
                            <a:solidFill/>
                          </a:uFill>
                          <a:latin typeface="+mn-lt"/>
                        </a:rPr>
                        <a:t> o detalles de apoyo en cualquier ejemplo de </a:t>
                      </a:r>
                      <a:r>
                        <a:rPr lang="es-MX" sz="1000" b="1" i="1" baseline="0" noProof="0" dirty="0" smtClean="0">
                          <a:solidFill>
                            <a:schemeClr val="tx1"/>
                          </a:solidFill>
                          <a:uFill>
                            <a:solidFill/>
                          </a:uFill>
                          <a:latin typeface="+mn-lt"/>
                        </a:rPr>
                        <a:t>El paseo de </a:t>
                      </a:r>
                      <a:r>
                        <a:rPr lang="es-MX" sz="1000" b="1" i="1" baseline="0" noProof="0" dirty="0" err="1" smtClean="0">
                          <a:solidFill>
                            <a:schemeClr val="tx1"/>
                          </a:solidFill>
                          <a:uFill>
                            <a:solidFill/>
                          </a:uFill>
                          <a:latin typeface="+mn-lt"/>
                        </a:rPr>
                        <a:t>Jordan</a:t>
                      </a:r>
                      <a:r>
                        <a:rPr lang="es-MX" sz="1000" b="1" i="1" baseline="0" noProof="0" dirty="0" smtClean="0">
                          <a:solidFill>
                            <a:schemeClr val="tx1"/>
                          </a:solidFill>
                          <a:uFill>
                            <a:solidFill/>
                          </a:uFill>
                          <a:latin typeface="+mn-lt"/>
                        </a:rPr>
                        <a:t> </a:t>
                      </a:r>
                      <a:r>
                        <a:rPr lang="es-MX" sz="1000" b="0" baseline="0" noProof="0" dirty="0" smtClean="0">
                          <a:solidFill>
                            <a:schemeClr val="tx1"/>
                          </a:solidFill>
                          <a:uFill>
                            <a:solidFill/>
                          </a:uFill>
                          <a:latin typeface="+mn-lt"/>
                        </a:rPr>
                        <a:t>podrían incluir:  (1) ver a un globo inflarse, (2) tener un piloto, (3) subirse a la barquilla o cesto, (4) manejar un globo, (5) sentirse como si estuviera volando, y (6)la vista desde arriba. Detalles en los ejemplos de </a:t>
                      </a:r>
                      <a:r>
                        <a:rPr lang="es-MX" sz="1000" b="1" i="1" baseline="0" noProof="0" dirty="0" smtClean="0">
                          <a:solidFill>
                            <a:schemeClr val="tx1"/>
                          </a:solidFill>
                          <a:uFill>
                            <a:solidFill/>
                          </a:uFill>
                          <a:latin typeface="+mn-lt"/>
                        </a:rPr>
                        <a:t>El informe de </a:t>
                      </a:r>
                      <a:r>
                        <a:rPr lang="es-MX" sz="1000" b="1" i="1" baseline="0" noProof="0" dirty="0" err="1" smtClean="0">
                          <a:solidFill>
                            <a:schemeClr val="tx1"/>
                          </a:solidFill>
                          <a:uFill>
                            <a:solidFill/>
                          </a:uFill>
                          <a:latin typeface="+mn-lt"/>
                        </a:rPr>
                        <a:t>Macy</a:t>
                      </a:r>
                      <a:r>
                        <a:rPr lang="es-MX" sz="1000" b="1" i="1" baseline="0" noProof="0" dirty="0" smtClean="0">
                          <a:solidFill>
                            <a:schemeClr val="tx1"/>
                          </a:solidFill>
                          <a:uFill>
                            <a:solidFill/>
                          </a:uFill>
                          <a:latin typeface="+mn-lt"/>
                        </a:rPr>
                        <a:t> </a:t>
                      </a:r>
                      <a:r>
                        <a:rPr lang="es-MX" sz="1000" b="0" baseline="0" noProof="0" dirty="0" smtClean="0">
                          <a:solidFill>
                            <a:schemeClr val="tx1"/>
                          </a:solidFill>
                          <a:uFill>
                            <a:solidFill/>
                          </a:uFill>
                          <a:latin typeface="+mn-lt"/>
                        </a:rPr>
                        <a:t>podrían incluir: (1) la mamá explicando que calentar el aire causa que el globo suba, (2) el papá hablándole sobre el piloto, (3) aprender sobre las tres partes principales del globo, (4) manejar o maniobrar el globo, (5) la válvula de combustión moviendo el aire caliente, (6) el regulador dejando salir el aire para bajar o descender el globo, (7)la dirección del viento determina hacia dónde vas, (7) ir de paseo en un globo. </a:t>
                      </a:r>
                    </a:p>
                    <a:p>
                      <a:pPr lvl="0" algn="l">
                        <a:lnSpc>
                          <a:spcPct val="100000"/>
                        </a:lnSpc>
                        <a:spcBef>
                          <a:spcPts val="0"/>
                        </a:spcBef>
                        <a:spcAft>
                          <a:spcPts val="0"/>
                        </a:spcAft>
                        <a:defRPr sz="1800" b="0" i="0"/>
                      </a:pPr>
                      <a:r>
                        <a:rPr lang="es-MX" sz="1000" b="1" noProof="0" dirty="0" smtClean="0">
                          <a:solidFill>
                            <a:schemeClr val="tx1"/>
                          </a:solidFill>
                          <a:latin typeface="+mn-lt"/>
                        </a:rPr>
                        <a:t>Apoyo completo </a:t>
                      </a:r>
                      <a:r>
                        <a:rPr lang="es-MX" sz="1000" b="0" baseline="0" noProof="0" dirty="0" smtClean="0">
                          <a:solidFill>
                            <a:schemeClr val="tx1"/>
                          </a:solidFill>
                          <a:latin typeface="+mn-lt"/>
                        </a:rPr>
                        <a:t>podría incluir cualquier otro detalle o ejemplo tomado del texto específicamente  que apoye la pregunta de un modo lógico.</a:t>
                      </a:r>
                      <a:endParaRPr lang="es-MX" sz="1000" b="1" i="1" noProof="0" dirty="0" smtClean="0">
                        <a:solidFill>
                          <a:schemeClr val="tx1"/>
                        </a:solidFill>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917767">
                <a:tc>
                  <a:txBody>
                    <a:bodyPr/>
                    <a:lstStyle/>
                    <a:p>
                      <a:pPr lvl="0" algn="ctr">
                        <a:lnSpc>
                          <a:spcPct val="100000"/>
                        </a:lnSpc>
                        <a:spcBef>
                          <a:spcPts val="0"/>
                        </a:spcBef>
                        <a:spcAft>
                          <a:spcPts val="0"/>
                        </a:spcAft>
                        <a:defRPr sz="1800" b="0" i="0"/>
                      </a:pPr>
                      <a:r>
                        <a:rPr lang="es-MX" sz="2000" b="1" noProof="0" dirty="0" smtClean="0">
                          <a:latin typeface="+mn-lt"/>
                        </a:rPr>
                        <a:t>3</a:t>
                      </a:r>
                      <a:endParaRPr lang="es-MX" sz="2000" b="1" noProof="0"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lang="es-MX" sz="1000" i="1" noProof="0" dirty="0" smtClean="0">
                          <a:solidFill>
                            <a:schemeClr val="tx1"/>
                          </a:solidFill>
                          <a:latin typeface="+mn-lt"/>
                        </a:rPr>
                        <a:t>El estudiante ofrece</a:t>
                      </a:r>
                      <a:r>
                        <a:rPr lang="es-MX" sz="1000" i="1" baseline="0" noProof="0" dirty="0" smtClean="0">
                          <a:solidFill>
                            <a:schemeClr val="tx1"/>
                          </a:solidFill>
                          <a:latin typeface="+mn-lt"/>
                        </a:rPr>
                        <a:t> una respuesta competente presentando muchos ejemplos de cómo ambos textos se desarrollaron, y explica por qué.</a:t>
                      </a:r>
                    </a:p>
                    <a:p>
                      <a:pPr lvl="0" algn="l">
                        <a:lnSpc>
                          <a:spcPct val="100000"/>
                        </a:lnSpc>
                        <a:spcBef>
                          <a:spcPts val="0"/>
                        </a:spcBef>
                        <a:spcAft>
                          <a:spcPts val="0"/>
                        </a:spcAft>
                        <a:defRPr sz="1800" b="0" i="0"/>
                      </a:pPr>
                      <a:r>
                        <a:rPr lang="es-ES" sz="1100" i="0" baseline="0" noProof="0" dirty="0" smtClean="0">
                          <a:solidFill>
                            <a:schemeClr val="tx1"/>
                          </a:solidFill>
                          <a:latin typeface="+mn-lt"/>
                        </a:rPr>
                        <a:t>Pienso que cada cuento desarrolla el tema de subir a un globo de aire caliente de manera diferente porque cada cuento está hablando de los  globos de aire caliente por diferentes razones. Por ejemplo, en </a:t>
                      </a:r>
                      <a:r>
                        <a:rPr lang="es-ES" sz="1100" b="1" i="1" baseline="0" noProof="0" dirty="0" smtClean="0">
                          <a:solidFill>
                            <a:schemeClr val="tx1"/>
                          </a:solidFill>
                          <a:latin typeface="+mn-lt"/>
                        </a:rPr>
                        <a:t>El paseo de </a:t>
                      </a:r>
                      <a:r>
                        <a:rPr lang="es-ES" sz="1100" b="1" i="1" baseline="0" noProof="0" dirty="0" err="1" smtClean="0">
                          <a:solidFill>
                            <a:schemeClr val="tx1"/>
                          </a:solidFill>
                          <a:latin typeface="+mn-lt"/>
                        </a:rPr>
                        <a:t>Jordan</a:t>
                      </a:r>
                      <a:r>
                        <a:rPr lang="es-ES" sz="1100" i="0" baseline="0" noProof="0" dirty="0" smtClean="0">
                          <a:solidFill>
                            <a:schemeClr val="tx1"/>
                          </a:solidFill>
                          <a:latin typeface="+mn-lt"/>
                        </a:rPr>
                        <a:t>, sus padres le están dando una sorpresa de cumpleaños de ir de paseo en un globo de aire caliente. En el cuento </a:t>
                      </a:r>
                      <a:r>
                        <a:rPr lang="es-ES" sz="1100" b="1" i="1" baseline="0" noProof="0" dirty="0" smtClean="0">
                          <a:solidFill>
                            <a:schemeClr val="tx1"/>
                          </a:solidFill>
                          <a:latin typeface="+mn-lt"/>
                        </a:rPr>
                        <a:t>El informe de </a:t>
                      </a:r>
                      <a:r>
                        <a:rPr lang="es-ES" sz="1100" b="1" i="1" baseline="0" noProof="0" dirty="0" err="1" smtClean="0">
                          <a:solidFill>
                            <a:schemeClr val="tx1"/>
                          </a:solidFill>
                          <a:latin typeface="+mn-lt"/>
                        </a:rPr>
                        <a:t>Macy</a:t>
                      </a:r>
                      <a:r>
                        <a:rPr lang="es-ES" sz="1100" b="1" i="1" baseline="0" noProof="0" dirty="0" smtClean="0">
                          <a:solidFill>
                            <a:schemeClr val="tx1"/>
                          </a:solidFill>
                          <a:latin typeface="+mn-lt"/>
                        </a:rPr>
                        <a:t> </a:t>
                      </a:r>
                      <a:r>
                        <a:rPr lang="es-ES" sz="1100" i="0" baseline="0" noProof="0" dirty="0" smtClean="0">
                          <a:solidFill>
                            <a:schemeClr val="tx1"/>
                          </a:solidFill>
                          <a:latin typeface="+mn-lt"/>
                        </a:rPr>
                        <a:t>sus padres también la sorprenden con un paseo en un globo de aire caliente, pero con el fin de ayudarla a escribir un mejor informe sobre los globos de aire caliente. </a:t>
                      </a:r>
                      <a:r>
                        <a:rPr lang="es-ES" sz="1100" i="0" baseline="0" noProof="0" dirty="0" err="1" smtClean="0">
                          <a:solidFill>
                            <a:schemeClr val="tx1"/>
                          </a:solidFill>
                          <a:latin typeface="+mn-lt"/>
                        </a:rPr>
                        <a:t>Jordan</a:t>
                      </a:r>
                      <a:r>
                        <a:rPr lang="es-ES" sz="1100" i="0" baseline="0" noProof="0" dirty="0" smtClean="0">
                          <a:solidFill>
                            <a:schemeClr val="tx1"/>
                          </a:solidFill>
                          <a:latin typeface="+mn-lt"/>
                        </a:rPr>
                        <a:t> habla de cómo se siente al estar en un globo de aire caliente. Él dice que siente cuando el globo se eleva, que está asustado y luego que siente como si estuvieran volando. Él describe lo que ve desde arriba y lo feliz que estaba de haber vivido esa experiencia. El cuento </a:t>
                      </a:r>
                      <a:r>
                        <a:rPr lang="es-ES" sz="1100" b="1" i="1" baseline="0" noProof="0" dirty="0" smtClean="0">
                          <a:solidFill>
                            <a:schemeClr val="tx1"/>
                          </a:solidFill>
                          <a:latin typeface="+mn-lt"/>
                        </a:rPr>
                        <a:t>El paseo de </a:t>
                      </a:r>
                      <a:r>
                        <a:rPr lang="es-ES" sz="1100" b="1" i="1" baseline="0" noProof="0" dirty="0" err="1" smtClean="0">
                          <a:solidFill>
                            <a:schemeClr val="tx1"/>
                          </a:solidFill>
                          <a:latin typeface="+mn-lt"/>
                        </a:rPr>
                        <a:t>Jordan</a:t>
                      </a:r>
                      <a:r>
                        <a:rPr lang="es-ES" sz="1100" b="1" i="1" baseline="0" noProof="0" dirty="0" smtClean="0">
                          <a:solidFill>
                            <a:schemeClr val="tx1"/>
                          </a:solidFill>
                          <a:latin typeface="+mn-lt"/>
                        </a:rPr>
                        <a:t> </a:t>
                      </a:r>
                      <a:r>
                        <a:rPr lang="es-ES" sz="1100" i="0" baseline="0" noProof="0" dirty="0" smtClean="0">
                          <a:solidFill>
                            <a:schemeClr val="tx1"/>
                          </a:solidFill>
                          <a:latin typeface="+mn-lt"/>
                        </a:rPr>
                        <a:t>desarrolla el tema de vivir la experiencia de dar un paseo en un globo de aire caliente (cómo se ve y se siente). En el cuento </a:t>
                      </a:r>
                      <a:r>
                        <a:rPr lang="es-ES" sz="1100" b="1" i="1" baseline="0" noProof="0" dirty="0" smtClean="0">
                          <a:solidFill>
                            <a:schemeClr val="tx1"/>
                          </a:solidFill>
                          <a:latin typeface="+mn-lt"/>
                        </a:rPr>
                        <a:t>El informe de </a:t>
                      </a:r>
                      <a:r>
                        <a:rPr lang="es-ES" sz="1100" b="1" i="1" baseline="0" noProof="0" dirty="0" err="1" smtClean="0">
                          <a:solidFill>
                            <a:schemeClr val="tx1"/>
                          </a:solidFill>
                          <a:latin typeface="+mn-lt"/>
                        </a:rPr>
                        <a:t>Macy</a:t>
                      </a:r>
                      <a:r>
                        <a:rPr lang="es-ES" sz="1100" b="1" i="1" baseline="0" noProof="0" dirty="0" smtClean="0">
                          <a:solidFill>
                            <a:schemeClr val="tx1"/>
                          </a:solidFill>
                          <a:latin typeface="+mn-lt"/>
                        </a:rPr>
                        <a:t>, </a:t>
                      </a:r>
                      <a:r>
                        <a:rPr lang="es-ES" sz="1100" i="0" baseline="0" noProof="0" dirty="0" err="1" smtClean="0">
                          <a:solidFill>
                            <a:schemeClr val="tx1"/>
                          </a:solidFill>
                          <a:latin typeface="+mn-lt"/>
                        </a:rPr>
                        <a:t>Macy</a:t>
                      </a:r>
                      <a:r>
                        <a:rPr lang="es-ES" sz="1100" i="0" baseline="0" noProof="0" dirty="0" smtClean="0">
                          <a:solidFill>
                            <a:schemeClr val="tx1"/>
                          </a:solidFill>
                          <a:latin typeface="+mn-lt"/>
                        </a:rPr>
                        <a:t> tiene que escribir un informe sobre el globo de aire caliente como medio de transporte. Para escribir su informe </a:t>
                      </a:r>
                      <a:r>
                        <a:rPr lang="es-ES" sz="1100" i="0" baseline="0" noProof="0" dirty="0" err="1" smtClean="0">
                          <a:solidFill>
                            <a:schemeClr val="tx1"/>
                          </a:solidFill>
                          <a:latin typeface="+mn-lt"/>
                        </a:rPr>
                        <a:t>Macy</a:t>
                      </a:r>
                      <a:r>
                        <a:rPr lang="es-ES" sz="1100" i="0" baseline="0" noProof="0" dirty="0" smtClean="0">
                          <a:solidFill>
                            <a:schemeClr val="tx1"/>
                          </a:solidFill>
                          <a:latin typeface="+mn-lt"/>
                        </a:rPr>
                        <a:t> estudia globos de aire caliente en la biblioteca y en el Internet. </a:t>
                      </a:r>
                      <a:r>
                        <a:rPr lang="es-ES" sz="1100" i="0" baseline="0" noProof="0" dirty="0" err="1" smtClean="0">
                          <a:solidFill>
                            <a:schemeClr val="tx1"/>
                          </a:solidFill>
                          <a:latin typeface="+mn-lt"/>
                        </a:rPr>
                        <a:t>Macy</a:t>
                      </a:r>
                      <a:r>
                        <a:rPr lang="es-ES" sz="1100" i="0" baseline="0" noProof="0" dirty="0" smtClean="0">
                          <a:solidFill>
                            <a:schemeClr val="tx1"/>
                          </a:solidFill>
                          <a:latin typeface="+mn-lt"/>
                        </a:rPr>
                        <a:t> aprende cómo funciona un globo (las partes científicas) y estudia los  globos de aire caliente más por razones científicas que por diversión. </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El cuento </a:t>
                      </a:r>
                      <a:r>
                        <a:rPr kumimoji="0" lang="es-ES" sz="1100" b="1" i="1" u="none" strike="noStrike" kern="1200" cap="none" spc="0" normalizeH="0" baseline="0" noProof="0" dirty="0" smtClean="0">
                          <a:ln>
                            <a:noFill/>
                          </a:ln>
                          <a:solidFill>
                            <a:prstClr val="black"/>
                          </a:solidFill>
                          <a:effectLst/>
                          <a:uLnTx/>
                          <a:uFillTx/>
                          <a:latin typeface="+mn-lt"/>
                          <a:ea typeface="+mn-ea"/>
                          <a:cs typeface="+mn-cs"/>
                        </a:rPr>
                        <a:t>El informe de </a:t>
                      </a:r>
                      <a:r>
                        <a:rPr kumimoji="0" lang="es-ES" sz="1100" b="1" i="1" u="none" strike="noStrike" kern="1200" cap="none" spc="0" normalizeH="0" baseline="0" noProof="0" dirty="0" err="1" smtClean="0">
                          <a:ln>
                            <a:noFill/>
                          </a:ln>
                          <a:solidFill>
                            <a:prstClr val="black"/>
                          </a:solidFill>
                          <a:effectLst/>
                          <a:uLnTx/>
                          <a:uFillTx/>
                          <a:latin typeface="+mn-lt"/>
                          <a:ea typeface="+mn-ea"/>
                          <a:cs typeface="+mn-cs"/>
                        </a:rPr>
                        <a:t>Macy</a:t>
                      </a:r>
                      <a:r>
                        <a:rPr kumimoji="0" lang="es-ES" sz="1100" b="1" i="1" u="none" strike="noStrike" kern="1200" cap="none" spc="0" normalizeH="0" baseline="0" noProof="0" dirty="0" smtClean="0">
                          <a:ln>
                            <a:noFill/>
                          </a:ln>
                          <a:solidFill>
                            <a:prstClr val="black"/>
                          </a:solidFill>
                          <a:effectLst/>
                          <a:uLnTx/>
                          <a:uFillTx/>
                          <a:latin typeface="+mn-lt"/>
                          <a:ea typeface="+mn-ea"/>
                          <a:cs typeface="+mn-cs"/>
                        </a:rPr>
                        <a:t> </a:t>
                      </a:r>
                      <a:r>
                        <a:rPr lang="es-ES" sz="1100" i="0" baseline="0" noProof="0" dirty="0" smtClean="0">
                          <a:solidFill>
                            <a:schemeClr val="tx1"/>
                          </a:solidFill>
                          <a:latin typeface="+mn-lt"/>
                        </a:rPr>
                        <a:t>desarrolla el tema de los globos de aire caliente desde un punto de vista científico (cómo funciona un globo de aire caliente), en lugar de centrarse solamente en cómo se ve y se siente.</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1069100">
                <a:tc>
                  <a:txBody>
                    <a:bodyPr/>
                    <a:lstStyle/>
                    <a:p>
                      <a:pPr lvl="0" algn="ctr">
                        <a:lnSpc>
                          <a:spcPct val="100000"/>
                        </a:lnSpc>
                        <a:spcBef>
                          <a:spcPts val="0"/>
                        </a:spcBef>
                        <a:spcAft>
                          <a:spcPts val="0"/>
                        </a:spcAft>
                        <a:defRPr sz="1800" b="0" i="0"/>
                      </a:pPr>
                      <a:r>
                        <a:rPr lang="es-MX" sz="2000" b="1" noProof="0" dirty="0" smtClean="0">
                          <a:latin typeface="+mn-lt"/>
                        </a:rPr>
                        <a:t>2</a:t>
                      </a:r>
                      <a:endParaRPr lang="es-MX" sz="2000" b="1" noProof="0"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lang="es-MX" sz="1000" i="1" noProof="0" dirty="0" smtClean="0">
                          <a:solidFill>
                            <a:schemeClr val="tx1"/>
                          </a:solidFill>
                          <a:latin typeface="+mn-lt"/>
                        </a:rPr>
                        <a:t>El estudiante ofrece</a:t>
                      </a:r>
                      <a:r>
                        <a:rPr lang="es-MX" sz="1000" i="1" baseline="0" noProof="0" dirty="0" smtClean="0">
                          <a:solidFill>
                            <a:schemeClr val="tx1"/>
                          </a:solidFill>
                          <a:latin typeface="+mn-lt"/>
                        </a:rPr>
                        <a:t> una respuesta adecuada (suficiente) presentando algunos ejemplos de cómo ambos textos se desarrollaron, y explica por qué.</a:t>
                      </a:r>
                    </a:p>
                    <a:p>
                      <a:pPr lvl="0" algn="l">
                        <a:lnSpc>
                          <a:spcPct val="100000"/>
                        </a:lnSpc>
                        <a:spcBef>
                          <a:spcPts val="0"/>
                        </a:spcBef>
                        <a:spcAft>
                          <a:spcPts val="0"/>
                        </a:spcAft>
                        <a:defRPr sz="1800" b="0" i="0"/>
                      </a:pPr>
                      <a:r>
                        <a:rPr lang="es-ES" sz="1100" i="0" baseline="0" noProof="0" dirty="0" err="1" smtClean="0">
                          <a:solidFill>
                            <a:schemeClr val="tx1"/>
                          </a:solidFill>
                          <a:latin typeface="+mn-lt"/>
                        </a:rPr>
                        <a:t>Jordan</a:t>
                      </a:r>
                      <a:r>
                        <a:rPr lang="es-ES" sz="1100" i="0" baseline="0" noProof="0" dirty="0" smtClean="0">
                          <a:solidFill>
                            <a:schemeClr val="tx1"/>
                          </a:solidFill>
                          <a:latin typeface="+mn-lt"/>
                        </a:rPr>
                        <a:t> da un paseo en un globo para su cumpleaños. Es una gran sorpresa. El cuento dice lo mucho que le gusta. </a:t>
                      </a:r>
                      <a:r>
                        <a:rPr lang="es-ES" sz="1100" i="0" baseline="0" noProof="0" dirty="0" err="1" smtClean="0">
                          <a:solidFill>
                            <a:schemeClr val="tx1"/>
                          </a:solidFill>
                          <a:latin typeface="+mn-lt"/>
                        </a:rPr>
                        <a:t>Jordan</a:t>
                      </a:r>
                      <a:r>
                        <a:rPr lang="es-ES" sz="1100" i="0" baseline="0" noProof="0" dirty="0" smtClean="0">
                          <a:solidFill>
                            <a:schemeClr val="tx1"/>
                          </a:solidFill>
                          <a:latin typeface="+mn-lt"/>
                        </a:rPr>
                        <a:t> hasta dice que se siente como volar.  Así que este cuento es todo sobre lo que se siente al estar en un globo de aire caliente. Sin embargo, cuando lees </a:t>
                      </a:r>
                      <a:r>
                        <a:rPr lang="es-ES" sz="1100" b="1" i="1" baseline="0" noProof="0" dirty="0" smtClean="0">
                          <a:solidFill>
                            <a:schemeClr val="tx1"/>
                          </a:solidFill>
                          <a:latin typeface="+mn-lt"/>
                        </a:rPr>
                        <a:t>El informe de </a:t>
                      </a:r>
                      <a:r>
                        <a:rPr lang="es-ES" sz="1100" b="1" i="1" baseline="0" noProof="0" dirty="0" err="1" smtClean="0">
                          <a:solidFill>
                            <a:schemeClr val="tx1"/>
                          </a:solidFill>
                          <a:latin typeface="+mn-lt"/>
                        </a:rPr>
                        <a:t>Macy</a:t>
                      </a:r>
                      <a:r>
                        <a:rPr lang="es-ES" sz="1100" b="1" i="1" baseline="0" noProof="0" dirty="0" smtClean="0">
                          <a:solidFill>
                            <a:schemeClr val="tx1"/>
                          </a:solidFill>
                          <a:latin typeface="+mn-lt"/>
                        </a:rPr>
                        <a:t>, </a:t>
                      </a:r>
                      <a:r>
                        <a:rPr lang="es-ES" sz="1100" b="0" i="0" baseline="0" noProof="0" dirty="0" smtClean="0">
                          <a:solidFill>
                            <a:schemeClr val="tx1"/>
                          </a:solidFill>
                          <a:latin typeface="+mn-lt"/>
                        </a:rPr>
                        <a:t>no </a:t>
                      </a:r>
                      <a:r>
                        <a:rPr lang="es-ES" sz="1100" i="0" baseline="0" noProof="0" dirty="0" smtClean="0">
                          <a:solidFill>
                            <a:schemeClr val="tx1"/>
                          </a:solidFill>
                          <a:latin typeface="+mn-lt"/>
                        </a:rPr>
                        <a:t>se trata simplemente de divertirse paseando en un globo. Ella tiene que aprender cómo y por qué funcionan los globos para hacer un informe. Así que este cuento habla mucho de cómo realmente funciona un globo de aire caliente, usando palabras científicas (válvulas, combustión y envoltura). Al final, </a:t>
                      </a:r>
                      <a:r>
                        <a:rPr lang="es-ES" sz="1100" i="0" baseline="0" noProof="0" dirty="0" err="1" smtClean="0">
                          <a:solidFill>
                            <a:schemeClr val="tx1"/>
                          </a:solidFill>
                          <a:latin typeface="+mn-lt"/>
                        </a:rPr>
                        <a:t>Macy</a:t>
                      </a:r>
                      <a:r>
                        <a:rPr lang="es-ES" sz="1100" i="0" baseline="0" noProof="0" dirty="0" smtClean="0">
                          <a:solidFill>
                            <a:schemeClr val="tx1"/>
                          </a:solidFill>
                          <a:latin typeface="+mn-lt"/>
                        </a:rPr>
                        <a:t>  sube también a un globo. Así que los cuentos son diferentes por una razón. Uno es por diversión. Uno es para aprender datos.</a:t>
                      </a:r>
                      <a:endParaRPr lang="es-MX" sz="1100" i="0" baseline="0" noProof="0" dirty="0" smtClean="0">
                        <a:solidFill>
                          <a:schemeClr val="tx1"/>
                        </a:solidFill>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462909">
                <a:tc>
                  <a:txBody>
                    <a:bodyPr/>
                    <a:lstStyle/>
                    <a:p>
                      <a:pPr lvl="0" algn="ctr">
                        <a:lnSpc>
                          <a:spcPct val="100000"/>
                        </a:lnSpc>
                        <a:spcBef>
                          <a:spcPts val="0"/>
                        </a:spcBef>
                        <a:spcAft>
                          <a:spcPts val="0"/>
                        </a:spcAft>
                        <a:defRPr sz="1800" b="0" i="0"/>
                      </a:pPr>
                      <a:r>
                        <a:rPr lang="es-MX" sz="2000" b="1" noProof="0" dirty="0" smtClean="0">
                          <a:latin typeface="+mn-lt"/>
                        </a:rPr>
                        <a:t>1</a:t>
                      </a:r>
                      <a:endParaRPr lang="es-MX" sz="2000" b="1" noProof="0"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s-ES" sz="1000" i="1" noProof="0" dirty="0" smtClean="0">
                          <a:solidFill>
                            <a:schemeClr val="tx1"/>
                          </a:solidFill>
                          <a:latin typeface="+mn-lt"/>
                        </a:rPr>
                        <a:t>El estudiante ofrece una respuesta mínima presentando algunos ejemplos de cómo ambos textos se desarrollaron, y explica por qué.</a:t>
                      </a:r>
                    </a:p>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s-MX" sz="1100" b="1" i="1" baseline="0" noProof="0" dirty="0" smtClean="0">
                          <a:solidFill>
                            <a:schemeClr val="tx1"/>
                          </a:solidFill>
                          <a:latin typeface="+mn-lt"/>
                        </a:rPr>
                        <a:t>El paseo de </a:t>
                      </a:r>
                      <a:r>
                        <a:rPr lang="es-MX" sz="1100" b="1" i="1" baseline="0" noProof="0" dirty="0" err="1" smtClean="0">
                          <a:solidFill>
                            <a:schemeClr val="tx1"/>
                          </a:solidFill>
                          <a:latin typeface="+mn-lt"/>
                        </a:rPr>
                        <a:t>Jordan</a:t>
                      </a:r>
                      <a:r>
                        <a:rPr lang="es-MX" sz="1100" b="1" i="1" baseline="0" noProof="0" dirty="0" smtClean="0">
                          <a:solidFill>
                            <a:schemeClr val="tx1"/>
                          </a:solidFill>
                          <a:latin typeface="+mn-lt"/>
                        </a:rPr>
                        <a:t> </a:t>
                      </a:r>
                      <a:r>
                        <a:rPr lang="es-MX" sz="1100" b="0" i="0" baseline="0" noProof="0" dirty="0" smtClean="0">
                          <a:solidFill>
                            <a:schemeClr val="tx1"/>
                          </a:solidFill>
                          <a:latin typeface="+mn-lt"/>
                        </a:rPr>
                        <a:t>trata de cómo es estar en un globo. </a:t>
                      </a:r>
                      <a:r>
                        <a:rPr lang="es-ES" sz="1100" b="1" i="1" baseline="0" noProof="0" dirty="0" smtClean="0">
                          <a:solidFill>
                            <a:schemeClr val="tx1"/>
                          </a:solidFill>
                          <a:latin typeface="+mn-lt"/>
                        </a:rPr>
                        <a:t>El informe de </a:t>
                      </a:r>
                      <a:r>
                        <a:rPr lang="es-ES" sz="1100" b="1" i="1" baseline="0" noProof="0" dirty="0" err="1" smtClean="0">
                          <a:solidFill>
                            <a:schemeClr val="tx1"/>
                          </a:solidFill>
                          <a:latin typeface="+mn-lt"/>
                        </a:rPr>
                        <a:t>Macy</a:t>
                      </a:r>
                      <a:r>
                        <a:rPr lang="es-ES" sz="1100" b="1" i="1" baseline="0" noProof="0" dirty="0" smtClean="0">
                          <a:solidFill>
                            <a:schemeClr val="tx1"/>
                          </a:solidFill>
                          <a:latin typeface="+mn-lt"/>
                        </a:rPr>
                        <a:t> </a:t>
                      </a:r>
                      <a:r>
                        <a:rPr lang="es-ES" sz="1100" b="0" i="0" baseline="0" noProof="0" dirty="0" smtClean="0">
                          <a:solidFill>
                            <a:schemeClr val="tx1"/>
                          </a:solidFill>
                          <a:latin typeface="+mn-lt"/>
                        </a:rPr>
                        <a:t>es sobre escribir un informe para la clase.  </a:t>
                      </a:r>
                      <a:r>
                        <a:rPr lang="es-MX" sz="1100" b="0" i="0" baseline="0" noProof="0" dirty="0" smtClean="0">
                          <a:solidFill>
                            <a:schemeClr val="tx1"/>
                          </a:solidFill>
                          <a:latin typeface="+mn-lt"/>
                        </a:rPr>
                        <a:t>Me gustaron ambos cuentos.</a:t>
                      </a:r>
                      <a:endParaRPr lang="es-MX" sz="1100" i="0" baseline="0" noProof="0" dirty="0" smtClean="0">
                        <a:solidFill>
                          <a:schemeClr val="tx1"/>
                        </a:solidFill>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52693">
                <a:tc>
                  <a:txBody>
                    <a:bodyPr/>
                    <a:lstStyle/>
                    <a:p>
                      <a:pPr lvl="0" algn="ctr">
                        <a:lnSpc>
                          <a:spcPct val="100000"/>
                        </a:lnSpc>
                        <a:spcBef>
                          <a:spcPts val="0"/>
                        </a:spcBef>
                        <a:spcAft>
                          <a:spcPts val="0"/>
                        </a:spcAft>
                        <a:defRPr sz="1800" b="0" i="0"/>
                      </a:pPr>
                      <a:r>
                        <a:rPr lang="es-MX" sz="2000" b="1" noProof="0" dirty="0" smtClean="0">
                          <a:latin typeface="+mn-lt"/>
                        </a:rPr>
                        <a:t>0</a:t>
                      </a:r>
                      <a:endParaRPr lang="es-MX" sz="2000" b="1" noProof="0"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lang="es-ES" sz="1000" i="1" noProof="0" dirty="0" smtClean="0">
                          <a:solidFill>
                            <a:schemeClr val="tx1"/>
                          </a:solidFill>
                          <a:latin typeface="+mn-lt"/>
                        </a:rPr>
                        <a:t>El estudiante</a:t>
                      </a:r>
                      <a:r>
                        <a:rPr lang="es-ES" sz="1000" i="1" baseline="0" noProof="0" dirty="0" smtClean="0">
                          <a:solidFill>
                            <a:schemeClr val="tx1"/>
                          </a:solidFill>
                          <a:latin typeface="+mn-lt"/>
                        </a:rPr>
                        <a:t> no</a:t>
                      </a:r>
                      <a:r>
                        <a:rPr lang="es-ES" sz="1000" i="1" noProof="0" dirty="0" smtClean="0">
                          <a:solidFill>
                            <a:schemeClr val="tx1"/>
                          </a:solidFill>
                          <a:latin typeface="+mn-lt"/>
                        </a:rPr>
                        <a:t> ofrece una respuesta utilizando ejemplos de cómo ambos textos se desarrollaron ni explica por qué</a:t>
                      </a:r>
                    </a:p>
                    <a:p>
                      <a:pPr lvl="0" algn="l">
                        <a:lnSpc>
                          <a:spcPct val="100000"/>
                        </a:lnSpc>
                        <a:spcBef>
                          <a:spcPts val="0"/>
                        </a:spcBef>
                        <a:spcAft>
                          <a:spcPts val="0"/>
                        </a:spcAft>
                        <a:defRPr sz="1800" b="0" i="0"/>
                      </a:pPr>
                      <a:r>
                        <a:rPr lang="es-MX" sz="1100" i="0" baseline="0" noProof="0" dirty="0" smtClean="0">
                          <a:latin typeface="+mn-lt"/>
                        </a:rPr>
                        <a:t>Pasear en un globo de aire caliente es bien divertido.  Es como ¡</a:t>
                      </a:r>
                      <a:r>
                        <a:rPr lang="es-MX" sz="1100" i="0" baseline="0" noProof="0" dirty="0" err="1" smtClean="0">
                          <a:latin typeface="+mn-lt"/>
                        </a:rPr>
                        <a:t>yupiii</a:t>
                      </a:r>
                      <a:r>
                        <a:rPr lang="es-MX" sz="1100" i="0" baseline="0" noProof="0" dirty="0" smtClean="0">
                          <a:latin typeface="+mn-lt"/>
                        </a:rPr>
                        <a:t>! Me gustaría tratarlo y decir cuán divertido es y por qué me subí en uno.</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
        <p:nvSpPr>
          <p:cNvPr id="5" name="Slide Number Placeholder 3"/>
          <p:cNvSpPr>
            <a:spLocks noGrp="1"/>
          </p:cNvSpPr>
          <p:nvPr>
            <p:ph type="sldNum" sz="quarter" idx="12"/>
          </p:nvPr>
        </p:nvSpPr>
        <p:spPr>
          <a:xfrm>
            <a:off x="6557963" y="9522884"/>
            <a:ext cx="842010" cy="535517"/>
          </a:xfrm>
        </p:spPr>
        <p:txBody>
          <a:bodyPr/>
          <a:lstStyle/>
          <a:p>
            <a:r>
              <a:rPr lang="en-US" dirty="0" smtClean="0"/>
              <a:t>20</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49594998"/>
              </p:ext>
            </p:extLst>
          </p:nvPr>
        </p:nvGraphicFramePr>
        <p:xfrm>
          <a:off x="4543634" y="8894107"/>
          <a:ext cx="2856339" cy="628777"/>
        </p:xfrm>
        <a:graphic>
          <a:graphicData uri="http://schemas.openxmlformats.org/drawingml/2006/table">
            <a:tbl>
              <a:tblPr firstRow="1" firstCol="1" bandRow="1"/>
              <a:tblGrid>
                <a:gridCol w="2856339"/>
              </a:tblGrid>
              <a:tr h="141097">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RL.5.9        DOK </a:t>
                      </a:r>
                      <a:r>
                        <a:rPr lang="en-US" sz="800" b="1" dirty="0">
                          <a:solidFill>
                            <a:srgbClr val="000000"/>
                          </a:solidFill>
                          <a:effectLst/>
                          <a:latin typeface="Calibri"/>
                          <a:ea typeface="Times New Roman"/>
                          <a:cs typeface="Times New Roman"/>
                        </a:rPr>
                        <a:t>4 - SY</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36042">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Compara y contrasta  múltiples cuentos del mismo género utilizando evidencia recopilada, generalizaciones, cualquier gráfica utilizada, etc.... Concluye con una declaración o sección acerca de abordar temas y tópicos. </a:t>
                      </a:r>
                      <a:endParaRPr lang="en-US" sz="800" b="0" dirty="0" smtClean="0">
                        <a:solidFill>
                          <a:srgbClr val="000000"/>
                        </a:solidFill>
                        <a:effectLst/>
                        <a:latin typeface="Calibri"/>
                        <a:ea typeface="Times New Roman"/>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25597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61460363"/>
              </p:ext>
            </p:extLst>
          </p:nvPr>
        </p:nvGraphicFramePr>
        <p:xfrm>
          <a:off x="577533" y="673608"/>
          <a:ext cx="6822440" cy="7466076"/>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effectLst/>
                        </a:rPr>
                        <a:t>Pre-evaluación Trimestre 4: Clave para la </a:t>
                      </a:r>
                      <a:r>
                        <a:rPr lang="es-419" sz="1500" b="1" u="sng" dirty="0" smtClean="0">
                          <a:effectLst/>
                        </a:rPr>
                        <a:t>Respuesta construida de investigación</a:t>
                      </a:r>
                    </a:p>
                  </a:txBody>
                  <a:tcPr marL="103632" marR="103632" marT="50292" marB="50292"/>
                </a:tc>
                <a:tc hMerge="1">
                  <a:txBody>
                    <a:bodyPr/>
                    <a:lstStyle/>
                    <a:p>
                      <a:endParaRPr lang="en-US"/>
                    </a:p>
                  </a:txBody>
                  <a:tcPr/>
                </a:tc>
              </a:tr>
              <a:tr h="43891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GT" sz="1200" b="1" i="0" u="none" strike="noStrike" kern="1200" cap="none" spc="0" normalizeH="0" baseline="0" noProof="0" dirty="0" smtClean="0">
                          <a:ln>
                            <a:noFill/>
                          </a:ln>
                          <a:solidFill>
                            <a:prstClr val="black"/>
                          </a:solidFill>
                          <a:effectLst/>
                          <a:uLnTx/>
                          <a:uFillTx/>
                          <a:latin typeface="+mn-lt"/>
                          <a:ea typeface="+mn-ea"/>
                          <a:cs typeface="+mn-cs"/>
                        </a:rPr>
                        <a:t>Localizar, seleccionar, interpretar e integrar la información</a:t>
                      </a:r>
                    </a:p>
                  </a:txBody>
                  <a:tcPr marL="103632" marR="103632" marT="50292" marB="50292"/>
                </a:tc>
                <a:tc hMerge="1">
                  <a:txBody>
                    <a:bodyPr/>
                    <a:lstStyle/>
                    <a:p>
                      <a:endParaRPr lang="en-US"/>
                    </a:p>
                  </a:txBody>
                  <a:tcPr/>
                </a:tc>
              </a:tr>
              <a:tr h="664463">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400" b="1" noProof="0" dirty="0" smtClean="0">
                          <a:latin typeface="+mn-lt"/>
                        </a:rPr>
                        <a:t>Pregunta #15  RI.5.6: ¿</a:t>
                      </a:r>
                      <a:r>
                        <a:rPr lang="es-419" sz="1400" b="1" dirty="0" smtClean="0">
                          <a:latin typeface="+mn-lt"/>
                          <a:cs typeface="Helvetica" panose="020B0604020202020204" pitchFamily="34" charset="0"/>
                        </a:rPr>
                        <a:t>En qué forma son</a:t>
                      </a:r>
                      <a:r>
                        <a:rPr lang="es-419" sz="1400" b="1" baseline="0" dirty="0" smtClean="0">
                          <a:latin typeface="+mn-lt"/>
                          <a:cs typeface="Helvetica" panose="020B0604020202020204" pitchFamily="34" charset="0"/>
                        </a:rPr>
                        <a:t> similares y diferentes </a:t>
                      </a:r>
                      <a:r>
                        <a:rPr lang="es-419" sz="1400" b="1" dirty="0" smtClean="0">
                          <a:latin typeface="+mn-lt"/>
                          <a:cs typeface="Helvetica" panose="020B0604020202020204" pitchFamily="34" charset="0"/>
                        </a:rPr>
                        <a:t>los artículos </a:t>
                      </a:r>
                      <a:r>
                        <a:rPr lang="es-ES" altLang="en-US" sz="1400" i="1" dirty="0" smtClean="0">
                          <a:solidFill>
                            <a:prstClr val="black"/>
                          </a:solidFill>
                          <a:ea typeface="SimSun-ExtB" panose="02010609060101010101" pitchFamily="49" charset="-122"/>
                          <a:cs typeface="Arial" pitchFamily="34" charset="0"/>
                        </a:rPr>
                        <a:t>Cómo funciona un globo de aire caliente </a:t>
                      </a:r>
                      <a:r>
                        <a:rPr lang="es-ES" altLang="en-US" sz="1400" b="1" i="0" dirty="0" smtClean="0">
                          <a:solidFill>
                            <a:prstClr val="black"/>
                          </a:solidFill>
                          <a:ea typeface="SimSun-ExtB" panose="02010609060101010101" pitchFamily="49" charset="-122"/>
                          <a:cs typeface="Arial" pitchFamily="34" charset="0"/>
                        </a:rPr>
                        <a:t>y</a:t>
                      </a:r>
                      <a:r>
                        <a:rPr lang="es-ES" altLang="en-US" sz="1400" i="1" dirty="0" smtClean="0">
                          <a:solidFill>
                            <a:prstClr val="black"/>
                          </a:solidFill>
                          <a:ea typeface="SimSun-ExtB" panose="02010609060101010101" pitchFamily="49" charset="-122"/>
                          <a:cs typeface="Arial" pitchFamily="34" charset="0"/>
                        </a:rPr>
                        <a:t> </a:t>
                      </a:r>
                      <a:r>
                        <a:rPr lang="es-419" sz="1400" i="1" dirty="0" smtClean="0"/>
                        <a:t>Aventura en un globo de aire caliente</a:t>
                      </a:r>
                      <a:r>
                        <a:rPr lang="es-419" sz="1400" b="1" i="0" dirty="0" smtClean="0"/>
                        <a:t>?  Utiliza evidencia de ambos artículos para apoyar tu</a:t>
                      </a:r>
                      <a:r>
                        <a:rPr lang="es-419" sz="1400" b="1" i="0" baseline="0" dirty="0" smtClean="0"/>
                        <a:t> respuesta.</a:t>
                      </a:r>
                      <a:endParaRPr lang="es-419" sz="1400" b="1" i="0" dirty="0" smtClean="0"/>
                    </a:p>
                  </a:txBody>
                  <a:tcPr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6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s-MX" sz="1000" b="1" u="sng" noProof="0" dirty="0" smtClean="0"/>
                        <a:t>La respuesta ofrece suficiente</a:t>
                      </a:r>
                      <a:r>
                        <a:rPr lang="es-MX" sz="1000" b="1" u="sng" baseline="0" noProof="0" dirty="0" smtClean="0"/>
                        <a:t> evidencia</a:t>
                      </a:r>
                      <a:r>
                        <a:rPr lang="es-MX" sz="1000" b="1" u="none" baseline="0" noProof="0" dirty="0" smtClean="0"/>
                        <a:t> </a:t>
                      </a:r>
                      <a:r>
                        <a:rPr lang="es-GT" sz="1000" u="none" noProof="0" dirty="0" smtClean="0">
                          <a:solidFill>
                            <a:schemeClr val="tx1"/>
                          </a:solidFill>
                        </a:rPr>
                        <a:t>de la habilidad de </a:t>
                      </a:r>
                      <a:r>
                        <a:rPr lang="es-GT" sz="1000" u="sng" noProof="0" dirty="0" smtClean="0">
                          <a:solidFill>
                            <a:schemeClr val="tx1"/>
                          </a:solidFill>
                        </a:rPr>
                        <a:t>localizar y seleccionar información</a:t>
                      </a:r>
                      <a:r>
                        <a:rPr lang="es-GT" sz="1000" u="none" noProof="0" dirty="0" smtClean="0">
                          <a:solidFill>
                            <a:schemeClr val="tx1"/>
                          </a:solidFill>
                        </a:rPr>
                        <a:t> sobre la pregunta</a:t>
                      </a:r>
                      <a:r>
                        <a:rPr lang="es-ES" sz="1000" dirty="0" smtClean="0"/>
                        <a:t>. Los estudiantes deben encontrar y seleccionar similitudes</a:t>
                      </a:r>
                      <a:r>
                        <a:rPr lang="es-ES" sz="1000" baseline="0" dirty="0" smtClean="0"/>
                        <a:t> y diferencias en la información de ambos artículos con el fin de contestar la pregunta.</a:t>
                      </a:r>
                    </a:p>
                    <a:p>
                      <a:r>
                        <a:rPr lang="es-GT" sz="1000" b="1" i="0" u="sng" baseline="0" noProof="0" dirty="0" smtClean="0">
                          <a:solidFill>
                            <a:schemeClr val="tx1"/>
                          </a:solidFill>
                        </a:rPr>
                        <a:t>La respuesta ofrece suficiente evidencia</a:t>
                      </a:r>
                      <a:r>
                        <a:rPr lang="es-GT" sz="1000" b="1" i="0" u="none" noProof="0" dirty="0" smtClean="0">
                          <a:solidFill>
                            <a:schemeClr val="tx1"/>
                          </a:solidFill>
                        </a:rPr>
                        <a:t> </a:t>
                      </a:r>
                      <a:r>
                        <a:rPr lang="es-GT" sz="1000" u="none" noProof="0" dirty="0" smtClean="0">
                          <a:solidFill>
                            <a:schemeClr val="tx1"/>
                          </a:solidFill>
                        </a:rPr>
                        <a:t>de la habilidad</a:t>
                      </a:r>
                      <a:r>
                        <a:rPr lang="es-GT" sz="1000" u="none" baseline="0" noProof="0" dirty="0" smtClean="0">
                          <a:solidFill>
                            <a:schemeClr val="tx1"/>
                          </a:solidFill>
                        </a:rPr>
                        <a:t> para </a:t>
                      </a:r>
                      <a:r>
                        <a:rPr lang="es-GT" sz="1000" u="sng" noProof="0" dirty="0" smtClean="0">
                          <a:solidFill>
                            <a:schemeClr val="tx1"/>
                          </a:solidFill>
                        </a:rPr>
                        <a:t>interpretar e integrar información</a:t>
                      </a:r>
                      <a:r>
                        <a:rPr lang="es-GT" sz="1000" u="none" noProof="0" dirty="0" smtClean="0">
                          <a:solidFill>
                            <a:schemeClr val="tx1"/>
                          </a:solidFill>
                        </a:rPr>
                        <a:t> sobre la pregunta, mientras los estudiantes integran las similitudes y diferencias dentro de una</a:t>
                      </a:r>
                      <a:r>
                        <a:rPr lang="es-GT" sz="1000" u="none" baseline="0" noProof="0" dirty="0" smtClean="0">
                          <a:solidFill>
                            <a:schemeClr val="tx1"/>
                          </a:solidFill>
                        </a:rPr>
                        <a:t> respuesta.  </a:t>
                      </a:r>
                      <a:endParaRPr lang="es-ES" sz="1000" baseline="0" dirty="0" smtClean="0"/>
                    </a:p>
                    <a:p>
                      <a:r>
                        <a:rPr lang="es-ES" sz="1000" b="1" u="sng" baseline="0" dirty="0" smtClean="0"/>
                        <a:t>Las respuestas del estudiante</a:t>
                      </a:r>
                      <a:r>
                        <a:rPr lang="es-ES" sz="1000" b="1" u="none" baseline="0" dirty="0" smtClean="0"/>
                        <a:t> </a:t>
                      </a:r>
                      <a:r>
                        <a:rPr lang="es-ES" sz="1000" baseline="0" dirty="0" smtClean="0"/>
                        <a:t>que indican esta habilidad incluyen evidencia de ambos artículos.  Las similitudes entre los dos artículos podrían incluir: (1) ambos artículos dan información de cómo un globo de aire caliente sube y baja, y (2) ambos explican cómo el piloto es capaz de moverlo cuando está en el aire. Las diferencias entre los dos artículos podrían incluir: (1) </a:t>
                      </a:r>
                      <a:r>
                        <a:rPr lang="es-ES" altLang="en-US" sz="1000" b="1" i="1" dirty="0" smtClean="0">
                          <a:solidFill>
                            <a:prstClr val="black"/>
                          </a:solidFill>
                          <a:ea typeface="SimSun-ExtB" panose="02010609060101010101" pitchFamily="49" charset="-122"/>
                          <a:cs typeface="Arial" pitchFamily="34" charset="0"/>
                        </a:rPr>
                        <a:t>Cómo funciona un globo de aire caliente </a:t>
                      </a:r>
                      <a:r>
                        <a:rPr lang="es-ES" altLang="en-US" sz="1000" b="0" i="0" dirty="0" smtClean="0">
                          <a:solidFill>
                            <a:prstClr val="black"/>
                          </a:solidFill>
                          <a:ea typeface="SimSun-ExtB" panose="02010609060101010101" pitchFamily="49" charset="-122"/>
                          <a:cs typeface="Arial" pitchFamily="34" charset="0"/>
                        </a:rPr>
                        <a:t>proporciona información más</a:t>
                      </a:r>
                      <a:r>
                        <a:rPr lang="es-ES" altLang="en-US" sz="1000" b="0" i="0" baseline="0" dirty="0" smtClean="0">
                          <a:solidFill>
                            <a:prstClr val="black"/>
                          </a:solidFill>
                          <a:ea typeface="SimSun-ExtB" panose="02010609060101010101" pitchFamily="49" charset="-122"/>
                          <a:cs typeface="Arial" pitchFamily="34" charset="0"/>
                        </a:rPr>
                        <a:t> de</a:t>
                      </a:r>
                      <a:r>
                        <a:rPr lang="es-ES" altLang="en-US" sz="1000" b="0" i="0" dirty="0" smtClean="0">
                          <a:solidFill>
                            <a:prstClr val="black"/>
                          </a:solidFill>
                          <a:ea typeface="SimSun-ExtB" panose="02010609060101010101" pitchFamily="49" charset="-122"/>
                          <a:cs typeface="Arial" pitchFamily="34" charset="0"/>
                        </a:rPr>
                        <a:t>tallada de las partes de un  globo de aire caliente y cómo funcionan, y (2)</a:t>
                      </a:r>
                      <a:r>
                        <a:rPr lang="es-419" sz="1000" i="1" dirty="0" smtClean="0"/>
                        <a:t> </a:t>
                      </a:r>
                      <a:r>
                        <a:rPr lang="es-419" sz="1000" b="1" i="1" dirty="0" smtClean="0"/>
                        <a:t>Aventura en un globo de aire caliente</a:t>
                      </a:r>
                      <a:r>
                        <a:rPr lang="es-419" sz="1000" b="0" i="0" baseline="0" dirty="0" smtClean="0"/>
                        <a:t> es un ejemplo de cómo un piloto real maneja su globo en una crisis.  Se acepta cualquier información provista que esté tomada directamente de cualquiera de los artículos y apoye la pregunta.</a:t>
                      </a:r>
                      <a:r>
                        <a:rPr lang="es-ES" sz="1000" baseline="0" dirty="0" smtClean="0"/>
                        <a:t>  </a:t>
                      </a:r>
                      <a:endParaRPr lang="es-MX" sz="1000" baseline="0" noProof="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2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t>2</a:t>
                      </a:r>
                      <a:endParaRPr lang="es-MX" sz="2000" b="1" noProof="0" dirty="0"/>
                    </a:p>
                  </a:txBody>
                  <a:tcPr marL="103632" marR="103632" marT="50292" marB="50292" anchor="ctr"/>
                </a:tc>
                <a:tc>
                  <a:txBody>
                    <a:bodyPr/>
                    <a:lstStyle/>
                    <a:p>
                      <a:r>
                        <a:rPr lang="es-ES" sz="1000" i="1" dirty="0" smtClean="0"/>
                        <a:t>El</a:t>
                      </a:r>
                      <a:r>
                        <a:rPr lang="es-ES" sz="1000" i="1" baseline="0" dirty="0" smtClean="0"/>
                        <a:t> estudiante</a:t>
                      </a:r>
                      <a:r>
                        <a:rPr lang="es-ES" sz="1000" i="1" dirty="0" smtClean="0"/>
                        <a:t> ofrece </a:t>
                      </a:r>
                      <a:r>
                        <a:rPr lang="es-ES" sz="1000" b="1" i="1" dirty="0" smtClean="0"/>
                        <a:t>ejemplos detallados de similitudes </a:t>
                      </a:r>
                      <a:r>
                        <a:rPr lang="es-ES" sz="1000" i="1" dirty="0" smtClean="0"/>
                        <a:t>y </a:t>
                      </a:r>
                      <a:r>
                        <a:rPr lang="es-ES" sz="1000" b="1" i="1" dirty="0" smtClean="0"/>
                        <a:t>dos ejemplos de diferencias</a:t>
                      </a:r>
                      <a:r>
                        <a:rPr lang="es-ES" sz="1000" i="1" baseline="0" dirty="0" smtClean="0"/>
                        <a:t> entre los dos artículos con evidencia que apoya la respuesta.</a:t>
                      </a:r>
                    </a:p>
                    <a:p>
                      <a:pPr marL="0" marR="0" indent="0" algn="l" defTabSz="1018809" rtl="0" eaLnBrk="1" fontAlgn="auto" latinLnBrk="0" hangingPunct="1">
                        <a:lnSpc>
                          <a:spcPct val="100000"/>
                        </a:lnSpc>
                        <a:spcBef>
                          <a:spcPts val="0"/>
                        </a:spcBef>
                        <a:spcAft>
                          <a:spcPts val="0"/>
                        </a:spcAft>
                        <a:buClrTx/>
                        <a:buSzTx/>
                        <a:buFontTx/>
                        <a:buNone/>
                        <a:tabLst/>
                        <a:defRPr/>
                      </a:pPr>
                      <a:r>
                        <a:rPr lang="es-ES" sz="1050" dirty="0" smtClean="0"/>
                        <a:t>Los dos artículos sobre los globos de aire caliente tienen algunas similitudes y algunas diferencias. Son similares porque ambos tienen información sobre cómo funciona un globo de aire caliente. Por ejemplo, </a:t>
                      </a:r>
                      <a:r>
                        <a:rPr kumimoji="0" lang="es-419" sz="1000" b="1" i="1" u="none" strike="noStrike" kern="1200" cap="none" spc="0" normalizeH="0" baseline="0" noProof="0" dirty="0" smtClean="0">
                          <a:ln>
                            <a:noFill/>
                          </a:ln>
                          <a:solidFill>
                            <a:prstClr val="black"/>
                          </a:solidFill>
                          <a:effectLst/>
                          <a:uLnTx/>
                          <a:uFillTx/>
                          <a:latin typeface="+mn-lt"/>
                          <a:ea typeface="+mn-ea"/>
                          <a:cs typeface="+mn-cs"/>
                        </a:rPr>
                        <a:t>Aventura en un globo de aire caliente</a:t>
                      </a:r>
                      <a:r>
                        <a:rPr kumimoji="0" lang="es-419" sz="1000" b="0" i="0" u="none" strike="noStrike" kern="1200" cap="none" spc="0" normalizeH="0" baseline="0" noProof="0" dirty="0" smtClean="0">
                          <a:ln>
                            <a:noFill/>
                          </a:ln>
                          <a:solidFill>
                            <a:prstClr val="black"/>
                          </a:solidFill>
                          <a:effectLst/>
                          <a:uLnTx/>
                          <a:uFillTx/>
                          <a:latin typeface="+mn-lt"/>
                          <a:ea typeface="+mn-ea"/>
                          <a:cs typeface="+mn-cs"/>
                        </a:rPr>
                        <a:t> habla</a:t>
                      </a:r>
                      <a:r>
                        <a:rPr lang="es-ES" sz="1050" dirty="0" smtClean="0"/>
                        <a:t> acerca de lo que hizo un piloto para elevar su globo de aire caliente. Él liberó propano de un</a:t>
                      </a:r>
                      <a:r>
                        <a:rPr lang="es-ES" sz="1050" baseline="0" dirty="0" smtClean="0"/>
                        <a:t> tanque para que el gas se incendiara</a:t>
                      </a:r>
                      <a:r>
                        <a:rPr lang="es-ES" sz="1050" dirty="0" smtClean="0"/>
                        <a:t>. Esto hizo que su globo se elevara. El artículo </a:t>
                      </a:r>
                      <a:r>
                        <a:rPr kumimoji="0" lang="es-ES" altLang="en-US" sz="1000" b="1" i="1" u="none" strike="noStrike" kern="1200" cap="none" spc="0" normalizeH="0" baseline="0" noProof="0" dirty="0" smtClean="0">
                          <a:ln>
                            <a:noFill/>
                          </a:ln>
                          <a:solidFill>
                            <a:prstClr val="black"/>
                          </a:solidFill>
                          <a:effectLst/>
                          <a:uLnTx/>
                          <a:uFillTx/>
                          <a:latin typeface="+mn-lt"/>
                          <a:ea typeface="SimSun-ExtB" panose="02010609060101010101" pitchFamily="49" charset="-122"/>
                          <a:cs typeface="Arial" pitchFamily="34" charset="0"/>
                        </a:rPr>
                        <a:t>Cómo funciona un globo de aire caliente</a:t>
                      </a:r>
                      <a:r>
                        <a:rPr lang="es-ES" sz="1050" dirty="0" smtClean="0"/>
                        <a:t>, también explica cómo mover un globo hacia arriba utilizando propano. Ambos artículos también explican cómo hacer que un globo de aire caliente se mueva hacia abajo. Las principales diferencias entre los dos artículos es que uno está escrito desde el punto de vista de lo que es realmente subir a un globo de aire caliente, mientras que el otro artículo está escrito para aprender cómo controlar un globo. Por ejemplo, el piloto en </a:t>
                      </a:r>
                      <a:r>
                        <a:rPr kumimoji="0" lang="es-419" sz="1000" b="1" i="1" u="none" strike="noStrike" kern="1200" cap="none" spc="0" normalizeH="0" baseline="0" noProof="0" dirty="0" smtClean="0">
                          <a:ln>
                            <a:noFill/>
                          </a:ln>
                          <a:solidFill>
                            <a:prstClr val="black"/>
                          </a:solidFill>
                          <a:effectLst/>
                          <a:uLnTx/>
                          <a:uFillTx/>
                          <a:latin typeface="+mn-lt"/>
                          <a:ea typeface="+mn-ea"/>
                          <a:cs typeface="+mn-cs"/>
                        </a:rPr>
                        <a:t>Aventura en un globo de aire caliente</a:t>
                      </a:r>
                      <a:r>
                        <a:rPr lang="es-ES" sz="1050" dirty="0" smtClean="0"/>
                        <a:t> explica lo que él hizo para aterrizar su globo en Wal-Mart.</a:t>
                      </a:r>
                      <a:endParaRPr lang="es-MX" sz="1050" noProof="0" dirty="0" smtClean="0">
                        <a:latin typeface="Calibri" pitchFamily="34" charset="0"/>
                        <a:ea typeface="Calibri" pitchFamily="34" charset="0"/>
                        <a:cs typeface="Times New Roman" pitchFamily="18" charset="0"/>
                      </a:endParaRPr>
                    </a:p>
                  </a:txBody>
                  <a:tcPr marL="103632" marR="103632" marT="50292" marB="50292"/>
                </a:tc>
              </a:tr>
              <a:tr h="905256">
                <a:tc>
                  <a:txBody>
                    <a:bodyPr/>
                    <a:lstStyle/>
                    <a:p>
                      <a:pPr algn="ctr"/>
                      <a:r>
                        <a:rPr lang="es-MX" sz="2000" b="1" noProof="0" dirty="0" smtClean="0"/>
                        <a:t>1</a:t>
                      </a:r>
                      <a:endParaRPr lang="es-MX" sz="2000" b="1" noProof="0" dirty="0"/>
                    </a:p>
                  </a:txBody>
                  <a:tcPr marL="103632" marR="103632" marT="50292" marB="50292" anchor="ctr"/>
                </a:tc>
                <a:tc>
                  <a:txBody>
                    <a:bodyPr/>
                    <a:lstStyle/>
                    <a:p>
                      <a:r>
                        <a:rPr lang="es-ES" sz="1000" i="1" dirty="0" smtClean="0"/>
                        <a:t>El</a:t>
                      </a:r>
                      <a:r>
                        <a:rPr lang="es-ES" sz="1000" i="1" baseline="0" dirty="0" smtClean="0"/>
                        <a:t> estudiante</a:t>
                      </a:r>
                      <a:r>
                        <a:rPr lang="es-ES" sz="1000" i="1" dirty="0" smtClean="0"/>
                        <a:t> ofrece </a:t>
                      </a:r>
                      <a:r>
                        <a:rPr lang="es-ES" sz="1000" b="1" i="1" dirty="0" smtClean="0"/>
                        <a:t>ejemplos </a:t>
                      </a:r>
                      <a:r>
                        <a:rPr lang="es-ES" sz="1000" b="0" i="1" dirty="0" smtClean="0"/>
                        <a:t>que tiene </a:t>
                      </a:r>
                      <a:r>
                        <a:rPr lang="es-ES" sz="1000" b="1" i="1" dirty="0" smtClean="0"/>
                        <a:t>detalles muy limitados </a:t>
                      </a:r>
                      <a:r>
                        <a:rPr lang="es-ES" sz="1000" b="0" i="1" dirty="0" smtClean="0"/>
                        <a:t>sobre las similitudes y  diferencias</a:t>
                      </a:r>
                      <a:r>
                        <a:rPr lang="es-ES" sz="1000" b="0" i="1" baseline="0" dirty="0" smtClean="0"/>
                        <a:t> entre los dos artículos, y limitada evidencia que apoya la respuesta.</a:t>
                      </a:r>
                    </a:p>
                    <a:p>
                      <a:pPr marL="0" marR="0" indent="0" algn="l" defTabSz="1018809" rtl="0" eaLnBrk="1" fontAlgn="auto" latinLnBrk="0" hangingPunct="1">
                        <a:lnSpc>
                          <a:spcPct val="100000"/>
                        </a:lnSpc>
                        <a:spcBef>
                          <a:spcPts val="0"/>
                        </a:spcBef>
                        <a:spcAft>
                          <a:spcPts val="0"/>
                        </a:spcAft>
                        <a:buClrTx/>
                        <a:buSzTx/>
                        <a:buFontTx/>
                        <a:buNone/>
                        <a:tabLst/>
                        <a:defRPr/>
                      </a:pPr>
                      <a:r>
                        <a:rPr lang="es-ES" sz="1050" dirty="0" smtClean="0"/>
                        <a:t>Los dos artículos eran acerca de cómo hacer que funcione un globo de aire caliente. Uno era como un libro de texto que explica cómo hacer algo. El otro artículo era sobre un hombre que voló un globo de aire caliente. Se trataba de sus experiencias y cómo era.</a:t>
                      </a:r>
                      <a:endParaRPr lang="es-MX" sz="1050" i="0" kern="1200" noProof="0" dirty="0" smtClean="0">
                        <a:solidFill>
                          <a:srgbClr val="000000"/>
                        </a:solidFill>
                        <a:latin typeface="+mn-lt"/>
                        <a:ea typeface="Times New Roman"/>
                        <a:cs typeface="Arial"/>
                      </a:endParaRPr>
                    </a:p>
                  </a:txBody>
                  <a:tcPr marL="103632" marR="103632" marT="50292" marB="50292"/>
                </a:tc>
              </a:tr>
              <a:tr h="393192">
                <a:tc>
                  <a:txBody>
                    <a:bodyPr/>
                    <a:lstStyle/>
                    <a:p>
                      <a:pPr algn="ctr"/>
                      <a:r>
                        <a:rPr lang="es-MX" sz="2000" b="1" noProof="0" dirty="0" smtClean="0"/>
                        <a:t>0</a:t>
                      </a:r>
                      <a:endParaRPr lang="es-MX" sz="2000" b="1" noProof="0" dirty="0"/>
                    </a:p>
                  </a:txBody>
                  <a:tcPr marL="103632" marR="103632" marT="50292" marB="50292" anchor="ctr"/>
                </a:tc>
                <a:tc>
                  <a:txBody>
                    <a:bodyPr/>
                    <a:lstStyle/>
                    <a:p>
                      <a:r>
                        <a:rPr lang="es-ES" sz="1000" i="1" dirty="0" smtClean="0"/>
                        <a:t>El estudiante no contesta la pregunta.</a:t>
                      </a:r>
                      <a:endParaRPr lang="es-ES" sz="1000" i="1" dirty="0" smtClean="0">
                        <a:solidFill>
                          <a:srgbClr val="FF33CC"/>
                        </a:solidFill>
                      </a:endParaRPr>
                    </a:p>
                    <a:p>
                      <a:r>
                        <a:rPr lang="es-ES" sz="1050" dirty="0" smtClean="0"/>
                        <a:t>Los cuentos eran</a:t>
                      </a:r>
                      <a:r>
                        <a:rPr lang="es-ES" sz="1050" baseline="0" dirty="0" smtClean="0"/>
                        <a:t> sobre globos.</a:t>
                      </a:r>
                      <a:endParaRPr lang="es-MX" sz="1050" i="0" noProof="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6305612"/>
              </p:ext>
            </p:extLst>
          </p:nvPr>
        </p:nvGraphicFramePr>
        <p:xfrm>
          <a:off x="5274311" y="8277124"/>
          <a:ext cx="2125662" cy="545969"/>
        </p:xfrm>
        <a:graphic>
          <a:graphicData uri="http://schemas.openxmlformats.org/drawingml/2006/table">
            <a:tbl>
              <a:tblPr firstRow="1" firstCol="1" bandRow="1"/>
              <a:tblGrid>
                <a:gridCol w="2125662"/>
              </a:tblGrid>
              <a:tr h="133536">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RI.5.6   DOK </a:t>
                      </a:r>
                      <a:r>
                        <a:rPr lang="en-US" sz="800" b="1" dirty="0">
                          <a:solidFill>
                            <a:srgbClr val="000000"/>
                          </a:solidFill>
                          <a:effectLst/>
                          <a:latin typeface="Calibri"/>
                          <a:ea typeface="Times New Roman"/>
                          <a:cs typeface="Times New Roman"/>
                        </a:rPr>
                        <a:t>4 - SYV</a:t>
                      </a:r>
                      <a:endParaRPr lang="en-US" sz="800" dirty="0">
                        <a:effectLst/>
                        <a:latin typeface="Calibri"/>
                        <a:ea typeface="Calibri"/>
                        <a:cs typeface="Times New Roman"/>
                      </a:endParaRPr>
                    </a:p>
                  </a:txBody>
                  <a:tcPr marL="33154" marR="331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409067">
                <a:tc>
                  <a:txBody>
                    <a:bodyPr/>
                    <a:lstStyle/>
                    <a:p>
                      <a:pPr marL="0" marR="0" algn="l">
                        <a:lnSpc>
                          <a:spcPct val="115000"/>
                        </a:lnSpc>
                        <a:spcBef>
                          <a:spcPts val="0"/>
                        </a:spcBef>
                        <a:spcAft>
                          <a:spcPts val="0"/>
                        </a:spcAft>
                      </a:pPr>
                      <a:r>
                        <a:rPr lang="es-419" sz="800" b="1" noProof="0" dirty="0" smtClean="0">
                          <a:solidFill>
                            <a:srgbClr val="000000"/>
                          </a:solidFill>
                          <a:effectLst/>
                          <a:latin typeface="+mn-lt"/>
                          <a:ea typeface="Times New Roman"/>
                          <a:cs typeface="Times New Roman"/>
                        </a:rPr>
                        <a:t>Sintetiza puntos específicos a través de múltiples textos sobre el mismo acontecimiento o tema para expresar una nueva perspectiva.</a:t>
                      </a:r>
                      <a:endParaRPr lang="es-419" sz="800" noProof="0" dirty="0">
                        <a:effectLst/>
                        <a:latin typeface="Calibri"/>
                        <a:ea typeface="Calibri"/>
                        <a:cs typeface="Times New Roman"/>
                      </a:endParaRPr>
                    </a:p>
                  </a:txBody>
                  <a:tcPr marL="33154" marR="3315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510187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22</a:t>
            </a:fld>
            <a:endParaRPr lang="es-419" dirty="0"/>
          </a:p>
        </p:txBody>
      </p:sp>
      <p:graphicFrame>
        <p:nvGraphicFramePr>
          <p:cNvPr id="10" name="Table 9"/>
          <p:cNvGraphicFramePr>
            <a:graphicFrameLocks noGrp="1"/>
          </p:cNvGraphicFramePr>
          <p:nvPr>
            <p:extLst>
              <p:ext uri="{D42A27DB-BD31-4B8C-83A1-F6EECF244321}">
                <p14:modId xmlns:p14="http://schemas.microsoft.com/office/powerpoint/2010/main" val="2200605966"/>
              </p:ext>
            </p:extLst>
          </p:nvPr>
        </p:nvGraphicFramePr>
        <p:xfrm>
          <a:off x="457200" y="1066800"/>
          <a:ext cx="6822440" cy="5843015"/>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effectLst/>
                        </a:rPr>
                        <a:t>Pre-evaluación Trimestre 4: Clave para la </a:t>
                      </a:r>
                      <a:r>
                        <a:rPr lang="es-419" sz="1500" b="1" u="sng" dirty="0" smtClean="0">
                          <a:effectLst/>
                        </a:rPr>
                        <a:t>Respuesta construida de investigación</a:t>
                      </a:r>
                    </a:p>
                  </a:txBody>
                  <a:tcPr marL="103632" marR="103632" marT="50292" marB="50292"/>
                </a:tc>
                <a:tc hMerge="1">
                  <a:txBody>
                    <a:bodyPr/>
                    <a:lstStyle/>
                    <a:p>
                      <a:endParaRPr lang="en-US"/>
                    </a:p>
                  </a:txBody>
                  <a:tcPr/>
                </a:tc>
              </a:tr>
              <a:tr h="43891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a:t>
                      </a:r>
                    </a:p>
                  </a:txBody>
                  <a:tcPr marL="103632" marR="103632" marT="50292" marB="50292"/>
                </a:tc>
                <a:tc hMerge="1">
                  <a:txBody>
                    <a:bodyPr/>
                    <a:lstStyle/>
                    <a:p>
                      <a:endParaRPr lang="en-US"/>
                    </a:p>
                  </a:txBody>
                  <a:tcPr/>
                </a:tc>
              </a:tr>
              <a:tr h="664463">
                <a:tc gridSpan="2">
                  <a:txBody>
                    <a:bodyPr/>
                    <a:lstStyle/>
                    <a:p>
                      <a:pPr marL="0" lvl="0" indent="0" algn="l">
                        <a:buNone/>
                      </a:pPr>
                      <a:r>
                        <a:rPr lang="es-MX" sz="1400" b="1" noProof="0" dirty="0" smtClean="0">
                          <a:latin typeface="+mn-lt"/>
                        </a:rPr>
                        <a:t>Pregunta #16  RI.5.9: ¿</a:t>
                      </a:r>
                      <a:r>
                        <a:rPr lang="es-419" sz="1400" b="1" dirty="0" smtClean="0">
                          <a:latin typeface="+mn-lt"/>
                          <a:cs typeface="Helvetica" panose="020B0604020202020204" pitchFamily="34" charset="0"/>
                        </a:rPr>
                        <a:t>Qué información de </a:t>
                      </a:r>
                      <a:r>
                        <a:rPr kumimoji="0" lang="es-ES" altLang="en-US" sz="1400" b="0" i="1" u="none" strike="noStrike" kern="1200" cap="none" spc="0" normalizeH="0" baseline="0" noProof="0" dirty="0" smtClean="0">
                          <a:ln>
                            <a:noFill/>
                          </a:ln>
                          <a:solidFill>
                            <a:prstClr val="black"/>
                          </a:solidFill>
                          <a:effectLst/>
                          <a:uLnTx/>
                          <a:uFillTx/>
                          <a:latin typeface="+mn-lt"/>
                          <a:ea typeface="SimSun-ExtB" panose="02010609060101010101" pitchFamily="49" charset="-122"/>
                          <a:cs typeface="Arial" pitchFamily="34" charset="0"/>
                        </a:rPr>
                        <a:t>Cómo funciona un globo de aire caliente </a:t>
                      </a:r>
                      <a:r>
                        <a:rPr lang="es-419" sz="1400" b="1" dirty="0" smtClean="0">
                          <a:latin typeface="+mn-lt"/>
                          <a:cs typeface="Helvetica" panose="020B0604020202020204" pitchFamily="34" charset="0"/>
                        </a:rPr>
                        <a:t>apoya que Keith controló correctamente su globo en</a:t>
                      </a:r>
                      <a:r>
                        <a:rPr lang="es-419" sz="1400" b="0" dirty="0" smtClean="0">
                          <a:latin typeface="+mn-lt"/>
                          <a:cs typeface="Helvetica" panose="020B0604020202020204" pitchFamily="34" charset="0"/>
                        </a:rPr>
                        <a:t> </a:t>
                      </a:r>
                      <a:r>
                        <a:rPr kumimoji="0" lang="es-419" sz="1400" b="0" i="1" u="none" strike="noStrike" kern="1200" cap="none" spc="0" normalizeH="0" baseline="0" noProof="0" dirty="0" smtClean="0">
                          <a:ln>
                            <a:noFill/>
                          </a:ln>
                          <a:solidFill>
                            <a:prstClr val="black"/>
                          </a:solidFill>
                          <a:effectLst/>
                          <a:uLnTx/>
                          <a:uFillTx/>
                          <a:latin typeface="+mn-lt"/>
                          <a:ea typeface="+mn-ea"/>
                          <a:cs typeface="+mn-cs"/>
                        </a:rPr>
                        <a:t>Aventura en un globo de aire caliente?</a:t>
                      </a:r>
                      <a:endParaRPr lang="es-419" sz="1400" b="0" dirty="0" smtClean="0">
                        <a:latin typeface="+mn-lt"/>
                        <a:cs typeface="Helvetica" panose="020B0604020202020204" pitchFamily="34" charset="0"/>
                      </a:endParaRPr>
                    </a:p>
                  </a:txBody>
                  <a:tcPr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6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s-MX" sz="1000" b="1" u="sng" noProof="0" dirty="0" smtClean="0"/>
                        <a:t>La respuesta ofrece suficiente</a:t>
                      </a:r>
                      <a:r>
                        <a:rPr lang="es-MX" sz="1000" b="1" u="sng" baseline="0" noProof="0" dirty="0" smtClean="0"/>
                        <a:t> evidencia </a:t>
                      </a:r>
                      <a:r>
                        <a:rPr lang="es-ES" sz="1000" dirty="0" smtClean="0"/>
                        <a:t>de la habilidad para citar evidencia que apoya opiniones o ideas.   Los estudiantes apoyan la idea que la información de </a:t>
                      </a:r>
                      <a:r>
                        <a:rPr kumimoji="0" lang="es-ES" altLang="en-US" sz="1000" b="1" i="1" u="none" strike="noStrike" kern="1200" cap="none" spc="0" normalizeH="0" baseline="0" noProof="0" dirty="0" smtClean="0">
                          <a:ln>
                            <a:noFill/>
                          </a:ln>
                          <a:solidFill>
                            <a:prstClr val="black"/>
                          </a:solidFill>
                          <a:effectLst/>
                          <a:uLnTx/>
                          <a:uFillTx/>
                          <a:latin typeface="+mn-lt"/>
                          <a:ea typeface="SimSun-ExtB" panose="02010609060101010101" pitchFamily="49" charset="-122"/>
                          <a:cs typeface="Arial" pitchFamily="34" charset="0"/>
                        </a:rPr>
                        <a:t>Cómo funciona un globo de aire caliente </a:t>
                      </a:r>
                      <a:r>
                        <a:rPr kumimoji="0" lang="es-ES" altLang="en-US" sz="1000" b="0" i="0" u="none" strike="noStrike" kern="1200" cap="none" spc="0" normalizeH="0" baseline="0" noProof="0" dirty="0" smtClean="0">
                          <a:ln>
                            <a:noFill/>
                          </a:ln>
                          <a:solidFill>
                            <a:prstClr val="black"/>
                          </a:solidFill>
                          <a:effectLst/>
                          <a:uLnTx/>
                          <a:uFillTx/>
                          <a:latin typeface="+mn-lt"/>
                          <a:ea typeface="SimSun-ExtB" panose="02010609060101010101" pitchFamily="49" charset="-122"/>
                          <a:cs typeface="Arial" pitchFamily="34" charset="0"/>
                        </a:rPr>
                        <a:t>era similar a cómo Keith controló su globo en </a:t>
                      </a:r>
                      <a:r>
                        <a:rPr kumimoji="0" lang="es-419" sz="1000" b="1" i="1" u="none" strike="noStrike" kern="1200" cap="none" spc="0" normalizeH="0" baseline="0" noProof="0" dirty="0" smtClean="0">
                          <a:ln>
                            <a:noFill/>
                          </a:ln>
                          <a:solidFill>
                            <a:prstClr val="black"/>
                          </a:solidFill>
                          <a:effectLst/>
                          <a:uLnTx/>
                          <a:uFillTx/>
                          <a:latin typeface="+mn-lt"/>
                          <a:ea typeface="+mn-ea"/>
                          <a:cs typeface="+mn-cs"/>
                        </a:rPr>
                        <a:t>Aventura en un globo de aire caliente, </a:t>
                      </a:r>
                      <a:r>
                        <a:rPr kumimoji="0" lang="es-419" sz="1000" b="0" i="0" u="none" strike="noStrike" kern="1200" cap="none" spc="0" normalizeH="0" baseline="0" noProof="0" dirty="0" smtClean="0">
                          <a:ln>
                            <a:noFill/>
                          </a:ln>
                          <a:solidFill>
                            <a:prstClr val="black"/>
                          </a:solidFill>
                          <a:effectLst/>
                          <a:uLnTx/>
                          <a:uFillTx/>
                          <a:latin typeface="+mn-lt"/>
                          <a:ea typeface="+mn-ea"/>
                          <a:cs typeface="+mn-cs"/>
                        </a:rPr>
                        <a:t>para mostrar que él controló correctamente el globo.  La habilidad para citar evidencia que apoye su idea utilizando información de </a:t>
                      </a:r>
                      <a:r>
                        <a:rPr kumimoji="0" lang="es-ES" altLang="en-US" sz="1000" b="1" i="1" u="none" strike="noStrike" kern="1200" cap="none" spc="0" normalizeH="0" baseline="0" noProof="0" dirty="0" smtClean="0">
                          <a:ln>
                            <a:noFill/>
                          </a:ln>
                          <a:solidFill>
                            <a:prstClr val="black"/>
                          </a:solidFill>
                          <a:effectLst/>
                          <a:uLnTx/>
                          <a:uFillTx/>
                          <a:latin typeface="+mn-lt"/>
                          <a:ea typeface="SimSun-ExtB" panose="02010609060101010101" pitchFamily="49" charset="-122"/>
                          <a:cs typeface="Arial" pitchFamily="34" charset="0"/>
                        </a:rPr>
                        <a:t>Cómo funciona un globo de aire caliente </a:t>
                      </a:r>
                      <a:r>
                        <a:rPr kumimoji="0" lang="es-419" sz="1000" b="0" i="0" u="none" strike="noStrike" kern="1200" cap="none" spc="0" normalizeH="0" baseline="0" noProof="0" dirty="0" smtClean="0">
                          <a:ln>
                            <a:noFill/>
                          </a:ln>
                          <a:solidFill>
                            <a:prstClr val="black"/>
                          </a:solidFill>
                          <a:effectLst/>
                          <a:uLnTx/>
                          <a:uFillTx/>
                          <a:latin typeface="+mn-lt"/>
                          <a:ea typeface="+mn-ea"/>
                          <a:cs typeface="+mn-cs"/>
                        </a:rPr>
                        <a:t>podría incluir información de </a:t>
                      </a:r>
                      <a:r>
                        <a:rPr kumimoji="0" lang="es-419" sz="1000" b="0" i="0" u="sng" strike="noStrike" kern="1200" cap="none" spc="0" normalizeH="0" baseline="0" noProof="0" dirty="0" smtClean="0">
                          <a:ln>
                            <a:noFill/>
                          </a:ln>
                          <a:solidFill>
                            <a:prstClr val="black"/>
                          </a:solidFill>
                          <a:effectLst/>
                          <a:uLnTx/>
                          <a:uFillTx/>
                          <a:latin typeface="+mn-lt"/>
                          <a:ea typeface="+mn-ea"/>
                          <a:cs typeface="+mn-cs"/>
                        </a:rPr>
                        <a:t>Los controles del globo</a:t>
                      </a:r>
                      <a:r>
                        <a:rPr kumimoji="0" lang="es-419" sz="1000" b="0" i="0" u="none" strike="noStrike" kern="1200" cap="none" spc="0" normalizeH="0" baseline="0" noProof="0" dirty="0" smtClean="0">
                          <a:ln>
                            <a:noFill/>
                          </a:ln>
                          <a:solidFill>
                            <a:prstClr val="black"/>
                          </a:solidFill>
                          <a:effectLst/>
                          <a:uLnTx/>
                          <a:uFillTx/>
                          <a:latin typeface="+mn-lt"/>
                          <a:ea typeface="+mn-ea"/>
                          <a:cs typeface="+mn-cs"/>
                        </a:rPr>
                        <a:t>: (1) detalles de: Para mover el globo hacia arriba, (2) detalles de: Para mover el globo hacia abajo, y (3)detalles de: Para mover el globo de un lugar a otro.  Hay muchas posibilidades y detalles que los estudiantes podrían usar del artículo y todos son aceptables si ellos integran la información de ambos artículos con el fin de contestar la pregunta.  </a:t>
                      </a:r>
                      <a:endParaRPr lang="es-MX" sz="1000" b="1" i="0" baseline="0" noProof="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2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t>2</a:t>
                      </a:r>
                      <a:endParaRPr lang="es-MX" sz="2000" b="1" noProof="0" dirty="0"/>
                    </a:p>
                  </a:txBody>
                  <a:tcPr marL="103632" marR="103632" marT="50292" marB="50292" anchor="ctr"/>
                </a:tc>
                <a:tc>
                  <a:txBody>
                    <a:bodyPr/>
                    <a:lstStyle/>
                    <a:p>
                      <a:r>
                        <a:rPr lang="es-ES" sz="1000" i="1" dirty="0" smtClean="0"/>
                        <a:t>El</a:t>
                      </a:r>
                      <a:r>
                        <a:rPr lang="es-ES" sz="1000" i="1" baseline="0" dirty="0" smtClean="0"/>
                        <a:t> estudiante</a:t>
                      </a:r>
                      <a:r>
                        <a:rPr lang="es-ES" sz="1000" i="1" dirty="0" smtClean="0"/>
                        <a:t> ofrece </a:t>
                      </a:r>
                      <a:r>
                        <a:rPr lang="es-ES" sz="1000" b="1" i="1" dirty="0" smtClean="0"/>
                        <a:t>ejemplos detallados</a:t>
                      </a:r>
                      <a:r>
                        <a:rPr lang="es-ES" sz="1000" b="1" i="1" baseline="0" dirty="0" smtClean="0"/>
                        <a:t> </a:t>
                      </a:r>
                      <a:r>
                        <a:rPr lang="es-ES" sz="1000" i="1" baseline="0" dirty="0" smtClean="0"/>
                        <a:t>que son </a:t>
                      </a:r>
                      <a:r>
                        <a:rPr lang="es-ES" sz="1000" b="1" i="1" baseline="0" dirty="0" smtClean="0"/>
                        <a:t>iguales en ambos artículos y </a:t>
                      </a:r>
                      <a:r>
                        <a:rPr lang="es-ES" sz="1000" i="1" baseline="0" dirty="0" smtClean="0"/>
                        <a:t>que muestran cómo Keith fue capaz de controlar su globo</a:t>
                      </a:r>
                      <a:r>
                        <a:rPr lang="es-ES" sz="1000" i="1" dirty="0" smtClean="0"/>
                        <a:t>.</a:t>
                      </a:r>
                    </a:p>
                    <a:p>
                      <a:r>
                        <a:rPr lang="es-ES" sz="1000" i="0" dirty="0" smtClean="0"/>
                        <a:t>Keith Rodríguez voló un globo en el artículo titulado </a:t>
                      </a:r>
                      <a:r>
                        <a:rPr lang="es-ES" sz="1000" b="1" i="1" dirty="0" smtClean="0"/>
                        <a:t>Aventura en un globo de aire caliente</a:t>
                      </a:r>
                      <a:r>
                        <a:rPr lang="es-ES" sz="1000" i="0" dirty="0" smtClean="0"/>
                        <a:t>. Él tenía que estar seguro de que podía hacer que el globo se elevara para seguir</a:t>
                      </a:r>
                      <a:r>
                        <a:rPr lang="es-ES" sz="1000" i="0" baseline="0" dirty="0" smtClean="0"/>
                        <a:t> </a:t>
                      </a:r>
                      <a:r>
                        <a:rPr lang="es-ES" sz="1000" i="0" dirty="0" smtClean="0"/>
                        <a:t>la dirección del viento. Después tenía que saber cómo hacer que el globo descendiera para poderlo</a:t>
                      </a:r>
                      <a:r>
                        <a:rPr lang="es-ES" sz="1000" i="0" baseline="0" dirty="0" smtClean="0"/>
                        <a:t>  </a:t>
                      </a:r>
                      <a:r>
                        <a:rPr lang="es-ES" sz="1000" i="0" dirty="0" smtClean="0"/>
                        <a:t>aterrizar rápidamente. El artículo, </a:t>
                      </a:r>
                      <a:r>
                        <a:rPr kumimoji="0" lang="es-ES" altLang="en-US" sz="1000" b="1" i="1" u="none" strike="noStrike" kern="1200" cap="none" spc="0" normalizeH="0" baseline="0" noProof="0" dirty="0" smtClean="0">
                          <a:ln>
                            <a:noFill/>
                          </a:ln>
                          <a:solidFill>
                            <a:prstClr val="black"/>
                          </a:solidFill>
                          <a:effectLst/>
                          <a:uLnTx/>
                          <a:uFillTx/>
                          <a:latin typeface="+mn-lt"/>
                          <a:ea typeface="SimSun-ExtB" panose="02010609060101010101" pitchFamily="49" charset="-122"/>
                          <a:cs typeface="Arial" pitchFamily="34" charset="0"/>
                        </a:rPr>
                        <a:t>Cómo funciona un globo de aire caliente</a:t>
                      </a:r>
                      <a:r>
                        <a:rPr lang="es-ES" sz="1000" i="0" dirty="0" smtClean="0"/>
                        <a:t>, dice cómo hacer que un globo se eleve o descienda. En este artículo se explica que para subir el piloto tiene que abrir la válvula de propano. Esto es exactamente lo que hizo Keith. También se explica que hay una válvula paracaídas que baja el globo hasta el suelo. Keith hizo esto también. Así es cómo la información en un artículo explica cómo Keith fue</a:t>
                      </a:r>
                      <a:r>
                        <a:rPr lang="es-ES" sz="1000" i="0" baseline="0" dirty="0" smtClean="0"/>
                        <a:t> </a:t>
                      </a:r>
                      <a:r>
                        <a:rPr lang="es-ES" sz="1000" i="0" dirty="0" smtClean="0"/>
                        <a:t>capaz de controlar su globo.</a:t>
                      </a:r>
                    </a:p>
                  </a:txBody>
                  <a:tcPr marL="103632" marR="103632" marT="50292" marB="50292"/>
                </a:tc>
              </a:tr>
              <a:tr h="653796">
                <a:tc>
                  <a:txBody>
                    <a:bodyPr/>
                    <a:lstStyle/>
                    <a:p>
                      <a:pPr algn="ctr"/>
                      <a:r>
                        <a:rPr lang="es-MX" sz="2000" b="1" noProof="0" dirty="0" smtClean="0"/>
                        <a:t>1</a:t>
                      </a:r>
                      <a:endParaRPr lang="es-MX" sz="2000" b="1" noProof="0"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i="1" dirty="0" smtClean="0"/>
                        <a:t>El estudiante </a:t>
                      </a:r>
                      <a:r>
                        <a:rPr lang="es-419" sz="1000" i="1" noProof="0" dirty="0" smtClean="0"/>
                        <a:t>ofrece </a:t>
                      </a:r>
                      <a:r>
                        <a:rPr lang="es-419" sz="1000" b="1" i="1" noProof="0" dirty="0" smtClean="0"/>
                        <a:t>detalles incompletos </a:t>
                      </a:r>
                      <a:r>
                        <a:rPr lang="es-419" sz="1000" i="1" noProof="0" dirty="0" smtClean="0"/>
                        <a:t>para explicar c</a:t>
                      </a:r>
                      <a:r>
                        <a:rPr lang="es-419" sz="1000" i="1" baseline="0" noProof="0" dirty="0" smtClean="0"/>
                        <a:t>ómo Keith fue capaz de controlar su globo</a:t>
                      </a:r>
                      <a:r>
                        <a:rPr lang="es-419" sz="1000" i="1" noProof="0" dirty="0" smtClean="0"/>
                        <a:t>.</a:t>
                      </a:r>
                    </a:p>
                    <a:p>
                      <a:pPr marL="0" marR="0" indent="0" algn="l" defTabSz="1018809" rtl="0" eaLnBrk="1" fontAlgn="auto" latinLnBrk="0" hangingPunct="1">
                        <a:lnSpc>
                          <a:spcPct val="100000"/>
                        </a:lnSpc>
                        <a:spcBef>
                          <a:spcPts val="0"/>
                        </a:spcBef>
                        <a:spcAft>
                          <a:spcPts val="0"/>
                        </a:spcAft>
                        <a:buClrTx/>
                        <a:buSzTx/>
                        <a:buFontTx/>
                        <a:buNone/>
                        <a:tabLst/>
                        <a:defRPr/>
                      </a:pPr>
                      <a:r>
                        <a:rPr lang="es-ES" sz="1050" kern="1200" noProof="0" dirty="0" smtClean="0">
                          <a:solidFill>
                            <a:schemeClr val="tx1"/>
                          </a:solidFill>
                          <a:latin typeface="+mn-lt"/>
                          <a:ea typeface="+mn-ea"/>
                          <a:cs typeface="+mn-cs"/>
                        </a:rPr>
                        <a:t>El hombre que voló el globo en el artículo de la aventura tuvo</a:t>
                      </a:r>
                      <a:r>
                        <a:rPr lang="es-ES" sz="1050" kern="1200" baseline="0" noProof="0" dirty="0" smtClean="0">
                          <a:solidFill>
                            <a:schemeClr val="tx1"/>
                          </a:solidFill>
                          <a:latin typeface="+mn-lt"/>
                          <a:ea typeface="+mn-ea"/>
                          <a:cs typeface="+mn-cs"/>
                        </a:rPr>
                        <a:t> que aprender cómo volarlo.  Él podía hacerlo subir y bajar, y aterrizarlo en una </a:t>
                      </a:r>
                      <a:r>
                        <a:rPr lang="es-ES" sz="1050" kern="1200" noProof="0" dirty="0" smtClean="0">
                          <a:solidFill>
                            <a:schemeClr val="tx1"/>
                          </a:solidFill>
                          <a:latin typeface="+mn-lt"/>
                          <a:ea typeface="+mn-ea"/>
                          <a:cs typeface="+mn-cs"/>
                        </a:rPr>
                        <a:t>emergencia. El otro artículo dijo algunas cosas</a:t>
                      </a:r>
                      <a:r>
                        <a:rPr lang="es-ES" sz="1050" kern="1200" baseline="0" noProof="0" dirty="0" smtClean="0">
                          <a:solidFill>
                            <a:schemeClr val="tx1"/>
                          </a:solidFill>
                          <a:latin typeface="+mn-lt"/>
                          <a:ea typeface="+mn-ea"/>
                          <a:cs typeface="+mn-cs"/>
                        </a:rPr>
                        <a:t> iguales.  Cómo subir y bajar.</a:t>
                      </a:r>
                      <a:endParaRPr lang="es-419" sz="1050" kern="1200" noProof="0" dirty="0" smtClean="0">
                        <a:solidFill>
                          <a:schemeClr val="tx1"/>
                        </a:solidFill>
                        <a:latin typeface="+mn-lt"/>
                        <a:ea typeface="+mn-ea"/>
                        <a:cs typeface="+mn-cs"/>
                      </a:endParaRPr>
                    </a:p>
                  </a:txBody>
                  <a:tcPr marL="103632" marR="103632" marT="50292" marB="50292"/>
                </a:tc>
              </a:tr>
              <a:tr h="393192">
                <a:tc>
                  <a:txBody>
                    <a:bodyPr/>
                    <a:lstStyle/>
                    <a:p>
                      <a:pPr algn="ctr"/>
                      <a:r>
                        <a:rPr lang="es-MX" sz="2000" b="1" noProof="0" dirty="0" smtClean="0"/>
                        <a:t>0</a:t>
                      </a:r>
                      <a:endParaRPr lang="es-MX" sz="2000" b="1" noProof="0" dirty="0"/>
                    </a:p>
                  </a:txBody>
                  <a:tcPr marL="103632" marR="103632" marT="50292" marB="50292" anchor="ctr"/>
                </a:tc>
                <a:tc>
                  <a:txBody>
                    <a:bodyPr/>
                    <a:lstStyle/>
                    <a:p>
                      <a:r>
                        <a:rPr lang="es-ES" sz="1000" i="1" dirty="0" smtClean="0"/>
                        <a:t>El estudiante no contesta la pregunta.</a:t>
                      </a:r>
                      <a:endParaRPr lang="es-ES" sz="1000" i="1" dirty="0" smtClean="0">
                        <a:solidFill>
                          <a:srgbClr val="FF33CC"/>
                        </a:solidFill>
                      </a:endParaRPr>
                    </a:p>
                    <a:p>
                      <a:r>
                        <a:rPr lang="es-ES" sz="1050" dirty="0" smtClean="0"/>
                        <a:t>Para</a:t>
                      </a:r>
                      <a:r>
                        <a:rPr lang="es-ES" sz="1050" baseline="0" dirty="0" smtClean="0"/>
                        <a:t> volar un globo tienes que leer mucho para aprender cómo hacerlo.</a:t>
                      </a:r>
                      <a:endParaRPr lang="es-MX" sz="1050" i="0" noProof="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9392555"/>
              </p:ext>
            </p:extLst>
          </p:nvPr>
        </p:nvGraphicFramePr>
        <p:xfrm>
          <a:off x="5181600" y="7086600"/>
          <a:ext cx="2098040" cy="684658"/>
        </p:xfrm>
        <a:graphic>
          <a:graphicData uri="http://schemas.openxmlformats.org/drawingml/2006/table">
            <a:tbl>
              <a:tblPr firstRow="1" firstCol="1" bandRow="1"/>
              <a:tblGrid>
                <a:gridCol w="2098040"/>
              </a:tblGrid>
              <a:tr h="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RI.5.9  DOK </a:t>
                      </a:r>
                      <a:r>
                        <a:rPr lang="en-US" sz="800" b="1" dirty="0">
                          <a:solidFill>
                            <a:srgbClr val="000000"/>
                          </a:solidFill>
                          <a:effectLst/>
                          <a:latin typeface="Calibri"/>
                          <a:ea typeface="Times New Roman"/>
                          <a:cs typeface="Times New Roman"/>
                        </a:rPr>
                        <a:t>4 - ANP</a:t>
                      </a:r>
                      <a:endParaRPr lang="en-US" sz="800" dirty="0">
                        <a:effectLst/>
                        <a:latin typeface="Calibri"/>
                        <a:ea typeface="Calibri"/>
                        <a:cs typeface="Times New Roman"/>
                      </a:endParaRPr>
                    </a:p>
                  </a:txBody>
                  <a:tcPr marL="33023" marR="3302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3192">
                <a:tc>
                  <a:txBody>
                    <a:bodyPr/>
                    <a:lstStyle/>
                    <a:p>
                      <a:pPr marL="0" marR="0" algn="l">
                        <a:lnSpc>
                          <a:spcPct val="115000"/>
                        </a:lnSpc>
                        <a:spcBef>
                          <a:spcPts val="0"/>
                        </a:spcBef>
                        <a:spcAft>
                          <a:spcPts val="0"/>
                        </a:spcAft>
                      </a:pPr>
                      <a:r>
                        <a:rPr lang="es-ES" sz="800" b="1" dirty="0" smtClean="0">
                          <a:solidFill>
                            <a:srgbClr val="000000"/>
                          </a:solidFill>
                          <a:effectLst/>
                          <a:latin typeface="+mn-lt"/>
                          <a:ea typeface="Times New Roman"/>
                          <a:cs typeface="Times New Roman"/>
                        </a:rPr>
                        <a:t>Recopila y organiza información específica de un tema con un propósito, utilizando múltiples textos (ensayo o discurso, para hablar con conocimiento/ bien informado sobre el tema.</a:t>
                      </a:r>
                      <a:endParaRPr lang="en-US" sz="800" b="1" dirty="0" smtClean="0">
                        <a:solidFill>
                          <a:srgbClr val="000000"/>
                        </a:solidFill>
                        <a:effectLst/>
                        <a:latin typeface="Calibri"/>
                        <a:ea typeface="Times New Roman"/>
                        <a:cs typeface="Times New Roman"/>
                      </a:endParaRPr>
                    </a:p>
                  </a:txBody>
                  <a:tcPr marL="33023" marR="3302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664543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23</a:t>
            </a:fld>
            <a:endParaRPr lang="es-419" dirty="0"/>
          </a:p>
        </p:txBody>
      </p:sp>
      <p:graphicFrame>
        <p:nvGraphicFramePr>
          <p:cNvPr id="10" name="Table 9"/>
          <p:cNvGraphicFramePr>
            <a:graphicFrameLocks noGrp="1"/>
          </p:cNvGraphicFramePr>
          <p:nvPr>
            <p:extLst>
              <p:ext uri="{D42A27DB-BD31-4B8C-83A1-F6EECF244321}">
                <p14:modId xmlns:p14="http://schemas.microsoft.com/office/powerpoint/2010/main" val="3904411589"/>
              </p:ext>
            </p:extLst>
          </p:nvPr>
        </p:nvGraphicFramePr>
        <p:xfrm>
          <a:off x="381000" y="1081329"/>
          <a:ext cx="6822440" cy="836066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CFA Trimestre 4: Clave para la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a:t>
                      </a:r>
                      <a:endParaRPr kumimoji="0" lang="es-419"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4038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rPr>
                        <a:t>Organización:</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100" dirty="0" smtClean="0">
                          <a:solidFill>
                            <a:schemeClr val="tx1"/>
                          </a:solidFill>
                          <a:latin typeface="+mn-lt"/>
                        </a:rPr>
                        <a:t>W.5.1c  Objetivo: 6a</a:t>
                      </a:r>
                      <a:br>
                        <a:rPr lang="es-419" sz="1100" dirty="0" smtClean="0">
                          <a:solidFill>
                            <a:schemeClr val="tx1"/>
                          </a:solidFill>
                          <a:latin typeface="+mn-lt"/>
                        </a:rPr>
                      </a:br>
                      <a:r>
                        <a:rPr lang="es-419" sz="1100" i="1" dirty="0" smtClean="0">
                          <a:solidFill>
                            <a:schemeClr val="tx1"/>
                          </a:solidFill>
                          <a:latin typeface="+mn-lt"/>
                        </a:rPr>
                        <a:t>Escribir un texto breve</a:t>
                      </a:r>
                      <a:r>
                        <a:rPr kumimoji="0" lang="es-419" sz="1100" b="0" i="1" u="none" strike="noStrike" kern="1200" cap="none" spc="0" normalizeH="0" baseline="0" noProof="0" dirty="0" smtClean="0">
                          <a:ln>
                            <a:noFill/>
                          </a:ln>
                          <a:solidFill>
                            <a:schemeClr val="tx1"/>
                          </a:solidFill>
                          <a:effectLst/>
                          <a:uLnTx/>
                          <a:uFillTx/>
                          <a:latin typeface="+mn-lt"/>
                          <a:ea typeface="+mn-ea"/>
                          <a:cs typeface="Helvetica" pitchFamily="34" charset="0"/>
                        </a:rPr>
                        <a:t>, W.5.1c  enlazar</a:t>
                      </a:r>
                      <a:r>
                        <a:rPr kumimoji="0" lang="es-419" sz="1100" b="1" i="1" u="none" strike="noStrike" kern="1200" cap="none" spc="0" normalizeH="0" baseline="0" noProof="0" dirty="0" smtClean="0">
                          <a:ln>
                            <a:noFill/>
                          </a:ln>
                          <a:solidFill>
                            <a:schemeClr val="tx1"/>
                          </a:solidFill>
                          <a:effectLst/>
                          <a:uLnTx/>
                          <a:uFillTx/>
                          <a:latin typeface="+mn-lt"/>
                          <a:ea typeface="+mn-ea"/>
                          <a:cs typeface="Helvetica" pitchFamily="34" charset="0"/>
                        </a:rPr>
                        <a:t> la opinión a sus razones</a:t>
                      </a:r>
                      <a:r>
                        <a:rPr kumimoji="0" lang="es-419" sz="1100" b="0" i="1" u="none" strike="noStrike" kern="1200" cap="none" spc="0" normalizeH="0" baseline="0" noProof="0" dirty="0" smtClean="0">
                          <a:ln>
                            <a:noFill/>
                          </a:ln>
                          <a:solidFill>
                            <a:schemeClr val="tx1"/>
                          </a:solidFill>
                          <a:effectLst/>
                          <a:uLnTx/>
                          <a:uFillTx/>
                          <a:latin typeface="+mn-lt"/>
                          <a:ea typeface="+mn-ea"/>
                          <a:cs typeface="Helvetica" pitchFamily="34" charset="0"/>
                        </a:rPr>
                        <a:t>, Objetivo de escritura 6a</a:t>
                      </a:r>
                    </a:p>
                    <a:p>
                      <a:pPr marL="0" marR="0" indent="0" algn="ctr" defTabSz="966612" rtl="0" eaLnBrk="1" fontAlgn="auto" latinLnBrk="0" hangingPunct="1">
                        <a:lnSpc>
                          <a:spcPct val="100000"/>
                        </a:lnSpc>
                        <a:spcBef>
                          <a:spcPts val="0"/>
                        </a:spcBef>
                        <a:spcAft>
                          <a:spcPts val="0"/>
                        </a:spcAft>
                        <a:buClrTx/>
                        <a:buSzTx/>
                        <a:buFontTx/>
                        <a:buNone/>
                        <a:tabLst/>
                        <a:defRPr/>
                      </a:pPr>
                      <a:r>
                        <a:rPr kumimoji="0" lang="es-419" sz="1100" b="0" i="1" u="none" strike="noStrike" kern="1200" cap="none" spc="0" normalizeH="0" baseline="0" noProof="0" dirty="0" smtClean="0">
                          <a:ln>
                            <a:noFill/>
                          </a:ln>
                          <a:solidFill>
                            <a:schemeClr val="tx1"/>
                          </a:solidFill>
                          <a:effectLst/>
                          <a:uLnTx/>
                          <a:uFillTx/>
                          <a:latin typeface="+mn-lt"/>
                          <a:ea typeface="+mn-ea"/>
                          <a:cs typeface="Helvetica" pitchFamily="34" charset="0"/>
                        </a:rPr>
                        <a:t>Citar de un texto significa encontrar y localizar evidencias, pero reescribiéndolas en sus propias palabras, incluyendo el texto como referencia o fuente.</a:t>
                      </a:r>
                    </a:p>
                  </a:txBody>
                  <a:tcPr marL="103632" marR="103632" marT="50292" marB="50292"/>
                </a:tc>
                <a:tc hMerge="1">
                  <a:txBody>
                    <a:bodyPr/>
                    <a:lstStyle/>
                    <a:p>
                      <a:endParaRPr lang="en-US"/>
                    </a:p>
                  </a:txBody>
                  <a:tcPr/>
                </a:tc>
              </a:tr>
              <a:tr h="690372">
                <a:tc gridSpan="2">
                  <a:txBody>
                    <a:bodyPr/>
                    <a:lstStyle/>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kumimoji="0" lang="es-419" sz="1200" b="1" i="0" u="none" strike="noStrike" kern="1200" cap="none" spc="0" normalizeH="0" baseline="0" noProof="0" dirty="0" smtClean="0">
                          <a:ln>
                            <a:noFill/>
                          </a:ln>
                          <a:solidFill>
                            <a:prstClr val="black"/>
                          </a:solidFill>
                          <a:effectLst/>
                          <a:uLnTx/>
                          <a:uFillTx/>
                          <a:latin typeface="Helvetica" pitchFamily="34" charset="0"/>
                          <a:ea typeface="+mn-ea"/>
                          <a:cs typeface="+mn-cs"/>
                        </a:rPr>
                        <a:t>Un estudiante está escribiendo un artículo para su clase expresando su opinión acerca del porqué los globos de aire caliente son importantes.  Lee el borrador de su artículo y completa la tarea que sigue. </a:t>
                      </a: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s-419" sz="1100" b="0" i="1" u="none" strike="noStrike" kern="1200" cap="none" spc="0" normalizeH="0" baseline="0" noProof="0" dirty="0" smtClean="0">
                          <a:ln>
                            <a:noFill/>
                          </a:ln>
                          <a:solidFill>
                            <a:prstClr val="black"/>
                          </a:solidFill>
                          <a:effectLst/>
                          <a:uLnTx/>
                          <a:uFillTx/>
                          <a:latin typeface="+mn-lt"/>
                          <a:ea typeface="+mn-ea"/>
                          <a:cs typeface="Helvetica" pitchFamily="34" charset="0"/>
                        </a:rPr>
                        <a:t>Escrito breve, Organización, W.5.1c, conectar opinión y razones usando palabras, frases y cláusulas, Objetivo 6a</a:t>
                      </a:r>
                    </a:p>
                    <a:p>
                      <a:pPr marL="0" marR="0" lvl="0" indent="0" algn="r" defTabSz="1018809" rtl="0" eaLnBrk="1" fontAlgn="auto" latinLnBrk="0" hangingPunct="1">
                        <a:lnSpc>
                          <a:spcPct val="100000"/>
                        </a:lnSpc>
                        <a:spcBef>
                          <a:spcPts val="0"/>
                        </a:spcBef>
                        <a:spcAft>
                          <a:spcPts val="0"/>
                        </a:spcAft>
                        <a:buClrTx/>
                        <a:buSzTx/>
                        <a:buFont typeface="+mj-lt"/>
                        <a:buNone/>
                        <a:tabLst/>
                        <a:defRPr/>
                      </a:pPr>
                      <a:endParaRPr kumimoji="0" lang="es-419" sz="5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s-419" sz="1100" b="0" i="0" u="none" strike="noStrike" kern="1200" cap="none" spc="0" normalizeH="0" baseline="0" noProof="0" dirty="0" smtClean="0">
                          <a:ln>
                            <a:noFill/>
                          </a:ln>
                          <a:solidFill>
                            <a:prstClr val="black"/>
                          </a:solidFill>
                          <a:effectLst/>
                          <a:uLnTx/>
                          <a:uFillTx/>
                          <a:latin typeface="+mn-lt"/>
                          <a:ea typeface="Times New Roman"/>
                          <a:cs typeface="Times New Roman"/>
                        </a:rPr>
                        <a:t> </a:t>
                      </a:r>
                      <a:r>
                        <a:rPr kumimoji="0" lang="es-419" sz="1100" b="1" i="0" u="sng" strike="noStrike" kern="1200" cap="none" spc="0" normalizeH="0" baseline="0" noProof="0" dirty="0" smtClean="0">
                          <a:ln>
                            <a:noFill/>
                          </a:ln>
                          <a:solidFill>
                            <a:prstClr val="black"/>
                          </a:solidFill>
                          <a:effectLst/>
                          <a:uLnTx/>
                          <a:uFillTx/>
                          <a:latin typeface="+mn-lt"/>
                          <a:ea typeface="Times New Roman"/>
                          <a:cs typeface="Times New Roman"/>
                        </a:rPr>
                        <a:t>Más que sólo diversión</a:t>
                      </a:r>
                      <a:endParaRPr kumimoji="0" lang="es-419" sz="1100" b="0" i="0" u="none" strike="noStrike" kern="1200" cap="none" spc="0" normalizeH="0" baseline="0" noProof="0" dirty="0" smtClean="0">
                        <a:ln>
                          <a:noFill/>
                        </a:ln>
                        <a:solidFill>
                          <a:prstClr val="black"/>
                        </a:solidFill>
                        <a:effectLst/>
                        <a:uLnTx/>
                        <a:uFillTx/>
                        <a:latin typeface="+mn-lt"/>
                        <a:ea typeface="+mn-ea"/>
                        <a:cs typeface="+mn-cs"/>
                      </a:endParaRP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419" sz="1100" b="0" i="0" u="none" strike="noStrike" kern="1200" cap="none" spc="0" normalizeH="0" baseline="0" noProof="0" dirty="0" smtClean="0">
                          <a:ln>
                            <a:noFill/>
                          </a:ln>
                          <a:solidFill>
                            <a:prstClr val="black"/>
                          </a:solidFill>
                          <a:effectLst/>
                          <a:uLnTx/>
                          <a:uFillTx/>
                          <a:latin typeface="+mn-lt"/>
                          <a:ea typeface="+mn-ea"/>
                          <a:cs typeface="+mn-cs"/>
                        </a:rPr>
                        <a:t>¡Los globos de aire caliente no son sólo para entretenimiento! De hecho, ellos nos pueden enseñar sobre ciencia. Por ejemplo, el aire caliente se eleva cuando está rodeado de aire más frío.</a:t>
                      </a: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419" sz="1100" b="0" i="0" u="none" strike="noStrike" kern="1200" cap="none" spc="0" normalizeH="0" baseline="0" noProof="0" dirty="0" smtClean="0">
                        <a:ln>
                          <a:noFill/>
                        </a:ln>
                        <a:solidFill>
                          <a:prstClr val="black"/>
                        </a:solidFill>
                        <a:effectLst/>
                        <a:uLnTx/>
                        <a:uFillTx/>
                        <a:latin typeface="+mn-lt"/>
                        <a:ea typeface="+mn-ea"/>
                        <a:cs typeface="+mn-cs"/>
                      </a:endParaRP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419" sz="1100" b="0" i="0" u="none" strike="noStrike" kern="1200" cap="none" spc="0" normalizeH="0" baseline="0" noProof="0" dirty="0" smtClean="0">
                          <a:ln>
                            <a:noFill/>
                          </a:ln>
                          <a:solidFill>
                            <a:prstClr val="black"/>
                          </a:solidFill>
                          <a:effectLst/>
                          <a:uLnTx/>
                          <a:uFillTx/>
                          <a:latin typeface="+mn-lt"/>
                          <a:ea typeface="+mn-ea"/>
                          <a:cs typeface="+mn-cs"/>
                        </a:rPr>
                        <a:t>¡Imagínense todo lo que hemos aprendido de este principio científico solamente!</a:t>
                      </a: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419" sz="1100" b="0" i="0" u="none" strike="noStrike" kern="1200" cap="none" spc="0" normalizeH="0" baseline="0" noProof="0" dirty="0" smtClean="0">
                        <a:ln>
                          <a:noFill/>
                        </a:ln>
                        <a:solidFill>
                          <a:prstClr val="black"/>
                        </a:solidFill>
                        <a:effectLst/>
                        <a:uLnTx/>
                        <a:uFillTx/>
                        <a:latin typeface="+mn-lt"/>
                        <a:ea typeface="+mn-ea"/>
                        <a:cs typeface="+mn-cs"/>
                      </a:endParaRP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419" sz="1100" b="0" i="0" u="none" strike="noStrike" kern="1200" cap="none" spc="0" normalizeH="0" baseline="0" noProof="0" dirty="0" smtClean="0">
                          <a:ln>
                            <a:noFill/>
                          </a:ln>
                          <a:solidFill>
                            <a:prstClr val="black"/>
                          </a:solidFill>
                          <a:effectLst/>
                          <a:uLnTx/>
                          <a:uFillTx/>
                          <a:latin typeface="+mn-lt"/>
                          <a:ea typeface="+mn-ea"/>
                          <a:cs typeface="+mn-cs"/>
                        </a:rPr>
                        <a:t>Son tantas las cosas que han surgido de la ciencia que se utiliza para elevar un globo de aire caliente, que es</a:t>
                      </a: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419" sz="1100" b="0" i="0" u="none" strike="noStrike" kern="1200" cap="none" spc="0" normalizeH="0" baseline="0" noProof="0" dirty="0" smtClean="0">
                          <a:ln>
                            <a:noFill/>
                          </a:ln>
                          <a:solidFill>
                            <a:prstClr val="black"/>
                          </a:solidFill>
                          <a:effectLst/>
                          <a:uLnTx/>
                          <a:uFillTx/>
                          <a:latin typeface="+mn-lt"/>
                          <a:ea typeface="+mn-ea"/>
                          <a:cs typeface="+mn-cs"/>
                        </a:rPr>
                        <a:t>asombroso.  Así, que ¿quién dijo que los globos de aire caliente son sólo para diversión?</a:t>
                      </a: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419" sz="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Helvetica" pitchFamily="34" charset="0"/>
                          <a:ea typeface="+mn-ea"/>
                          <a:cs typeface="+mn-cs"/>
                        </a:rPr>
                        <a:t>Añade razones relevantes de </a:t>
                      </a:r>
                      <a:r>
                        <a:rPr kumimoji="0" lang="es-419" sz="1200" b="0" i="1" u="none" strike="noStrike" kern="1200" cap="none" spc="0" normalizeH="0" baseline="0" noProof="0" dirty="0" smtClean="0">
                          <a:ln>
                            <a:noFill/>
                          </a:ln>
                          <a:solidFill>
                            <a:prstClr val="black"/>
                          </a:solidFill>
                          <a:effectLst/>
                          <a:uLnTx/>
                          <a:uFillTx/>
                          <a:latin typeface="Helvetica" pitchFamily="34" charset="0"/>
                          <a:ea typeface="+mn-ea"/>
                          <a:cs typeface="+mn-cs"/>
                        </a:rPr>
                        <a:t>Datos curiosos sobre los globos de aire caliente </a:t>
                      </a:r>
                      <a:r>
                        <a:rPr kumimoji="0" lang="es-419" sz="1200" b="1" i="0" u="none" strike="noStrike" kern="1200" cap="none" spc="0" normalizeH="0" baseline="0" noProof="0" dirty="0" smtClean="0">
                          <a:ln>
                            <a:noFill/>
                          </a:ln>
                          <a:solidFill>
                            <a:prstClr val="black"/>
                          </a:solidFill>
                          <a:effectLst/>
                          <a:uLnTx/>
                          <a:uFillTx/>
                          <a:latin typeface="Helvetica" pitchFamily="34" charset="0"/>
                          <a:ea typeface="+mn-ea"/>
                          <a:cs typeface="+mn-cs"/>
                        </a:rPr>
                        <a:t>que apoyen la opinión del estudiante al final del párrafo 2.  Cita de la fuente, pero reescribe en tus propias palabras.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500" b="1" dirty="0" smtClean="0">
                          <a:solidFill>
                            <a:schemeClr val="tx1"/>
                          </a:solidFill>
                        </a:rPr>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736092">
                <a:tc gridSpan="2">
                  <a:txBody>
                    <a:bodyPr/>
                    <a:lstStyle/>
                    <a:p>
                      <a:pPr lvl="0" algn="l">
                        <a:defRPr sz="1800" b="0" i="0"/>
                      </a:pPr>
                      <a:r>
                        <a:rPr lang="es-GT" sz="1100" b="0" u="sng" noProof="0" dirty="0" smtClean="0">
                          <a:solidFill>
                            <a:schemeClr val="tx1"/>
                          </a:solidFill>
                        </a:rPr>
                        <a:t>Lenguaje del maestro y notas de</a:t>
                      </a:r>
                      <a:r>
                        <a:rPr lang="es-GT" sz="1100" b="0" u="sng" baseline="0" noProof="0" dirty="0" smtClean="0">
                          <a:solidFill>
                            <a:schemeClr val="tx1"/>
                          </a:solidFill>
                        </a:rPr>
                        <a:t> calificación</a:t>
                      </a:r>
                      <a:r>
                        <a:rPr lang="es-VE" sz="1100" b="0" dirty="0" smtClean="0">
                          <a:solidFill>
                            <a:schemeClr val="tx1"/>
                          </a:solidFill>
                          <a:latin typeface="+mn-lt"/>
                        </a:rPr>
                        <a:t>:</a:t>
                      </a:r>
                    </a:p>
                    <a:p>
                      <a:pPr lvl="0" algn="l">
                        <a:defRPr sz="1800" b="0" i="0"/>
                      </a:pPr>
                      <a:r>
                        <a:rPr lang="es-GT" sz="1100" b="1" u="none" dirty="0" smtClean="0">
                          <a:solidFill>
                            <a:schemeClr val="tx1"/>
                          </a:solidFill>
                        </a:rPr>
                        <a:t>La respuesta del estudiante </a:t>
                      </a:r>
                      <a:r>
                        <a:rPr lang="es-VE" sz="1100" b="0" u="none" dirty="0" smtClean="0">
                          <a:solidFill>
                            <a:schemeClr val="tx1"/>
                          </a:solidFill>
                          <a:latin typeface="+mn-lt"/>
                        </a:rPr>
                        <a:t>debe</a:t>
                      </a:r>
                      <a:r>
                        <a:rPr lang="es-VE" sz="1100" b="0" u="none" baseline="0" dirty="0" smtClean="0">
                          <a:solidFill>
                            <a:schemeClr val="tx1"/>
                          </a:solidFill>
                          <a:latin typeface="+mn-lt"/>
                        </a:rPr>
                        <a:t> proporcionar razones adicionales para apoyar la opinión del estudiante que amplíe y apoye de manera lógica el párrafo 2.  Las razones que el estudiante incluya deben ser de </a:t>
                      </a:r>
                      <a:r>
                        <a:rPr lang="es-419" sz="1100" b="1" i="1" u="none" kern="1200" baseline="0" noProof="0" dirty="0" smtClean="0">
                          <a:solidFill>
                            <a:schemeClr val="tx1"/>
                          </a:solidFill>
                          <a:latin typeface="+mn-lt"/>
                          <a:ea typeface="+mn-ea"/>
                          <a:cs typeface="+mn-cs"/>
                        </a:rPr>
                        <a:t>Datos curiosos sobre los globos de aire caliente</a:t>
                      </a:r>
                      <a:r>
                        <a:rPr lang="es-419" sz="1100" b="0" i="1" u="none" kern="1200" baseline="0" noProof="0" dirty="0" smtClean="0">
                          <a:solidFill>
                            <a:schemeClr val="tx1"/>
                          </a:solidFill>
                          <a:latin typeface="+mn-lt"/>
                          <a:ea typeface="+mn-ea"/>
                          <a:cs typeface="+mn-cs"/>
                        </a:rPr>
                        <a:t>. </a:t>
                      </a:r>
                      <a:r>
                        <a:rPr lang="es-419" sz="1100" b="0" i="0" u="none" kern="1200" baseline="0" noProof="0" dirty="0" smtClean="0">
                          <a:solidFill>
                            <a:schemeClr val="tx1"/>
                          </a:solidFill>
                          <a:latin typeface="+mn-lt"/>
                          <a:ea typeface="+mn-ea"/>
                          <a:cs typeface="+mn-cs"/>
                        </a:rPr>
                        <a:t>Las evidencias de esta fuente deben ser escritas en las propias palabras del estudiante. </a:t>
                      </a:r>
                      <a:endParaRPr lang="es-419" sz="1100" b="0"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419" sz="14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545592">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schemeClr val="tx1"/>
                          </a:solidFill>
                          <a:effectLst/>
                          <a:uLnTx/>
                          <a:uFillTx/>
                          <a:latin typeface="+mn-lt"/>
                          <a:ea typeface="+mn-ea"/>
                          <a:cs typeface="+mn-cs"/>
                        </a:rPr>
                        <a:t>La respuesta proporciona razones adicionales para ampliar y apoyar el párrafo 2, y hacer una transición lógica al párrafo 3. El estudiante cita la fuente.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Algunos de los ejemplos de cómo hemos aprendido del principio de que el aire caliente sube como lo hace en un globo, se pueden encontrar en </a:t>
                      </a:r>
                      <a:r>
                        <a:rPr lang="es-419" sz="1100" b="1" i="1" u="none" kern="1200" baseline="0" noProof="0" dirty="0" smtClean="0">
                          <a:solidFill>
                            <a:schemeClr val="tx1"/>
                          </a:solidFill>
                          <a:latin typeface="+mn-lt"/>
                          <a:ea typeface="+mn-ea"/>
                          <a:cs typeface="+mn-cs"/>
                        </a:rPr>
                        <a:t>Datos curiosos sobre los globos de aire caliente.  </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Por ejemplo, </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hoy en día tenemos nuevas formas de utilizar técnicas médicas debido al estudio de este principio, y también estamos entendiendo mejor otras formas de transporte. </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No sólo eso</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sino</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que los globos de aire caliente son utilizados por los científicos para estudiar la atmósfera de la tierra. </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Además, </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¿podrían imaginarse una mejor manera de tomar fotografías de un partido de fútbol que desde un globo de aire caliente?</a:t>
                      </a:r>
                      <a:endParaRPr kumimoji="0" lang="es-419" sz="11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r>
              <a:tr h="315468">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schemeClr val="tx1"/>
                          </a:solidFill>
                          <a:effectLst/>
                          <a:uLnTx/>
                          <a:uFillTx/>
                          <a:latin typeface="+mn-lt"/>
                          <a:ea typeface="+mn-ea"/>
                          <a:cs typeface="+mn-cs"/>
                        </a:rPr>
                        <a:t>La respuesta proporciona razones adicionales limitadas para ampliar y apoyar el párrafo 2, y hacer una transición lógica al párrafo 3. El estudiante cita la fuente.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mn-lt"/>
                          <a:ea typeface="+mn-ea"/>
                          <a:cs typeface="+mn-cs"/>
                        </a:rPr>
                        <a:t>Podemos aprender bastante al igual que los científicos lo han hecho.  Los científicos hasta utilizan los globos de aire caliente para estudiar la tierra y la atmósfera alrededor de ella.   </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schemeClr val="tx1"/>
                          </a:solidFill>
                          <a:effectLst/>
                          <a:uLnTx/>
                          <a:uFillTx/>
                          <a:latin typeface="+mn-lt"/>
                          <a:ea typeface="+mn-ea"/>
                          <a:cs typeface="+mn-cs"/>
                        </a:rPr>
                        <a:t>La respuesta no proporciona razones adicionales para ampliar y apoyar el párrafo 2.</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No estoy seguro de todo lo que hemos aprendido, pero apuesto que ¡es demasiado!</a:t>
                      </a:r>
                    </a:p>
                  </a:txBody>
                  <a:tcPr marL="103632" marR="103632" marT="50292" marB="50292"/>
                </a:tc>
              </a:tr>
            </a:tbl>
          </a:graphicData>
        </a:graphic>
      </p:graphicFrame>
      <p:sp>
        <p:nvSpPr>
          <p:cNvPr id="3" name="Rectangle 2"/>
          <p:cNvSpPr/>
          <p:nvPr/>
        </p:nvSpPr>
        <p:spPr>
          <a:xfrm>
            <a:off x="381000" y="304800"/>
            <a:ext cx="6811807" cy="769441"/>
          </a:xfrm>
          <a:prstGeom prst="rect">
            <a:avLst/>
          </a:prstGeom>
        </p:spPr>
        <p:txBody>
          <a:bodyPr wrap="square">
            <a:spAutoFit/>
          </a:bodyPr>
          <a:lstStyle/>
          <a:p>
            <a:pPr lvl="0" algn="just"/>
            <a:r>
              <a:rPr lang="es-419" sz="1100" dirty="0" smtClean="0">
                <a:solidFill>
                  <a:prstClr val="black"/>
                </a:solidFill>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Rúbrica de Escrito Breve está evaluando el dominio de la escritura en un área específica, mientras que las rúbricas de lectura están evaluando la comprensión. </a:t>
            </a:r>
            <a:endParaRPr lang="es-419" sz="1100" dirty="0">
              <a:solidFill>
                <a:prstClr val="black"/>
              </a:solidFill>
              <a:ea typeface="Calibri"/>
              <a:cs typeface="Times New Roman"/>
            </a:endParaRPr>
          </a:p>
        </p:txBody>
      </p:sp>
    </p:spTree>
    <p:extLst>
      <p:ext uri="{BB962C8B-B14F-4D97-AF65-F5344CB8AC3E}">
        <p14:creationId xmlns:p14="http://schemas.microsoft.com/office/powerpoint/2010/main" val="1443118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06185306"/>
              </p:ext>
            </p:extLst>
          </p:nvPr>
        </p:nvGraphicFramePr>
        <p:xfrm>
          <a:off x="323850" y="381000"/>
          <a:ext cx="7189469" cy="8832810"/>
        </p:xfrm>
        <a:graphic>
          <a:graphicData uri="http://schemas.openxmlformats.org/drawingml/2006/table">
            <a:tbl>
              <a:tblPr firstRow="1" bandRow="1">
                <a:effectLst>
                  <a:innerShdw blurRad="114300">
                    <a:prstClr val="black"/>
                  </a:innerShdw>
                </a:effectLst>
                <a:tableStyleId>{5C22544A-7EE6-4342-B048-85BDC9FD1C3A}</a:tableStyleId>
              </a:tblPr>
              <a:tblGrid>
                <a:gridCol w="5924550"/>
                <a:gridCol w="664342"/>
                <a:gridCol w="600577"/>
              </a:tblGrid>
              <a:tr h="319315">
                <a:tc gridSpan="3">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400" b="1" i="0" u="none" baseline="0" dirty="0" smtClean="0">
                          <a:solidFill>
                            <a:schemeClr val="tx1"/>
                          </a:solidFill>
                          <a:effectLst/>
                          <a:latin typeface="+mn-lt"/>
                        </a:rPr>
                        <a:t>Grado 5: Pre-Evaluación Trimestre 4</a:t>
                      </a:r>
                    </a:p>
                    <a:p>
                      <a:pPr marL="0" marR="0" indent="0" algn="ctr" defTabSz="966612" rtl="0" eaLnBrk="1" fontAlgn="auto" latinLnBrk="0" hangingPunct="1">
                        <a:lnSpc>
                          <a:spcPct val="100000"/>
                        </a:lnSpc>
                        <a:spcBef>
                          <a:spcPts val="0"/>
                        </a:spcBef>
                        <a:spcAft>
                          <a:spcPts val="0"/>
                        </a:spcAft>
                        <a:buClrTx/>
                        <a:buSzTx/>
                        <a:buFontTx/>
                        <a:buNone/>
                        <a:tabLst/>
                        <a:defRPr/>
                      </a:pPr>
                      <a:r>
                        <a:rPr lang="es-ES" sz="1400" b="1" i="0" u="none" baseline="0" dirty="0" smtClean="0">
                          <a:solidFill>
                            <a:schemeClr val="tx1"/>
                          </a:solidFill>
                          <a:effectLst/>
                          <a:latin typeface="+mn-lt"/>
                        </a:rPr>
                        <a:t>Clave para las respuestas de selección múltiple</a:t>
                      </a:r>
                    </a:p>
                  </a:txBody>
                  <a:tcPr marL="97155" marR="97155" marT="47897" marB="47897" anchor="ctr">
                    <a:solidFill>
                      <a:schemeClr val="bg1"/>
                    </a:solidFill>
                  </a:tcPr>
                </a:tc>
                <a:tc hMerge="1">
                  <a:txBody>
                    <a:bodyPr/>
                    <a:lstStyle/>
                    <a:p>
                      <a:pPr algn="ctr"/>
                      <a:endParaRPr lang="en-US"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hMerge="1">
                  <a:txBody>
                    <a:bodyPr/>
                    <a:lstStyle/>
                    <a:p>
                      <a:pPr algn="ctr"/>
                      <a:endParaRPr lang="en-US"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5">
                <a:tc>
                  <a:txBody>
                    <a:bodyPr/>
                    <a:lstStyle/>
                    <a:p>
                      <a:pPr marL="687388" marR="0" indent="-687388" algn="l" defTabSz="1018809"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a:t>
                      </a:r>
                      <a:r>
                        <a:rPr lang="es-419" sz="1100" b="0" i="0" u="none" baseline="0" dirty="0" smtClean="0">
                          <a:solidFill>
                            <a:schemeClr val="dk1"/>
                          </a:solidFill>
                          <a:effectLst/>
                          <a:latin typeface="+mn-lt"/>
                        </a:rPr>
                        <a:t> </a:t>
                      </a:r>
                      <a:r>
                        <a:rPr lang="es-419" sz="1100" b="0" dirty="0" smtClean="0">
                          <a:latin typeface="+mn-lt"/>
                          <a:cs typeface="Helvetica" pitchFamily="34" charset="0"/>
                        </a:rPr>
                        <a:t>¿Por qué el sentir de </a:t>
                      </a:r>
                      <a:r>
                        <a:rPr lang="es-419" sz="1100" b="0" dirty="0" err="1" smtClean="0">
                          <a:latin typeface="+mn-lt"/>
                          <a:cs typeface="Helvetica" pitchFamily="34" charset="0"/>
                        </a:rPr>
                        <a:t>Macy</a:t>
                      </a:r>
                      <a:r>
                        <a:rPr lang="es-419" sz="1100" b="0" dirty="0" smtClean="0">
                          <a:latin typeface="+mn-lt"/>
                          <a:cs typeface="Helvetica" pitchFamily="34" charset="0"/>
                        </a:rPr>
                        <a:t> acerca de informar sobre los globos de aire caliente cambia, desde el comienzo hasta el final del cuento?</a:t>
                      </a:r>
                      <a:r>
                        <a:rPr lang="es-419" sz="1100" b="0" baseline="0" dirty="0" smtClean="0">
                          <a:latin typeface="+mn-lt"/>
                          <a:cs typeface="Helvetica" pitchFamily="34" charset="0"/>
                        </a:rPr>
                        <a:t>  </a:t>
                      </a:r>
                      <a:r>
                        <a:rPr kumimoji="0" lang="es-419" sz="1100" b="0" i="0" u="none" strike="noStrike" kern="1200" cap="none" spc="0" normalizeH="0" baseline="0" noProof="0" dirty="0" smtClean="0">
                          <a:ln>
                            <a:noFill/>
                          </a:ln>
                          <a:solidFill>
                            <a:prstClr val="black"/>
                          </a:solidFill>
                          <a:effectLst/>
                          <a:uLnTx/>
                          <a:uFillTx/>
                          <a:latin typeface="+mn-lt"/>
                          <a:cs typeface="Helvetica" pitchFamily="34" charset="0"/>
                        </a:rPr>
                        <a:t>Hacia RL.</a:t>
                      </a:r>
                      <a:r>
                        <a:rPr lang="es-419" sz="1100" b="0" i="0" u="none" baseline="0" dirty="0" smtClean="0">
                          <a:solidFill>
                            <a:schemeClr val="tx1"/>
                          </a:solidFill>
                          <a:effectLst/>
                          <a:latin typeface="+mn-lt"/>
                        </a:rPr>
                        <a:t>5.3 DOK-2 Cl</a:t>
                      </a: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A</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687388" marR="0" lvl="0" indent="-687388" algn="l" defTabSz="1018809"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2</a:t>
                      </a:r>
                      <a:r>
                        <a:rPr kumimoji="0" lang="es-419" sz="1100" b="0" i="0" u="none" strike="noStrike" kern="1200" cap="none" spc="0" normalizeH="0" baseline="0" noProof="0" dirty="0" smtClean="0">
                          <a:ln>
                            <a:noFill/>
                          </a:ln>
                          <a:solidFill>
                            <a:prstClr val="black"/>
                          </a:solidFill>
                          <a:effectLst/>
                          <a:uLnTx/>
                          <a:uFillTx/>
                          <a:latin typeface="+mn-lt"/>
                          <a:ea typeface="+mn-ea"/>
                          <a:cs typeface="Helvetica" pitchFamily="34" charset="0"/>
                        </a:rPr>
                        <a:t> </a:t>
                      </a:r>
                      <a:r>
                        <a:rPr lang="es-419" sz="1100" b="0" dirty="0" smtClean="0">
                          <a:latin typeface="+mn-lt"/>
                          <a:cs typeface="Helvetica" pitchFamily="34" charset="0"/>
                        </a:rPr>
                        <a:t>¿Cómo probablemente </a:t>
                      </a:r>
                      <a:r>
                        <a:rPr lang="es-419" sz="1100" b="0" dirty="0" err="1" smtClean="0">
                          <a:latin typeface="+mn-lt"/>
                          <a:cs typeface="Helvetica" pitchFamily="34" charset="0"/>
                        </a:rPr>
                        <a:t>Macy</a:t>
                      </a:r>
                      <a:r>
                        <a:rPr lang="es-419" sz="1100" b="0" dirty="0" smtClean="0">
                          <a:latin typeface="+mn-lt"/>
                          <a:cs typeface="Helvetica" pitchFamily="34" charset="0"/>
                        </a:rPr>
                        <a:t> concluiría su informe final acerca de los globos de aire </a:t>
                      </a:r>
                      <a:r>
                        <a:rPr lang="es-419" sz="1100" b="0" dirty="0" err="1" smtClean="0">
                          <a:latin typeface="+mn-lt"/>
                          <a:cs typeface="Helvetica" pitchFamily="34" charset="0"/>
                        </a:rPr>
                        <a:t>caliente?</a:t>
                      </a:r>
                      <a:r>
                        <a:rPr lang="es-419" sz="1100" b="0" i="0" baseline="0" dirty="0" err="1" smtClean="0">
                          <a:latin typeface="+mn-lt"/>
                          <a:cs typeface="Helvetica" pitchFamily="34" charset="0"/>
                        </a:rPr>
                        <a:t>Hacia</a:t>
                      </a:r>
                      <a:r>
                        <a:rPr lang="es-419" sz="1100" b="0" i="0" baseline="0" dirty="0" smtClean="0">
                          <a:latin typeface="+mn-lt"/>
                          <a:cs typeface="Helvetica" pitchFamily="34" charset="0"/>
                        </a:rPr>
                        <a:t> </a:t>
                      </a:r>
                      <a:r>
                        <a:rPr lang="es-419" sz="1100" b="0" i="0" u="none" dirty="0" smtClean="0">
                          <a:solidFill>
                            <a:schemeClr val="tx1"/>
                          </a:solidFill>
                          <a:effectLst/>
                          <a:latin typeface="+mn-lt"/>
                        </a:rPr>
                        <a:t>RL.5.3  DOK-3</a:t>
                      </a:r>
                      <a:r>
                        <a:rPr lang="es-419" sz="1100" b="0" i="0" u="none" baseline="0" dirty="0" smtClean="0">
                          <a:solidFill>
                            <a:schemeClr val="tx1"/>
                          </a:solidFill>
                          <a:effectLst/>
                          <a:latin typeface="+mn-lt"/>
                        </a:rPr>
                        <a:t> Cu</a:t>
                      </a:r>
                      <a:endParaRPr lang="es-419"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C</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687388" marR="0" lvl="0" indent="-687388"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3</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i="0" u="none" dirty="0" smtClean="0">
                          <a:solidFill>
                            <a:schemeClr val="tx1"/>
                          </a:solidFill>
                          <a:effectLst/>
                          <a:latin typeface="+mn-lt"/>
                        </a:rPr>
                        <a:t>¿Qué enunciado muestra que </a:t>
                      </a:r>
                      <a:r>
                        <a:rPr lang="es-419" sz="1100" b="1" i="1" u="none" dirty="0" smtClean="0">
                          <a:solidFill>
                            <a:schemeClr val="tx1"/>
                          </a:solidFill>
                          <a:effectLst/>
                          <a:latin typeface="+mn-lt"/>
                        </a:rPr>
                        <a:t>El paseo de </a:t>
                      </a:r>
                      <a:r>
                        <a:rPr lang="es-419" sz="1100" b="1" i="1" u="none" dirty="0" err="1" smtClean="0">
                          <a:solidFill>
                            <a:schemeClr val="tx1"/>
                          </a:solidFill>
                          <a:effectLst/>
                          <a:latin typeface="+mn-lt"/>
                        </a:rPr>
                        <a:t>Jordan</a:t>
                      </a:r>
                      <a:r>
                        <a:rPr lang="es-419" sz="1100" b="1" i="1" u="none" dirty="0" smtClean="0">
                          <a:solidFill>
                            <a:schemeClr val="tx1"/>
                          </a:solidFill>
                          <a:effectLst/>
                          <a:latin typeface="+mn-lt"/>
                        </a:rPr>
                        <a:t> </a:t>
                      </a:r>
                      <a:r>
                        <a:rPr lang="es-419" sz="1100" b="0" i="0" u="none" dirty="0" smtClean="0">
                          <a:solidFill>
                            <a:schemeClr val="tx1"/>
                          </a:solidFill>
                          <a:effectLst/>
                          <a:latin typeface="+mn-lt"/>
                        </a:rPr>
                        <a:t>está escrito en primera persona?</a:t>
                      </a:r>
                      <a:r>
                        <a:rPr lang="es-419" sz="1100" b="0" i="0" u="none" baseline="0" dirty="0" smtClean="0">
                          <a:solidFill>
                            <a:schemeClr val="tx1"/>
                          </a:solidFill>
                          <a:effectLst/>
                          <a:latin typeface="+mn-lt"/>
                        </a:rPr>
                        <a:t>  </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Hacia  RL.5.6  DOK-2 Cl</a:t>
                      </a: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C</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687388" marR="0" lvl="0" indent="-687388"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4</a:t>
                      </a:r>
                      <a:r>
                        <a:rPr lang="es-419" sz="1100" b="1" i="0" u="none" dirty="0" smtClean="0">
                          <a:solidFill>
                            <a:schemeClr val="tx1"/>
                          </a:solidFill>
                          <a:effectLst>
                            <a:outerShdw blurRad="38100" dist="38100" dir="2700000" algn="tl">
                              <a:srgbClr val="000000">
                                <a:alpha val="43137"/>
                              </a:srgbClr>
                            </a:outerShdw>
                          </a:effectLst>
                          <a:latin typeface="+mn-lt"/>
                        </a:rPr>
                        <a:t> </a:t>
                      </a:r>
                      <a:r>
                        <a:rPr kumimoji="0" lang="es-419" sz="1100" b="0" i="0" u="none" strike="noStrike" kern="1200" cap="none" spc="0" normalizeH="0" baseline="0" noProof="0" dirty="0" smtClean="0">
                          <a:ln>
                            <a:noFill/>
                          </a:ln>
                          <a:solidFill>
                            <a:prstClr val="black"/>
                          </a:solidFill>
                          <a:effectLst/>
                          <a:uLnTx/>
                          <a:uFillTx/>
                          <a:latin typeface="+mn-lt"/>
                          <a:ea typeface="+mn-ea"/>
                          <a:cs typeface="Helvetica" pitchFamily="34" charset="0"/>
                        </a:rPr>
                        <a:t>¿Qué dos ejemplos del texto explican el punto de vista de </a:t>
                      </a:r>
                      <a:r>
                        <a:rPr kumimoji="0" lang="es-419" sz="1100" b="0" i="0" u="none" strike="noStrike" kern="1200" cap="none" spc="0" normalizeH="0" baseline="0" noProof="0" dirty="0" err="1" smtClean="0">
                          <a:ln>
                            <a:noFill/>
                          </a:ln>
                          <a:solidFill>
                            <a:prstClr val="black"/>
                          </a:solidFill>
                          <a:effectLst/>
                          <a:uLnTx/>
                          <a:uFillTx/>
                          <a:latin typeface="+mn-lt"/>
                          <a:ea typeface="+mn-ea"/>
                          <a:cs typeface="Helvetica" pitchFamily="34" charset="0"/>
                        </a:rPr>
                        <a:t>Jordan</a:t>
                      </a:r>
                      <a:r>
                        <a:rPr kumimoji="0" lang="es-419" sz="1100" b="0" i="0" u="none" strike="noStrike" kern="1200" cap="none" spc="0" normalizeH="0" baseline="0" noProof="0" dirty="0" smtClean="0">
                          <a:ln>
                            <a:noFill/>
                          </a:ln>
                          <a:solidFill>
                            <a:prstClr val="black"/>
                          </a:solidFill>
                          <a:effectLst/>
                          <a:uLnTx/>
                          <a:uFillTx/>
                          <a:latin typeface="+mn-lt"/>
                          <a:ea typeface="+mn-ea"/>
                          <a:cs typeface="Helvetica" pitchFamily="34" charset="0"/>
                        </a:rPr>
                        <a:t>? Hacia </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RL.5.6  DOK-3 Cu (ambas respuestas deben estar correctas).</a:t>
                      </a: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A,B</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9196">
                <a:tc>
                  <a:txBody>
                    <a:bodyPr/>
                    <a:lstStyle/>
                    <a:p>
                      <a:pPr marL="687388" marR="0" indent="-687388"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5</a:t>
                      </a:r>
                      <a:r>
                        <a:rPr lang="es-419" sz="1100" b="0" i="0" u="none" dirty="0" smtClean="0">
                          <a:solidFill>
                            <a:schemeClr val="tx1"/>
                          </a:solidFill>
                          <a:effectLst/>
                          <a:latin typeface="+mn-lt"/>
                        </a:rPr>
                        <a:t>  ¿Qué enunciado explica mejor una similitud y una diferencia entre </a:t>
                      </a:r>
                      <a:r>
                        <a:rPr lang="es-419" sz="1100" b="1" i="1" u="none" dirty="0" smtClean="0">
                          <a:solidFill>
                            <a:schemeClr val="tx1"/>
                          </a:solidFill>
                          <a:effectLst/>
                          <a:latin typeface="+mn-lt"/>
                        </a:rPr>
                        <a:t>El paseo de </a:t>
                      </a:r>
                      <a:r>
                        <a:rPr lang="es-419" sz="1100" b="1" i="1" u="none" dirty="0" err="1" smtClean="0">
                          <a:solidFill>
                            <a:schemeClr val="tx1"/>
                          </a:solidFill>
                          <a:effectLst/>
                          <a:latin typeface="+mn-lt"/>
                        </a:rPr>
                        <a:t>Jordan</a:t>
                      </a:r>
                      <a:r>
                        <a:rPr lang="es-419" sz="1100" b="1" i="1" u="none" dirty="0" smtClean="0">
                          <a:solidFill>
                            <a:schemeClr val="tx1"/>
                          </a:solidFill>
                          <a:effectLst/>
                          <a:latin typeface="+mn-lt"/>
                        </a:rPr>
                        <a:t> </a:t>
                      </a:r>
                      <a:r>
                        <a:rPr lang="es-419" sz="1100" b="0" i="0" u="none" dirty="0" smtClean="0">
                          <a:solidFill>
                            <a:schemeClr val="tx1"/>
                          </a:solidFill>
                          <a:effectLst/>
                          <a:latin typeface="+mn-lt"/>
                        </a:rPr>
                        <a:t>y </a:t>
                      </a:r>
                      <a:r>
                        <a:rPr lang="es-419" sz="1100" b="1" i="1" u="none" dirty="0" smtClean="0">
                          <a:solidFill>
                            <a:schemeClr val="tx1"/>
                          </a:solidFill>
                          <a:effectLst/>
                          <a:latin typeface="+mn-lt"/>
                        </a:rPr>
                        <a:t>El informe de </a:t>
                      </a:r>
                      <a:r>
                        <a:rPr lang="es-419" sz="1100" b="1" i="1" u="none" dirty="0" err="1" smtClean="0">
                          <a:solidFill>
                            <a:schemeClr val="tx1"/>
                          </a:solidFill>
                          <a:effectLst/>
                          <a:latin typeface="+mn-lt"/>
                        </a:rPr>
                        <a:t>Macy</a:t>
                      </a:r>
                      <a:r>
                        <a:rPr lang="es-419" sz="1100" b="0" i="0" u="none" dirty="0" smtClean="0">
                          <a:solidFill>
                            <a:schemeClr val="tx1"/>
                          </a:solidFill>
                          <a:effectLst/>
                          <a:latin typeface="+mn-lt"/>
                        </a:rPr>
                        <a:t>? </a:t>
                      </a:r>
                      <a:r>
                        <a:rPr lang="es-419" sz="1100" b="0" i="0" u="none" baseline="0" dirty="0" smtClean="0">
                          <a:solidFill>
                            <a:schemeClr val="tx1"/>
                          </a:solidFill>
                          <a:effectLst/>
                          <a:latin typeface="+mn-lt"/>
                        </a:rPr>
                        <a:t> </a:t>
                      </a:r>
                      <a:r>
                        <a:rPr lang="es-419" sz="1100" b="0" i="0" u="none" dirty="0" smtClean="0">
                          <a:solidFill>
                            <a:schemeClr val="tx1"/>
                          </a:solidFill>
                          <a:effectLst/>
                          <a:latin typeface="+mn-lt"/>
                        </a:rPr>
                        <a:t>Hacia RL.5.9  DOK-3 </a:t>
                      </a:r>
                      <a:r>
                        <a:rPr lang="es-419" sz="1100" b="0" i="0" u="none" dirty="0" err="1" smtClean="0">
                          <a:solidFill>
                            <a:schemeClr val="tx1"/>
                          </a:solidFill>
                          <a:effectLst/>
                          <a:latin typeface="+mn-lt"/>
                        </a:rPr>
                        <a:t>ANz</a:t>
                      </a:r>
                      <a:endParaRPr lang="es-419" sz="1100" b="0" i="0" u="none" dirty="0" smtClean="0">
                        <a:solidFill>
                          <a:schemeClr val="tx1"/>
                        </a:solidFill>
                        <a:effectLst/>
                        <a:latin typeface="+mn-lt"/>
                      </a:endParaRPr>
                    </a:p>
                  </a:txBody>
                  <a:tcPr marL="97155" marR="97155" marT="47897" marB="47897" anchor="ctr">
                    <a:lnB w="12700" cmpd="sng">
                      <a:noFill/>
                    </a:lnB>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D</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152400">
                <a:tc>
                  <a:txBody>
                    <a:bodyPr/>
                    <a:lstStyle/>
                    <a:p>
                      <a:pPr marL="687388" marR="0" indent="-687388"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6</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i="0" u="none" dirty="0" smtClean="0">
                          <a:solidFill>
                            <a:schemeClr val="tx1"/>
                          </a:solidFill>
                          <a:effectLst/>
                          <a:latin typeface="+mn-lt"/>
                        </a:rPr>
                        <a:t>¿Cómo el uso de tercera persona en el cuento </a:t>
                      </a:r>
                      <a:r>
                        <a:rPr lang="es-419" sz="1100" b="1" i="1" u="none" dirty="0" smtClean="0">
                          <a:solidFill>
                            <a:schemeClr val="tx1"/>
                          </a:solidFill>
                          <a:effectLst/>
                          <a:latin typeface="+mn-lt"/>
                        </a:rPr>
                        <a:t>El informe de </a:t>
                      </a:r>
                      <a:r>
                        <a:rPr lang="es-419" sz="1100" b="1" i="1" u="none" dirty="0" err="1" smtClean="0">
                          <a:solidFill>
                            <a:schemeClr val="tx1"/>
                          </a:solidFill>
                          <a:effectLst/>
                          <a:latin typeface="+mn-lt"/>
                        </a:rPr>
                        <a:t>Macy</a:t>
                      </a:r>
                      <a:r>
                        <a:rPr lang="es-419" sz="1100" b="1" i="1" u="none" dirty="0" smtClean="0">
                          <a:solidFill>
                            <a:schemeClr val="tx1"/>
                          </a:solidFill>
                          <a:effectLst/>
                          <a:latin typeface="+mn-lt"/>
                        </a:rPr>
                        <a:t> </a:t>
                      </a:r>
                      <a:r>
                        <a:rPr lang="es-419" sz="1100" b="0" i="0" u="none" dirty="0" smtClean="0">
                          <a:solidFill>
                            <a:schemeClr val="tx1"/>
                          </a:solidFill>
                          <a:effectLst/>
                          <a:latin typeface="+mn-lt"/>
                        </a:rPr>
                        <a:t>ilustra las experiencias de </a:t>
                      </a:r>
                      <a:r>
                        <a:rPr lang="es-419" sz="1100" b="0" i="0" u="none" dirty="0" err="1" smtClean="0">
                          <a:solidFill>
                            <a:schemeClr val="tx1"/>
                          </a:solidFill>
                          <a:effectLst/>
                          <a:latin typeface="+mn-lt"/>
                        </a:rPr>
                        <a:t>Macy</a:t>
                      </a:r>
                      <a:r>
                        <a:rPr lang="es-419" sz="1100" b="0" i="0" u="none" dirty="0" smtClean="0">
                          <a:solidFill>
                            <a:schemeClr val="tx1"/>
                          </a:solidFill>
                          <a:effectLst/>
                          <a:latin typeface="+mn-lt"/>
                        </a:rPr>
                        <a:t>? </a:t>
                      </a:r>
                      <a:r>
                        <a:rPr lang="es-419" sz="1100" b="0" i="0" u="none" baseline="0" dirty="0" smtClean="0">
                          <a:solidFill>
                            <a:schemeClr val="tx1"/>
                          </a:solidFill>
                          <a:effectLst/>
                          <a:latin typeface="+mn-lt"/>
                        </a:rPr>
                        <a:t> </a:t>
                      </a:r>
                      <a:r>
                        <a:rPr lang="es-419" sz="1100" b="0" i="0" u="none" dirty="0" smtClean="0">
                          <a:solidFill>
                            <a:schemeClr val="tx1"/>
                          </a:solidFill>
                          <a:effectLst/>
                          <a:latin typeface="+mn-lt"/>
                        </a:rPr>
                        <a:t>Hacia RL.5.9</a:t>
                      </a:r>
                    </a:p>
                  </a:txBody>
                  <a:tcPr marL="97155" marR="97155" marT="47897" marB="47897"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A</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solidFill>
                      <a:prstDash val="solid"/>
                      <a:round/>
                      <a:headEnd type="none" w="med" len="med"/>
                      <a:tailEnd type="none" w="med" len="med"/>
                    </a:lnL>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7</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1" i="0" u="sng" dirty="0" smtClean="0">
                          <a:solidFill>
                            <a:schemeClr val="tx1"/>
                          </a:solidFill>
                          <a:effectLst>
                            <a:outerShdw blurRad="38100" dist="38100" dir="2700000" algn="tl">
                              <a:srgbClr val="000000">
                                <a:alpha val="43137"/>
                              </a:srgbClr>
                            </a:outerShdw>
                          </a:effectLst>
                          <a:latin typeface="+mn-lt"/>
                        </a:rPr>
                        <a:t>Respuesta construida Texto literario </a:t>
                      </a:r>
                      <a:endParaRPr lang="es-419" sz="1100" b="0" i="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lnT w="12700" cmpd="sng">
                      <a:noFill/>
                    </a:lnT>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RL.5.6</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2</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r>
                        <a:rPr lang="es-419" sz="1100" b="1" i="0" u="sng" dirty="0" smtClean="0">
                          <a:solidFill>
                            <a:schemeClr val="tx1"/>
                          </a:solidFill>
                          <a:effectLst>
                            <a:outerShdw blurRad="38100" dist="38100" dir="2700000" algn="tl">
                              <a:srgbClr val="000000">
                                <a:alpha val="43137"/>
                              </a:srgbClr>
                            </a:outerShdw>
                          </a:effectLst>
                          <a:latin typeface="+mn-lt"/>
                        </a:rPr>
                        <a:t>Pregunta 8</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1" i="0" u="sng" dirty="0" smtClean="0">
                          <a:solidFill>
                            <a:schemeClr val="tx1"/>
                          </a:solidFill>
                          <a:effectLst>
                            <a:outerShdw blurRad="38100" dist="38100" dir="2700000" algn="tl">
                              <a:srgbClr val="000000">
                                <a:alpha val="43137"/>
                              </a:srgbClr>
                            </a:outerShdw>
                          </a:effectLst>
                          <a:latin typeface="+mn-lt"/>
                        </a:rPr>
                        <a:t>Respuesta construida Texto literario </a:t>
                      </a: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RL.5.9</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3</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15682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9</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i="0" u="none" dirty="0" smtClean="0">
                          <a:solidFill>
                            <a:schemeClr val="tx1"/>
                          </a:solidFill>
                          <a:effectLst/>
                          <a:latin typeface="+mn-lt"/>
                        </a:rPr>
                        <a:t>¿</a:t>
                      </a:r>
                      <a:r>
                        <a:rPr lang="es-419" sz="1100" b="0" dirty="0" smtClean="0">
                          <a:latin typeface="+mn-lt"/>
                        </a:rPr>
                        <a:t>Cómo funcionan juntas las partes de un globo?</a:t>
                      </a:r>
                      <a:r>
                        <a:rPr lang="es-419" sz="1100" b="0" baseline="0" dirty="0" smtClean="0">
                          <a:latin typeface="+mn-lt"/>
                        </a:rPr>
                        <a:t>   </a:t>
                      </a:r>
                      <a:r>
                        <a:rPr lang="es-419" sz="1100" b="0" i="0" u="none" dirty="0" smtClean="0">
                          <a:solidFill>
                            <a:schemeClr val="tx1"/>
                          </a:solidFill>
                          <a:effectLst/>
                          <a:latin typeface="+mn-lt"/>
                        </a:rPr>
                        <a:t>Hacia </a:t>
                      </a:r>
                      <a:r>
                        <a:rPr lang="es-419" sz="1100" b="0" i="0" u="none" baseline="0" dirty="0" smtClean="0">
                          <a:solidFill>
                            <a:schemeClr val="tx1"/>
                          </a:solidFill>
                          <a:effectLst/>
                          <a:latin typeface="+mn-lt"/>
                        </a:rPr>
                        <a:t>RI.5.3 DOK-3  Cu</a:t>
                      </a: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B</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25621">
                <a:tc>
                  <a:txBody>
                    <a:bodyPr/>
                    <a:lstStyle/>
                    <a:p>
                      <a:pPr marL="801688" marR="0" lvl="0" indent="-801688"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10</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i="0" u="none" dirty="0" smtClean="0">
                          <a:solidFill>
                            <a:schemeClr val="tx1"/>
                          </a:solidFill>
                          <a:effectLst/>
                          <a:latin typeface="+mn-lt"/>
                        </a:rPr>
                        <a:t>¿Qué retos enfrentó Keith Rodríguez  en el artículo</a:t>
                      </a:r>
                      <a:r>
                        <a:rPr lang="es-419" sz="1100" b="1" i="1" u="none" dirty="0" smtClean="0">
                          <a:solidFill>
                            <a:schemeClr val="tx1"/>
                          </a:solidFill>
                          <a:effectLst/>
                          <a:latin typeface="+mn-lt"/>
                        </a:rPr>
                        <a:t> Aventura en un globo de aire caliente</a:t>
                      </a:r>
                      <a:r>
                        <a:rPr lang="es-419" sz="1100" b="0" i="0" u="none" dirty="0" smtClean="0">
                          <a:solidFill>
                            <a:schemeClr val="tx1"/>
                          </a:solidFill>
                          <a:effectLst/>
                          <a:latin typeface="+mn-lt"/>
                        </a:rPr>
                        <a:t>?</a:t>
                      </a:r>
                      <a:r>
                        <a:rPr lang="es-419" sz="1100" b="0" i="0" u="none" baseline="0" dirty="0" smtClean="0">
                          <a:solidFill>
                            <a:schemeClr val="tx1"/>
                          </a:solidFill>
                          <a:effectLst/>
                          <a:latin typeface="+mn-lt"/>
                        </a:rPr>
                        <a:t>  Hacia </a:t>
                      </a:r>
                      <a:r>
                        <a:rPr lang="es-419" sz="1100" b="0" i="0" u="none" dirty="0" smtClean="0">
                          <a:solidFill>
                            <a:schemeClr val="tx1"/>
                          </a:solidFill>
                          <a:effectLst/>
                          <a:latin typeface="+mn-lt"/>
                        </a:rPr>
                        <a:t>RI.5.3 DOK-2 </a:t>
                      </a:r>
                      <a:r>
                        <a:rPr lang="es-419" sz="1100" b="0" i="0" u="none" dirty="0" err="1" smtClean="0">
                          <a:solidFill>
                            <a:schemeClr val="tx1"/>
                          </a:solidFill>
                          <a:effectLst/>
                          <a:latin typeface="+mn-lt"/>
                        </a:rPr>
                        <a:t>ANz</a:t>
                      </a:r>
                      <a:endParaRPr lang="es-419"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C</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18218">
                <a:tc>
                  <a:txBody>
                    <a:bodyPr/>
                    <a:lstStyle/>
                    <a:p>
                      <a:pPr marL="801688" marR="0" indent="-801688" algn="l" defTabSz="1018809"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11</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i="0" dirty="0" smtClean="0">
                          <a:latin typeface="+mn-lt"/>
                          <a:cs typeface="Helvetica" pitchFamily="34" charset="0"/>
                        </a:rPr>
                        <a:t> </a:t>
                      </a:r>
                      <a:r>
                        <a:rPr lang="es-419" sz="1100" b="0" dirty="0" smtClean="0">
                          <a:latin typeface="+mn-lt"/>
                        </a:rPr>
                        <a:t>¿Cuál es un ejemplo de un punto específico apoyado en ambos artículos? </a:t>
                      </a:r>
                      <a:r>
                        <a:rPr lang="es-419" sz="1100" b="0" baseline="0" dirty="0" smtClean="0">
                          <a:latin typeface="+mn-lt"/>
                        </a:rPr>
                        <a:t> </a:t>
                      </a:r>
                      <a:r>
                        <a:rPr lang="es-419" sz="1100" b="0" i="0" baseline="0" dirty="0" smtClean="0">
                          <a:latin typeface="+mn-lt"/>
                          <a:cs typeface="Helvetica" pitchFamily="34" charset="0"/>
                        </a:rPr>
                        <a:t>Hacia </a:t>
                      </a:r>
                      <a:r>
                        <a:rPr lang="es-419" sz="1100" b="0" i="0" u="none" baseline="0" dirty="0" smtClean="0">
                          <a:solidFill>
                            <a:schemeClr val="tx1"/>
                          </a:solidFill>
                          <a:effectLst/>
                          <a:latin typeface="+mn-lt"/>
                        </a:rPr>
                        <a:t>RI.5.6 DOK-2 </a:t>
                      </a:r>
                      <a:r>
                        <a:rPr lang="es-419" sz="1100" b="0" i="0" u="none" baseline="0" dirty="0" err="1" smtClean="0">
                          <a:solidFill>
                            <a:schemeClr val="tx1"/>
                          </a:solidFill>
                          <a:effectLst/>
                          <a:latin typeface="+mn-lt"/>
                        </a:rPr>
                        <a:t>ANp</a:t>
                      </a:r>
                      <a:endParaRPr lang="es-419" sz="1100" b="0" i="0" u="none" kern="1200" dirty="0" smtClean="0">
                        <a:solidFill>
                          <a:schemeClr val="tx1"/>
                        </a:solidFill>
                        <a:effectLst/>
                        <a:latin typeface="+mn-lt"/>
                        <a:ea typeface="+mn-ea"/>
                        <a:cs typeface="+mn-cs"/>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C</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0">
                <a:tc>
                  <a:txBody>
                    <a:bodyPr/>
                    <a:lstStyle/>
                    <a:p>
                      <a:pPr marL="796925" marR="0" indent="-796925" algn="l" defTabSz="1018809"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12</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dirty="0" smtClean="0">
                          <a:latin typeface="+mn-lt"/>
                        </a:rPr>
                        <a:t>¿Cuál es la mayor diferencia entre los propósitos de los autores para escribir estos artículos?</a:t>
                      </a:r>
                      <a:r>
                        <a:rPr lang="es-419" sz="1100" b="0" baseline="0" dirty="0" smtClean="0">
                          <a:latin typeface="+mn-lt"/>
                        </a:rPr>
                        <a:t> </a:t>
                      </a:r>
                      <a:r>
                        <a:rPr lang="es-419" sz="1100" b="0" i="0" dirty="0" smtClean="0">
                          <a:latin typeface="+mn-lt"/>
                          <a:cs typeface="Helvetica" pitchFamily="34" charset="0"/>
                        </a:rPr>
                        <a:t>Hacia </a:t>
                      </a:r>
                      <a:r>
                        <a:rPr lang="es-419" sz="1100" b="0" i="0" u="none" baseline="0" dirty="0" smtClean="0">
                          <a:solidFill>
                            <a:schemeClr val="tx1"/>
                          </a:solidFill>
                          <a:effectLst/>
                          <a:latin typeface="+mn-lt"/>
                        </a:rPr>
                        <a:t>RI.56 DOK-2 ANN</a:t>
                      </a:r>
                      <a:endParaRPr lang="es-419" sz="1100" b="0" i="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s-419" sz="1200" b="1" i="0" dirty="0" smtClean="0">
                          <a:effectLst>
                            <a:outerShdw blurRad="38100" dist="38100" dir="2700000" algn="tl">
                              <a:srgbClr val="000000">
                                <a:alpha val="43137"/>
                              </a:srgbClr>
                            </a:outerShdw>
                          </a:effectLst>
                          <a:latin typeface="+mn-lt"/>
                        </a:rPr>
                        <a:t>A</a:t>
                      </a:r>
                      <a:endParaRPr lang="es-419" sz="1200" b="1" i="0"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effectLst>
                            <a:outerShdw blurRad="38100" dist="38100" dir="2700000" algn="tl">
                              <a:srgbClr val="000000">
                                <a:alpha val="43137"/>
                              </a:srgbClr>
                            </a:outerShdw>
                          </a:effectLst>
                          <a:latin typeface="+mn-lt"/>
                        </a:rPr>
                        <a:t>1</a:t>
                      </a:r>
                      <a:endParaRPr lang="es-419" sz="1200" b="1" i="0"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28600">
                <a:tc>
                  <a:txBody>
                    <a:bodyPr/>
                    <a:lstStyle/>
                    <a:p>
                      <a:pPr marL="739775" marR="0" indent="-739775"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13</a:t>
                      </a:r>
                      <a:r>
                        <a:rPr lang="es-419" sz="1100" b="0" i="0" u="none" baseline="0" dirty="0" smtClean="0">
                          <a:solidFill>
                            <a:schemeClr val="dk1"/>
                          </a:solidFill>
                          <a:effectLst/>
                          <a:latin typeface="+mn-lt"/>
                        </a:rPr>
                        <a:t> </a:t>
                      </a:r>
                      <a:r>
                        <a:rPr lang="es-419" sz="1100" b="0" dirty="0" smtClean="0">
                          <a:latin typeface="+mn-lt"/>
                        </a:rPr>
                        <a:t>¿Qué información de </a:t>
                      </a:r>
                      <a:r>
                        <a:rPr lang="es-419" sz="1100" b="1" i="1" dirty="0" smtClean="0">
                          <a:latin typeface="+mn-lt"/>
                        </a:rPr>
                        <a:t>Cómo funciona un globo de aire caliente </a:t>
                      </a:r>
                      <a:r>
                        <a:rPr lang="es-419" sz="1100" b="0" dirty="0" smtClean="0">
                          <a:latin typeface="+mn-lt"/>
                        </a:rPr>
                        <a:t>no se encuentra en </a:t>
                      </a:r>
                      <a:r>
                        <a:rPr lang="es-419" sz="1100" b="1" i="1" dirty="0" smtClean="0">
                          <a:latin typeface="+mn-lt"/>
                        </a:rPr>
                        <a:t>Aventura en un globo de aire caliente</a:t>
                      </a:r>
                      <a:r>
                        <a:rPr lang="es-419" sz="1100" b="0" dirty="0" smtClean="0">
                          <a:latin typeface="+mn-lt"/>
                        </a:rPr>
                        <a:t>?</a:t>
                      </a:r>
                      <a:r>
                        <a:rPr lang="es-419" sz="1100" b="0" i="0" u="none" baseline="0" dirty="0" smtClean="0">
                          <a:latin typeface="+mn-lt"/>
                        </a:rPr>
                        <a:t> </a:t>
                      </a:r>
                      <a:r>
                        <a:rPr lang="es-419" sz="1100" b="0" i="0" dirty="0" smtClean="0">
                          <a:latin typeface="+mn-lt"/>
                          <a:cs typeface="Helvetica" pitchFamily="34" charset="0"/>
                        </a:rPr>
                        <a:t>Hacia </a:t>
                      </a:r>
                      <a:r>
                        <a:rPr lang="es-419" sz="1100" b="0" i="0" u="none" dirty="0" smtClean="0">
                          <a:solidFill>
                            <a:schemeClr val="tx1"/>
                          </a:solidFill>
                          <a:effectLst/>
                          <a:latin typeface="+mn-lt"/>
                        </a:rPr>
                        <a:t>RI.5.9 DOK-2</a:t>
                      </a:r>
                      <a:r>
                        <a:rPr lang="es-419" sz="1100" b="0" i="0" u="none" baseline="0" dirty="0" smtClean="0">
                          <a:solidFill>
                            <a:schemeClr val="tx1"/>
                          </a:solidFill>
                          <a:effectLst/>
                          <a:latin typeface="+mn-lt"/>
                        </a:rPr>
                        <a:t> </a:t>
                      </a:r>
                      <a:r>
                        <a:rPr lang="es-419" sz="1100" b="0" i="0" u="none" baseline="0" dirty="0" err="1" smtClean="0">
                          <a:solidFill>
                            <a:schemeClr val="tx1"/>
                          </a:solidFill>
                          <a:effectLst/>
                          <a:latin typeface="+mn-lt"/>
                        </a:rPr>
                        <a:t>ANp</a:t>
                      </a:r>
                      <a:endParaRPr lang="es-419"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effectLst>
                            <a:outerShdw blurRad="38100" dist="38100" dir="2700000" algn="tl">
                              <a:srgbClr val="000000">
                                <a:alpha val="43137"/>
                              </a:srgbClr>
                            </a:outerShdw>
                          </a:effectLst>
                          <a:latin typeface="+mn-lt"/>
                        </a:rPr>
                        <a:t>D</a:t>
                      </a:r>
                      <a:endParaRPr lang="es-419" sz="1200" b="1" i="0"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effectLst>
                            <a:outerShdw blurRad="38100" dist="38100" dir="2700000" algn="tl">
                              <a:srgbClr val="000000">
                                <a:alpha val="43137"/>
                              </a:srgbClr>
                            </a:outerShdw>
                          </a:effectLst>
                          <a:latin typeface="+mn-lt"/>
                        </a:rPr>
                        <a:t>1</a:t>
                      </a:r>
                      <a:endParaRPr lang="es-419" sz="1200" b="1" i="0" dirty="0">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7867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14</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0" dirty="0" smtClean="0">
                          <a:latin typeface="+mn-lt"/>
                        </a:rPr>
                        <a:t>¿Cómo el tamaño del globo afecta su vuelo?</a:t>
                      </a:r>
                      <a:r>
                        <a:rPr lang="es-419" sz="1100" b="0" baseline="0" dirty="0" smtClean="0">
                          <a:latin typeface="+mn-lt"/>
                        </a:rPr>
                        <a:t>  </a:t>
                      </a:r>
                      <a:r>
                        <a:rPr lang="es-419" sz="1100" b="0" i="0" dirty="0" smtClean="0">
                          <a:latin typeface="+mn-lt"/>
                          <a:cs typeface="Helvetica" pitchFamily="34" charset="0"/>
                        </a:rPr>
                        <a:t>Hacia </a:t>
                      </a:r>
                      <a:r>
                        <a:rPr lang="es-419" sz="1100" b="0" i="0" u="none" dirty="0" smtClean="0">
                          <a:solidFill>
                            <a:schemeClr val="tx1"/>
                          </a:solidFill>
                          <a:effectLst/>
                          <a:latin typeface="+mn-lt"/>
                        </a:rPr>
                        <a:t>RI.5.9 DOK-2 </a:t>
                      </a:r>
                      <a:r>
                        <a:rPr lang="es-419" sz="1100" b="0" i="0" u="none" dirty="0" err="1" smtClean="0">
                          <a:solidFill>
                            <a:schemeClr val="tx1"/>
                          </a:solidFill>
                          <a:effectLst/>
                          <a:latin typeface="+mn-lt"/>
                        </a:rPr>
                        <a:t>ANs</a:t>
                      </a:r>
                      <a:endParaRPr lang="es-419"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s-419" sz="1200" b="1" i="0" dirty="0" smtClean="0">
                          <a:effectLst>
                            <a:outerShdw blurRad="38100" dist="38100" dir="2700000" algn="tl">
                              <a:srgbClr val="000000">
                                <a:alpha val="43137"/>
                              </a:srgbClr>
                            </a:outerShdw>
                          </a:effectLst>
                          <a:latin typeface="+mn-lt"/>
                        </a:rPr>
                        <a:t>A</a:t>
                      </a:r>
                      <a:endParaRPr lang="es-419" sz="1200" b="1" i="0"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effectLst>
                            <a:outerShdw blurRad="38100" dist="38100" dir="2700000" algn="tl">
                              <a:srgbClr val="000000">
                                <a:alpha val="43137"/>
                              </a:srgbClr>
                            </a:outerShdw>
                          </a:effectLst>
                          <a:latin typeface="+mn-lt"/>
                        </a:rPr>
                        <a:t>1</a:t>
                      </a:r>
                      <a:endParaRPr lang="es-419" sz="1200" b="1" i="0" dirty="0">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15</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1" i="0" u="none" dirty="0" smtClean="0">
                          <a:solidFill>
                            <a:schemeClr val="tx1"/>
                          </a:solidFill>
                          <a:effectLst/>
                          <a:latin typeface="+mn-lt"/>
                        </a:rPr>
                        <a:t>  </a:t>
                      </a:r>
                      <a:r>
                        <a:rPr lang="es-419" sz="1100" b="1" i="0" u="sng" dirty="0" smtClean="0">
                          <a:solidFill>
                            <a:schemeClr val="tx1"/>
                          </a:solidFill>
                          <a:effectLst>
                            <a:outerShdw blurRad="38100" dist="38100" dir="2700000" algn="tl">
                              <a:srgbClr val="000000">
                                <a:alpha val="43137"/>
                              </a:srgbClr>
                            </a:outerShdw>
                          </a:effectLst>
                          <a:latin typeface="+mn-lt"/>
                        </a:rPr>
                        <a:t>Respuesta construida Texto informativo </a:t>
                      </a:r>
                      <a:r>
                        <a:rPr lang="es-419" sz="1100" b="0" i="0" u="none" baseline="0" dirty="0" smtClean="0">
                          <a:solidFill>
                            <a:schemeClr val="tx1"/>
                          </a:solidFill>
                          <a:effectLst/>
                          <a:latin typeface="+mn-lt"/>
                        </a:rPr>
                        <a:t>          </a:t>
                      </a:r>
                      <a:endParaRPr lang="es-419"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RI.5.6</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2</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16</a:t>
                      </a:r>
                      <a:r>
                        <a:rPr lang="es-419" sz="1100" b="1" i="0" u="none" dirty="0" smtClean="0">
                          <a:solidFill>
                            <a:schemeClr val="tx1"/>
                          </a:solidFill>
                          <a:effectLst>
                            <a:outerShdw blurRad="38100" dist="38100" dir="2700000" algn="tl">
                              <a:srgbClr val="000000">
                                <a:alpha val="43137"/>
                              </a:srgbClr>
                            </a:outerShdw>
                          </a:effectLst>
                          <a:latin typeface="+mn-lt"/>
                        </a:rPr>
                        <a:t>                                  </a:t>
                      </a:r>
                      <a:r>
                        <a:rPr lang="es-419" sz="1100" b="1" i="0" u="sng" dirty="0" smtClean="0">
                          <a:solidFill>
                            <a:schemeClr val="tx1"/>
                          </a:solidFill>
                          <a:effectLst>
                            <a:outerShdw blurRad="38100" dist="38100" dir="2700000" algn="tl">
                              <a:srgbClr val="000000">
                                <a:alpha val="43137"/>
                              </a:srgbClr>
                            </a:outerShdw>
                          </a:effectLst>
                          <a:latin typeface="+mn-lt"/>
                        </a:rPr>
                        <a:t>Respuesta construida Texto informativo </a:t>
                      </a: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RI.5.9</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2</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019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Escribir y Revisar</a:t>
                      </a:r>
                    </a:p>
                  </a:txBody>
                  <a:tcPr marL="97155" marR="97155" marT="47897" marB="47897" anchor="ctr">
                    <a:solidFill>
                      <a:schemeClr val="bg1">
                        <a:lumMod val="85000"/>
                      </a:schemeClr>
                    </a:solidFill>
                  </a:tcPr>
                </a:tc>
                <a:tc>
                  <a:txBody>
                    <a:bodyPr/>
                    <a:lstStyle/>
                    <a:p>
                      <a:pPr algn="ct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pPr marL="739775" marR="0" lvl="0" indent="-739775" algn="l" defTabSz="1018809"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17</a:t>
                      </a:r>
                      <a:r>
                        <a:rPr lang="es-419" sz="1100" b="1" i="0" u="none" dirty="0" smtClean="0">
                          <a:solidFill>
                            <a:schemeClr val="tx1"/>
                          </a:solidFill>
                          <a:effectLst>
                            <a:outerShdw blurRad="38100" dist="38100" dir="2700000" algn="tl">
                              <a:srgbClr val="000000">
                                <a:alpha val="43137"/>
                              </a:srgbClr>
                            </a:outerShdw>
                          </a:effectLst>
                          <a:latin typeface="+mn-lt"/>
                        </a:rPr>
                        <a:t>  </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Añade razones relevantes de </a:t>
                      </a:r>
                      <a:r>
                        <a:rPr kumimoji="0" lang="es-419" sz="1100" b="1" i="1" u="none" strike="noStrike" kern="1200" cap="none" spc="0" normalizeH="0" baseline="0" noProof="0" dirty="0" smtClean="0">
                          <a:ln>
                            <a:noFill/>
                          </a:ln>
                          <a:solidFill>
                            <a:prstClr val="black"/>
                          </a:solidFill>
                          <a:effectLst/>
                          <a:uLnTx/>
                          <a:uFillTx/>
                          <a:latin typeface="+mn-lt"/>
                          <a:ea typeface="+mn-ea"/>
                          <a:cs typeface="+mn-cs"/>
                        </a:rPr>
                        <a:t>Datos curiosos sobre los globos de aire caliente</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 que apoyen la opinión del estudiante al final del párrafo 2. </a:t>
                      </a:r>
                      <a:r>
                        <a:rPr lang="es-419" sz="1100" b="0" dirty="0" smtClean="0">
                          <a:solidFill>
                            <a:srgbClr val="FF0000"/>
                          </a:solidFill>
                          <a:effectLst/>
                          <a:latin typeface="+mn-lt"/>
                        </a:rPr>
                        <a:t>  </a:t>
                      </a:r>
                      <a:endParaRPr lang="es-419" sz="1100" b="0" i="0" u="sng" dirty="0" smtClean="0">
                        <a:solidFill>
                          <a:srgbClr val="FF0000"/>
                        </a:solidFill>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W.5.1c</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2</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09082">
                <a:tc>
                  <a:txBody>
                    <a:bodyPr/>
                    <a:lstStyle/>
                    <a:p>
                      <a:pPr marL="739775" indent="-739775"/>
                      <a:r>
                        <a:rPr lang="es-419" sz="1100" b="1" i="0" u="sng" dirty="0" smtClean="0">
                          <a:solidFill>
                            <a:schemeClr val="tx1"/>
                          </a:solidFill>
                          <a:effectLst>
                            <a:outerShdw blurRad="38100" dist="38100" dir="2700000" algn="tl">
                              <a:srgbClr val="000000">
                                <a:alpha val="43137"/>
                              </a:srgbClr>
                            </a:outerShdw>
                          </a:effectLst>
                          <a:latin typeface="+mn-lt"/>
                        </a:rPr>
                        <a:t>Pregunta 18</a:t>
                      </a:r>
                      <a:r>
                        <a:rPr lang="es-419" sz="1100" b="0" i="0" u="none" dirty="0" smtClean="0">
                          <a:solidFill>
                            <a:schemeClr val="tx1"/>
                          </a:solidFill>
                          <a:effectLst>
                            <a:outerShdw blurRad="38100" dist="38100" dir="2700000" algn="tl">
                              <a:srgbClr val="000000">
                                <a:alpha val="43137"/>
                              </a:srgbClr>
                            </a:outerShdw>
                          </a:effectLst>
                          <a:latin typeface="+mn-lt"/>
                        </a:rPr>
                        <a:t>  </a:t>
                      </a:r>
                      <a:r>
                        <a:rPr lang="es-419" sz="1100" b="0" dirty="0" smtClean="0">
                          <a:latin typeface="+mn-lt"/>
                          <a:cs typeface="Helvetica" panose="020B0604020202020204" pitchFamily="34" charset="0"/>
                        </a:rPr>
                        <a:t>El escritor quiere desarrollar mejores razones para apoyar su opinión. Selecciona las </a:t>
                      </a:r>
                      <a:r>
                        <a:rPr lang="es-419" sz="1100" b="0" u="sng" dirty="0" smtClean="0">
                          <a:latin typeface="+mn-lt"/>
                          <a:cs typeface="Helvetica" panose="020B0604020202020204" pitchFamily="34" charset="0"/>
                        </a:rPr>
                        <a:t>dos</a:t>
                      </a:r>
                      <a:r>
                        <a:rPr lang="es-419" sz="1100" b="0" dirty="0" smtClean="0">
                          <a:latin typeface="+mn-lt"/>
                          <a:cs typeface="Helvetica" panose="020B0604020202020204" pitchFamily="34" charset="0"/>
                        </a:rPr>
                        <a:t> oraciones que mejor desarrollan la razón indicada en la oración subrayada.</a:t>
                      </a:r>
                      <a:r>
                        <a:rPr lang="es-419" sz="1100" b="0" baseline="0" dirty="0" smtClean="0">
                          <a:latin typeface="+mn-lt"/>
                          <a:cs typeface="Helvetica" panose="020B0604020202020204" pitchFamily="34" charset="0"/>
                        </a:rPr>
                        <a:t>   </a:t>
                      </a:r>
                      <a:r>
                        <a:rPr lang="es-419" sz="1100" b="0" dirty="0" smtClean="0">
                          <a:latin typeface="+mn-lt"/>
                          <a:cs typeface="Helvetica" panose="020B0604020202020204" pitchFamily="34" charset="0"/>
                        </a:rPr>
                        <a:t>W.5.1b</a:t>
                      </a:r>
                      <a:endParaRPr lang="es-419" sz="1100" b="0" dirty="0">
                        <a:latin typeface="+mn-lt"/>
                        <a:cs typeface="Helvetica" panose="020B0604020202020204" pitchFamily="34" charset="0"/>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B,C</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5788">
                <a:tc>
                  <a:txBody>
                    <a:bodyPr/>
                    <a:lstStyle/>
                    <a:p>
                      <a:pPr marL="801688" indent="-801688"/>
                      <a:r>
                        <a:rPr lang="es-419" sz="1100" b="1" i="0" u="sng" dirty="0" smtClean="0">
                          <a:solidFill>
                            <a:schemeClr val="tx1"/>
                          </a:solidFill>
                          <a:effectLst>
                            <a:outerShdw blurRad="38100" dist="38100" dir="2700000" algn="tl">
                              <a:srgbClr val="000000">
                                <a:alpha val="43137"/>
                              </a:srgbClr>
                            </a:outerShdw>
                          </a:effectLst>
                          <a:latin typeface="+mn-lt"/>
                        </a:rPr>
                        <a:t>Pregunta 19</a:t>
                      </a:r>
                      <a:r>
                        <a:rPr lang="es-419" sz="1100" b="1" i="0" u="none" baseline="0" dirty="0" smtClean="0">
                          <a:solidFill>
                            <a:schemeClr val="tx1"/>
                          </a:solidFill>
                          <a:effectLst/>
                          <a:latin typeface="+mn-lt"/>
                          <a:cs typeface="Helvetica" pitchFamily="34" charset="0"/>
                        </a:rPr>
                        <a:t>  </a:t>
                      </a:r>
                      <a:r>
                        <a:rPr lang="es-419" sz="1100" b="0" dirty="0" smtClean="0"/>
                        <a:t>Selecciona las mejores palabras o frases que sustituyan las palabras subrayadas para hacer más claro y preciso el significado del escritor.</a:t>
                      </a: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D</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6674">
                <a:tc>
                  <a:txBody>
                    <a:bodyPr/>
                    <a:lstStyle/>
                    <a:p>
                      <a:pPr marL="801688" marR="0" lvl="0" indent="-801688" algn="l" defTabSz="1018809" rtl="0" eaLnBrk="1" fontAlgn="auto" latinLnBrk="0" hangingPunct="1">
                        <a:lnSpc>
                          <a:spcPct val="100000"/>
                        </a:lnSpc>
                        <a:spcBef>
                          <a:spcPts val="0"/>
                        </a:spcBef>
                        <a:spcAft>
                          <a:spcPts val="0"/>
                        </a:spcAft>
                        <a:buClrTx/>
                        <a:buSzTx/>
                        <a:buFontTx/>
                        <a:buNone/>
                        <a:tabLst/>
                        <a:defRPr/>
                      </a:pPr>
                      <a:r>
                        <a:rPr lang="es-419" sz="1100" b="1" i="0" u="sng" dirty="0" smtClean="0">
                          <a:solidFill>
                            <a:schemeClr val="tx1"/>
                          </a:solidFill>
                          <a:effectLst>
                            <a:outerShdw blurRad="38100" dist="38100" dir="2700000" algn="tl">
                              <a:srgbClr val="000000">
                                <a:alpha val="43137"/>
                              </a:srgbClr>
                            </a:outerShdw>
                          </a:effectLst>
                          <a:latin typeface="+mn-lt"/>
                        </a:rPr>
                        <a:t>Pregunta 20</a:t>
                      </a:r>
                      <a:r>
                        <a:rPr lang="es-419" sz="1100" b="0" i="0" u="none" dirty="0" smtClean="0">
                          <a:solidFill>
                            <a:schemeClr val="tx1"/>
                          </a:solidFill>
                          <a:effectLst>
                            <a:outerShdw blurRad="38100" dist="38100" dir="2700000" algn="tl">
                              <a:srgbClr val="000000">
                                <a:alpha val="43137"/>
                              </a:srgbClr>
                            </a:outerShdw>
                          </a:effectLst>
                          <a:latin typeface="+mn-lt"/>
                        </a:rPr>
                        <a:t>  </a:t>
                      </a:r>
                      <a:r>
                        <a:rPr kumimoji="0" lang="es-419" sz="11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Escoge la forma correcta para editar la palabra subrayada.  ¿Qué palabra en la oración apoya que la palabra que escogiste en la Parte A tiene el tiempo verbal correcto? (ambas respuestas deben estar correctas)</a:t>
                      </a: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B, A</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200" b="1" i="0" dirty="0" smtClean="0">
                          <a:solidFill>
                            <a:schemeClr val="tx1"/>
                          </a:solidFill>
                          <a:effectLst>
                            <a:outerShdw blurRad="38100" dist="38100" dir="2700000" algn="tl">
                              <a:srgbClr val="000000">
                                <a:alpha val="43137"/>
                              </a:srgbClr>
                            </a:outerShdw>
                          </a:effectLst>
                          <a:latin typeface="+mn-lt"/>
                        </a:rPr>
                        <a:t>1</a:t>
                      </a:r>
                      <a:endParaRPr lang="es-419" sz="1200" b="1" i="0"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267448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4" name="Group 13"/>
          <p:cNvGrpSpPr/>
          <p:nvPr/>
        </p:nvGrpSpPr>
        <p:grpSpPr>
          <a:xfrm>
            <a:off x="838584" y="2514600"/>
            <a:ext cx="2285616" cy="2498676"/>
            <a:chOff x="4836537" y="228597"/>
            <a:chExt cx="1888849" cy="2201532"/>
          </a:xfrm>
        </p:grpSpPr>
        <p:sp>
          <p:nvSpPr>
            <p:cNvPr id="15" name="Parallelogram 14"/>
            <p:cNvSpPr/>
            <p:nvPr/>
          </p:nvSpPr>
          <p:spPr>
            <a:xfrm rot="1584430" flipH="1">
              <a:off x="4836537" y="577718"/>
              <a:ext cx="1888849" cy="1359161"/>
            </a:xfrm>
            <a:prstGeom prst="parallelogram">
              <a:avLst/>
            </a:prstGeom>
            <a:solidFill>
              <a:srgbClr val="730E00">
                <a:lumMod val="75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sp>
          <p:nvSpPr>
            <p:cNvPr id="16" name="Rectangle 15"/>
            <p:cNvSpPr/>
            <p:nvPr/>
          </p:nvSpPr>
          <p:spPr>
            <a:xfrm>
              <a:off x="5229895" y="228597"/>
              <a:ext cx="1054685" cy="813527"/>
            </a:xfrm>
            <a:prstGeom prst="rect">
              <a:avLst/>
            </a:prstGeom>
            <a:solidFill>
              <a:sysClr val="window" lastClr="FFFFFF">
                <a:lumMod val="95000"/>
              </a:sysClr>
            </a:solidFill>
            <a:ln>
              <a:solidFill>
                <a:srgbClr val="AD010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5</a:t>
              </a:r>
              <a:r>
                <a:rPr lang="en-US" sz="5400" b="1" kern="0" baseline="3000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latin typeface="Franklin Gothic Book"/>
                </a:rPr>
                <a:t>to</a:t>
              </a: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 </a:t>
              </a:r>
            </a:p>
          </p:txBody>
        </p:sp>
        <p:pic>
          <p:nvPicPr>
            <p:cNvPr id="17" name="Picture 4" descr="C:\Documents and Settings\Owner\Local Settings\Temporary Internet Files\Content.IE5\S7ZGNZXZ\MM900318123[1].gif"/>
            <p:cNvPicPr>
              <a:picLocks noChangeAspect="1" noChangeArrowheads="1" noCrop="1"/>
            </p:cNvPicPr>
            <p:nvPr/>
          </p:nvPicPr>
          <p:blipFill>
            <a:blip r:embed="rId3" cstate="print"/>
            <a:srcRect/>
            <a:stretch>
              <a:fillRect/>
            </a:stretch>
          </p:blipFill>
          <p:spPr bwMode="auto">
            <a:xfrm>
              <a:off x="5504106" y="860668"/>
              <a:ext cx="1132168" cy="765842"/>
            </a:xfrm>
            <a:prstGeom prst="rect">
              <a:avLst/>
            </a:prstGeom>
            <a:noFill/>
          </p:spPr>
        </p:pic>
        <p:pic>
          <p:nvPicPr>
            <p:cNvPr id="18" name="Picture 7" descr="C:\Documents and Settings\Owner\Local Settings\Temporary Internet Files\Content.IE5\LTTF5AU1\MC900432665[1].png"/>
            <p:cNvPicPr>
              <a:picLocks noChangeAspect="1" noChangeArrowheads="1"/>
            </p:cNvPicPr>
            <p:nvPr/>
          </p:nvPicPr>
          <p:blipFill>
            <a:blip r:embed="rId4" cstate="print"/>
            <a:srcRect/>
            <a:stretch>
              <a:fillRect/>
            </a:stretch>
          </p:blipFill>
          <p:spPr bwMode="auto">
            <a:xfrm>
              <a:off x="5257800" y="1070961"/>
              <a:ext cx="1378474" cy="1359168"/>
            </a:xfrm>
            <a:prstGeom prst="rect">
              <a:avLst/>
            </a:prstGeom>
            <a:noFill/>
          </p:spPr>
        </p:pic>
      </p:grpSp>
      <p:grpSp>
        <p:nvGrpSpPr>
          <p:cNvPr id="19" name="Group 19"/>
          <p:cNvGrpSpPr/>
          <p:nvPr/>
        </p:nvGrpSpPr>
        <p:grpSpPr>
          <a:xfrm>
            <a:off x="835909" y="1663076"/>
            <a:ext cx="5829300" cy="5271124"/>
            <a:chOff x="786738" y="220148"/>
            <a:chExt cx="5486400" cy="5031528"/>
          </a:xfrm>
        </p:grpSpPr>
        <p:sp>
          <p:nvSpPr>
            <p:cNvPr id="20" name="TextBox 19"/>
            <p:cNvSpPr txBox="1"/>
            <p:nvPr/>
          </p:nvSpPr>
          <p:spPr>
            <a:xfrm>
              <a:off x="786738" y="3160757"/>
              <a:ext cx="5486400" cy="2090919"/>
            </a:xfrm>
            <a:prstGeom prst="rect">
              <a:avLst/>
            </a:prstGeom>
            <a:noFill/>
            <a:ln>
              <a:noFill/>
            </a:ln>
          </p:spPr>
          <p:txBody>
            <a:bodyPr wrap="square" lIns="96661" tIns="48331" rIns="96661" bIns="48331" rtlCol="0">
              <a:spAutoFit/>
            </a:bodyPr>
            <a:lstStyle/>
            <a:p>
              <a:r>
                <a:rPr lang="es-MX" sz="3400" b="1" dirty="0" smtClean="0">
                  <a:effectLst>
                    <a:outerShdw blurRad="38100" dist="38100" dir="2700000" algn="tl">
                      <a:srgbClr val="000000">
                        <a:alpha val="43137"/>
                      </a:srgbClr>
                    </a:outerShdw>
                  </a:effectLst>
                </a:rPr>
                <a:t>Copia del Estudiante</a:t>
              </a:r>
            </a:p>
            <a:p>
              <a:r>
                <a:rPr lang="es-MX" sz="3400" b="1" dirty="0" smtClean="0">
                  <a:effectLst>
                    <a:outerShdw blurRad="38100" dist="38100" dir="2700000" algn="tl">
                      <a:srgbClr val="000000">
                        <a:alpha val="43137"/>
                      </a:srgbClr>
                    </a:outerShdw>
                  </a:effectLst>
                </a:rPr>
                <a:t>Pre-Evaluación Trimestre 4</a:t>
              </a:r>
            </a:p>
            <a:p>
              <a:endParaRPr lang="es-MX" sz="3400" b="1" dirty="0">
                <a:effectLst>
                  <a:outerShdw blurRad="38100" dist="38100" dir="2700000" algn="tl">
                    <a:srgbClr val="000000">
                      <a:alpha val="43137"/>
                    </a:srgbClr>
                  </a:outerShdw>
                </a:effectLst>
              </a:endParaRPr>
            </a:p>
            <a:p>
              <a:r>
                <a:rPr lang="es-MX" sz="3400" b="1" dirty="0" smtClean="0">
                  <a:effectLst>
                    <a:outerShdw blurRad="38100" dist="38100" dir="2700000" algn="tl">
                      <a:srgbClr val="000000">
                        <a:alpha val="43137"/>
                      </a:srgbClr>
                    </a:outerShdw>
                  </a:effectLst>
                </a:rPr>
                <a:t>Nombre___________________</a:t>
              </a:r>
              <a:endParaRPr lang="es-MX" sz="3400" b="1" dirty="0">
                <a:effectLst>
                  <a:outerShdw blurRad="38100" dist="38100" dir="2700000" algn="tl">
                    <a:srgbClr val="000000">
                      <a:alpha val="43137"/>
                    </a:srgbClr>
                  </a:outerShdw>
                </a:effectLst>
              </a:endParaRPr>
            </a:p>
          </p:txBody>
        </p:sp>
        <p:sp>
          <p:nvSpPr>
            <p:cNvPr id="21" name="Rectangle 20"/>
            <p:cNvSpPr/>
            <p:nvPr/>
          </p:nvSpPr>
          <p:spPr>
            <a:xfrm>
              <a:off x="997151" y="220148"/>
              <a:ext cx="1735377" cy="837292"/>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922122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26</a:t>
            </a:fld>
            <a:endParaRPr lang="en-US" dirty="0">
              <a:solidFill>
                <a:prstClr val="black">
                  <a:tint val="75000"/>
                </a:prstClr>
              </a:solidFill>
            </a:endParaRPr>
          </a:p>
        </p:txBody>
      </p:sp>
      <p:sp>
        <p:nvSpPr>
          <p:cNvPr id="5" name="TextBox 4"/>
          <p:cNvSpPr txBox="1"/>
          <p:nvPr/>
        </p:nvSpPr>
        <p:spPr>
          <a:xfrm>
            <a:off x="228600" y="762000"/>
            <a:ext cx="7448550" cy="4313848"/>
          </a:xfrm>
          <a:prstGeom prst="rect">
            <a:avLst/>
          </a:prstGeom>
          <a:noFill/>
        </p:spPr>
        <p:txBody>
          <a:bodyPr wrap="square" lIns="96367" tIns="48184" rIns="96367" bIns="48184" rtlCol="0">
            <a:spAutoFit/>
          </a:bodyPr>
          <a:lstStyle/>
          <a:p>
            <a:pPr defTabSz="1018824"/>
            <a:r>
              <a:rPr lang="es-MX" sz="1400" b="1" u="sng" dirty="0" smtClean="0">
                <a:solidFill>
                  <a:prstClr val="black"/>
                </a:solidFill>
              </a:rPr>
              <a:t>Instrucciones para el estudiante:</a:t>
            </a:r>
            <a:endParaRPr lang="es-MX" sz="1400" b="1" dirty="0" smtClean="0">
              <a:solidFill>
                <a:prstClr val="black"/>
              </a:solidFill>
            </a:endParaRPr>
          </a:p>
          <a:p>
            <a:pPr defTabSz="1018824"/>
            <a:endParaRPr lang="es-MX" sz="800" u="sng" dirty="0" smtClean="0">
              <a:solidFill>
                <a:prstClr val="black"/>
              </a:solidFill>
            </a:endParaRPr>
          </a:p>
          <a:p>
            <a:pPr defTabSz="1018824"/>
            <a:r>
              <a:rPr lang="es-MX" sz="1200" b="1" u="sng" dirty="0" smtClean="0">
                <a:solidFill>
                  <a:prstClr val="black"/>
                </a:solidFill>
              </a:rPr>
              <a:t>Parte 1</a:t>
            </a:r>
            <a:endParaRPr lang="es-MX" sz="1200" b="1" dirty="0" smtClean="0">
              <a:solidFill>
                <a:prstClr val="black"/>
              </a:solidFill>
            </a:endParaRPr>
          </a:p>
          <a:p>
            <a:pPr defTabSz="1018824"/>
            <a:endParaRPr lang="es-MX" sz="800" b="1" dirty="0" smtClean="0">
              <a:solidFill>
                <a:prstClr val="black"/>
              </a:solidFill>
            </a:endParaRPr>
          </a:p>
          <a:p>
            <a:r>
              <a:rPr lang="es-MX" sz="1200" b="1" dirty="0"/>
              <a:t>T</a:t>
            </a:r>
            <a:r>
              <a:rPr lang="es-MX" sz="1200" b="1" dirty="0" smtClean="0"/>
              <a:t>u asignación</a:t>
            </a:r>
            <a:r>
              <a:rPr lang="es-MX" sz="1200" b="1" dirty="0"/>
              <a:t>:</a:t>
            </a:r>
          </a:p>
          <a:p>
            <a:r>
              <a:rPr lang="es-MX" sz="1200" dirty="0" smtClean="0"/>
              <a:t>Vas </a:t>
            </a:r>
            <a:r>
              <a:rPr lang="es-MX" sz="1200" dirty="0"/>
              <a:t>a leer </a:t>
            </a:r>
            <a:r>
              <a:rPr lang="es-MX" sz="1200" dirty="0" smtClean="0"/>
              <a:t>varios textos sobre </a:t>
            </a:r>
            <a:r>
              <a:rPr lang="es-MX" sz="1200" u="sng" dirty="0" smtClean="0"/>
              <a:t>globos de aire caliente</a:t>
            </a:r>
            <a:r>
              <a:rPr lang="es-MX" sz="1200" dirty="0" smtClean="0"/>
              <a:t>.</a:t>
            </a:r>
            <a:r>
              <a:rPr lang="es-MX" sz="1200" dirty="0"/>
              <a:t/>
            </a:r>
            <a:br>
              <a:rPr lang="es-MX" sz="1200" dirty="0"/>
            </a:br>
            <a:r>
              <a:rPr lang="es-MX" sz="1200" dirty="0" smtClean="0"/>
              <a:t>Mientras lees, toma notas </a:t>
            </a:r>
            <a:r>
              <a:rPr lang="es-MX" sz="1200" dirty="0"/>
              <a:t>sobre estas fuentes.</a:t>
            </a:r>
            <a:br>
              <a:rPr lang="es-MX" sz="1200" dirty="0"/>
            </a:br>
            <a:r>
              <a:rPr lang="es-MX" sz="1200" dirty="0" smtClean="0"/>
              <a:t>Luego, responderás varias </a:t>
            </a:r>
            <a:r>
              <a:rPr lang="es-MX" sz="1200" dirty="0"/>
              <a:t>preguntas de investigación </a:t>
            </a:r>
            <a:r>
              <a:rPr lang="es-MX" sz="1200" dirty="0" smtClean="0"/>
              <a:t>acerca de </a:t>
            </a:r>
            <a:r>
              <a:rPr lang="es-MX" sz="1200" dirty="0"/>
              <a:t>estas fuentes</a:t>
            </a:r>
            <a:r>
              <a:rPr lang="es-MX" sz="1200" dirty="0" smtClean="0"/>
              <a:t>.</a:t>
            </a:r>
          </a:p>
          <a:p>
            <a:r>
              <a:rPr lang="es-MX" sz="1200" dirty="0" smtClean="0"/>
              <a:t>Tus notas y respuestas te ayudarán a planificar y escribir un artículo de opinión acerca de los globos de aire caliente.  </a:t>
            </a:r>
            <a:endParaRPr lang="es-MX" sz="1200" dirty="0"/>
          </a:p>
          <a:p>
            <a:pPr defTabSz="1018824"/>
            <a:r>
              <a:rPr lang="es-MX" sz="1200" dirty="0" smtClean="0">
                <a:solidFill>
                  <a:prstClr val="black"/>
                </a:solidFill>
              </a:rPr>
              <a:t> </a:t>
            </a:r>
          </a:p>
          <a:p>
            <a:r>
              <a:rPr lang="es-MX" sz="1200" b="1" dirty="0" smtClean="0"/>
              <a:t>Pasos </a:t>
            </a:r>
            <a:r>
              <a:rPr lang="es-MX" sz="1200" b="1" dirty="0"/>
              <a:t>a seguir:</a:t>
            </a:r>
          </a:p>
          <a:p>
            <a:pPr defTabSz="1018824"/>
            <a:r>
              <a:rPr lang="es-419" sz="1200" dirty="0"/>
              <a:t>Con el fin de ayudarte a planificar y escribir tu </a:t>
            </a:r>
            <a:r>
              <a:rPr lang="es-419" sz="1200" dirty="0" smtClean="0"/>
              <a:t>artículo de opinión, </a:t>
            </a:r>
            <a:r>
              <a:rPr lang="es-419" sz="1200" dirty="0"/>
              <a:t>vas a hacer </a:t>
            </a:r>
            <a:r>
              <a:rPr lang="es-419" sz="1200" dirty="0" smtClean="0"/>
              <a:t>todo lo </a:t>
            </a:r>
            <a:r>
              <a:rPr lang="es-419" sz="1200" dirty="0"/>
              <a:t>siguiente</a:t>
            </a:r>
            <a:r>
              <a:rPr lang="es-419" sz="1200" dirty="0" smtClean="0"/>
              <a:t>:</a:t>
            </a:r>
          </a:p>
          <a:p>
            <a:pPr defTabSz="1018824"/>
            <a:r>
              <a:rPr lang="es-ES" sz="1200" dirty="0" smtClean="0"/>
              <a:t>1</a:t>
            </a:r>
            <a:r>
              <a:rPr lang="es-ES" sz="1200" dirty="0"/>
              <a:t>. </a:t>
            </a:r>
            <a:r>
              <a:rPr lang="es-ES" sz="1200" dirty="0" smtClean="0"/>
              <a:t>Leer varios textos </a:t>
            </a:r>
            <a:r>
              <a:rPr lang="es-MX" sz="1200" dirty="0"/>
              <a:t>sobre </a:t>
            </a:r>
            <a:r>
              <a:rPr lang="es-MX" sz="1200" u="sng" dirty="0" smtClean="0"/>
              <a:t>globos de aire caliente</a:t>
            </a:r>
            <a:r>
              <a:rPr lang="es-MX" sz="1200" dirty="0"/>
              <a:t/>
            </a:r>
            <a:br>
              <a:rPr lang="es-MX" sz="1200" dirty="0"/>
            </a:br>
            <a:r>
              <a:rPr lang="es-ES" sz="1200" dirty="0" smtClean="0"/>
              <a:t>2</a:t>
            </a:r>
            <a:r>
              <a:rPr lang="es-ES" sz="1200" dirty="0"/>
              <a:t>. Responder varias preguntas acerca de las fuentes de información</a:t>
            </a:r>
          </a:p>
          <a:p>
            <a:pPr defTabSz="1018824"/>
            <a:r>
              <a:rPr lang="es-ES" sz="1200" dirty="0" smtClean="0"/>
              <a:t>3</a:t>
            </a:r>
            <a:r>
              <a:rPr lang="es-ES" sz="1200" dirty="0"/>
              <a:t>. </a:t>
            </a:r>
            <a:r>
              <a:rPr lang="es-ES" sz="1200" dirty="0" smtClean="0"/>
              <a:t>Planificar el escrito de tu artículo</a:t>
            </a:r>
            <a:r>
              <a:rPr lang="es-ES" sz="1200" dirty="0"/>
              <a:t> </a:t>
            </a:r>
            <a:r>
              <a:rPr lang="es-ES" sz="1200" dirty="0" smtClean="0"/>
              <a:t>de opinión</a:t>
            </a:r>
          </a:p>
          <a:p>
            <a:pPr defTabSz="1018824"/>
            <a:endParaRPr lang="es-MX" sz="800" b="1" dirty="0" smtClean="0">
              <a:solidFill>
                <a:prstClr val="black"/>
              </a:solidFill>
            </a:endParaRPr>
          </a:p>
          <a:p>
            <a:r>
              <a:rPr lang="es-CO" sz="1200" b="1" dirty="0"/>
              <a:t>Instrucciones para empezar</a:t>
            </a:r>
            <a:r>
              <a:rPr lang="es-ES_tradnl" sz="1200" b="1" dirty="0"/>
              <a:t>:</a:t>
            </a:r>
            <a:endParaRPr lang="es-ES_tradnl" sz="1200" dirty="0"/>
          </a:p>
          <a:p>
            <a:r>
              <a:rPr lang="es-419" sz="1200" dirty="0"/>
              <a:t>Ahora leerás </a:t>
            </a:r>
            <a:r>
              <a:rPr lang="es-419" sz="1200" dirty="0" smtClean="0"/>
              <a:t>los textos</a:t>
            </a:r>
            <a:r>
              <a:rPr lang="es-419" sz="1200" dirty="0"/>
              <a:t>. </a:t>
            </a:r>
            <a:r>
              <a:rPr lang="es-ES" sz="1200" dirty="0"/>
              <a:t>Toma notas porque es posible que quieras consultar tus notas mientras planificas tu </a:t>
            </a:r>
            <a:r>
              <a:rPr lang="es-ES" sz="1200" dirty="0" smtClean="0"/>
              <a:t>artículo de opinión. </a:t>
            </a:r>
            <a:r>
              <a:rPr lang="es-ES" sz="1200" dirty="0"/>
              <a:t>Puedes consultar </a:t>
            </a:r>
            <a:r>
              <a:rPr lang="es-ES" sz="1200" dirty="0" smtClean="0"/>
              <a:t>tus respuestas, notas y cualquiera </a:t>
            </a:r>
            <a:r>
              <a:rPr lang="es-ES" sz="1200" dirty="0"/>
              <a:t>de las fuentes de información cuantas veces </a:t>
            </a:r>
            <a:r>
              <a:rPr lang="es-ES" sz="1200" dirty="0" smtClean="0"/>
              <a:t>quieras cuando estés escribiendo tu artículo de opinión. </a:t>
            </a:r>
            <a:endParaRPr lang="es-ES" sz="1200" dirty="0"/>
          </a:p>
          <a:p>
            <a:pPr defTabSz="1018824"/>
            <a:endParaRPr lang="es-MX" sz="800" b="1" dirty="0" smtClean="0">
              <a:solidFill>
                <a:prstClr val="black"/>
              </a:solidFill>
            </a:endParaRPr>
          </a:p>
          <a:p>
            <a:pPr defTabSz="1018824"/>
            <a:r>
              <a:rPr lang="es-419" sz="1200" b="1" dirty="0"/>
              <a:t>Preguntas</a:t>
            </a:r>
          </a:p>
          <a:p>
            <a:pPr defTabSz="1018824"/>
            <a:r>
              <a:rPr lang="es-419" sz="1200" dirty="0" smtClean="0"/>
              <a:t>Contesta </a:t>
            </a:r>
            <a:r>
              <a:rPr lang="es-419" sz="1200" dirty="0"/>
              <a:t>las preguntas. Tus respuestas a estas preguntas serán calificadas. Además, van ayudarte a pensar </a:t>
            </a:r>
            <a:r>
              <a:rPr lang="es-419" sz="1200" dirty="0" smtClean="0"/>
              <a:t>sobre las </a:t>
            </a:r>
            <a:r>
              <a:rPr lang="es-419" sz="1200" dirty="0"/>
              <a:t>fuentes </a:t>
            </a:r>
            <a:r>
              <a:rPr lang="es-419" sz="1200" dirty="0" smtClean="0"/>
              <a:t>de información que </a:t>
            </a:r>
            <a:r>
              <a:rPr lang="es-419" sz="1200" dirty="0"/>
              <a:t>has leído, lo que también te ayudará a planificar tu </a:t>
            </a:r>
            <a:r>
              <a:rPr lang="es-419" sz="1200" dirty="0" smtClean="0"/>
              <a:t>artículo de opinión.</a:t>
            </a:r>
            <a:endParaRPr lang="es-419" sz="1200" dirty="0"/>
          </a:p>
        </p:txBody>
      </p:sp>
    </p:spTree>
    <p:extLst>
      <p:ext uri="{BB962C8B-B14F-4D97-AF65-F5344CB8AC3E}">
        <p14:creationId xmlns:p14="http://schemas.microsoft.com/office/powerpoint/2010/main" val="1774611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425768" y="961311"/>
            <a:ext cx="6553200" cy="7509748"/>
          </a:xfrm>
          <a:prstGeom prst="rect">
            <a:avLst/>
          </a:prstGeom>
          <a:noFill/>
        </p:spPr>
        <p:txBody>
          <a:bodyPr wrap="square" rtlCol="0">
            <a:spAutoFit/>
          </a:bodyPr>
          <a:lstStyle/>
          <a:p>
            <a:pPr algn="ctr"/>
            <a:r>
              <a:rPr lang="en-US" sz="1600" i="1" dirty="0" smtClean="0">
                <a:solidFill>
                  <a:srgbClr val="000000"/>
                </a:solidFill>
              </a:rPr>
              <a:t>El paseo de Jordan</a:t>
            </a:r>
          </a:p>
          <a:p>
            <a:pPr algn="ctr"/>
            <a:r>
              <a:rPr lang="en-US" sz="1200" i="1" dirty="0" smtClean="0">
                <a:solidFill>
                  <a:srgbClr val="000000"/>
                </a:solidFill>
              </a:rPr>
              <a:t>Ginger Jay</a:t>
            </a:r>
          </a:p>
          <a:p>
            <a:pPr algn="ctr"/>
            <a:endParaRPr lang="en-US" sz="1200" dirty="0" smtClean="0">
              <a:solidFill>
                <a:srgbClr val="000000"/>
              </a:solidFill>
            </a:endParaRPr>
          </a:p>
          <a:p>
            <a:r>
              <a:rPr lang="es-ES" sz="1200" dirty="0" err="1">
                <a:solidFill>
                  <a:srgbClr val="000000"/>
                </a:solidFill>
              </a:rPr>
              <a:t>Jordan</a:t>
            </a:r>
            <a:r>
              <a:rPr lang="es-ES" sz="1200" dirty="0">
                <a:solidFill>
                  <a:srgbClr val="000000"/>
                </a:solidFill>
              </a:rPr>
              <a:t> se despertó muy temprano. Por lo general, los fines de </a:t>
            </a:r>
            <a:r>
              <a:rPr lang="es-ES" sz="1200" dirty="0" smtClean="0">
                <a:solidFill>
                  <a:srgbClr val="000000"/>
                </a:solidFill>
              </a:rPr>
              <a:t>semana él dormía al </a:t>
            </a:r>
            <a:r>
              <a:rPr lang="es-ES" sz="1200" dirty="0">
                <a:solidFill>
                  <a:srgbClr val="000000"/>
                </a:solidFill>
              </a:rPr>
              <a:t>menos </a:t>
            </a:r>
            <a:r>
              <a:rPr lang="es-ES" sz="1200" dirty="0" smtClean="0">
                <a:solidFill>
                  <a:srgbClr val="000000"/>
                </a:solidFill>
              </a:rPr>
              <a:t>hasta las 8:00, </a:t>
            </a:r>
            <a:r>
              <a:rPr lang="es-ES" sz="1200" dirty="0">
                <a:solidFill>
                  <a:srgbClr val="000000"/>
                </a:solidFill>
              </a:rPr>
              <a:t>pero hoy era su cumpleaños. Sus padres le </a:t>
            </a:r>
            <a:r>
              <a:rPr lang="es-ES" sz="1200" dirty="0" smtClean="0">
                <a:solidFill>
                  <a:srgbClr val="000000"/>
                </a:solidFill>
              </a:rPr>
              <a:t>habían dicho </a:t>
            </a:r>
            <a:r>
              <a:rPr lang="es-ES" sz="1200" dirty="0">
                <a:solidFill>
                  <a:srgbClr val="000000"/>
                </a:solidFill>
              </a:rPr>
              <a:t>unas semanas </a:t>
            </a:r>
            <a:r>
              <a:rPr lang="es-ES" sz="1200" dirty="0" smtClean="0">
                <a:solidFill>
                  <a:srgbClr val="000000"/>
                </a:solidFill>
              </a:rPr>
              <a:t>atrás que </a:t>
            </a:r>
            <a:r>
              <a:rPr lang="es-ES" sz="1200" dirty="0">
                <a:solidFill>
                  <a:srgbClr val="000000"/>
                </a:solidFill>
              </a:rPr>
              <a:t>estaban </a:t>
            </a:r>
            <a:r>
              <a:rPr lang="es-ES" sz="1200" dirty="0" smtClean="0">
                <a:solidFill>
                  <a:srgbClr val="000000"/>
                </a:solidFill>
              </a:rPr>
              <a:t>planificando </a:t>
            </a:r>
            <a:r>
              <a:rPr lang="es-ES" sz="1200" dirty="0">
                <a:solidFill>
                  <a:srgbClr val="000000"/>
                </a:solidFill>
              </a:rPr>
              <a:t>una gran sorpresa para él. </a:t>
            </a:r>
            <a:r>
              <a:rPr lang="es-ES" sz="1200" dirty="0" smtClean="0">
                <a:solidFill>
                  <a:srgbClr val="000000"/>
                </a:solidFill>
              </a:rPr>
              <a:t>Él había </a:t>
            </a:r>
            <a:r>
              <a:rPr lang="es-ES" sz="1200" dirty="0">
                <a:solidFill>
                  <a:srgbClr val="000000"/>
                </a:solidFill>
              </a:rPr>
              <a:t>pasado los últimos días tratando de pensar en lo que podría ser. Mientras </a:t>
            </a:r>
            <a:r>
              <a:rPr lang="es-ES" sz="1200" dirty="0" smtClean="0">
                <a:solidFill>
                  <a:srgbClr val="000000"/>
                </a:solidFill>
              </a:rPr>
              <a:t>bajaba las escaleras, él escuchó con cuidado tratando de encontrar alguna </a:t>
            </a:r>
            <a:r>
              <a:rPr lang="es-ES" sz="1200" dirty="0">
                <a:solidFill>
                  <a:srgbClr val="000000"/>
                </a:solidFill>
              </a:rPr>
              <a:t>pista. Sin embargo, cuando entró en la cocina todo </a:t>
            </a:r>
            <a:r>
              <a:rPr lang="es-ES" sz="1200" dirty="0" smtClean="0">
                <a:solidFill>
                  <a:srgbClr val="000000"/>
                </a:solidFill>
              </a:rPr>
              <a:t>estaba </a:t>
            </a:r>
            <a:r>
              <a:rPr lang="es-ES" sz="1200" dirty="0">
                <a:solidFill>
                  <a:srgbClr val="000000"/>
                </a:solidFill>
              </a:rPr>
              <a:t>exactamente </a:t>
            </a:r>
            <a:r>
              <a:rPr lang="es-ES" sz="1200" dirty="0" smtClean="0">
                <a:solidFill>
                  <a:srgbClr val="000000"/>
                </a:solidFill>
              </a:rPr>
              <a:t>igual que siempre. </a:t>
            </a:r>
            <a:r>
              <a:rPr lang="es-ES" sz="1200" dirty="0">
                <a:solidFill>
                  <a:srgbClr val="000000"/>
                </a:solidFill>
              </a:rPr>
              <a:t>Su mamá y </a:t>
            </a:r>
            <a:r>
              <a:rPr lang="es-ES" sz="1200" dirty="0" smtClean="0">
                <a:solidFill>
                  <a:srgbClr val="000000"/>
                </a:solidFill>
              </a:rPr>
              <a:t>su papá </a:t>
            </a:r>
            <a:r>
              <a:rPr lang="es-ES" sz="1200" dirty="0">
                <a:solidFill>
                  <a:srgbClr val="000000"/>
                </a:solidFill>
              </a:rPr>
              <a:t>estaban desayunando y su perro Julius estaba en el suelo debajo de la mesa.</a:t>
            </a:r>
          </a:p>
          <a:p>
            <a:endParaRPr lang="es-ES" sz="1200" dirty="0">
              <a:solidFill>
                <a:srgbClr val="000000"/>
              </a:solidFill>
            </a:endParaRPr>
          </a:p>
          <a:p>
            <a:r>
              <a:rPr lang="es-ES" sz="1200" dirty="0">
                <a:solidFill>
                  <a:srgbClr val="000000"/>
                </a:solidFill>
              </a:rPr>
              <a:t>Después del desayuno, su madre le dijo que </a:t>
            </a:r>
            <a:r>
              <a:rPr lang="es-ES" sz="1200" dirty="0" smtClean="0">
                <a:solidFill>
                  <a:srgbClr val="000000"/>
                </a:solidFill>
              </a:rPr>
              <a:t>empacara una chamarra y unas meriendas. </a:t>
            </a:r>
            <a:r>
              <a:rPr lang="es-ES" sz="1200" dirty="0">
                <a:solidFill>
                  <a:srgbClr val="000000"/>
                </a:solidFill>
              </a:rPr>
              <a:t>Ya </a:t>
            </a:r>
            <a:r>
              <a:rPr lang="es-ES" sz="1200" dirty="0" smtClean="0">
                <a:solidFill>
                  <a:srgbClr val="000000"/>
                </a:solidFill>
              </a:rPr>
              <a:t>estaba bastante caliente afuera, así que tal vez irían a un lugar más </a:t>
            </a:r>
            <a:r>
              <a:rPr lang="es-ES" sz="1200" dirty="0">
                <a:solidFill>
                  <a:srgbClr val="000000"/>
                </a:solidFill>
              </a:rPr>
              <a:t>fresco. ¿Pero </a:t>
            </a:r>
            <a:r>
              <a:rPr lang="es-ES" sz="1200" dirty="0" smtClean="0">
                <a:solidFill>
                  <a:srgbClr val="000000"/>
                </a:solidFill>
              </a:rPr>
              <a:t>a dónde</a:t>
            </a:r>
            <a:r>
              <a:rPr lang="es-ES" sz="1200" dirty="0">
                <a:solidFill>
                  <a:srgbClr val="000000"/>
                </a:solidFill>
              </a:rPr>
              <a:t>? </a:t>
            </a:r>
            <a:r>
              <a:rPr lang="es-ES" sz="1200" dirty="0" smtClean="0">
                <a:solidFill>
                  <a:srgbClr val="000000"/>
                </a:solidFill>
              </a:rPr>
              <a:t>Ella también </a:t>
            </a:r>
            <a:r>
              <a:rPr lang="es-ES" sz="1200" dirty="0">
                <a:solidFill>
                  <a:srgbClr val="000000"/>
                </a:solidFill>
              </a:rPr>
              <a:t>le dijo que </a:t>
            </a:r>
            <a:r>
              <a:rPr lang="es-ES" sz="1200" dirty="0" smtClean="0">
                <a:solidFill>
                  <a:srgbClr val="000000"/>
                </a:solidFill>
              </a:rPr>
              <a:t>empacara unos binoculares y su cámara</a:t>
            </a:r>
            <a:r>
              <a:rPr lang="es-ES" sz="1200" dirty="0">
                <a:solidFill>
                  <a:srgbClr val="000000"/>
                </a:solidFill>
              </a:rPr>
              <a:t>. </a:t>
            </a:r>
            <a:r>
              <a:rPr lang="es-ES" sz="1200" dirty="0" err="1">
                <a:solidFill>
                  <a:srgbClr val="000000"/>
                </a:solidFill>
              </a:rPr>
              <a:t>Jordan</a:t>
            </a:r>
            <a:r>
              <a:rPr lang="es-ES" sz="1200" dirty="0">
                <a:solidFill>
                  <a:srgbClr val="000000"/>
                </a:solidFill>
              </a:rPr>
              <a:t> </a:t>
            </a:r>
            <a:r>
              <a:rPr lang="es-ES" sz="1200" dirty="0" smtClean="0">
                <a:solidFill>
                  <a:srgbClr val="000000"/>
                </a:solidFill>
              </a:rPr>
              <a:t>concluyó que deberían ir </a:t>
            </a:r>
            <a:r>
              <a:rPr lang="es-ES" sz="1200" dirty="0">
                <a:solidFill>
                  <a:srgbClr val="000000"/>
                </a:solidFill>
              </a:rPr>
              <a:t>a algún lugar con cosas interesantes para ver y fotografiar. Había cosas interesantes en el zoológico y en el museo, pero </a:t>
            </a:r>
            <a:r>
              <a:rPr lang="es-ES" sz="1200" dirty="0" smtClean="0">
                <a:solidFill>
                  <a:srgbClr val="000000"/>
                </a:solidFill>
              </a:rPr>
              <a:t>no se necesita </a:t>
            </a:r>
            <a:r>
              <a:rPr lang="es-ES" sz="1200" dirty="0">
                <a:solidFill>
                  <a:srgbClr val="000000"/>
                </a:solidFill>
              </a:rPr>
              <a:t>usar una </a:t>
            </a:r>
            <a:r>
              <a:rPr lang="es-ES" sz="1200" dirty="0" smtClean="0">
                <a:solidFill>
                  <a:srgbClr val="000000"/>
                </a:solidFill>
              </a:rPr>
              <a:t>chamarra en ninguno de estos </a:t>
            </a:r>
            <a:r>
              <a:rPr lang="es-ES" sz="1200" dirty="0">
                <a:solidFill>
                  <a:srgbClr val="000000"/>
                </a:solidFill>
              </a:rPr>
              <a:t>lugares.</a:t>
            </a:r>
          </a:p>
          <a:p>
            <a:endParaRPr lang="es-ES" sz="1200" dirty="0">
              <a:solidFill>
                <a:srgbClr val="000000"/>
              </a:solidFill>
            </a:endParaRPr>
          </a:p>
          <a:p>
            <a:r>
              <a:rPr lang="es-ES" sz="1200" dirty="0">
                <a:solidFill>
                  <a:srgbClr val="000000"/>
                </a:solidFill>
              </a:rPr>
              <a:t>Después de un corto trayecto </a:t>
            </a:r>
            <a:r>
              <a:rPr lang="es-ES" sz="1200" dirty="0" smtClean="0">
                <a:solidFill>
                  <a:srgbClr val="000000"/>
                </a:solidFill>
              </a:rPr>
              <a:t>ellos se </a:t>
            </a:r>
            <a:r>
              <a:rPr lang="es-ES" sz="1200" dirty="0">
                <a:solidFill>
                  <a:srgbClr val="000000"/>
                </a:solidFill>
              </a:rPr>
              <a:t>detuvieron en un gran estacionamiento vacío. No había edificios cercanos, únicamente un campo </a:t>
            </a:r>
            <a:r>
              <a:rPr lang="es-ES" sz="1200" dirty="0" smtClean="0">
                <a:solidFill>
                  <a:srgbClr val="000000"/>
                </a:solidFill>
              </a:rPr>
              <a:t>grande y plano cubierto de yerba. </a:t>
            </a:r>
            <a:r>
              <a:rPr lang="es-ES" sz="1200" dirty="0">
                <a:solidFill>
                  <a:srgbClr val="000000"/>
                </a:solidFill>
              </a:rPr>
              <a:t>En el centro del </a:t>
            </a:r>
            <a:r>
              <a:rPr lang="es-ES" sz="1200" dirty="0" smtClean="0">
                <a:solidFill>
                  <a:srgbClr val="000000"/>
                </a:solidFill>
              </a:rPr>
              <a:t>campo él </a:t>
            </a:r>
            <a:r>
              <a:rPr lang="es-ES" sz="1200" dirty="0">
                <a:solidFill>
                  <a:srgbClr val="000000"/>
                </a:solidFill>
              </a:rPr>
              <a:t>vio lo que parecía ser un enorme globo desinflado y una cesta grande de metal. Mientras </a:t>
            </a:r>
            <a:r>
              <a:rPr lang="es-ES" sz="1200" dirty="0" smtClean="0">
                <a:solidFill>
                  <a:srgbClr val="000000"/>
                </a:solidFill>
              </a:rPr>
              <a:t>se acercaban, ellos sintieron </a:t>
            </a:r>
            <a:r>
              <a:rPr lang="es-ES" sz="1200" dirty="0">
                <a:solidFill>
                  <a:srgbClr val="000000"/>
                </a:solidFill>
              </a:rPr>
              <a:t>un soplo </a:t>
            </a:r>
            <a:r>
              <a:rPr lang="es-ES" sz="1200" dirty="0" smtClean="0">
                <a:solidFill>
                  <a:srgbClr val="000000"/>
                </a:solidFill>
              </a:rPr>
              <a:t>de aire </a:t>
            </a:r>
            <a:r>
              <a:rPr lang="es-ES" sz="1200" dirty="0">
                <a:solidFill>
                  <a:srgbClr val="000000"/>
                </a:solidFill>
              </a:rPr>
              <a:t>caliente y </a:t>
            </a:r>
            <a:r>
              <a:rPr lang="es-ES" sz="1200" dirty="0" smtClean="0">
                <a:solidFill>
                  <a:srgbClr val="000000"/>
                </a:solidFill>
              </a:rPr>
              <a:t>¡escucharon </a:t>
            </a:r>
            <a:r>
              <a:rPr lang="es-ES" sz="1200" dirty="0">
                <a:solidFill>
                  <a:srgbClr val="000000"/>
                </a:solidFill>
              </a:rPr>
              <a:t>un silbido fuerte! En cuestión de segundos el </a:t>
            </a:r>
            <a:r>
              <a:rPr lang="es-ES" sz="1200" dirty="0" smtClean="0">
                <a:solidFill>
                  <a:srgbClr val="000000"/>
                </a:solidFill>
              </a:rPr>
              <a:t>globo desinflado </a:t>
            </a:r>
            <a:r>
              <a:rPr lang="es-ES" sz="1200" dirty="0">
                <a:solidFill>
                  <a:srgbClr val="000000"/>
                </a:solidFill>
              </a:rPr>
              <a:t>se expandió en un </a:t>
            </a:r>
            <a:r>
              <a:rPr lang="es-ES" sz="1200" dirty="0" smtClean="0">
                <a:solidFill>
                  <a:srgbClr val="000000"/>
                </a:solidFill>
              </a:rPr>
              <a:t>¡globo de aire caliente de </a:t>
            </a:r>
            <a:r>
              <a:rPr lang="es-ES" sz="1200" dirty="0">
                <a:solidFill>
                  <a:srgbClr val="000000"/>
                </a:solidFill>
              </a:rPr>
              <a:t>bellos colores</a:t>
            </a:r>
            <a:r>
              <a:rPr lang="es-ES" sz="1200" dirty="0" smtClean="0">
                <a:solidFill>
                  <a:srgbClr val="000000"/>
                </a:solidFill>
              </a:rPr>
              <a:t>!</a:t>
            </a:r>
          </a:p>
          <a:p>
            <a:r>
              <a:rPr lang="en-US" sz="1200" dirty="0">
                <a:solidFill>
                  <a:srgbClr val="000000"/>
                </a:solidFill>
              </a:rPr>
              <a:t> </a:t>
            </a:r>
          </a:p>
          <a:p>
            <a:r>
              <a:rPr lang="es-ES" sz="1200" dirty="0" smtClean="0">
                <a:solidFill>
                  <a:srgbClr val="000000"/>
                </a:solidFill>
              </a:rPr>
              <a:t>¡</a:t>
            </a:r>
            <a:r>
              <a:rPr lang="es-ES" sz="1200" dirty="0" err="1" smtClean="0">
                <a:solidFill>
                  <a:srgbClr val="000000"/>
                </a:solidFill>
              </a:rPr>
              <a:t>Jordan</a:t>
            </a:r>
            <a:r>
              <a:rPr lang="es-ES" sz="1200" dirty="0" smtClean="0">
                <a:solidFill>
                  <a:srgbClr val="000000"/>
                </a:solidFill>
              </a:rPr>
              <a:t> </a:t>
            </a:r>
            <a:r>
              <a:rPr lang="es-ES" sz="1200" dirty="0">
                <a:solidFill>
                  <a:srgbClr val="000000"/>
                </a:solidFill>
              </a:rPr>
              <a:t>no lo podía creer! </a:t>
            </a:r>
            <a:r>
              <a:rPr lang="es-ES" sz="1200" dirty="0" smtClean="0">
                <a:solidFill>
                  <a:srgbClr val="000000"/>
                </a:solidFill>
              </a:rPr>
              <a:t>¿Realmente sus padres lo llevarían a un paseo en un globo de aire caliente? Él los </a:t>
            </a:r>
            <a:r>
              <a:rPr lang="es-ES" sz="1200" dirty="0">
                <a:solidFill>
                  <a:srgbClr val="000000"/>
                </a:solidFill>
              </a:rPr>
              <a:t>miró con expectación, y ambos </a:t>
            </a:r>
            <a:r>
              <a:rPr lang="es-ES" sz="1200" dirty="0" smtClean="0">
                <a:solidFill>
                  <a:srgbClr val="000000"/>
                </a:solidFill>
              </a:rPr>
              <a:t>gritaron, </a:t>
            </a:r>
            <a:r>
              <a:rPr lang="es-PY" sz="1200" dirty="0"/>
              <a:t>— </a:t>
            </a:r>
            <a:r>
              <a:rPr lang="es-ES" sz="1200" dirty="0" smtClean="0">
                <a:solidFill>
                  <a:srgbClr val="000000"/>
                </a:solidFill>
              </a:rPr>
              <a:t>¡</a:t>
            </a:r>
            <a:r>
              <a:rPr lang="es-ES" sz="1200" dirty="0">
                <a:solidFill>
                  <a:srgbClr val="000000"/>
                </a:solidFill>
              </a:rPr>
              <a:t>Sorpresa</a:t>
            </a:r>
            <a:r>
              <a:rPr lang="es-ES" sz="1200" dirty="0" smtClean="0">
                <a:solidFill>
                  <a:srgbClr val="000000"/>
                </a:solidFill>
              </a:rPr>
              <a:t>!  </a:t>
            </a:r>
            <a:r>
              <a:rPr lang="es-ES" sz="1200" dirty="0" err="1" smtClean="0">
                <a:solidFill>
                  <a:srgbClr val="000000"/>
                </a:solidFill>
              </a:rPr>
              <a:t>Jordan</a:t>
            </a:r>
            <a:r>
              <a:rPr lang="es-ES" sz="1200" dirty="0" smtClean="0">
                <a:solidFill>
                  <a:srgbClr val="000000"/>
                </a:solidFill>
              </a:rPr>
              <a:t> </a:t>
            </a:r>
            <a:r>
              <a:rPr lang="es-ES" sz="1200" dirty="0">
                <a:solidFill>
                  <a:srgbClr val="000000"/>
                </a:solidFill>
              </a:rPr>
              <a:t>y su familia subieron a bordo y el piloto </a:t>
            </a:r>
            <a:r>
              <a:rPr lang="es-ES" sz="1200" dirty="0" smtClean="0">
                <a:solidFill>
                  <a:srgbClr val="000000"/>
                </a:solidFill>
              </a:rPr>
              <a:t>cerró con seguro la </a:t>
            </a:r>
            <a:r>
              <a:rPr lang="es-ES" sz="1200" dirty="0">
                <a:solidFill>
                  <a:srgbClr val="000000"/>
                </a:solidFill>
              </a:rPr>
              <a:t>puerta de la cesta. Se levantaron lentamente de la tierra y comenzaron a elevarse por encima del campo. </a:t>
            </a:r>
            <a:r>
              <a:rPr lang="es-ES" sz="1200" dirty="0" smtClean="0">
                <a:solidFill>
                  <a:srgbClr val="000000"/>
                </a:solidFill>
              </a:rPr>
              <a:t>Dio un poco de miedo </a:t>
            </a:r>
            <a:r>
              <a:rPr lang="es-ES" sz="1200" dirty="0">
                <a:solidFill>
                  <a:srgbClr val="000000"/>
                </a:solidFill>
              </a:rPr>
              <a:t>al </a:t>
            </a:r>
            <a:r>
              <a:rPr lang="es-ES" sz="1200" dirty="0" smtClean="0">
                <a:solidFill>
                  <a:srgbClr val="000000"/>
                </a:solidFill>
              </a:rPr>
              <a:t>principio, pero después de </a:t>
            </a:r>
            <a:r>
              <a:rPr lang="es-ES" sz="1200" dirty="0">
                <a:solidFill>
                  <a:srgbClr val="000000"/>
                </a:solidFill>
              </a:rPr>
              <a:t>unos minutos, la </a:t>
            </a:r>
            <a:r>
              <a:rPr lang="es-ES" sz="1200" dirty="0" smtClean="0">
                <a:solidFill>
                  <a:srgbClr val="000000"/>
                </a:solidFill>
              </a:rPr>
              <a:t>hermosa vista </a:t>
            </a:r>
            <a:r>
              <a:rPr lang="es-ES" sz="1200" dirty="0">
                <a:solidFill>
                  <a:srgbClr val="000000"/>
                </a:solidFill>
              </a:rPr>
              <a:t>del mundo de abajo les hizo olvidar </a:t>
            </a:r>
            <a:r>
              <a:rPr lang="es-ES" sz="1200" dirty="0" smtClean="0">
                <a:solidFill>
                  <a:srgbClr val="000000"/>
                </a:solidFill>
              </a:rPr>
              <a:t>su </a:t>
            </a:r>
            <a:r>
              <a:rPr lang="es-ES" sz="1200" dirty="0">
                <a:solidFill>
                  <a:srgbClr val="000000"/>
                </a:solidFill>
              </a:rPr>
              <a:t>miedo. </a:t>
            </a:r>
            <a:r>
              <a:rPr lang="es-ES" sz="1200" dirty="0" smtClean="0">
                <a:solidFill>
                  <a:srgbClr val="000000"/>
                </a:solidFill>
              </a:rPr>
              <a:t>¡Ellos estaban </a:t>
            </a:r>
            <a:r>
              <a:rPr lang="es-ES" sz="1200" dirty="0">
                <a:solidFill>
                  <a:srgbClr val="000000"/>
                </a:solidFill>
              </a:rPr>
              <a:t>volando!</a:t>
            </a:r>
          </a:p>
          <a:p>
            <a:endParaRPr lang="es-ES" sz="1200" dirty="0">
              <a:solidFill>
                <a:srgbClr val="000000"/>
              </a:solidFill>
            </a:endParaRPr>
          </a:p>
          <a:p>
            <a:r>
              <a:rPr lang="es-ES" sz="1200" dirty="0" smtClean="0">
                <a:solidFill>
                  <a:srgbClr val="000000"/>
                </a:solidFill>
              </a:rPr>
              <a:t>Ellos pasaron alrededor de </a:t>
            </a:r>
            <a:r>
              <a:rPr lang="es-ES" sz="1200" dirty="0">
                <a:solidFill>
                  <a:srgbClr val="000000"/>
                </a:solidFill>
              </a:rPr>
              <a:t>una hora </a:t>
            </a:r>
            <a:r>
              <a:rPr lang="es-ES" sz="1200" dirty="0" smtClean="0">
                <a:solidFill>
                  <a:srgbClr val="000000"/>
                </a:solidFill>
              </a:rPr>
              <a:t>volando sobre </a:t>
            </a:r>
            <a:r>
              <a:rPr lang="es-ES" sz="1200" dirty="0">
                <a:solidFill>
                  <a:srgbClr val="000000"/>
                </a:solidFill>
              </a:rPr>
              <a:t>la ciudad. El aire era más frío allá arriba y </a:t>
            </a:r>
            <a:r>
              <a:rPr lang="es-ES" sz="1200" dirty="0" smtClean="0">
                <a:solidFill>
                  <a:srgbClr val="000000"/>
                </a:solidFill>
              </a:rPr>
              <a:t>¡</a:t>
            </a:r>
            <a:r>
              <a:rPr lang="es-ES" sz="1200" dirty="0" err="1" smtClean="0">
                <a:solidFill>
                  <a:srgbClr val="000000"/>
                </a:solidFill>
              </a:rPr>
              <a:t>Jordan</a:t>
            </a:r>
            <a:r>
              <a:rPr lang="es-ES" sz="1200" dirty="0" smtClean="0">
                <a:solidFill>
                  <a:srgbClr val="000000"/>
                </a:solidFill>
              </a:rPr>
              <a:t> </a:t>
            </a:r>
            <a:r>
              <a:rPr lang="es-ES" sz="1200" dirty="0">
                <a:solidFill>
                  <a:srgbClr val="000000"/>
                </a:solidFill>
              </a:rPr>
              <a:t>se alegró de haber llevado su </a:t>
            </a:r>
            <a:r>
              <a:rPr lang="es-ES" sz="1200" dirty="0" smtClean="0">
                <a:solidFill>
                  <a:srgbClr val="000000"/>
                </a:solidFill>
              </a:rPr>
              <a:t>chamarra! </a:t>
            </a:r>
            <a:r>
              <a:rPr lang="es-ES" sz="1200" dirty="0">
                <a:solidFill>
                  <a:srgbClr val="000000"/>
                </a:solidFill>
              </a:rPr>
              <a:t>Él utilizó su cámara para tomar algunas fotos. </a:t>
            </a:r>
            <a:r>
              <a:rPr lang="es-ES" sz="1200" dirty="0" smtClean="0">
                <a:solidFill>
                  <a:srgbClr val="000000"/>
                </a:solidFill>
              </a:rPr>
              <a:t>Él podía </a:t>
            </a:r>
            <a:r>
              <a:rPr lang="es-ES" sz="1200" dirty="0">
                <a:solidFill>
                  <a:srgbClr val="000000"/>
                </a:solidFill>
              </a:rPr>
              <a:t>ver a la gente y los coches </a:t>
            </a:r>
            <a:r>
              <a:rPr lang="es-ES" sz="1200" dirty="0" smtClean="0">
                <a:solidFill>
                  <a:srgbClr val="000000"/>
                </a:solidFill>
              </a:rPr>
              <a:t>que estaban abajo</a:t>
            </a:r>
            <a:r>
              <a:rPr lang="es-ES" sz="1200" dirty="0">
                <a:solidFill>
                  <a:srgbClr val="000000"/>
                </a:solidFill>
              </a:rPr>
              <a:t>, </a:t>
            </a:r>
            <a:r>
              <a:rPr lang="es-ES" sz="1200" dirty="0" smtClean="0">
                <a:solidFill>
                  <a:srgbClr val="000000"/>
                </a:solidFill>
              </a:rPr>
              <a:t>y a </a:t>
            </a:r>
            <a:r>
              <a:rPr lang="es-ES" sz="1200" dirty="0">
                <a:solidFill>
                  <a:srgbClr val="000000"/>
                </a:solidFill>
              </a:rPr>
              <a:t>veces </a:t>
            </a:r>
            <a:r>
              <a:rPr lang="es-ES" sz="1200" dirty="0" smtClean="0">
                <a:solidFill>
                  <a:srgbClr val="000000"/>
                </a:solidFill>
              </a:rPr>
              <a:t>utilizaba </a:t>
            </a:r>
            <a:r>
              <a:rPr lang="es-ES" sz="1200" dirty="0">
                <a:solidFill>
                  <a:srgbClr val="000000"/>
                </a:solidFill>
              </a:rPr>
              <a:t>los </a:t>
            </a:r>
            <a:r>
              <a:rPr lang="es-ES" sz="1200" dirty="0" smtClean="0">
                <a:solidFill>
                  <a:srgbClr val="000000"/>
                </a:solidFill>
              </a:rPr>
              <a:t>binoculares para tener </a:t>
            </a:r>
            <a:r>
              <a:rPr lang="es-ES" sz="1200" dirty="0">
                <a:solidFill>
                  <a:srgbClr val="000000"/>
                </a:solidFill>
              </a:rPr>
              <a:t>una mejor vista. Cuando llegó el momento de aterrizar </a:t>
            </a:r>
            <a:r>
              <a:rPr lang="es-ES" sz="1200" dirty="0" smtClean="0">
                <a:solidFill>
                  <a:srgbClr val="000000"/>
                </a:solidFill>
              </a:rPr>
              <a:t>ellos descendieron </a:t>
            </a:r>
            <a:r>
              <a:rPr lang="es-ES" sz="1200" dirty="0">
                <a:solidFill>
                  <a:srgbClr val="000000"/>
                </a:solidFill>
              </a:rPr>
              <a:t>lentamente </a:t>
            </a:r>
            <a:r>
              <a:rPr lang="es-ES" sz="1200" dirty="0" smtClean="0">
                <a:solidFill>
                  <a:srgbClr val="000000"/>
                </a:solidFill>
              </a:rPr>
              <a:t>en el </a:t>
            </a:r>
            <a:r>
              <a:rPr lang="es-ES" sz="1200" dirty="0">
                <a:solidFill>
                  <a:srgbClr val="000000"/>
                </a:solidFill>
              </a:rPr>
              <a:t>mismo campo de </a:t>
            </a:r>
            <a:r>
              <a:rPr lang="es-ES" sz="1200" dirty="0" smtClean="0">
                <a:solidFill>
                  <a:srgbClr val="000000"/>
                </a:solidFill>
              </a:rPr>
              <a:t>yerba </a:t>
            </a:r>
            <a:r>
              <a:rPr lang="es-ES" sz="1200" dirty="0">
                <a:solidFill>
                  <a:srgbClr val="000000"/>
                </a:solidFill>
              </a:rPr>
              <a:t>que habían dejado atrás. Después de </a:t>
            </a:r>
            <a:r>
              <a:rPr lang="es-ES" sz="1200" dirty="0" smtClean="0">
                <a:solidFill>
                  <a:srgbClr val="000000"/>
                </a:solidFill>
              </a:rPr>
              <a:t>una breve merienda </a:t>
            </a:r>
            <a:r>
              <a:rPr lang="es-ES" sz="1200" dirty="0">
                <a:solidFill>
                  <a:srgbClr val="000000"/>
                </a:solidFill>
              </a:rPr>
              <a:t>y un entusiasta gracias, </a:t>
            </a:r>
            <a:r>
              <a:rPr lang="es-ES" sz="1200" dirty="0" smtClean="0">
                <a:solidFill>
                  <a:srgbClr val="000000"/>
                </a:solidFill>
              </a:rPr>
              <a:t>regresaron al coche </a:t>
            </a:r>
            <a:r>
              <a:rPr lang="es-ES" sz="1200" dirty="0">
                <a:solidFill>
                  <a:srgbClr val="000000"/>
                </a:solidFill>
              </a:rPr>
              <a:t>y se dirigieron a casa.</a:t>
            </a:r>
          </a:p>
          <a:p>
            <a:endParaRPr lang="es-ES" sz="1200" dirty="0">
              <a:solidFill>
                <a:srgbClr val="000000"/>
              </a:solidFill>
            </a:endParaRPr>
          </a:p>
          <a:p>
            <a:r>
              <a:rPr lang="es-ES" sz="1200" dirty="0" err="1">
                <a:solidFill>
                  <a:srgbClr val="000000"/>
                </a:solidFill>
              </a:rPr>
              <a:t>Jordan</a:t>
            </a:r>
            <a:r>
              <a:rPr lang="es-ES" sz="1200" dirty="0">
                <a:solidFill>
                  <a:srgbClr val="000000"/>
                </a:solidFill>
              </a:rPr>
              <a:t> estaba </a:t>
            </a:r>
            <a:r>
              <a:rPr lang="es-ES" sz="1200" dirty="0" smtClean="0">
                <a:solidFill>
                  <a:srgbClr val="000000"/>
                </a:solidFill>
              </a:rPr>
              <a:t>encantado </a:t>
            </a:r>
            <a:r>
              <a:rPr lang="es-ES" sz="1200" dirty="0">
                <a:solidFill>
                  <a:srgbClr val="000000"/>
                </a:solidFill>
              </a:rPr>
              <a:t>de encontrar una pila de regalos </a:t>
            </a:r>
            <a:r>
              <a:rPr lang="es-ES" sz="1200" dirty="0" smtClean="0">
                <a:solidFill>
                  <a:srgbClr val="000000"/>
                </a:solidFill>
              </a:rPr>
              <a:t>esperándolo en </a:t>
            </a:r>
            <a:r>
              <a:rPr lang="es-ES" sz="1200" dirty="0">
                <a:solidFill>
                  <a:srgbClr val="000000"/>
                </a:solidFill>
              </a:rPr>
              <a:t>casa. </a:t>
            </a:r>
            <a:r>
              <a:rPr lang="es-ES" sz="1200" dirty="0" smtClean="0">
                <a:solidFill>
                  <a:srgbClr val="000000"/>
                </a:solidFill>
              </a:rPr>
              <a:t>Dos eran de sus abuelos </a:t>
            </a:r>
            <a:r>
              <a:rPr lang="es-ES" sz="1200" dirty="0">
                <a:solidFill>
                  <a:srgbClr val="000000"/>
                </a:solidFill>
              </a:rPr>
              <a:t>y uno de su tía. Algunos de sus amigos habían dejado regalos también, y más tarde </a:t>
            </a:r>
            <a:r>
              <a:rPr lang="es-ES" sz="1200" dirty="0" smtClean="0">
                <a:solidFill>
                  <a:srgbClr val="000000"/>
                </a:solidFill>
              </a:rPr>
              <a:t>llegaron para comer pastel </a:t>
            </a:r>
            <a:r>
              <a:rPr lang="es-ES" sz="1200" dirty="0">
                <a:solidFill>
                  <a:srgbClr val="000000"/>
                </a:solidFill>
              </a:rPr>
              <a:t>y helado. En general, había sido un día fabuloso. Sin embargo, el mejor regalo de todos había sido </a:t>
            </a:r>
            <a:r>
              <a:rPr lang="es-ES" sz="1200" dirty="0" smtClean="0">
                <a:solidFill>
                  <a:srgbClr val="000000"/>
                </a:solidFill>
              </a:rPr>
              <a:t>¡el viaje </a:t>
            </a:r>
            <a:r>
              <a:rPr lang="es-ES" sz="1200" dirty="0">
                <a:solidFill>
                  <a:srgbClr val="000000"/>
                </a:solidFill>
              </a:rPr>
              <a:t>sorpresa en </a:t>
            </a:r>
            <a:r>
              <a:rPr lang="es-ES" sz="1200" dirty="0" smtClean="0">
                <a:solidFill>
                  <a:srgbClr val="000000"/>
                </a:solidFill>
              </a:rPr>
              <a:t>un globo de aire caliente!</a:t>
            </a:r>
            <a:endParaRPr lang="en-US" sz="1200" dirty="0">
              <a:solidFill>
                <a:srgbClr val="000000"/>
              </a:solidFill>
              <a:effectLst/>
            </a:endParaRPr>
          </a:p>
        </p:txBody>
      </p:sp>
      <p:sp>
        <p:nvSpPr>
          <p:cNvPr id="2" name="Rectangle 1"/>
          <p:cNvSpPr/>
          <p:nvPr/>
        </p:nvSpPr>
        <p:spPr>
          <a:xfrm>
            <a:off x="5486400" y="130314"/>
            <a:ext cx="2095500" cy="830997"/>
          </a:xfrm>
          <a:prstGeom prst="rect">
            <a:avLst/>
          </a:prstGeom>
        </p:spPr>
        <p:txBody>
          <a:bodyPr wrap="square">
            <a:spAutoFit/>
          </a:bodyPr>
          <a:lstStyle/>
          <a:p>
            <a:pPr lvl="0"/>
            <a:r>
              <a:rPr lang="es-ES_tradnl" sz="800" dirty="0">
                <a:solidFill>
                  <a:prstClr val="black"/>
                </a:solidFill>
              </a:rPr>
              <a:t>Equivalencia de grado: </a:t>
            </a:r>
            <a:r>
              <a:rPr lang="es-ES_tradnl" sz="800" dirty="0" smtClean="0">
                <a:solidFill>
                  <a:prstClr val="black"/>
                </a:solidFill>
              </a:rPr>
              <a:t>5.3</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790L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13.08</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3.74</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484</a:t>
            </a:r>
          </a:p>
          <a:p>
            <a:pPr lvl="0"/>
            <a:r>
              <a:rPr lang="es-ES" sz="800" b="1" i="1" dirty="0" smtClean="0">
                <a:solidFill>
                  <a:prstClr val="black"/>
                </a:solidFill>
              </a:rPr>
              <a:t>Nota:  Basado en el texto original en inglés</a:t>
            </a:r>
            <a:endParaRPr lang="es-ES_tradnl" sz="800" b="1" i="1" dirty="0">
              <a:solidFill>
                <a:prstClr val="black"/>
              </a:solidFill>
            </a:endParaRPr>
          </a:p>
        </p:txBody>
      </p:sp>
    </p:spTree>
    <p:extLst>
      <p:ext uri="{BB962C8B-B14F-4D97-AF65-F5344CB8AC3E}">
        <p14:creationId xmlns:p14="http://schemas.microsoft.com/office/powerpoint/2010/main" val="4269671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Rectangle 4"/>
          <p:cNvSpPr/>
          <p:nvPr/>
        </p:nvSpPr>
        <p:spPr>
          <a:xfrm>
            <a:off x="533400" y="961311"/>
            <a:ext cx="6705600" cy="7171194"/>
          </a:xfrm>
          <a:prstGeom prst="rect">
            <a:avLst/>
          </a:prstGeom>
        </p:spPr>
        <p:txBody>
          <a:bodyPr wrap="square">
            <a:spAutoFit/>
          </a:bodyPr>
          <a:lstStyle/>
          <a:p>
            <a:pPr algn="ctr"/>
            <a:r>
              <a:rPr lang="en-US" sz="1600" i="1" dirty="0" smtClean="0"/>
              <a:t>El </a:t>
            </a:r>
            <a:r>
              <a:rPr lang="en-US" sz="1600" i="1" dirty="0" err="1" smtClean="0"/>
              <a:t>informe</a:t>
            </a:r>
            <a:r>
              <a:rPr lang="en-US" sz="1600" i="1" dirty="0" smtClean="0"/>
              <a:t> de Macy</a:t>
            </a:r>
            <a:endParaRPr lang="en-US" sz="1600" i="1" dirty="0"/>
          </a:p>
          <a:p>
            <a:r>
              <a:rPr lang="en-US" sz="1200" dirty="0"/>
              <a:t> </a:t>
            </a:r>
          </a:p>
          <a:p>
            <a:r>
              <a:rPr lang="es-ES" sz="1200" dirty="0" smtClean="0"/>
              <a:t>Caminando a casa desde la </a:t>
            </a:r>
            <a:r>
              <a:rPr lang="es-ES" sz="1200" dirty="0"/>
              <a:t>escuela, </a:t>
            </a:r>
            <a:r>
              <a:rPr lang="es-ES" sz="1200" dirty="0" err="1"/>
              <a:t>Macy</a:t>
            </a:r>
            <a:r>
              <a:rPr lang="es-ES" sz="1200" dirty="0"/>
              <a:t> pensó en su día. Matemáticas había sido fácil, como de costumbre, y su equipo había ganado el juego de </a:t>
            </a:r>
            <a:r>
              <a:rPr lang="es-ES" sz="1200" dirty="0" smtClean="0"/>
              <a:t>vóleibol </a:t>
            </a:r>
            <a:r>
              <a:rPr lang="es-ES" sz="1200" dirty="0"/>
              <a:t>en </a:t>
            </a:r>
            <a:r>
              <a:rPr lang="es-ES" sz="1200" dirty="0" smtClean="0"/>
              <a:t>educación física.  En </a:t>
            </a:r>
            <a:r>
              <a:rPr lang="es-ES" sz="1200" dirty="0"/>
              <a:t>su mayor parte había sido un día ordinario. Luego, durante la clase de escritura, </a:t>
            </a:r>
            <a:r>
              <a:rPr lang="es-ES" sz="1200" dirty="0" smtClean="0"/>
              <a:t>la maestra dijo </a:t>
            </a:r>
            <a:r>
              <a:rPr lang="es-ES" sz="1200" dirty="0"/>
              <a:t>a los estudiantes que </a:t>
            </a:r>
            <a:r>
              <a:rPr lang="es-ES" sz="1200" dirty="0" smtClean="0"/>
              <a:t>cada uno escogería un medio de transporte para escribir un informe acerca de este. </a:t>
            </a:r>
            <a:r>
              <a:rPr lang="es-ES" sz="1200" dirty="0"/>
              <a:t>Ella escribió una larga lista de </a:t>
            </a:r>
            <a:r>
              <a:rPr lang="es-ES" sz="1200" dirty="0" smtClean="0"/>
              <a:t>medios en la pizarra. </a:t>
            </a:r>
            <a:r>
              <a:rPr lang="es-ES" sz="1200" dirty="0"/>
              <a:t>Las opciones más interesantes </a:t>
            </a:r>
            <a:r>
              <a:rPr lang="es-ES" sz="1200" dirty="0" smtClean="0"/>
              <a:t>fueron seleccionadas primero: los </a:t>
            </a:r>
            <a:r>
              <a:rPr lang="es-ES" sz="1200" dirty="0"/>
              <a:t>coches de carreras </a:t>
            </a:r>
            <a:r>
              <a:rPr lang="es-ES" sz="1200" dirty="0" smtClean="0"/>
              <a:t>y los transbordadores </a:t>
            </a:r>
            <a:r>
              <a:rPr lang="es-ES" sz="1200" dirty="0"/>
              <a:t>espaciales. </a:t>
            </a:r>
            <a:r>
              <a:rPr lang="es-ES" sz="1200" dirty="0" smtClean="0"/>
              <a:t>Los helicópteros </a:t>
            </a:r>
            <a:r>
              <a:rPr lang="es-ES" sz="1200" dirty="0"/>
              <a:t>y aviones de combate </a:t>
            </a:r>
            <a:r>
              <a:rPr lang="es-ES" sz="1200" dirty="0" smtClean="0"/>
              <a:t>también fueron populares. Para cuando le llegó a </a:t>
            </a:r>
            <a:r>
              <a:rPr lang="es-ES" sz="1200" dirty="0" err="1" smtClean="0"/>
              <a:t>Macy</a:t>
            </a:r>
            <a:r>
              <a:rPr lang="es-ES" sz="1200" dirty="0" smtClean="0"/>
              <a:t>  el turno de escoger solamente quedaba una opción: los globos de aire caliente.</a:t>
            </a:r>
            <a:endParaRPr lang="es-ES" sz="1200" dirty="0"/>
          </a:p>
          <a:p>
            <a:endParaRPr lang="es-ES" sz="1200" dirty="0"/>
          </a:p>
          <a:p>
            <a:r>
              <a:rPr lang="es-ES" sz="1200" dirty="0" err="1"/>
              <a:t>Macy</a:t>
            </a:r>
            <a:r>
              <a:rPr lang="es-ES" sz="1200" dirty="0"/>
              <a:t> no sabía nada acerca de </a:t>
            </a:r>
            <a:r>
              <a:rPr lang="es-ES" sz="1200" dirty="0" smtClean="0"/>
              <a:t>los globos de aire caliente. Ella había </a:t>
            </a:r>
            <a:r>
              <a:rPr lang="es-ES" sz="1200" dirty="0"/>
              <a:t>visto </a:t>
            </a:r>
            <a:r>
              <a:rPr lang="es-ES" sz="1200" dirty="0" smtClean="0"/>
              <a:t>uno en una o dos ocasiones en festivales o </a:t>
            </a:r>
            <a:r>
              <a:rPr lang="es-ES" sz="1200" dirty="0"/>
              <a:t>eventos especiales, pero no tenía ni idea de cómo funcionaban. Su madre le dijo que había </a:t>
            </a:r>
            <a:r>
              <a:rPr lang="es-ES" sz="1200" dirty="0" smtClean="0"/>
              <a:t>cierto tipo </a:t>
            </a:r>
            <a:r>
              <a:rPr lang="es-ES" sz="1200" dirty="0"/>
              <a:t>de llama que calienta el aire del globo, </a:t>
            </a:r>
            <a:r>
              <a:rPr lang="es-ES" sz="1200" dirty="0" smtClean="0"/>
              <a:t>haciendo que este se eleve. </a:t>
            </a:r>
            <a:r>
              <a:rPr lang="es-ES" sz="1200" dirty="0"/>
              <a:t>Su padre le dijo que la gente </a:t>
            </a:r>
            <a:r>
              <a:rPr lang="es-ES" sz="1200" dirty="0" smtClean="0"/>
              <a:t>podía subirse en ellos </a:t>
            </a:r>
            <a:r>
              <a:rPr lang="es-ES" sz="1200" dirty="0"/>
              <a:t>y que </a:t>
            </a:r>
            <a:r>
              <a:rPr lang="es-ES" sz="1200" dirty="0" smtClean="0"/>
              <a:t>por </a:t>
            </a:r>
            <a:r>
              <a:rPr lang="es-ES" sz="1200" dirty="0"/>
              <a:t>lo general </a:t>
            </a:r>
            <a:r>
              <a:rPr lang="es-ES" sz="1200" dirty="0" smtClean="0"/>
              <a:t>había un </a:t>
            </a:r>
            <a:r>
              <a:rPr lang="es-ES" sz="1200" dirty="0"/>
              <a:t>"piloto" a bordo para </a:t>
            </a:r>
            <a:r>
              <a:rPr lang="es-ES" sz="1200" dirty="0" smtClean="0"/>
              <a:t>manejar/controlar </a:t>
            </a:r>
            <a:r>
              <a:rPr lang="es-ES" sz="1200" dirty="0"/>
              <a:t>el </a:t>
            </a:r>
            <a:r>
              <a:rPr lang="es-ES" sz="1200" dirty="0" smtClean="0"/>
              <a:t>globo, </a:t>
            </a:r>
            <a:r>
              <a:rPr lang="es-ES" sz="1200" dirty="0"/>
              <a:t>pero no sabía cómo. Ambos sugirieron </a:t>
            </a:r>
            <a:r>
              <a:rPr lang="es-ES" sz="1200" dirty="0" smtClean="0"/>
              <a:t>ir </a:t>
            </a:r>
            <a:r>
              <a:rPr lang="es-ES" sz="1200" dirty="0"/>
              <a:t>a la biblioteca y ver qué tipo de información </a:t>
            </a:r>
            <a:r>
              <a:rPr lang="es-ES" sz="1200" dirty="0" smtClean="0"/>
              <a:t>podrían encontrar</a:t>
            </a:r>
            <a:r>
              <a:rPr lang="es-ES" sz="1200" dirty="0"/>
              <a:t>.</a:t>
            </a:r>
          </a:p>
          <a:p>
            <a:endParaRPr lang="es-ES" sz="1200" dirty="0"/>
          </a:p>
          <a:p>
            <a:r>
              <a:rPr lang="es-ES" sz="1200" dirty="0"/>
              <a:t>En la biblioteca, </a:t>
            </a:r>
            <a:r>
              <a:rPr lang="es-ES" sz="1200" dirty="0" err="1"/>
              <a:t>Macy</a:t>
            </a:r>
            <a:r>
              <a:rPr lang="es-ES" sz="1200" dirty="0"/>
              <a:t> </a:t>
            </a:r>
            <a:r>
              <a:rPr lang="es-ES" sz="1200" dirty="0" smtClean="0"/>
              <a:t>primero buscó en el Internet</a:t>
            </a:r>
            <a:r>
              <a:rPr lang="es-ES" sz="1200" dirty="0"/>
              <a:t>. Ella descubrió que hay tres partes principales </a:t>
            </a:r>
            <a:r>
              <a:rPr lang="es-ES" sz="1200" dirty="0" smtClean="0"/>
              <a:t>en </a:t>
            </a:r>
            <a:r>
              <a:rPr lang="es-ES" sz="1200" dirty="0"/>
              <a:t>un </a:t>
            </a:r>
            <a:r>
              <a:rPr lang="es-ES" sz="1200" dirty="0" smtClean="0"/>
              <a:t>globo de aire caliente. </a:t>
            </a:r>
            <a:r>
              <a:rPr lang="es-ES" sz="1200" dirty="0"/>
              <a:t>El quemador es lo que crea la llama. La llama es </a:t>
            </a:r>
            <a:r>
              <a:rPr lang="es-ES" sz="1200" dirty="0" smtClean="0"/>
              <a:t>necesaria para calentar </a:t>
            </a:r>
            <a:r>
              <a:rPr lang="es-ES" sz="1200" dirty="0"/>
              <a:t>el aire, lo que hace que el globo se </a:t>
            </a:r>
            <a:r>
              <a:rPr lang="es-ES" sz="1200" dirty="0" smtClean="0"/>
              <a:t>infle y </a:t>
            </a:r>
            <a:r>
              <a:rPr lang="es-ES" sz="1200" dirty="0"/>
              <a:t>eventualmente </a:t>
            </a:r>
            <a:r>
              <a:rPr lang="es-ES" sz="1200" dirty="0" smtClean="0"/>
              <a:t>suba. </a:t>
            </a:r>
            <a:r>
              <a:rPr lang="es-ES" sz="1200" dirty="0"/>
              <a:t>El </a:t>
            </a:r>
            <a:r>
              <a:rPr lang="es-ES" sz="1200" dirty="0" smtClean="0"/>
              <a:t>globo como tal se </a:t>
            </a:r>
            <a:r>
              <a:rPr lang="es-ES" sz="1200" dirty="0"/>
              <a:t>llama en realidad </a:t>
            </a:r>
            <a:r>
              <a:rPr lang="es-ES" sz="1200" dirty="0" smtClean="0"/>
              <a:t>la envoltura o vela. </a:t>
            </a:r>
            <a:r>
              <a:rPr lang="es-ES" sz="1200" dirty="0"/>
              <a:t>Esto es lo que </a:t>
            </a:r>
            <a:r>
              <a:rPr lang="es-ES" sz="1200" dirty="0" smtClean="0"/>
              <a:t>retiene al </a:t>
            </a:r>
            <a:r>
              <a:rPr lang="es-ES" sz="1200" dirty="0"/>
              <a:t>aire </a:t>
            </a:r>
            <a:r>
              <a:rPr lang="es-ES" sz="1200" dirty="0" smtClean="0"/>
              <a:t>caliente </a:t>
            </a:r>
            <a:r>
              <a:rPr lang="es-ES" sz="1200" dirty="0"/>
              <a:t>y es a menudo </a:t>
            </a:r>
            <a:r>
              <a:rPr lang="es-ES" sz="1200" dirty="0" smtClean="0"/>
              <a:t>decorado </a:t>
            </a:r>
            <a:r>
              <a:rPr lang="es-ES" sz="1200" dirty="0"/>
              <a:t>con diseños y colores brillantes. La última parte </a:t>
            </a:r>
            <a:r>
              <a:rPr lang="es-ES" sz="1200" dirty="0" smtClean="0"/>
              <a:t>de la que aprendió fue sobre la barquilla o cesto. </a:t>
            </a:r>
            <a:r>
              <a:rPr lang="es-ES" sz="1200" dirty="0"/>
              <a:t>Aquí es donde </a:t>
            </a:r>
            <a:r>
              <a:rPr lang="es-ES" sz="1200" dirty="0" smtClean="0"/>
              <a:t>las personas se suben. </a:t>
            </a:r>
            <a:r>
              <a:rPr lang="es-ES" sz="1200" dirty="0"/>
              <a:t>Toda esta información </a:t>
            </a:r>
            <a:r>
              <a:rPr lang="es-ES" sz="1200" dirty="0" smtClean="0"/>
              <a:t>era  </a:t>
            </a:r>
            <a:r>
              <a:rPr lang="es-ES" sz="1200" dirty="0"/>
              <a:t>útil, pero todavía no sabía cómo </a:t>
            </a:r>
            <a:r>
              <a:rPr lang="es-ES" sz="1200" dirty="0" smtClean="0"/>
              <a:t>se maneja/controla un globo </a:t>
            </a:r>
            <a:r>
              <a:rPr lang="es-ES" sz="1200" dirty="0"/>
              <a:t>de aire caliente.</a:t>
            </a:r>
          </a:p>
          <a:p>
            <a:endParaRPr lang="es-ES" sz="1200" dirty="0"/>
          </a:p>
          <a:p>
            <a:r>
              <a:rPr lang="es-ES" sz="1200" dirty="0"/>
              <a:t>Ella le preguntó al bibliotecario </a:t>
            </a:r>
            <a:r>
              <a:rPr lang="es-ES" sz="1200" dirty="0" smtClean="0"/>
              <a:t>por libros </a:t>
            </a:r>
            <a:r>
              <a:rPr lang="es-ES" sz="1200" dirty="0"/>
              <a:t>sobre </a:t>
            </a:r>
            <a:r>
              <a:rPr lang="es-ES" sz="1200" dirty="0" smtClean="0"/>
              <a:t>globos de aire caliente. </a:t>
            </a:r>
            <a:r>
              <a:rPr lang="es-ES" sz="1200" dirty="0"/>
              <a:t>Encontró dos que </a:t>
            </a:r>
            <a:r>
              <a:rPr lang="es-ES" sz="1200" dirty="0" smtClean="0"/>
              <a:t>parecían prometedores y </a:t>
            </a:r>
            <a:r>
              <a:rPr lang="es-ES" sz="1200" dirty="0"/>
              <a:t>se sentó en una mesa para </a:t>
            </a:r>
            <a:r>
              <a:rPr lang="es-ES" sz="1200" dirty="0" smtClean="0"/>
              <a:t>leerlos. Ella aprendió que </a:t>
            </a:r>
            <a:r>
              <a:rPr lang="es-ES" sz="1200" dirty="0"/>
              <a:t>los </a:t>
            </a:r>
            <a:r>
              <a:rPr lang="es-ES" sz="1200" dirty="0" smtClean="0"/>
              <a:t>globos de aire caliente son </a:t>
            </a:r>
            <a:r>
              <a:rPr lang="es-ES" sz="1200" dirty="0"/>
              <a:t>muy difíciles de </a:t>
            </a:r>
            <a:r>
              <a:rPr lang="es-ES" sz="1200" dirty="0" smtClean="0"/>
              <a:t>manejar o maniobrar. </a:t>
            </a:r>
            <a:r>
              <a:rPr lang="es-ES" sz="1200" dirty="0"/>
              <a:t>Hay básicamente dos direcciones </a:t>
            </a:r>
            <a:r>
              <a:rPr lang="es-ES" sz="1200" dirty="0" smtClean="0"/>
              <a:t>en las que ellos pueden </a:t>
            </a:r>
            <a:r>
              <a:rPr lang="es-ES" sz="1200" dirty="0"/>
              <a:t>ir </a:t>
            </a:r>
            <a:r>
              <a:rPr lang="es-ES" sz="1200" dirty="0" smtClean="0"/>
              <a:t>fácilmente: hacia arriba </a:t>
            </a:r>
            <a:r>
              <a:rPr lang="es-ES" sz="1200" dirty="0"/>
              <a:t>y hacia abajo. </a:t>
            </a:r>
            <a:r>
              <a:rPr lang="es-ES" sz="1200" dirty="0" smtClean="0"/>
              <a:t>La válvula de combustión lanza más </a:t>
            </a:r>
            <a:r>
              <a:rPr lang="es-ES" sz="1200" dirty="0"/>
              <a:t>aire caliente </a:t>
            </a:r>
            <a:r>
              <a:rPr lang="es-ES" sz="1200" dirty="0" smtClean="0"/>
              <a:t>a la envoltura, llevándolo hacia </a:t>
            </a:r>
            <a:r>
              <a:rPr lang="es-ES" sz="1200" dirty="0"/>
              <a:t>arriba. La válvula reguladora o paracaídas </a:t>
            </a:r>
            <a:r>
              <a:rPr lang="es-ES" sz="1200" dirty="0" smtClean="0"/>
              <a:t> deja salir el aire, </a:t>
            </a:r>
            <a:r>
              <a:rPr lang="es-ES" sz="1200" dirty="0"/>
              <a:t>lo que </a:t>
            </a:r>
            <a:r>
              <a:rPr lang="es-ES" sz="1200" dirty="0" smtClean="0"/>
              <a:t>hace que el globo baje. </a:t>
            </a:r>
            <a:r>
              <a:rPr lang="es-ES" sz="1200" dirty="0"/>
              <a:t>La única manera de dirigir </a:t>
            </a:r>
            <a:r>
              <a:rPr lang="es-ES" sz="1200" dirty="0" smtClean="0"/>
              <a:t>el globo hacia la </a:t>
            </a:r>
            <a:r>
              <a:rPr lang="es-ES" sz="1200" dirty="0"/>
              <a:t>izquierda o </a:t>
            </a:r>
            <a:r>
              <a:rPr lang="es-ES" sz="1200" dirty="0" smtClean="0"/>
              <a:t>a la </a:t>
            </a:r>
            <a:r>
              <a:rPr lang="es-ES" sz="1200" dirty="0"/>
              <a:t>derecha es </a:t>
            </a:r>
            <a:r>
              <a:rPr lang="es-ES" sz="1200" dirty="0" smtClean="0"/>
              <a:t>subir </a:t>
            </a:r>
            <a:r>
              <a:rPr lang="es-ES" sz="1200" dirty="0"/>
              <a:t>o bajar a un </a:t>
            </a:r>
            <a:r>
              <a:rPr lang="es-ES" sz="1200" dirty="0" smtClean="0"/>
              <a:t>flujo o corriente de </a:t>
            </a:r>
            <a:r>
              <a:rPr lang="es-ES" sz="1200" dirty="0"/>
              <a:t>aire que </a:t>
            </a:r>
            <a:r>
              <a:rPr lang="es-ES" sz="1200" dirty="0" smtClean="0"/>
              <a:t>vaya  </a:t>
            </a:r>
            <a:r>
              <a:rPr lang="es-ES" sz="1200" dirty="0"/>
              <a:t>en la dirección que </a:t>
            </a:r>
            <a:r>
              <a:rPr lang="es-ES" sz="1200" dirty="0" smtClean="0"/>
              <a:t>se desea </a:t>
            </a:r>
            <a:r>
              <a:rPr lang="es-ES" sz="1200" dirty="0"/>
              <a:t>ir. </a:t>
            </a:r>
            <a:r>
              <a:rPr lang="es-ES" sz="1200" dirty="0" smtClean="0"/>
              <a:t>¡</a:t>
            </a:r>
            <a:r>
              <a:rPr lang="es-ES" sz="1200" dirty="0" err="1" smtClean="0"/>
              <a:t>Macy</a:t>
            </a:r>
            <a:r>
              <a:rPr lang="es-ES" sz="1200" dirty="0" smtClean="0"/>
              <a:t> </a:t>
            </a:r>
            <a:r>
              <a:rPr lang="es-ES" sz="1200" dirty="0"/>
              <a:t>pensó </a:t>
            </a:r>
            <a:r>
              <a:rPr lang="es-ES" sz="1200" dirty="0" smtClean="0"/>
              <a:t>que todo esto parecía más bien arriesgado!</a:t>
            </a:r>
            <a:endParaRPr lang="es-ES" sz="1200" dirty="0"/>
          </a:p>
          <a:p>
            <a:endParaRPr lang="es-ES" sz="1200" dirty="0"/>
          </a:p>
          <a:p>
            <a:r>
              <a:rPr lang="es-ES" sz="1200" dirty="0"/>
              <a:t>Ese fin de semana, los padres de </a:t>
            </a:r>
            <a:r>
              <a:rPr lang="es-ES" sz="1200" dirty="0" err="1"/>
              <a:t>Macy</a:t>
            </a:r>
            <a:r>
              <a:rPr lang="es-ES" sz="1200" dirty="0"/>
              <a:t> le </a:t>
            </a:r>
            <a:r>
              <a:rPr lang="es-ES" sz="1200" dirty="0" smtClean="0"/>
              <a:t>dijeron que </a:t>
            </a:r>
            <a:r>
              <a:rPr lang="es-ES" sz="1200" dirty="0"/>
              <a:t>iban a </a:t>
            </a:r>
            <a:r>
              <a:rPr lang="es-ES" sz="1200" dirty="0" smtClean="0"/>
              <a:t>un lugar </a:t>
            </a:r>
            <a:r>
              <a:rPr lang="es-ES" sz="1200" dirty="0"/>
              <a:t>especial. Subieron al coche y después de un corto trayecto </a:t>
            </a:r>
            <a:r>
              <a:rPr lang="es-ES" sz="1200" dirty="0" smtClean="0"/>
              <a:t>miró </a:t>
            </a:r>
            <a:r>
              <a:rPr lang="es-ES" sz="1200" dirty="0"/>
              <a:t>por la ventana y </a:t>
            </a:r>
            <a:r>
              <a:rPr lang="es-ES" sz="1200" dirty="0" smtClean="0"/>
              <a:t>vio una </a:t>
            </a:r>
            <a:r>
              <a:rPr lang="es-ES" sz="1200" dirty="0"/>
              <a:t>increíble </a:t>
            </a:r>
            <a:r>
              <a:rPr lang="es-ES" sz="1200" dirty="0" smtClean="0"/>
              <a:t>vista - ¡el </a:t>
            </a:r>
            <a:r>
              <a:rPr lang="es-ES" sz="1200" dirty="0"/>
              <a:t>cielo estaba lleno de </a:t>
            </a:r>
            <a:r>
              <a:rPr lang="es-ES" sz="1200" dirty="0" smtClean="0"/>
              <a:t>globos de aire caliente! </a:t>
            </a:r>
            <a:r>
              <a:rPr lang="es-ES" sz="1200" dirty="0"/>
              <a:t>Pasaron todo el día mirando los globos e incluso </a:t>
            </a:r>
            <a:r>
              <a:rPr lang="es-ES" sz="1200" dirty="0" smtClean="0"/>
              <a:t>fue en un </a:t>
            </a:r>
            <a:r>
              <a:rPr lang="es-ES" sz="1200" dirty="0"/>
              <a:t>corto paseo. </a:t>
            </a:r>
            <a:r>
              <a:rPr lang="es-ES" sz="1200" dirty="0" smtClean="0"/>
              <a:t>Fue un poco atemorizante, pero muy hermoso </a:t>
            </a:r>
            <a:r>
              <a:rPr lang="es-ES" sz="1200" dirty="0"/>
              <a:t>y </a:t>
            </a:r>
            <a:r>
              <a:rPr lang="es-ES" sz="1200" dirty="0" smtClean="0"/>
              <a:t>tranquilo a la vez. </a:t>
            </a:r>
            <a:r>
              <a:rPr lang="es-ES" sz="1200" dirty="0"/>
              <a:t>Para el final del día </a:t>
            </a:r>
            <a:r>
              <a:rPr lang="es-ES" sz="1200" dirty="0" err="1"/>
              <a:t>Macy</a:t>
            </a:r>
            <a:r>
              <a:rPr lang="es-ES" sz="1200" dirty="0"/>
              <a:t> sabía mucho más acerca </a:t>
            </a:r>
            <a:r>
              <a:rPr lang="es-ES" sz="1200" dirty="0" smtClean="0"/>
              <a:t>de los globos de aire caliente. </a:t>
            </a:r>
            <a:r>
              <a:rPr lang="es-ES" sz="1200" dirty="0"/>
              <a:t>Su investigación le había enseñado lo difícil que eran para </a:t>
            </a:r>
            <a:r>
              <a:rPr lang="es-ES" sz="1200" dirty="0" smtClean="0"/>
              <a:t>manejar/controlar, </a:t>
            </a:r>
            <a:r>
              <a:rPr lang="es-ES" sz="1200" dirty="0"/>
              <a:t>pero su experiencia personal le había enseñado acerca de su belleza.</a:t>
            </a:r>
            <a:endParaRPr lang="en-US" sz="1200" dirty="0"/>
          </a:p>
        </p:txBody>
      </p:sp>
      <p:sp>
        <p:nvSpPr>
          <p:cNvPr id="6" name="Rectangle 5"/>
          <p:cNvSpPr/>
          <p:nvPr/>
        </p:nvSpPr>
        <p:spPr>
          <a:xfrm>
            <a:off x="5486400" y="130314"/>
            <a:ext cx="2095500" cy="830997"/>
          </a:xfrm>
          <a:prstGeom prst="rect">
            <a:avLst/>
          </a:prstGeom>
        </p:spPr>
        <p:txBody>
          <a:bodyPr wrap="square">
            <a:spAutoFit/>
          </a:bodyPr>
          <a:lstStyle/>
          <a:p>
            <a:pPr lvl="0"/>
            <a:r>
              <a:rPr lang="es-ES_tradnl" sz="800" dirty="0">
                <a:solidFill>
                  <a:prstClr val="black"/>
                </a:solidFill>
              </a:rPr>
              <a:t>Equivalencia de grado: </a:t>
            </a:r>
            <a:r>
              <a:rPr lang="es-ES_tradnl" sz="800" dirty="0" smtClean="0">
                <a:solidFill>
                  <a:prstClr val="black"/>
                </a:solidFill>
              </a:rPr>
              <a:t>5.5</a:t>
            </a:r>
            <a:endParaRPr lang="es-ES_tradnl" sz="800" dirty="0">
              <a:solidFill>
                <a:prstClr val="black"/>
              </a:solidFill>
            </a:endParaRPr>
          </a:p>
          <a:p>
            <a:pPr lvl="0"/>
            <a:r>
              <a:rPr lang="es-ES" sz="800" dirty="0">
                <a:solidFill>
                  <a:prstClr val="black"/>
                </a:solidFill>
              </a:rPr>
              <a:t>Escala </a:t>
            </a:r>
            <a:r>
              <a:rPr lang="es-ES" sz="800" i="1" dirty="0" err="1">
                <a:solidFill>
                  <a:prstClr val="black"/>
                </a:solidFill>
              </a:rPr>
              <a:t>Lexile</a:t>
            </a:r>
            <a:r>
              <a:rPr lang="es-ES" sz="800" dirty="0">
                <a:solidFill>
                  <a:prstClr val="black"/>
                </a:solidFill>
              </a:rPr>
              <a:t>: </a:t>
            </a:r>
            <a:r>
              <a:rPr lang="es-ES" sz="800" dirty="0" smtClean="0">
                <a:solidFill>
                  <a:prstClr val="black"/>
                </a:solidFill>
              </a:rPr>
              <a:t>870L</a:t>
            </a:r>
            <a:endParaRPr lang="es-ES" sz="800" dirty="0">
              <a:solidFill>
                <a:prstClr val="black"/>
              </a:solidFill>
            </a:endParaRPr>
          </a:p>
          <a:p>
            <a:pPr lvl="0"/>
            <a:r>
              <a:rPr lang="es-ES" sz="800" dirty="0">
                <a:solidFill>
                  <a:prstClr val="black"/>
                </a:solidFill>
              </a:rPr>
              <a:t>Promedio del largo de la oración: </a:t>
            </a:r>
            <a:r>
              <a:rPr lang="es-ES" sz="800" dirty="0" smtClean="0">
                <a:solidFill>
                  <a:prstClr val="black"/>
                </a:solidFill>
              </a:rPr>
              <a:t>14.25</a:t>
            </a:r>
            <a:endParaRPr lang="es-ES" sz="800" dirty="0">
              <a:solidFill>
                <a:prstClr val="black"/>
              </a:solidFill>
            </a:endParaRPr>
          </a:p>
          <a:p>
            <a:pPr lvl="0"/>
            <a:r>
              <a:rPr lang="es-ES" sz="800" dirty="0">
                <a:solidFill>
                  <a:prstClr val="black"/>
                </a:solidFill>
              </a:rPr>
              <a:t>Promedio de la frecuencia de palabras : </a:t>
            </a:r>
            <a:r>
              <a:rPr lang="es-ES" sz="800" dirty="0" smtClean="0">
                <a:solidFill>
                  <a:prstClr val="black"/>
                </a:solidFill>
              </a:rPr>
              <a:t>3.69</a:t>
            </a:r>
            <a:endParaRPr lang="es-ES" sz="800" dirty="0">
              <a:solidFill>
                <a:prstClr val="black"/>
              </a:solidFill>
            </a:endParaRPr>
          </a:p>
          <a:p>
            <a:pPr lvl="0"/>
            <a:r>
              <a:rPr lang="es-ES" sz="800" dirty="0">
                <a:solidFill>
                  <a:prstClr val="black"/>
                </a:solidFill>
              </a:rPr>
              <a:t>Numero de palabras: </a:t>
            </a:r>
            <a:r>
              <a:rPr lang="es-ES" sz="800" dirty="0" smtClean="0">
                <a:solidFill>
                  <a:prstClr val="black"/>
                </a:solidFill>
              </a:rPr>
              <a:t>513</a:t>
            </a:r>
          </a:p>
          <a:p>
            <a:pPr lvl="0"/>
            <a:r>
              <a:rPr lang="es-ES" sz="800" b="1" i="1" dirty="0" smtClean="0">
                <a:solidFill>
                  <a:prstClr val="black"/>
                </a:solidFill>
              </a:rPr>
              <a:t>Nota:  Basado en el texto original en inglés</a:t>
            </a:r>
            <a:endParaRPr lang="es-ES_tradnl" sz="800" b="1" i="1" dirty="0">
              <a:solidFill>
                <a:prstClr val="black"/>
              </a:solidFill>
            </a:endParaRPr>
          </a:p>
        </p:txBody>
      </p:sp>
    </p:spTree>
    <p:extLst>
      <p:ext uri="{BB962C8B-B14F-4D97-AF65-F5344CB8AC3E}">
        <p14:creationId xmlns:p14="http://schemas.microsoft.com/office/powerpoint/2010/main" val="227352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29</a:t>
            </a:fld>
            <a:endParaRPr lang="es-419" dirty="0"/>
          </a:p>
        </p:txBody>
      </p:sp>
      <p:sp>
        <p:nvSpPr>
          <p:cNvPr id="7" name="Rectangle 6"/>
          <p:cNvSpPr/>
          <p:nvPr/>
        </p:nvSpPr>
        <p:spPr>
          <a:xfrm>
            <a:off x="622964" y="622394"/>
            <a:ext cx="6448425" cy="4288638"/>
          </a:xfrm>
          <a:prstGeom prst="rect">
            <a:avLst/>
          </a:prstGeom>
        </p:spPr>
        <p:txBody>
          <a:bodyPr wrap="square" lIns="101881" tIns="50941" rIns="101881" bIns="50941">
            <a:spAutoFit/>
          </a:bodyPr>
          <a:lstStyle/>
          <a:p>
            <a:pPr marL="403136" indent="-342900">
              <a:buAutoNum type="arabicPeriod"/>
            </a:pPr>
            <a:r>
              <a:rPr lang="es-419" sz="1600" b="1" dirty="0" smtClean="0">
                <a:latin typeface="Helvetica" pitchFamily="34" charset="0"/>
                <a:cs typeface="Helvetica" pitchFamily="34" charset="0"/>
              </a:rPr>
              <a:t>¿Por qué el sentir de </a:t>
            </a:r>
            <a:r>
              <a:rPr lang="es-419" sz="1600" b="1" dirty="0" err="1" smtClean="0">
                <a:latin typeface="Helvetica" pitchFamily="34" charset="0"/>
                <a:cs typeface="Helvetica" pitchFamily="34" charset="0"/>
              </a:rPr>
              <a:t>Macy</a:t>
            </a:r>
            <a:r>
              <a:rPr lang="es-419" sz="1600" b="1" dirty="0" smtClean="0">
                <a:latin typeface="Helvetica" pitchFamily="34" charset="0"/>
                <a:cs typeface="Helvetica" pitchFamily="34" charset="0"/>
              </a:rPr>
              <a:t> acerca de informar sobre los globos de aire caliente cambia, desde el comienzo hasta el final del cuento?</a:t>
            </a:r>
          </a:p>
          <a:p>
            <a:pPr marL="403136" indent="-342900">
              <a:buAutoNum type="arabicPeriod"/>
            </a:pPr>
            <a:endParaRPr lang="es-419" sz="1600" dirty="0" smtClean="0">
              <a:latin typeface="Helvetica" pitchFamily="34" charset="0"/>
              <a:cs typeface="Helvetica" pitchFamily="34" charset="0"/>
            </a:endParaRPr>
          </a:p>
          <a:p>
            <a:pPr marL="839959" indent="-358070">
              <a:buFont typeface="+mj-lt"/>
              <a:buAutoNum type="alphaUcPeriod"/>
            </a:pPr>
            <a:r>
              <a:rPr lang="es-419" sz="1600" dirty="0" smtClean="0">
                <a:latin typeface="Helvetica" pitchFamily="34" charset="0"/>
                <a:cs typeface="Helvetica" pitchFamily="34" charset="0"/>
              </a:rPr>
              <a:t>Al principio ella no sabía casi nada sobre los globos de aire caliente, pero ya para el final del cuento </a:t>
            </a: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había aprendido mucho más.</a:t>
            </a:r>
          </a:p>
          <a:p>
            <a:pPr marL="839959" indent="-358070">
              <a:buFont typeface="+mj-lt"/>
              <a:buAutoNum type="alphaUcPeriod"/>
            </a:pPr>
            <a:endParaRPr lang="es-419" sz="1600" dirty="0" smtClean="0">
              <a:latin typeface="Helvetica" pitchFamily="34" charset="0"/>
              <a:cs typeface="Helvetica" pitchFamily="34" charset="0"/>
            </a:endParaRPr>
          </a:p>
          <a:p>
            <a:pPr marL="839959" indent="-358070">
              <a:buFont typeface="+mj-lt"/>
              <a:buAutoNum type="alphaUcPeriod"/>
            </a:pP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quería informar acerca de un modo de transporte  más interesante, pero decidió aprender lo que pudiera.  </a:t>
            </a:r>
          </a:p>
          <a:p>
            <a:pPr marL="839959" indent="-358070">
              <a:buFont typeface="+mj-lt"/>
              <a:buAutoNum type="alphaUcPeriod"/>
            </a:pPr>
            <a:endParaRPr lang="es-419" sz="1600" dirty="0" smtClean="0">
              <a:latin typeface="Helvetica" pitchFamily="34" charset="0"/>
              <a:cs typeface="Helvetica" pitchFamily="34" charset="0"/>
            </a:endParaRPr>
          </a:p>
          <a:p>
            <a:pPr marL="839959" indent="-358070">
              <a:buFont typeface="+mj-lt"/>
              <a:buAutoNum type="alphaUcPeriod"/>
            </a:pP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no tenía suficientes recursos para aprender acerca de los globos de aire caliente hasta el final del cuento.  </a:t>
            </a:r>
          </a:p>
          <a:p>
            <a:pPr marL="839959" indent="-358070">
              <a:buFont typeface="+mj-lt"/>
              <a:buAutoNum type="alphaUcPeriod"/>
            </a:pPr>
            <a:endParaRPr lang="es-419" sz="1600" dirty="0" smtClean="0">
              <a:latin typeface="Helvetica" pitchFamily="34" charset="0"/>
              <a:cs typeface="Helvetica" pitchFamily="34" charset="0"/>
            </a:endParaRPr>
          </a:p>
          <a:p>
            <a:pPr marL="839959" indent="-358070">
              <a:buFont typeface="+mj-lt"/>
              <a:buAutoNum type="alphaUcPeriod"/>
            </a:pP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no quería aprender sobre los globos de aire caliente, pero sintió que tenía que hacerlo para poder hacer un buen informe.  </a:t>
            </a:r>
            <a:endParaRPr lang="es-419" sz="1600" dirty="0">
              <a:latin typeface="Helvetica" pitchFamily="34" charset="0"/>
              <a:cs typeface="Helvetica" pitchFamily="34" charset="0"/>
            </a:endParaRPr>
          </a:p>
        </p:txBody>
      </p:sp>
      <p:cxnSp>
        <p:nvCxnSpPr>
          <p:cNvPr id="10" name="Straight Connector 9"/>
          <p:cNvCxnSpPr/>
          <p:nvPr/>
        </p:nvCxnSpPr>
        <p:spPr>
          <a:xfrm>
            <a:off x="485775" y="5257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64920" y="1683965"/>
            <a:ext cx="258615" cy="2620043"/>
            <a:chOff x="679396" y="1946537"/>
            <a:chExt cx="258615" cy="2620043"/>
          </a:xfrm>
        </p:grpSpPr>
        <p:sp>
          <p:nvSpPr>
            <p:cNvPr id="11" name="Oval 10"/>
            <p:cNvSpPr/>
            <p:nvPr/>
          </p:nvSpPr>
          <p:spPr>
            <a:xfrm>
              <a:off x="695123" y="1946537"/>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2" name="Oval 11"/>
            <p:cNvSpPr/>
            <p:nvPr/>
          </p:nvSpPr>
          <p:spPr>
            <a:xfrm>
              <a:off x="679396" y="359907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3" name="Oval 12"/>
            <p:cNvSpPr/>
            <p:nvPr/>
          </p:nvSpPr>
          <p:spPr>
            <a:xfrm>
              <a:off x="679396" y="432284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4" name="Oval 13"/>
            <p:cNvSpPr/>
            <p:nvPr/>
          </p:nvSpPr>
          <p:spPr>
            <a:xfrm>
              <a:off x="695123" y="289491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
        <p:nvSpPr>
          <p:cNvPr id="29" name="Rectangle 28"/>
          <p:cNvSpPr/>
          <p:nvPr/>
        </p:nvSpPr>
        <p:spPr>
          <a:xfrm>
            <a:off x="622964" y="5566469"/>
            <a:ext cx="6577396" cy="3549974"/>
          </a:xfrm>
          <a:prstGeom prst="rect">
            <a:avLst/>
          </a:prstGeom>
        </p:spPr>
        <p:txBody>
          <a:bodyPr wrap="square" lIns="101881" tIns="50941" rIns="101881" bIns="50941">
            <a:spAutoFit/>
          </a:bodyPr>
          <a:lstStyle/>
          <a:p>
            <a:pPr marL="403136" indent="-342900">
              <a:buAutoNum type="arabicPeriod" startAt="2"/>
            </a:pPr>
            <a:r>
              <a:rPr lang="es-419" sz="1600" b="1" dirty="0" smtClean="0">
                <a:latin typeface="Helvetica" pitchFamily="34" charset="0"/>
                <a:cs typeface="Helvetica" pitchFamily="34" charset="0"/>
              </a:rPr>
              <a:t>¿Cómo probablemente </a:t>
            </a:r>
            <a:r>
              <a:rPr lang="es-419" sz="1600" b="1" dirty="0" err="1" smtClean="0">
                <a:latin typeface="Helvetica" pitchFamily="34" charset="0"/>
                <a:cs typeface="Helvetica" pitchFamily="34" charset="0"/>
              </a:rPr>
              <a:t>Macy</a:t>
            </a:r>
            <a:r>
              <a:rPr lang="es-419" sz="1600" b="1" dirty="0" smtClean="0">
                <a:latin typeface="Helvetica" pitchFamily="34" charset="0"/>
                <a:cs typeface="Helvetica" pitchFamily="34" charset="0"/>
              </a:rPr>
              <a:t> concluiría su informe final acerca de los globos de aire caliente?</a:t>
            </a:r>
          </a:p>
          <a:p>
            <a:pPr marL="403136" indent="-342900">
              <a:buAutoNum type="arabicPeriod" startAt="2"/>
            </a:pPr>
            <a:endParaRPr lang="es-419" sz="1600" b="1" dirty="0" smtClean="0">
              <a:latin typeface="Helvetica" pitchFamily="34" charset="0"/>
              <a:cs typeface="Helvetica" pitchFamily="34" charset="0"/>
            </a:endParaRPr>
          </a:p>
          <a:p>
            <a:pPr marL="862013" indent="-404813">
              <a:buFont typeface="+mj-lt"/>
              <a:buAutoNum type="alphaUcPeriod"/>
            </a:pPr>
            <a:r>
              <a:rPr lang="es-419" sz="1600" dirty="0" smtClean="0">
                <a:latin typeface="Helvetica" pitchFamily="34" charset="0"/>
                <a:cs typeface="Helvetica" pitchFamily="34" charset="0"/>
              </a:rPr>
              <a:t>La cosa importante para saber es que hay tres partes importantes en un globo de aire caliente.</a:t>
            </a:r>
          </a:p>
          <a:p>
            <a:pPr marL="862013" indent="-404813"/>
            <a:endParaRPr lang="es-419" sz="1600" dirty="0" smtClean="0">
              <a:latin typeface="Helvetica" pitchFamily="34" charset="0"/>
              <a:cs typeface="Helvetica" pitchFamily="34" charset="0"/>
            </a:endParaRPr>
          </a:p>
          <a:p>
            <a:pPr marL="862013" indent="-404813">
              <a:buFont typeface="+mj-lt"/>
              <a:buAutoNum type="alphaUcPeriod" startAt="2"/>
            </a:pPr>
            <a:r>
              <a:rPr lang="es-419" sz="1600" dirty="0" smtClean="0">
                <a:latin typeface="Helvetica" pitchFamily="34" charset="0"/>
                <a:cs typeface="Helvetica" pitchFamily="34" charset="0"/>
              </a:rPr>
              <a:t>Los globos de aire caliente son complicados y difícil de manejar o maniobrar.  </a:t>
            </a:r>
          </a:p>
          <a:p>
            <a:pPr marL="862013" indent="-404813">
              <a:buFont typeface="+mj-lt"/>
              <a:buAutoNum type="alphaUcPeriod" startAt="2"/>
            </a:pPr>
            <a:endParaRPr lang="es-419" sz="1600" dirty="0" smtClean="0">
              <a:latin typeface="Helvetica" pitchFamily="34" charset="0"/>
              <a:cs typeface="Helvetica" pitchFamily="34" charset="0"/>
            </a:endParaRPr>
          </a:p>
          <a:p>
            <a:pPr marL="862013" indent="-404813">
              <a:buFont typeface="+mj-lt"/>
              <a:buAutoNum type="alphaUcPeriod" startAt="2"/>
            </a:pPr>
            <a:r>
              <a:rPr lang="es-419" sz="1600" dirty="0" smtClean="0">
                <a:solidFill>
                  <a:prstClr val="black"/>
                </a:solidFill>
                <a:latin typeface="Helvetica" pitchFamily="34" charset="0"/>
                <a:cs typeface="Helvetica" pitchFamily="34" charset="0"/>
              </a:rPr>
              <a:t>Leer sobre los globos de aire caliente te puede enseñar cómo funcionan, pero no cómo se siente cuando realmente se sube a uno de ellos.  </a:t>
            </a:r>
          </a:p>
          <a:p>
            <a:pPr marL="862013" indent="-404813">
              <a:buFont typeface="+mj-lt"/>
              <a:buAutoNum type="alphaUcPeriod" startAt="2"/>
            </a:pPr>
            <a:endParaRPr lang="es-419" sz="1600" dirty="0" smtClean="0">
              <a:latin typeface="Helvetica" pitchFamily="34" charset="0"/>
              <a:cs typeface="Helvetica" pitchFamily="34" charset="0"/>
            </a:endParaRPr>
          </a:p>
          <a:p>
            <a:pPr marL="862013" indent="-404813">
              <a:buFont typeface="+mj-lt"/>
              <a:buAutoNum type="alphaUcPeriod" startAt="2"/>
            </a:pPr>
            <a:r>
              <a:rPr lang="es-419" sz="1600" dirty="0" smtClean="0">
                <a:latin typeface="Helvetica" pitchFamily="34" charset="0"/>
                <a:cs typeface="Helvetica" pitchFamily="34" charset="0"/>
              </a:rPr>
              <a:t>Es maravillosos ver en el cielo a los globos de are caliente.  </a:t>
            </a:r>
            <a:endParaRPr lang="es-419" sz="1600" dirty="0">
              <a:latin typeface="Helvetica" pitchFamily="34" charset="0"/>
              <a:cs typeface="Helvetic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64275317"/>
              </p:ext>
            </p:extLst>
          </p:nvPr>
        </p:nvGraphicFramePr>
        <p:xfrm>
          <a:off x="5341702" y="4705292"/>
          <a:ext cx="1846368" cy="487680"/>
        </p:xfrm>
        <a:graphic>
          <a:graphicData uri="http://schemas.openxmlformats.org/drawingml/2006/table">
            <a:tbl>
              <a:tblPr firstRow="1" firstCol="1" bandRow="1"/>
              <a:tblGrid>
                <a:gridCol w="1846368"/>
              </a:tblGrid>
              <a:tr h="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RL.5.3      DOK </a:t>
                      </a:r>
                      <a:r>
                        <a:rPr lang="en-US" sz="800" b="1" dirty="0">
                          <a:solidFill>
                            <a:srgbClr val="000000"/>
                          </a:solidFill>
                          <a:effectLst/>
                          <a:latin typeface="Calibri"/>
                          <a:ea typeface="Times New Roman"/>
                          <a:cs typeface="Times New Roman"/>
                        </a:rPr>
                        <a:t>2 - Cl</a:t>
                      </a:r>
                      <a:endParaRPr lang="en-US" sz="800" dirty="0">
                        <a:effectLst/>
                        <a:latin typeface="Calibri"/>
                        <a:ea typeface="Calibri"/>
                        <a:cs typeface="Times New Roman"/>
                      </a:endParaRPr>
                    </a:p>
                  </a:txBody>
                  <a:tcPr marL="34352" marR="343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33528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Localiza detalles descriptivos específicos que comparan o contrastan el ambiente/ escenario, acontecimientos o personajes .</a:t>
                      </a:r>
                      <a:endParaRPr lang="en-US" sz="800" b="0" dirty="0">
                        <a:effectLst/>
                        <a:latin typeface="Calibri"/>
                        <a:ea typeface="Calibri"/>
                        <a:cs typeface="Times New Roman"/>
                      </a:endParaRPr>
                    </a:p>
                  </a:txBody>
                  <a:tcPr marL="34352" marR="343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23927"/>
              </p:ext>
            </p:extLst>
          </p:nvPr>
        </p:nvGraphicFramePr>
        <p:xfrm>
          <a:off x="622964" y="9185565"/>
          <a:ext cx="2958436" cy="487680"/>
        </p:xfrm>
        <a:graphic>
          <a:graphicData uri="http://schemas.openxmlformats.org/drawingml/2006/table">
            <a:tbl>
              <a:tblPr firstRow="1" firstCol="1" bandRow="1"/>
              <a:tblGrid>
                <a:gridCol w="2958436"/>
              </a:tblGrid>
              <a:tr h="104101">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RL.5.3   DOK </a:t>
                      </a:r>
                      <a:r>
                        <a:rPr lang="en-US" sz="800" b="1" dirty="0">
                          <a:solidFill>
                            <a:srgbClr val="000000"/>
                          </a:solidFill>
                          <a:effectLst/>
                          <a:latin typeface="Calibri"/>
                          <a:ea typeface="Times New Roman"/>
                          <a:cs typeface="Times New Roman"/>
                        </a:rPr>
                        <a:t>3 - Cu</a:t>
                      </a:r>
                      <a:endParaRPr lang="en-US" sz="800" dirty="0">
                        <a:effectLst/>
                        <a:latin typeface="Calibri"/>
                        <a:ea typeface="Calibri"/>
                        <a:cs typeface="Times New Roman"/>
                      </a:endParaRPr>
                    </a:p>
                  </a:txBody>
                  <a:tcPr marL="34352" marR="343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5908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Conecta ideas sobre 2 personajes, ambiente/escenarios o acontecimientos. ¿Qué detalles los hacen similares/diferentes? Explica y apoya con evidencia textual </a:t>
                      </a:r>
                      <a:endParaRPr lang="en-US" sz="800" b="0" dirty="0">
                        <a:effectLst/>
                        <a:latin typeface="Calibri"/>
                        <a:ea typeface="Calibri"/>
                        <a:cs typeface="Times New Roman"/>
                      </a:endParaRPr>
                    </a:p>
                  </a:txBody>
                  <a:tcPr marL="34352" marR="3435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7" name="Group 16"/>
          <p:cNvGrpSpPr/>
          <p:nvPr/>
        </p:nvGrpSpPr>
        <p:grpSpPr>
          <a:xfrm>
            <a:off x="780647" y="6319358"/>
            <a:ext cx="243628" cy="2677878"/>
            <a:chOff x="678656" y="1947010"/>
            <a:chExt cx="243628" cy="2677878"/>
          </a:xfrm>
        </p:grpSpPr>
        <p:sp>
          <p:nvSpPr>
            <p:cNvPr id="18" name="Oval 17"/>
            <p:cNvSpPr/>
            <p:nvPr/>
          </p:nvSpPr>
          <p:spPr>
            <a:xfrm>
              <a:off x="679396" y="194701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678656" y="3424639"/>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78656" y="4381148"/>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1" name="Oval 20"/>
            <p:cNvSpPr/>
            <p:nvPr/>
          </p:nvSpPr>
          <p:spPr>
            <a:xfrm>
              <a:off x="678656" y="2732584"/>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311773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22498380"/>
              </p:ext>
            </p:extLst>
          </p:nvPr>
        </p:nvGraphicFramePr>
        <p:xfrm>
          <a:off x="1268615" y="838200"/>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p>
        </p:txBody>
      </p:sp>
      <p:graphicFrame>
        <p:nvGraphicFramePr>
          <p:cNvPr id="6" name="Table 5"/>
          <p:cNvGraphicFramePr>
            <a:graphicFrameLocks noGrp="1"/>
          </p:cNvGraphicFramePr>
          <p:nvPr>
            <p:extLst>
              <p:ext uri="{D42A27DB-BD31-4B8C-83A1-F6EECF244321}">
                <p14:modId xmlns:p14="http://schemas.microsoft.com/office/powerpoint/2010/main" val="2378270911"/>
              </p:ext>
            </p:extLst>
          </p:nvPr>
        </p:nvGraphicFramePr>
        <p:xfrm>
          <a:off x="476995" y="8479428"/>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a:t>
                      </a:r>
                      <a:r>
                        <a:rPr lang="en-US" sz="1200" b="1" i="1" dirty="0" err="1" smtClean="0"/>
                        <a:t>en</a:t>
                      </a:r>
                      <a:r>
                        <a:rPr lang="en-US" sz="1200" b="1" i="1" dirty="0" smtClean="0"/>
                        <a:t>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 y M. Mendez.</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Tree>
    <p:extLst>
      <p:ext uri="{BB962C8B-B14F-4D97-AF65-F5344CB8AC3E}">
        <p14:creationId xmlns:p14="http://schemas.microsoft.com/office/powerpoint/2010/main" val="1597503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30</a:t>
            </a:fld>
            <a:endParaRPr lang="es-419" dirty="0"/>
          </a:p>
        </p:txBody>
      </p:sp>
      <p:sp>
        <p:nvSpPr>
          <p:cNvPr id="7" name="Rectangle 6"/>
          <p:cNvSpPr/>
          <p:nvPr/>
        </p:nvSpPr>
        <p:spPr>
          <a:xfrm>
            <a:off x="692543" y="644308"/>
            <a:ext cx="6137696" cy="2811311"/>
          </a:xfrm>
          <a:prstGeom prst="rect">
            <a:avLst/>
          </a:prstGeom>
        </p:spPr>
        <p:txBody>
          <a:bodyPr wrap="square" lIns="101881" tIns="50941" rIns="101881" bIns="50941">
            <a:spAutoFit/>
          </a:bodyPr>
          <a:lstStyle/>
          <a:p>
            <a:pPr marL="346075" indent="-346075"/>
            <a:r>
              <a:rPr lang="es-419" sz="1600" b="1" dirty="0" smtClean="0">
                <a:latin typeface="Helvetica" pitchFamily="34" charset="0"/>
                <a:cs typeface="Helvetica" pitchFamily="34" charset="0"/>
              </a:rPr>
              <a:t>3.   ¿Qué enunciado muestra que </a:t>
            </a:r>
            <a:r>
              <a:rPr lang="es-419" sz="1600" i="1" dirty="0" smtClean="0">
                <a:latin typeface="Helvetica" pitchFamily="34" charset="0"/>
                <a:cs typeface="Helvetica" pitchFamily="34" charset="0"/>
              </a:rPr>
              <a:t>El paseo de </a:t>
            </a:r>
            <a:r>
              <a:rPr lang="es-419" sz="1600" i="1" dirty="0" err="1" smtClean="0">
                <a:latin typeface="Helvetica" pitchFamily="34" charset="0"/>
                <a:cs typeface="Helvetica" pitchFamily="34" charset="0"/>
              </a:rPr>
              <a:t>Jordan</a:t>
            </a:r>
            <a:r>
              <a:rPr lang="es-419" sz="1600" i="1" dirty="0" smtClean="0">
                <a:latin typeface="Helvetica" pitchFamily="34" charset="0"/>
                <a:cs typeface="Helvetica" pitchFamily="34" charset="0"/>
              </a:rPr>
              <a:t> </a:t>
            </a:r>
            <a:r>
              <a:rPr lang="es-419" sz="1600" b="1" dirty="0" smtClean="0">
                <a:latin typeface="Helvetica" pitchFamily="34" charset="0"/>
                <a:cs typeface="Helvetica" pitchFamily="34" charset="0"/>
              </a:rPr>
              <a:t>está escrito en primera persona?</a:t>
            </a:r>
          </a:p>
          <a:p>
            <a:pPr marL="403136" indent="-342900">
              <a:buAutoNum type="arabicPeriod" startAt="5"/>
            </a:pPr>
            <a:endParaRPr lang="es-419" sz="1600" dirty="0" smtClean="0">
              <a:latin typeface="Helvetica" pitchFamily="34" charset="0"/>
              <a:cs typeface="Helvetica" pitchFamily="34" charset="0"/>
            </a:endParaRPr>
          </a:p>
          <a:p>
            <a:pPr marL="690563" indent="-350838">
              <a:buFont typeface="+mj-lt"/>
              <a:buAutoNum type="alphaUcPeriod"/>
            </a:pPr>
            <a:r>
              <a:rPr lang="es-419" sz="1600" dirty="0" err="1" smtClean="0">
                <a:latin typeface="Helvetica" pitchFamily="34" charset="0"/>
                <a:cs typeface="Helvetica" pitchFamily="34" charset="0"/>
              </a:rPr>
              <a:t>Jordan</a:t>
            </a:r>
            <a:r>
              <a:rPr lang="es-419" sz="1600" dirty="0" smtClean="0">
                <a:latin typeface="Helvetica" pitchFamily="34" charset="0"/>
                <a:cs typeface="Helvetica" pitchFamily="34" charset="0"/>
              </a:rPr>
              <a:t> está narrando el cuento según le va ocurriendo.</a:t>
            </a:r>
          </a:p>
          <a:p>
            <a:pPr marL="690563" indent="-350838">
              <a:buFont typeface="+mj-lt"/>
              <a:buAutoNum type="alphaUcPeriod"/>
            </a:pPr>
            <a:endParaRPr lang="es-419" sz="1600" dirty="0" smtClean="0">
              <a:latin typeface="Helvetica" pitchFamily="34" charset="0"/>
              <a:cs typeface="Helvetica" pitchFamily="34" charset="0"/>
            </a:endParaRPr>
          </a:p>
          <a:p>
            <a:pPr marL="690563" indent="-350838">
              <a:buFont typeface="+mj-lt"/>
              <a:buAutoNum type="alphaUcPeriod"/>
            </a:pPr>
            <a:r>
              <a:rPr lang="es-419" sz="1600" dirty="0" smtClean="0">
                <a:latin typeface="Helvetica" pitchFamily="34" charset="0"/>
                <a:cs typeface="Helvetica" pitchFamily="34" charset="0"/>
              </a:rPr>
              <a:t>El lector entiende los sentimientos de </a:t>
            </a:r>
            <a:r>
              <a:rPr lang="es-419" sz="1600" dirty="0" err="1" smtClean="0">
                <a:latin typeface="Helvetica" pitchFamily="34" charset="0"/>
                <a:cs typeface="Helvetica" pitchFamily="34" charset="0"/>
              </a:rPr>
              <a:t>Jordan</a:t>
            </a:r>
            <a:r>
              <a:rPr lang="es-419" sz="1600" dirty="0" smtClean="0">
                <a:latin typeface="Helvetica" pitchFamily="34" charset="0"/>
                <a:cs typeface="Helvetica" pitchFamily="34" charset="0"/>
              </a:rPr>
              <a:t>.</a:t>
            </a:r>
          </a:p>
          <a:p>
            <a:pPr marL="690563" indent="-350838">
              <a:buFont typeface="+mj-lt"/>
              <a:buAutoNum type="alphaUcPeriod"/>
            </a:pPr>
            <a:endParaRPr lang="es-419" sz="1600" dirty="0" smtClean="0">
              <a:latin typeface="Helvetica" pitchFamily="34" charset="0"/>
              <a:cs typeface="Helvetica" pitchFamily="34" charset="0"/>
            </a:endParaRPr>
          </a:p>
          <a:p>
            <a:pPr marL="690563" indent="-350838">
              <a:buFont typeface="+mj-lt"/>
              <a:buAutoNum type="alphaUcPeriod"/>
            </a:pPr>
            <a:r>
              <a:rPr lang="es-419" sz="1600" dirty="0" smtClean="0">
                <a:latin typeface="Helvetica" pitchFamily="34" charset="0"/>
                <a:cs typeface="Helvetica" pitchFamily="34" charset="0"/>
              </a:rPr>
              <a:t>Alguien, que no es </a:t>
            </a:r>
            <a:r>
              <a:rPr lang="es-419" sz="1600" dirty="0" err="1" smtClean="0">
                <a:latin typeface="Helvetica" pitchFamily="34" charset="0"/>
                <a:cs typeface="Helvetica" pitchFamily="34" charset="0"/>
              </a:rPr>
              <a:t>Jordan</a:t>
            </a:r>
            <a:r>
              <a:rPr lang="es-419" sz="1600" dirty="0" smtClean="0">
                <a:latin typeface="Helvetica" pitchFamily="34" charset="0"/>
                <a:cs typeface="Helvetica" pitchFamily="34" charset="0"/>
              </a:rPr>
              <a:t>, está narrando el cuento.  </a:t>
            </a:r>
          </a:p>
          <a:p>
            <a:pPr marL="690563" indent="-350838">
              <a:buFont typeface="+mj-lt"/>
              <a:buAutoNum type="alphaUcPeriod"/>
            </a:pPr>
            <a:endParaRPr lang="es-419" sz="1600" dirty="0" smtClean="0">
              <a:latin typeface="Helvetica" pitchFamily="34" charset="0"/>
              <a:cs typeface="Helvetica" pitchFamily="34" charset="0"/>
            </a:endParaRPr>
          </a:p>
          <a:p>
            <a:pPr marL="690563" indent="-350838">
              <a:buFont typeface="+mj-lt"/>
              <a:buAutoNum type="alphaUcPeriod"/>
            </a:pPr>
            <a:r>
              <a:rPr lang="es-419" sz="1600" dirty="0" smtClean="0">
                <a:latin typeface="Helvetica" pitchFamily="34" charset="0"/>
                <a:cs typeface="Helvetica" pitchFamily="34" charset="0"/>
              </a:rPr>
              <a:t>El autor utiliza con frecuencia los pronombres “yo” y “tu / usted / ustedes”? </a:t>
            </a:r>
            <a:endParaRPr lang="es-419" sz="1600" dirty="0">
              <a:latin typeface="Helvetica" pitchFamily="34" charset="0"/>
              <a:cs typeface="Helvetica" pitchFamily="34" charset="0"/>
            </a:endParaRPr>
          </a:p>
        </p:txBody>
      </p:sp>
      <p:cxnSp>
        <p:nvCxnSpPr>
          <p:cNvPr id="10" name="Straight Connector 9"/>
          <p:cNvCxnSpPr/>
          <p:nvPr/>
        </p:nvCxnSpPr>
        <p:spPr>
          <a:xfrm>
            <a:off x="485775" y="4630057"/>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92543" y="5182867"/>
            <a:ext cx="6259465" cy="3303753"/>
          </a:xfrm>
          <a:prstGeom prst="rect">
            <a:avLst/>
          </a:prstGeom>
        </p:spPr>
        <p:txBody>
          <a:bodyPr wrap="square" lIns="101881" tIns="50941" rIns="101881" bIns="50941">
            <a:spAutoFit/>
          </a:bodyPr>
          <a:lstStyle/>
          <a:p>
            <a:pPr marL="346075" indent="-285750"/>
            <a:r>
              <a:rPr lang="es-419" sz="1600" b="1" dirty="0" smtClean="0">
                <a:latin typeface="Helvetica" pitchFamily="34" charset="0"/>
                <a:cs typeface="Helvetica" pitchFamily="34" charset="0"/>
              </a:rPr>
              <a:t>4.  ¿Qué </a:t>
            </a:r>
            <a:r>
              <a:rPr lang="es-419" sz="1600" b="1" u="sng" dirty="0" smtClean="0">
                <a:latin typeface="Helvetica" pitchFamily="34" charset="0"/>
                <a:cs typeface="Helvetica" pitchFamily="34" charset="0"/>
              </a:rPr>
              <a:t>dos</a:t>
            </a:r>
            <a:r>
              <a:rPr lang="es-419" sz="1600" b="1" dirty="0" smtClean="0">
                <a:latin typeface="Helvetica" pitchFamily="34" charset="0"/>
                <a:cs typeface="Helvetica" pitchFamily="34" charset="0"/>
              </a:rPr>
              <a:t> ejemplos del texto explican el punto de vista de </a:t>
            </a:r>
            <a:r>
              <a:rPr lang="es-419" sz="1600" b="1" dirty="0" err="1" smtClean="0">
                <a:latin typeface="Helvetica" pitchFamily="34" charset="0"/>
                <a:cs typeface="Helvetica" pitchFamily="34" charset="0"/>
              </a:rPr>
              <a:t>Jordan</a:t>
            </a:r>
            <a:r>
              <a:rPr lang="es-419" sz="1600" b="1" dirty="0" smtClean="0">
                <a:latin typeface="Helvetica" pitchFamily="34" charset="0"/>
                <a:cs typeface="Helvetica" pitchFamily="34" charset="0"/>
              </a:rPr>
              <a:t>?</a:t>
            </a:r>
          </a:p>
          <a:p>
            <a:pPr marL="403136" indent="-342900">
              <a:buAutoNum type="arabicPeriod" startAt="6"/>
            </a:pPr>
            <a:endParaRPr lang="es-419" sz="1600" b="1" dirty="0" smtClean="0">
              <a:latin typeface="Helvetica" pitchFamily="34" charset="0"/>
              <a:cs typeface="Helvetica" pitchFamily="34" charset="0"/>
            </a:endParaRPr>
          </a:p>
          <a:p>
            <a:pPr marL="690563" indent="-350838">
              <a:buFont typeface="+mj-lt"/>
              <a:buAutoNum type="alphaUcPeriod"/>
            </a:pPr>
            <a:r>
              <a:rPr lang="es-PY" sz="1600" dirty="0" smtClean="0">
                <a:latin typeface="Helvetica" panose="020B0604020202020204" pitchFamily="34" charset="0"/>
                <a:cs typeface="Helvetica" panose="020B0604020202020204" pitchFamily="34" charset="0"/>
              </a:rPr>
              <a:t>“</a:t>
            </a:r>
            <a:r>
              <a:rPr lang="es-419" sz="1600" dirty="0" smtClean="0">
                <a:latin typeface="Helvetica" pitchFamily="34" charset="0"/>
                <a:cs typeface="Helvetica" pitchFamily="34" charset="0"/>
              </a:rPr>
              <a:t>En general. Ha sido un día fabuloso.”  </a:t>
            </a:r>
          </a:p>
          <a:p>
            <a:pPr marL="690563" indent="-350838">
              <a:buFont typeface="+mj-lt"/>
              <a:buAutoNum type="alphaUcPeriod"/>
            </a:pPr>
            <a:endParaRPr lang="es-419" sz="1600" dirty="0" smtClean="0">
              <a:latin typeface="Helvetica" pitchFamily="34" charset="0"/>
              <a:cs typeface="Helvetica" pitchFamily="34" charset="0"/>
            </a:endParaRPr>
          </a:p>
          <a:p>
            <a:pPr marL="690563" indent="-350838">
              <a:buFont typeface="+mj-lt"/>
              <a:buAutoNum type="alphaUcPeriod"/>
            </a:pPr>
            <a:r>
              <a:rPr lang="es-PY" sz="1600" dirty="0" smtClean="0">
                <a:latin typeface="Helvetica" panose="020B0604020202020204" pitchFamily="34" charset="0"/>
                <a:cs typeface="Helvetica" panose="020B0604020202020204" pitchFamily="34" charset="0"/>
              </a:rPr>
              <a:t>“</a:t>
            </a:r>
            <a:r>
              <a:rPr lang="es-ES" sz="1600" dirty="0" smtClean="0">
                <a:latin typeface="Helvetica" panose="020B0604020202020204" pitchFamily="34" charset="0"/>
                <a:cs typeface="Helvetica" panose="020B0604020202020204" pitchFamily="34" charset="0"/>
              </a:rPr>
              <a:t>Sin </a:t>
            </a:r>
            <a:r>
              <a:rPr lang="es-ES" sz="1600" dirty="0">
                <a:latin typeface="Helvetica" panose="020B0604020202020204" pitchFamily="34" charset="0"/>
                <a:cs typeface="Helvetica" panose="020B0604020202020204" pitchFamily="34" charset="0"/>
              </a:rPr>
              <a:t>embargo, el mejor regalo de todos había sido </a:t>
            </a:r>
            <a:r>
              <a:rPr lang="es-ES" sz="1600" dirty="0" smtClean="0">
                <a:latin typeface="Helvetica" panose="020B0604020202020204" pitchFamily="34" charset="0"/>
                <a:cs typeface="Helvetica" panose="020B0604020202020204" pitchFamily="34" charset="0"/>
              </a:rPr>
              <a:t>¡el viaje </a:t>
            </a:r>
            <a:r>
              <a:rPr lang="es-ES" sz="1600" dirty="0">
                <a:latin typeface="Helvetica" panose="020B0604020202020204" pitchFamily="34" charset="0"/>
                <a:cs typeface="Helvetica" panose="020B0604020202020204" pitchFamily="34" charset="0"/>
              </a:rPr>
              <a:t>sorpresa en un globo de aire caliente</a:t>
            </a:r>
            <a:r>
              <a:rPr lang="es-ES" sz="1600" dirty="0" smtClean="0">
                <a:latin typeface="Helvetica" panose="020B0604020202020204" pitchFamily="34" charset="0"/>
                <a:cs typeface="Helvetica" panose="020B0604020202020204" pitchFamily="34" charset="0"/>
              </a:rPr>
              <a:t>!”</a:t>
            </a:r>
            <a:endParaRPr lang="es-ES" sz="1600" dirty="0">
              <a:latin typeface="Helvetica" panose="020B0604020202020204" pitchFamily="34" charset="0"/>
              <a:cs typeface="Helvetica" panose="020B0604020202020204" pitchFamily="34" charset="0"/>
            </a:endParaRPr>
          </a:p>
          <a:p>
            <a:pPr marL="690563" indent="-350838">
              <a:buFont typeface="+mj-lt"/>
              <a:buAutoNum type="alphaUcPeriod"/>
            </a:pPr>
            <a:endParaRPr lang="es-419" sz="1600" dirty="0" smtClean="0">
              <a:latin typeface="Helvetica" pitchFamily="34" charset="0"/>
              <a:cs typeface="Helvetica" pitchFamily="34" charset="0"/>
            </a:endParaRPr>
          </a:p>
          <a:p>
            <a:pPr marL="690563" indent="-350838">
              <a:buFont typeface="+mj-lt"/>
              <a:buAutoNum type="alphaUcPeriod"/>
            </a:pPr>
            <a:r>
              <a:rPr lang="es-PY" sz="1600" dirty="0" smtClean="0">
                <a:latin typeface="Helvetica" panose="020B0604020202020204" pitchFamily="34" charset="0"/>
                <a:cs typeface="Helvetica" panose="020B0604020202020204" pitchFamily="34" charset="0"/>
              </a:rPr>
              <a:t>“</a:t>
            </a:r>
            <a:r>
              <a:rPr lang="es-ES" sz="1600" dirty="0" smtClean="0">
                <a:latin typeface="Helvetica" pitchFamily="34" charset="0"/>
                <a:cs typeface="Helvetica" pitchFamily="34" charset="0"/>
              </a:rPr>
              <a:t>Después </a:t>
            </a:r>
            <a:r>
              <a:rPr lang="es-ES" sz="1600" dirty="0">
                <a:latin typeface="Helvetica" pitchFamily="34" charset="0"/>
                <a:cs typeface="Helvetica" pitchFamily="34" charset="0"/>
              </a:rPr>
              <a:t>del desayuno, su madre le dijo que empacara una chamarra y </a:t>
            </a:r>
            <a:r>
              <a:rPr lang="es-ES" sz="1600" dirty="0" smtClean="0">
                <a:latin typeface="Helvetica" pitchFamily="34" charset="0"/>
                <a:cs typeface="Helvetica" pitchFamily="34" charset="0"/>
              </a:rPr>
              <a:t>unas meriendas.”</a:t>
            </a:r>
          </a:p>
          <a:p>
            <a:pPr marL="690563" indent="-350838">
              <a:buFont typeface="+mj-lt"/>
              <a:buAutoNum type="alphaUcPeriod"/>
            </a:pPr>
            <a:endParaRPr lang="es-419" sz="1600" dirty="0" smtClean="0">
              <a:latin typeface="Helvetica" pitchFamily="34" charset="0"/>
              <a:cs typeface="Helvetica" pitchFamily="34" charset="0"/>
            </a:endParaRPr>
          </a:p>
          <a:p>
            <a:pPr marL="690563" indent="-350838">
              <a:buFont typeface="+mj-lt"/>
              <a:buAutoNum type="alphaUcPeriod"/>
            </a:pPr>
            <a:r>
              <a:rPr lang="es-PY" sz="1600" dirty="0" smtClean="0">
                <a:latin typeface="Helvetica" panose="020B0604020202020204" pitchFamily="34" charset="0"/>
                <a:cs typeface="Helvetica" panose="020B0604020202020204" pitchFamily="34" charset="0"/>
              </a:rPr>
              <a:t>“</a:t>
            </a:r>
            <a:r>
              <a:rPr lang="es-ES" sz="1600" dirty="0" smtClean="0">
                <a:latin typeface="Helvetica" pitchFamily="34" charset="0"/>
                <a:cs typeface="Helvetica" pitchFamily="34" charset="0"/>
              </a:rPr>
              <a:t>Después </a:t>
            </a:r>
            <a:r>
              <a:rPr lang="es-ES" sz="1600" dirty="0">
                <a:latin typeface="Helvetica" pitchFamily="34" charset="0"/>
                <a:cs typeface="Helvetica" pitchFamily="34" charset="0"/>
              </a:rPr>
              <a:t>de un corto trayecto ellos se detuvieron en un gran estacionamiento </a:t>
            </a:r>
            <a:r>
              <a:rPr lang="es-ES" sz="1600" dirty="0" smtClean="0">
                <a:latin typeface="Helvetica" pitchFamily="34" charset="0"/>
                <a:cs typeface="Helvetica" pitchFamily="34" charset="0"/>
              </a:rPr>
              <a:t>vacío.”</a:t>
            </a:r>
            <a:endParaRPr lang="es-419" sz="1600" dirty="0">
              <a:latin typeface="Helvetica" pitchFamily="34" charset="0"/>
              <a:cs typeface="Helvetic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06317466"/>
              </p:ext>
            </p:extLst>
          </p:nvPr>
        </p:nvGraphicFramePr>
        <p:xfrm>
          <a:off x="5486400" y="3851760"/>
          <a:ext cx="1637760" cy="609600"/>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RL.5.6    DOK </a:t>
                      </a:r>
                      <a:r>
                        <a:rPr lang="en-US" sz="800" b="1" dirty="0">
                          <a:solidFill>
                            <a:srgbClr val="000000"/>
                          </a:solidFill>
                          <a:effectLst/>
                          <a:latin typeface="Calibri"/>
                          <a:ea typeface="Times New Roman"/>
                          <a:cs typeface="Times New Roman"/>
                        </a:rPr>
                        <a:t>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411480">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Localiza información para identificar qué personaje está hablando en primera persona o tercera persona.</a:t>
                      </a:r>
                      <a:r>
                        <a:rPr lang="en-US" sz="800" b="1" dirty="0" smtClean="0">
                          <a:solidFill>
                            <a:srgbClr val="000000"/>
                          </a:solidFill>
                          <a:effectLst/>
                          <a:latin typeface="Calibri"/>
                          <a:ea typeface="Times New Roman"/>
                          <a:cs typeface="Times New Roman"/>
                        </a:rPr>
                        <a:t>on</a:t>
                      </a:r>
                      <a:r>
                        <a:rPr lang="en-US" sz="800" b="1"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6065357"/>
              </p:ext>
            </p:extLst>
          </p:nvPr>
        </p:nvGraphicFramePr>
        <p:xfrm>
          <a:off x="5600160" y="8763001"/>
          <a:ext cx="1600200" cy="487680"/>
        </p:xfrm>
        <a:graphic>
          <a:graphicData uri="http://schemas.openxmlformats.org/drawingml/2006/table">
            <a:tbl>
              <a:tblPr firstRow="1" firstCol="1" bandRow="1"/>
              <a:tblGrid>
                <a:gridCol w="1600200"/>
              </a:tblGrid>
              <a:tr h="104101">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RL.5.6   DOK </a:t>
                      </a:r>
                      <a:r>
                        <a:rPr lang="en-US" sz="800" b="1" dirty="0">
                          <a:solidFill>
                            <a:srgbClr val="000000"/>
                          </a:solidFill>
                          <a:effectLst/>
                          <a:latin typeface="Calibri"/>
                          <a:ea typeface="Times New Roman"/>
                          <a:cs typeface="Times New Roman"/>
                        </a:rPr>
                        <a:t>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59079">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Utiliza evidencia del texto para explicar el punto de vista de un personaje.</a:t>
                      </a:r>
                      <a:endParaRPr lang="en-US" sz="80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755714" y="1432139"/>
            <a:ext cx="243628" cy="1681647"/>
            <a:chOff x="678656" y="1947010"/>
            <a:chExt cx="243628" cy="1681647"/>
          </a:xfrm>
        </p:grpSpPr>
        <p:sp>
          <p:nvSpPr>
            <p:cNvPr id="17" name="Oval 16"/>
            <p:cNvSpPr/>
            <p:nvPr/>
          </p:nvSpPr>
          <p:spPr>
            <a:xfrm>
              <a:off x="679396" y="194701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8" name="Oval 17"/>
            <p:cNvSpPr/>
            <p:nvPr/>
          </p:nvSpPr>
          <p:spPr>
            <a:xfrm>
              <a:off x="678656" y="290831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678656" y="3384917"/>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78656" y="2442964"/>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26" name="Group 25"/>
          <p:cNvGrpSpPr/>
          <p:nvPr/>
        </p:nvGrpSpPr>
        <p:grpSpPr>
          <a:xfrm>
            <a:off x="755714" y="5943600"/>
            <a:ext cx="242888" cy="2173861"/>
            <a:chOff x="695123" y="1902617"/>
            <a:chExt cx="242888" cy="2173861"/>
          </a:xfrm>
        </p:grpSpPr>
        <p:sp>
          <p:nvSpPr>
            <p:cNvPr id="27" name="Oval 26"/>
            <p:cNvSpPr/>
            <p:nvPr/>
          </p:nvSpPr>
          <p:spPr>
            <a:xfrm>
              <a:off x="695123" y="1902617"/>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8" name="Oval 27"/>
            <p:cNvSpPr/>
            <p:nvPr/>
          </p:nvSpPr>
          <p:spPr>
            <a:xfrm>
              <a:off x="695123" y="3112729"/>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4" name="Oval 33"/>
            <p:cNvSpPr/>
            <p:nvPr/>
          </p:nvSpPr>
          <p:spPr>
            <a:xfrm>
              <a:off x="695123" y="3832738"/>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5" name="Oval 34"/>
            <p:cNvSpPr/>
            <p:nvPr/>
          </p:nvSpPr>
          <p:spPr>
            <a:xfrm>
              <a:off x="695123" y="2394559"/>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342381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31</a:t>
            </a:fld>
            <a:endParaRPr lang="es-419" dirty="0"/>
          </a:p>
        </p:txBody>
      </p:sp>
      <p:sp>
        <p:nvSpPr>
          <p:cNvPr id="7" name="Rectangle 6"/>
          <p:cNvSpPr/>
          <p:nvPr/>
        </p:nvSpPr>
        <p:spPr>
          <a:xfrm>
            <a:off x="488541" y="620758"/>
            <a:ext cx="6916690" cy="4288638"/>
          </a:xfrm>
          <a:prstGeom prst="rect">
            <a:avLst/>
          </a:prstGeom>
        </p:spPr>
        <p:txBody>
          <a:bodyPr wrap="square" lIns="101881" tIns="50941" rIns="101881" bIns="50941">
            <a:spAutoFit/>
          </a:bodyPr>
          <a:lstStyle/>
          <a:p>
            <a:pPr marL="403136" indent="-342900">
              <a:buAutoNum type="arabicPeriod" startAt="5"/>
            </a:pPr>
            <a:r>
              <a:rPr lang="es-419" sz="1600" b="1" dirty="0" smtClean="0">
                <a:latin typeface="Helvetica" pitchFamily="34" charset="0"/>
                <a:cs typeface="Helvetica" pitchFamily="34" charset="0"/>
              </a:rPr>
              <a:t>¿Qué enunciado explica mejor una similitud y una diferencia entre </a:t>
            </a:r>
            <a:r>
              <a:rPr lang="es-419" sz="1600" i="1" dirty="0" smtClean="0">
                <a:latin typeface="Helvetica" pitchFamily="34" charset="0"/>
                <a:cs typeface="Helvetica" pitchFamily="34" charset="0"/>
              </a:rPr>
              <a:t>El paseo de </a:t>
            </a:r>
            <a:r>
              <a:rPr lang="es-419" sz="1600" i="1" dirty="0" err="1" smtClean="0">
                <a:latin typeface="Helvetica" pitchFamily="34" charset="0"/>
                <a:cs typeface="Helvetica" pitchFamily="34" charset="0"/>
              </a:rPr>
              <a:t>Jordan</a:t>
            </a:r>
            <a:r>
              <a:rPr lang="es-419" sz="1600" i="1" dirty="0" smtClean="0">
                <a:latin typeface="Helvetica" pitchFamily="34" charset="0"/>
                <a:cs typeface="Helvetica" pitchFamily="34" charset="0"/>
              </a:rPr>
              <a:t> </a:t>
            </a:r>
            <a:r>
              <a:rPr lang="es-419" sz="1600" b="1" dirty="0" smtClean="0">
                <a:latin typeface="Helvetica" pitchFamily="34" charset="0"/>
                <a:cs typeface="Helvetica" pitchFamily="34" charset="0"/>
              </a:rPr>
              <a:t>y </a:t>
            </a:r>
            <a:r>
              <a:rPr lang="es-419" sz="1600" i="1" dirty="0" smtClean="0">
                <a:latin typeface="Helvetica" pitchFamily="34" charset="0"/>
                <a:cs typeface="Helvetica" pitchFamily="34" charset="0"/>
              </a:rPr>
              <a:t>El informe de </a:t>
            </a:r>
            <a:r>
              <a:rPr lang="es-419" sz="1600" i="1" dirty="0" err="1" smtClean="0">
                <a:latin typeface="Helvetica" pitchFamily="34" charset="0"/>
                <a:cs typeface="Helvetica" pitchFamily="34" charset="0"/>
              </a:rPr>
              <a:t>Macy</a:t>
            </a:r>
            <a:r>
              <a:rPr lang="es-419" sz="1600" b="1" dirty="0" smtClean="0">
                <a:latin typeface="Helvetica" pitchFamily="34" charset="0"/>
                <a:cs typeface="Helvetica" pitchFamily="34" charset="0"/>
              </a:rPr>
              <a:t>? </a:t>
            </a:r>
            <a:endParaRPr lang="es-419" sz="1600" b="1" i="1" dirty="0" smtClean="0">
              <a:latin typeface="Helvetica" pitchFamily="34" charset="0"/>
              <a:cs typeface="Helvetica" pitchFamily="34" charset="0"/>
            </a:endParaRPr>
          </a:p>
          <a:p>
            <a:pPr marL="403136" indent="-342900">
              <a:buAutoNum type="arabicPeriod" startAt="5"/>
            </a:pPr>
            <a:endParaRPr lang="es-419" sz="1600" dirty="0" smtClean="0">
              <a:latin typeface="Helvetica" pitchFamily="34" charset="0"/>
              <a:cs typeface="Helvetica" pitchFamily="34" charset="0"/>
            </a:endParaRPr>
          </a:p>
          <a:p>
            <a:pPr marL="796925" indent="-339725">
              <a:buFont typeface="+mj-lt"/>
              <a:buAutoNum type="alphaUcPeriod"/>
            </a:pPr>
            <a:r>
              <a:rPr lang="es-419" sz="1600" dirty="0" smtClean="0">
                <a:latin typeface="Helvetica" pitchFamily="34" charset="0"/>
                <a:cs typeface="Helvetica" pitchFamily="34" charset="0"/>
              </a:rPr>
              <a:t>Ambos personajes experimentan temor de volar en un globo de aire caliente.  </a:t>
            </a:r>
          </a:p>
          <a:p>
            <a:pPr marL="796925" indent="-339725">
              <a:buFont typeface="+mj-lt"/>
              <a:buAutoNum type="alphaUcPeriod"/>
            </a:pPr>
            <a:endParaRPr lang="es-419" sz="1600" dirty="0" smtClean="0">
              <a:latin typeface="Helvetica" pitchFamily="34" charset="0"/>
              <a:cs typeface="Helvetica" pitchFamily="34" charset="0"/>
            </a:endParaRPr>
          </a:p>
          <a:p>
            <a:pPr marL="796925" indent="-339725">
              <a:buFont typeface="+mj-lt"/>
              <a:buAutoNum type="alphaUcPeriod"/>
            </a:pPr>
            <a:r>
              <a:rPr lang="es-419" sz="1600" dirty="0" smtClean="0">
                <a:latin typeface="Helvetica" pitchFamily="34" charset="0"/>
                <a:cs typeface="Helvetica" pitchFamily="34" charset="0"/>
              </a:rPr>
              <a:t>Los personajes en ambos cuentos recibieron una sorpresa y ambos estaban muy emocionados.</a:t>
            </a:r>
          </a:p>
          <a:p>
            <a:pPr marL="796925" indent="-339725">
              <a:buFont typeface="+mj-lt"/>
              <a:buAutoNum type="alphaUcPeriod"/>
            </a:pPr>
            <a:endParaRPr lang="es-419" sz="1600" dirty="0" smtClean="0">
              <a:latin typeface="Helvetica" pitchFamily="34" charset="0"/>
              <a:cs typeface="Helvetica" pitchFamily="34" charset="0"/>
            </a:endParaRPr>
          </a:p>
          <a:p>
            <a:pPr marL="796925" indent="-339725">
              <a:buFont typeface="+mj-lt"/>
              <a:buAutoNum type="alphaUcPeriod"/>
            </a:pPr>
            <a:r>
              <a:rPr lang="es-419" sz="1600" dirty="0" smtClean="0">
                <a:latin typeface="Helvetica" pitchFamily="34" charset="0"/>
                <a:cs typeface="Helvetica" pitchFamily="34" charset="0"/>
              </a:rPr>
              <a:t>Mientras </a:t>
            </a: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estaba trabajando en un informe de la escuela, </a:t>
            </a:r>
            <a:r>
              <a:rPr lang="es-419" sz="1600" dirty="0" err="1" smtClean="0">
                <a:latin typeface="Helvetica" pitchFamily="34" charset="0"/>
                <a:cs typeface="Helvetica" pitchFamily="34" charset="0"/>
              </a:rPr>
              <a:t>Jordan</a:t>
            </a:r>
            <a:r>
              <a:rPr lang="es-419" sz="1600" dirty="0" smtClean="0">
                <a:latin typeface="Helvetica" pitchFamily="34" charset="0"/>
                <a:cs typeface="Helvetica" pitchFamily="34" charset="0"/>
              </a:rPr>
              <a:t> estaba celebrando su </a:t>
            </a:r>
            <a:r>
              <a:rPr lang="es-419" sz="1600" dirty="0" err="1" smtClean="0">
                <a:latin typeface="Helvetica" pitchFamily="34" charset="0"/>
                <a:cs typeface="Helvetica" pitchFamily="34" charset="0"/>
              </a:rPr>
              <a:t>cumpleaño</a:t>
            </a:r>
            <a:r>
              <a:rPr lang="es-419" sz="1600" dirty="0" smtClean="0">
                <a:latin typeface="Helvetica" pitchFamily="34" charset="0"/>
                <a:cs typeface="Helvetica" pitchFamily="34" charset="0"/>
              </a:rPr>
              <a:t>. </a:t>
            </a:r>
          </a:p>
          <a:p>
            <a:pPr marL="796925" indent="-339725">
              <a:buFont typeface="+mj-lt"/>
              <a:buAutoNum type="alphaUcPeriod"/>
            </a:pPr>
            <a:endParaRPr lang="es-419" sz="1600" dirty="0" smtClean="0">
              <a:latin typeface="Helvetica" pitchFamily="34" charset="0"/>
              <a:cs typeface="Helvetica" pitchFamily="34" charset="0"/>
            </a:endParaRPr>
          </a:p>
          <a:p>
            <a:pPr marL="796925" lvl="0" indent="-339725">
              <a:buFont typeface="+mj-lt"/>
              <a:buAutoNum type="alphaUcPeriod"/>
            </a:pPr>
            <a:r>
              <a:rPr lang="es-419" sz="1600" dirty="0" smtClean="0">
                <a:solidFill>
                  <a:prstClr val="black"/>
                </a:solidFill>
                <a:latin typeface="Helvetica" pitchFamily="34" charset="0"/>
                <a:cs typeface="Helvetica" pitchFamily="34" charset="0"/>
              </a:rPr>
              <a:t>Ambos cuentos eran de dos personajes que tuvieron la experiencia de pasear en un globo de aire caliente, pero por dos razones diferentes. </a:t>
            </a:r>
          </a:p>
          <a:p>
            <a:pPr marL="481889"/>
            <a:endParaRPr lang="es-419" sz="1600" dirty="0" smtClean="0">
              <a:latin typeface="Helvetica" pitchFamily="34" charset="0"/>
              <a:cs typeface="Helvetica" pitchFamily="34" charset="0"/>
            </a:endParaRPr>
          </a:p>
          <a:p>
            <a:pPr marL="839959" indent="-358070">
              <a:buFont typeface="+mj-lt"/>
              <a:buAutoNum type="alphaUcPeriod"/>
            </a:pPr>
            <a:endParaRPr lang="es-419" sz="1600" dirty="0">
              <a:latin typeface="Helvetica" pitchFamily="34" charset="0"/>
              <a:cs typeface="Helvetica" pitchFamily="34" charset="0"/>
            </a:endParaRPr>
          </a:p>
        </p:txBody>
      </p:sp>
      <p:cxnSp>
        <p:nvCxnSpPr>
          <p:cNvPr id="10" name="Straight Connector 9"/>
          <p:cNvCxnSpPr/>
          <p:nvPr/>
        </p:nvCxnSpPr>
        <p:spPr>
          <a:xfrm>
            <a:off x="567904"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7904" y="5427511"/>
            <a:ext cx="6916690" cy="3549974"/>
          </a:xfrm>
          <a:prstGeom prst="rect">
            <a:avLst/>
          </a:prstGeom>
        </p:spPr>
        <p:txBody>
          <a:bodyPr wrap="square" lIns="101881" tIns="50941" rIns="101881" bIns="50941">
            <a:spAutoFit/>
          </a:bodyPr>
          <a:lstStyle/>
          <a:p>
            <a:pPr marL="339725" indent="-339725">
              <a:buAutoNum type="arabicPeriod" startAt="6"/>
            </a:pPr>
            <a:r>
              <a:rPr lang="es-419" sz="1600" b="1" dirty="0" smtClean="0">
                <a:latin typeface="Helvetica" pitchFamily="34" charset="0"/>
                <a:cs typeface="Helvetica" pitchFamily="34" charset="0"/>
              </a:rPr>
              <a:t>¿Cómo el uso de tercera persona en el cuento </a:t>
            </a:r>
            <a:r>
              <a:rPr lang="es-419" sz="1600" i="1" dirty="0" smtClean="0">
                <a:latin typeface="Helvetica" pitchFamily="34" charset="0"/>
                <a:cs typeface="Helvetica" pitchFamily="34" charset="0"/>
              </a:rPr>
              <a:t>El informe de </a:t>
            </a:r>
            <a:r>
              <a:rPr lang="es-419" sz="1600" i="1" dirty="0" err="1" smtClean="0">
                <a:latin typeface="Helvetica" pitchFamily="34" charset="0"/>
                <a:cs typeface="Helvetica" pitchFamily="34" charset="0"/>
              </a:rPr>
              <a:t>Macy</a:t>
            </a:r>
            <a:r>
              <a:rPr lang="es-419" sz="1600" i="1" dirty="0" smtClean="0">
                <a:latin typeface="Helvetica" pitchFamily="34" charset="0"/>
                <a:cs typeface="Helvetica" pitchFamily="34" charset="0"/>
              </a:rPr>
              <a:t> </a:t>
            </a:r>
            <a:r>
              <a:rPr lang="es-419" sz="1600" b="1" dirty="0" smtClean="0">
                <a:latin typeface="Helvetica" pitchFamily="34" charset="0"/>
                <a:cs typeface="Helvetica" pitchFamily="34" charset="0"/>
              </a:rPr>
              <a:t>ilustra las experiencias de </a:t>
            </a:r>
            <a:r>
              <a:rPr lang="es-419" sz="1600" b="1" dirty="0" err="1" smtClean="0">
                <a:latin typeface="Helvetica" pitchFamily="34" charset="0"/>
                <a:cs typeface="Helvetica" pitchFamily="34" charset="0"/>
              </a:rPr>
              <a:t>Macy</a:t>
            </a:r>
            <a:r>
              <a:rPr lang="es-419" sz="1600" b="1" dirty="0" smtClean="0">
                <a:latin typeface="Helvetica" pitchFamily="34" charset="0"/>
                <a:cs typeface="Helvetica" pitchFamily="34" charset="0"/>
              </a:rPr>
              <a:t>? </a:t>
            </a:r>
            <a:endParaRPr lang="es-419" sz="1600" b="1" i="1" u="sng" dirty="0" smtClean="0">
              <a:latin typeface="Helvetica" pitchFamily="34" charset="0"/>
              <a:cs typeface="Helvetica" pitchFamily="34" charset="0"/>
            </a:endParaRPr>
          </a:p>
          <a:p>
            <a:pPr marL="339725" indent="57150" defTabSz="804863">
              <a:buAutoNum type="arabicPeriod" startAt="6"/>
            </a:pPr>
            <a:endParaRPr lang="es-419" sz="1600" b="1" dirty="0" smtClean="0">
              <a:latin typeface="Helvetica" pitchFamily="34" charset="0"/>
              <a:cs typeface="Helvetica" pitchFamily="34" charset="0"/>
            </a:endParaRPr>
          </a:p>
          <a:p>
            <a:pPr marL="690563" indent="-293688" defTabSz="804863">
              <a:buFont typeface="+mj-lt"/>
              <a:buAutoNum type="alphaUcPeriod"/>
            </a:pPr>
            <a:r>
              <a:rPr lang="es-419" sz="1600" dirty="0" smtClean="0">
                <a:latin typeface="Helvetica" pitchFamily="34" charset="0"/>
                <a:cs typeface="Helvetica" pitchFamily="34" charset="0"/>
              </a:rPr>
              <a:t>El autor presenta el cuento desde el punto de vista de </a:t>
            </a: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a:t>
            </a:r>
          </a:p>
          <a:p>
            <a:pPr marL="339725" indent="57150">
              <a:buFont typeface="+mj-lt"/>
              <a:buAutoNum type="alphaUcPeriod"/>
            </a:pPr>
            <a:endParaRPr lang="es-419" sz="1600" dirty="0" smtClean="0">
              <a:latin typeface="Helvetica" pitchFamily="34" charset="0"/>
              <a:cs typeface="Helvetica" pitchFamily="34" charset="0"/>
            </a:endParaRPr>
          </a:p>
          <a:p>
            <a:pPr marL="690563" indent="-293688">
              <a:buFont typeface="+mj-lt"/>
              <a:buAutoNum type="alphaUcPeriod"/>
            </a:pPr>
            <a:r>
              <a:rPr lang="es-419" sz="1600" dirty="0" smtClean="0">
                <a:latin typeface="Helvetica" pitchFamily="34" charset="0"/>
                <a:cs typeface="Helvetica" pitchFamily="34" charset="0"/>
              </a:rPr>
              <a:t>Las experiencias de </a:t>
            </a: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son presentadas en tiempo pasado (pretérito).  </a:t>
            </a:r>
          </a:p>
          <a:p>
            <a:pPr marL="690563" indent="-293688">
              <a:buFont typeface="+mj-lt"/>
              <a:buAutoNum type="alphaUcPeriod"/>
            </a:pPr>
            <a:endParaRPr lang="es-419" sz="1600" dirty="0" smtClean="0">
              <a:latin typeface="Helvetica" pitchFamily="34" charset="0"/>
              <a:cs typeface="Helvetica" pitchFamily="34" charset="0"/>
            </a:endParaRPr>
          </a:p>
          <a:p>
            <a:pPr marL="690563" indent="-293688">
              <a:buFont typeface="+mj-lt"/>
              <a:buAutoNum type="alphaUcPeriod"/>
            </a:pPr>
            <a:r>
              <a:rPr lang="es-419" sz="1600" dirty="0" err="1" smtClean="0">
                <a:latin typeface="Helvetica" pitchFamily="34" charset="0"/>
                <a:cs typeface="Helvetica" pitchFamily="34" charset="0"/>
              </a:rPr>
              <a:t>Macy</a:t>
            </a:r>
            <a:r>
              <a:rPr lang="es-ES" sz="1600" dirty="0" smtClean="0">
                <a:latin typeface="Helvetica" pitchFamily="34" charset="0"/>
                <a:cs typeface="Helvetica" pitchFamily="34" charset="0"/>
              </a:rPr>
              <a:t> </a:t>
            </a:r>
            <a:r>
              <a:rPr lang="es-ES" sz="1600" dirty="0">
                <a:latin typeface="Helvetica" pitchFamily="34" charset="0"/>
                <a:cs typeface="Helvetica" pitchFamily="34" charset="0"/>
              </a:rPr>
              <a:t>está narrando el cuento según le va ocurriendo.</a:t>
            </a:r>
          </a:p>
          <a:p>
            <a:pPr marL="690563" indent="-293688">
              <a:buFont typeface="+mj-lt"/>
              <a:buAutoNum type="alphaUcPeriod"/>
            </a:pPr>
            <a:endParaRPr lang="es-419" sz="1600" dirty="0" smtClean="0">
              <a:latin typeface="Helvetica" pitchFamily="34" charset="0"/>
              <a:cs typeface="Helvetica" pitchFamily="34" charset="0"/>
            </a:endParaRPr>
          </a:p>
          <a:p>
            <a:pPr marL="690563" indent="-293688">
              <a:buFont typeface="+mj-lt"/>
              <a:buAutoNum type="alphaUcPeriod"/>
            </a:pPr>
            <a:r>
              <a:rPr lang="es-419" sz="1600" dirty="0" smtClean="0">
                <a:latin typeface="Helvetica" pitchFamily="34" charset="0"/>
                <a:cs typeface="Helvetica" pitchFamily="34" charset="0"/>
              </a:rPr>
              <a:t>Muchos de los datos en las experiencias de </a:t>
            </a:r>
            <a:r>
              <a:rPr lang="es-419" sz="1600" dirty="0" err="1" smtClean="0">
                <a:latin typeface="Helvetica" pitchFamily="34" charset="0"/>
                <a:cs typeface="Helvetica" pitchFamily="34" charset="0"/>
              </a:rPr>
              <a:t>Macy</a:t>
            </a:r>
            <a:r>
              <a:rPr lang="es-419" sz="1600" dirty="0" smtClean="0">
                <a:latin typeface="Helvetica" pitchFamily="34" charset="0"/>
                <a:cs typeface="Helvetica" pitchFamily="34" charset="0"/>
              </a:rPr>
              <a:t> son exagerados.</a:t>
            </a:r>
          </a:p>
          <a:p>
            <a:pPr marL="401638" indent="512763">
              <a:buFont typeface="+mj-lt"/>
              <a:buAutoNum type="alphaUcPeriod"/>
            </a:pPr>
            <a:endParaRPr lang="es-419" sz="1600" dirty="0" smtClean="0">
              <a:latin typeface="Helvetica" pitchFamily="34" charset="0"/>
              <a:cs typeface="Helvetica" pitchFamily="34" charset="0"/>
            </a:endParaRPr>
          </a:p>
          <a:p>
            <a:pPr marL="401638" indent="512763">
              <a:buFont typeface="+mj-lt"/>
              <a:buAutoNum type="alphaUcPeriod"/>
            </a:pPr>
            <a:endParaRPr lang="es-419" sz="1600" dirty="0">
              <a:latin typeface="Helvetica" pitchFamily="34" charset="0"/>
              <a:cs typeface="Helvetic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98056562"/>
              </p:ext>
            </p:extLst>
          </p:nvPr>
        </p:nvGraphicFramePr>
        <p:xfrm>
          <a:off x="5512321" y="4470930"/>
          <a:ext cx="1770168" cy="609600"/>
        </p:xfrm>
        <a:graphic>
          <a:graphicData uri="http://schemas.openxmlformats.org/drawingml/2006/table">
            <a:tbl>
              <a:tblPr firstRow="1" firstCol="1" bandRow="1"/>
              <a:tblGrid>
                <a:gridCol w="1770168"/>
              </a:tblGrid>
              <a:tr h="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48768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Compara y contrasta acercamientos a temas y tópicos dentro del mismo género. Utiliza  un organizador gráfico para ver las similitudes y diferencias.</a:t>
                      </a:r>
                      <a:endParaRPr lang="en-US" sz="800" b="0" dirty="0" smtClean="0">
                        <a:solidFill>
                          <a:srgbClr val="000000"/>
                        </a:solidFill>
                        <a:effectLst/>
                        <a:latin typeface="Calibri"/>
                        <a:ea typeface="Times New Roman"/>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64182162"/>
              </p:ext>
            </p:extLst>
          </p:nvPr>
        </p:nvGraphicFramePr>
        <p:xfrm>
          <a:off x="5456696" y="8839200"/>
          <a:ext cx="1973344" cy="487680"/>
        </p:xfrm>
        <a:graphic>
          <a:graphicData uri="http://schemas.openxmlformats.org/drawingml/2006/table">
            <a:tbl>
              <a:tblPr firstRow="1" firstCol="1" bandRow="1"/>
              <a:tblGrid>
                <a:gridCol w="1973344"/>
              </a:tblGrid>
              <a:tr h="104101">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RL.5.9      DOK </a:t>
                      </a:r>
                      <a:r>
                        <a:rPr lang="en-US" sz="800" b="1" dirty="0">
                          <a:solidFill>
                            <a:srgbClr val="000000"/>
                          </a:solidFill>
                          <a:effectLst/>
                          <a:latin typeface="Calibri"/>
                          <a:ea typeface="Times New Roman"/>
                          <a:cs typeface="Times New Roman"/>
                        </a:rPr>
                        <a:t>3 - SY</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5908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Sintetiza la información dentro de un texto sobre la forma en que aborda  un tema o tópico. ¿Qué influencia tuvo el género?</a:t>
                      </a:r>
                      <a:endParaRPr lang="en-US" sz="800" b="0" dirty="0" smtClean="0">
                        <a:solidFill>
                          <a:srgbClr val="000000"/>
                        </a:solidFill>
                        <a:effectLst/>
                        <a:latin typeface="Calibri"/>
                        <a:ea typeface="Times New Roman"/>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628774" y="1404016"/>
            <a:ext cx="242888" cy="2437317"/>
            <a:chOff x="695123" y="1909896"/>
            <a:chExt cx="242888" cy="2437317"/>
          </a:xfrm>
        </p:grpSpPr>
        <p:sp>
          <p:nvSpPr>
            <p:cNvPr id="17" name="Oval 16"/>
            <p:cNvSpPr/>
            <p:nvPr/>
          </p:nvSpPr>
          <p:spPr>
            <a:xfrm>
              <a:off x="695123" y="190989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8" name="Oval 17"/>
            <p:cNvSpPr/>
            <p:nvPr/>
          </p:nvSpPr>
          <p:spPr>
            <a:xfrm>
              <a:off x="695123" y="3398315"/>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695123" y="410347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95123" y="263646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21" name="Group 20"/>
          <p:cNvGrpSpPr/>
          <p:nvPr/>
        </p:nvGrpSpPr>
        <p:grpSpPr>
          <a:xfrm>
            <a:off x="624080" y="6224804"/>
            <a:ext cx="247582" cy="1895790"/>
            <a:chOff x="690429" y="1909896"/>
            <a:chExt cx="247582" cy="1895790"/>
          </a:xfrm>
        </p:grpSpPr>
        <p:sp>
          <p:nvSpPr>
            <p:cNvPr id="22" name="Oval 21"/>
            <p:cNvSpPr/>
            <p:nvPr/>
          </p:nvSpPr>
          <p:spPr>
            <a:xfrm>
              <a:off x="695123" y="190989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3" name="Oval 22"/>
            <p:cNvSpPr/>
            <p:nvPr/>
          </p:nvSpPr>
          <p:spPr>
            <a:xfrm>
              <a:off x="690429" y="311796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4" name="Oval 23"/>
            <p:cNvSpPr/>
            <p:nvPr/>
          </p:nvSpPr>
          <p:spPr>
            <a:xfrm>
              <a:off x="690429" y="356194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695123" y="2390797"/>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903727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818117799"/>
              </p:ext>
            </p:extLst>
          </p:nvPr>
        </p:nvGraphicFramePr>
        <p:xfrm>
          <a:off x="180975" y="280713"/>
          <a:ext cx="7286625" cy="3917400"/>
        </p:xfrm>
        <a:graphic>
          <a:graphicData uri="http://schemas.openxmlformats.org/drawingml/2006/table">
            <a:tbl>
              <a:tblPr firstRow="1" bandRow="1">
                <a:tableStyleId>{5940675A-B579-460E-94D1-54222C63F5DA}</a:tableStyleId>
              </a:tblPr>
              <a:tblGrid>
                <a:gridCol w="7286625"/>
              </a:tblGrid>
              <a:tr h="709887">
                <a:tc>
                  <a:txBody>
                    <a:bodyPr/>
                    <a:lstStyle/>
                    <a:p>
                      <a:pPr marL="342900" marR="0" lvl="0" indent="-342900" algn="l" defTabSz="966612" rtl="0" eaLnBrk="1" fontAlgn="auto" latinLnBrk="0" hangingPunct="1">
                        <a:lnSpc>
                          <a:spcPct val="100000"/>
                        </a:lnSpc>
                        <a:spcBef>
                          <a:spcPts val="0"/>
                        </a:spcBef>
                        <a:spcAft>
                          <a:spcPts val="0"/>
                        </a:spcAft>
                        <a:buClrTx/>
                        <a:buSzTx/>
                        <a:buFontTx/>
                        <a:buAutoNum type="arabicPeriod" startAt="7"/>
                        <a:tabLst/>
                        <a:defRPr/>
                      </a:pPr>
                      <a:r>
                        <a:rPr kumimoji="0" lang="es-ES" sz="1600" b="1"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¿Cuáles son </a:t>
                      </a:r>
                      <a:r>
                        <a:rPr kumimoji="0" lang="es-ES" sz="1600" b="1" i="0" u="sng"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dos</a:t>
                      </a:r>
                      <a:r>
                        <a:rPr kumimoji="0" lang="es-ES" sz="1600" b="1"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 ejemplos de cómo el cuento,  </a:t>
                      </a:r>
                      <a:r>
                        <a:rPr kumimoji="0" lang="es-ES" sz="1600" b="0" i="1"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El Paseo de </a:t>
                      </a:r>
                      <a:r>
                        <a:rPr kumimoji="0" lang="es-ES" sz="1600" b="0" i="1" u="none" strike="noStrike" kern="1200" cap="none" spc="0" normalizeH="0" baseline="0" noProof="0" dirty="0" err="1" smtClean="0">
                          <a:ln>
                            <a:noFill/>
                          </a:ln>
                          <a:solidFill>
                            <a:prstClr val="black"/>
                          </a:solidFill>
                          <a:effectLst/>
                          <a:uLnTx/>
                          <a:uFillTx/>
                          <a:latin typeface="+mn-lt"/>
                          <a:ea typeface="+mn-ea"/>
                          <a:cs typeface="Helvetica" panose="020B0604020202020204" pitchFamily="34" charset="0"/>
                        </a:rPr>
                        <a:t>Jordan</a:t>
                      </a:r>
                      <a:r>
                        <a:rPr kumimoji="0" lang="es-ES" sz="1600" b="0" i="1"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 </a:t>
                      </a:r>
                      <a:r>
                        <a:rPr kumimoji="0" lang="es-ES" sz="1600" b="1"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se narra desde un punto de vista de tercera persona? Reescribe ambos ejemplos desde un punto de vista en primera persona. Explica cómo volver a escribir los ejemplos afectan el cuento para el lector.</a:t>
                      </a:r>
                      <a:endParaRPr kumimoji="0" lang="en-US" sz="1600" b="1"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7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0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5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9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5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7679455"/>
              </p:ext>
            </p:extLst>
          </p:nvPr>
        </p:nvGraphicFramePr>
        <p:xfrm>
          <a:off x="423862" y="4876800"/>
          <a:ext cx="7043738" cy="4232940"/>
        </p:xfrm>
        <a:graphic>
          <a:graphicData uri="http://schemas.openxmlformats.org/drawingml/2006/table">
            <a:tbl>
              <a:tblPr firstRow="1" bandRow="1">
                <a:tableStyleId>{5940675A-B579-460E-94D1-54222C63F5DA}</a:tableStyleId>
              </a:tblPr>
              <a:tblGrid>
                <a:gridCol w="7043738"/>
              </a:tblGrid>
              <a:tr h="380112">
                <a:tc>
                  <a:txBody>
                    <a:bodyPr/>
                    <a:lstStyle/>
                    <a:p>
                      <a:pPr marL="231775" marR="0" indent="-231775" algn="l" defTabSz="966612" rtl="0" eaLnBrk="1" fontAlgn="auto" latinLnBrk="0" hangingPunct="1">
                        <a:lnSpc>
                          <a:spcPct val="100000"/>
                        </a:lnSpc>
                        <a:spcBef>
                          <a:spcPts val="0"/>
                        </a:spcBef>
                        <a:spcAft>
                          <a:spcPts val="0"/>
                        </a:spcAft>
                        <a:buClrTx/>
                        <a:buSzTx/>
                        <a:buFontTx/>
                        <a:buNone/>
                        <a:tabLst/>
                        <a:defRPr/>
                      </a:pPr>
                      <a:r>
                        <a:rPr lang="en-US" sz="1600" b="1" dirty="0" smtClean="0">
                          <a:latin typeface="+mn-lt"/>
                          <a:cs typeface="Helvetica" panose="020B0604020202020204" pitchFamily="34" charset="0"/>
                        </a:rPr>
                        <a:t>8. </a:t>
                      </a:r>
                      <a:r>
                        <a:rPr lang="es-ES" sz="1600" b="1" dirty="0" smtClean="0">
                          <a:latin typeface="+mn-lt"/>
                          <a:cs typeface="Helvetica" panose="020B0604020202020204" pitchFamily="34" charset="0"/>
                        </a:rPr>
                        <a:t>¿Por qué </a:t>
                      </a:r>
                      <a:r>
                        <a:rPr lang="es-ES" sz="1600" b="0" i="1" dirty="0" smtClean="0">
                          <a:latin typeface="+mn-lt"/>
                          <a:cs typeface="Helvetica" panose="020B0604020202020204" pitchFamily="34" charset="0"/>
                        </a:rPr>
                        <a:t>El paseo de </a:t>
                      </a:r>
                      <a:r>
                        <a:rPr lang="es-ES" sz="1600" b="0" i="1" dirty="0" err="1" smtClean="0">
                          <a:latin typeface="+mn-lt"/>
                          <a:cs typeface="Helvetica" panose="020B0604020202020204" pitchFamily="34" charset="0"/>
                        </a:rPr>
                        <a:t>Jordan</a:t>
                      </a:r>
                      <a:r>
                        <a:rPr lang="es-ES" sz="1600" b="0" i="1" dirty="0" smtClean="0">
                          <a:latin typeface="+mn-lt"/>
                          <a:cs typeface="Helvetica" panose="020B0604020202020204" pitchFamily="34" charset="0"/>
                        </a:rPr>
                        <a:t> </a:t>
                      </a:r>
                      <a:r>
                        <a:rPr lang="es-ES" sz="1600" b="1" dirty="0" smtClean="0">
                          <a:latin typeface="+mn-lt"/>
                          <a:cs typeface="Helvetica" panose="020B0604020202020204" pitchFamily="34" charset="0"/>
                        </a:rPr>
                        <a:t>y </a:t>
                      </a:r>
                      <a:r>
                        <a:rPr lang="es-ES" sz="1600" b="0" i="1" dirty="0" smtClean="0">
                          <a:latin typeface="+mn-lt"/>
                          <a:cs typeface="Helvetica" panose="020B0604020202020204" pitchFamily="34" charset="0"/>
                        </a:rPr>
                        <a:t>El informe de </a:t>
                      </a:r>
                      <a:r>
                        <a:rPr lang="es-ES" sz="1600" b="0" i="1" dirty="0" err="1" smtClean="0">
                          <a:latin typeface="+mn-lt"/>
                          <a:cs typeface="Helvetica" panose="020B0604020202020204" pitchFamily="34" charset="0"/>
                        </a:rPr>
                        <a:t>Macy</a:t>
                      </a:r>
                      <a:r>
                        <a:rPr lang="es-ES" sz="1600" b="0" i="1" dirty="0" smtClean="0">
                          <a:latin typeface="+mn-lt"/>
                          <a:cs typeface="Helvetica" panose="020B0604020202020204" pitchFamily="34" charset="0"/>
                        </a:rPr>
                        <a:t> </a:t>
                      </a:r>
                      <a:r>
                        <a:rPr lang="es-ES" sz="1600" b="1" dirty="0" smtClean="0">
                          <a:latin typeface="+mn-lt"/>
                          <a:cs typeface="Helvetica" panose="020B0604020202020204" pitchFamily="34" charset="0"/>
                        </a:rPr>
                        <a:t>desarrollan de manera diferente el tema de viajar en un globo de aire caliente?  Apoya tu conclusión con ejemplos de ambos textos.</a:t>
                      </a:r>
                      <a:endParaRPr lang="en-US" sz="1600" b="1" baseline="0" dirty="0" smtClean="0">
                        <a:latin typeface="+mn-lt"/>
                        <a:cs typeface="Helvetica" panose="020B0604020202020204" pitchFamily="34" charset="0"/>
                      </a:endParaRPr>
                    </a:p>
                    <a:p>
                      <a:pPr marL="231775" marR="0" indent="-231775" algn="l" defTabSz="966612" rtl="0" eaLnBrk="1" fontAlgn="auto" latinLnBrk="0" hangingPunct="1">
                        <a:lnSpc>
                          <a:spcPct val="100000"/>
                        </a:lnSpc>
                        <a:spcBef>
                          <a:spcPts val="0"/>
                        </a:spcBef>
                        <a:spcAft>
                          <a:spcPts val="0"/>
                        </a:spcAft>
                        <a:buClrTx/>
                        <a:buSzTx/>
                        <a:buFontTx/>
                        <a:buNone/>
                        <a:tabLst/>
                        <a:defRPr/>
                      </a:pPr>
                      <a:endParaRPr lang="es-ES" sz="1600" b="1"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51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7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3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29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3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601236"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13818481"/>
              </p:ext>
            </p:extLst>
          </p:nvPr>
        </p:nvGraphicFramePr>
        <p:xfrm>
          <a:off x="5559252" y="4206240"/>
          <a:ext cx="1898823" cy="518160"/>
        </p:xfrm>
        <a:graphic>
          <a:graphicData uri="http://schemas.openxmlformats.org/drawingml/2006/table">
            <a:tbl>
              <a:tblPr firstRow="1" firstCol="1" bandRow="1"/>
              <a:tblGrid>
                <a:gridCol w="1898823"/>
              </a:tblGrid>
              <a:tr h="15240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RL.5.6     DOK </a:t>
                      </a:r>
                      <a:r>
                        <a:rPr lang="en-US" sz="800" b="1" dirty="0">
                          <a:solidFill>
                            <a:srgbClr val="000000"/>
                          </a:solidFill>
                          <a:effectLst/>
                          <a:latin typeface="Calibri"/>
                          <a:ea typeface="Times New Roman"/>
                          <a:cs typeface="Times New Roman"/>
                        </a:rPr>
                        <a:t>4 - EV</a:t>
                      </a:r>
                      <a:r>
                        <a:rPr lang="en-US" sz="800" dirty="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22860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Justifica el razonamiento detrás del estilo de discurso del hablante, y cómo  este  estilo influye en su punto de vista.</a:t>
                      </a:r>
                      <a:endParaRPr lang="en-US" sz="800" b="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68813946"/>
              </p:ext>
            </p:extLst>
          </p:nvPr>
        </p:nvGraphicFramePr>
        <p:xfrm>
          <a:off x="572661" y="9159650"/>
          <a:ext cx="2856339" cy="628777"/>
        </p:xfrm>
        <a:graphic>
          <a:graphicData uri="http://schemas.openxmlformats.org/drawingml/2006/table">
            <a:tbl>
              <a:tblPr firstRow="1" firstCol="1" bandRow="1"/>
              <a:tblGrid>
                <a:gridCol w="2856339"/>
              </a:tblGrid>
              <a:tr h="141097">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RL.5.9        DOK </a:t>
                      </a:r>
                      <a:r>
                        <a:rPr lang="en-US" sz="800" b="1" dirty="0">
                          <a:solidFill>
                            <a:srgbClr val="000000"/>
                          </a:solidFill>
                          <a:effectLst/>
                          <a:latin typeface="Calibri"/>
                          <a:ea typeface="Times New Roman"/>
                          <a:cs typeface="Times New Roman"/>
                        </a:rPr>
                        <a:t>4 - SY</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36042">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Compara y contrasta  múltiples cuentos del mismo género utilizando evidencia recopilada, generalizaciones, cualquier gráfica utilizada, etc.... Concluye con una declaración o sección acerca de abordar temas y tópicos. </a:t>
                      </a:r>
                      <a:endParaRPr lang="en-US" sz="800" b="0" dirty="0" smtClean="0">
                        <a:solidFill>
                          <a:srgbClr val="000000"/>
                        </a:solidFill>
                        <a:effectLst/>
                        <a:latin typeface="Calibri"/>
                        <a:ea typeface="Times New Roman"/>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84779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33</a:t>
            </a:fld>
            <a:endParaRPr lang="es-419" dirty="0"/>
          </a:p>
        </p:txBody>
      </p:sp>
      <p:sp>
        <p:nvSpPr>
          <p:cNvPr id="2" name="Rectangle 1"/>
          <p:cNvSpPr/>
          <p:nvPr/>
        </p:nvSpPr>
        <p:spPr>
          <a:xfrm>
            <a:off x="387145" y="1066800"/>
            <a:ext cx="7162800" cy="7325082"/>
          </a:xfrm>
          <a:prstGeom prst="rect">
            <a:avLst/>
          </a:prstGeom>
        </p:spPr>
        <p:txBody>
          <a:bodyPr wrap="square">
            <a:spAutoFit/>
          </a:bodyPr>
          <a:lstStyle/>
          <a:p>
            <a:pPr algn="ctr"/>
            <a:r>
              <a:rPr lang="es-419" sz="1600" i="1" dirty="0" smtClean="0"/>
              <a:t>Aventura en un globo de aire caliente</a:t>
            </a:r>
          </a:p>
          <a:p>
            <a:pPr algn="ctr"/>
            <a:r>
              <a:rPr lang="es-419" sz="1000" i="1" dirty="0" smtClean="0"/>
              <a:t>Readworks.org</a:t>
            </a:r>
          </a:p>
          <a:p>
            <a:pPr algn="ctr"/>
            <a:endParaRPr lang="es-419" sz="1200" b="1" u="sng" dirty="0" smtClean="0"/>
          </a:p>
          <a:p>
            <a:r>
              <a:rPr lang="es-419" sz="1200" dirty="0" smtClean="0"/>
              <a:t>El viento está empezando a soplar más fuerte, y cuando se está viajando en un cesto debajo de un globo de aire caliente a tan sólo 400 pies por encima del suelo, no es necesariamente algo bueno. Keith Rodríguez entrecierra los ojos y mira al horizonte.  Había planificado despegar de </a:t>
            </a:r>
            <a:r>
              <a:rPr lang="es-419" sz="1200" i="1" dirty="0" err="1" smtClean="0"/>
              <a:t>Scioto</a:t>
            </a:r>
            <a:r>
              <a:rPr lang="es-419" sz="1200" i="1" dirty="0" smtClean="0"/>
              <a:t> </a:t>
            </a:r>
            <a:r>
              <a:rPr lang="es-419" sz="1200" i="1" dirty="0" err="1" smtClean="0"/>
              <a:t>Downs</a:t>
            </a:r>
            <a:r>
              <a:rPr lang="es-419" sz="1200" dirty="0" smtClean="0"/>
              <a:t>, una pista de carreras de caballos al sur de Columbus, Ohio, luego volar a unas pocas millas hacia el norte y  aterrizar su globo en un campo de maíz seco junto a su camioneta.</a:t>
            </a:r>
          </a:p>
          <a:p>
            <a:endParaRPr lang="es-419" sz="1200" dirty="0" smtClean="0"/>
          </a:p>
          <a:p>
            <a:r>
              <a:rPr lang="es-419" sz="1200" dirty="0" smtClean="0"/>
              <a:t>Entonces, el viento cambió. En lugar de una ligera brisa del sur, ahora el globo rojo brillante de Rodríguez está siendo golpeado por fuertes vientos fríos del oeste. Él tiene suficiente combustible en su tanque de propano; probablemente podría dejarse llevar por el viento hasta mitad de camino a Pensilvania. Sin embargo, eso sería peligroso. Las opciones de lugares para aterrizar de tenía Rodríguez se tornaron muy limitadas. A medida que el globo cambia de dirección y flota hacia el este, todo debajo se convierte en una gran alfombra de expansión suburbana: tiendas grandes, </a:t>
            </a:r>
            <a:r>
              <a:rPr lang="es-419" sz="1200" dirty="0"/>
              <a:t>autopistas principales, </a:t>
            </a:r>
            <a:r>
              <a:rPr lang="es-419" sz="1200" dirty="0" smtClean="0"/>
              <a:t>centros comerciales. Más allá de las tiendas se encuentran los bosques.</a:t>
            </a:r>
          </a:p>
          <a:p>
            <a:endParaRPr lang="es-419" sz="1200" dirty="0" smtClean="0"/>
          </a:p>
          <a:p>
            <a:r>
              <a:rPr lang="es-419" sz="1200" dirty="0" smtClean="0"/>
              <a:t>El único factor a favor de Rodríguez es que es temprano, justo después de las 7 a.m. Las carreteras se están llenando de personas que conducen al trabajo, pero por lo demás la mañana está callada y quieta.</a:t>
            </a:r>
          </a:p>
          <a:p>
            <a:endParaRPr lang="es-419" sz="1200" dirty="0" smtClean="0"/>
          </a:p>
          <a:p>
            <a:r>
              <a:rPr lang="es-419" sz="1200" dirty="0" smtClean="0"/>
              <a:t>“¡Oh, no!,” piensa Rodríguez. "Si no aterrizo ahora mismo, esto podría ponerse muy malo."</a:t>
            </a:r>
          </a:p>
          <a:p>
            <a:endParaRPr lang="es-419" sz="1200" dirty="0" smtClean="0"/>
          </a:p>
          <a:p>
            <a:r>
              <a:rPr lang="es-419" sz="1200" dirty="0" smtClean="0"/>
              <a:t>El globo no tiene ninguna hélice o motor, así que Rodríguez no puede cambiar de dirección por su propia cuenta; depende totalmente del viento. Lo único que él controla es la altitud. Él hace esto cambiando las propiedades de dos gases invisibles: aire y propano. En el suelo de la barquilla de mimbre hay tres tanques de propano,  comprimido en su forma líquida. Los tanques están conectados a dos quemadores en la parte superior a través de mangueras de caucho negro. Cada quemador es casi tan grande como la cabeza de Rodríguez.</a:t>
            </a:r>
          </a:p>
          <a:p>
            <a:endParaRPr lang="es-419" sz="1200" dirty="0" smtClean="0"/>
          </a:p>
          <a:p>
            <a:r>
              <a:rPr lang="es-419" sz="1200" dirty="0" smtClean="0"/>
              <a:t>Rodríguez gira un botón en un lado de los quemadores. Esto libera propano del tanque en la serpentina de calentamiento, en donde se enciende una llama piloto. Esto calienta el propano de su forma líquida a gas. El gas se incendia y las llamas se extienden dos pies de altura hacia adentro del globo. El globo se eleva. Rodríguez tiene un plan en mente. La llama calienta el aire dentro del globo de nilón. Esto funciona bajo un principio simple: el aire caliente es más liviano que el aire frío. Un pie cúbico de aire pesa alrededor de una onza. Si ese aire se calienta por 100 grados, su peso se reduce alrededor de 7 gramos. Así que cada pie de aire caliente dentro del globo de Rodríguez puede levantar alrededor de 7 gramos. Rodríguez pesa 170 libras, lo que equivale a 77,110 gramos. Eso significa que él necesita alrededor de 11,015 pies cúbicos de aire caliente sólo para levantar su propio cuerpo por encima del suelo. Es por esto que los globos de aire caliente son tan grandes;  ellos tienen que retener grandes cantidades de aire caliente. El globo de Rodríguez es un tamaño común, que retiene alrededor de 100,000 pies cuadrados de aire. El globo mide 90 pies de alto y 65 pies de ancho.</a:t>
            </a:r>
            <a:endParaRPr lang="es-419" sz="1200" dirty="0"/>
          </a:p>
        </p:txBody>
      </p:sp>
      <p:sp>
        <p:nvSpPr>
          <p:cNvPr id="5" name="Rectangle 4"/>
          <p:cNvSpPr/>
          <p:nvPr/>
        </p:nvSpPr>
        <p:spPr>
          <a:xfrm>
            <a:off x="5486400" y="130314"/>
            <a:ext cx="2095500" cy="830997"/>
          </a:xfrm>
          <a:prstGeom prst="rect">
            <a:avLst/>
          </a:prstGeom>
        </p:spPr>
        <p:txBody>
          <a:bodyPr wrap="square">
            <a:spAutoFit/>
          </a:bodyPr>
          <a:lstStyle/>
          <a:p>
            <a:pPr lvl="0"/>
            <a:r>
              <a:rPr lang="es-419" sz="800" dirty="0" smtClean="0">
                <a:solidFill>
                  <a:prstClr val="black"/>
                </a:solidFill>
              </a:rPr>
              <a:t>Equivalencia de grado: 6.2</a:t>
            </a:r>
          </a:p>
          <a:p>
            <a:pPr lvl="0"/>
            <a:r>
              <a:rPr lang="es-419" sz="800" dirty="0" smtClean="0">
                <a:solidFill>
                  <a:prstClr val="black"/>
                </a:solidFill>
              </a:rPr>
              <a:t>Escala </a:t>
            </a:r>
            <a:r>
              <a:rPr lang="es-419" sz="800" i="1" dirty="0" err="1" smtClean="0">
                <a:solidFill>
                  <a:prstClr val="black"/>
                </a:solidFill>
              </a:rPr>
              <a:t>Lexile</a:t>
            </a:r>
            <a:r>
              <a:rPr lang="es-419" sz="800" dirty="0" smtClean="0">
                <a:solidFill>
                  <a:prstClr val="black"/>
                </a:solidFill>
              </a:rPr>
              <a:t>: 940L</a:t>
            </a:r>
          </a:p>
          <a:p>
            <a:pPr lvl="0"/>
            <a:r>
              <a:rPr lang="es-419" sz="800" dirty="0" smtClean="0">
                <a:solidFill>
                  <a:prstClr val="black"/>
                </a:solidFill>
              </a:rPr>
              <a:t>Promedio del largo de la oración: 3.00</a:t>
            </a:r>
          </a:p>
          <a:p>
            <a:pPr lvl="0"/>
            <a:r>
              <a:rPr lang="es-419" sz="800" dirty="0" smtClean="0">
                <a:solidFill>
                  <a:prstClr val="black"/>
                </a:solidFill>
              </a:rPr>
              <a:t>Promedio de la frecuencia de palabras : 3.34</a:t>
            </a:r>
          </a:p>
          <a:p>
            <a:pPr lvl="0"/>
            <a:r>
              <a:rPr lang="es-419" sz="800" dirty="0" smtClean="0">
                <a:solidFill>
                  <a:prstClr val="black"/>
                </a:solidFill>
              </a:rPr>
              <a:t>Numero de palabras: 806</a:t>
            </a:r>
          </a:p>
          <a:p>
            <a:pPr lvl="0"/>
            <a:r>
              <a:rPr lang="es-419" sz="800" b="1" i="1" dirty="0" smtClean="0">
                <a:solidFill>
                  <a:prstClr val="black"/>
                </a:solidFill>
              </a:rPr>
              <a:t>Nota:  Basado en el texto original en inglés</a:t>
            </a:r>
            <a:endParaRPr lang="es-419" sz="800" b="1" i="1" dirty="0">
              <a:solidFill>
                <a:prstClr val="black"/>
              </a:solidFill>
            </a:endParaRPr>
          </a:p>
        </p:txBody>
      </p:sp>
    </p:spTree>
    <p:extLst>
      <p:ext uri="{BB962C8B-B14F-4D97-AF65-F5344CB8AC3E}">
        <p14:creationId xmlns:p14="http://schemas.microsoft.com/office/powerpoint/2010/main" val="1187411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2" name="Rectangle 1"/>
          <p:cNvSpPr/>
          <p:nvPr/>
        </p:nvSpPr>
        <p:spPr>
          <a:xfrm>
            <a:off x="381000" y="381000"/>
            <a:ext cx="7162800" cy="5509200"/>
          </a:xfrm>
          <a:prstGeom prst="rect">
            <a:avLst/>
          </a:prstGeom>
        </p:spPr>
        <p:txBody>
          <a:bodyPr wrap="square">
            <a:spAutoFit/>
          </a:bodyPr>
          <a:lstStyle/>
          <a:p>
            <a:r>
              <a:rPr lang="en-US" sz="1600" i="1" dirty="0"/>
              <a:t>Aventura </a:t>
            </a:r>
            <a:r>
              <a:rPr lang="en-US" sz="1600" i="1" dirty="0" err="1"/>
              <a:t>en</a:t>
            </a:r>
            <a:r>
              <a:rPr lang="en-US" sz="1600" i="1" dirty="0"/>
              <a:t> un </a:t>
            </a:r>
            <a:r>
              <a:rPr lang="en-US" sz="1600" i="1" dirty="0" err="1"/>
              <a:t>globo</a:t>
            </a:r>
            <a:r>
              <a:rPr lang="en-US" sz="1600" i="1" dirty="0"/>
              <a:t> de </a:t>
            </a:r>
            <a:r>
              <a:rPr lang="en-US" sz="1600" i="1" dirty="0" err="1"/>
              <a:t>aire</a:t>
            </a:r>
            <a:r>
              <a:rPr lang="en-US" sz="1600" i="1" dirty="0"/>
              <a:t> </a:t>
            </a:r>
            <a:r>
              <a:rPr lang="en-US" sz="1600" i="1" dirty="0" err="1" smtClean="0"/>
              <a:t>caliente</a:t>
            </a:r>
            <a:r>
              <a:rPr lang="en-US" sz="1200" i="1" dirty="0" smtClean="0"/>
              <a:t>…</a:t>
            </a:r>
            <a:r>
              <a:rPr lang="en-US" sz="1200" dirty="0" err="1" smtClean="0"/>
              <a:t>continuación</a:t>
            </a:r>
            <a:endParaRPr lang="en-US" sz="1200" dirty="0" smtClean="0"/>
          </a:p>
          <a:p>
            <a:endParaRPr lang="en-US" sz="1200" b="1" u="sng" dirty="0" smtClean="0"/>
          </a:p>
          <a:p>
            <a:endParaRPr lang="en-US" sz="1200" dirty="0"/>
          </a:p>
          <a:p>
            <a:r>
              <a:rPr lang="es-ES" sz="1200" dirty="0" smtClean="0"/>
              <a:t>A medida que Rodríguez enciende </a:t>
            </a:r>
            <a:r>
              <a:rPr lang="es-ES" sz="1200" dirty="0"/>
              <a:t>su corta </a:t>
            </a:r>
            <a:r>
              <a:rPr lang="es-ES" sz="1200" dirty="0" smtClean="0"/>
              <a:t>llama de </a:t>
            </a:r>
            <a:r>
              <a:rPr lang="es-ES" sz="1200" dirty="0"/>
              <a:t>fuego, el aire </a:t>
            </a:r>
            <a:r>
              <a:rPr lang="es-ES" sz="1200" dirty="0" smtClean="0"/>
              <a:t>adentro hace remolinos en complicados e invisibles patrones. Muy poco </a:t>
            </a:r>
            <a:r>
              <a:rPr lang="es-ES" sz="1200" dirty="0"/>
              <a:t>de </a:t>
            </a:r>
            <a:r>
              <a:rPr lang="es-ES" sz="1200" dirty="0" smtClean="0"/>
              <a:t>este aire escapa </a:t>
            </a:r>
            <a:r>
              <a:rPr lang="es-ES" sz="1200" dirty="0"/>
              <a:t>por el agujero en la parte </a:t>
            </a:r>
            <a:r>
              <a:rPr lang="es-ES" sz="1200" dirty="0" smtClean="0"/>
              <a:t>inferior; en </a:t>
            </a:r>
            <a:r>
              <a:rPr lang="es-ES" sz="1200" dirty="0"/>
              <a:t>su lugar, se enfría gradualmente al entrar en contacto con el aire circundante fuera de la pared </a:t>
            </a:r>
            <a:r>
              <a:rPr lang="es-ES" sz="1200" dirty="0" smtClean="0"/>
              <a:t>fina de nilón </a:t>
            </a:r>
            <a:r>
              <a:rPr lang="es-ES" sz="1200" dirty="0"/>
              <a:t>del globo. Mientras esto sucede, el globo </a:t>
            </a:r>
            <a:r>
              <a:rPr lang="es-ES" sz="1200" dirty="0" smtClean="0"/>
              <a:t>baja gradualmente</a:t>
            </a:r>
            <a:r>
              <a:rPr lang="es-ES" sz="1200" dirty="0"/>
              <a:t>. Para </a:t>
            </a:r>
            <a:r>
              <a:rPr lang="es-ES" sz="1200" dirty="0" smtClean="0"/>
              <a:t>reducir la </a:t>
            </a:r>
            <a:r>
              <a:rPr lang="es-ES" sz="1200" dirty="0"/>
              <a:t>altitud más rápidamente, Rodríguez puede tirar de un cable que está conectado a </a:t>
            </a:r>
            <a:r>
              <a:rPr lang="es-ES" sz="1200" dirty="0" smtClean="0"/>
              <a:t>la </a:t>
            </a:r>
            <a:r>
              <a:rPr lang="es-ES" sz="1200" dirty="0"/>
              <a:t>válvula paracaídas en la parte superior del globo. </a:t>
            </a:r>
            <a:r>
              <a:rPr lang="es-ES" sz="1200" dirty="0" smtClean="0"/>
              <a:t>Como el </a:t>
            </a:r>
            <a:r>
              <a:rPr lang="es-ES" sz="1200" dirty="0"/>
              <a:t>aire más caliente se </a:t>
            </a:r>
            <a:r>
              <a:rPr lang="es-ES" sz="1200" dirty="0" smtClean="0"/>
              <a:t>concentra </a:t>
            </a:r>
            <a:r>
              <a:rPr lang="es-ES" sz="1200" dirty="0"/>
              <a:t>en la parte superior, esto libera el aire </a:t>
            </a:r>
            <a:r>
              <a:rPr lang="es-ES" sz="1200" dirty="0" smtClean="0"/>
              <a:t>que hace que el globo flote mejor y aumente </a:t>
            </a:r>
            <a:r>
              <a:rPr lang="es-ES" sz="1200" dirty="0"/>
              <a:t>la velocidad de descenso.</a:t>
            </a:r>
          </a:p>
          <a:p>
            <a:endParaRPr lang="es-ES" sz="1200" dirty="0"/>
          </a:p>
          <a:p>
            <a:r>
              <a:rPr lang="es-ES" sz="1200" dirty="0"/>
              <a:t>Rodríguez da </a:t>
            </a:r>
            <a:r>
              <a:rPr lang="es-ES" sz="1200" dirty="0" smtClean="0"/>
              <a:t>un leve tirón al cable, y la góndola cae. </a:t>
            </a:r>
            <a:r>
              <a:rPr lang="es-ES" sz="1200" dirty="0"/>
              <a:t>"No tengo un altímetro, y no puedo ver nada </a:t>
            </a:r>
            <a:r>
              <a:rPr lang="es-ES" sz="1200" dirty="0" smtClean="0"/>
              <a:t>de lo que sucede </a:t>
            </a:r>
            <a:r>
              <a:rPr lang="es-ES" sz="1200" dirty="0"/>
              <a:t>dentro del globo," piensa Rodríguez. "Tengo que pilotar </a:t>
            </a:r>
            <a:r>
              <a:rPr lang="es-ES" sz="1200" dirty="0" smtClean="0"/>
              <a:t>dejándome guiar por los sentidos."</a:t>
            </a:r>
            <a:endParaRPr lang="es-ES" sz="1200" dirty="0"/>
          </a:p>
          <a:p>
            <a:endParaRPr lang="es-ES" sz="1200" dirty="0"/>
          </a:p>
          <a:p>
            <a:r>
              <a:rPr lang="es-ES" sz="1200" dirty="0" smtClean="0"/>
              <a:t>Empujado </a:t>
            </a:r>
            <a:r>
              <a:rPr lang="es-ES" sz="1200" dirty="0"/>
              <a:t>por el viento, el globo está volando rápidamente ahora. Está flotando sobre la pared </a:t>
            </a:r>
            <a:r>
              <a:rPr lang="es-ES" sz="1200" dirty="0" smtClean="0"/>
              <a:t>posterior de </a:t>
            </a:r>
            <a:r>
              <a:rPr lang="es-ES" sz="1200" dirty="0"/>
              <a:t>un </a:t>
            </a:r>
            <a:r>
              <a:rPr lang="es-ES" sz="1200" dirty="0" smtClean="0"/>
              <a:t>Wal-Mart, </a:t>
            </a:r>
            <a:r>
              <a:rPr lang="es-ES" sz="1200" dirty="0"/>
              <a:t>cuando Rodríguez agarra el cable de la válvula paracaídas y le da </a:t>
            </a:r>
            <a:r>
              <a:rPr lang="es-ES" sz="1200" dirty="0" smtClean="0"/>
              <a:t>un largo y fuerte tirón. </a:t>
            </a:r>
            <a:r>
              <a:rPr lang="es-ES" sz="1200" dirty="0"/>
              <a:t>El globo </a:t>
            </a:r>
            <a:r>
              <a:rPr lang="es-ES" sz="1200" dirty="0" smtClean="0"/>
              <a:t>baja rápidamente. </a:t>
            </a:r>
            <a:r>
              <a:rPr lang="es-ES" sz="1200" dirty="0"/>
              <a:t>El globo de aire caliente </a:t>
            </a:r>
            <a:r>
              <a:rPr lang="es-ES" sz="1200" dirty="0" smtClean="0"/>
              <a:t>está cayendo, </a:t>
            </a:r>
            <a:r>
              <a:rPr lang="es-ES" sz="1200" dirty="0"/>
              <a:t>pero sigue volando hacia adelante.</a:t>
            </a:r>
          </a:p>
          <a:p>
            <a:endParaRPr lang="es-ES" sz="1200" dirty="0"/>
          </a:p>
          <a:p>
            <a:r>
              <a:rPr lang="es-ES" sz="1200" dirty="0"/>
              <a:t>Parece que está a punto de chocar contra el borde de la azotea de Wal-Mart, pero </a:t>
            </a:r>
            <a:r>
              <a:rPr lang="es-ES" sz="1200" dirty="0" smtClean="0"/>
              <a:t>navega </a:t>
            </a:r>
            <a:r>
              <a:rPr lang="es-ES" sz="1200" dirty="0"/>
              <a:t>sobre ella, con </a:t>
            </a:r>
            <a:r>
              <a:rPr lang="es-ES" sz="1200" dirty="0" smtClean="0"/>
              <a:t>tan solo </a:t>
            </a:r>
            <a:r>
              <a:rPr lang="es-ES" sz="1200" dirty="0"/>
              <a:t>unos 15 pies de </a:t>
            </a:r>
            <a:r>
              <a:rPr lang="es-ES" sz="1200" dirty="0" smtClean="0"/>
              <a:t>espacio disponible. </a:t>
            </a:r>
            <a:r>
              <a:rPr lang="es-ES" sz="1200" dirty="0"/>
              <a:t>Aún así, Rodríguez no </a:t>
            </a:r>
            <a:r>
              <a:rPr lang="es-ES" sz="1200" dirty="0" smtClean="0"/>
              <a:t>suelta el </a:t>
            </a:r>
            <a:r>
              <a:rPr lang="es-ES" sz="1200" dirty="0"/>
              <a:t>cable. </a:t>
            </a:r>
            <a:r>
              <a:rPr lang="es-ES" sz="1200" dirty="0" smtClean="0"/>
              <a:t>Él baja y baja, justo entre los postes de luz de un lote de estacionamiento casi vacío</a:t>
            </a:r>
            <a:r>
              <a:rPr lang="es-ES" sz="1200" dirty="0"/>
              <a:t>. A pocos pies por encima del suelo, Rodríguez libera la cuerda del paracaídas, </a:t>
            </a:r>
            <a:r>
              <a:rPr lang="es-ES" sz="1200" dirty="0" smtClean="0"/>
              <a:t>gira el botón que está por </a:t>
            </a:r>
            <a:r>
              <a:rPr lang="es-ES" sz="1200" dirty="0"/>
              <a:t>encima de su cabeza y </a:t>
            </a:r>
            <a:r>
              <a:rPr lang="es-ES" sz="1200" dirty="0" smtClean="0"/>
              <a:t>enciende ambos quemadores</a:t>
            </a:r>
            <a:r>
              <a:rPr lang="es-ES" sz="1200" dirty="0"/>
              <a:t>. El </a:t>
            </a:r>
            <a:r>
              <a:rPr lang="es-ES" sz="1200" dirty="0" smtClean="0"/>
              <a:t>abrupto </a:t>
            </a:r>
            <a:r>
              <a:rPr lang="es-ES" sz="1200" dirty="0"/>
              <a:t>descenso se </a:t>
            </a:r>
            <a:r>
              <a:rPr lang="es-ES" sz="1200" dirty="0" smtClean="0"/>
              <a:t>frena. </a:t>
            </a:r>
            <a:r>
              <a:rPr lang="es-ES" sz="1200" dirty="0"/>
              <a:t>La góndola toca ligeramente </a:t>
            </a:r>
            <a:r>
              <a:rPr lang="es-ES" sz="1200" dirty="0" smtClean="0"/>
              <a:t>el </a:t>
            </a:r>
            <a:r>
              <a:rPr lang="es-ES" sz="1200" dirty="0"/>
              <a:t>asfalto, y luego </a:t>
            </a:r>
            <a:r>
              <a:rPr lang="es-ES" sz="1200" dirty="0" smtClean="0"/>
              <a:t>se arrastra hasta detenerse. </a:t>
            </a:r>
            <a:r>
              <a:rPr lang="es-ES" sz="1200" dirty="0"/>
              <a:t>Sólo hay dos personas en </a:t>
            </a:r>
            <a:r>
              <a:rPr lang="es-ES" sz="1200" dirty="0" smtClean="0"/>
              <a:t>el lote de estacionamiento</a:t>
            </a:r>
            <a:r>
              <a:rPr lang="es-ES" sz="1200" dirty="0"/>
              <a:t>, </a:t>
            </a:r>
            <a:r>
              <a:rPr lang="es-ES" sz="1200" dirty="0" smtClean="0"/>
              <a:t>parados cerca </a:t>
            </a:r>
            <a:r>
              <a:rPr lang="es-ES" sz="1200" dirty="0"/>
              <a:t>de la entrada a la tienda</a:t>
            </a:r>
            <a:r>
              <a:rPr lang="es-ES" sz="1200" dirty="0" smtClean="0"/>
              <a:t>.  Ellos miran </a:t>
            </a:r>
            <a:r>
              <a:rPr lang="es-ES" sz="1200" dirty="0"/>
              <a:t>hacia </a:t>
            </a:r>
            <a:r>
              <a:rPr lang="es-ES" sz="1200" dirty="0" smtClean="0"/>
              <a:t>el globo, con sus </a:t>
            </a:r>
            <a:r>
              <a:rPr lang="es-ES" sz="1200" dirty="0"/>
              <a:t>ojos </a:t>
            </a:r>
            <a:r>
              <a:rPr lang="es-ES" sz="1200" dirty="0" smtClean="0"/>
              <a:t>y </a:t>
            </a:r>
            <a:r>
              <a:rPr lang="es-ES" sz="1200" dirty="0"/>
              <a:t>boca </a:t>
            </a:r>
            <a:r>
              <a:rPr lang="es-ES" sz="1200" dirty="0" smtClean="0"/>
              <a:t>totalmente abiertos por el asombro. </a:t>
            </a:r>
            <a:r>
              <a:rPr lang="es-ES" sz="1200" dirty="0"/>
              <a:t>Un hombre dijo que </a:t>
            </a:r>
            <a:r>
              <a:rPr lang="es-ES" sz="1200" dirty="0" smtClean="0"/>
              <a:t>fue inesperado “¡como salido de la nada!"</a:t>
            </a:r>
            <a:endParaRPr lang="es-ES" sz="1200" dirty="0"/>
          </a:p>
          <a:p>
            <a:endParaRPr lang="es-ES" sz="1200" dirty="0"/>
          </a:p>
          <a:p>
            <a:r>
              <a:rPr lang="es-ES" sz="1200" dirty="0" smtClean="0"/>
              <a:t>“De lo que me salvé; esto estuvo bastante cerca", se dice Rodríguez a </a:t>
            </a:r>
            <a:r>
              <a:rPr lang="es-ES" sz="1200" dirty="0"/>
              <a:t>sí </a:t>
            </a:r>
            <a:r>
              <a:rPr lang="es-ES" sz="1200" dirty="0" smtClean="0"/>
              <a:t>mismo riendo. </a:t>
            </a:r>
            <a:r>
              <a:rPr lang="es-ES" sz="1200" dirty="0"/>
              <a:t>"Realmente necesitaba aterrizar rápido."</a:t>
            </a:r>
            <a:endParaRPr lang="en-US" sz="1200" dirty="0"/>
          </a:p>
        </p:txBody>
      </p:sp>
    </p:spTree>
    <p:extLst>
      <p:ext uri="{BB962C8B-B14F-4D97-AF65-F5344CB8AC3E}">
        <p14:creationId xmlns:p14="http://schemas.microsoft.com/office/powerpoint/2010/main" val="842633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35</a:t>
            </a:fld>
            <a:endParaRPr lang="es-419" dirty="0"/>
          </a:p>
        </p:txBody>
      </p:sp>
      <p:sp>
        <p:nvSpPr>
          <p:cNvPr id="8" name="Rectangle 7"/>
          <p:cNvSpPr/>
          <p:nvPr/>
        </p:nvSpPr>
        <p:spPr>
          <a:xfrm>
            <a:off x="533400" y="1219199"/>
            <a:ext cx="6791325" cy="6155531"/>
          </a:xfrm>
          <a:prstGeom prst="rect">
            <a:avLst/>
          </a:prstGeom>
        </p:spPr>
        <p:txBody>
          <a:bodyPr wrap="square">
            <a:spAutoFit/>
          </a:bodyPr>
          <a:lstStyle/>
          <a:p>
            <a:pPr lvl="0" algn="ctr" defTabSz="914400" fontAlgn="base">
              <a:spcBef>
                <a:spcPct val="0"/>
              </a:spcBef>
              <a:spcAft>
                <a:spcPct val="0"/>
              </a:spcAft>
            </a:pPr>
            <a:r>
              <a:rPr lang="es-419" altLang="en-US" sz="1600" i="1" dirty="0" smtClean="0">
                <a:solidFill>
                  <a:prstClr val="black"/>
                </a:solidFill>
                <a:ea typeface="SimSun-ExtB" panose="02010609060101010101" pitchFamily="49" charset="-122"/>
                <a:cs typeface="Arial" pitchFamily="34" charset="0"/>
              </a:rPr>
              <a:t>Cómo funciona un globo de aire caliente</a:t>
            </a:r>
          </a:p>
          <a:p>
            <a:pPr lvl="0" algn="ctr" defTabSz="914400" fontAlgn="base">
              <a:spcBef>
                <a:spcPct val="0"/>
              </a:spcBef>
              <a:spcAft>
                <a:spcPct val="0"/>
              </a:spcAft>
            </a:pPr>
            <a:r>
              <a:rPr lang="es-419" altLang="en-US" sz="1000" i="1" dirty="0" smtClean="0">
                <a:solidFill>
                  <a:prstClr val="black"/>
                </a:solidFill>
                <a:ea typeface="SimSun-ExtB" panose="02010609060101010101" pitchFamily="49" charset="-122"/>
                <a:cs typeface="Arial" pitchFamily="34" charset="0"/>
              </a:rPr>
              <a:t>fragmento de balloon.org</a:t>
            </a:r>
          </a:p>
          <a:p>
            <a:pPr lvl="0" algn="ctr" defTabSz="914400" fontAlgn="base">
              <a:spcBef>
                <a:spcPct val="0"/>
              </a:spcBef>
              <a:spcAft>
                <a:spcPct val="0"/>
              </a:spcAft>
            </a:pPr>
            <a:endParaRPr lang="es-419" altLang="en-US" sz="1000" i="1" dirty="0" smtClean="0">
              <a:solidFill>
                <a:prstClr val="black"/>
              </a:solidFill>
              <a:ea typeface="SimSun-ExtB" panose="02010609060101010101" pitchFamily="49" charset="-122"/>
              <a:cs typeface="Arial" pitchFamily="34" charset="0"/>
            </a:endParaRPr>
          </a:p>
          <a:p>
            <a:pPr lvl="0" algn="just" defTabSz="914400" eaLnBrk="0" fontAlgn="base" hangingPunct="0">
              <a:spcBef>
                <a:spcPct val="0"/>
              </a:spcBef>
              <a:spcAft>
                <a:spcPct val="0"/>
              </a:spcAft>
            </a:pPr>
            <a:r>
              <a:rPr lang="es-ES" altLang="en-US" sz="1200" dirty="0" smtClean="0">
                <a:cs typeface="Arial" pitchFamily="34" charset="0"/>
              </a:rPr>
              <a:t>Los globos </a:t>
            </a:r>
            <a:r>
              <a:rPr lang="es-ES" altLang="en-US" sz="1200" dirty="0">
                <a:cs typeface="Arial" pitchFamily="34" charset="0"/>
              </a:rPr>
              <a:t>de aire caliente son un uso </a:t>
            </a:r>
            <a:r>
              <a:rPr lang="es-ES" altLang="en-US" sz="1200" dirty="0" smtClean="0">
                <a:cs typeface="Arial" pitchFamily="34" charset="0"/>
              </a:rPr>
              <a:t>ingenioso </a:t>
            </a:r>
            <a:r>
              <a:rPr lang="es-ES" altLang="en-US" sz="1200" dirty="0">
                <a:cs typeface="Arial" pitchFamily="34" charset="0"/>
              </a:rPr>
              <a:t>de </a:t>
            </a:r>
            <a:r>
              <a:rPr lang="es-ES" altLang="en-US" sz="1200" dirty="0" smtClean="0">
                <a:cs typeface="Arial" pitchFamily="34" charset="0"/>
              </a:rPr>
              <a:t>principios </a:t>
            </a:r>
            <a:r>
              <a:rPr lang="es-ES" altLang="en-US" sz="1200" dirty="0">
                <a:cs typeface="Arial" pitchFamily="34" charset="0"/>
              </a:rPr>
              <a:t>científicos básicos. Aquí vamos a mostrar exactamente cómo funciona el globo, lo que hace que </a:t>
            </a:r>
            <a:r>
              <a:rPr lang="es-ES" altLang="en-US" sz="1200" dirty="0" smtClean="0">
                <a:cs typeface="Arial" pitchFamily="34" charset="0"/>
              </a:rPr>
              <a:t>suban </a:t>
            </a:r>
            <a:r>
              <a:rPr lang="es-ES" altLang="en-US" sz="1200" dirty="0">
                <a:cs typeface="Arial" pitchFamily="34" charset="0"/>
              </a:rPr>
              <a:t>y </a:t>
            </a:r>
            <a:r>
              <a:rPr lang="es-ES" altLang="en-US" sz="1200" dirty="0" smtClean="0">
                <a:cs typeface="Arial" pitchFamily="34" charset="0"/>
              </a:rPr>
              <a:t>bajen, </a:t>
            </a:r>
            <a:r>
              <a:rPr lang="es-ES" altLang="en-US" sz="1200" dirty="0">
                <a:cs typeface="Arial" pitchFamily="34" charset="0"/>
              </a:rPr>
              <a:t>y cómo </a:t>
            </a:r>
            <a:r>
              <a:rPr lang="es-ES" altLang="en-US" sz="1200" dirty="0" smtClean="0">
                <a:cs typeface="Arial" pitchFamily="34" charset="0"/>
              </a:rPr>
              <a:t>el </a:t>
            </a:r>
            <a:r>
              <a:rPr lang="es-ES" altLang="en-US" sz="1200" dirty="0">
                <a:cs typeface="Arial" pitchFamily="34" charset="0"/>
              </a:rPr>
              <a:t>piloto es capaz de </a:t>
            </a:r>
            <a:r>
              <a:rPr lang="es-ES" altLang="en-US" sz="1200" dirty="0" smtClean="0">
                <a:cs typeface="Arial" pitchFamily="34" charset="0"/>
              </a:rPr>
              <a:t>moverlo </a:t>
            </a:r>
            <a:r>
              <a:rPr lang="es-ES" altLang="en-US" sz="1200" dirty="0">
                <a:cs typeface="Arial" pitchFamily="34" charset="0"/>
              </a:rPr>
              <a:t>cuando está en </a:t>
            </a:r>
            <a:r>
              <a:rPr lang="es-ES" altLang="en-US" sz="1200" dirty="0" smtClean="0">
                <a:cs typeface="Arial" pitchFamily="34" charset="0"/>
              </a:rPr>
              <a:t>el aire.</a:t>
            </a:r>
          </a:p>
          <a:p>
            <a:pPr lvl="0" algn="just" defTabSz="914400" eaLnBrk="0" fontAlgn="base" hangingPunct="0">
              <a:spcBef>
                <a:spcPct val="0"/>
              </a:spcBef>
              <a:spcAft>
                <a:spcPct val="0"/>
              </a:spcAft>
            </a:pPr>
            <a:endParaRPr lang="es-ES" altLang="en-US" sz="1200" dirty="0">
              <a:cs typeface="Arial" pitchFamily="34" charset="0"/>
            </a:endParaRPr>
          </a:p>
          <a:p>
            <a:pPr lvl="0" algn="just" defTabSz="914400" eaLnBrk="0" fontAlgn="base" hangingPunct="0">
              <a:spcBef>
                <a:spcPct val="0"/>
              </a:spcBef>
              <a:spcAft>
                <a:spcPct val="0"/>
              </a:spcAft>
            </a:pPr>
            <a:r>
              <a:rPr lang="es-ES" altLang="en-US" sz="1200" dirty="0" smtClean="0">
                <a:cs typeface="Arial" pitchFamily="34" charset="0"/>
              </a:rPr>
              <a:t>El principio base que hace que el globo funcione es </a:t>
            </a:r>
            <a:r>
              <a:rPr lang="es-ES" altLang="en-US" sz="1200" dirty="0">
                <a:cs typeface="Arial" pitchFamily="34" charset="0"/>
              </a:rPr>
              <a:t>que el aire </a:t>
            </a:r>
            <a:r>
              <a:rPr lang="es-ES" altLang="en-US" sz="1200" dirty="0" smtClean="0">
                <a:cs typeface="Arial" pitchFamily="34" charset="0"/>
              </a:rPr>
              <a:t>más caliente sube en </a:t>
            </a:r>
            <a:r>
              <a:rPr lang="es-ES" altLang="en-US" sz="1200" dirty="0">
                <a:cs typeface="Arial" pitchFamily="34" charset="0"/>
              </a:rPr>
              <a:t>el aire más frío. Esto se debe a que el aire caliente es más </a:t>
            </a:r>
            <a:r>
              <a:rPr lang="es-ES" altLang="en-US" sz="1200" dirty="0" smtClean="0">
                <a:cs typeface="Arial" pitchFamily="34" charset="0"/>
              </a:rPr>
              <a:t>liviano </a:t>
            </a:r>
            <a:r>
              <a:rPr lang="es-ES" altLang="en-US" sz="1200" dirty="0">
                <a:cs typeface="Arial" pitchFamily="34" charset="0"/>
              </a:rPr>
              <a:t>que el aire </a:t>
            </a:r>
            <a:r>
              <a:rPr lang="es-ES" altLang="en-US" sz="1200" dirty="0" smtClean="0">
                <a:cs typeface="Arial" pitchFamily="34" charset="0"/>
              </a:rPr>
              <a:t>frío porque el aire caliente tiene menos </a:t>
            </a:r>
            <a:r>
              <a:rPr lang="es-ES" altLang="en-US" sz="1200" dirty="0">
                <a:cs typeface="Arial" pitchFamily="34" charset="0"/>
              </a:rPr>
              <a:t>masa por unidad de volumen.</a:t>
            </a:r>
          </a:p>
          <a:p>
            <a:pPr lvl="0" algn="just" defTabSz="914400" eaLnBrk="0" fontAlgn="base" hangingPunct="0">
              <a:spcBef>
                <a:spcPct val="0"/>
              </a:spcBef>
              <a:spcAft>
                <a:spcPct val="0"/>
              </a:spcAft>
            </a:pPr>
            <a:endParaRPr lang="es-ES" altLang="en-US" sz="1200" dirty="0" smtClean="0">
              <a:cs typeface="Arial" pitchFamily="34" charset="0"/>
            </a:endParaRPr>
          </a:p>
          <a:p>
            <a:pPr lvl="0" algn="just" defTabSz="914400" eaLnBrk="0" fontAlgn="base" hangingPunct="0">
              <a:spcBef>
                <a:spcPct val="0"/>
              </a:spcBef>
              <a:spcAft>
                <a:spcPct val="0"/>
              </a:spcAft>
            </a:pPr>
            <a:r>
              <a:rPr lang="es-ES" altLang="en-US" sz="1200" dirty="0" smtClean="0">
                <a:cs typeface="Arial" pitchFamily="34" charset="0"/>
              </a:rPr>
              <a:t>La </a:t>
            </a:r>
            <a:r>
              <a:rPr lang="es-ES" altLang="en-US" sz="1200" dirty="0">
                <a:cs typeface="Arial" pitchFamily="34" charset="0"/>
              </a:rPr>
              <a:t>masa es la </a:t>
            </a:r>
            <a:r>
              <a:rPr lang="es-ES" altLang="en-US" sz="1200" dirty="0" smtClean="0">
                <a:cs typeface="Arial" pitchFamily="34" charset="0"/>
              </a:rPr>
              <a:t>medida de la cantidad de materia que algo contiene. </a:t>
            </a:r>
            <a:r>
              <a:rPr lang="es-ES" altLang="en-US" sz="1200" dirty="0">
                <a:cs typeface="Arial" pitchFamily="34" charset="0"/>
              </a:rPr>
              <a:t>El globo </a:t>
            </a:r>
            <a:r>
              <a:rPr lang="es-ES" altLang="en-US" sz="1200" dirty="0" smtClean="0">
                <a:cs typeface="Arial" pitchFamily="34" charset="0"/>
              </a:rPr>
              <a:t>como tal (</a:t>
            </a:r>
            <a:r>
              <a:rPr lang="es-ES" altLang="en-US" sz="1200" dirty="0">
                <a:cs typeface="Arial" pitchFamily="34" charset="0"/>
              </a:rPr>
              <a:t>llamado </a:t>
            </a:r>
            <a:r>
              <a:rPr lang="es-ES" altLang="en-US" sz="1200" dirty="0" smtClean="0">
                <a:cs typeface="Arial" pitchFamily="34" charset="0"/>
              </a:rPr>
              <a:t>la envoltura o vela) </a:t>
            </a:r>
            <a:r>
              <a:rPr lang="es-ES" altLang="en-US" sz="1200" dirty="0">
                <a:cs typeface="Arial" pitchFamily="34" charset="0"/>
              </a:rPr>
              <a:t>tiene que ser grande porque se necesita una gran cantidad de aire </a:t>
            </a:r>
            <a:r>
              <a:rPr lang="es-ES" altLang="en-US" sz="1200" dirty="0" smtClean="0">
                <a:cs typeface="Arial" pitchFamily="34" charset="0"/>
              </a:rPr>
              <a:t>caliente para levantarlo </a:t>
            </a:r>
            <a:r>
              <a:rPr lang="es-ES" altLang="en-US" sz="1200" dirty="0">
                <a:cs typeface="Arial" pitchFamily="34" charset="0"/>
              </a:rPr>
              <a:t>del suelo.</a:t>
            </a:r>
          </a:p>
          <a:p>
            <a:pPr lvl="0" algn="just" defTabSz="914400" eaLnBrk="0" fontAlgn="base" hangingPunct="0">
              <a:spcBef>
                <a:spcPct val="0"/>
              </a:spcBef>
              <a:spcAft>
                <a:spcPct val="0"/>
              </a:spcAft>
            </a:pPr>
            <a:endParaRPr lang="es-ES" altLang="en-US" sz="1200" dirty="0">
              <a:cs typeface="Arial" pitchFamily="34" charset="0"/>
            </a:endParaRPr>
          </a:p>
          <a:p>
            <a:pPr lvl="0" algn="just" defTabSz="914400" eaLnBrk="0" fontAlgn="base" hangingPunct="0">
              <a:spcBef>
                <a:spcPct val="0"/>
              </a:spcBef>
              <a:spcAft>
                <a:spcPct val="0"/>
              </a:spcAft>
            </a:pPr>
            <a:r>
              <a:rPr lang="es-ES" altLang="en-US" sz="1200" dirty="0">
                <a:cs typeface="Arial" pitchFamily="34" charset="0"/>
              </a:rPr>
              <a:t>Por ejemplo, para levantar </a:t>
            </a:r>
            <a:r>
              <a:rPr lang="es-ES" altLang="en-US" sz="1200" dirty="0" smtClean="0">
                <a:cs typeface="Arial" pitchFamily="34" charset="0"/>
              </a:rPr>
              <a:t>1,000 </a:t>
            </a:r>
            <a:r>
              <a:rPr lang="es-ES" altLang="en-US" sz="1200" dirty="0">
                <a:cs typeface="Arial" pitchFamily="34" charset="0"/>
              </a:rPr>
              <a:t>libras de peso </a:t>
            </a:r>
            <a:r>
              <a:rPr lang="es-ES" altLang="en-US" sz="1200" dirty="0" smtClean="0">
                <a:cs typeface="Arial" pitchFamily="34" charset="0"/>
              </a:rPr>
              <a:t>se necesitarían </a:t>
            </a:r>
            <a:r>
              <a:rPr lang="es-ES" altLang="en-US" sz="1200" dirty="0">
                <a:cs typeface="Arial" pitchFamily="34" charset="0"/>
              </a:rPr>
              <a:t>casi </a:t>
            </a:r>
            <a:r>
              <a:rPr lang="es-ES" altLang="en-US" sz="1200" dirty="0" smtClean="0">
                <a:cs typeface="Arial" pitchFamily="34" charset="0"/>
              </a:rPr>
              <a:t>¡65,000 </a:t>
            </a:r>
            <a:r>
              <a:rPr lang="es-ES" altLang="en-US" sz="1200" dirty="0">
                <a:cs typeface="Arial" pitchFamily="34" charset="0"/>
              </a:rPr>
              <a:t>pies cúbicos de aire caliente! Para ayudar a mantener el globo en el aire y </a:t>
            </a:r>
            <a:r>
              <a:rPr lang="es-ES" altLang="en-US" sz="1200" dirty="0" smtClean="0">
                <a:cs typeface="Arial" pitchFamily="34" charset="0"/>
              </a:rPr>
              <a:t>subiendo, </a:t>
            </a:r>
            <a:r>
              <a:rPr lang="es-ES" altLang="en-US" sz="1200" dirty="0">
                <a:cs typeface="Arial" pitchFamily="34" charset="0"/>
              </a:rPr>
              <a:t>el aire caliente tiene que ser </a:t>
            </a:r>
            <a:r>
              <a:rPr lang="es-ES" altLang="en-US" sz="1200" dirty="0" smtClean="0">
                <a:cs typeface="Arial" pitchFamily="34" charset="0"/>
              </a:rPr>
              <a:t>propulsado </a:t>
            </a:r>
            <a:r>
              <a:rPr lang="es-ES" altLang="en-US" sz="1200" dirty="0">
                <a:cs typeface="Arial" pitchFamily="34" charset="0"/>
              </a:rPr>
              <a:t>hacia arriba </a:t>
            </a:r>
            <a:r>
              <a:rPr lang="es-ES" altLang="en-US" sz="1200" dirty="0" smtClean="0">
                <a:cs typeface="Arial" pitchFamily="34" charset="0"/>
              </a:rPr>
              <a:t>adentro de la envoltura utilizando el </a:t>
            </a:r>
            <a:r>
              <a:rPr lang="es-ES" altLang="en-US" sz="1200" dirty="0">
                <a:cs typeface="Arial" pitchFamily="34" charset="0"/>
              </a:rPr>
              <a:t>quemador.</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419" altLang="en-US" sz="1200" dirty="0" smtClean="0">
                <a:cs typeface="Arial" pitchFamily="34" charset="0"/>
              </a:rPr>
              <a:t> Un globo de aire caliente se compone de </a:t>
            </a:r>
            <a:r>
              <a:rPr lang="es-419" altLang="en-US" sz="1200" b="1" u="sng" dirty="0" smtClean="0">
                <a:cs typeface="Arial" pitchFamily="34" charset="0"/>
              </a:rPr>
              <a:t>3 partes principales</a:t>
            </a:r>
            <a:r>
              <a:rPr lang="es-419" altLang="en-US" sz="1200" dirty="0" smtClean="0">
                <a:cs typeface="Arial" pitchFamily="34" charset="0"/>
              </a:rPr>
              <a:t>:</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419" altLang="en-US" sz="1200" b="1" u="sng" dirty="0" smtClean="0">
                <a:cs typeface="Arial" pitchFamily="34" charset="0"/>
              </a:rPr>
              <a:t>La envoltura o vela</a:t>
            </a:r>
          </a:p>
          <a:p>
            <a:pPr lvl="0" algn="just" defTabSz="914400" eaLnBrk="0" fontAlgn="base" hangingPunct="0">
              <a:spcBef>
                <a:spcPct val="0"/>
              </a:spcBef>
              <a:spcAft>
                <a:spcPct val="0"/>
              </a:spcAft>
            </a:pPr>
            <a:r>
              <a:rPr lang="es-419" altLang="en-US" sz="1200" dirty="0" smtClean="0">
                <a:cs typeface="Arial" pitchFamily="34" charset="0"/>
              </a:rPr>
              <a:t>El globo como tal, que retiene el aire</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419" altLang="en-US" sz="1200" b="1" u="sng" dirty="0" smtClean="0">
                <a:cs typeface="Arial" pitchFamily="34" charset="0"/>
              </a:rPr>
              <a:t>El quemador</a:t>
            </a:r>
          </a:p>
          <a:p>
            <a:pPr lvl="0" algn="just" defTabSz="914400" eaLnBrk="0" fontAlgn="base" hangingPunct="0">
              <a:spcBef>
                <a:spcPct val="0"/>
              </a:spcBef>
              <a:spcAft>
                <a:spcPct val="0"/>
              </a:spcAft>
            </a:pPr>
            <a:r>
              <a:rPr lang="es-419" altLang="en-US" sz="1200" dirty="0" smtClean="0">
                <a:cs typeface="Arial" pitchFamily="34" charset="0"/>
              </a:rPr>
              <a:t>La parte que empuja el calor hacia arriba adentro de la envoltura.  </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419" altLang="en-US" sz="1200" b="1" u="sng" dirty="0" smtClean="0">
                <a:cs typeface="Arial" pitchFamily="34" charset="0"/>
              </a:rPr>
              <a:t>La barquilla o el cesto</a:t>
            </a:r>
          </a:p>
          <a:p>
            <a:pPr lvl="0" algn="just" defTabSz="914400" eaLnBrk="0" fontAlgn="base" hangingPunct="0">
              <a:spcBef>
                <a:spcPct val="0"/>
              </a:spcBef>
              <a:spcAft>
                <a:spcPct val="0"/>
              </a:spcAft>
            </a:pPr>
            <a:r>
              <a:rPr lang="es-419" altLang="en-US" sz="1200" dirty="0" smtClean="0">
                <a:cs typeface="Arial" pitchFamily="34" charset="0"/>
              </a:rPr>
              <a:t>Es donde la gente se para</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ES" altLang="en-US" sz="1200" dirty="0">
                <a:cs typeface="Arial" pitchFamily="34" charset="0"/>
              </a:rPr>
              <a:t>El quemador utiliza gas propano para calentar el aire </a:t>
            </a:r>
            <a:r>
              <a:rPr lang="es-ES" altLang="en-US" sz="1200" dirty="0" smtClean="0">
                <a:cs typeface="Arial" pitchFamily="34" charset="0"/>
              </a:rPr>
              <a:t>que sube a la envoltura. </a:t>
            </a:r>
            <a:r>
              <a:rPr lang="es-ES" altLang="en-US" sz="1200" dirty="0">
                <a:cs typeface="Arial" pitchFamily="34" charset="0"/>
              </a:rPr>
              <a:t>Esto </a:t>
            </a:r>
            <a:r>
              <a:rPr lang="es-ES" altLang="en-US" sz="1200" dirty="0" smtClean="0">
                <a:cs typeface="Arial" pitchFamily="34" charset="0"/>
              </a:rPr>
              <a:t>eleva al </a:t>
            </a:r>
            <a:r>
              <a:rPr lang="es-ES" altLang="en-US" sz="1200" dirty="0">
                <a:cs typeface="Arial" pitchFamily="34" charset="0"/>
              </a:rPr>
              <a:t>globo </a:t>
            </a:r>
            <a:r>
              <a:rPr lang="es-ES" altLang="en-US" sz="1200" dirty="0" smtClean="0">
                <a:cs typeface="Arial" pitchFamily="34" charset="0"/>
              </a:rPr>
              <a:t>desde el</a:t>
            </a:r>
            <a:r>
              <a:rPr lang="es-ES" altLang="en-US" sz="1200" dirty="0">
                <a:cs typeface="Arial" pitchFamily="34" charset="0"/>
              </a:rPr>
              <a:t> </a:t>
            </a:r>
            <a:r>
              <a:rPr lang="es-ES" altLang="en-US" sz="1200" dirty="0" smtClean="0">
                <a:cs typeface="Arial" pitchFamily="34" charset="0"/>
              </a:rPr>
              <a:t>suelo hacia el aire</a:t>
            </a:r>
            <a:r>
              <a:rPr lang="es-ES" altLang="en-US" sz="1200" dirty="0">
                <a:cs typeface="Arial" pitchFamily="34" charset="0"/>
              </a:rPr>
              <a:t>. El piloto debe seguir </a:t>
            </a:r>
            <a:r>
              <a:rPr lang="es-ES" altLang="en-US" sz="1200" dirty="0" smtClean="0">
                <a:cs typeface="Arial" pitchFamily="34" charset="0"/>
              </a:rPr>
              <a:t>abriendo </a:t>
            </a:r>
            <a:r>
              <a:rPr lang="es-ES" altLang="en-US" sz="1200" dirty="0">
                <a:cs typeface="Arial" pitchFamily="34" charset="0"/>
              </a:rPr>
              <a:t>el quemador. Esto mantiene </a:t>
            </a:r>
            <a:r>
              <a:rPr lang="es-ES" altLang="en-US" sz="1200" dirty="0" smtClean="0">
                <a:cs typeface="Arial" pitchFamily="34" charset="0"/>
              </a:rPr>
              <a:t>al aire caliente subiendo y permite al globo permanecer en el aire</a:t>
            </a:r>
            <a:r>
              <a:rPr lang="es-ES" altLang="en-US" sz="1200" dirty="0">
                <a:cs typeface="Arial" pitchFamily="34" charset="0"/>
              </a:rPr>
              <a:t>.</a:t>
            </a:r>
            <a:endParaRPr lang="es-419" altLang="en-US" sz="1200" dirty="0">
              <a:cs typeface="Arial" pitchFamily="34" charset="0"/>
            </a:endParaRPr>
          </a:p>
        </p:txBody>
      </p:sp>
      <p:sp>
        <p:nvSpPr>
          <p:cNvPr id="5" name="Rectangle 4"/>
          <p:cNvSpPr/>
          <p:nvPr/>
        </p:nvSpPr>
        <p:spPr>
          <a:xfrm>
            <a:off x="5486400" y="130314"/>
            <a:ext cx="2095500" cy="830997"/>
          </a:xfrm>
          <a:prstGeom prst="rect">
            <a:avLst/>
          </a:prstGeom>
        </p:spPr>
        <p:txBody>
          <a:bodyPr wrap="square">
            <a:spAutoFit/>
          </a:bodyPr>
          <a:lstStyle/>
          <a:p>
            <a:pPr lvl="0"/>
            <a:r>
              <a:rPr lang="es-419" sz="800" dirty="0" smtClean="0">
                <a:solidFill>
                  <a:prstClr val="black"/>
                </a:solidFill>
              </a:rPr>
              <a:t>Equivalencia de grado: 5.3</a:t>
            </a:r>
          </a:p>
          <a:p>
            <a:pPr lvl="0"/>
            <a:r>
              <a:rPr lang="es-419" sz="800" dirty="0" smtClean="0">
                <a:solidFill>
                  <a:prstClr val="black"/>
                </a:solidFill>
              </a:rPr>
              <a:t>Escala </a:t>
            </a:r>
            <a:r>
              <a:rPr lang="es-419" sz="800" i="1" dirty="0" err="1" smtClean="0">
                <a:solidFill>
                  <a:prstClr val="black"/>
                </a:solidFill>
              </a:rPr>
              <a:t>Lexile</a:t>
            </a:r>
            <a:r>
              <a:rPr lang="es-419" sz="800" dirty="0" smtClean="0">
                <a:solidFill>
                  <a:prstClr val="black"/>
                </a:solidFill>
              </a:rPr>
              <a:t>: 1080L</a:t>
            </a:r>
          </a:p>
          <a:p>
            <a:pPr lvl="0"/>
            <a:r>
              <a:rPr lang="es-419" sz="800" dirty="0" smtClean="0">
                <a:solidFill>
                  <a:prstClr val="black"/>
                </a:solidFill>
              </a:rPr>
              <a:t>Promedio del largo de la oración: 18.38</a:t>
            </a:r>
          </a:p>
          <a:p>
            <a:pPr lvl="0"/>
            <a:r>
              <a:rPr lang="es-419" sz="800" dirty="0" smtClean="0">
                <a:solidFill>
                  <a:prstClr val="black"/>
                </a:solidFill>
              </a:rPr>
              <a:t>Promedio de la frecuencia de palabras : 3.63</a:t>
            </a:r>
          </a:p>
          <a:p>
            <a:pPr lvl="0"/>
            <a:r>
              <a:rPr lang="es-419" sz="800" dirty="0" smtClean="0">
                <a:solidFill>
                  <a:prstClr val="black"/>
                </a:solidFill>
              </a:rPr>
              <a:t>Numero de palabras: 441</a:t>
            </a:r>
          </a:p>
          <a:p>
            <a:pPr lvl="0"/>
            <a:r>
              <a:rPr lang="es-419" sz="800" b="1" i="1" dirty="0" smtClean="0">
                <a:solidFill>
                  <a:prstClr val="black"/>
                </a:solidFill>
              </a:rPr>
              <a:t>Nota:  Basado en el texto original en inglés</a:t>
            </a:r>
            <a:endParaRPr lang="es-419" sz="800" b="1" i="1" dirty="0">
              <a:solidFill>
                <a:prstClr val="black"/>
              </a:solidFill>
            </a:endParaRPr>
          </a:p>
        </p:txBody>
      </p:sp>
    </p:spTree>
    <p:extLst>
      <p:ext uri="{BB962C8B-B14F-4D97-AF65-F5344CB8AC3E}">
        <p14:creationId xmlns:p14="http://schemas.microsoft.com/office/powerpoint/2010/main" val="1418871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36</a:t>
            </a:fld>
            <a:endParaRPr lang="es-419" dirty="0"/>
          </a:p>
        </p:txBody>
      </p:sp>
      <p:sp>
        <p:nvSpPr>
          <p:cNvPr id="2" name="Rectangle 1"/>
          <p:cNvSpPr/>
          <p:nvPr/>
        </p:nvSpPr>
        <p:spPr>
          <a:xfrm>
            <a:off x="80963" y="878115"/>
            <a:ext cx="7448550" cy="389707"/>
          </a:xfrm>
          <a:prstGeom prst="rect">
            <a:avLst/>
          </a:prstGeom>
        </p:spPr>
        <p:txBody>
          <a:bodyPr wrap="square" lIns="96378" tIns="48189" rIns="96378" bIns="48189">
            <a:spAutoFit/>
          </a:bodyPr>
          <a:lstStyle/>
          <a:p>
            <a:pPr algn="ctr"/>
            <a:r>
              <a:rPr lang="es-419" sz="1900" b="1" dirty="0" smtClean="0"/>
              <a:t> </a:t>
            </a:r>
            <a:endParaRPr lang="es-419" sz="1500" dirty="0"/>
          </a:p>
        </p:txBody>
      </p:sp>
      <p:grpSp>
        <p:nvGrpSpPr>
          <p:cNvPr id="3" name="Group 2"/>
          <p:cNvGrpSpPr/>
          <p:nvPr/>
        </p:nvGrpSpPr>
        <p:grpSpPr>
          <a:xfrm>
            <a:off x="457200" y="413127"/>
            <a:ext cx="6781800" cy="3907532"/>
            <a:chOff x="476505" y="251202"/>
            <a:chExt cx="6209092" cy="3907532"/>
          </a:xfrm>
        </p:grpSpPr>
        <p:sp>
          <p:nvSpPr>
            <p:cNvPr id="5" name="Rectangle 4"/>
            <p:cNvSpPr/>
            <p:nvPr/>
          </p:nvSpPr>
          <p:spPr>
            <a:xfrm>
              <a:off x="476505" y="557748"/>
              <a:ext cx="6209092" cy="3600986"/>
            </a:xfrm>
            <a:prstGeom prst="rect">
              <a:avLst/>
            </a:prstGeom>
          </p:spPr>
          <p:txBody>
            <a:bodyPr wrap="square">
              <a:spAutoFit/>
            </a:bodyPr>
            <a:lstStyle/>
            <a:p>
              <a:pPr lvl="0" defTabSz="914400" eaLnBrk="0" fontAlgn="base" hangingPunct="0">
                <a:spcBef>
                  <a:spcPct val="0"/>
                </a:spcBef>
                <a:spcAft>
                  <a:spcPct val="0"/>
                </a:spcAft>
              </a:pPr>
              <a:r>
                <a:rPr lang="es-419" altLang="en-US" sz="1200" b="1" u="sng" dirty="0" smtClean="0">
                  <a:cs typeface="Arial" pitchFamily="34" charset="0"/>
                </a:rPr>
                <a:t>Los controles del globo</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419" altLang="en-US" sz="1200" dirty="0" smtClean="0">
                  <a:cs typeface="Arial" pitchFamily="34" charset="0"/>
                </a:rPr>
                <a:t>Los controles del globo son muy simples.  </a:t>
              </a:r>
            </a:p>
            <a:p>
              <a:pPr lvl="0" algn="just" defTabSz="914400" eaLnBrk="0" fontAlgn="base" hangingPunct="0">
                <a:spcBef>
                  <a:spcPct val="0"/>
                </a:spcBef>
                <a:spcAft>
                  <a:spcPct val="0"/>
                </a:spcAft>
              </a:pPr>
              <a:endParaRPr lang="es-419" altLang="en-US" sz="1200" dirty="0" smtClean="0">
                <a:cs typeface="Arial" pitchFamily="34" charset="0"/>
              </a:endParaRPr>
            </a:p>
            <a:p>
              <a:pPr lvl="0" algn="just" defTabSz="914400" eaLnBrk="0" fontAlgn="base" hangingPunct="0">
                <a:spcBef>
                  <a:spcPct val="0"/>
                </a:spcBef>
                <a:spcAft>
                  <a:spcPct val="0"/>
                </a:spcAft>
              </a:pPr>
              <a:r>
                <a:rPr lang="es-419" altLang="en-US" sz="1200" b="1" dirty="0" smtClean="0">
                  <a:cs typeface="Arial" pitchFamily="34" charset="0"/>
                </a:rPr>
                <a:t>1. Para mover el globo hacia arriba</a:t>
              </a:r>
            </a:p>
            <a:p>
              <a:pPr lvl="0" algn="just" defTabSz="914400" eaLnBrk="0" fontAlgn="base" hangingPunct="0">
                <a:spcBef>
                  <a:spcPct val="0"/>
                </a:spcBef>
                <a:spcAft>
                  <a:spcPct val="0"/>
                </a:spcAft>
              </a:pPr>
              <a:r>
                <a:rPr lang="es-419" altLang="en-US" sz="1200" dirty="0" smtClean="0">
                  <a:cs typeface="Arial" pitchFamily="34" charset="0"/>
                </a:rPr>
                <a:t>El piloto abre la válvula de propano. Esto permite que el propano fluya hacia el quemador, el cual a su vez enciende la llama hacia la envoltura. Mientras más se abre la válvula, más grande es la llama para calentar el aire y más rápido se eleva el globo.</a:t>
              </a:r>
            </a:p>
            <a:p>
              <a:pPr lvl="0" algn="just" defTabSz="914400" eaLnBrk="0" fontAlgn="base" hangingPunct="0">
                <a:spcBef>
                  <a:spcPct val="0"/>
                </a:spcBef>
                <a:spcAft>
                  <a:spcPct val="0"/>
                </a:spcAft>
              </a:pPr>
              <a:endParaRPr lang="es-419" sz="1200" dirty="0" smtClean="0"/>
            </a:p>
            <a:p>
              <a:r>
                <a:rPr lang="es-419" altLang="en-US" sz="1200" b="1" dirty="0" smtClean="0">
                  <a:cs typeface="Arial" pitchFamily="34" charset="0"/>
                </a:rPr>
                <a:t>2. Para mover el globo hacia abajo</a:t>
              </a:r>
            </a:p>
            <a:p>
              <a:r>
                <a:rPr lang="es-419" sz="1200" dirty="0" smtClean="0">
                  <a:cs typeface="Arial" pitchFamily="34" charset="0"/>
                </a:rPr>
                <a:t>La “válvula paracaídas“, en la parte más alta del globo, baja el globo hasta el suelo. Es un círculo de tela que se corta de la parte superior de la envoltura. Está controlado por un cable largo que va desde la mitad de la envoltura hasta la barquilla o cesto. Si el piloto quiere bajar el globo, él tira de la cuerda. Cuando el aire caliente se escapa, el aire se enfría. Esto hace que el globo se mueva hacia abajo.</a:t>
              </a:r>
            </a:p>
            <a:p>
              <a:endParaRPr lang="es-419" sz="1200" dirty="0" smtClean="0">
                <a:cs typeface="Arial" pitchFamily="34" charset="0"/>
              </a:endParaRPr>
            </a:p>
            <a:p>
              <a:r>
                <a:rPr lang="es-419" sz="1200" b="1" dirty="0" smtClean="0">
                  <a:cs typeface="Arial" pitchFamily="34" charset="0"/>
                </a:rPr>
                <a:t>3. </a:t>
              </a:r>
              <a:r>
                <a:rPr lang="es-419" altLang="en-US" sz="1200" b="1" dirty="0" smtClean="0">
                  <a:cs typeface="Arial" pitchFamily="34" charset="0"/>
                </a:rPr>
                <a:t>Para mover el globo de un lugar a otro</a:t>
              </a:r>
            </a:p>
            <a:p>
              <a:r>
                <a:rPr lang="es-419" sz="1200" dirty="0" smtClean="0"/>
                <a:t>¿Cómo el globo se mueve de un lugar a otro? El globo va en la dirección que lleva el viento. El viento sopla en diferentes direcciones a diferentes alturas. Si el piloto quiere moverse en cierta dirección, él sube o baja a la altura que cambiará la dirección del globo.</a:t>
              </a:r>
              <a:endParaRPr lang="es-419" sz="1200" dirty="0"/>
            </a:p>
          </p:txBody>
        </p:sp>
        <p:sp>
          <p:nvSpPr>
            <p:cNvPr id="7" name="Rectangle 1"/>
            <p:cNvSpPr>
              <a:spLocks noChangeArrowheads="1"/>
            </p:cNvSpPr>
            <p:nvPr/>
          </p:nvSpPr>
          <p:spPr bwMode="auto">
            <a:xfrm>
              <a:off x="616035" y="251202"/>
              <a:ext cx="43254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4400" fontAlgn="base">
                <a:spcBef>
                  <a:spcPct val="0"/>
                </a:spcBef>
                <a:spcAft>
                  <a:spcPct val="0"/>
                </a:spcAft>
              </a:pPr>
              <a:r>
                <a:rPr lang="es-ES" altLang="en-US" sz="1600" i="1" dirty="0">
                  <a:solidFill>
                    <a:prstClr val="black"/>
                  </a:solidFill>
                  <a:ea typeface="SimSun-ExtB" panose="02010609060101010101" pitchFamily="49" charset="-122"/>
                  <a:cs typeface="Arial" pitchFamily="34" charset="0"/>
                </a:rPr>
                <a:t>Cómo funciona un globo de aire </a:t>
              </a:r>
              <a:r>
                <a:rPr lang="es-ES" altLang="en-US" sz="1600" i="1" dirty="0" smtClean="0">
                  <a:solidFill>
                    <a:prstClr val="black"/>
                  </a:solidFill>
                  <a:ea typeface="SimSun-ExtB" panose="02010609060101010101" pitchFamily="49" charset="-122"/>
                  <a:cs typeface="Arial" pitchFamily="34" charset="0"/>
                </a:rPr>
                <a:t>caliente</a:t>
              </a:r>
              <a:r>
                <a:rPr lang="es-419" altLang="en-US" sz="1200" dirty="0" smtClean="0">
                  <a:solidFill>
                    <a:prstClr val="black"/>
                  </a:solidFill>
                  <a:ea typeface="SimSun-ExtB" panose="02010609060101010101" pitchFamily="49" charset="-122"/>
                  <a:cs typeface="Arial" pitchFamily="34" charset="0"/>
                </a:rPr>
                <a:t>…continuación</a:t>
              </a:r>
              <a:endParaRPr kumimoji="0" lang="es-419" altLang="en-US" sz="1200" strike="noStrike" cap="none" normalizeH="0" baseline="0" dirty="0" smtClean="0">
                <a:ln>
                  <a:noFill/>
                </a:ln>
                <a:solidFill>
                  <a:schemeClr val="tx1"/>
                </a:solidFill>
                <a:effectLst/>
                <a:ea typeface="SimSun-ExtB" panose="02010609060101010101" pitchFamily="49" charset="-122"/>
                <a:cs typeface="Arial" pitchFamily="34" charset="0"/>
              </a:endParaRPr>
            </a:p>
          </p:txBody>
        </p:sp>
      </p:grpSp>
      <p:pic>
        <p:nvPicPr>
          <p:cNvPr id="9" name="Picture 8"/>
          <p:cNvPicPr>
            <a:picLocks noChangeAspect="1"/>
          </p:cNvPicPr>
          <p:nvPr/>
        </p:nvPicPr>
        <p:blipFill>
          <a:blip r:embed="rId2"/>
          <a:stretch>
            <a:fillRect/>
          </a:stretch>
        </p:blipFill>
        <p:spPr>
          <a:xfrm>
            <a:off x="762000" y="4320659"/>
            <a:ext cx="5884506" cy="5280541"/>
          </a:xfrm>
          <a:prstGeom prst="rect">
            <a:avLst/>
          </a:prstGeom>
        </p:spPr>
      </p:pic>
    </p:spTree>
    <p:extLst>
      <p:ext uri="{BB962C8B-B14F-4D97-AF65-F5344CB8AC3E}">
        <p14:creationId xmlns:p14="http://schemas.microsoft.com/office/powerpoint/2010/main" val="1713432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9353" y="925347"/>
            <a:ext cx="6188028" cy="3303753"/>
          </a:xfrm>
          <a:prstGeom prst="rect">
            <a:avLst/>
          </a:prstGeom>
        </p:spPr>
        <p:txBody>
          <a:bodyPr wrap="square" lIns="101881" tIns="50941" rIns="101881" bIns="50941">
            <a:spAutoFit/>
          </a:bodyPr>
          <a:lstStyle/>
          <a:p>
            <a:pPr marL="242888" indent="-242888"/>
            <a:r>
              <a:rPr lang="es-419" sz="1600" b="1" dirty="0" smtClean="0">
                <a:latin typeface="Helvetica" pitchFamily="34" charset="0"/>
                <a:cs typeface="Helvetica" pitchFamily="34" charset="0"/>
              </a:rPr>
              <a:t>9.  ¿Cómo funcionan juntas las partes de un globo</a:t>
            </a:r>
            <a:r>
              <a:rPr lang="es-419" sz="1600" b="1" dirty="0" smtClean="0">
                <a:latin typeface="Helvetica" pitchFamily="34" charset="0"/>
              </a:rPr>
              <a:t>?</a:t>
            </a:r>
          </a:p>
          <a:p>
            <a:pPr marL="244291" indent="-244291"/>
            <a:endParaRPr lang="es-419" sz="1600" dirty="0" smtClean="0">
              <a:latin typeface="Helvetica" pitchFamily="34" charset="0"/>
            </a:endParaRPr>
          </a:p>
          <a:p>
            <a:pPr marL="627063" lvl="1" indent="-287338">
              <a:buFont typeface="+mj-lt"/>
              <a:buAutoNum type="alphaUcPeriod"/>
            </a:pPr>
            <a:r>
              <a:rPr lang="es-419" sz="1600" dirty="0" smtClean="0">
                <a:latin typeface="Helvetica" pitchFamily="34" charset="0"/>
              </a:rPr>
              <a:t>El tanque de propano está en el suelo de la barquilla y empuja aire caliente adentro de los paneles. </a:t>
            </a:r>
          </a:p>
          <a:p>
            <a:pPr marL="627063" lvl="1" indent="-287338">
              <a:buFont typeface="+mj-lt"/>
              <a:buAutoNum type="alphaUcPeriod"/>
            </a:pPr>
            <a:endParaRPr lang="es-419" sz="1600" dirty="0" smtClean="0">
              <a:latin typeface="Helvetica" pitchFamily="34" charset="0"/>
            </a:endParaRPr>
          </a:p>
          <a:p>
            <a:pPr marL="627063" lvl="1" indent="-287338">
              <a:buFont typeface="+mj-lt"/>
              <a:buAutoNum type="alphaUcPeriod"/>
            </a:pPr>
            <a:r>
              <a:rPr lang="es-419" sz="1600" dirty="0" smtClean="0">
                <a:latin typeface="Helvetica" pitchFamily="34" charset="0"/>
              </a:rPr>
              <a:t>El quemador calienta el aire, el cual es empujado hacia adentro de la envoltura y eleva la barquilla.</a:t>
            </a:r>
          </a:p>
          <a:p>
            <a:pPr marL="627063" lvl="1" indent="-287338">
              <a:buFont typeface="+mj-lt"/>
              <a:buAutoNum type="alphaUcPeriod"/>
            </a:pPr>
            <a:endParaRPr lang="es-419" sz="1600" dirty="0" smtClean="0">
              <a:latin typeface="Helvetica" pitchFamily="34" charset="0"/>
            </a:endParaRPr>
          </a:p>
          <a:p>
            <a:pPr marL="627063" lvl="1" indent="-287338">
              <a:buFont typeface="+mj-lt"/>
              <a:buAutoNum type="alphaUcPeriod"/>
            </a:pPr>
            <a:r>
              <a:rPr lang="es-419" sz="1600" dirty="0" smtClean="0">
                <a:latin typeface="Helvetica" pitchFamily="34" charset="0"/>
              </a:rPr>
              <a:t>La válvula paracaídas deja salir al aire caliente del tanque de propano.  </a:t>
            </a:r>
          </a:p>
          <a:p>
            <a:pPr marL="627063" lvl="1" indent="-287338">
              <a:buFont typeface="+mj-lt"/>
              <a:buAutoNum type="alphaUcPeriod"/>
            </a:pPr>
            <a:endParaRPr lang="es-419" sz="1600" dirty="0" smtClean="0">
              <a:latin typeface="Helvetica" pitchFamily="34" charset="0"/>
            </a:endParaRPr>
          </a:p>
          <a:p>
            <a:pPr marL="627063" lvl="1" indent="-287338">
              <a:buFont typeface="+mj-lt"/>
              <a:buAutoNum type="alphaUcPeriod"/>
            </a:pPr>
            <a:r>
              <a:rPr lang="es-419" sz="1600" dirty="0" smtClean="0">
                <a:latin typeface="Helvetica" pitchFamily="34" charset="0"/>
              </a:rPr>
              <a:t>La envoltura contiene los gajos, paneles y falda.  </a:t>
            </a:r>
          </a:p>
          <a:p>
            <a:pPr marL="627063" lvl="1" indent="-287338"/>
            <a:endParaRPr lang="es-419"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s-419" smtClean="0"/>
              <a:pPr/>
              <a:t>37</a:t>
            </a:fld>
            <a:endParaRPr lang="es-419" dirty="0"/>
          </a:p>
        </p:txBody>
      </p:sp>
      <p:sp>
        <p:nvSpPr>
          <p:cNvPr id="5" name="Rectangle 4"/>
          <p:cNvSpPr/>
          <p:nvPr/>
        </p:nvSpPr>
        <p:spPr>
          <a:xfrm>
            <a:off x="754011" y="5763732"/>
            <a:ext cx="6318712" cy="3057532"/>
          </a:xfrm>
          <a:prstGeom prst="rect">
            <a:avLst/>
          </a:prstGeom>
        </p:spPr>
        <p:txBody>
          <a:bodyPr wrap="square" lIns="101881" tIns="50941" rIns="101881" bIns="50941">
            <a:spAutoFit/>
          </a:bodyPr>
          <a:lstStyle/>
          <a:p>
            <a:pPr marL="342900" indent="-342900">
              <a:buAutoNum type="arabicPeriod" startAt="10"/>
            </a:pPr>
            <a:r>
              <a:rPr lang="es-419" sz="1600" b="1" dirty="0" smtClean="0">
                <a:solidFill>
                  <a:srgbClr val="1D1B11"/>
                </a:solidFill>
                <a:latin typeface="Helvetica" pitchFamily="34" charset="0"/>
                <a:ea typeface="Calibri"/>
                <a:cs typeface="Times New Roman"/>
              </a:rPr>
              <a:t> ¿Qué retos enfrentó Keith Rodríguez  en el artículo </a:t>
            </a:r>
            <a:r>
              <a:rPr lang="es-419" sz="1600" i="1" dirty="0">
                <a:solidFill>
                  <a:prstClr val="black"/>
                </a:solidFill>
                <a:latin typeface="Helvetica" panose="020B0604020202020204" pitchFamily="34" charset="0"/>
                <a:cs typeface="Helvetica" panose="020B0604020202020204" pitchFamily="34" charset="0"/>
              </a:rPr>
              <a:t>Aventura en un globo de aire </a:t>
            </a:r>
            <a:r>
              <a:rPr lang="es-419" sz="1600" i="1" dirty="0" smtClean="0">
                <a:solidFill>
                  <a:prstClr val="black"/>
                </a:solidFill>
                <a:latin typeface="Helvetica" panose="020B0604020202020204" pitchFamily="34" charset="0"/>
                <a:cs typeface="Helvetica" panose="020B0604020202020204" pitchFamily="34" charset="0"/>
              </a:rPr>
              <a:t>caliente</a:t>
            </a:r>
            <a:r>
              <a:rPr lang="es-419" sz="1600" b="1" dirty="0" smtClean="0">
                <a:solidFill>
                  <a:srgbClr val="1D1B11"/>
                </a:solidFill>
                <a:latin typeface="Helvetica" pitchFamily="34" charset="0"/>
                <a:ea typeface="Calibri"/>
                <a:cs typeface="Times New Roman"/>
              </a:rPr>
              <a:t>?</a:t>
            </a:r>
          </a:p>
          <a:p>
            <a:pPr marL="361417" indent="-361417">
              <a:buFont typeface="+mj-lt"/>
              <a:buAutoNum type="arabicPeriod"/>
            </a:pPr>
            <a:endParaRPr lang="es-419" sz="1600" dirty="0" smtClean="0">
              <a:solidFill>
                <a:srgbClr val="FF0000"/>
              </a:solidFill>
              <a:latin typeface="Helvetica" pitchFamily="34" charset="0"/>
              <a:cs typeface="Helvetica" pitchFamily="34" charset="0"/>
            </a:endParaRPr>
          </a:p>
          <a:p>
            <a:pPr marL="690563" lvl="1" indent="-285750">
              <a:buFont typeface="+mj-lt"/>
              <a:buAutoNum type="alphaUcPeriod"/>
            </a:pPr>
            <a:r>
              <a:rPr lang="es-419" sz="1600" dirty="0">
                <a:latin typeface="Helvetica" pitchFamily="34" charset="0"/>
              </a:rPr>
              <a:t>n</a:t>
            </a:r>
            <a:r>
              <a:rPr lang="es-419" sz="1600" dirty="0" smtClean="0">
                <a:latin typeface="Helvetica" pitchFamily="34" charset="0"/>
              </a:rPr>
              <a:t>o tenía suficiente combustible propano y el cambio de los vientos</a:t>
            </a:r>
          </a:p>
          <a:p>
            <a:pPr marL="690563" lvl="1" indent="-285750">
              <a:buFont typeface="+mj-lt"/>
              <a:buAutoNum type="alphaUcPeriod"/>
            </a:pPr>
            <a:endParaRPr lang="es-419" sz="1600" dirty="0" smtClean="0">
              <a:latin typeface="Helvetica" pitchFamily="34" charset="0"/>
            </a:endParaRPr>
          </a:p>
          <a:p>
            <a:pPr marL="690563" lvl="1" indent="-285750">
              <a:buFont typeface="+mj-lt"/>
              <a:buAutoNum type="alphaUcPeriod"/>
            </a:pPr>
            <a:r>
              <a:rPr lang="es-ES" sz="1600" dirty="0">
                <a:latin typeface="Helvetica" pitchFamily="34" charset="0"/>
              </a:rPr>
              <a:t>no tenía suficiente combustible propano </a:t>
            </a:r>
            <a:r>
              <a:rPr lang="es-ES" sz="1600" dirty="0" smtClean="0">
                <a:latin typeface="Helvetica" pitchFamily="34" charset="0"/>
              </a:rPr>
              <a:t>y lugares de aterrizajes limitados</a:t>
            </a:r>
            <a:endParaRPr lang="es-419" sz="1600" dirty="0" smtClean="0">
              <a:latin typeface="Helvetica" pitchFamily="34" charset="0"/>
            </a:endParaRPr>
          </a:p>
          <a:p>
            <a:pPr marL="690563" lvl="1" indent="-285750">
              <a:buFont typeface="+mj-lt"/>
              <a:buAutoNum type="alphaUcPeriod"/>
            </a:pPr>
            <a:endParaRPr lang="es-419" sz="1600" dirty="0" smtClean="0">
              <a:latin typeface="Helvetica" pitchFamily="34" charset="0"/>
            </a:endParaRPr>
          </a:p>
          <a:p>
            <a:pPr marL="690563" lvl="1" indent="-285750">
              <a:buFont typeface="+mj-lt"/>
              <a:buAutoNum type="alphaUcPeriod"/>
            </a:pPr>
            <a:r>
              <a:rPr lang="es-419" sz="1600" dirty="0" smtClean="0">
                <a:latin typeface="Helvetica" pitchFamily="34" charset="0"/>
              </a:rPr>
              <a:t>cambio de los vientos </a:t>
            </a:r>
            <a:r>
              <a:rPr lang="es-ES" sz="1600" dirty="0" smtClean="0">
                <a:latin typeface="Helvetica" pitchFamily="34" charset="0"/>
              </a:rPr>
              <a:t>y </a:t>
            </a:r>
            <a:r>
              <a:rPr lang="es-ES" sz="1600" dirty="0">
                <a:latin typeface="Helvetica" pitchFamily="34" charset="0"/>
              </a:rPr>
              <a:t>lugares de aterrizajes limitados</a:t>
            </a:r>
          </a:p>
          <a:p>
            <a:pPr marL="690563" lvl="1" indent="-285750">
              <a:buFont typeface="+mj-lt"/>
              <a:buAutoNum type="alphaUcPeriod"/>
            </a:pPr>
            <a:endParaRPr lang="es-419" sz="1600" dirty="0" smtClean="0">
              <a:latin typeface="Helvetica" pitchFamily="34" charset="0"/>
            </a:endParaRPr>
          </a:p>
          <a:p>
            <a:pPr marL="690563" lvl="1" indent="-285750">
              <a:buFont typeface="+mj-lt"/>
              <a:buAutoNum type="alphaUcPeriod"/>
            </a:pPr>
            <a:r>
              <a:rPr lang="es-419" sz="1600" dirty="0">
                <a:latin typeface="Helvetica" pitchFamily="34" charset="0"/>
              </a:rPr>
              <a:t>l</a:t>
            </a:r>
            <a:r>
              <a:rPr lang="es-419" sz="1600" dirty="0" smtClean="0">
                <a:latin typeface="Helvetica" pitchFamily="34" charset="0"/>
              </a:rPr>
              <a:t>a hora del día y terrenos boscosos</a:t>
            </a:r>
            <a:endParaRPr lang="es-419" sz="1600" dirty="0">
              <a:latin typeface="Helvetica" pitchFamily="34" charset="0"/>
            </a:endParaRPr>
          </a:p>
        </p:txBody>
      </p:sp>
      <p:cxnSp>
        <p:nvCxnSpPr>
          <p:cNvPr id="11" name="Straight Connector 10"/>
          <p:cNvCxnSpPr/>
          <p:nvPr/>
        </p:nvCxnSpPr>
        <p:spPr>
          <a:xfrm>
            <a:off x="490733"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039325740"/>
              </p:ext>
            </p:extLst>
          </p:nvPr>
        </p:nvGraphicFramePr>
        <p:xfrm>
          <a:off x="5423403" y="4515433"/>
          <a:ext cx="1557337" cy="487680"/>
        </p:xfrm>
        <a:graphic>
          <a:graphicData uri="http://schemas.openxmlformats.org/drawingml/2006/table">
            <a:tbl>
              <a:tblPr firstRow="1" firstCol="1" bandRow="1"/>
              <a:tblGrid>
                <a:gridCol w="1557337"/>
              </a:tblGrid>
              <a:tr h="7620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RI.5.3 DOK </a:t>
                      </a:r>
                      <a:r>
                        <a:rPr lang="en-US" sz="800" b="1" dirty="0">
                          <a:solidFill>
                            <a:srgbClr val="000000"/>
                          </a:solidFill>
                          <a:effectLst/>
                          <a:latin typeface="Calibri"/>
                          <a:ea typeface="Times New Roman"/>
                          <a:cs typeface="Times New Roman"/>
                        </a:rPr>
                        <a:t>3 – </a:t>
                      </a:r>
                      <a:r>
                        <a:rPr lang="en-US" sz="800" b="1" dirty="0" smtClean="0">
                          <a:solidFill>
                            <a:srgbClr val="000000"/>
                          </a:solidFill>
                          <a:effectLst/>
                          <a:latin typeface="Calibri"/>
                          <a:ea typeface="Times New Roman"/>
                          <a:cs typeface="Times New Roman"/>
                        </a:rPr>
                        <a:t>C</a:t>
                      </a:r>
                      <a:r>
                        <a:rPr lang="en-US" sz="800" dirty="0" smtClean="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154" marR="331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182880">
                <a:tc>
                  <a:txBody>
                    <a:bodyPr/>
                    <a:lstStyle/>
                    <a:p>
                      <a:pPr marL="0" marR="0" algn="l">
                        <a:lnSpc>
                          <a:spcPct val="100000"/>
                        </a:lnSpc>
                        <a:spcBef>
                          <a:spcPts val="0"/>
                        </a:spcBef>
                        <a:spcAft>
                          <a:spcPts val="0"/>
                        </a:spcAft>
                      </a:pPr>
                      <a:r>
                        <a:rPr lang="es-ES" sz="800" b="1" u="sng" dirty="0" smtClean="0">
                          <a:solidFill>
                            <a:srgbClr val="000000"/>
                          </a:solidFill>
                          <a:effectLst/>
                          <a:latin typeface="+mn-lt"/>
                          <a:ea typeface="Times New Roman"/>
                          <a:cs typeface="Times New Roman"/>
                        </a:rPr>
                        <a:t>Explica</a:t>
                      </a:r>
                      <a:r>
                        <a:rPr lang="es-ES" sz="800" b="1" u="none" dirty="0" smtClean="0">
                          <a:solidFill>
                            <a:srgbClr val="000000"/>
                          </a:solidFill>
                          <a:effectLst/>
                          <a:latin typeface="+mn-lt"/>
                          <a:ea typeface="Times New Roman"/>
                          <a:cs typeface="Times New Roman"/>
                        </a:rPr>
                        <a:t> la conexión entre dos o más acontecimientos o ideas en un texto científico.</a:t>
                      </a:r>
                      <a:endParaRPr lang="en-US" sz="800" u="none" dirty="0">
                        <a:effectLst/>
                        <a:latin typeface="Calibri"/>
                        <a:ea typeface="Calibri"/>
                        <a:cs typeface="Times New Roman"/>
                      </a:endParaRPr>
                    </a:p>
                  </a:txBody>
                  <a:tcPr marL="33154" marR="3315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34883886"/>
              </p:ext>
            </p:extLst>
          </p:nvPr>
        </p:nvGraphicFramePr>
        <p:xfrm>
          <a:off x="5105400" y="8922144"/>
          <a:ext cx="1793879" cy="609600"/>
        </p:xfrm>
        <a:graphic>
          <a:graphicData uri="http://schemas.openxmlformats.org/drawingml/2006/table">
            <a:tbl>
              <a:tblPr firstRow="1" firstCol="1" bandRow="1"/>
              <a:tblGrid>
                <a:gridCol w="1793879"/>
              </a:tblGrid>
              <a:tr h="11418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RI.5.3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a:t>
                      </a:r>
                      <a:r>
                        <a:rPr lang="en-US" sz="800" dirty="0" err="1">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3154" marR="331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68037">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Haciendo uso de la información específica de un texto, analiza las interrelaciones entre conceptos, ideas, acontecimientos o individuos.</a:t>
                      </a:r>
                      <a:endParaRPr lang="en-US" sz="800" dirty="0">
                        <a:effectLst/>
                        <a:latin typeface="Calibri"/>
                        <a:ea typeface="Calibri"/>
                        <a:cs typeface="Times New Roman"/>
                      </a:endParaRPr>
                    </a:p>
                  </a:txBody>
                  <a:tcPr marL="33154" marR="3315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871662" y="1468279"/>
            <a:ext cx="242888" cy="2437317"/>
            <a:chOff x="695123" y="1909896"/>
            <a:chExt cx="242888" cy="2437317"/>
          </a:xfrm>
        </p:grpSpPr>
        <p:sp>
          <p:nvSpPr>
            <p:cNvPr id="17" name="Oval 16"/>
            <p:cNvSpPr/>
            <p:nvPr/>
          </p:nvSpPr>
          <p:spPr>
            <a:xfrm>
              <a:off x="695123" y="190989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695123" y="3398315"/>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95123" y="410347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1" name="Oval 20"/>
            <p:cNvSpPr/>
            <p:nvPr/>
          </p:nvSpPr>
          <p:spPr>
            <a:xfrm>
              <a:off x="695123" y="263646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30" name="Group 29"/>
          <p:cNvGrpSpPr/>
          <p:nvPr/>
        </p:nvGrpSpPr>
        <p:grpSpPr>
          <a:xfrm>
            <a:off x="871662" y="6542443"/>
            <a:ext cx="242888" cy="2437317"/>
            <a:chOff x="695123" y="1909896"/>
            <a:chExt cx="242888" cy="2437317"/>
          </a:xfrm>
        </p:grpSpPr>
        <p:sp>
          <p:nvSpPr>
            <p:cNvPr id="31" name="Oval 30"/>
            <p:cNvSpPr/>
            <p:nvPr/>
          </p:nvSpPr>
          <p:spPr>
            <a:xfrm>
              <a:off x="695123" y="1909896"/>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2" name="Oval 31"/>
            <p:cNvSpPr/>
            <p:nvPr/>
          </p:nvSpPr>
          <p:spPr>
            <a:xfrm>
              <a:off x="695123" y="3398315"/>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3" name="Oval 32"/>
            <p:cNvSpPr/>
            <p:nvPr/>
          </p:nvSpPr>
          <p:spPr>
            <a:xfrm>
              <a:off x="695123" y="410347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4" name="Oval 33"/>
            <p:cNvSpPr/>
            <p:nvPr/>
          </p:nvSpPr>
          <p:spPr>
            <a:xfrm>
              <a:off x="695123" y="263646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4252950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71588" y="4592768"/>
            <a:ext cx="6792588" cy="4288638"/>
          </a:xfrm>
          <a:prstGeom prst="rect">
            <a:avLst/>
          </a:prstGeom>
        </p:spPr>
        <p:txBody>
          <a:bodyPr wrap="square" lIns="101881" tIns="50941" rIns="101881" bIns="50941">
            <a:spAutoFit/>
          </a:bodyPr>
          <a:lstStyle/>
          <a:p>
            <a:pPr marL="401638" indent="-347663">
              <a:buAutoNum type="arabicPeriod" startAt="12"/>
            </a:pPr>
            <a:r>
              <a:rPr lang="es-419" sz="1600" b="1" dirty="0" smtClean="0">
                <a:latin typeface="Helvetica" pitchFamily="34" charset="0"/>
              </a:rPr>
              <a:t>¿Cuál es la mayor diferencia entre los propósitos de los autores para escribir estos artículos?</a:t>
            </a:r>
          </a:p>
          <a:p>
            <a:pPr marL="401638" indent="-401638">
              <a:buAutoNum type="arabicPeriod" startAt="12"/>
            </a:pPr>
            <a:endParaRPr lang="es-419" sz="1600" dirty="0" smtClean="0">
              <a:latin typeface="Helvetica" pitchFamily="34" charset="0"/>
            </a:endParaRPr>
          </a:p>
          <a:p>
            <a:pPr marL="742950" lvl="1" indent="-285750">
              <a:buAutoNum type="alphaUcPeriod"/>
            </a:pPr>
            <a:r>
              <a:rPr lang="es-ES" sz="1600" dirty="0">
                <a:latin typeface="Helvetica" pitchFamily="34" charset="0"/>
              </a:rPr>
              <a:t>Una de </a:t>
            </a:r>
            <a:r>
              <a:rPr lang="es-ES" sz="1600" dirty="0" smtClean="0">
                <a:latin typeface="Helvetica" pitchFamily="34" charset="0"/>
              </a:rPr>
              <a:t>ellos </a:t>
            </a:r>
            <a:r>
              <a:rPr lang="es-ES" sz="1600" dirty="0">
                <a:latin typeface="Helvetica" pitchFamily="34" charset="0"/>
              </a:rPr>
              <a:t>es una experiencia </a:t>
            </a:r>
            <a:r>
              <a:rPr lang="es-ES" sz="1600" dirty="0" smtClean="0">
                <a:latin typeface="Helvetica" pitchFamily="34" charset="0"/>
              </a:rPr>
              <a:t>personal </a:t>
            </a:r>
            <a:r>
              <a:rPr lang="es-ES" sz="1600" dirty="0">
                <a:latin typeface="Helvetica" pitchFamily="34" charset="0"/>
              </a:rPr>
              <a:t>de </a:t>
            </a:r>
            <a:r>
              <a:rPr lang="es-ES" sz="1600" dirty="0" smtClean="0">
                <a:latin typeface="Helvetica" pitchFamily="34" charset="0"/>
              </a:rPr>
              <a:t>ir en un globo de aire caliente, mientras </a:t>
            </a:r>
            <a:r>
              <a:rPr lang="es-ES" sz="1600" dirty="0">
                <a:latin typeface="Helvetica" pitchFamily="34" charset="0"/>
              </a:rPr>
              <a:t>que el otro sólo da información objetiva sobre </a:t>
            </a:r>
            <a:r>
              <a:rPr lang="es-ES" sz="1600" dirty="0" smtClean="0">
                <a:latin typeface="Helvetica" pitchFamily="34" charset="0"/>
              </a:rPr>
              <a:t>cómo funcionan los globos </a:t>
            </a:r>
            <a:r>
              <a:rPr lang="es-ES" sz="1600" dirty="0">
                <a:latin typeface="Helvetica" pitchFamily="34" charset="0"/>
              </a:rPr>
              <a:t>de aire </a:t>
            </a:r>
            <a:r>
              <a:rPr lang="es-ES" sz="1600" dirty="0" smtClean="0">
                <a:latin typeface="Helvetica" pitchFamily="34" charset="0"/>
              </a:rPr>
              <a:t>caliente.</a:t>
            </a:r>
          </a:p>
          <a:p>
            <a:pPr marL="742950" lvl="1" indent="-285750">
              <a:buAutoNum type="alphaUcPeriod"/>
            </a:pPr>
            <a:endParaRPr lang="es-419" sz="1600" dirty="0" smtClean="0">
              <a:latin typeface="Helvetica" pitchFamily="34" charset="0"/>
            </a:endParaRPr>
          </a:p>
          <a:p>
            <a:pPr marL="742950" lvl="1" indent="-285750">
              <a:buAutoNum type="alphaUcPeriod"/>
            </a:pPr>
            <a:r>
              <a:rPr lang="es-ES" sz="1600" dirty="0">
                <a:latin typeface="Helvetica" pitchFamily="34" charset="0"/>
              </a:rPr>
              <a:t>Ambos artículos contienen información acerca de las partes de un globo de aire caliente, pero </a:t>
            </a:r>
            <a:r>
              <a:rPr lang="es-ES" sz="1600" dirty="0" smtClean="0">
                <a:latin typeface="Helvetica" pitchFamily="34" charset="0"/>
              </a:rPr>
              <a:t>ninguno dice cuán lejos puede volar un globo de aire caliente.</a:t>
            </a:r>
          </a:p>
          <a:p>
            <a:pPr marL="742950" lvl="1" indent="-285750">
              <a:buAutoNum type="alphaUcPeriod"/>
            </a:pPr>
            <a:endParaRPr lang="es-419" sz="1600" dirty="0" smtClean="0">
              <a:latin typeface="Helvetica" pitchFamily="34" charset="0"/>
            </a:endParaRPr>
          </a:p>
          <a:p>
            <a:pPr marL="742950" lvl="1" indent="-285750">
              <a:buAutoNum type="alphaUcPeriod"/>
            </a:pPr>
            <a:r>
              <a:rPr lang="es-ES" sz="1600" dirty="0">
                <a:latin typeface="Helvetica" pitchFamily="34" charset="0"/>
              </a:rPr>
              <a:t>Uno de los artículos incluye un diagrama de un globo de aire caliente, mientras que el otro artículo no incluye un diagrama</a:t>
            </a:r>
            <a:r>
              <a:rPr lang="es-ES" sz="1600" dirty="0" smtClean="0">
                <a:latin typeface="Helvetica" pitchFamily="34" charset="0"/>
              </a:rPr>
              <a:t>.</a:t>
            </a:r>
          </a:p>
          <a:p>
            <a:pPr marL="742950" lvl="1" indent="-285750">
              <a:buAutoNum type="alphaUcPeriod"/>
            </a:pPr>
            <a:endParaRPr lang="es-419" sz="1600" dirty="0" smtClean="0">
              <a:latin typeface="Helvetica" pitchFamily="34" charset="0"/>
            </a:endParaRPr>
          </a:p>
          <a:p>
            <a:pPr marL="742950" lvl="1" indent="-285750">
              <a:buAutoNum type="alphaUcPeriod"/>
            </a:pPr>
            <a:r>
              <a:rPr lang="es-ES" sz="1600" dirty="0">
                <a:latin typeface="Helvetica" pitchFamily="34" charset="0"/>
              </a:rPr>
              <a:t>Ambos artículos discuten cómo un globo de aire caliente puede ser controlado, pero </a:t>
            </a:r>
            <a:r>
              <a:rPr lang="es-ES" sz="1600" dirty="0" smtClean="0">
                <a:latin typeface="Helvetica" pitchFamily="34" charset="0"/>
              </a:rPr>
              <a:t>ninguna explica </a:t>
            </a:r>
            <a:r>
              <a:rPr lang="es-ES" sz="1600" dirty="0">
                <a:latin typeface="Helvetica" pitchFamily="34" charset="0"/>
              </a:rPr>
              <a:t>por qué muchas personas disfrutan </a:t>
            </a:r>
            <a:r>
              <a:rPr lang="es-ES" sz="1600" dirty="0" smtClean="0">
                <a:latin typeface="Helvetica" pitchFamily="34" charset="0"/>
              </a:rPr>
              <a:t>los globos de aire caliente.</a:t>
            </a:r>
            <a:endParaRPr lang="es-419"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s-419" smtClean="0"/>
              <a:pPr/>
              <a:t>38</a:t>
            </a:fld>
            <a:endParaRPr lang="es-419" dirty="0"/>
          </a:p>
        </p:txBody>
      </p:sp>
      <p:sp>
        <p:nvSpPr>
          <p:cNvPr id="5" name="Rectangle 4"/>
          <p:cNvSpPr/>
          <p:nvPr/>
        </p:nvSpPr>
        <p:spPr>
          <a:xfrm>
            <a:off x="517682" y="719116"/>
            <a:ext cx="6460810" cy="2811311"/>
          </a:xfrm>
          <a:prstGeom prst="rect">
            <a:avLst/>
          </a:prstGeom>
        </p:spPr>
        <p:txBody>
          <a:bodyPr wrap="square" lIns="101881" tIns="50941" rIns="101881" bIns="50941">
            <a:spAutoFit/>
          </a:bodyPr>
          <a:lstStyle/>
          <a:p>
            <a:pPr marL="396875" indent="-396875"/>
            <a:r>
              <a:rPr lang="es-419" sz="1600" b="1" dirty="0" smtClean="0">
                <a:latin typeface="Helvetica" pitchFamily="34" charset="0"/>
              </a:rPr>
              <a:t>11. ¿Cuál es un ejemplo de un punto específico apoyado en ambos artículos?</a:t>
            </a:r>
          </a:p>
          <a:p>
            <a:pPr marL="244291" indent="-244291"/>
            <a:endParaRPr lang="es-419" sz="1600" dirty="0" smtClean="0">
              <a:latin typeface="Helvetica" pitchFamily="34" charset="0"/>
            </a:endParaRPr>
          </a:p>
          <a:p>
            <a:pPr marL="685800" lvl="1" indent="-285750">
              <a:buFont typeface="+mj-lt"/>
              <a:buAutoNum type="alphaUcPeriod"/>
            </a:pPr>
            <a:r>
              <a:rPr lang="es-ES" sz="1600" dirty="0">
                <a:latin typeface="Helvetica" pitchFamily="34" charset="0"/>
              </a:rPr>
              <a:t>La masa es la medida de la cantidad de materia que algo </a:t>
            </a:r>
            <a:r>
              <a:rPr lang="es-ES" sz="1600" dirty="0" smtClean="0">
                <a:latin typeface="Helvetica" pitchFamily="34" charset="0"/>
              </a:rPr>
              <a:t>contiene.</a:t>
            </a:r>
          </a:p>
          <a:p>
            <a:pPr marL="685800" lvl="1" indent="-285750">
              <a:buFont typeface="+mj-lt"/>
              <a:buAutoNum type="alphaUcPeriod"/>
            </a:pPr>
            <a:endParaRPr lang="es-419" sz="1600" dirty="0" smtClean="0">
              <a:latin typeface="Helvetica" pitchFamily="34" charset="0"/>
            </a:endParaRPr>
          </a:p>
          <a:p>
            <a:pPr marL="685800" lvl="1" indent="-285750">
              <a:buFont typeface="+mj-lt"/>
              <a:buAutoNum type="alphaUcPeriod"/>
            </a:pPr>
            <a:r>
              <a:rPr lang="es-ES" sz="1600" dirty="0">
                <a:latin typeface="Helvetica" pitchFamily="34" charset="0"/>
              </a:rPr>
              <a:t>Un pie cúbico de aire pesa alrededor de una onza. </a:t>
            </a:r>
            <a:endParaRPr lang="es-ES" sz="1600" dirty="0" smtClean="0">
              <a:latin typeface="Helvetica" pitchFamily="34" charset="0"/>
            </a:endParaRPr>
          </a:p>
          <a:p>
            <a:pPr marL="685800" lvl="1" indent="-285750">
              <a:buFont typeface="+mj-lt"/>
              <a:buAutoNum type="alphaUcPeriod"/>
            </a:pPr>
            <a:endParaRPr lang="es-419" sz="1600" dirty="0" smtClean="0">
              <a:latin typeface="Helvetica" pitchFamily="34" charset="0"/>
            </a:endParaRPr>
          </a:p>
          <a:p>
            <a:pPr marL="685800" lvl="1" indent="-285750">
              <a:buFont typeface="+mj-lt"/>
              <a:buAutoNum type="alphaUcPeriod"/>
            </a:pPr>
            <a:r>
              <a:rPr lang="es-419" sz="1600" dirty="0" smtClean="0">
                <a:latin typeface="Helvetica" pitchFamily="34" charset="0"/>
              </a:rPr>
              <a:t>El aire caliente es más liviano que el aire frío.  </a:t>
            </a:r>
          </a:p>
          <a:p>
            <a:pPr marL="685800" lvl="1" indent="-285750">
              <a:buFont typeface="+mj-lt"/>
              <a:buAutoNum type="alphaUcPeriod"/>
            </a:pPr>
            <a:endParaRPr lang="es-419" sz="1600" dirty="0" smtClean="0">
              <a:latin typeface="Helvetica" pitchFamily="34" charset="0"/>
            </a:endParaRPr>
          </a:p>
          <a:p>
            <a:pPr marL="685800" lvl="1" indent="-285750">
              <a:buFont typeface="+mj-lt"/>
              <a:buAutoNum type="alphaUcPeriod"/>
            </a:pPr>
            <a:r>
              <a:rPr lang="es-ES" sz="1600" dirty="0" smtClean="0">
                <a:latin typeface="Helvetica" pitchFamily="34" charset="0"/>
              </a:rPr>
              <a:t>El </a:t>
            </a:r>
            <a:r>
              <a:rPr lang="es-ES" sz="1600" dirty="0">
                <a:latin typeface="Helvetica" pitchFamily="34" charset="0"/>
              </a:rPr>
              <a:t>aire </a:t>
            </a:r>
            <a:r>
              <a:rPr lang="es-ES" sz="1600" dirty="0" smtClean="0">
                <a:latin typeface="Helvetica" pitchFamily="34" charset="0"/>
              </a:rPr>
              <a:t>adentro del globo </a:t>
            </a:r>
            <a:r>
              <a:rPr lang="es-ES" sz="1600" dirty="0">
                <a:latin typeface="Helvetica" pitchFamily="34" charset="0"/>
              </a:rPr>
              <a:t>hace remolinos en </a:t>
            </a:r>
            <a:r>
              <a:rPr lang="es-ES" sz="1600" dirty="0" smtClean="0">
                <a:latin typeface="Helvetica" pitchFamily="34" charset="0"/>
              </a:rPr>
              <a:t>patrones</a:t>
            </a:r>
            <a:r>
              <a:rPr lang="es-ES" sz="1600" dirty="0">
                <a:latin typeface="Helvetica" pitchFamily="34" charset="0"/>
              </a:rPr>
              <a:t>.</a:t>
            </a:r>
            <a:endParaRPr lang="es-419" sz="1600" dirty="0">
              <a:latin typeface="Helvetica" pitchFamily="34" charset="0"/>
            </a:endParaRPr>
          </a:p>
        </p:txBody>
      </p:sp>
      <p:cxnSp>
        <p:nvCxnSpPr>
          <p:cNvPr id="17" name="Straight Connector 16"/>
          <p:cNvCxnSpPr/>
          <p:nvPr/>
        </p:nvCxnSpPr>
        <p:spPr>
          <a:xfrm>
            <a:off x="549591" y="43905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263214956"/>
              </p:ext>
            </p:extLst>
          </p:nvPr>
        </p:nvGraphicFramePr>
        <p:xfrm>
          <a:off x="5486400" y="3581400"/>
          <a:ext cx="1592262" cy="695003"/>
        </p:xfrm>
        <a:graphic>
          <a:graphicData uri="http://schemas.openxmlformats.org/drawingml/2006/table">
            <a:tbl>
              <a:tblPr firstRow="1" firstCol="1" bandRow="1"/>
              <a:tblGrid>
                <a:gridCol w="1592262"/>
              </a:tblGrid>
              <a:tr h="133536">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RI.5.6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3154" marR="331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561467">
                <a:tc>
                  <a:txBody>
                    <a:bodyPr/>
                    <a:lstStyle/>
                    <a:p>
                      <a:pPr marL="0" marR="0" algn="l">
                        <a:lnSpc>
                          <a:spcPct val="115000"/>
                        </a:lnSpc>
                        <a:spcBef>
                          <a:spcPts val="0"/>
                        </a:spcBef>
                        <a:spcAft>
                          <a:spcPts val="0"/>
                        </a:spcAft>
                      </a:pPr>
                      <a:r>
                        <a:rPr lang="es-ES" sz="800" b="1" dirty="0" smtClean="0">
                          <a:solidFill>
                            <a:srgbClr val="000000"/>
                          </a:solidFill>
                          <a:effectLst/>
                          <a:latin typeface="+mn-lt"/>
                          <a:ea typeface="Times New Roman"/>
                          <a:cs typeface="Times New Roman"/>
                        </a:rPr>
                        <a:t>Clasifica los puntos específicos de múltiples recuentos con puntos de vista similares (sólo comparar hasta el momento; no contrastar).</a:t>
                      </a:r>
                      <a:endParaRPr lang="en-US" sz="800" dirty="0">
                        <a:effectLst/>
                        <a:latin typeface="Calibri"/>
                        <a:ea typeface="Calibri"/>
                        <a:cs typeface="Times New Roman"/>
                      </a:endParaRPr>
                    </a:p>
                  </a:txBody>
                  <a:tcPr marL="33154" marR="3315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30213278"/>
              </p:ext>
            </p:extLst>
          </p:nvPr>
        </p:nvGraphicFramePr>
        <p:xfrm>
          <a:off x="4724400" y="8788953"/>
          <a:ext cx="2382837" cy="686177"/>
        </p:xfrm>
        <a:graphic>
          <a:graphicData uri="http://schemas.openxmlformats.org/drawingml/2006/table">
            <a:tbl>
              <a:tblPr firstRow="1" firstCol="1" bandRow="1"/>
              <a:tblGrid>
                <a:gridCol w="2382837"/>
              </a:tblGrid>
              <a:tr h="133536">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RI.5.6   DOK </a:t>
                      </a:r>
                      <a:r>
                        <a:rPr lang="en-US" sz="800" b="1" dirty="0">
                          <a:solidFill>
                            <a:srgbClr val="000000"/>
                          </a:solidFill>
                          <a:effectLst/>
                          <a:latin typeface="Calibri"/>
                          <a:ea typeface="Times New Roman"/>
                          <a:cs typeface="Times New Roman"/>
                        </a:rPr>
                        <a:t>4 - AN</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33154" marR="331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545592">
                <a:tc>
                  <a:txBody>
                    <a:bodyPr/>
                    <a:lstStyle/>
                    <a:p>
                      <a:pPr marL="0" marR="0" algn="l">
                        <a:lnSpc>
                          <a:spcPct val="115000"/>
                        </a:lnSpc>
                        <a:spcBef>
                          <a:spcPts val="0"/>
                        </a:spcBef>
                        <a:spcAft>
                          <a:spcPts val="0"/>
                        </a:spcAft>
                      </a:pPr>
                      <a:r>
                        <a:rPr lang="es-ES" sz="800" b="1" dirty="0" smtClean="0">
                          <a:solidFill>
                            <a:srgbClr val="000000"/>
                          </a:solidFill>
                          <a:effectLst/>
                          <a:latin typeface="+mn-lt"/>
                          <a:ea typeface="Times New Roman"/>
                          <a:cs typeface="Times New Roman"/>
                        </a:rPr>
                        <a:t>Analiza (compara y contrasta) múltiples recuentos de un mismo acontecimiento o tópico,  señalando importantes similitudes y diferencias en el punto de vista que ellos representan (</a:t>
                      </a:r>
                      <a:r>
                        <a:rPr lang="es-ES" sz="800" b="1" dirty="0" err="1" smtClean="0">
                          <a:solidFill>
                            <a:srgbClr val="000000"/>
                          </a:solidFill>
                          <a:effectLst/>
                          <a:latin typeface="+mn-lt"/>
                          <a:ea typeface="Times New Roman"/>
                          <a:cs typeface="Times New Roman"/>
                        </a:rPr>
                        <a:t>Venn</a:t>
                      </a:r>
                      <a:r>
                        <a:rPr lang="es-ES" sz="800" b="1" dirty="0" smtClean="0">
                          <a:solidFill>
                            <a:srgbClr val="000000"/>
                          </a:solidFill>
                          <a:effectLst/>
                          <a:latin typeface="+mn-lt"/>
                          <a:ea typeface="Times New Roman"/>
                          <a:cs typeface="Times New Roman"/>
                        </a:rPr>
                        <a:t>).</a:t>
                      </a:r>
                      <a:endParaRPr lang="en-US" sz="800" dirty="0">
                        <a:effectLst/>
                        <a:latin typeface="Calibri"/>
                        <a:ea typeface="Calibri"/>
                        <a:cs typeface="Times New Roman"/>
                      </a:endParaRPr>
                    </a:p>
                  </a:txBody>
                  <a:tcPr marL="33154" marR="3315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663501" y="1554288"/>
            <a:ext cx="244402" cy="1892566"/>
            <a:chOff x="677142" y="1893477"/>
            <a:chExt cx="244402" cy="1892566"/>
          </a:xfrm>
        </p:grpSpPr>
        <p:sp>
          <p:nvSpPr>
            <p:cNvPr id="18" name="Oval 17"/>
            <p:cNvSpPr/>
            <p:nvPr/>
          </p:nvSpPr>
          <p:spPr>
            <a:xfrm>
              <a:off x="678656" y="1893477"/>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77142" y="3077688"/>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1" name="Oval 20"/>
            <p:cNvSpPr/>
            <p:nvPr/>
          </p:nvSpPr>
          <p:spPr>
            <a:xfrm>
              <a:off x="677142" y="354230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2" name="Oval 21"/>
            <p:cNvSpPr/>
            <p:nvPr/>
          </p:nvSpPr>
          <p:spPr>
            <a:xfrm>
              <a:off x="677142" y="2587130"/>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23" name="Group 22"/>
          <p:cNvGrpSpPr/>
          <p:nvPr/>
        </p:nvGrpSpPr>
        <p:grpSpPr>
          <a:xfrm>
            <a:off x="663501" y="5401817"/>
            <a:ext cx="242888" cy="2893151"/>
            <a:chOff x="678656" y="1961294"/>
            <a:chExt cx="242888" cy="2893151"/>
          </a:xfrm>
        </p:grpSpPr>
        <p:sp>
          <p:nvSpPr>
            <p:cNvPr id="24" name="Oval 23"/>
            <p:cNvSpPr/>
            <p:nvPr/>
          </p:nvSpPr>
          <p:spPr>
            <a:xfrm>
              <a:off x="678656" y="1961294"/>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678656" y="3873329"/>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6" name="Oval 25"/>
            <p:cNvSpPr/>
            <p:nvPr/>
          </p:nvSpPr>
          <p:spPr>
            <a:xfrm>
              <a:off x="678656" y="4610705"/>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7" name="Oval 26"/>
            <p:cNvSpPr/>
            <p:nvPr/>
          </p:nvSpPr>
          <p:spPr>
            <a:xfrm>
              <a:off x="678656" y="289221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999806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73893" y="5284999"/>
            <a:ext cx="6726080" cy="2811311"/>
          </a:xfrm>
          <a:prstGeom prst="rect">
            <a:avLst/>
          </a:prstGeom>
        </p:spPr>
        <p:txBody>
          <a:bodyPr wrap="square" lIns="101881" tIns="50941" rIns="101881" bIns="50941">
            <a:spAutoFit/>
          </a:bodyPr>
          <a:lstStyle/>
          <a:p>
            <a:pPr marL="365125" indent="-365125"/>
            <a:r>
              <a:rPr lang="es-419" sz="1600" b="1" dirty="0" smtClean="0">
                <a:latin typeface="Helvetica" pitchFamily="34" charset="0"/>
              </a:rPr>
              <a:t>14. ¿Cómo el tamaño del globo afecta su vuelo?</a:t>
            </a:r>
          </a:p>
          <a:p>
            <a:pPr marL="366437" indent="-366437"/>
            <a:endParaRPr lang="es-419" sz="1600" b="1" dirty="0" smtClean="0">
              <a:latin typeface="Helvetica" pitchFamily="34" charset="0"/>
            </a:endParaRPr>
          </a:p>
          <a:p>
            <a:pPr marL="682625" lvl="1" indent="-287338">
              <a:buFont typeface="+mj-lt"/>
              <a:buAutoNum type="alphaUcPeriod"/>
            </a:pPr>
            <a:r>
              <a:rPr lang="es-419" sz="1600" dirty="0" smtClean="0">
                <a:latin typeface="Helvetica" pitchFamily="34" charset="0"/>
              </a:rPr>
              <a:t>Mientras más grande es el globo, mayor peso podrá llevar (cargar).</a:t>
            </a:r>
          </a:p>
          <a:p>
            <a:pPr marL="682625" lvl="1" indent="-287338">
              <a:buFont typeface="+mj-lt"/>
              <a:buAutoNum type="alphaUcPeriod"/>
            </a:pPr>
            <a:endParaRPr lang="es-419" sz="1600" dirty="0" smtClean="0">
              <a:latin typeface="Helvetica" pitchFamily="34" charset="0"/>
            </a:endParaRPr>
          </a:p>
          <a:p>
            <a:pPr marL="682625" lvl="1" indent="-287338">
              <a:buFont typeface="+mj-lt"/>
              <a:buAutoNum type="alphaUcPeriod"/>
            </a:pPr>
            <a:r>
              <a:rPr lang="es-ES" sz="1600" dirty="0">
                <a:latin typeface="Helvetica" pitchFamily="34" charset="0"/>
              </a:rPr>
              <a:t>Mientras más grande es el globo</a:t>
            </a:r>
            <a:r>
              <a:rPr lang="es-419" sz="1600" dirty="0" smtClean="0">
                <a:latin typeface="Helvetica" pitchFamily="34" charset="0"/>
              </a:rPr>
              <a:t>, más grande es la válvula paracaídas.</a:t>
            </a:r>
          </a:p>
          <a:p>
            <a:pPr marL="682625" lvl="1" indent="-287338">
              <a:buFont typeface="+mj-lt"/>
              <a:buAutoNum type="alphaUcPeriod"/>
            </a:pPr>
            <a:endParaRPr lang="es-419" sz="1600" dirty="0" smtClean="0">
              <a:latin typeface="Helvetica" pitchFamily="34" charset="0"/>
            </a:endParaRPr>
          </a:p>
          <a:p>
            <a:pPr marL="682625" lvl="1" indent="-287338">
              <a:buFont typeface="+mj-lt"/>
              <a:buAutoNum type="alphaUcPeriod"/>
            </a:pPr>
            <a:r>
              <a:rPr lang="es-ES" sz="1600" dirty="0">
                <a:latin typeface="Helvetica" pitchFamily="34" charset="0"/>
              </a:rPr>
              <a:t>Mientras más grande es el globo</a:t>
            </a:r>
            <a:r>
              <a:rPr lang="es-419" sz="1600" dirty="0" smtClean="0">
                <a:latin typeface="Helvetica" pitchFamily="34" charset="0"/>
              </a:rPr>
              <a:t>, más grande es la barquilla.</a:t>
            </a:r>
          </a:p>
          <a:p>
            <a:pPr marL="682625" lvl="1" indent="-287338">
              <a:buFont typeface="+mj-lt"/>
              <a:buAutoNum type="alphaUcPeriod"/>
            </a:pPr>
            <a:endParaRPr lang="es-419" sz="1600" dirty="0" smtClean="0">
              <a:latin typeface="Helvetica" pitchFamily="34" charset="0"/>
            </a:endParaRPr>
          </a:p>
          <a:p>
            <a:pPr marL="682625" lvl="1" indent="-287338">
              <a:buFont typeface="+mj-lt"/>
              <a:buAutoNum type="alphaUcPeriod"/>
            </a:pPr>
            <a:r>
              <a:rPr lang="es-ES" sz="1600" dirty="0">
                <a:latin typeface="Helvetica" pitchFamily="34" charset="0"/>
              </a:rPr>
              <a:t>Mientras más grande es el globo</a:t>
            </a:r>
            <a:r>
              <a:rPr lang="es-419" sz="1600" dirty="0" smtClean="0">
                <a:latin typeface="Helvetica" pitchFamily="34" charset="0"/>
              </a:rPr>
              <a:t>, más alto volará.</a:t>
            </a:r>
            <a:endParaRPr lang="es-419" sz="1600" dirty="0">
              <a:latin typeface="Helvetica" pitchFamily="34" charset="0"/>
            </a:endParaRPr>
          </a:p>
        </p:txBody>
      </p:sp>
      <p:sp>
        <p:nvSpPr>
          <p:cNvPr id="17" name="Rectangle 16"/>
          <p:cNvSpPr/>
          <p:nvPr/>
        </p:nvSpPr>
        <p:spPr>
          <a:xfrm>
            <a:off x="673893" y="537769"/>
            <a:ext cx="6336507" cy="3303753"/>
          </a:xfrm>
          <a:prstGeom prst="rect">
            <a:avLst/>
          </a:prstGeom>
        </p:spPr>
        <p:txBody>
          <a:bodyPr wrap="square" lIns="101881" tIns="50941" rIns="101881" bIns="50941">
            <a:spAutoFit/>
          </a:bodyPr>
          <a:lstStyle/>
          <a:p>
            <a:pPr algn="ctr"/>
            <a:r>
              <a:rPr lang="es-419" sz="1600" b="1" dirty="0" smtClean="0">
                <a:latin typeface="Helvetica" pitchFamily="34" charset="0"/>
              </a:rPr>
              <a:t>13.  ¿Qué información de </a:t>
            </a:r>
            <a:r>
              <a:rPr lang="es-419" sz="1600" i="1" dirty="0" smtClean="0">
                <a:latin typeface="Helvetica" pitchFamily="34" charset="0"/>
                <a:cs typeface="Helvetica" panose="020B0604020202020204" pitchFamily="34" charset="0"/>
              </a:rPr>
              <a:t>C</a:t>
            </a:r>
            <a:r>
              <a:rPr lang="es-419" altLang="en-US" sz="1600" i="1" dirty="0" smtClean="0">
                <a:solidFill>
                  <a:prstClr val="black"/>
                </a:solidFill>
                <a:latin typeface="Helvetica" panose="020B0604020202020204" pitchFamily="34" charset="0"/>
                <a:ea typeface="SimSun-ExtB" panose="02010609060101010101" pitchFamily="49" charset="-122"/>
                <a:cs typeface="Helvetica" panose="020B0604020202020204" pitchFamily="34" charset="0"/>
              </a:rPr>
              <a:t>ómo funciona un globo de aire caliente</a:t>
            </a:r>
            <a:r>
              <a:rPr lang="es-419" sz="1600" b="1" dirty="0" smtClean="0">
                <a:latin typeface="Helvetica" pitchFamily="34" charset="0"/>
                <a:cs typeface="Helvetica" panose="020B0604020202020204" pitchFamily="34" charset="0"/>
              </a:rPr>
              <a:t> no se encuentra en </a:t>
            </a:r>
            <a:r>
              <a:rPr lang="es-419" sz="1600" i="1" dirty="0" smtClean="0">
                <a:latin typeface="Helvetica" panose="020B0604020202020204" pitchFamily="34" charset="0"/>
                <a:cs typeface="Helvetica" panose="020B0604020202020204" pitchFamily="34" charset="0"/>
              </a:rPr>
              <a:t>Aventura en un globo de aire caliente</a:t>
            </a:r>
            <a:r>
              <a:rPr lang="es-419" sz="1600" b="1" dirty="0" smtClean="0">
                <a:latin typeface="Helvetica" panose="020B0604020202020204" pitchFamily="34" charset="0"/>
                <a:cs typeface="Helvetica" panose="020B0604020202020204" pitchFamily="34" charset="0"/>
              </a:rPr>
              <a:t>?</a:t>
            </a:r>
          </a:p>
          <a:p>
            <a:pPr marL="361417" indent="-361417">
              <a:buAutoNum type="arabicPeriod" startAt="6"/>
            </a:pPr>
            <a:endParaRPr lang="es-419" sz="1600" b="1" dirty="0" smtClean="0">
              <a:latin typeface="Helvetica" pitchFamily="34" charset="0"/>
            </a:endParaRPr>
          </a:p>
          <a:p>
            <a:pPr marL="685800" lvl="1" indent="-285750">
              <a:buFont typeface="+mj-lt"/>
              <a:buAutoNum type="alphaUcPeriod"/>
            </a:pPr>
            <a:r>
              <a:rPr lang="es-419" sz="1600" dirty="0" smtClean="0">
                <a:latin typeface="Helvetica" pitchFamily="34" charset="0"/>
              </a:rPr>
              <a:t>la cantidad de peso en la barquilla (cesto) comparada con la cantidad de pies cúbico de aire caliente en la envoltura</a:t>
            </a:r>
          </a:p>
          <a:p>
            <a:pPr marL="685800" lvl="1" indent="-285750">
              <a:buFont typeface="+mj-lt"/>
              <a:buAutoNum type="alphaUcPeriod"/>
            </a:pPr>
            <a:endParaRPr lang="es-419" sz="1600" dirty="0" smtClean="0">
              <a:latin typeface="Helvetica" pitchFamily="34" charset="0"/>
            </a:endParaRPr>
          </a:p>
          <a:p>
            <a:pPr marL="685800" lvl="1" indent="-285750">
              <a:buFont typeface="+mj-lt"/>
              <a:buAutoNum type="alphaUcPeriod"/>
            </a:pPr>
            <a:r>
              <a:rPr lang="es-419" sz="1600" dirty="0" smtClean="0">
                <a:latin typeface="Helvetica" pitchFamily="34" charset="0"/>
              </a:rPr>
              <a:t>cómo elevar al globo de aire caliente con aire y propano</a:t>
            </a:r>
          </a:p>
          <a:p>
            <a:pPr marL="685800" lvl="1" indent="-285750">
              <a:buFont typeface="+mj-lt"/>
              <a:buAutoNum type="alphaUcPeriod"/>
            </a:pPr>
            <a:endParaRPr lang="es-419" sz="1600" dirty="0" smtClean="0">
              <a:latin typeface="Helvetica" pitchFamily="34" charset="0"/>
            </a:endParaRPr>
          </a:p>
          <a:p>
            <a:pPr marL="685800" lvl="1" indent="-285750">
              <a:buFont typeface="+mj-lt"/>
              <a:buAutoNum type="alphaUcPeriod"/>
            </a:pPr>
            <a:r>
              <a:rPr lang="es-419" sz="1600" dirty="0" smtClean="0">
                <a:latin typeface="Helvetica" pitchFamily="34" charset="0"/>
              </a:rPr>
              <a:t>cómo bajar o hace descender el globo liberando aire caliente a través de la válvula paracaídas</a:t>
            </a:r>
          </a:p>
          <a:p>
            <a:pPr marL="685800" lvl="1" indent="-285750">
              <a:buFont typeface="+mj-lt"/>
              <a:buAutoNum type="alphaUcPeriod"/>
            </a:pPr>
            <a:endParaRPr lang="es-419" sz="1600" dirty="0" smtClean="0">
              <a:latin typeface="Helvetica" pitchFamily="34" charset="0"/>
            </a:endParaRPr>
          </a:p>
          <a:p>
            <a:pPr marL="685800" lvl="1" indent="-285750">
              <a:buFont typeface="+mj-lt"/>
              <a:buAutoNum type="alphaUcPeriod"/>
            </a:pPr>
            <a:r>
              <a:rPr lang="es-419" sz="1600" dirty="0">
                <a:latin typeface="Helvetica" pitchFamily="34" charset="0"/>
              </a:rPr>
              <a:t>i</a:t>
            </a:r>
            <a:r>
              <a:rPr lang="es-419" sz="1600" dirty="0" smtClean="0">
                <a:latin typeface="Helvetica" pitchFamily="34" charset="0"/>
              </a:rPr>
              <a:t>nformación de las 3 partes principales: envoltura, quemador y barquilla (cesto)</a:t>
            </a:r>
            <a:endParaRPr lang="es-419"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s-419" smtClean="0"/>
              <a:pPr/>
              <a:t>39</a:t>
            </a:fld>
            <a:endParaRPr lang="es-419" dirty="0"/>
          </a:p>
        </p:txBody>
      </p:sp>
      <p:cxnSp>
        <p:nvCxnSpPr>
          <p:cNvPr id="12" name="Straight Connector 11"/>
          <p:cNvCxnSpPr/>
          <p:nvPr/>
        </p:nvCxnSpPr>
        <p:spPr>
          <a:xfrm>
            <a:off x="445294" y="4519914"/>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624400294"/>
              </p:ext>
            </p:extLst>
          </p:nvPr>
        </p:nvGraphicFramePr>
        <p:xfrm>
          <a:off x="5410200" y="3780183"/>
          <a:ext cx="1681957" cy="602403"/>
        </p:xfrm>
        <a:graphic>
          <a:graphicData uri="http://schemas.openxmlformats.org/drawingml/2006/table">
            <a:tbl>
              <a:tblPr firstRow="1" firstCol="1" bandRow="1"/>
              <a:tblGrid>
                <a:gridCol w="1681957"/>
              </a:tblGrid>
              <a:tr h="133011">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RI.5.9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3023" marR="3302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69392">
                <a:tc>
                  <a:txBody>
                    <a:bodyPr/>
                    <a:lstStyle/>
                    <a:p>
                      <a:pPr marL="0" marR="0" algn="l">
                        <a:lnSpc>
                          <a:spcPct val="115000"/>
                        </a:lnSpc>
                        <a:spcBef>
                          <a:spcPts val="0"/>
                        </a:spcBef>
                        <a:spcAft>
                          <a:spcPts val="0"/>
                        </a:spcAft>
                      </a:pPr>
                      <a:r>
                        <a:rPr lang="es-ES" sz="800" b="1" dirty="0" smtClean="0">
                          <a:solidFill>
                            <a:srgbClr val="000000"/>
                          </a:solidFill>
                          <a:effectLst/>
                          <a:latin typeface="+mn-lt"/>
                          <a:ea typeface="Times New Roman"/>
                          <a:cs typeface="Times New Roman"/>
                        </a:rPr>
                        <a:t>Hace listas o clasifica (grafica) información similar encontrada en varios textos sobre el mismo tema.</a:t>
                      </a:r>
                      <a:endParaRPr lang="en-US" sz="800" b="1" dirty="0" smtClean="0">
                        <a:solidFill>
                          <a:srgbClr val="000000"/>
                        </a:solidFill>
                        <a:effectLst/>
                        <a:latin typeface="Calibri"/>
                        <a:ea typeface="Times New Roman"/>
                        <a:cs typeface="Times New Roman"/>
                      </a:endParaRPr>
                    </a:p>
                  </a:txBody>
                  <a:tcPr marL="33023" marR="3302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35364316"/>
              </p:ext>
            </p:extLst>
          </p:nvPr>
        </p:nvGraphicFramePr>
        <p:xfrm>
          <a:off x="5070014" y="8305800"/>
          <a:ext cx="2057400" cy="749496"/>
        </p:xfrm>
        <a:graphic>
          <a:graphicData uri="http://schemas.openxmlformats.org/drawingml/2006/table">
            <a:tbl>
              <a:tblPr firstRow="1" firstCol="1" bandRow="1"/>
              <a:tblGrid>
                <a:gridCol w="2057400"/>
              </a:tblGrid>
              <a:tr h="133011">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RI.5.9</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ANs</a:t>
                      </a:r>
                      <a:endParaRPr lang="en-US" sz="800" dirty="0">
                        <a:effectLst/>
                        <a:latin typeface="Calibri"/>
                        <a:ea typeface="Calibri"/>
                        <a:cs typeface="Times New Roman"/>
                      </a:endParaRPr>
                    </a:p>
                  </a:txBody>
                  <a:tcPr marL="33023" marR="3302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616485">
                <a:tc>
                  <a:txBody>
                    <a:bodyPr/>
                    <a:lstStyle/>
                    <a:p>
                      <a:pPr marL="0" marR="0" algn="l">
                        <a:lnSpc>
                          <a:spcPct val="115000"/>
                        </a:lnSpc>
                        <a:spcBef>
                          <a:spcPts val="0"/>
                        </a:spcBef>
                        <a:spcAft>
                          <a:spcPts val="0"/>
                        </a:spcAft>
                      </a:pPr>
                      <a:r>
                        <a:rPr lang="es-ES" sz="800" b="1" dirty="0" smtClean="0">
                          <a:solidFill>
                            <a:srgbClr val="000000"/>
                          </a:solidFill>
                          <a:effectLst/>
                          <a:latin typeface="+mn-lt"/>
                          <a:ea typeface="Times New Roman"/>
                          <a:cs typeface="Times New Roman"/>
                        </a:rPr>
                        <a:t>Utilizando una pregunta proporcionada sobre un tema, el estudiante determina qué es o no relevante a la pregunta, usando varias fuentes (planificación, organizadores gráficos)</a:t>
                      </a:r>
                      <a:endParaRPr lang="en-US" sz="800" b="1" dirty="0" smtClean="0">
                        <a:solidFill>
                          <a:srgbClr val="000000"/>
                        </a:solidFill>
                        <a:effectLst/>
                        <a:latin typeface="Calibri"/>
                        <a:ea typeface="Times New Roman"/>
                        <a:cs typeface="Times New Roman"/>
                      </a:endParaRPr>
                    </a:p>
                  </a:txBody>
                  <a:tcPr marL="33023" marR="3302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6" name="Group 15"/>
          <p:cNvGrpSpPr/>
          <p:nvPr/>
        </p:nvGrpSpPr>
        <p:grpSpPr>
          <a:xfrm>
            <a:off x="835619" y="1330913"/>
            <a:ext cx="242888" cy="2192493"/>
            <a:chOff x="678656" y="1961294"/>
            <a:chExt cx="242888" cy="2192493"/>
          </a:xfrm>
        </p:grpSpPr>
        <p:sp>
          <p:nvSpPr>
            <p:cNvPr id="19" name="Oval 18"/>
            <p:cNvSpPr/>
            <p:nvPr/>
          </p:nvSpPr>
          <p:spPr>
            <a:xfrm>
              <a:off x="678656" y="1961294"/>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78656" y="3177983"/>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2" name="Oval 21"/>
            <p:cNvSpPr/>
            <p:nvPr/>
          </p:nvSpPr>
          <p:spPr>
            <a:xfrm>
              <a:off x="678656" y="3910047"/>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3" name="Oval 22"/>
            <p:cNvSpPr/>
            <p:nvPr/>
          </p:nvSpPr>
          <p:spPr>
            <a:xfrm>
              <a:off x="678656" y="2673571"/>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24" name="Group 23"/>
          <p:cNvGrpSpPr/>
          <p:nvPr/>
        </p:nvGrpSpPr>
        <p:grpSpPr>
          <a:xfrm>
            <a:off x="835619" y="5856581"/>
            <a:ext cx="242888" cy="2161824"/>
            <a:chOff x="678656" y="1961294"/>
            <a:chExt cx="242888" cy="2161824"/>
          </a:xfrm>
        </p:grpSpPr>
        <p:sp>
          <p:nvSpPr>
            <p:cNvPr id="32" name="Oval 31"/>
            <p:cNvSpPr/>
            <p:nvPr/>
          </p:nvSpPr>
          <p:spPr>
            <a:xfrm>
              <a:off x="678656" y="1961294"/>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3" name="Oval 32"/>
            <p:cNvSpPr/>
            <p:nvPr/>
          </p:nvSpPr>
          <p:spPr>
            <a:xfrm>
              <a:off x="678656" y="3385848"/>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4" name="Oval 33"/>
            <p:cNvSpPr/>
            <p:nvPr/>
          </p:nvSpPr>
          <p:spPr>
            <a:xfrm>
              <a:off x="678656" y="3879378"/>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5" name="Oval 34"/>
            <p:cNvSpPr/>
            <p:nvPr/>
          </p:nvSpPr>
          <p:spPr>
            <a:xfrm>
              <a:off x="678656" y="2673571"/>
              <a:ext cx="242888" cy="2437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44103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304800"/>
            <a:ext cx="6873240" cy="7612621"/>
          </a:xfrm>
          <a:prstGeom prst="rect">
            <a:avLst/>
          </a:prstGeom>
          <a:noFill/>
        </p:spPr>
        <p:txBody>
          <a:bodyPr wrap="square" lIns="101880" tIns="50939" rIns="101880" bIns="50939" rtlCol="0">
            <a:spAutoFit/>
          </a:bodyPr>
          <a:lstStyle/>
          <a:p>
            <a:endParaRPr lang="es-419" sz="1400" b="1" u="sng" dirty="0" smtClean="0"/>
          </a:p>
          <a:p>
            <a:r>
              <a:rPr lang="es-419" sz="1100" dirty="0" smtClean="0"/>
              <a:t>Esta es una pre-evaluación para medir la tarea de escribir un </a:t>
            </a:r>
            <a:r>
              <a:rPr lang="es-419" sz="1100" b="1" u="sng" dirty="0" smtClean="0"/>
              <a:t>artículo de opinión</a:t>
            </a:r>
            <a:r>
              <a:rPr lang="es-419" sz="1100" dirty="0" smtClean="0"/>
              <a:t>. Las composiciones completas son siempre parte de una </a:t>
            </a:r>
            <a:r>
              <a:rPr lang="es-419" sz="1100" b="1" dirty="0" smtClean="0"/>
              <a:t>tarea de rendimiento</a:t>
            </a:r>
            <a:r>
              <a:rPr lang="es-419" sz="1100" dirty="0" smtClean="0"/>
              <a:t>. Una tarea de rendimiento completa tendría: </a:t>
            </a:r>
          </a:p>
          <a:p>
            <a:endParaRPr lang="es-419" sz="1100" dirty="0" smtClean="0"/>
          </a:p>
          <a:p>
            <a:endParaRPr lang="es-419" sz="1100" dirty="0" smtClean="0"/>
          </a:p>
          <a:p>
            <a:r>
              <a:rPr lang="es-419" sz="1100" b="1" i="1" dirty="0" smtClean="0"/>
              <a:t>Parte 1</a:t>
            </a:r>
          </a:p>
          <a:p>
            <a:pPr marL="181691" indent="-181691">
              <a:buFont typeface="Arial" panose="020B0604020202020204" pitchFamily="34" charset="0"/>
              <a:buChar char="•"/>
            </a:pPr>
            <a:r>
              <a:rPr lang="es-PE" sz="1100" dirty="0">
                <a:solidFill>
                  <a:prstClr val="black"/>
                </a:solidFill>
                <a:latin typeface="Calibri" panose="020F0502020204030204" pitchFamily="34" charset="0"/>
              </a:rPr>
              <a:t>Una actividad para toda la clase (30 Minutos) </a:t>
            </a:r>
          </a:p>
          <a:p>
            <a:pPr marL="181691" indent="-181691">
              <a:buFont typeface="Arial" panose="020B0604020202020204" pitchFamily="34" charset="0"/>
              <a:buChar char="•"/>
            </a:pPr>
            <a:r>
              <a:rPr lang="es-PE" sz="1100" dirty="0">
                <a:solidFill>
                  <a:prstClr val="black"/>
                </a:solidFill>
                <a:latin typeface="Calibri" panose="020F0502020204030204" pitchFamily="34" charset="0"/>
              </a:rPr>
              <a:t>Pasajes o cualquier otra fuente de lectura </a:t>
            </a:r>
          </a:p>
          <a:p>
            <a:pPr marL="181691" indent="-181691">
              <a:buFont typeface="Arial" panose="020B0604020202020204" pitchFamily="34" charset="0"/>
              <a:buChar char="•"/>
            </a:pPr>
            <a:r>
              <a:rPr lang="es-PE" sz="1100" dirty="0">
                <a:solidFill>
                  <a:prstClr val="black"/>
                </a:solidFill>
                <a:latin typeface="Calibri" panose="020F0502020204030204" pitchFamily="34" charset="0"/>
              </a:rPr>
              <a:t>3 preguntas de investigación </a:t>
            </a:r>
          </a:p>
          <a:p>
            <a:pPr marL="181691" indent="-181691">
              <a:buFont typeface="Arial" panose="020B0604020202020204" pitchFamily="34" charset="0"/>
              <a:buChar char="•"/>
            </a:pPr>
            <a:r>
              <a:rPr lang="es-PE" sz="1100" dirty="0">
                <a:latin typeface="Calibri" panose="020F0502020204030204" pitchFamily="34" charset="0"/>
              </a:rPr>
              <a:t>Podrían haber otras preguntas de respuestas construidas.</a:t>
            </a:r>
          </a:p>
          <a:p>
            <a:endParaRPr lang="es-419" sz="1100" b="1" i="1" dirty="0" smtClean="0"/>
          </a:p>
          <a:p>
            <a:r>
              <a:rPr lang="es-419" sz="1100" b="1" i="1" dirty="0" smtClean="0"/>
              <a:t>Parte 2</a:t>
            </a:r>
          </a:p>
          <a:p>
            <a:pPr marL="180587" indent="-180587">
              <a:buFont typeface="Arial" panose="020B0604020202020204" pitchFamily="34" charset="0"/>
              <a:buChar char="•"/>
            </a:pPr>
            <a:r>
              <a:rPr lang="es-419" sz="1100" dirty="0" smtClean="0"/>
              <a:t>Una composición completa (70 minutos)</a:t>
            </a:r>
          </a:p>
          <a:p>
            <a:r>
              <a:rPr lang="es-ES" sz="1100" dirty="0"/>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Las hojas para tomar notas en esta pre evaluación fueron diseñadas para textos informativos  Si decide utilizarlas, por favor pida a sus estudiantes que tomen notas mientras leen los pasajes informativos.</a:t>
            </a:r>
          </a:p>
          <a:p>
            <a:endParaRPr lang="es-419" sz="1100" dirty="0" smtClean="0"/>
          </a:p>
          <a:p>
            <a:r>
              <a:rPr lang="es-419" sz="1400" u="sng" dirty="0" smtClean="0"/>
              <a:t>Instrucciones</a:t>
            </a:r>
          </a:p>
          <a:p>
            <a:r>
              <a:rPr lang="es-419" sz="1050" b="1" dirty="0" smtClean="0"/>
              <a:t>30 minutos</a:t>
            </a:r>
          </a:p>
          <a:p>
            <a:pPr marL="240782" indent="-240782">
              <a:buAutoNum type="arabicPeriod"/>
            </a:pPr>
            <a:r>
              <a:rPr lang="es-419" sz="1100" dirty="0" smtClean="0"/>
              <a:t>Es posible que desee tener una actividad de 30 minutos para toda la clase. El propósito de una actividad </a:t>
            </a:r>
            <a:r>
              <a:rPr lang="es-419" sz="1100" b="1" dirty="0" smtClean="0"/>
              <a:t>PT</a:t>
            </a:r>
            <a:r>
              <a:rPr lang="es-419" sz="1100" dirty="0" smtClean="0"/>
              <a:t> (</a:t>
            </a:r>
            <a:r>
              <a:rPr lang="es-419" sz="1100" i="1" dirty="0" smtClean="0"/>
              <a:t>Performance </a:t>
            </a:r>
            <a:r>
              <a:rPr lang="es-419" sz="1100" i="1" dirty="0" err="1" smtClean="0"/>
              <a:t>Task</a:t>
            </a:r>
            <a:r>
              <a:rPr lang="es-419" sz="1100" i="1" dirty="0" smtClean="0"/>
              <a:t> </a:t>
            </a:r>
            <a:r>
              <a:rPr lang="es-419" sz="1100" dirty="0" smtClean="0"/>
              <a:t>- </a:t>
            </a:r>
            <a:r>
              <a:rPr lang="es-419" sz="1100" b="1" dirty="0" smtClean="0"/>
              <a:t>Tarea de Rendimiento</a:t>
            </a:r>
            <a:r>
              <a:rPr lang="es-419" sz="1100" dirty="0" smtClean="0"/>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100" b="1" dirty="0" smtClean="0"/>
              <a:t>NO</a:t>
            </a:r>
            <a:r>
              <a:rPr lang="es-419" sz="1100" dirty="0" smtClean="0"/>
              <a:t> pre-enseña ningún contenido a ser evaluado!</a:t>
            </a:r>
          </a:p>
          <a:p>
            <a:r>
              <a:rPr lang="es-419" sz="1050" b="1" dirty="0" smtClean="0"/>
              <a:t>35 minutos</a:t>
            </a:r>
          </a:p>
          <a:p>
            <a:pPr marL="240782" indent="-240782">
              <a:buAutoNum type="arabicPeriod" startAt="2"/>
            </a:pPr>
            <a:r>
              <a:rPr lang="es-419" sz="1100" dirty="0" smtClean="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5635" indent="-245635">
              <a:buFont typeface="+mj-lt"/>
              <a:buAutoNum type="arabicPeriod" startAt="3"/>
            </a:pPr>
            <a:r>
              <a:rPr lang="es-419" sz="1100" dirty="0" smtClean="0"/>
              <a:t>Los estudiantes contestan las  3 preguntas de investigación o cualquier otra pregunta de respuesta construida. Los estudiantes deben hacer referencia a estas respuestas cuando estén escribiendo su artículo de opinión.</a:t>
            </a:r>
          </a:p>
          <a:p>
            <a:r>
              <a:rPr lang="es-419" sz="1050" b="1" dirty="0" smtClean="0"/>
              <a:t>15 minutos de receso</a:t>
            </a:r>
          </a:p>
          <a:p>
            <a:r>
              <a:rPr lang="es-419" sz="1050" b="1" dirty="0" smtClean="0"/>
              <a:t>70 minutos</a:t>
            </a:r>
          </a:p>
          <a:p>
            <a:pPr marL="228600" indent="-228600"/>
            <a:r>
              <a:rPr lang="es-419" sz="1100" dirty="0" smtClean="0"/>
              <a:t>4.     Los estudiantes escriben su composición completa (artículo de </a:t>
            </a:r>
            <a:r>
              <a:rPr lang="es-419" sz="1100" dirty="0"/>
              <a:t>o</a:t>
            </a:r>
            <a:r>
              <a:rPr lang="es-419" sz="1100" dirty="0" smtClean="0"/>
              <a:t>pinión).</a:t>
            </a:r>
          </a:p>
          <a:p>
            <a:endParaRPr lang="es-419" sz="1100" dirty="0" smtClean="0"/>
          </a:p>
          <a:p>
            <a:r>
              <a:rPr lang="es-419" sz="1100" b="1" u="sng" dirty="0" smtClean="0"/>
              <a:t>CALIFICACIÓN</a:t>
            </a:r>
          </a:p>
          <a:p>
            <a:r>
              <a:rPr lang="es-419" sz="1100" dirty="0" smtClean="0"/>
              <a:t>Se provee una rúbrica para un escrito de opinión.  Los estudiantes reciben 3 puntajes:</a:t>
            </a:r>
          </a:p>
          <a:p>
            <a:endParaRPr lang="es-419" sz="1100" dirty="0" smtClean="0"/>
          </a:p>
          <a:p>
            <a:pPr marL="240782" indent="-240782">
              <a:buAutoNum type="arabicPeriod"/>
            </a:pPr>
            <a:r>
              <a:rPr lang="es-419" sz="1100" dirty="0" smtClean="0"/>
              <a:t>Organización y propósito</a:t>
            </a:r>
          </a:p>
          <a:p>
            <a:pPr marL="240782" indent="-240782">
              <a:buAutoNum type="arabicPeriod"/>
            </a:pPr>
            <a:r>
              <a:rPr lang="es-419" sz="1100" dirty="0" smtClean="0"/>
              <a:t>Evidencia y elaboración</a:t>
            </a:r>
          </a:p>
          <a:p>
            <a:pPr marL="240782" indent="-240782">
              <a:buAutoNum type="arabicPeriod"/>
            </a:pPr>
            <a:r>
              <a:rPr lang="es-419" sz="1100" dirty="0" smtClean="0"/>
              <a:t>Convenciones </a:t>
            </a:r>
          </a:p>
          <a:p>
            <a:pPr marL="242270" indent="-242270">
              <a:buAutoNum type="arabicPeriod"/>
            </a:pPr>
            <a:endParaRPr lang="es-419" sz="1100" dirty="0"/>
          </a:p>
        </p:txBody>
      </p:sp>
      <p:sp>
        <p:nvSpPr>
          <p:cNvPr id="3" name="Slide Number Placeholder 2"/>
          <p:cNvSpPr>
            <a:spLocks noGrp="1"/>
          </p:cNvSpPr>
          <p:nvPr>
            <p:ph type="sldNum" sz="quarter" idx="12"/>
          </p:nvPr>
        </p:nvSpPr>
        <p:spPr>
          <a:xfrm>
            <a:off x="6549390" y="9372600"/>
            <a:ext cx="842010" cy="535517"/>
          </a:xfrm>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1020312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cxnSp>
        <p:nvCxnSpPr>
          <p:cNvPr id="10" name="Straight Connector 9"/>
          <p:cNvCxnSpPr/>
          <p:nvPr/>
        </p:nvCxnSpPr>
        <p:spPr>
          <a:xfrm>
            <a:off x="380999"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3252161519"/>
              </p:ext>
            </p:extLst>
          </p:nvPr>
        </p:nvGraphicFramePr>
        <p:xfrm>
          <a:off x="242887" y="99720"/>
          <a:ext cx="7367588" cy="4046280"/>
        </p:xfrm>
        <a:graphic>
          <a:graphicData uri="http://schemas.openxmlformats.org/drawingml/2006/table">
            <a:tbl>
              <a:tblPr firstRow="1" bandRow="1">
                <a:tableStyleId>{5940675A-B579-460E-94D1-54222C63F5DA}</a:tableStyleId>
              </a:tblPr>
              <a:tblGrid>
                <a:gridCol w="7367588"/>
              </a:tblGrid>
              <a:tr h="890880">
                <a:tc>
                  <a:txBody>
                    <a:bodyPr/>
                    <a:lstStyle/>
                    <a:p>
                      <a:pPr marL="400050" marR="0" indent="-347663" algn="l" defTabSz="914400" rtl="0" eaLnBrk="1" fontAlgn="base" latinLnBrk="0" hangingPunct="1">
                        <a:lnSpc>
                          <a:spcPct val="100000"/>
                        </a:lnSpc>
                        <a:spcBef>
                          <a:spcPct val="0"/>
                        </a:spcBef>
                        <a:spcAft>
                          <a:spcPct val="0"/>
                        </a:spcAft>
                        <a:buClrTx/>
                        <a:buSzTx/>
                        <a:buFontTx/>
                        <a:buNone/>
                        <a:tabLst/>
                        <a:defRPr/>
                      </a:pPr>
                      <a:r>
                        <a:rPr lang="en-US" sz="1600" b="1" dirty="0" smtClean="0">
                          <a:latin typeface="Helvetica" pitchFamily="34" charset="0"/>
                        </a:rPr>
                        <a:t>15. </a:t>
                      </a:r>
                      <a:r>
                        <a:rPr lang="es-ES" sz="1600" b="1" dirty="0" smtClean="0">
                          <a:latin typeface="Helvetica" pitchFamily="34" charset="0"/>
                        </a:rPr>
                        <a:t>¿En qué forma son similares y diferentes los artículos </a:t>
                      </a:r>
                      <a:r>
                        <a:rPr lang="es-ES" sz="1600" b="0" i="1" dirty="0" smtClean="0">
                          <a:latin typeface="Helvetica" pitchFamily="34" charset="0"/>
                        </a:rPr>
                        <a:t>Cómo funciona un globo de aire caliente</a:t>
                      </a:r>
                      <a:r>
                        <a:rPr lang="es-ES" sz="1600" b="1" dirty="0" smtClean="0">
                          <a:latin typeface="Helvetica" pitchFamily="34" charset="0"/>
                        </a:rPr>
                        <a:t> y </a:t>
                      </a:r>
                      <a:r>
                        <a:rPr lang="es-ES" sz="1600" b="0" i="1" dirty="0" smtClean="0">
                          <a:latin typeface="Helvetica" pitchFamily="34" charset="0"/>
                        </a:rPr>
                        <a:t>Aventura en un globo de aire caliente</a:t>
                      </a:r>
                      <a:r>
                        <a:rPr lang="es-ES" sz="1600" b="1" dirty="0" smtClean="0">
                          <a:latin typeface="Helvetica" pitchFamily="34" charset="0"/>
                        </a:rPr>
                        <a:t>?  Utiliza evidencia de ambos artículos para apoyar tu respuesta.</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64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36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62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68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94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940">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37189090"/>
              </p:ext>
            </p:extLst>
          </p:nvPr>
        </p:nvGraphicFramePr>
        <p:xfrm>
          <a:off x="228600" y="4971591"/>
          <a:ext cx="7367588" cy="4487520"/>
        </p:xfrm>
        <a:graphic>
          <a:graphicData uri="http://schemas.openxmlformats.org/drawingml/2006/table">
            <a:tbl>
              <a:tblPr firstRow="1" bandRow="1">
                <a:tableStyleId>{5940675A-B579-460E-94D1-54222C63F5DA}</a:tableStyleId>
              </a:tblPr>
              <a:tblGrid>
                <a:gridCol w="7367588"/>
              </a:tblGrid>
              <a:tr h="625269">
                <a:tc>
                  <a:txBody>
                    <a:bodyPr/>
                    <a:lstStyle/>
                    <a:p>
                      <a:pPr marL="457200" marR="0" lvl="0" indent="-338138"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Helvetica" pitchFamily="34" charset="0"/>
                        </a:rPr>
                        <a:t>16. </a:t>
                      </a:r>
                      <a:r>
                        <a:rPr lang="es-ES" sz="1600" b="1" dirty="0" smtClean="0">
                          <a:latin typeface="Helvetica" pitchFamily="34" charset="0"/>
                        </a:rPr>
                        <a:t>¿Qué información de </a:t>
                      </a:r>
                      <a:r>
                        <a:rPr lang="es-ES" sz="1600" b="0" i="1" dirty="0" smtClean="0">
                          <a:latin typeface="Helvetica" pitchFamily="34" charset="0"/>
                        </a:rPr>
                        <a:t>Cómo funciona un globo de aire caliente </a:t>
                      </a:r>
                      <a:r>
                        <a:rPr lang="es-ES" sz="1600" b="1" dirty="0" smtClean="0">
                          <a:latin typeface="Helvetica" pitchFamily="34" charset="0"/>
                        </a:rPr>
                        <a:t>apoya que Keith controló correctamente su globo en </a:t>
                      </a:r>
                      <a:r>
                        <a:rPr lang="es-ES" sz="1600" b="0" i="1" dirty="0" smtClean="0">
                          <a:latin typeface="Helvetica" pitchFamily="34" charset="0"/>
                        </a:rPr>
                        <a:t>Aventura en un globo de aire caliente</a:t>
                      </a:r>
                      <a:r>
                        <a:rPr lang="es-ES" sz="1600" b="1" dirty="0" smtClean="0">
                          <a:latin typeface="Helvetica" pitchFamily="34" charset="0"/>
                        </a:rPr>
                        <a:t>?</a:t>
                      </a:r>
                    </a:p>
                    <a:p>
                      <a:pPr marL="457200" marR="0" lvl="0" indent="-338138" algn="l" defTabSz="914400" rtl="0" eaLnBrk="1" fontAlgn="auto" latinLnBrk="0" hangingPunct="1">
                        <a:lnSpc>
                          <a:spcPct val="100000"/>
                        </a:lnSpc>
                        <a:spcBef>
                          <a:spcPts val="0"/>
                        </a:spcBef>
                        <a:spcAft>
                          <a:spcPts val="0"/>
                        </a:spcAft>
                        <a:buClrTx/>
                        <a:buSzTx/>
                        <a:buFontTx/>
                        <a:buNone/>
                        <a:tabLst/>
                        <a:defRPr/>
                      </a:pPr>
                      <a:endParaRPr lang="en-US" sz="1200" b="0" i="0" u="none"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47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6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934">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33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7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339">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34793117"/>
              </p:ext>
            </p:extLst>
          </p:nvPr>
        </p:nvGraphicFramePr>
        <p:xfrm>
          <a:off x="5410200" y="4191000"/>
          <a:ext cx="2125662" cy="545969"/>
        </p:xfrm>
        <a:graphic>
          <a:graphicData uri="http://schemas.openxmlformats.org/drawingml/2006/table">
            <a:tbl>
              <a:tblPr firstRow="1" firstCol="1" bandRow="1"/>
              <a:tblGrid>
                <a:gridCol w="2125662"/>
              </a:tblGrid>
              <a:tr h="133536">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RI.5.6   DOK </a:t>
                      </a:r>
                      <a:r>
                        <a:rPr lang="en-US" sz="800" b="1" dirty="0">
                          <a:solidFill>
                            <a:srgbClr val="000000"/>
                          </a:solidFill>
                          <a:effectLst/>
                          <a:latin typeface="Calibri"/>
                          <a:ea typeface="Times New Roman"/>
                          <a:cs typeface="Times New Roman"/>
                        </a:rPr>
                        <a:t>4 - SYV</a:t>
                      </a:r>
                      <a:endParaRPr lang="en-US" sz="800" dirty="0">
                        <a:effectLst/>
                        <a:latin typeface="Calibri"/>
                        <a:ea typeface="Calibri"/>
                        <a:cs typeface="Times New Roman"/>
                      </a:endParaRPr>
                    </a:p>
                  </a:txBody>
                  <a:tcPr marL="33154" marR="331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409067">
                <a:tc>
                  <a:txBody>
                    <a:bodyPr/>
                    <a:lstStyle/>
                    <a:p>
                      <a:pPr marL="0" marR="0" algn="l">
                        <a:lnSpc>
                          <a:spcPct val="115000"/>
                        </a:lnSpc>
                        <a:spcBef>
                          <a:spcPts val="0"/>
                        </a:spcBef>
                        <a:spcAft>
                          <a:spcPts val="0"/>
                        </a:spcAft>
                      </a:pPr>
                      <a:r>
                        <a:rPr lang="es-419" sz="800" b="1" noProof="0" dirty="0" smtClean="0">
                          <a:solidFill>
                            <a:srgbClr val="000000"/>
                          </a:solidFill>
                          <a:effectLst/>
                          <a:latin typeface="+mn-lt"/>
                          <a:ea typeface="Times New Roman"/>
                          <a:cs typeface="Times New Roman"/>
                        </a:rPr>
                        <a:t>Sintetiza puntos específicos a través de múltiples textos sobre el mismo acontecimiento o tema para expresar una nueva perspectiva.</a:t>
                      </a:r>
                      <a:endParaRPr lang="es-419" sz="800" noProof="0" dirty="0">
                        <a:effectLst/>
                        <a:latin typeface="Calibri"/>
                        <a:ea typeface="Calibri"/>
                        <a:cs typeface="Times New Roman"/>
                      </a:endParaRPr>
                    </a:p>
                  </a:txBody>
                  <a:tcPr marL="33154" marR="3315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59826801"/>
              </p:ext>
            </p:extLst>
          </p:nvPr>
        </p:nvGraphicFramePr>
        <p:xfrm>
          <a:off x="228600" y="9182609"/>
          <a:ext cx="3048000" cy="544450"/>
        </p:xfrm>
        <a:graphic>
          <a:graphicData uri="http://schemas.openxmlformats.org/drawingml/2006/table">
            <a:tbl>
              <a:tblPr firstRow="1" firstCol="1" bandRow="1"/>
              <a:tblGrid>
                <a:gridCol w="3048000"/>
              </a:tblGrid>
              <a:tr h="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RI.5.9  DOK </a:t>
                      </a:r>
                      <a:r>
                        <a:rPr lang="en-US" sz="800" b="1" dirty="0">
                          <a:solidFill>
                            <a:srgbClr val="000000"/>
                          </a:solidFill>
                          <a:effectLst/>
                          <a:latin typeface="Calibri"/>
                          <a:ea typeface="Times New Roman"/>
                          <a:cs typeface="Times New Roman"/>
                        </a:rPr>
                        <a:t>4 - ANP</a:t>
                      </a:r>
                      <a:endParaRPr lang="en-US" sz="800" dirty="0">
                        <a:effectLst/>
                        <a:latin typeface="Calibri"/>
                        <a:ea typeface="Calibri"/>
                        <a:cs typeface="Times New Roman"/>
                      </a:endParaRPr>
                    </a:p>
                  </a:txBody>
                  <a:tcPr marL="33023" marR="3302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3192">
                <a:tc>
                  <a:txBody>
                    <a:bodyPr/>
                    <a:lstStyle/>
                    <a:p>
                      <a:pPr marL="0" marR="0" algn="l">
                        <a:lnSpc>
                          <a:spcPct val="115000"/>
                        </a:lnSpc>
                        <a:spcBef>
                          <a:spcPts val="0"/>
                        </a:spcBef>
                        <a:spcAft>
                          <a:spcPts val="0"/>
                        </a:spcAft>
                      </a:pPr>
                      <a:r>
                        <a:rPr lang="es-ES" sz="800" b="1" dirty="0" smtClean="0">
                          <a:solidFill>
                            <a:srgbClr val="000000"/>
                          </a:solidFill>
                          <a:effectLst/>
                          <a:latin typeface="+mn-lt"/>
                          <a:ea typeface="Times New Roman"/>
                          <a:cs typeface="Times New Roman"/>
                        </a:rPr>
                        <a:t>Recopila y organiza información específica de un tema con un propósito, utilizando múltiples textos (ensayo o discurso, para hablar con conocimiento/ bien informado sobre el tema.</a:t>
                      </a:r>
                      <a:endParaRPr lang="en-US" sz="800" b="1" dirty="0" smtClean="0">
                        <a:solidFill>
                          <a:srgbClr val="000000"/>
                        </a:solidFill>
                        <a:effectLst/>
                        <a:latin typeface="Calibri"/>
                        <a:ea typeface="Times New Roman"/>
                        <a:cs typeface="Times New Roman"/>
                      </a:endParaRPr>
                    </a:p>
                  </a:txBody>
                  <a:tcPr marL="33023" marR="3302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604660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57557042"/>
              </p:ext>
            </p:extLst>
          </p:nvPr>
        </p:nvGraphicFramePr>
        <p:xfrm>
          <a:off x="304800" y="190377"/>
          <a:ext cx="7239000" cy="7101099"/>
        </p:xfrm>
        <a:graphic>
          <a:graphicData uri="http://schemas.openxmlformats.org/drawingml/2006/table">
            <a:tbl>
              <a:tblPr firstRow="1" bandRow="1">
                <a:tableStyleId>{5940675A-B579-460E-94D1-54222C63F5DA}</a:tableStyleId>
              </a:tblPr>
              <a:tblGrid>
                <a:gridCol w="7239000"/>
              </a:tblGrid>
              <a:tr h="3557798">
                <a:tc>
                  <a:txBody>
                    <a:bodyPr/>
                    <a:lstStyle/>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kumimoji="0" lang="es-419" sz="1400" b="1" i="0" u="none" strike="noStrike" kern="1200" cap="none" spc="0" normalizeH="0" baseline="0" noProof="0" dirty="0" smtClean="0">
                          <a:ln>
                            <a:noFill/>
                          </a:ln>
                          <a:solidFill>
                            <a:prstClr val="black"/>
                          </a:solidFill>
                          <a:effectLst/>
                          <a:uLnTx/>
                          <a:uFillTx/>
                          <a:latin typeface="Helvetica" pitchFamily="34" charset="0"/>
                          <a:ea typeface="+mn-ea"/>
                          <a:cs typeface="+mn-cs"/>
                        </a:rPr>
                        <a:t>Un estudiante está escribiendo un artículo para su clase expresando su opinión acerca del porqué los globos de aire caliente son importantes.  Lee el borrador de su artículo y completa la tarea que sigue. </a:t>
                      </a: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s-419" sz="1050" b="0" i="1" u="none" strike="noStrike" kern="1200" cap="none" spc="0" normalizeH="0" baseline="0" noProof="0" dirty="0" smtClean="0">
                          <a:ln>
                            <a:noFill/>
                          </a:ln>
                          <a:solidFill>
                            <a:prstClr val="black"/>
                          </a:solidFill>
                          <a:effectLst/>
                          <a:uLnTx/>
                          <a:uFillTx/>
                          <a:latin typeface="+mn-lt"/>
                          <a:ea typeface="+mn-ea"/>
                          <a:cs typeface="Helvetica" pitchFamily="34" charset="0"/>
                        </a:rPr>
                        <a:t>Escrito breve, Organización, W.5.1c, enlazar opinión y razones usando palabras, frases y cláusulas, Objetivo 6a</a:t>
                      </a:r>
                    </a:p>
                    <a:p>
                      <a:pPr marL="0" marR="0" lvl="0" indent="0" algn="r" defTabSz="1018809" rtl="0" eaLnBrk="1" fontAlgn="auto" latinLnBrk="0" hangingPunct="1">
                        <a:lnSpc>
                          <a:spcPct val="100000"/>
                        </a:lnSpc>
                        <a:spcBef>
                          <a:spcPts val="0"/>
                        </a:spcBef>
                        <a:spcAft>
                          <a:spcPts val="0"/>
                        </a:spcAft>
                        <a:buClrTx/>
                        <a:buSzTx/>
                        <a:buFont typeface="+mj-lt"/>
                        <a:buNone/>
                        <a:tabLst/>
                        <a:defRPr/>
                      </a:pPr>
                      <a:endParaRPr kumimoji="0" lang="es-419" sz="5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s-419" sz="1400" b="0" i="0" u="none" strike="noStrike" kern="1200" cap="none" spc="0" normalizeH="0" baseline="0" noProof="0" dirty="0" smtClean="0">
                          <a:ln>
                            <a:noFill/>
                          </a:ln>
                          <a:solidFill>
                            <a:prstClr val="black"/>
                          </a:solidFill>
                          <a:effectLst/>
                          <a:uLnTx/>
                          <a:uFillTx/>
                          <a:latin typeface="+mn-lt"/>
                          <a:ea typeface="Times New Roman"/>
                          <a:cs typeface="Times New Roman"/>
                        </a:rPr>
                        <a:t> </a:t>
                      </a:r>
                      <a:r>
                        <a:rPr kumimoji="0" lang="es-419" sz="1400" b="1" i="0" u="sng" strike="noStrike" kern="1200" cap="none" spc="0" normalizeH="0" baseline="0" noProof="0" dirty="0" smtClean="0">
                          <a:ln>
                            <a:noFill/>
                          </a:ln>
                          <a:solidFill>
                            <a:prstClr val="black"/>
                          </a:solidFill>
                          <a:effectLst/>
                          <a:uLnTx/>
                          <a:uFillTx/>
                          <a:latin typeface="+mn-lt"/>
                          <a:ea typeface="Times New Roman"/>
                          <a:cs typeface="Times New Roman"/>
                        </a:rPr>
                        <a:t>Más que sólo diversión</a:t>
                      </a:r>
                      <a:endParaRPr kumimoji="0" lang="es-419" sz="1400" b="0" i="0" u="none" strike="noStrike" kern="1200" cap="none" spc="0" normalizeH="0" baseline="0" noProof="0" dirty="0" smtClean="0">
                        <a:ln>
                          <a:noFill/>
                        </a:ln>
                        <a:solidFill>
                          <a:prstClr val="black"/>
                        </a:solidFill>
                        <a:effectLst/>
                        <a:uLnTx/>
                        <a:uFillTx/>
                        <a:latin typeface="+mn-lt"/>
                        <a:ea typeface="+mn-ea"/>
                        <a:cs typeface="+mn-cs"/>
                      </a:endParaRPr>
                    </a:p>
                    <a:p>
                      <a:pPr marL="177800"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¡Los globos de aire caliente no son sólo para entretenimiento! De hecho, ellos nos pueden enseñar sobre ciencia. Por ejemplo, el aire caliente se eleva cuando está rodeado de aire más frío.</a:t>
                      </a:r>
                    </a:p>
                    <a:p>
                      <a:pPr marL="177800"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ES" sz="1400" b="0" i="0" u="none" strike="noStrike" kern="1200" cap="none" spc="0" normalizeH="0" baseline="0" noProof="0" dirty="0" smtClean="0">
                        <a:ln>
                          <a:noFill/>
                        </a:ln>
                        <a:solidFill>
                          <a:prstClr val="black"/>
                        </a:solidFill>
                        <a:effectLst/>
                        <a:uLnTx/>
                        <a:uFillTx/>
                        <a:latin typeface="+mn-lt"/>
                        <a:ea typeface="+mn-ea"/>
                        <a:cs typeface="+mn-cs"/>
                      </a:endParaRPr>
                    </a:p>
                    <a:p>
                      <a:pPr marL="177800"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¡Imagínense todo lo que hemos aprendido de este principio científico solamente!</a:t>
                      </a:r>
                    </a:p>
                    <a:p>
                      <a:pPr marL="177800"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ES" sz="1400" b="0" i="0" u="none" strike="noStrike" kern="1200" cap="none" spc="0" normalizeH="0" baseline="0" noProof="0" dirty="0" smtClean="0">
                        <a:ln>
                          <a:noFill/>
                        </a:ln>
                        <a:solidFill>
                          <a:prstClr val="black"/>
                        </a:solidFill>
                        <a:effectLst/>
                        <a:uLnTx/>
                        <a:uFillTx/>
                        <a:latin typeface="+mn-lt"/>
                        <a:ea typeface="+mn-ea"/>
                        <a:cs typeface="+mn-cs"/>
                      </a:endParaRPr>
                    </a:p>
                    <a:p>
                      <a:pPr marL="177800"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r>
                        <a:rPr kumimoji="0" lang="es-ES" sz="1400" b="0" i="0" u="none" strike="noStrike" kern="1200" cap="none" spc="0" normalizeH="0" baseline="0" noProof="0" dirty="0" smtClean="0">
                          <a:ln>
                            <a:noFill/>
                          </a:ln>
                          <a:solidFill>
                            <a:prstClr val="black"/>
                          </a:solidFill>
                          <a:effectLst/>
                          <a:uLnTx/>
                          <a:uFillTx/>
                          <a:latin typeface="+mn-lt"/>
                          <a:ea typeface="+mn-ea"/>
                          <a:cs typeface="+mn-cs"/>
                        </a:rPr>
                        <a:t>Son tantas las cosas que han surgido de la ciencia que se utiliza para elevar un globo de aire caliente, que es asombroso.  Así, que ¿quién dijo que los globos de aire caliente son sólo para diversión?</a:t>
                      </a: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419" sz="500" b="0" i="0" u="none" strike="noStrike" kern="1200" cap="none" spc="0" normalizeH="0" baseline="0" noProof="0" dirty="0" smtClean="0">
                        <a:ln>
                          <a:noFill/>
                        </a:ln>
                        <a:solidFill>
                          <a:prstClr val="black"/>
                        </a:solidFill>
                        <a:effectLst/>
                        <a:uLnTx/>
                        <a:uFillTx/>
                        <a:latin typeface="+mn-lt"/>
                        <a:ea typeface="+mn-ea"/>
                        <a:cs typeface="+mn-cs"/>
                      </a:endParaRPr>
                    </a:p>
                    <a:p>
                      <a:pPr marL="347663" marR="0" lvl="0" indent="0" algn="l" defTabSz="1018809" rtl="0" eaLnBrk="1" fontAlgn="auto" latinLnBrk="0" hangingPunct="1">
                        <a:lnSpc>
                          <a:spcPct val="100000"/>
                        </a:lnSpc>
                        <a:spcBef>
                          <a:spcPts val="0"/>
                        </a:spcBef>
                        <a:spcAft>
                          <a:spcPts val="0"/>
                        </a:spcAft>
                        <a:buClrTx/>
                        <a:buSzTx/>
                        <a:buFont typeface="+mj-lt"/>
                        <a:buNone/>
                        <a:tabLst>
                          <a:tab pos="746125" algn="l"/>
                        </a:tabLst>
                        <a:defRPr/>
                      </a:pPr>
                      <a:endParaRPr kumimoji="0" lang="es-419" sz="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Helvetica" pitchFamily="34" charset="0"/>
                          <a:ea typeface="+mn-ea"/>
                          <a:cs typeface="+mn-cs"/>
                        </a:rPr>
                        <a:t> </a:t>
                      </a:r>
                      <a:r>
                        <a:rPr kumimoji="0" lang="es-419" sz="1400" b="1" i="0" u="none" strike="noStrike" kern="1200" cap="none" spc="0" normalizeH="0" baseline="0" noProof="0" dirty="0" smtClean="0">
                          <a:ln>
                            <a:noFill/>
                          </a:ln>
                          <a:solidFill>
                            <a:prstClr val="black"/>
                          </a:solidFill>
                          <a:effectLst/>
                          <a:uLnTx/>
                          <a:uFillTx/>
                          <a:latin typeface="Helvetica" pitchFamily="34" charset="0"/>
                          <a:ea typeface="+mn-ea"/>
                          <a:cs typeface="+mn-cs"/>
                        </a:rPr>
                        <a:t>Añade razones relevantes de </a:t>
                      </a:r>
                      <a:r>
                        <a:rPr kumimoji="0" lang="es-419" sz="1400" b="0" i="1" u="none" strike="noStrike" kern="1200" cap="none" spc="0" normalizeH="0" baseline="0" noProof="0" dirty="0" smtClean="0">
                          <a:ln>
                            <a:noFill/>
                          </a:ln>
                          <a:solidFill>
                            <a:prstClr val="black"/>
                          </a:solidFill>
                          <a:effectLst/>
                          <a:uLnTx/>
                          <a:uFillTx/>
                          <a:latin typeface="Helvetica" pitchFamily="34" charset="0"/>
                          <a:ea typeface="+mn-ea"/>
                          <a:cs typeface="+mn-cs"/>
                        </a:rPr>
                        <a:t>Datos curiosos sobre los globos de aire caliente</a:t>
                      </a:r>
                      <a:r>
                        <a:rPr kumimoji="0" lang="es-419" sz="1400" b="1" i="0" u="none" strike="noStrike" kern="1200" cap="none" spc="0" normalizeH="0" baseline="0" noProof="0" dirty="0" smtClean="0">
                          <a:ln>
                            <a:noFill/>
                          </a:ln>
                          <a:solidFill>
                            <a:prstClr val="black"/>
                          </a:solidFill>
                          <a:effectLst/>
                          <a:uLnTx/>
                          <a:uFillTx/>
                          <a:latin typeface="Helvetica" pitchFamily="34" charset="0"/>
                          <a:ea typeface="+mn-ea"/>
                          <a:cs typeface="+mn-cs"/>
                        </a:rPr>
                        <a:t> que apoyen la opinión del estudiante al final del párrafo 2.  Cita de la fuente, pero reescribe en tus propias palabras. </a:t>
                      </a:r>
                      <a:endParaRPr kumimoji="0" lang="en-US" sz="1600" b="1" i="0"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smtClean="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rgbClr val="FF000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630484" y="7010400"/>
            <a:ext cx="6324600" cy="3352800"/>
            <a:chOff x="-685800" y="6540890"/>
            <a:chExt cx="6324600" cy="3725470"/>
          </a:xfrm>
        </p:grpSpPr>
        <p:pic>
          <p:nvPicPr>
            <p:cNvPr id="1026" name="Picture 2" descr="C:\Users\richmons\AppData\Local\Microsoft\Windows\Temporary Internet Files\Content.IE5\E1JXSWZN\1798814381_6358842630[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4000" b="90000" l="0" r="100000"/>
                      </a14:imgEffect>
                    </a14:imgLayer>
                  </a14:imgProps>
                </a:ext>
                <a:ext uri="{28A0092B-C50C-407E-A947-70E740481C1C}">
                  <a14:useLocalDpi xmlns:a14="http://schemas.microsoft.com/office/drawing/2010/main" val="0"/>
                </a:ext>
              </a:extLst>
            </a:blip>
            <a:srcRect/>
            <a:stretch>
              <a:fillRect/>
            </a:stretch>
          </p:blipFill>
          <p:spPr bwMode="auto">
            <a:xfrm rot="1081700">
              <a:off x="3106384" y="6540890"/>
              <a:ext cx="2481163" cy="37254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6858001"/>
              <a:ext cx="6324600" cy="2941083"/>
            </a:xfrm>
            <a:prstGeom prst="rect">
              <a:avLst/>
            </a:prstGeom>
          </p:spPr>
          <p:txBody>
            <a:bodyPr wrap="square">
              <a:spAutoFit/>
            </a:bodyPr>
            <a:lstStyle/>
            <a:p>
              <a:pPr marL="228600" algn="ctr" fontAlgn="t"/>
              <a:r>
                <a:rPr lang="es-419" sz="1400" i="1" dirty="0" smtClean="0">
                  <a:solidFill>
                    <a:prstClr val="black"/>
                  </a:solidFill>
                  <a:latin typeface="Helvetica" pitchFamily="34" charset="0"/>
                </a:rPr>
                <a:t>Datos curiosos sobre los globos de aire caliente </a:t>
              </a:r>
            </a:p>
            <a:p>
              <a:pPr marL="285750" algn="ctr" fontAlgn="t"/>
              <a:endParaRPr lang="es-419" sz="800" i="1" dirty="0" smtClean="0">
                <a:solidFill>
                  <a:prstClr val="black"/>
                </a:solidFill>
                <a:latin typeface="Helvetica" pitchFamily="34" charset="0"/>
              </a:endParaRPr>
            </a:p>
            <a:p>
              <a:pPr marL="571500" indent="-285750" fontAlgn="t">
                <a:buFont typeface="Arial" panose="020B0604020202020204" pitchFamily="34" charset="0"/>
                <a:buChar char="•"/>
              </a:pPr>
              <a:r>
                <a:rPr lang="es-419" sz="1400" dirty="0" smtClean="0"/>
                <a:t>¡Los globos de aire caliente son la forma más antigua de transporte aéreo del    ser humano!</a:t>
              </a:r>
            </a:p>
            <a:p>
              <a:pPr marL="574675" indent="-285750" fontAlgn="t">
                <a:buFont typeface="Arial" panose="020B0604020202020204" pitchFamily="34" charset="0"/>
                <a:buChar char="•"/>
              </a:pPr>
              <a:r>
                <a:rPr lang="es-419" sz="1400" dirty="0" smtClean="0"/>
                <a:t>Muchas cosas increíbles han surgido de la ciencia detrás de los globos de aire caliente.</a:t>
              </a:r>
            </a:p>
            <a:p>
              <a:pPr marL="574675" indent="-285750" fontAlgn="t">
                <a:buFont typeface="Arial" panose="020B0604020202020204" pitchFamily="34" charset="0"/>
                <a:buChar char="•"/>
              </a:pPr>
              <a:r>
                <a:rPr lang="es-419" sz="1400" dirty="0" smtClean="0"/>
                <a:t>Ellos han ayudado a dar forma al modo en que usamos las técnicas de transportación y médicas. </a:t>
              </a:r>
            </a:p>
            <a:p>
              <a:pPr marL="574675" indent="-285750" fontAlgn="t">
                <a:buFont typeface="Arial" panose="020B0604020202020204" pitchFamily="34" charset="0"/>
                <a:buChar char="•"/>
              </a:pPr>
              <a:r>
                <a:rPr lang="es-419" sz="1400" dirty="0" smtClean="0"/>
                <a:t>Los utilizamos para alumbrar eventos deportivos y para ver desde arriba los juegos de fútbol (tomas aéreas).  </a:t>
              </a:r>
            </a:p>
            <a:p>
              <a:pPr marL="574675" indent="-285750" fontAlgn="t">
                <a:buFont typeface="Arial" panose="020B0604020202020204" pitchFamily="34" charset="0"/>
                <a:buChar char="•"/>
              </a:pPr>
              <a:r>
                <a:rPr lang="es-419" sz="1400" dirty="0" smtClean="0"/>
                <a:t>Los científicos las utilizan para recopilar información vital sobre la atmósfera terrestre.  </a:t>
              </a:r>
            </a:p>
          </p:txBody>
        </p:sp>
      </p:grpSp>
    </p:spTree>
    <p:extLst>
      <p:ext uri="{BB962C8B-B14F-4D97-AF65-F5344CB8AC3E}">
        <p14:creationId xmlns:p14="http://schemas.microsoft.com/office/powerpoint/2010/main" val="3295516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42</a:t>
            </a:fld>
            <a:endParaRPr lang="es-419" dirty="0"/>
          </a:p>
        </p:txBody>
      </p:sp>
      <p:sp>
        <p:nvSpPr>
          <p:cNvPr id="7" name="TextBox 6"/>
          <p:cNvSpPr txBox="1"/>
          <p:nvPr/>
        </p:nvSpPr>
        <p:spPr>
          <a:xfrm>
            <a:off x="522280" y="228600"/>
            <a:ext cx="6792920" cy="4970591"/>
          </a:xfrm>
          <a:prstGeom prst="rect">
            <a:avLst/>
          </a:prstGeom>
          <a:noFill/>
        </p:spPr>
        <p:txBody>
          <a:bodyPr wrap="square" rtlCol="0">
            <a:spAutoFit/>
          </a:bodyPr>
          <a:lstStyle/>
          <a:p>
            <a:pPr marL="287338" indent="-287338"/>
            <a:r>
              <a:rPr lang="es-419" sz="1400" b="1" dirty="0" smtClean="0">
                <a:latin typeface="Helvetica" panose="020B0604020202020204" pitchFamily="34" charset="0"/>
                <a:cs typeface="Helvetica" panose="020B0604020202020204" pitchFamily="34" charset="0"/>
              </a:rPr>
              <a:t>18. Un estudiante está revisando este borrador. Lee el borrador del párrafo y luego completa la pregunta que sigue.</a:t>
            </a:r>
          </a:p>
          <a:p>
            <a:pPr marL="400050" indent="-400050" algn="r"/>
            <a:r>
              <a:rPr lang="es-419" sz="900" i="1" dirty="0" smtClean="0">
                <a:latin typeface="Helvetica" pitchFamily="34" charset="0"/>
                <a:cs typeface="Helvetica" pitchFamily="34" charset="0"/>
              </a:rPr>
              <a:t>Revisar un texto, W.1b desarrolla opiniones o elimina detalles que no pertenecen, Objetivo de escritura 6b</a:t>
            </a:r>
          </a:p>
          <a:p>
            <a:endParaRPr lang="es-419" sz="1400" dirty="0" smtClean="0">
              <a:latin typeface="Helvetica" panose="020B0604020202020204" pitchFamily="34" charset="0"/>
              <a:cs typeface="Helvetica" panose="020B0604020202020204" pitchFamily="34" charset="0"/>
            </a:endParaRPr>
          </a:p>
          <a:p>
            <a:r>
              <a:rPr lang="es-419" sz="1400" dirty="0" smtClean="0">
                <a:latin typeface="Helvetica" panose="020B0604020202020204" pitchFamily="34" charset="0"/>
                <a:cs typeface="Helvetica" panose="020B0604020202020204" pitchFamily="34" charset="0"/>
              </a:rPr>
              <a:t>Prepararse para volar en un globo de aire caliente es muy importante, especialmente si es tu primera vez. Debes estar listo para volar temprano en la mañana, cuando los vientos son más estables. </a:t>
            </a:r>
            <a:r>
              <a:rPr lang="es-419" sz="1400" b="1" u="sng" dirty="0" smtClean="0">
                <a:latin typeface="Helvetica" panose="020B0604020202020204" pitchFamily="34" charset="0"/>
                <a:cs typeface="Helvetica" panose="020B0604020202020204" pitchFamily="34" charset="0"/>
              </a:rPr>
              <a:t>Tendrás que vestir cualquier cosa que se sienta cómodo</a:t>
            </a:r>
            <a:r>
              <a:rPr lang="es-419" sz="1400" b="1" dirty="0" smtClean="0">
                <a:latin typeface="Helvetica" panose="020B0604020202020204" pitchFamily="34" charset="0"/>
                <a:cs typeface="Helvetica" panose="020B0604020202020204" pitchFamily="34" charset="0"/>
              </a:rPr>
              <a:t>. </a:t>
            </a:r>
            <a:r>
              <a:rPr lang="es-419" sz="1400" dirty="0" smtClean="0">
                <a:latin typeface="Helvetica" panose="020B0604020202020204" pitchFamily="34" charset="0"/>
                <a:cs typeface="Helvetica" panose="020B0604020202020204" pitchFamily="34" charset="0"/>
              </a:rPr>
              <a:t>Si eres realmente alto tal vez quieras usar un sombrero, porque los quemadores producen mucho calor. El vuelo dura generalmente de 3-4 horas. Tú no vas a saber dónde vas aterrizar, porque ¡el viento determinará esto!</a:t>
            </a:r>
          </a:p>
          <a:p>
            <a:endParaRPr lang="es-419" sz="1400" b="1" dirty="0" smtClean="0">
              <a:latin typeface="Helvetica" panose="020B0604020202020204" pitchFamily="34" charset="0"/>
              <a:cs typeface="Helvetica" panose="020B0604020202020204" pitchFamily="34" charset="0"/>
            </a:endParaRPr>
          </a:p>
          <a:p>
            <a:r>
              <a:rPr lang="es-419" sz="1400" b="1" dirty="0" smtClean="0">
                <a:latin typeface="Helvetica" panose="020B0604020202020204" pitchFamily="34" charset="0"/>
                <a:cs typeface="Helvetica" panose="020B0604020202020204" pitchFamily="34" charset="0"/>
              </a:rPr>
              <a:t>El escritor quiere desarrollar mejores razones para apoyar su opinión. Selecciona las </a:t>
            </a:r>
            <a:r>
              <a:rPr lang="es-419" sz="1400" b="1" u="sng" dirty="0" smtClean="0">
                <a:latin typeface="Helvetica" panose="020B0604020202020204" pitchFamily="34" charset="0"/>
                <a:cs typeface="Helvetica" panose="020B0604020202020204" pitchFamily="34" charset="0"/>
              </a:rPr>
              <a:t>dos</a:t>
            </a:r>
            <a:r>
              <a:rPr lang="es-419" sz="1400" b="1" dirty="0" smtClean="0">
                <a:latin typeface="Helvetica" panose="020B0604020202020204" pitchFamily="34" charset="0"/>
                <a:cs typeface="Helvetica" panose="020B0604020202020204" pitchFamily="34" charset="0"/>
              </a:rPr>
              <a:t> oraciones que mejor desarrollan la razón indicada en la oración subrayada.</a:t>
            </a:r>
          </a:p>
          <a:p>
            <a:endParaRPr lang="es-419" sz="1400" dirty="0" smtClean="0">
              <a:latin typeface="Helvetica" panose="020B0604020202020204" pitchFamily="34" charset="0"/>
              <a:cs typeface="Helvetica" panose="020B0604020202020204" pitchFamily="34" charset="0"/>
            </a:endParaRPr>
          </a:p>
          <a:p>
            <a:pPr marL="687388" indent="-287338"/>
            <a:r>
              <a:rPr lang="es-419" sz="1400" dirty="0" smtClean="0">
                <a:latin typeface="Helvetica" panose="020B0604020202020204" pitchFamily="34" charset="0"/>
                <a:cs typeface="Helvetica" panose="020B0604020202020204" pitchFamily="34" charset="0"/>
              </a:rPr>
              <a:t>A    No tienes que temer porque tu piloto tiene licencia.</a:t>
            </a:r>
          </a:p>
          <a:p>
            <a:pPr marL="687388" indent="-287338">
              <a:buAutoNum type="alphaUcPeriod"/>
            </a:pPr>
            <a:endParaRPr lang="es-419" sz="1400" dirty="0" smtClean="0">
              <a:latin typeface="Helvetica" panose="020B0604020202020204" pitchFamily="34" charset="0"/>
              <a:cs typeface="Helvetica" panose="020B0604020202020204" pitchFamily="34" charset="0"/>
            </a:endParaRPr>
          </a:p>
          <a:p>
            <a:pPr marL="687388" indent="-287338">
              <a:buAutoNum type="alphaUcPeriod" startAt="2"/>
            </a:pPr>
            <a:r>
              <a:rPr lang="es-419" sz="1400" dirty="0" smtClean="0">
                <a:latin typeface="Helvetica" panose="020B0604020202020204" pitchFamily="34" charset="0"/>
                <a:cs typeface="Helvetica" panose="020B0604020202020204" pitchFamily="34" charset="0"/>
              </a:rPr>
              <a:t>Podría estar más frío, así que se aconseja un abrigo liviano. </a:t>
            </a:r>
          </a:p>
          <a:p>
            <a:pPr marL="742950" indent="-342900">
              <a:buAutoNum type="alphaUcPeriod" startAt="2"/>
            </a:pPr>
            <a:endParaRPr lang="es-419" sz="1400" dirty="0" smtClean="0">
              <a:latin typeface="Helvetica" panose="020B0604020202020204" pitchFamily="34" charset="0"/>
              <a:cs typeface="Helvetica" panose="020B0604020202020204" pitchFamily="34" charset="0"/>
            </a:endParaRPr>
          </a:p>
          <a:p>
            <a:pPr marL="400050"/>
            <a:r>
              <a:rPr lang="es-419" sz="1400" dirty="0" smtClean="0">
                <a:latin typeface="Helvetica" panose="020B0604020202020204" pitchFamily="34" charset="0"/>
                <a:cs typeface="Helvetica" panose="020B0604020202020204" pitchFamily="34" charset="0"/>
              </a:rPr>
              <a:t>C.  Los zapatos deben ser de suela plana (sin tacos) para que no te caigas. </a:t>
            </a:r>
          </a:p>
          <a:p>
            <a:pPr marL="400050"/>
            <a:endParaRPr lang="es-419" sz="1400" dirty="0" smtClean="0">
              <a:solidFill>
                <a:srgbClr val="FF0000"/>
              </a:solidFill>
              <a:latin typeface="Helvetica" panose="020B0604020202020204" pitchFamily="34" charset="0"/>
              <a:cs typeface="Helvetica" panose="020B0604020202020204" pitchFamily="34" charset="0"/>
            </a:endParaRPr>
          </a:p>
          <a:p>
            <a:pPr marL="687388" indent="-287338"/>
            <a:r>
              <a:rPr lang="es-419" sz="1400" dirty="0" smtClean="0">
                <a:latin typeface="Helvetica" panose="020B0604020202020204" pitchFamily="34" charset="0"/>
                <a:cs typeface="Helvetica" panose="020B0604020202020204" pitchFamily="34" charset="0"/>
              </a:rPr>
              <a:t>D.</a:t>
            </a:r>
            <a:r>
              <a:rPr lang="es-419" sz="1400" dirty="0" smtClean="0">
                <a:solidFill>
                  <a:srgbClr val="FF0000"/>
                </a:solidFill>
                <a:latin typeface="Helvetica" panose="020B0604020202020204" pitchFamily="34" charset="0"/>
                <a:cs typeface="Helvetica" panose="020B0604020202020204" pitchFamily="34" charset="0"/>
              </a:rPr>
              <a:t>  </a:t>
            </a:r>
            <a:r>
              <a:rPr lang="es-419" sz="1400" dirty="0" smtClean="0">
                <a:latin typeface="Helvetica" panose="020B0604020202020204" pitchFamily="34" charset="0"/>
                <a:cs typeface="Helvetica" panose="020B0604020202020204" pitchFamily="34" charset="0"/>
              </a:rPr>
              <a:t>Después alguien te recogerá y te conducirá de regreso a dónde comenzaste.</a:t>
            </a:r>
            <a:endParaRPr lang="es-419" sz="1400" dirty="0">
              <a:solidFill>
                <a:srgbClr val="FF0000"/>
              </a:solidFill>
              <a:latin typeface="Helvetica" panose="020B0604020202020204" pitchFamily="34" charset="0"/>
              <a:cs typeface="Helvetica" panose="020B0604020202020204" pitchFamily="34" charset="0"/>
            </a:endParaRPr>
          </a:p>
        </p:txBody>
      </p:sp>
      <p:grpSp>
        <p:nvGrpSpPr>
          <p:cNvPr id="2" name="Group 1"/>
          <p:cNvGrpSpPr/>
          <p:nvPr/>
        </p:nvGrpSpPr>
        <p:grpSpPr>
          <a:xfrm>
            <a:off x="611866" y="3390248"/>
            <a:ext cx="255056" cy="1495004"/>
            <a:chOff x="611866" y="3390248"/>
            <a:chExt cx="255056" cy="1495004"/>
          </a:xfrm>
        </p:grpSpPr>
        <p:sp>
          <p:nvSpPr>
            <p:cNvPr id="31" name="Oval 30"/>
            <p:cNvSpPr/>
            <p:nvPr/>
          </p:nvSpPr>
          <p:spPr>
            <a:xfrm>
              <a:off x="624034" y="46457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2" name="Oval 31"/>
            <p:cNvSpPr/>
            <p:nvPr/>
          </p:nvSpPr>
          <p:spPr>
            <a:xfrm>
              <a:off x="618111" y="339024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3" name="Oval 32"/>
            <p:cNvSpPr/>
            <p:nvPr/>
          </p:nvSpPr>
          <p:spPr>
            <a:xfrm>
              <a:off x="612919" y="380851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4" name="Oval 33"/>
            <p:cNvSpPr/>
            <p:nvPr/>
          </p:nvSpPr>
          <p:spPr>
            <a:xfrm>
              <a:off x="611866" y="420891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
        <p:nvSpPr>
          <p:cNvPr id="3" name="Rectangle 2"/>
          <p:cNvSpPr/>
          <p:nvPr/>
        </p:nvSpPr>
        <p:spPr>
          <a:xfrm>
            <a:off x="457200" y="990600"/>
            <a:ext cx="6858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TextBox 8"/>
          <p:cNvSpPr txBox="1"/>
          <p:nvPr/>
        </p:nvSpPr>
        <p:spPr>
          <a:xfrm>
            <a:off x="522280" y="5579322"/>
            <a:ext cx="6792920" cy="3821416"/>
          </a:xfrm>
          <a:prstGeom prst="rect">
            <a:avLst/>
          </a:prstGeom>
          <a:noFill/>
        </p:spPr>
        <p:txBody>
          <a:bodyPr wrap="square" lIns="96378" tIns="48189" rIns="96378" bIns="48189" rtlCol="0">
            <a:spAutoFit/>
          </a:bodyPr>
          <a:lstStyle/>
          <a:p>
            <a:pPr marL="486909" indent="-486909"/>
            <a:r>
              <a:rPr lang="es-419" sz="1600" b="1" dirty="0" smtClean="0">
                <a:latin typeface="Helvetica" pitchFamily="34" charset="0"/>
                <a:cs typeface="Helvetica" panose="020B0604020202020204" pitchFamily="34" charset="0"/>
              </a:rPr>
              <a:t>       </a:t>
            </a:r>
          </a:p>
          <a:p>
            <a:pPr marL="342900" indent="-342900">
              <a:buAutoNum type="arabicPeriod" startAt="19"/>
            </a:pPr>
            <a:r>
              <a:rPr lang="es-419" sz="1400" b="1" dirty="0" smtClean="0">
                <a:latin typeface="Helvetica" pitchFamily="34" charset="0"/>
              </a:rPr>
              <a:t>Un estudiante quiere encontrar palabras que sean más apropiadas para su clase en la siguiente oración.</a:t>
            </a:r>
          </a:p>
          <a:p>
            <a:pPr algn="r"/>
            <a:r>
              <a:rPr lang="es-419" sz="1000" i="1" dirty="0" smtClean="0">
                <a:latin typeface="Helvetica" pitchFamily="34" charset="0"/>
              </a:rPr>
              <a:t>  Lenguaje y vocabulario, L.5.2d lenguaje preciso y vocabulario de dominio específico…Objetivo de escritura 8</a:t>
            </a:r>
          </a:p>
          <a:p>
            <a:pPr algn="r"/>
            <a:endParaRPr lang="es-419" sz="800" dirty="0" smtClean="0">
              <a:latin typeface="Helvetica" pitchFamily="34" charset="0"/>
            </a:endParaRPr>
          </a:p>
          <a:p>
            <a:r>
              <a:rPr lang="es-419" sz="1600" dirty="0" smtClean="0">
                <a:latin typeface="Helvetica" pitchFamily="34" charset="0"/>
              </a:rPr>
              <a:t>Los pasajeros de globos </a:t>
            </a:r>
            <a:r>
              <a:rPr lang="es-419" sz="1600" b="1" u="sng" dirty="0" smtClean="0">
                <a:latin typeface="Helvetica" pitchFamily="34" charset="0"/>
              </a:rPr>
              <a:t>escogieron</a:t>
            </a:r>
            <a:r>
              <a:rPr lang="es-419" sz="1600" dirty="0" smtClean="0">
                <a:latin typeface="Helvetica" pitchFamily="34" charset="0"/>
              </a:rPr>
              <a:t> su globo favorito para dar un paseo, luego les </a:t>
            </a:r>
            <a:r>
              <a:rPr lang="es-419" sz="1600" b="1" u="sng" dirty="0" smtClean="0">
                <a:latin typeface="Helvetica" pitchFamily="34" charset="0"/>
              </a:rPr>
              <a:t>dieron</a:t>
            </a:r>
            <a:r>
              <a:rPr lang="es-419" sz="1600" dirty="0" smtClean="0">
                <a:latin typeface="Helvetica" pitchFamily="34" charset="0"/>
              </a:rPr>
              <a:t> una serie de normas de seguridad a seguir.</a:t>
            </a:r>
          </a:p>
          <a:p>
            <a:endParaRPr lang="es-419" sz="800" b="1" dirty="0" smtClean="0">
              <a:latin typeface="Helvetica" pitchFamily="34" charset="0"/>
            </a:endParaRPr>
          </a:p>
          <a:p>
            <a:r>
              <a:rPr lang="es-419" sz="1400" b="1" dirty="0" smtClean="0">
                <a:latin typeface="Helvetica" pitchFamily="34" charset="0"/>
              </a:rPr>
              <a:t>Selecciona las mejores palabras o frases que sustituyan las palabras subrayadas para hacer más claro y preciso el significado del escritor.</a:t>
            </a:r>
          </a:p>
          <a:p>
            <a:endParaRPr lang="es-419" sz="1400" b="1" dirty="0" smtClean="0">
              <a:latin typeface="Helvetica" pitchFamily="34" charset="0"/>
              <a:cs typeface="Helvetica" panose="020B0604020202020204" pitchFamily="34" charset="0"/>
            </a:endParaRPr>
          </a:p>
          <a:p>
            <a:pPr marL="685800" indent="-265113">
              <a:buFont typeface="+mj-lt"/>
              <a:buAutoNum type="alphaUcPeriod"/>
            </a:pPr>
            <a:r>
              <a:rPr lang="es-419" sz="1400" dirty="0" smtClean="0">
                <a:latin typeface="Helvetica" pitchFamily="34" charset="0"/>
                <a:cs typeface="Helvetica" panose="020B0604020202020204" pitchFamily="34" charset="0"/>
              </a:rPr>
              <a:t>determinaron, enseñaron</a:t>
            </a:r>
          </a:p>
          <a:p>
            <a:pPr marL="685800" indent="-265113">
              <a:buFont typeface="+mj-lt"/>
              <a:buAutoNum type="alphaUcPeriod"/>
            </a:pPr>
            <a:endParaRPr lang="es-419" sz="1400" dirty="0" smtClean="0">
              <a:latin typeface="Helvetica" pitchFamily="34" charset="0"/>
              <a:cs typeface="Helvetica" panose="020B0604020202020204" pitchFamily="34" charset="0"/>
            </a:endParaRPr>
          </a:p>
          <a:p>
            <a:pPr marL="685800" indent="-265113">
              <a:buFont typeface="+mj-lt"/>
              <a:buAutoNum type="alphaUcPeriod"/>
            </a:pPr>
            <a:r>
              <a:rPr lang="es-419" sz="1400" dirty="0">
                <a:latin typeface="Helvetica" pitchFamily="34" charset="0"/>
                <a:cs typeface="Helvetica" panose="020B0604020202020204" pitchFamily="34" charset="0"/>
              </a:rPr>
              <a:t>r</a:t>
            </a:r>
            <a:r>
              <a:rPr lang="es-419" sz="1400" dirty="0" smtClean="0">
                <a:latin typeface="Helvetica" pitchFamily="34" charset="0"/>
                <a:cs typeface="Helvetica" panose="020B0604020202020204" pitchFamily="34" charset="0"/>
              </a:rPr>
              <a:t>eclamaron, conectaron con</a:t>
            </a:r>
          </a:p>
          <a:p>
            <a:pPr marL="685800" indent="-265113"/>
            <a:endParaRPr lang="es-419" sz="1400" dirty="0" smtClean="0">
              <a:latin typeface="Helvetica" pitchFamily="34" charset="0"/>
              <a:cs typeface="Helvetica" panose="020B0604020202020204" pitchFamily="34" charset="0"/>
            </a:endParaRPr>
          </a:p>
          <a:p>
            <a:pPr marL="685800" indent="-265113">
              <a:buFont typeface="+mj-lt"/>
              <a:buAutoNum type="alphaUcPeriod" startAt="3"/>
            </a:pPr>
            <a:r>
              <a:rPr lang="es-419" sz="1400" dirty="0" smtClean="0">
                <a:latin typeface="Helvetica" pitchFamily="34" charset="0"/>
                <a:cs typeface="Helvetica" panose="020B0604020202020204" pitchFamily="34" charset="0"/>
              </a:rPr>
              <a:t>examinaron, llevaron a</a:t>
            </a:r>
          </a:p>
          <a:p>
            <a:pPr marL="685800" indent="-265113">
              <a:buFont typeface="+mj-lt"/>
              <a:buAutoNum type="alphaUcPeriod" startAt="3"/>
            </a:pPr>
            <a:endParaRPr lang="es-419" sz="1400" dirty="0" smtClean="0">
              <a:latin typeface="Helvetica" pitchFamily="34" charset="0"/>
              <a:cs typeface="Helvetica" panose="020B0604020202020204" pitchFamily="34" charset="0"/>
            </a:endParaRPr>
          </a:p>
          <a:p>
            <a:pPr marL="685800" indent="-265113">
              <a:buFont typeface="+mj-lt"/>
              <a:buAutoNum type="alphaUcPeriod" startAt="3"/>
            </a:pPr>
            <a:r>
              <a:rPr lang="es-419" sz="1400" dirty="0" smtClean="0">
                <a:latin typeface="Helvetica" pitchFamily="34" charset="0"/>
                <a:cs typeface="Helvetica" panose="020B0604020202020204" pitchFamily="34" charset="0"/>
              </a:rPr>
              <a:t>seleccionaron, proporcionaron</a:t>
            </a:r>
            <a:endParaRPr lang="es-419" sz="1400" dirty="0">
              <a:latin typeface="Helvetica" pitchFamily="34" charset="0"/>
              <a:cs typeface="Helvetica" panose="020B0604020202020204" pitchFamily="34" charset="0"/>
            </a:endParaRPr>
          </a:p>
        </p:txBody>
      </p:sp>
      <p:cxnSp>
        <p:nvCxnSpPr>
          <p:cNvPr id="14" name="Straight Connector 13"/>
          <p:cNvCxnSpPr/>
          <p:nvPr/>
        </p:nvCxnSpPr>
        <p:spPr>
          <a:xfrm>
            <a:off x="372015" y="5410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11866" y="7837387"/>
            <a:ext cx="255056" cy="1495004"/>
            <a:chOff x="611866" y="3390248"/>
            <a:chExt cx="255056" cy="1495004"/>
          </a:xfrm>
        </p:grpSpPr>
        <p:sp>
          <p:nvSpPr>
            <p:cNvPr id="17" name="Oval 16"/>
            <p:cNvSpPr/>
            <p:nvPr/>
          </p:nvSpPr>
          <p:spPr>
            <a:xfrm>
              <a:off x="624034" y="46457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8" name="Oval 17"/>
            <p:cNvSpPr/>
            <p:nvPr/>
          </p:nvSpPr>
          <p:spPr>
            <a:xfrm>
              <a:off x="618111" y="339024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612919" y="380851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11866" y="420891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2283984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43</a:t>
            </a:fld>
            <a:endParaRPr lang="es-419" dirty="0"/>
          </a:p>
        </p:txBody>
      </p:sp>
      <p:sp>
        <p:nvSpPr>
          <p:cNvPr id="12" name="TextBox 11"/>
          <p:cNvSpPr txBox="1"/>
          <p:nvPr/>
        </p:nvSpPr>
        <p:spPr>
          <a:xfrm>
            <a:off x="571510" y="607086"/>
            <a:ext cx="6828463" cy="8715063"/>
          </a:xfrm>
          <a:prstGeom prst="rect">
            <a:avLst/>
          </a:prstGeom>
          <a:noFill/>
        </p:spPr>
        <p:txBody>
          <a:bodyPr wrap="square" lIns="96378" tIns="48189" rIns="96378" bIns="48189" rtlCol="0">
            <a:spAutoFit/>
          </a:bodyPr>
          <a:lstStyle/>
          <a:p>
            <a:pPr marL="463550" indent="-463550">
              <a:buAutoNum type="arabicPeriod" startAt="20"/>
            </a:pPr>
            <a:r>
              <a:rPr lang="es-419" sz="1600" b="1" dirty="0" smtClean="0">
                <a:latin typeface="Helvetica" panose="020B0604020202020204" pitchFamily="34" charset="0"/>
                <a:cs typeface="Helvetica" panose="020B0604020202020204" pitchFamily="34" charset="0"/>
              </a:rPr>
              <a:t>La siguiente pregunta tiene dos partes.  Primero contesta la Parte A.  Luego, contesta la Parte B.</a:t>
            </a:r>
          </a:p>
          <a:p>
            <a:pPr algn="r"/>
            <a:r>
              <a:rPr lang="es-419" sz="900" i="1" dirty="0" smtClean="0">
                <a:latin typeface="Helvetica" panose="020B0604020202020204" pitchFamily="34" charset="0"/>
                <a:cs typeface="Helvetica" panose="020B0604020202020204" pitchFamily="34" charset="0"/>
              </a:rPr>
              <a:t>Editar y clarificar L.5.1d, cambios inapropiados en los tiempos verbales, Objetivo 9</a:t>
            </a:r>
            <a:r>
              <a:rPr lang="es-419" sz="1600" i="1" dirty="0" smtClean="0">
                <a:latin typeface="Helvetica" panose="020B0604020202020204" pitchFamily="34" charset="0"/>
                <a:cs typeface="Helvetica" panose="020B0604020202020204" pitchFamily="34" charset="0"/>
              </a:rPr>
              <a:t> </a:t>
            </a:r>
          </a:p>
          <a:p>
            <a:endParaRPr lang="es-419" sz="1600" i="1" dirty="0" smtClean="0">
              <a:latin typeface="Helvetica" panose="020B0604020202020204" pitchFamily="34" charset="0"/>
              <a:cs typeface="Helvetica" panose="020B0604020202020204" pitchFamily="34" charset="0"/>
            </a:endParaRPr>
          </a:p>
          <a:p>
            <a:pPr lvl="0" defTabSz="914400" fontAlgn="base">
              <a:spcBef>
                <a:spcPct val="0"/>
              </a:spcBef>
              <a:spcAft>
                <a:spcPct val="0"/>
              </a:spcAft>
            </a:pPr>
            <a:r>
              <a:rPr lang="es-419" altLang="en-US" sz="1600" b="1" u="sng" dirty="0" smtClean="0">
                <a:latin typeface="Helvetica" pitchFamily="34" charset="0"/>
                <a:cs typeface="Arial" pitchFamily="34" charset="0"/>
              </a:rPr>
              <a:t>Parte A</a:t>
            </a:r>
          </a:p>
          <a:p>
            <a:pPr lvl="0" defTabSz="914400" fontAlgn="base">
              <a:spcBef>
                <a:spcPct val="0"/>
              </a:spcBef>
              <a:spcAft>
                <a:spcPct val="0"/>
              </a:spcAft>
            </a:pPr>
            <a:endParaRPr lang="es-419" altLang="en-US" sz="1600" dirty="0" smtClean="0">
              <a:latin typeface="Helvetica" pitchFamily="34" charset="0"/>
              <a:cs typeface="Arial" pitchFamily="34" charset="0"/>
            </a:endParaRPr>
          </a:p>
          <a:p>
            <a:pPr lvl="0" defTabSz="914400" fontAlgn="base">
              <a:spcBef>
                <a:spcPct val="0"/>
              </a:spcBef>
              <a:spcAft>
                <a:spcPct val="0"/>
              </a:spcAft>
            </a:pPr>
            <a:r>
              <a:rPr lang="es-419" altLang="en-US" sz="1600" b="1" dirty="0" smtClean="0">
                <a:latin typeface="Helvetica" pitchFamily="34" charset="0"/>
                <a:cs typeface="Arial" pitchFamily="34" charset="0"/>
              </a:rPr>
              <a:t>Lee la oración y luego contesta la pregunta que sigue.</a:t>
            </a:r>
          </a:p>
          <a:p>
            <a:pPr lvl="0" defTabSz="914400" fontAlgn="base">
              <a:spcBef>
                <a:spcPct val="0"/>
              </a:spcBef>
              <a:spcAft>
                <a:spcPct val="0"/>
              </a:spcAft>
            </a:pPr>
            <a:endParaRPr lang="es-419" altLang="en-US" sz="1600" dirty="0" smtClean="0">
              <a:latin typeface="Helvetica" pitchFamily="34" charset="0"/>
              <a:cs typeface="Arial" pitchFamily="34" charset="0"/>
            </a:endParaRPr>
          </a:p>
          <a:p>
            <a:pPr lvl="0" defTabSz="914400" fontAlgn="base">
              <a:spcBef>
                <a:spcPct val="0"/>
              </a:spcBef>
              <a:spcAft>
                <a:spcPct val="0"/>
              </a:spcAft>
            </a:pPr>
            <a:r>
              <a:rPr lang="es-419" altLang="en-US" sz="1600" dirty="0" smtClean="0">
                <a:latin typeface="Helvetica" pitchFamily="34" charset="0"/>
                <a:cs typeface="Arial" pitchFamily="34" charset="0"/>
              </a:rPr>
              <a:t>De día viajamos en un globo de aire caliente a través de la campiña (campo) y de noche </a:t>
            </a:r>
            <a:r>
              <a:rPr lang="es-419" altLang="en-US" sz="1600" b="1" u="sng" dirty="0" smtClean="0">
                <a:latin typeface="Helvetica" pitchFamily="34" charset="0"/>
                <a:cs typeface="Arial" pitchFamily="34" charset="0"/>
              </a:rPr>
              <a:t>acampar</a:t>
            </a:r>
            <a:r>
              <a:rPr lang="es-419" altLang="en-US" sz="1600" dirty="0" smtClean="0">
                <a:latin typeface="Helvetica" pitchFamily="34" charset="0"/>
                <a:cs typeface="Arial" pitchFamily="34" charset="0"/>
              </a:rPr>
              <a:t> en tiendas de campaña.</a:t>
            </a:r>
          </a:p>
          <a:p>
            <a:endParaRPr lang="es-419" sz="1600" dirty="0" smtClean="0">
              <a:latin typeface="Helvetica" panose="020B0604020202020204" pitchFamily="34" charset="0"/>
              <a:cs typeface="Helvetica" panose="020B0604020202020204" pitchFamily="34" charset="0"/>
            </a:endParaRPr>
          </a:p>
          <a:p>
            <a:r>
              <a:rPr lang="es-419" sz="1600" b="1" dirty="0" smtClean="0">
                <a:latin typeface="Helvetica" panose="020B0604020202020204" pitchFamily="34" charset="0"/>
                <a:cs typeface="Helvetica" panose="020B0604020202020204" pitchFamily="34" charset="0"/>
              </a:rPr>
              <a:t>Escoge la forma correcta para editar la palabra subrayada.</a:t>
            </a:r>
          </a:p>
          <a:p>
            <a:pPr marL="344488" indent="344488"/>
            <a:endParaRPr lang="es-419" sz="1600" b="1" dirty="0" smtClean="0">
              <a:solidFill>
                <a:srgbClr val="FF0000"/>
              </a:solidFill>
              <a:latin typeface="Helvetica" pitchFamily="34" charset="0"/>
              <a:cs typeface="Helvetica" panose="020B0604020202020204" pitchFamily="34" charset="0"/>
            </a:endParaRPr>
          </a:p>
          <a:p>
            <a:pPr marL="344488" indent="344488">
              <a:buAutoNum type="alphaUcPeriod"/>
            </a:pPr>
            <a:r>
              <a:rPr lang="es-419" sz="1600" dirty="0" smtClean="0">
                <a:latin typeface="Helvetica" pitchFamily="34" charset="0"/>
                <a:cs typeface="Helvetica" panose="020B0604020202020204" pitchFamily="34" charset="0"/>
              </a:rPr>
              <a:t>acampando</a:t>
            </a:r>
          </a:p>
          <a:p>
            <a:pPr marL="344488" indent="344488">
              <a:buAutoNum type="alphaUcPeriod"/>
            </a:pPr>
            <a:endParaRPr lang="es-419" sz="1600" dirty="0" smtClean="0">
              <a:latin typeface="Helvetica" pitchFamily="34" charset="0"/>
              <a:cs typeface="Helvetica" panose="020B0604020202020204" pitchFamily="34" charset="0"/>
            </a:endParaRPr>
          </a:p>
          <a:p>
            <a:pPr marL="344488" indent="344488">
              <a:buAutoNum type="alphaUcPeriod"/>
            </a:pPr>
            <a:r>
              <a:rPr lang="es-419" sz="1600" dirty="0" smtClean="0">
                <a:latin typeface="Helvetica" pitchFamily="34" charset="0"/>
                <a:cs typeface="Helvetica" panose="020B0604020202020204" pitchFamily="34" charset="0"/>
              </a:rPr>
              <a:t>acampamos</a:t>
            </a:r>
          </a:p>
          <a:p>
            <a:pPr marL="344488" indent="344488">
              <a:buAutoNum type="alphaUcPeriod"/>
            </a:pPr>
            <a:endParaRPr lang="es-419" sz="1600" dirty="0" smtClean="0">
              <a:solidFill>
                <a:srgbClr val="FF0000"/>
              </a:solidFill>
              <a:latin typeface="Helvetica" pitchFamily="34" charset="0"/>
              <a:cs typeface="Helvetica" panose="020B0604020202020204" pitchFamily="34" charset="0"/>
            </a:endParaRPr>
          </a:p>
          <a:p>
            <a:pPr marL="344488" indent="344488">
              <a:buAutoNum type="alphaUcPeriod"/>
            </a:pPr>
            <a:r>
              <a:rPr lang="es-419" sz="1600" dirty="0" smtClean="0">
                <a:latin typeface="Helvetica" pitchFamily="34" charset="0"/>
                <a:cs typeface="Helvetica" panose="020B0604020202020204" pitchFamily="34" charset="0"/>
              </a:rPr>
              <a:t>acampan</a:t>
            </a:r>
          </a:p>
          <a:p>
            <a:pPr marL="344488" indent="344488">
              <a:buAutoNum type="alphaUcPeriod"/>
            </a:pPr>
            <a:endParaRPr lang="es-419" sz="1600" dirty="0" smtClean="0">
              <a:solidFill>
                <a:srgbClr val="FF0000"/>
              </a:solidFill>
              <a:latin typeface="Helvetica" pitchFamily="34" charset="0"/>
              <a:cs typeface="Helvetica" panose="020B0604020202020204" pitchFamily="34" charset="0"/>
            </a:endParaRPr>
          </a:p>
          <a:p>
            <a:pPr marL="344488" indent="344488">
              <a:buAutoNum type="alphaUcPeriod"/>
            </a:pPr>
            <a:r>
              <a:rPr lang="es-419" sz="1600" dirty="0" smtClean="0">
                <a:latin typeface="Helvetica" pitchFamily="34" charset="0"/>
                <a:cs typeface="Helvetica" panose="020B0604020202020204" pitchFamily="34" charset="0"/>
              </a:rPr>
              <a:t>acampó</a:t>
            </a:r>
          </a:p>
          <a:p>
            <a:pPr marL="344488" indent="344488">
              <a:buAutoNum type="alphaUcPeriod"/>
            </a:pPr>
            <a:endParaRPr lang="es-419" sz="1600" dirty="0" smtClean="0">
              <a:latin typeface="Helvetica" pitchFamily="34" charset="0"/>
              <a:cs typeface="Helvetica" panose="020B0604020202020204" pitchFamily="34" charset="0"/>
            </a:endParaRPr>
          </a:p>
          <a:p>
            <a:pPr marL="344488" indent="344488">
              <a:buAutoNum type="alphaUcPeriod"/>
            </a:pPr>
            <a:endParaRPr lang="es-419" sz="1600" dirty="0" smtClean="0">
              <a:latin typeface="Helvetica" pitchFamily="34" charset="0"/>
              <a:cs typeface="Helvetica" panose="020B0604020202020204" pitchFamily="34" charset="0"/>
            </a:endParaRPr>
          </a:p>
          <a:p>
            <a:pPr lvl="0" defTabSz="914400" fontAlgn="base">
              <a:spcBef>
                <a:spcPct val="0"/>
              </a:spcBef>
              <a:spcAft>
                <a:spcPct val="0"/>
              </a:spcAft>
            </a:pPr>
            <a:r>
              <a:rPr lang="es-419" altLang="en-US" sz="1600" b="1" u="sng" dirty="0" smtClean="0">
                <a:solidFill>
                  <a:prstClr val="black"/>
                </a:solidFill>
                <a:latin typeface="Helvetica" pitchFamily="34" charset="0"/>
                <a:cs typeface="Arial" pitchFamily="34" charset="0"/>
              </a:rPr>
              <a:t>Parte B</a:t>
            </a:r>
          </a:p>
          <a:p>
            <a:pPr lvl="0" defTabSz="914400" fontAlgn="base">
              <a:spcBef>
                <a:spcPct val="0"/>
              </a:spcBef>
              <a:spcAft>
                <a:spcPct val="0"/>
              </a:spcAft>
            </a:pPr>
            <a:endParaRPr lang="es-419" altLang="en-US" sz="1600" b="1" u="sng" dirty="0" smtClean="0">
              <a:solidFill>
                <a:prstClr val="black"/>
              </a:solidFill>
              <a:latin typeface="Helvetica" pitchFamily="34" charset="0"/>
              <a:cs typeface="Arial" pitchFamily="34" charset="0"/>
            </a:endParaRPr>
          </a:p>
          <a:p>
            <a:pPr lvl="0" defTabSz="914400" fontAlgn="base">
              <a:spcBef>
                <a:spcPct val="0"/>
              </a:spcBef>
              <a:spcAft>
                <a:spcPct val="0"/>
              </a:spcAft>
            </a:pPr>
            <a:r>
              <a:rPr lang="es-419" altLang="en-US" sz="1600" b="1" dirty="0" smtClean="0">
                <a:solidFill>
                  <a:prstClr val="black"/>
                </a:solidFill>
                <a:latin typeface="Helvetica" pitchFamily="34" charset="0"/>
                <a:cs typeface="Arial" pitchFamily="34" charset="0"/>
              </a:rPr>
              <a:t>¿Qué palabra en la oración apoya que la palabra que escogiste en la Parte A tiene el tiempo verbal correcto?</a:t>
            </a:r>
          </a:p>
          <a:p>
            <a:pPr lvl="0" defTabSz="914400" fontAlgn="base">
              <a:spcBef>
                <a:spcPct val="0"/>
              </a:spcBef>
              <a:spcAft>
                <a:spcPct val="0"/>
              </a:spcAft>
            </a:pPr>
            <a:endParaRPr lang="es-419" altLang="en-US" sz="1600" b="1" dirty="0" smtClean="0">
              <a:solidFill>
                <a:prstClr val="black"/>
              </a:solidFill>
              <a:latin typeface="Helvetica" pitchFamily="34" charset="0"/>
              <a:cs typeface="Arial" pitchFamily="34" charset="0"/>
            </a:endParaRPr>
          </a:p>
          <a:p>
            <a:pPr marL="344488" lvl="0" indent="344488">
              <a:buFontTx/>
              <a:buAutoNum type="alphaUcPeriod"/>
            </a:pPr>
            <a:r>
              <a:rPr lang="es-419" sz="1600" dirty="0" smtClean="0">
                <a:solidFill>
                  <a:prstClr val="black"/>
                </a:solidFill>
                <a:latin typeface="Helvetica" pitchFamily="34" charset="0"/>
                <a:cs typeface="Helvetica" panose="020B0604020202020204" pitchFamily="34" charset="0"/>
              </a:rPr>
              <a:t>viajamos</a:t>
            </a:r>
          </a:p>
          <a:p>
            <a:pPr marL="344488" lvl="0" indent="344488">
              <a:buFontTx/>
              <a:buAutoNum type="alphaUcPeriod"/>
            </a:pPr>
            <a:endParaRPr lang="es-419" sz="1600" dirty="0" smtClean="0">
              <a:solidFill>
                <a:prstClr val="black"/>
              </a:solidFill>
              <a:latin typeface="Helvetica" pitchFamily="34" charset="0"/>
              <a:cs typeface="Helvetica" panose="020B0604020202020204" pitchFamily="34" charset="0"/>
            </a:endParaRPr>
          </a:p>
          <a:p>
            <a:pPr marL="344488" lvl="0" indent="344488">
              <a:buFontTx/>
              <a:buAutoNum type="alphaUcPeriod"/>
            </a:pPr>
            <a:r>
              <a:rPr lang="es-419" sz="1600" dirty="0" smtClean="0">
                <a:solidFill>
                  <a:prstClr val="black"/>
                </a:solidFill>
                <a:latin typeface="Helvetica" pitchFamily="34" charset="0"/>
                <a:cs typeface="Helvetica" panose="020B0604020202020204" pitchFamily="34" charset="0"/>
              </a:rPr>
              <a:t>campiña</a:t>
            </a:r>
          </a:p>
          <a:p>
            <a:pPr marL="344488" lvl="0" indent="344488">
              <a:buFontTx/>
              <a:buAutoNum type="alphaUcPeriod"/>
            </a:pPr>
            <a:endParaRPr lang="es-419" sz="1600" dirty="0" smtClean="0">
              <a:solidFill>
                <a:srgbClr val="FF0000"/>
              </a:solidFill>
              <a:latin typeface="Helvetica" pitchFamily="34" charset="0"/>
              <a:cs typeface="Helvetica" panose="020B0604020202020204" pitchFamily="34" charset="0"/>
            </a:endParaRPr>
          </a:p>
          <a:p>
            <a:pPr marL="344488" lvl="0" indent="344488">
              <a:buFontTx/>
              <a:buAutoNum type="alphaUcPeriod"/>
            </a:pPr>
            <a:r>
              <a:rPr lang="es-419" sz="1600" dirty="0" smtClean="0">
                <a:solidFill>
                  <a:prstClr val="black"/>
                </a:solidFill>
                <a:latin typeface="Helvetica" pitchFamily="34" charset="0"/>
                <a:cs typeface="Helvetica" panose="020B0604020202020204" pitchFamily="34" charset="0"/>
              </a:rPr>
              <a:t>día</a:t>
            </a:r>
          </a:p>
          <a:p>
            <a:pPr marL="344488" lvl="0" indent="344488">
              <a:buFontTx/>
              <a:buAutoNum type="alphaUcPeriod"/>
            </a:pPr>
            <a:endParaRPr lang="es-419" sz="1600" dirty="0" smtClean="0">
              <a:solidFill>
                <a:srgbClr val="FF0000"/>
              </a:solidFill>
              <a:latin typeface="Helvetica" pitchFamily="34" charset="0"/>
              <a:cs typeface="Helvetica" panose="020B0604020202020204" pitchFamily="34" charset="0"/>
            </a:endParaRPr>
          </a:p>
          <a:p>
            <a:pPr marL="344488" lvl="0" indent="344488">
              <a:buFontTx/>
              <a:buAutoNum type="alphaUcPeriod"/>
            </a:pPr>
            <a:r>
              <a:rPr lang="es-419" sz="1600" dirty="0">
                <a:solidFill>
                  <a:prstClr val="black"/>
                </a:solidFill>
                <a:latin typeface="Helvetica" pitchFamily="34" charset="0"/>
                <a:cs typeface="Helvetica" panose="020B0604020202020204" pitchFamily="34" charset="0"/>
              </a:rPr>
              <a:t>t</a:t>
            </a:r>
            <a:r>
              <a:rPr lang="es-419" sz="1600" dirty="0" smtClean="0">
                <a:solidFill>
                  <a:prstClr val="black"/>
                </a:solidFill>
                <a:latin typeface="Helvetica" pitchFamily="34" charset="0"/>
                <a:cs typeface="Helvetica" panose="020B0604020202020204" pitchFamily="34" charset="0"/>
              </a:rPr>
              <a:t>iendas de campaña</a:t>
            </a:r>
          </a:p>
          <a:p>
            <a:pPr lvl="0" defTabSz="914400" fontAlgn="base">
              <a:spcBef>
                <a:spcPct val="0"/>
              </a:spcBef>
              <a:spcAft>
                <a:spcPct val="0"/>
              </a:spcAft>
            </a:pPr>
            <a:endParaRPr lang="es-419" altLang="en-US" sz="1600" b="1" dirty="0" smtClean="0">
              <a:solidFill>
                <a:prstClr val="black"/>
              </a:solidFill>
              <a:latin typeface="Helvetica" pitchFamily="34" charset="0"/>
              <a:cs typeface="Arial" pitchFamily="34" charset="0"/>
            </a:endParaRPr>
          </a:p>
        </p:txBody>
      </p:sp>
      <p:grpSp>
        <p:nvGrpSpPr>
          <p:cNvPr id="3" name="Group 2"/>
          <p:cNvGrpSpPr/>
          <p:nvPr/>
        </p:nvGrpSpPr>
        <p:grpSpPr>
          <a:xfrm>
            <a:off x="665825" y="3872049"/>
            <a:ext cx="242888" cy="1674449"/>
            <a:chOff x="658978" y="3795849"/>
            <a:chExt cx="242888" cy="1674449"/>
          </a:xfrm>
        </p:grpSpPr>
        <p:sp>
          <p:nvSpPr>
            <p:cNvPr id="21" name="Oval 20"/>
            <p:cNvSpPr/>
            <p:nvPr/>
          </p:nvSpPr>
          <p:spPr>
            <a:xfrm>
              <a:off x="658978" y="4724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2" name="Oval 21"/>
            <p:cNvSpPr/>
            <p:nvPr/>
          </p:nvSpPr>
          <p:spPr>
            <a:xfrm>
              <a:off x="658978" y="52308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3" name="Oval 22"/>
            <p:cNvSpPr/>
            <p:nvPr/>
          </p:nvSpPr>
          <p:spPr>
            <a:xfrm>
              <a:off x="658978" y="379584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4" name="Oval 23"/>
            <p:cNvSpPr/>
            <p:nvPr/>
          </p:nvSpPr>
          <p:spPr>
            <a:xfrm>
              <a:off x="658978" y="42486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
        <p:nvSpPr>
          <p:cNvPr id="2" name="Rectangle 1"/>
          <p:cNvSpPr/>
          <p:nvPr/>
        </p:nvSpPr>
        <p:spPr>
          <a:xfrm>
            <a:off x="571510" y="2526175"/>
            <a:ext cx="6585713" cy="605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nvGrpSpPr>
          <p:cNvPr id="5" name="Group 4"/>
          <p:cNvGrpSpPr/>
          <p:nvPr/>
        </p:nvGrpSpPr>
        <p:grpSpPr>
          <a:xfrm>
            <a:off x="665825" y="7239000"/>
            <a:ext cx="242888" cy="1687286"/>
            <a:chOff x="665825" y="7239000"/>
            <a:chExt cx="242888" cy="1687286"/>
          </a:xfrm>
        </p:grpSpPr>
        <p:sp>
          <p:nvSpPr>
            <p:cNvPr id="19" name="Oval 18"/>
            <p:cNvSpPr/>
            <p:nvPr/>
          </p:nvSpPr>
          <p:spPr>
            <a:xfrm>
              <a:off x="665825" y="820020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65825" y="8686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665825" y="7239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6" name="Oval 25"/>
            <p:cNvSpPr/>
            <p:nvPr/>
          </p:nvSpPr>
          <p:spPr>
            <a:xfrm>
              <a:off x="665825" y="771960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2669572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5" name="TextBox 4"/>
          <p:cNvSpPr txBox="1"/>
          <p:nvPr/>
        </p:nvSpPr>
        <p:spPr>
          <a:xfrm>
            <a:off x="533399" y="304800"/>
            <a:ext cx="6781801" cy="3452084"/>
          </a:xfrm>
          <a:prstGeom prst="rect">
            <a:avLst/>
          </a:prstGeom>
          <a:noFill/>
        </p:spPr>
        <p:txBody>
          <a:bodyPr wrap="square" lIns="96378" tIns="48189" rIns="96378" bIns="48189" rtlCol="0">
            <a:spAutoFit/>
          </a:bodyPr>
          <a:lstStyle/>
          <a:p>
            <a:r>
              <a:rPr lang="es-419" sz="1200" u="sng" dirty="0" smtClean="0"/>
              <a:t>Instrucciones para el estudiante: Lee las instrucciones</a:t>
            </a:r>
            <a:r>
              <a:rPr lang="es-419" sz="1200" dirty="0" smtClean="0"/>
              <a:t>  </a:t>
            </a:r>
          </a:p>
          <a:p>
            <a:endParaRPr lang="es-419" sz="1200" dirty="0" smtClean="0"/>
          </a:p>
          <a:p>
            <a:r>
              <a:rPr lang="es-419" sz="1200" b="1" u="sng" dirty="0" smtClean="0"/>
              <a:t>Parte 2</a:t>
            </a:r>
            <a:r>
              <a:rPr lang="es-419" sz="1200" b="1" dirty="0" smtClean="0"/>
              <a:t> </a:t>
            </a:r>
          </a:p>
          <a:p>
            <a:pPr>
              <a:defRPr/>
            </a:pPr>
            <a:r>
              <a:rPr lang="es-419" sz="1200" b="1" u="sng" dirty="0" smtClean="0"/>
              <a:t>Tu tarea</a:t>
            </a:r>
            <a:r>
              <a:rPr lang="es-419" sz="1200" b="1" dirty="0" smtClean="0"/>
              <a:t>: </a:t>
            </a:r>
            <a:r>
              <a:rPr lang="es-419" sz="1200" dirty="0" smtClean="0"/>
              <a:t>Escribe un artículo de opinión para contestar la siguiente pregunta (tu audiencia son padres que están debatiendo si permiten a su estudiante de quinto grado ir a una excursión que involucra un paseo en un globo de aire caliente). </a:t>
            </a:r>
            <a:r>
              <a:rPr lang="es-419" sz="1200" b="1" dirty="0" smtClean="0"/>
              <a:t>¿Es seguro ir de paseo en un globo de aire caliente o sería demasiado peligroso?</a:t>
            </a:r>
            <a:r>
              <a:rPr lang="es-419" sz="1200" dirty="0" smtClean="0"/>
              <a:t> Convence a tu audiencia ya sea para que le permita a su estudiante ir de paseo en un globo de aire caliente o para que no se lo permita, y por qué. ¿Qué papel juega el piloto del globo en hacer que el viaje sea seguro o no sea seguro?</a:t>
            </a:r>
          </a:p>
          <a:p>
            <a:pPr>
              <a:defRPr/>
            </a:pPr>
            <a:endParaRPr lang="en-US" sz="1200" dirty="0"/>
          </a:p>
          <a:p>
            <a:pPr lvl="0"/>
            <a:r>
              <a:rPr lang="es-GT" sz="1200" b="1" u="sng" dirty="0">
                <a:solidFill>
                  <a:prstClr val="black"/>
                </a:solidFill>
              </a:rPr>
              <a:t>Vas a</a:t>
            </a:r>
            <a:r>
              <a:rPr lang="es-GT" sz="1200" dirty="0">
                <a:solidFill>
                  <a:prstClr val="black"/>
                </a:solidFill>
              </a:rPr>
              <a:t>:</a:t>
            </a:r>
          </a:p>
          <a:p>
            <a:pPr marL="361375" lvl="0" indent="-361375">
              <a:buFontTx/>
              <a:buAutoNum type="arabicPeriod"/>
            </a:pPr>
            <a:r>
              <a:rPr lang="es-GT" sz="1200" dirty="0">
                <a:solidFill>
                  <a:prstClr val="black"/>
                </a:solidFill>
              </a:rPr>
              <a:t>Planificar tu </a:t>
            </a:r>
            <a:r>
              <a:rPr lang="es-GT" sz="1200" dirty="0" smtClean="0">
                <a:solidFill>
                  <a:prstClr val="black"/>
                </a:solidFill>
              </a:rPr>
              <a:t>artículo de opinión.   </a:t>
            </a:r>
            <a:r>
              <a:rPr lang="es-GT" sz="1200" dirty="0">
                <a:solidFill>
                  <a:prstClr val="black"/>
                </a:solidFill>
              </a:rPr>
              <a:t>Puedes utilizar tus notas y respuestas.  </a:t>
            </a:r>
          </a:p>
          <a:p>
            <a:pPr marL="361375" lvl="0" indent="-361375">
              <a:buFontTx/>
              <a:buAutoNum type="arabicPeriod"/>
            </a:pPr>
            <a:endParaRPr lang="es-GT" sz="1200" dirty="0">
              <a:solidFill>
                <a:prstClr val="black"/>
              </a:solidFill>
            </a:endParaRPr>
          </a:p>
          <a:p>
            <a:pPr marL="361375" lvl="0" indent="-361375">
              <a:buFontTx/>
              <a:buAutoNum type="arabicPeriod"/>
            </a:pPr>
            <a:r>
              <a:rPr lang="es-GT" sz="1200" dirty="0">
                <a:solidFill>
                  <a:prstClr val="black"/>
                </a:solidFill>
              </a:rPr>
              <a:t>Escribir, revisar y editar tu primer borrador (tu maestro te proporcionará papel). </a:t>
            </a:r>
          </a:p>
          <a:p>
            <a:pPr marL="361375" lvl="0" indent="-361375">
              <a:buFontTx/>
              <a:buAutoNum type="arabicPeriod"/>
            </a:pPr>
            <a:endParaRPr lang="es-GT" sz="1200" dirty="0">
              <a:solidFill>
                <a:prstClr val="black"/>
              </a:solidFill>
            </a:endParaRPr>
          </a:p>
          <a:p>
            <a:pPr marL="361375" lvl="0" indent="-361375">
              <a:buFontTx/>
              <a:buAutoNum type="arabicPeriod"/>
            </a:pPr>
            <a:r>
              <a:rPr lang="es-GT" sz="1200" dirty="0">
                <a:solidFill>
                  <a:prstClr val="black"/>
                </a:solidFill>
              </a:rPr>
              <a:t>Escribir la versión final de tu </a:t>
            </a:r>
            <a:r>
              <a:rPr lang="es-GT" sz="1200" dirty="0" smtClean="0">
                <a:solidFill>
                  <a:prstClr val="black"/>
                </a:solidFill>
              </a:rPr>
              <a:t>artículo de opinión. </a:t>
            </a:r>
            <a:endParaRPr lang="es-GT" sz="1200" dirty="0">
              <a:solidFill>
                <a:prstClr val="black"/>
              </a:solidFill>
            </a:endParaRPr>
          </a:p>
          <a:p>
            <a:pPr lvl="0"/>
            <a:endParaRPr lang="es-419" sz="1400" dirty="0">
              <a:solidFill>
                <a:prstClr val="black"/>
              </a:solidFill>
            </a:endParaRPr>
          </a:p>
          <a:p>
            <a:endParaRPr lang="en-US" sz="1200" u="sng" dirty="0"/>
          </a:p>
        </p:txBody>
      </p:sp>
      <p:sp>
        <p:nvSpPr>
          <p:cNvPr id="7" name="Rectangle 6"/>
          <p:cNvSpPr/>
          <p:nvPr/>
        </p:nvSpPr>
        <p:spPr>
          <a:xfrm>
            <a:off x="2964553" y="3858153"/>
            <a:ext cx="1919501" cy="307777"/>
          </a:xfrm>
          <a:prstGeom prst="rect">
            <a:avLst/>
          </a:prstGeom>
        </p:spPr>
        <p:txBody>
          <a:bodyPr wrap="none">
            <a:spAutoFit/>
          </a:bodyPr>
          <a:lstStyle/>
          <a:p>
            <a:pPr algn="ctr"/>
            <a:r>
              <a:rPr lang="es-GT" sz="1400" i="1" dirty="0" smtClean="0"/>
              <a:t>Cómo serás calificado…</a:t>
            </a:r>
            <a:endParaRPr lang="es-GT" sz="1400" i="1" dirty="0"/>
          </a:p>
        </p:txBody>
      </p:sp>
      <p:graphicFrame>
        <p:nvGraphicFramePr>
          <p:cNvPr id="8" name="Table 7"/>
          <p:cNvGraphicFramePr>
            <a:graphicFrameLocks noGrp="1"/>
          </p:cNvGraphicFramePr>
          <p:nvPr>
            <p:extLst>
              <p:ext uri="{D42A27DB-BD31-4B8C-83A1-F6EECF244321}">
                <p14:modId xmlns:p14="http://schemas.microsoft.com/office/powerpoint/2010/main" val="3776359429"/>
              </p:ext>
            </p:extLst>
          </p:nvPr>
        </p:nvGraphicFramePr>
        <p:xfrm>
          <a:off x="1295400" y="4267199"/>
          <a:ext cx="5062538" cy="2137953"/>
        </p:xfrm>
        <a:graphic>
          <a:graphicData uri="http://schemas.openxmlformats.org/drawingml/2006/table">
            <a:tbl>
              <a:tblPr firstRow="1" bandRow="1">
                <a:tableStyleId>{5940675A-B579-460E-94D1-54222C63F5DA}</a:tableStyleId>
              </a:tblPr>
              <a:tblGrid>
                <a:gridCol w="1075909"/>
                <a:gridCol w="3986629"/>
              </a:tblGrid>
              <a:tr h="383177">
                <a:tc>
                  <a:txBody>
                    <a:body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¿Estableces tu opinión claramente? ¿Te mantienes en el tema? </a:t>
                      </a:r>
                      <a:endParaRPr kumimoji="0" lang="es-419"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¿Fluyen lógicamente tus ideas desde la introducción hasta la conclusión?  ¿Utilizas transiciones efectivas? </a:t>
                      </a:r>
                      <a:endParaRPr lang="es-419" sz="1000" noProof="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¿Proporcionas evidencia tomadas de</a:t>
                      </a:r>
                      <a:r>
                        <a:rPr lang="es-419" sz="1000" baseline="0" noProof="0" dirty="0" smtClean="0">
                          <a:solidFill>
                            <a:prstClr val="black"/>
                          </a:solidFill>
                          <a:ea typeface="Calibri"/>
                          <a:cs typeface="Times New Roman"/>
                        </a:rPr>
                        <a:t> las fuentes para tus opiniones y elaboras con información específica?  </a:t>
                      </a:r>
                      <a:endParaRPr lang="es-419" sz="1000" noProof="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¿Expresas</a:t>
                      </a:r>
                      <a:r>
                        <a:rPr lang="es-419" sz="1000" baseline="0" noProof="0" dirty="0" smtClean="0">
                          <a:solidFill>
                            <a:prstClr val="black"/>
                          </a:solidFill>
                          <a:ea typeface="Calibri"/>
                          <a:cs typeface="Times New Roman"/>
                        </a:rPr>
                        <a:t> tus ideas de manera eficaz?  ¿Utilizas lenguaje preciso que resulta apropiado para tu audiencia y propósito?</a:t>
                      </a:r>
                      <a:endParaRPr lang="es-419" sz="1000" noProof="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s-419" sz="1000" kern="1200" noProof="0" dirty="0" smtClean="0">
                          <a:solidFill>
                            <a:prstClr val="black"/>
                          </a:solidFill>
                          <a:latin typeface="+mn-lt"/>
                          <a:ea typeface="Calibri"/>
                          <a:cs typeface="Times New Roman"/>
                        </a:rPr>
                        <a:t> ¿Utilizas correctamente las reglas de puntuación, las letras mayúsculas  y la ortografía?  </a:t>
                      </a:r>
                      <a:endParaRPr lang="es-419" sz="1000" noProof="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999989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31368918"/>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598435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17826682"/>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05289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31" y="1295401"/>
            <a:ext cx="6073782"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899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7957" y="9522883"/>
            <a:ext cx="842010" cy="535517"/>
          </a:xfrm>
        </p:spPr>
        <p:txBody>
          <a:bodyPr/>
          <a:lstStyle/>
          <a:p>
            <a:fld id="{F177B04D-AEB5-43ED-B9BA-B3D1EC9C9067}" type="slidenum">
              <a:rPr lang="es-419" smtClean="0"/>
              <a:pPr/>
              <a:t>48</a:t>
            </a:fld>
            <a:endParaRPr lang="es-419" dirty="0"/>
          </a:p>
        </p:txBody>
      </p:sp>
      <p:graphicFrame>
        <p:nvGraphicFramePr>
          <p:cNvPr id="5" name="Table 4"/>
          <p:cNvGraphicFramePr>
            <a:graphicFrameLocks noGrp="1"/>
          </p:cNvGraphicFramePr>
          <p:nvPr>
            <p:extLst>
              <p:ext uri="{D42A27DB-BD31-4B8C-83A1-F6EECF244321}">
                <p14:modId xmlns:p14="http://schemas.microsoft.com/office/powerpoint/2010/main" val="3257929569"/>
              </p:ext>
            </p:extLst>
          </p:nvPr>
        </p:nvGraphicFramePr>
        <p:xfrm>
          <a:off x="380999" y="4095029"/>
          <a:ext cx="7018968" cy="3377509"/>
        </p:xfrm>
        <a:graphic>
          <a:graphicData uri="http://schemas.openxmlformats.org/drawingml/2006/table">
            <a:tbl>
              <a:tblPr firstRow="1" bandRow="1">
                <a:tableStyleId>{5940675A-B579-460E-94D1-54222C63F5DA}</a:tableStyleId>
              </a:tblPr>
              <a:tblGrid>
                <a:gridCol w="423745"/>
                <a:gridCol w="4757852"/>
                <a:gridCol w="457200"/>
                <a:gridCol w="489219"/>
                <a:gridCol w="445476"/>
                <a:gridCol w="445476"/>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PR" sz="1500" b="1" noProof="0" dirty="0" smtClean="0"/>
                        <a:t>Texto</a:t>
                      </a:r>
                      <a:r>
                        <a:rPr lang="es-PR" sz="1500" b="1" baseline="0" noProof="0" dirty="0" smtClean="0"/>
                        <a:t> informativo</a:t>
                      </a:r>
                      <a:endParaRPr lang="es-PR" sz="1500" b="1" noProof="0" dirty="0" smtClean="0"/>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202908">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419" sz="1000" b="0" noProof="0" dirty="0" smtClean="0">
                          <a:solidFill>
                            <a:schemeClr val="tx1"/>
                          </a:solidFill>
                          <a:effectLst/>
                        </a:rPr>
                        <a:t>Yo puedo explicar la conexión entre dos o más ideas.</a:t>
                      </a:r>
                      <a:r>
                        <a:rPr lang="es-419" sz="1000" b="0" baseline="0" noProof="0" dirty="0" smtClean="0">
                          <a:solidFill>
                            <a:schemeClr val="tx1"/>
                          </a:solidFill>
                          <a:effectLst/>
                        </a:rPr>
                        <a:t>  </a:t>
                      </a:r>
                      <a:r>
                        <a:rPr lang="es-419" sz="1000" b="0" noProof="0" dirty="0" smtClean="0">
                          <a:solidFill>
                            <a:schemeClr val="tx1"/>
                          </a:solidFill>
                          <a:effectLst/>
                        </a:rPr>
                        <a:t>RI.5.3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baseline="0" noProof="0" dirty="0" smtClean="0">
                          <a:solidFill>
                            <a:schemeClr val="tx1"/>
                          </a:solidFill>
                          <a:effectLst/>
                          <a:latin typeface="+mn-lt"/>
                          <a:ea typeface="Calibri"/>
                          <a:cs typeface="Times New Roman"/>
                        </a:rPr>
                        <a:t>Yo puedo analizar conexiones entre dos o más conceptos.    RI.5.3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63720">
                <a:tc>
                  <a:txBody>
                    <a:bodyPr/>
                    <a:lstStyle/>
                    <a:p>
                      <a:pPr algn="ctr">
                        <a:lnSpc>
                          <a:spcPct val="100000"/>
                        </a:lnSpc>
                        <a:spcAft>
                          <a:spcPts val="0"/>
                        </a:spcAft>
                      </a:pPr>
                      <a:r>
                        <a:rPr lang="en-US" sz="1500" b="1" smtClean="0"/>
                        <a:t>11</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i="0" baseline="0" noProof="0" dirty="0" smtClean="0">
                          <a:latin typeface="+mn-lt"/>
                          <a:ea typeface="Times New Roman"/>
                          <a:cs typeface="Times New Roman"/>
                        </a:rPr>
                        <a:t>Yo puedo encontrar los  mismos puntos de vista de múltiples recuentos con puntos de vista similares.  RI.5.6</a:t>
                      </a:r>
                      <a:endParaRPr lang="es-419" sz="1000" b="0" i="0" noProof="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126">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419" sz="1000" b="0" baseline="0" noProof="0" dirty="0" smtClean="0">
                          <a:latin typeface="+mn-lt"/>
                          <a:ea typeface="Times New Roman"/>
                          <a:cs typeface="Times New Roman"/>
                        </a:rPr>
                        <a:t>Yo puedo comparar y contrastar similitudes y diferencias en múltiples recuentos del mismo acontecimiento o tópico. RI.5.6</a:t>
                      </a:r>
                      <a:endParaRPr lang="es-419" sz="1000" b="0" noProof="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4532">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latin typeface="+mn-lt"/>
                          <a:ea typeface="Times New Roman"/>
                          <a:cs typeface="Times New Roman"/>
                        </a:rPr>
                        <a:t>Yo puedo clasificar información similar encontrada</a:t>
                      </a:r>
                      <a:r>
                        <a:rPr lang="es-419" sz="1000" b="0" baseline="0" noProof="0" dirty="0" smtClean="0">
                          <a:solidFill>
                            <a:srgbClr val="000000"/>
                          </a:solidFill>
                          <a:latin typeface="+mn-lt"/>
                          <a:ea typeface="Times New Roman"/>
                          <a:cs typeface="Times New Roman"/>
                        </a:rPr>
                        <a:t> en varios textos sobre el mismo tópico</a:t>
                      </a:r>
                      <a:r>
                        <a:rPr lang="es-419" sz="1000" b="0" noProof="0" dirty="0" smtClean="0">
                          <a:solidFill>
                            <a:srgbClr val="000000"/>
                          </a:solidFill>
                          <a:latin typeface="+mn-lt"/>
                          <a:ea typeface="Times New Roman"/>
                          <a:cs typeface="Times New Roman"/>
                        </a:rPr>
                        <a:t>.</a:t>
                      </a:r>
                      <a:r>
                        <a:rPr lang="es-419" sz="1000" b="0" baseline="0" noProof="0" dirty="0" smtClean="0">
                          <a:solidFill>
                            <a:schemeClr val="tx1"/>
                          </a:solidFill>
                          <a:latin typeface="+mn-lt"/>
                          <a:ea typeface="Times New Roman"/>
                          <a:cs typeface="Times New Roman"/>
                        </a:rPr>
                        <a:t> </a:t>
                      </a:r>
                      <a:r>
                        <a:rPr lang="es-419" sz="1000" b="0" noProof="0" dirty="0" smtClean="0">
                          <a:solidFill>
                            <a:schemeClr val="tx1"/>
                          </a:solidFill>
                          <a:effectLst/>
                        </a:rPr>
                        <a:t>RI.5.9</a:t>
                      </a:r>
                      <a:endParaRPr lang="es-419"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81138">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latin typeface="+mn-lt"/>
                          <a:ea typeface="Times New Roman"/>
                          <a:cs typeface="Times New Roman"/>
                        </a:rPr>
                        <a:t>Yo puedo</a:t>
                      </a:r>
                      <a:r>
                        <a:rPr lang="es-419" sz="1000" b="0" baseline="0" noProof="0" dirty="0" smtClean="0">
                          <a:solidFill>
                            <a:srgbClr val="000000"/>
                          </a:solidFill>
                          <a:latin typeface="+mn-lt"/>
                          <a:ea typeface="Times New Roman"/>
                          <a:cs typeface="Times New Roman"/>
                        </a:rPr>
                        <a:t> determinar qué es </a:t>
                      </a:r>
                      <a:r>
                        <a:rPr lang="es-419" sz="1000" b="0" noProof="0" dirty="0" smtClean="0">
                          <a:solidFill>
                            <a:srgbClr val="000000"/>
                          </a:solidFill>
                          <a:latin typeface="+mn-lt"/>
                          <a:ea typeface="Times New Roman"/>
                          <a:cs typeface="Times New Roman"/>
                        </a:rPr>
                        <a:t>relevante o no sobre</a:t>
                      </a:r>
                      <a:r>
                        <a:rPr lang="es-419" sz="1000" b="0" baseline="0" noProof="0" dirty="0" smtClean="0">
                          <a:solidFill>
                            <a:srgbClr val="000000"/>
                          </a:solidFill>
                          <a:latin typeface="+mn-lt"/>
                          <a:ea typeface="Times New Roman"/>
                          <a:cs typeface="Times New Roman"/>
                        </a:rPr>
                        <a:t> un tópico utilizando varias fuentes con el fin de contestar una pregunta.  </a:t>
                      </a:r>
                      <a:r>
                        <a:rPr lang="es-419" sz="1000" b="0" baseline="0" noProof="0" dirty="0" smtClean="0">
                          <a:solidFill>
                            <a:schemeClr val="tx1"/>
                          </a:solidFill>
                          <a:effectLst/>
                        </a:rPr>
                        <a:t>RI.5.9</a:t>
                      </a:r>
                      <a:endParaRPr lang="es-419" sz="1000" b="0"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mn-ea"/>
                          <a:cs typeface="+mn-cs"/>
                        </a:rPr>
                        <a:t>Yo puedo comparar puntos específicos de múltiples textos sobre el mismo tópico para desarrollar una nueva idea sobre el tópico.  RI.5.6</a:t>
                      </a:r>
                      <a:endParaRPr kumimoji="0" lang="es-419" sz="1000" b="0"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1419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latin typeface="+mn-lt"/>
                          <a:ea typeface="Times New Roman"/>
                          <a:cs typeface="Times New Roman"/>
                        </a:rPr>
                        <a:t>Yo puedo recopilar y organizar información específica de</a:t>
                      </a:r>
                      <a:r>
                        <a:rPr lang="es-419" sz="1000" b="0" baseline="0" noProof="0" dirty="0" smtClean="0">
                          <a:solidFill>
                            <a:srgbClr val="000000"/>
                          </a:solidFill>
                          <a:latin typeface="+mn-lt"/>
                          <a:ea typeface="Times New Roman"/>
                          <a:cs typeface="Times New Roman"/>
                        </a:rPr>
                        <a:t> los tópicos, tomada de los textos con un propósito</a:t>
                      </a:r>
                      <a:r>
                        <a:rPr lang="es-419" sz="1000" b="0" noProof="0" dirty="0" smtClean="0">
                          <a:solidFill>
                            <a:srgbClr val="000000"/>
                          </a:solidFill>
                          <a:latin typeface="+mn-lt"/>
                          <a:ea typeface="Times New Roman"/>
                          <a:cs typeface="Times New Roman"/>
                        </a:rPr>
                        <a:t> (ensayo</a:t>
                      </a:r>
                      <a:r>
                        <a:rPr lang="es-419" sz="1000" b="0" baseline="0" noProof="0" dirty="0" smtClean="0">
                          <a:solidFill>
                            <a:srgbClr val="000000"/>
                          </a:solidFill>
                          <a:latin typeface="+mn-lt"/>
                          <a:ea typeface="Times New Roman"/>
                          <a:cs typeface="Times New Roman"/>
                        </a:rPr>
                        <a:t> o discurso).  </a:t>
                      </a:r>
                      <a:r>
                        <a:rPr lang="es-419" sz="1000" b="0" baseline="0" noProof="0" dirty="0" smtClean="0">
                          <a:solidFill>
                            <a:schemeClr val="tx1"/>
                          </a:solidFill>
                          <a:latin typeface="+mn-lt"/>
                          <a:ea typeface="Times New Roman"/>
                          <a:cs typeface="Times New Roman"/>
                        </a:rPr>
                        <a:t> </a:t>
                      </a:r>
                      <a:r>
                        <a:rPr lang="es-419" sz="1000" b="0" noProof="0" dirty="0" smtClean="0">
                          <a:solidFill>
                            <a:schemeClr val="tx1"/>
                          </a:solidFill>
                          <a:effectLst/>
                        </a:rPr>
                        <a:t>RI.5.9</a:t>
                      </a:r>
                      <a:endParaRPr lang="es-419" sz="1000" b="0"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3</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3030003"/>
              </p:ext>
            </p:extLst>
          </p:nvPr>
        </p:nvGraphicFramePr>
        <p:xfrm>
          <a:off x="381000" y="684831"/>
          <a:ext cx="7018971" cy="3377509"/>
        </p:xfrm>
        <a:graphic>
          <a:graphicData uri="http://schemas.openxmlformats.org/drawingml/2006/table">
            <a:tbl>
              <a:tblPr firstRow="1" bandRow="1">
                <a:tableStyleId>{5940675A-B579-460E-94D1-54222C63F5DA}</a:tableStyleId>
              </a:tblPr>
              <a:tblGrid>
                <a:gridCol w="380999"/>
                <a:gridCol w="4800600"/>
                <a:gridCol w="457200"/>
                <a:gridCol w="489220"/>
                <a:gridCol w="445476"/>
                <a:gridCol w="445476"/>
              </a:tblGrid>
              <a:tr h="330491">
                <a:tc gridSpan="6">
                  <a:txBody>
                    <a:bodyPr/>
                    <a:lstStyle/>
                    <a:p>
                      <a:pPr algn="ctr">
                        <a:lnSpc>
                          <a:spcPct val="100000"/>
                        </a:lnSpc>
                        <a:spcAft>
                          <a:spcPts val="0"/>
                        </a:spcAft>
                      </a:pPr>
                      <a:r>
                        <a:rPr lang="es-419" sz="1500" b="1" noProof="0" dirty="0" smtClean="0"/>
                        <a:t>Texto</a:t>
                      </a:r>
                      <a:r>
                        <a:rPr lang="es-419" sz="1500" b="1" baseline="0" noProof="0" dirty="0" smtClean="0"/>
                        <a:t> literario</a:t>
                      </a:r>
                      <a:endParaRPr lang="es-419" sz="15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s-419" sz="1000" b="0" i="0" noProof="0" dirty="0" smtClean="0">
                          <a:solidFill>
                            <a:srgbClr val="000000"/>
                          </a:solidFill>
                          <a:effectLst/>
                          <a:latin typeface="+mn-lt"/>
                          <a:ea typeface="Times New Roman"/>
                          <a:cs typeface="Times New Roman"/>
                        </a:rPr>
                        <a:t>Yo</a:t>
                      </a:r>
                      <a:r>
                        <a:rPr lang="es-419" sz="1000" b="0" i="0" baseline="0" noProof="0" dirty="0" smtClean="0">
                          <a:solidFill>
                            <a:srgbClr val="000000"/>
                          </a:solidFill>
                          <a:effectLst/>
                          <a:latin typeface="+mn-lt"/>
                          <a:ea typeface="Times New Roman"/>
                          <a:cs typeface="Times New Roman"/>
                        </a:rPr>
                        <a:t> puedo</a:t>
                      </a:r>
                      <a:r>
                        <a:rPr lang="es-419" sz="1000" b="0" i="0" noProof="0" dirty="0" smtClean="0">
                          <a:solidFill>
                            <a:srgbClr val="000000"/>
                          </a:solidFill>
                          <a:effectLst/>
                          <a:latin typeface="+mn-lt"/>
                          <a:ea typeface="Times New Roman"/>
                          <a:cs typeface="Times New Roman"/>
                        </a:rPr>
                        <a:t> localizar</a:t>
                      </a:r>
                      <a:r>
                        <a:rPr lang="es-419" sz="1000" b="0" i="0" baseline="0" noProof="0" dirty="0" smtClean="0">
                          <a:solidFill>
                            <a:srgbClr val="000000"/>
                          </a:solidFill>
                          <a:effectLst/>
                          <a:latin typeface="+mn-lt"/>
                          <a:ea typeface="Times New Roman"/>
                          <a:cs typeface="Times New Roman"/>
                        </a:rPr>
                        <a:t> detalles descriptivos que comparan o contrastan el ambiente/escenario, los acontecimientos o los personajes.</a:t>
                      </a:r>
                      <a:r>
                        <a:rPr lang="es-419" sz="1000" b="0" i="0" noProof="0" dirty="0" smtClean="0">
                          <a:solidFill>
                            <a:srgbClr val="000000"/>
                          </a:solidFill>
                          <a:effectLst/>
                          <a:latin typeface="+mn-lt"/>
                          <a:ea typeface="Times New Roman"/>
                          <a:cs typeface="Times New Roman"/>
                        </a:rPr>
                        <a:t>  RL.5.3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conectar/relacionar ideas sobre 2 personajes, ambientes/escenarios con evidencia textual.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RL.5.3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 puedo localizar información</a:t>
                      </a:r>
                      <a:r>
                        <a:rPr lang="es-419" sz="1000" b="0" baseline="0" noProof="0" dirty="0" smtClean="0">
                          <a:solidFill>
                            <a:srgbClr val="000000"/>
                          </a:solidFill>
                          <a:effectLst/>
                          <a:latin typeface="+mn-lt"/>
                          <a:ea typeface="Times New Roman"/>
                          <a:cs typeface="Times New Roman"/>
                        </a:rPr>
                        <a:t> para identificar qué personaje está hablando en primera persona o en tercera persona.  </a:t>
                      </a:r>
                      <a:r>
                        <a:rPr lang="es-419" sz="1000" b="0" noProof="0" dirty="0" smtClean="0">
                          <a:solidFill>
                            <a:srgbClr val="000000"/>
                          </a:solidFill>
                          <a:effectLst/>
                          <a:latin typeface="+mn-lt"/>
                          <a:ea typeface="Times New Roman"/>
                          <a:cs typeface="Times New Roman"/>
                        </a:rPr>
                        <a:t>RL.5.6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 puedo utilizar evidencia</a:t>
                      </a:r>
                      <a:r>
                        <a:rPr lang="es-419" sz="1000" b="0" baseline="0" noProof="0" dirty="0" smtClean="0">
                          <a:solidFill>
                            <a:srgbClr val="000000"/>
                          </a:solidFill>
                          <a:effectLst/>
                          <a:latin typeface="+mn-lt"/>
                          <a:ea typeface="Times New Roman"/>
                          <a:cs typeface="Times New Roman"/>
                        </a:rPr>
                        <a:t> del texto para explicar el punto de vista de un personaje.</a:t>
                      </a:r>
                      <a:r>
                        <a:rPr lang="es-419" sz="1000" b="0" noProof="0" dirty="0" smtClean="0">
                          <a:solidFill>
                            <a:srgbClr val="000000"/>
                          </a:solidFill>
                          <a:effectLst/>
                          <a:latin typeface="+mn-lt"/>
                          <a:ea typeface="Times New Roman"/>
                          <a:cs typeface="Times New Roman"/>
                        </a:rPr>
                        <a:t>  RL.5.6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733">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 puedo comparar y contrastar temas y tópicos del mismo género.</a:t>
                      </a:r>
                      <a:r>
                        <a:rPr lang="es-419" sz="1000" b="0" baseline="0" noProof="0" dirty="0" smtClean="0">
                          <a:solidFill>
                            <a:srgbClr val="000000"/>
                          </a:solidFill>
                          <a:effectLst/>
                          <a:latin typeface="+mn-lt"/>
                          <a:ea typeface="Times New Roman"/>
                          <a:cs typeface="Times New Roman"/>
                        </a:rPr>
                        <a:t>  </a:t>
                      </a:r>
                      <a:r>
                        <a:rPr lang="es-419" sz="1000" b="0" noProof="0" dirty="0" smtClean="0">
                          <a:solidFill>
                            <a:srgbClr val="000000"/>
                          </a:solidFill>
                          <a:effectLst/>
                          <a:latin typeface="+mn-lt"/>
                          <a:ea typeface="Times New Roman"/>
                          <a:cs typeface="Times New Roman"/>
                        </a:rPr>
                        <a:t>RL.5.9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81139">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ES" sz="1000" b="0" noProof="0" dirty="0" smtClean="0">
                          <a:solidFill>
                            <a:srgbClr val="000000"/>
                          </a:solidFill>
                          <a:effectLst/>
                          <a:latin typeface="+mn-lt"/>
                          <a:ea typeface="Times New Roman"/>
                          <a:cs typeface="Times New Roman"/>
                        </a:rPr>
                        <a:t>Yo puedo sintetizar la información dentro de un texto sobre la forma en que aborda un tema o tópico.</a:t>
                      </a:r>
                      <a:r>
                        <a:rPr lang="es-419" sz="1000" b="0" noProof="0" dirty="0" smtClean="0">
                          <a:solidFill>
                            <a:srgbClr val="000000"/>
                          </a:solidFill>
                          <a:effectLst/>
                          <a:latin typeface="+mn-lt"/>
                          <a:ea typeface="Times New Roman"/>
                          <a:cs typeface="Times New Roman"/>
                        </a:rPr>
                        <a:t> RL.5.9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37745">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explicar por qué el estilo de discurso de un narrador o hablante influye en su punto de vista.  RL.5.6</a:t>
                      </a:r>
                    </a:p>
                  </a:txBody>
                  <a:tcPr marL="97155" marR="97155" marT="47897" marB="47897" anchor="ctr">
                    <a:solidFill>
                      <a:schemeClr val="bg1"/>
                    </a:solidFill>
                  </a:tcPr>
                </a:tc>
                <a:tc hMerge="1">
                  <a:txBody>
                    <a:bodyPr/>
                    <a:lstStyle/>
                    <a:p>
                      <a:endParaRPr lang="en-US"/>
                    </a:p>
                  </a:txBody>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 puedo comparar y contrastar cuentos del mismo género usando evidencia, y puedo llegar a una conclusión de cómo los</a:t>
                      </a:r>
                      <a:r>
                        <a:rPr lang="es-419" sz="1000" b="0" baseline="0" noProof="0" dirty="0" smtClean="0">
                          <a:solidFill>
                            <a:srgbClr val="000000"/>
                          </a:solidFill>
                          <a:effectLst/>
                          <a:latin typeface="+mn-lt"/>
                          <a:ea typeface="Times New Roman"/>
                          <a:cs typeface="Times New Roman"/>
                        </a:rPr>
                        <a:t> cuentos abordan temas y tópicos similares.  </a:t>
                      </a:r>
                      <a:r>
                        <a:rPr lang="es-419" sz="1000" b="0" noProof="0" dirty="0" smtClean="0">
                          <a:solidFill>
                            <a:srgbClr val="000000"/>
                          </a:solidFill>
                          <a:effectLst/>
                          <a:latin typeface="+mn-lt"/>
                          <a:ea typeface="Times New Roman"/>
                          <a:cs typeface="Times New Roman"/>
                        </a:rPr>
                        <a:t> </a:t>
                      </a:r>
                      <a:r>
                        <a:rPr lang="es-419" sz="1000" b="0" baseline="0" noProof="0" dirty="0" smtClean="0">
                          <a:solidFill>
                            <a:srgbClr val="000000"/>
                          </a:solidFill>
                          <a:effectLst/>
                          <a:latin typeface="+mn-lt"/>
                          <a:ea typeface="Times New Roman"/>
                          <a:cs typeface="Times New Roman"/>
                        </a:rPr>
                        <a:t>RL.5.9</a:t>
                      </a:r>
                      <a:endParaRPr lang="es-419" sz="1000" b="0" noProof="0" dirty="0" smtClean="0">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18160" y="218198"/>
            <a:ext cx="6554046" cy="466633"/>
          </a:xfrm>
          <a:prstGeom prst="rect">
            <a:avLst/>
          </a:prstGeom>
          <a:noFill/>
        </p:spPr>
        <p:txBody>
          <a:bodyPr wrap="square" lIns="96359" tIns="48180" rIns="96359" bIns="48180" rtlCol="0">
            <a:spAutoFit/>
          </a:bodyPr>
          <a:lstStyle/>
          <a:p>
            <a:pPr lvl="0"/>
            <a:r>
              <a:rPr lang="es-419" sz="1200" b="1" dirty="0" smtClean="0">
                <a:solidFill>
                  <a:prstClr val="black"/>
                </a:solidFill>
              </a:rPr>
              <a:t>Calificación del estudiante: </a:t>
            </a:r>
            <a:r>
              <a:rPr lang="es-419" sz="1200" dirty="0" smtClean="0">
                <a:solidFill>
                  <a:prstClr val="black"/>
                </a:solidFill>
              </a:rPr>
              <a:t>Colorea la casilla de verde si tu respuesta estaba correcta. Colorea de rojo la casilla si tu respuesta estaba incorrecta. </a:t>
            </a:r>
            <a:endParaRPr lang="es-419" sz="1200" dirty="0">
              <a:solidFill>
                <a:prstClr val="black"/>
              </a:solidFill>
            </a:endParaRPr>
          </a:p>
        </p:txBody>
      </p:sp>
      <p:sp>
        <p:nvSpPr>
          <p:cNvPr id="6" name="Curved Down Arrow 5"/>
          <p:cNvSpPr/>
          <p:nvPr/>
        </p:nvSpPr>
        <p:spPr>
          <a:xfrm rot="1019646">
            <a:off x="6101337" y="4158473"/>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solidFill>
                <a:schemeClr val="tx1"/>
              </a:solidFill>
            </a:endParaRPr>
          </a:p>
        </p:txBody>
      </p:sp>
      <p:sp>
        <p:nvSpPr>
          <p:cNvPr id="7" name="Curved Down Arrow 6"/>
          <p:cNvSpPr/>
          <p:nvPr/>
        </p:nvSpPr>
        <p:spPr>
          <a:xfrm rot="989927">
            <a:off x="6116385" y="808298"/>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27916786"/>
              </p:ext>
            </p:extLst>
          </p:nvPr>
        </p:nvGraphicFramePr>
        <p:xfrm>
          <a:off x="380999" y="7494941"/>
          <a:ext cx="7018970" cy="1937875"/>
        </p:xfrm>
        <a:graphic>
          <a:graphicData uri="http://schemas.openxmlformats.org/drawingml/2006/table">
            <a:tbl>
              <a:tblPr firstRow="1" bandRow="1">
                <a:tableStyleId>{5940675A-B579-460E-94D1-54222C63F5DA}</a:tableStyleId>
              </a:tblPr>
              <a:tblGrid>
                <a:gridCol w="457200"/>
                <a:gridCol w="4724400"/>
                <a:gridCol w="457200"/>
                <a:gridCol w="457376"/>
                <a:gridCol w="922794"/>
              </a:tblGrid>
              <a:tr h="0">
                <a:tc gridSpan="5">
                  <a:txBody>
                    <a:bodyPr/>
                    <a:lstStyle/>
                    <a:p>
                      <a:pPr algn="ctr">
                        <a:lnSpc>
                          <a:spcPct val="100000"/>
                        </a:lnSpc>
                        <a:spcAft>
                          <a:spcPts val="0"/>
                        </a:spcAft>
                      </a:pPr>
                      <a:r>
                        <a:rPr lang="es-PR" sz="1400" b="1" noProof="0" dirty="0" smtClean="0">
                          <a:solidFill>
                            <a:schemeClr val="tx1"/>
                          </a:solidFill>
                        </a:rPr>
                        <a:t>Escritura</a:t>
                      </a:r>
                      <a:endParaRPr lang="es-PR" sz="1400" b="1" noProof="0"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Añade razones relevantes de </a:t>
                      </a:r>
                      <a:r>
                        <a:rPr kumimoji="0" lang="es-ES" sz="1100" b="1" i="1" u="none" strike="noStrike" kern="1200" cap="none" spc="0" normalizeH="0" baseline="0" noProof="0" dirty="0" smtClean="0">
                          <a:ln>
                            <a:noFill/>
                          </a:ln>
                          <a:solidFill>
                            <a:prstClr val="black"/>
                          </a:solidFill>
                          <a:effectLst/>
                          <a:uLnTx/>
                          <a:uFillTx/>
                          <a:latin typeface="+mn-lt"/>
                          <a:ea typeface="+mn-ea"/>
                          <a:cs typeface="+mn-cs"/>
                        </a:rPr>
                        <a:t>Datos curiosos sobre los globos de aire caliente </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que apoyen la opinión del estudiante al final del párrafo 2.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W.5.1c</a:t>
                      </a:r>
                      <a:endParaRPr lang="en-US" sz="1000" b="0" i="0" u="sng" dirty="0" smtClean="0">
                        <a:solidFill>
                          <a:schemeClr val="tx1"/>
                        </a:solidFill>
                        <a:effectLst/>
                        <a:latin typeface="+mn-lt"/>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El escritor quiere desarrollar mejores razones para apoyar su opinión. Selecciona las </a:t>
                      </a:r>
                      <a:r>
                        <a:rPr kumimoji="0" lang="es-ES" sz="1100" b="0" i="0" u="sng"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dos </a:t>
                      </a:r>
                      <a:r>
                        <a:rPr kumimoji="0" lang="es-ES"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oraciones que mejor desarrollan la razón indicada en la oración subrayada. </a:t>
                      </a:r>
                      <a:r>
                        <a:rPr kumimoji="0" lang="en-US"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W.5.1b</a:t>
                      </a:r>
                      <a:endParaRPr kumimoji="0" lang="en-US" sz="1100" b="0" i="0" u="none" strike="noStrike" kern="1200" cap="none" spc="0" normalizeH="0" baseline="0" noProof="0" dirty="0">
                        <a:ln>
                          <a:noFill/>
                        </a:ln>
                        <a:solidFill>
                          <a:prstClr val="black"/>
                        </a:solidFill>
                        <a:effectLst/>
                        <a:uLnTx/>
                        <a:uFillTx/>
                        <a:latin typeface="+mn-lt"/>
                        <a:ea typeface="+mn-ea"/>
                        <a:cs typeface="Helvetica" panose="020B0604020202020204" pitchFamily="34" charset="0"/>
                      </a:endParaRPr>
                    </a:p>
                  </a:txBody>
                  <a:tcPr marL="97155" marR="97155" marT="47897" marB="47897"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endParaRPr lang="en-US" sz="1200" dirty="0"/>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Selecciona las mejores palabras o frases que sustituyan las palabras subrayadas para hacer más claro y preciso el significado del escritor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L.5.2d</a:t>
                      </a:r>
                    </a:p>
                  </a:txBody>
                  <a:tcPr marL="97155" marR="97155" marT="47897" marB="47897"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endParaRPr lang="en-US" sz="1200" dirty="0"/>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Escoge la forma correcta para editar la palabra subrayada.</a:t>
                      </a:r>
                      <a:r>
                        <a:rPr kumimoji="0" lang="en-US"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 L.5.1d</a:t>
                      </a:r>
                      <a:endParaRPr kumimoji="0" lang="en-US" sz="1000" b="1" i="0" u="none" strike="noStrike" kern="1200" cap="none" spc="0" normalizeH="0" baseline="0" noProof="0" dirty="0" smtClean="0">
                        <a:ln>
                          <a:noFill/>
                        </a:ln>
                        <a:solidFill>
                          <a:srgbClr val="FF0000"/>
                        </a:solidFill>
                        <a:effectLst/>
                        <a:uLnTx/>
                        <a:uFillTx/>
                        <a:latin typeface="+mn-lt"/>
                        <a:ea typeface="+mn-ea"/>
                        <a:cs typeface="Helvetica" panose="020B0604020202020204" pitchFamily="34" charset="0"/>
                      </a:endParaRPr>
                    </a:p>
                  </a:txBody>
                  <a:tcPr marL="97155" marR="97155" marT="47897" marB="47897"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endParaRPr lang="en-US" sz="1200" dirty="0"/>
                    </a:p>
                  </a:txBody>
                  <a:tcPr marL="97155" marR="97155" marT="47897" marB="47897" anchor="ctr">
                    <a:solidFill>
                      <a:schemeClr val="bg1"/>
                    </a:solidFill>
                  </a:tcPr>
                </a:tc>
              </a:tr>
            </a:tbl>
          </a:graphicData>
        </a:graphic>
      </p:graphicFrame>
    </p:spTree>
    <p:extLst>
      <p:ext uri="{BB962C8B-B14F-4D97-AF65-F5344CB8AC3E}">
        <p14:creationId xmlns:p14="http://schemas.microsoft.com/office/powerpoint/2010/main" val="1687817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grpSp>
        <p:nvGrpSpPr>
          <p:cNvPr id="10" name="Group 9"/>
          <p:cNvGrpSpPr/>
          <p:nvPr/>
        </p:nvGrpSpPr>
        <p:grpSpPr>
          <a:xfrm>
            <a:off x="172723" y="41115"/>
            <a:ext cx="7294879" cy="9682007"/>
            <a:chOff x="152401" y="37376"/>
            <a:chExt cx="6436659" cy="8801824"/>
          </a:xfrm>
        </p:grpSpPr>
        <p:grpSp>
          <p:nvGrpSpPr>
            <p:cNvPr id="6" name="Group 5"/>
            <p:cNvGrpSpPr/>
            <p:nvPr/>
          </p:nvGrpSpPr>
          <p:grpSpPr>
            <a:xfrm>
              <a:off x="152401" y="457200"/>
              <a:ext cx="6436659" cy="8382000"/>
              <a:chOff x="152401" y="457200"/>
              <a:chExt cx="6436659" cy="8382000"/>
            </a:xfrm>
          </p:grpSpPr>
          <p:sp>
            <p:nvSpPr>
              <p:cNvPr id="3" name="Rounded Rectangle 2"/>
              <p:cNvSpPr/>
              <p:nvPr/>
            </p:nvSpPr>
            <p:spPr>
              <a:xfrm>
                <a:off x="152401" y="457200"/>
                <a:ext cx="6436658"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GT" b="1" dirty="0" smtClean="0">
                    <a:solidFill>
                      <a:schemeClr val="tx1"/>
                    </a:solidFill>
                  </a:rPr>
                  <a:t>1</a:t>
                </a:r>
                <a:r>
                  <a:rPr lang="es-GT" b="1" baseline="30000" dirty="0" smtClean="0">
                    <a:solidFill>
                      <a:schemeClr val="tx1"/>
                    </a:solidFill>
                  </a:rPr>
                  <a:t>er</a:t>
                </a:r>
                <a:r>
                  <a:rPr lang="es-GT" b="1" dirty="0" smtClean="0">
                    <a:solidFill>
                      <a:schemeClr val="tx1"/>
                    </a:solidFill>
                  </a:rPr>
                  <a:t>  Minuto</a:t>
                </a:r>
              </a:p>
              <a:p>
                <a:r>
                  <a:rPr lang="es-GT" b="1" dirty="0" smtClean="0">
                    <a:solidFill>
                      <a:schemeClr val="tx1"/>
                    </a:solidFill>
                  </a:rPr>
                  <a:t>Algo que hice bien…</a:t>
                </a:r>
                <a:endParaRPr lang="es-GT" b="1" dirty="0">
                  <a:solidFill>
                    <a:schemeClr val="tx1"/>
                  </a:solidFill>
                </a:endParaRPr>
              </a:p>
            </p:txBody>
          </p:sp>
          <p:sp>
            <p:nvSpPr>
              <p:cNvPr id="7" name="Rounded Rectangle 6"/>
              <p:cNvSpPr/>
              <p:nvPr/>
            </p:nvSpPr>
            <p:spPr>
              <a:xfrm>
                <a:off x="170411" y="3048000"/>
                <a:ext cx="6418647"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GT" b="1" dirty="0" smtClean="0">
                    <a:solidFill>
                      <a:schemeClr val="tx1"/>
                    </a:solidFill>
                  </a:rPr>
                  <a:t>2</a:t>
                </a:r>
                <a:r>
                  <a:rPr lang="es-GT" b="1" baseline="30000" dirty="0" smtClean="0">
                    <a:solidFill>
                      <a:schemeClr val="tx1"/>
                    </a:solidFill>
                  </a:rPr>
                  <a:t>do</a:t>
                </a:r>
                <a:r>
                  <a:rPr lang="es-GT" b="1" dirty="0" smtClean="0">
                    <a:solidFill>
                      <a:schemeClr val="tx1"/>
                    </a:solidFill>
                  </a:rPr>
                  <a:t> Minuto</a:t>
                </a:r>
              </a:p>
              <a:p>
                <a:r>
                  <a:rPr lang="es-GT" b="1" dirty="0" smtClean="0">
                    <a:solidFill>
                      <a:schemeClr val="tx1"/>
                    </a:solidFill>
                  </a:rPr>
                  <a:t>Algo que era nuevo para mí o que necesito practicar más…</a:t>
                </a:r>
                <a:endParaRPr lang="es-GT" b="1" dirty="0">
                  <a:solidFill>
                    <a:schemeClr val="tx1"/>
                  </a:solidFill>
                </a:endParaRPr>
              </a:p>
            </p:txBody>
          </p:sp>
          <p:sp>
            <p:nvSpPr>
              <p:cNvPr id="8" name="Rounded Rectangle 7"/>
              <p:cNvSpPr/>
              <p:nvPr/>
            </p:nvSpPr>
            <p:spPr>
              <a:xfrm>
                <a:off x="188423" y="5638800"/>
                <a:ext cx="6400637" cy="32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GT" b="1" dirty="0" smtClean="0">
                    <a:solidFill>
                      <a:schemeClr val="tx1"/>
                    </a:solidFill>
                  </a:rPr>
                  <a:t>3</a:t>
                </a:r>
                <a:r>
                  <a:rPr lang="es-GT" b="1" baseline="30000" dirty="0" smtClean="0">
                    <a:solidFill>
                      <a:schemeClr val="tx1"/>
                    </a:solidFill>
                  </a:rPr>
                  <a:t>er</a:t>
                </a:r>
                <a:r>
                  <a:rPr lang="es-GT" b="1" dirty="0" smtClean="0">
                    <a:solidFill>
                      <a:schemeClr val="tx1"/>
                    </a:solidFill>
                  </a:rPr>
                  <a:t> Minuto</a:t>
                </a:r>
              </a:p>
              <a:p>
                <a:r>
                  <a:rPr lang="es-GT" b="1" dirty="0" smtClean="0">
                    <a:solidFill>
                      <a:schemeClr val="tx1"/>
                    </a:solidFill>
                  </a:rPr>
                  <a:t>Algo que no entiendo…</a:t>
                </a:r>
                <a:endParaRPr lang="es-GT" b="1" dirty="0">
                  <a:solidFill>
                    <a:schemeClr val="tx1"/>
                  </a:solidFill>
                </a:endParaRPr>
              </a:p>
            </p:txBody>
          </p:sp>
        </p:grpSp>
        <p:sp>
          <p:nvSpPr>
            <p:cNvPr id="9" name="TextBox 8"/>
            <p:cNvSpPr txBox="1"/>
            <p:nvPr/>
          </p:nvSpPr>
          <p:spPr>
            <a:xfrm>
              <a:off x="685800" y="37376"/>
              <a:ext cx="5181600" cy="369332"/>
            </a:xfrm>
            <a:prstGeom prst="rect">
              <a:avLst/>
            </a:prstGeom>
            <a:noFill/>
          </p:spPr>
          <p:txBody>
            <a:bodyPr wrap="square" rtlCol="0">
              <a:spAutoFit/>
            </a:bodyPr>
            <a:lstStyle/>
            <a:p>
              <a:pPr algn="ctr"/>
              <a:r>
                <a:rPr lang="es-GT" b="1" i="1" dirty="0" smtClean="0"/>
                <a:t>Página de Reflexión</a:t>
              </a:r>
              <a:endParaRPr lang="es-GT" b="1" i="1" dirty="0"/>
            </a:p>
          </p:txBody>
        </p:sp>
      </p:grpSp>
    </p:spTree>
    <p:extLst>
      <p:ext uri="{BB962C8B-B14F-4D97-AF65-F5344CB8AC3E}">
        <p14:creationId xmlns:p14="http://schemas.microsoft.com/office/powerpoint/2010/main" val="2331646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228600" y="391982"/>
            <a:ext cx="7315200" cy="8904972"/>
          </a:xfrm>
          <a:prstGeom prst="rect">
            <a:avLst/>
          </a:prstGeom>
          <a:noFill/>
          <a:ln>
            <a:noFill/>
          </a:ln>
        </p:spPr>
        <p:txBody>
          <a:bodyPr lIns="98870" tIns="49422" rIns="98870" bIns="49422" anchor="t" anchorCtr="0">
            <a:noAutofit/>
          </a:bodyPr>
          <a:lstStyle/>
          <a:p>
            <a:pPr algn="ctr">
              <a:buSzPct val="25000"/>
            </a:pPr>
            <a:r>
              <a:rPr lang="es-419" sz="2200" i="1" dirty="0" smtClean="0">
                <a:solidFill>
                  <a:schemeClr val="dk1"/>
                </a:solidFill>
                <a:ea typeface="Calibri"/>
                <a:cs typeface="Calibri"/>
                <a:sym typeface="Calibri"/>
              </a:rPr>
              <a:t>¡Peligroso! o ¿no?</a:t>
            </a:r>
            <a:r>
              <a:rPr lang="es-419" sz="2400" i="1" dirty="0">
                <a:solidFill>
                  <a:schemeClr val="dk1"/>
                </a:solidFill>
                <a:ea typeface="Calibri"/>
                <a:cs typeface="Calibri"/>
                <a:sym typeface="Calibri"/>
              </a:rPr>
              <a:t> </a:t>
            </a:r>
            <a:r>
              <a:rPr lang="es-419" sz="1800" i="1" dirty="0" smtClean="0">
                <a:solidFill>
                  <a:schemeClr val="dk1"/>
                </a:solidFill>
                <a:ea typeface="Calibri"/>
                <a:cs typeface="Calibri"/>
                <a:sym typeface="Calibri"/>
              </a:rPr>
              <a:t> </a:t>
            </a:r>
            <a:r>
              <a:rPr lang="es-419" sz="1600" b="1" dirty="0" smtClean="0">
                <a:solidFill>
                  <a:schemeClr val="dk1"/>
                </a:solidFill>
                <a:ea typeface="Calibri"/>
                <a:cs typeface="Calibri"/>
                <a:sym typeface="Calibri"/>
              </a:rPr>
              <a:t>(G5 – PRE Trimestre 4)</a:t>
            </a:r>
          </a:p>
          <a:p>
            <a:pPr>
              <a:buSzPct val="25000"/>
            </a:pPr>
            <a:endParaRPr lang="es-419" sz="1068" i="1" dirty="0" smtClean="0">
              <a:solidFill>
                <a:schemeClr val="dk1"/>
              </a:solidFill>
              <a:latin typeface="Calibri"/>
              <a:ea typeface="Calibri"/>
              <a:cs typeface="Calibri"/>
              <a:sym typeface="Calibri"/>
            </a:endParaRPr>
          </a:p>
          <a:p>
            <a:r>
              <a:rPr lang="es-419" sz="1100" i="1" dirty="0" smtClean="0"/>
              <a:t>Esta pre-actividad para la clase sigue el diseño general de elementos contextuales, recursos, objetivos de aprendizaje, términos clave y propósito del Consorcio de Evaluaciones </a:t>
            </a:r>
            <a:r>
              <a:rPr lang="es-419" sz="1100" i="1" dirty="0" err="1" smtClean="0"/>
              <a:t>Smarter</a:t>
            </a:r>
            <a:r>
              <a:rPr lang="es-419" sz="1100" i="1" dirty="0" smtClean="0"/>
              <a:t> </a:t>
            </a:r>
            <a:r>
              <a:rPr lang="es-419" sz="1100" i="1" dirty="0" err="1" smtClean="0"/>
              <a:t>Balanced</a:t>
            </a:r>
            <a:r>
              <a:rPr lang="es-419" sz="1100" i="1" dirty="0" smtClean="0"/>
              <a:t> (SBAC). [http://oaksportal.org/resources/]</a:t>
            </a:r>
          </a:p>
          <a:p>
            <a:r>
              <a:rPr lang="es-419" sz="1100" i="1" dirty="0" smtClean="0"/>
              <a:t>El contenido de cada uno de estos fue escrito por  </a:t>
            </a:r>
            <a:r>
              <a:rPr lang="es-419" sz="1100" b="1" i="1" dirty="0" err="1" smtClean="0">
                <a:solidFill>
                  <a:schemeClr val="dk1"/>
                </a:solidFill>
                <a:ea typeface="Calibri"/>
                <a:cs typeface="Calibri"/>
                <a:sym typeface="Calibri"/>
              </a:rPr>
              <a:t>Renae</a:t>
            </a:r>
            <a:r>
              <a:rPr lang="es-419" sz="1100" b="1" i="1" dirty="0" smtClean="0">
                <a:solidFill>
                  <a:schemeClr val="dk1"/>
                </a:solidFill>
                <a:ea typeface="Calibri"/>
                <a:cs typeface="Calibri"/>
                <a:sym typeface="Calibri"/>
              </a:rPr>
              <a:t> </a:t>
            </a:r>
            <a:r>
              <a:rPr lang="es-419" sz="1100" b="1" i="1" dirty="0" err="1" smtClean="0">
                <a:solidFill>
                  <a:schemeClr val="dk1"/>
                </a:solidFill>
                <a:ea typeface="Calibri"/>
                <a:cs typeface="Calibri"/>
                <a:sym typeface="Calibri"/>
              </a:rPr>
              <a:t>Iversen</a:t>
            </a:r>
            <a:r>
              <a:rPr lang="es-419" sz="1100" b="1" i="1" dirty="0" smtClean="0">
                <a:solidFill>
                  <a:schemeClr val="dk1"/>
                </a:solidFill>
                <a:ea typeface="Calibri"/>
                <a:cs typeface="Calibri"/>
                <a:sym typeface="Calibri"/>
              </a:rPr>
              <a:t>.</a:t>
            </a:r>
          </a:p>
          <a:p>
            <a:endParaRPr lang="es-419" sz="990" i="1" dirty="0" smtClean="0"/>
          </a:p>
          <a:p>
            <a:r>
              <a:rPr lang="es-419" sz="1200" dirty="0" smtClean="0"/>
              <a:t>La actividad en el salón de clase introduce a los estudiantes al contexto de una tarea de rendimiento, para que no estén en desventaja al demostrar las destrezas que la tarea intenta evaluar. </a:t>
            </a:r>
          </a:p>
          <a:p>
            <a:endParaRPr lang="es-419" sz="1200" dirty="0" smtClean="0"/>
          </a:p>
          <a:p>
            <a:pPr lvl="0"/>
            <a:r>
              <a:rPr lang="es-419" sz="1200" dirty="0" smtClean="0">
                <a:solidFill>
                  <a:prstClr val="black"/>
                </a:solidFill>
              </a:rPr>
              <a:t>Los elementos contextuales incluyen:</a:t>
            </a:r>
          </a:p>
          <a:p>
            <a:pPr lvl="0"/>
            <a:endParaRPr lang="es-419" sz="1200" dirty="0" smtClean="0">
              <a:solidFill>
                <a:prstClr val="black"/>
              </a:solidFill>
            </a:endParaRPr>
          </a:p>
          <a:p>
            <a:pPr marL="249205" lvl="0" indent="-249205">
              <a:buFontTx/>
              <a:buAutoNum type="arabicPeriod"/>
            </a:pPr>
            <a:r>
              <a:rPr lang="es-419" sz="1200" dirty="0">
                <a:solidFill>
                  <a:prstClr val="black"/>
                </a:solidFill>
              </a:rPr>
              <a:t>u</a:t>
            </a:r>
            <a:r>
              <a:rPr lang="es-419" sz="1200" dirty="0" smtClean="0">
                <a:solidFill>
                  <a:prstClr val="black"/>
                </a:solidFill>
              </a:rPr>
              <a:t>n </a:t>
            </a:r>
            <a:r>
              <a:rPr lang="es-419" sz="1200" b="1" dirty="0" smtClean="0">
                <a:solidFill>
                  <a:prstClr val="black"/>
                </a:solidFill>
              </a:rPr>
              <a:t>entendimiento del escenario/ambiente o de la situación </a:t>
            </a:r>
            <a:r>
              <a:rPr lang="es-419" sz="1200" dirty="0" smtClean="0">
                <a:solidFill>
                  <a:prstClr val="black"/>
                </a:solidFill>
              </a:rPr>
              <a:t>en la que se sitúa la tarea </a:t>
            </a:r>
          </a:p>
          <a:p>
            <a:pPr lvl="0"/>
            <a:r>
              <a:rPr lang="es-419" sz="1200" dirty="0" smtClean="0">
                <a:solidFill>
                  <a:prstClr val="black"/>
                </a:solidFill>
              </a:rPr>
              <a:t>2.    </a:t>
            </a:r>
            <a:r>
              <a:rPr lang="es-419" sz="1200" b="1" dirty="0">
                <a:solidFill>
                  <a:prstClr val="black"/>
                </a:solidFill>
              </a:rPr>
              <a:t>c</a:t>
            </a:r>
            <a:r>
              <a:rPr lang="es-419" sz="1200" b="1" dirty="0" smtClean="0">
                <a:solidFill>
                  <a:prstClr val="black"/>
                </a:solidFill>
              </a:rPr>
              <a:t>onceptos potencialmente desconocidos </a:t>
            </a:r>
            <a:r>
              <a:rPr lang="es-419" sz="1200" dirty="0" smtClean="0">
                <a:solidFill>
                  <a:prstClr val="black"/>
                </a:solidFill>
              </a:rPr>
              <a:t>que están asociados al escenario/ambiente</a:t>
            </a:r>
            <a:endParaRPr lang="es-419" sz="1200" b="1" dirty="0" smtClean="0">
              <a:solidFill>
                <a:prstClr val="black"/>
              </a:solidFill>
            </a:endParaRPr>
          </a:p>
          <a:p>
            <a:pPr marL="287338" lvl="0" indent="-287338"/>
            <a:r>
              <a:rPr lang="es-419" sz="1200" dirty="0" smtClean="0">
                <a:solidFill>
                  <a:prstClr val="black"/>
                </a:solidFill>
              </a:rPr>
              <a:t>3.    </a:t>
            </a:r>
            <a:r>
              <a:rPr lang="es-419" sz="1200" b="1" dirty="0">
                <a:solidFill>
                  <a:prstClr val="black"/>
                </a:solidFill>
              </a:rPr>
              <a:t>t</a:t>
            </a:r>
            <a:r>
              <a:rPr lang="es-419" sz="1200" b="1" smtClean="0">
                <a:solidFill>
                  <a:prstClr val="black"/>
                </a:solidFill>
              </a:rPr>
              <a:t>érminos</a:t>
            </a:r>
            <a:r>
              <a:rPr lang="es-419" sz="1200" smtClean="0">
                <a:solidFill>
                  <a:prstClr val="black"/>
                </a:solidFill>
              </a:rPr>
              <a:t> </a:t>
            </a:r>
            <a:r>
              <a:rPr lang="es-419" sz="1200" b="1" dirty="0" smtClean="0">
                <a:solidFill>
                  <a:prstClr val="black"/>
                </a:solidFill>
              </a:rPr>
              <a:t>clave o vocabulario </a:t>
            </a:r>
            <a:r>
              <a:rPr lang="es-419" sz="1200" dirty="0" smtClean="0">
                <a:solidFill>
                  <a:prstClr val="black"/>
                </a:solidFill>
              </a:rPr>
              <a:t>que los estudiantes necesitarán entender con el fin de participar de manera significativa y completar la tarea de rendimiento</a:t>
            </a:r>
          </a:p>
          <a:p>
            <a:pPr marL="249205" lvl="0" indent="-249205">
              <a:buFontTx/>
              <a:buAutoNum type="arabicPeriod"/>
            </a:pPr>
            <a:endParaRPr lang="es-419" sz="1200" dirty="0" smtClean="0">
              <a:solidFill>
                <a:prstClr val="black"/>
              </a:solidFill>
            </a:endParaRPr>
          </a:p>
          <a:p>
            <a:pPr lvl="0"/>
            <a:r>
              <a:rPr lang="es-419" sz="1200" dirty="0" smtClean="0">
                <a:solidFill>
                  <a:prstClr val="black"/>
                </a:solidFill>
              </a:rPr>
              <a:t>Con la actividad en el salón de clase también se pretende generar el interés de los estudiantes hacia una mayor exploración de la idea clave (las ideas claves). La actividad debe ser fácil de implementar con instrucciones claras. </a:t>
            </a:r>
          </a:p>
          <a:p>
            <a:pPr lvl="0"/>
            <a:endParaRPr lang="es-419" sz="1200" dirty="0" smtClean="0">
              <a:solidFill>
                <a:prstClr val="black"/>
              </a:solidFill>
            </a:endParaRPr>
          </a:p>
          <a:p>
            <a:pPr lvl="0"/>
            <a:r>
              <a:rPr lang="es-419" sz="120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419" sz="1200" dirty="0" smtClean="0">
                <a:solidFill>
                  <a:prstClr val="black"/>
                </a:solidFill>
                <a:sym typeface="Calibri"/>
              </a:rPr>
              <a:t>s.</a:t>
            </a:r>
            <a:endParaRPr lang="es-419" sz="1200" dirty="0" smtClean="0">
              <a:solidFill>
                <a:prstClr val="black"/>
              </a:solidFill>
              <a:ea typeface="Calibri"/>
              <a:cs typeface="Calibri"/>
              <a:sym typeface="Calibri"/>
            </a:endParaRPr>
          </a:p>
          <a:p>
            <a:endParaRPr lang="es-419" sz="1200" dirty="0" smtClean="0">
              <a:ea typeface="Calibri"/>
              <a:cs typeface="Calibri"/>
              <a:sym typeface="Calibri"/>
            </a:endParaRPr>
          </a:p>
          <a:p>
            <a:pPr lvl="0">
              <a:buSzPct val="25000"/>
            </a:pPr>
            <a:r>
              <a:rPr lang="es-419" sz="1200" b="1" u="sng" dirty="0" smtClean="0">
                <a:solidFill>
                  <a:prstClr val="black"/>
                </a:solidFill>
                <a:ea typeface="Calibri"/>
                <a:cs typeface="Calibri"/>
                <a:sym typeface="Calibri"/>
              </a:rPr>
              <a:t>Recursos necesarios:</a:t>
            </a:r>
          </a:p>
          <a:p>
            <a:pPr lvl="0">
              <a:buSzPct val="25000"/>
            </a:pPr>
            <a:endParaRPr lang="es-419" sz="1200" b="1" u="sng" dirty="0" smtClean="0">
              <a:solidFill>
                <a:prstClr val="black"/>
              </a:solidFill>
              <a:ea typeface="Calibri"/>
              <a:cs typeface="Calibri"/>
              <a:sym typeface="Calibri"/>
            </a:endParaRP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Gráfica-T de las características de la seguridad y el peligro (recursos complementarios)</a:t>
            </a: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Papel afiche o un lugar para mostrar la gráfica –T tal que todos los estudiantes puedan verla</a:t>
            </a: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Presentación de Google: </a:t>
            </a:r>
            <a:r>
              <a:rPr lang="en-US" sz="1200" u="sng" dirty="0">
                <a:solidFill>
                  <a:schemeClr val="hlink"/>
                </a:solidFill>
                <a:ea typeface="Calibri"/>
                <a:cs typeface="Calibri"/>
                <a:sym typeface="Calibri"/>
                <a:hlinkClick r:id="rId3"/>
              </a:rPr>
              <a:t>https://docs.google.com/presentation/d/1G7HGHty-6HaeBb6riz8t2T_rMHVSpFqA0tXqS3FVPyA/edit?usp=sharing</a:t>
            </a:r>
            <a:r>
              <a:rPr lang="en-US" sz="1200" dirty="0">
                <a:solidFill>
                  <a:schemeClr val="dk1"/>
                </a:solidFill>
                <a:ea typeface="Calibri"/>
                <a:cs typeface="Calibri"/>
                <a:sym typeface="Calibri"/>
              </a:rPr>
              <a:t> </a:t>
            </a: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Papel para que los estudiantes tomen notas</a:t>
            </a:r>
          </a:p>
          <a:p>
            <a:pPr marL="185422" indent="-185422">
              <a:buClr>
                <a:schemeClr val="dk1"/>
              </a:buClr>
              <a:buSzPct val="100000"/>
              <a:buFont typeface="Arial" panose="020B0604020202020204" pitchFamily="34" charset="0"/>
              <a:buChar char="•"/>
            </a:pPr>
            <a:endParaRPr lang="es-419" sz="1200" dirty="0" smtClean="0">
              <a:solidFill>
                <a:schemeClr val="dk1"/>
              </a:solidFill>
              <a:ea typeface="Calibri"/>
              <a:cs typeface="Calibri"/>
              <a:sym typeface="Calibri"/>
            </a:endParaRPr>
          </a:p>
          <a:p>
            <a:pPr>
              <a:buSzPct val="25000"/>
            </a:pPr>
            <a:r>
              <a:rPr lang="es-419" sz="1200" b="1" dirty="0" smtClean="0">
                <a:solidFill>
                  <a:schemeClr val="dk1"/>
                </a:solidFill>
                <a:ea typeface="Calibri"/>
                <a:cs typeface="Calibri"/>
                <a:sym typeface="Calibri"/>
              </a:rPr>
              <a:t>Objetivos de aprendizaje</a:t>
            </a:r>
            <a:r>
              <a:rPr lang="es-419" sz="1200" dirty="0" smtClean="0">
                <a:solidFill>
                  <a:schemeClr val="dk1"/>
                </a:solidFill>
                <a:ea typeface="Calibri"/>
                <a:cs typeface="Calibri"/>
                <a:sym typeface="Calibri"/>
              </a:rPr>
              <a:t>:</a:t>
            </a:r>
          </a:p>
          <a:p>
            <a:pPr>
              <a:buSzPct val="25000"/>
            </a:pPr>
            <a:endParaRPr lang="es-419" sz="1200" dirty="0" smtClean="0">
              <a:solidFill>
                <a:schemeClr val="dk1"/>
              </a:solidFill>
              <a:ea typeface="Calibri"/>
              <a:cs typeface="Calibri"/>
              <a:sym typeface="Calibri"/>
            </a:endParaRPr>
          </a:p>
          <a:p>
            <a:pPr marL="228600" indent="-228600">
              <a:buClr>
                <a:schemeClr val="dk1"/>
              </a:buClr>
              <a:buSzPct val="100000"/>
              <a:buFont typeface="+mj-lt"/>
              <a:buAutoNum type="arabicPeriod"/>
            </a:pPr>
            <a:r>
              <a:rPr lang="es-419" sz="1200" dirty="0" smtClean="0">
                <a:solidFill>
                  <a:schemeClr val="dk1"/>
                </a:solidFill>
                <a:ea typeface="Calibri"/>
                <a:cs typeface="Calibri"/>
                <a:sym typeface="Calibri"/>
              </a:rPr>
              <a:t>Los estudiantes entenderán las características de la seguridad y el peligro.</a:t>
            </a:r>
          </a:p>
          <a:p>
            <a:pPr marL="228600" indent="-228600">
              <a:buClr>
                <a:schemeClr val="dk1"/>
              </a:buClr>
              <a:buSzPct val="100000"/>
              <a:buFont typeface="+mj-lt"/>
              <a:buAutoNum type="arabicPeriod"/>
            </a:pPr>
            <a:r>
              <a:rPr lang="es-419" sz="1200" dirty="0" smtClean="0">
                <a:solidFill>
                  <a:schemeClr val="dk1"/>
                </a:solidFill>
                <a:ea typeface="Calibri"/>
                <a:cs typeface="Calibri"/>
                <a:sym typeface="Calibri"/>
              </a:rPr>
              <a:t>Los estudiantes utilizarán sus opiniones acerca de la seguridad y el peligro para debatir si una actividad recreacional es peligrosa o segura.       </a:t>
            </a:r>
          </a:p>
          <a:p>
            <a:pPr>
              <a:buClr>
                <a:schemeClr val="dk1"/>
              </a:buClr>
              <a:buSzPct val="100000"/>
            </a:pPr>
            <a:endParaRPr lang="es-419" sz="1200" dirty="0" smtClean="0">
              <a:solidFill>
                <a:schemeClr val="dk1"/>
              </a:solidFill>
              <a:ea typeface="Calibri"/>
              <a:cs typeface="Calibri"/>
              <a:sym typeface="Calibri"/>
            </a:endParaRPr>
          </a:p>
          <a:p>
            <a:pPr>
              <a:buSzPct val="25000"/>
            </a:pPr>
            <a:r>
              <a:rPr lang="es-419" sz="1200" dirty="0" smtClean="0">
                <a:solidFill>
                  <a:schemeClr val="dk1"/>
                </a:solidFill>
                <a:ea typeface="Calibri"/>
                <a:cs typeface="Calibri"/>
                <a:sym typeface="Calibri"/>
              </a:rPr>
              <a:t>Los estudiantes entenderán los términos clave:</a:t>
            </a:r>
          </a:p>
          <a:p>
            <a:pPr>
              <a:buSzPct val="25000"/>
            </a:pPr>
            <a:r>
              <a:rPr lang="es-419" sz="1100" i="1" dirty="0" smtClean="0">
                <a:solidFill>
                  <a:schemeClr val="dk1"/>
                </a:solidFill>
                <a:ea typeface="Calibri"/>
                <a:cs typeface="Calibri"/>
                <a:sym typeface="Calibri"/>
              </a:rPr>
              <a:t>Nota</a:t>
            </a:r>
            <a:r>
              <a:rPr lang="es-419" sz="1100" i="1" dirty="0">
                <a:solidFill>
                  <a:schemeClr val="dk1"/>
                </a:solidFill>
                <a:ea typeface="Calibri"/>
                <a:cs typeface="Calibri"/>
                <a:sym typeface="Calibri"/>
              </a:rPr>
              <a:t>: Las definiciones que se proporcionan aquí son para la conveniencia de los facilitadores. Se espera que los estudiantes entiendan estos términos clave en el contexto de la tarea, no que se memoricen las definiciones.</a:t>
            </a:r>
          </a:p>
          <a:p>
            <a:pPr>
              <a:buSzPct val="25000"/>
            </a:pPr>
            <a:endParaRPr lang="es-419" sz="1200" dirty="0" smtClean="0">
              <a:solidFill>
                <a:schemeClr val="dk1"/>
              </a:solidFill>
              <a:ea typeface="Calibri"/>
              <a:cs typeface="Calibri"/>
              <a:sym typeface="Calibri"/>
            </a:endParaRP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peligro- la posibilidad de que algo desagradable o malo ocurra</a:t>
            </a: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seguridad-  libre de peligro o de que algo pueda ocasionar daño</a:t>
            </a:r>
          </a:p>
          <a:p>
            <a:pPr marL="185422" indent="-185422">
              <a:buClr>
                <a:schemeClr val="dk1"/>
              </a:buClr>
              <a:buSzPct val="100000"/>
              <a:buFont typeface="Arial" panose="020B0604020202020204" pitchFamily="34" charset="0"/>
              <a:buChar char="•"/>
            </a:pPr>
            <a:r>
              <a:rPr lang="es-419" sz="1200" dirty="0">
                <a:solidFill>
                  <a:schemeClr val="dk1"/>
                </a:solidFill>
                <a:ea typeface="Calibri"/>
                <a:cs typeface="Calibri"/>
                <a:sym typeface="Calibri"/>
              </a:rPr>
              <a:t>o</a:t>
            </a:r>
            <a:r>
              <a:rPr lang="es-419" sz="1200" dirty="0" smtClean="0">
                <a:solidFill>
                  <a:schemeClr val="dk1"/>
                </a:solidFill>
                <a:ea typeface="Calibri"/>
                <a:cs typeface="Calibri"/>
                <a:sym typeface="Calibri"/>
              </a:rPr>
              <a:t>pinión- lo que alguien piensa acerca de una cosa o asunto en particular</a:t>
            </a:r>
          </a:p>
          <a:p>
            <a:pPr marL="185422" indent="-185422">
              <a:buClr>
                <a:schemeClr val="dk1"/>
              </a:buClr>
              <a:buSzPct val="100000"/>
              <a:buFont typeface="Arial" panose="020B0604020202020204" pitchFamily="34" charset="0"/>
              <a:buChar char="•"/>
            </a:pPr>
            <a:r>
              <a:rPr lang="es-419" sz="1200" dirty="0" smtClean="0">
                <a:solidFill>
                  <a:schemeClr val="dk1"/>
                </a:solidFill>
                <a:ea typeface="Calibri"/>
                <a:cs typeface="Calibri"/>
                <a:sym typeface="Calibri"/>
              </a:rPr>
              <a:t>debate- una discusión entre personas en la cual ellos expresan diferentes opiniones sobre algo</a:t>
            </a:r>
          </a:p>
          <a:p>
            <a:pPr marL="185422" indent="-103012">
              <a:buClr>
                <a:schemeClr val="dk1"/>
              </a:buClr>
            </a:pPr>
            <a:endParaRPr lang="es-419" sz="1200" b="1" dirty="0" smtClean="0">
              <a:solidFill>
                <a:schemeClr val="dk1"/>
              </a:solidFill>
              <a:ea typeface="Calibri"/>
              <a:cs typeface="Calibri"/>
              <a:sym typeface="Calibri"/>
            </a:endParaRPr>
          </a:p>
          <a:p>
            <a:pPr>
              <a:buSzPct val="25000"/>
            </a:pPr>
            <a:r>
              <a:rPr lang="es-419" sz="1200" dirty="0" smtClean="0">
                <a:solidFill>
                  <a:schemeClr val="dk1"/>
                </a:solidFill>
                <a:ea typeface="Calibri"/>
                <a:cs typeface="Calibri"/>
                <a:sym typeface="Calibri"/>
              </a:rPr>
              <a:t>[Objetivo: El objetivo del facilitador es ayudar a los estudiantes a conocer la diferencia entre seguro y peligroso, y formar opiniones para debatir el peligro o la seguridad de actividades recreacionales específicas.]</a:t>
            </a:r>
            <a:endParaRPr lang="es-419" sz="1262" dirty="0" smtClean="0">
              <a:solidFill>
                <a:schemeClr val="dk1"/>
              </a:solidFill>
              <a:latin typeface="Calibri"/>
              <a:ea typeface="Calibri"/>
              <a:cs typeface="Calibri"/>
              <a:sym typeface="Calibri"/>
            </a:endParaRPr>
          </a:p>
          <a:p>
            <a:endParaRPr lang="es-419" sz="1262" dirty="0" smtClean="0">
              <a:solidFill>
                <a:schemeClr val="dk1"/>
              </a:solidFill>
              <a:latin typeface="Calibri"/>
              <a:ea typeface="Calibri"/>
              <a:cs typeface="Calibri"/>
              <a:sym typeface="Calibri"/>
            </a:endParaRPr>
          </a:p>
          <a:p>
            <a:pPr>
              <a:buSzPct val="25000"/>
            </a:pPr>
            <a:r>
              <a:rPr lang="es-419" sz="970" dirty="0" smtClean="0">
                <a:solidFill>
                  <a:schemeClr val="dk1"/>
                </a:solidFill>
                <a:latin typeface="Calibri"/>
                <a:ea typeface="Calibri"/>
                <a:cs typeface="Calibri"/>
                <a:sym typeface="Calibri"/>
              </a:rPr>
              <a:t>*</a:t>
            </a:r>
            <a:r>
              <a:rPr lang="es-419" sz="880" dirty="0" smtClean="0"/>
              <a:t>Los facilitadores pueden decidir si quieren mostrar materiales complementarios utilizando un proyector o un computador / </a:t>
            </a:r>
            <a:r>
              <a:rPr lang="es-419" sz="880" dirty="0" err="1" smtClean="0"/>
              <a:t>Smartboard</a:t>
            </a:r>
            <a:r>
              <a:rPr lang="es-419" sz="880" dirty="0" smtClean="0"/>
              <a:t>, o si quieren hacer copias y entregarlas a los estudiantes.</a:t>
            </a:r>
            <a:endParaRPr lang="es-419" sz="880"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5</a:t>
            </a:r>
            <a:endParaRPr lang="en-US" dirty="0"/>
          </a:p>
        </p:txBody>
      </p:sp>
    </p:spTree>
    <p:extLst>
      <p:ext uri="{BB962C8B-B14F-4D97-AF65-F5344CB8AC3E}">
        <p14:creationId xmlns:p14="http://schemas.microsoft.com/office/powerpoint/2010/main" val="148362940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337820" y="117892"/>
            <a:ext cx="7138670" cy="9758899"/>
          </a:xfrm>
          <a:prstGeom prst="rect">
            <a:avLst/>
          </a:prstGeom>
          <a:noFill/>
          <a:ln>
            <a:noFill/>
          </a:ln>
        </p:spPr>
        <p:txBody>
          <a:bodyPr lIns="100568" tIns="50270" rIns="100568" bIns="50270" anchor="t" anchorCtr="0">
            <a:noAutofit/>
          </a:bodyPr>
          <a:lstStyle/>
          <a:p>
            <a:pPr>
              <a:buSzPct val="25000"/>
            </a:pPr>
            <a:r>
              <a:rPr lang="es-419" sz="2200" b="1" dirty="0" smtClean="0">
                <a:solidFill>
                  <a:schemeClr val="dk1"/>
                </a:solidFill>
                <a:ea typeface="Calibri"/>
                <a:cs typeface="Calibri"/>
                <a:sym typeface="Calibri"/>
              </a:rPr>
              <a:t>Actividad:  </a:t>
            </a:r>
            <a:r>
              <a:rPr lang="es-419" sz="2200" i="1" dirty="0" smtClean="0">
                <a:solidFill>
                  <a:schemeClr val="dk1"/>
                </a:solidFill>
                <a:ea typeface="Calibri"/>
                <a:cs typeface="Calibri"/>
                <a:sym typeface="Calibri"/>
              </a:rPr>
              <a:t>¡Peligroso! o ¿no?  </a:t>
            </a:r>
            <a:r>
              <a:rPr lang="es-419" sz="1600" b="1" dirty="0" smtClean="0">
                <a:solidFill>
                  <a:schemeClr val="dk1"/>
                </a:solidFill>
                <a:ea typeface="Calibri"/>
                <a:cs typeface="Calibri"/>
                <a:sym typeface="Calibri"/>
              </a:rPr>
              <a:t>(G5 – PRE Trimestre 4)</a:t>
            </a:r>
          </a:p>
          <a:p>
            <a:endParaRPr lang="es-419" sz="1320" i="1" dirty="0" smtClean="0">
              <a:solidFill>
                <a:schemeClr val="dk1"/>
              </a:solidFill>
              <a:latin typeface="Calibri"/>
              <a:ea typeface="Calibri"/>
              <a:cs typeface="Calibri"/>
              <a:sym typeface="Calibri"/>
            </a:endParaRPr>
          </a:p>
          <a:p>
            <a:pPr>
              <a:buSzPct val="25000"/>
            </a:pPr>
            <a:r>
              <a:rPr lang="es-419" sz="1250" b="1" dirty="0" smtClean="0">
                <a:solidFill>
                  <a:schemeClr val="dk1"/>
                </a:solidFill>
                <a:ea typeface="Calibri"/>
                <a:cs typeface="Calibri"/>
                <a:sym typeface="Calibri"/>
              </a:rPr>
              <a:t>El facilitador dice:</a:t>
            </a:r>
          </a:p>
          <a:p>
            <a:pPr>
              <a:buSzPct val="25000"/>
            </a:pPr>
            <a:r>
              <a:rPr lang="es-419" sz="1250" i="1" dirty="0" smtClean="0">
                <a:solidFill>
                  <a:schemeClr val="dk1"/>
                </a:solidFill>
                <a:ea typeface="Calibri"/>
                <a:cs typeface="Calibri"/>
                <a:sym typeface="Calibri"/>
              </a:rPr>
              <a:t>Hoy vamos a hablar sobre la seguridad y el peligro.  Primero, quiero que individualmente piensen acerca de lo que hace que algo sea peligroso o seguro.  En un minuto compartiremos con nuestros compañeros usando la estrategia A/B.</a:t>
            </a:r>
          </a:p>
          <a:p>
            <a:endParaRPr lang="es-419" sz="1250" b="1" dirty="0" smtClean="0">
              <a:solidFill>
                <a:schemeClr val="dk1"/>
              </a:solidFill>
              <a:ea typeface="Calibri"/>
              <a:cs typeface="Calibri"/>
              <a:sym typeface="Calibri"/>
            </a:endParaRPr>
          </a:p>
          <a:p>
            <a:pPr>
              <a:buSzPct val="25000"/>
            </a:pPr>
            <a:r>
              <a:rPr lang="es-419" sz="1250" b="1" dirty="0" smtClean="0">
                <a:solidFill>
                  <a:schemeClr val="dk1"/>
                </a:solidFill>
                <a:ea typeface="Calibri"/>
                <a:cs typeface="Calibri"/>
                <a:sym typeface="Calibri"/>
              </a:rPr>
              <a:t>El facilitador dice:</a:t>
            </a:r>
          </a:p>
          <a:p>
            <a:pPr>
              <a:buSzPct val="25000"/>
            </a:pPr>
            <a:r>
              <a:rPr lang="es-419" sz="1250" dirty="0" smtClean="0">
                <a:solidFill>
                  <a:schemeClr val="dk1"/>
                </a:solidFill>
                <a:ea typeface="Calibri"/>
                <a:cs typeface="Calibri"/>
                <a:sym typeface="Calibri"/>
              </a:rPr>
              <a:t>[Luego de haber identificado a los compañeros A/B ]</a:t>
            </a:r>
            <a:r>
              <a:rPr lang="es-419" sz="1250" i="1" dirty="0" smtClean="0">
                <a:solidFill>
                  <a:schemeClr val="dk1"/>
                </a:solidFill>
                <a:ea typeface="Calibri"/>
                <a:cs typeface="Calibri"/>
                <a:sym typeface="Calibri"/>
              </a:rPr>
              <a:t>...</a:t>
            </a:r>
            <a:r>
              <a:rPr lang="es-419" sz="1250" i="1" dirty="0">
                <a:solidFill>
                  <a:schemeClr val="dk1"/>
                </a:solidFill>
                <a:ea typeface="Calibri"/>
                <a:cs typeface="Calibri"/>
                <a:sym typeface="Calibri"/>
              </a:rPr>
              <a:t>C</a:t>
            </a:r>
            <a:r>
              <a:rPr lang="es-419" sz="1250" i="1" dirty="0" smtClean="0">
                <a:solidFill>
                  <a:schemeClr val="dk1"/>
                </a:solidFill>
                <a:ea typeface="Calibri"/>
                <a:cs typeface="Calibri"/>
                <a:sym typeface="Calibri"/>
              </a:rPr>
              <a:t>ompañero  A, comparte con el compañero B </a:t>
            </a:r>
            <a:r>
              <a:rPr lang="es-419" sz="1250" i="1" dirty="0">
                <a:solidFill>
                  <a:schemeClr val="dk1"/>
                </a:solidFill>
                <a:ea typeface="Calibri"/>
                <a:cs typeface="Calibri"/>
                <a:sym typeface="Calibri"/>
              </a:rPr>
              <a:t>acerca de lo que hace que algo sea peligroso o seguro. </a:t>
            </a:r>
            <a:r>
              <a:rPr lang="es-419" sz="1250" dirty="0" smtClean="0">
                <a:solidFill>
                  <a:schemeClr val="dk1"/>
                </a:solidFill>
                <a:ea typeface="Calibri"/>
                <a:cs typeface="Calibri"/>
                <a:sym typeface="Calibri"/>
              </a:rPr>
              <a:t> (1 minuto)</a:t>
            </a:r>
            <a:r>
              <a:rPr lang="es-419" sz="1250" i="1" dirty="0" smtClean="0">
                <a:solidFill>
                  <a:schemeClr val="dk1"/>
                </a:solidFill>
                <a:ea typeface="Calibri"/>
                <a:cs typeface="Calibri"/>
                <a:sym typeface="Calibri"/>
              </a:rPr>
              <a:t>.  Ahora, vamos a intercambiar para que el compañero B comparta sus ideas con el compañero A.</a:t>
            </a:r>
            <a:r>
              <a:rPr lang="es-419" sz="1250" dirty="0" smtClean="0">
                <a:solidFill>
                  <a:schemeClr val="dk1"/>
                </a:solidFill>
                <a:ea typeface="Calibri"/>
                <a:cs typeface="Calibri"/>
                <a:sym typeface="Calibri"/>
              </a:rPr>
              <a:t> (1 minuto)</a:t>
            </a:r>
            <a:r>
              <a:rPr lang="es-419" sz="1250" i="1" dirty="0" smtClean="0">
                <a:solidFill>
                  <a:schemeClr val="dk1"/>
                </a:solidFill>
                <a:ea typeface="Calibri"/>
                <a:cs typeface="Calibri"/>
                <a:sym typeface="Calibri"/>
              </a:rPr>
              <a:t> </a:t>
            </a:r>
          </a:p>
          <a:p>
            <a:endParaRPr lang="es-419" sz="1250" b="1" dirty="0" smtClean="0">
              <a:solidFill>
                <a:schemeClr val="dk1"/>
              </a:solidFill>
              <a:ea typeface="Calibri"/>
              <a:cs typeface="Calibri"/>
              <a:sym typeface="Calibri"/>
            </a:endParaRPr>
          </a:p>
          <a:p>
            <a:pPr>
              <a:buSzPct val="25000"/>
            </a:pPr>
            <a:r>
              <a:rPr lang="es-419" sz="1250" b="1" dirty="0" smtClean="0">
                <a:solidFill>
                  <a:schemeClr val="dk1"/>
                </a:solidFill>
                <a:ea typeface="Calibri"/>
                <a:cs typeface="Calibri"/>
                <a:sym typeface="Calibri"/>
              </a:rPr>
              <a:t>El facilitador dice:</a:t>
            </a:r>
          </a:p>
          <a:p>
            <a:pPr>
              <a:buSzPct val="25000"/>
            </a:pPr>
            <a:r>
              <a:rPr lang="es-419" sz="1250" dirty="0" smtClean="0">
                <a:solidFill>
                  <a:schemeClr val="dk1"/>
                </a:solidFill>
                <a:ea typeface="Calibri"/>
                <a:cs typeface="Calibri"/>
                <a:sym typeface="Calibri"/>
              </a:rPr>
              <a:t>[Utilizando papel afiche, proyector, </a:t>
            </a:r>
            <a:r>
              <a:rPr lang="es-419" sz="1250" dirty="0" err="1" smtClean="0">
                <a:solidFill>
                  <a:schemeClr val="dk1"/>
                </a:solidFill>
                <a:ea typeface="Calibri"/>
                <a:cs typeface="Calibri"/>
                <a:sym typeface="Calibri"/>
              </a:rPr>
              <a:t>SmartBoard</a:t>
            </a:r>
            <a:r>
              <a:rPr lang="es-419" sz="1250" dirty="0" smtClean="0">
                <a:solidFill>
                  <a:schemeClr val="dk1"/>
                </a:solidFill>
                <a:ea typeface="Calibri"/>
                <a:cs typeface="Calibri"/>
                <a:sym typeface="Calibri"/>
              </a:rPr>
              <a:t>, etc.]</a:t>
            </a:r>
            <a:r>
              <a:rPr lang="es-419" sz="1250" i="1" dirty="0" smtClean="0">
                <a:solidFill>
                  <a:schemeClr val="dk1"/>
                </a:solidFill>
                <a:ea typeface="Calibri"/>
                <a:cs typeface="Calibri"/>
                <a:sym typeface="Calibri"/>
              </a:rPr>
              <a:t>...Basado en su discusión, vamos a completar juntos una gráfica –T acerca de las características de la seguridad y el peligro.  </a:t>
            </a:r>
          </a:p>
          <a:p>
            <a:endParaRPr lang="es-419" sz="1250" i="1" dirty="0" smtClean="0">
              <a:solidFill>
                <a:schemeClr val="dk1"/>
              </a:solidFill>
              <a:ea typeface="Calibri"/>
              <a:cs typeface="Calibri"/>
              <a:sym typeface="Calibri"/>
            </a:endParaRPr>
          </a:p>
          <a:p>
            <a:pPr>
              <a:buSzPct val="25000"/>
            </a:pPr>
            <a:r>
              <a:rPr lang="es-419" sz="1250" dirty="0" smtClean="0">
                <a:solidFill>
                  <a:schemeClr val="dk1"/>
                </a:solidFill>
                <a:ea typeface="Calibri"/>
                <a:cs typeface="Calibri"/>
                <a:sym typeface="Calibri"/>
              </a:rPr>
              <a:t>[El facilitador toma las respuestas de los estudiantes </a:t>
            </a:r>
            <a:r>
              <a:rPr lang="es-419" sz="1250" dirty="0">
                <a:solidFill>
                  <a:schemeClr val="dk1"/>
                </a:solidFill>
                <a:ea typeface="Calibri"/>
                <a:cs typeface="Calibri"/>
                <a:sym typeface="Calibri"/>
              </a:rPr>
              <a:t>acerca de las características de la seguridad y el peligro y </a:t>
            </a:r>
            <a:r>
              <a:rPr lang="es-419" sz="1250" dirty="0" smtClean="0">
                <a:solidFill>
                  <a:schemeClr val="dk1"/>
                </a:solidFill>
                <a:ea typeface="Calibri"/>
                <a:cs typeface="Calibri"/>
                <a:sym typeface="Calibri"/>
              </a:rPr>
              <a:t>las escribe en la gráfica –T para que todos los estudiantes las vean.  Dirija la discusión como resulte conveniente.]</a:t>
            </a:r>
          </a:p>
          <a:p>
            <a:endParaRPr lang="es-419" sz="1250" dirty="0" smtClean="0">
              <a:solidFill>
                <a:schemeClr val="dk1"/>
              </a:solidFill>
              <a:ea typeface="Calibri"/>
              <a:cs typeface="Calibri"/>
              <a:sym typeface="Calibri"/>
            </a:endParaRPr>
          </a:p>
          <a:p>
            <a:pPr>
              <a:buSzPct val="25000"/>
            </a:pPr>
            <a:r>
              <a:rPr lang="es-419" sz="1250" b="1" dirty="0" smtClean="0">
                <a:solidFill>
                  <a:schemeClr val="dk1"/>
                </a:solidFill>
                <a:ea typeface="Calibri"/>
                <a:cs typeface="Calibri"/>
                <a:sym typeface="Calibri"/>
              </a:rPr>
              <a:t>Posibles respuestas de los estudiantes:</a:t>
            </a:r>
          </a:p>
          <a:p>
            <a:pPr marL="502920" indent="-335280">
              <a:buClr>
                <a:schemeClr val="dk1"/>
              </a:buClr>
              <a:buSzPct val="100000"/>
              <a:buFont typeface="Calibri"/>
              <a:buChar char="-"/>
            </a:pPr>
            <a:r>
              <a:rPr lang="es-419" sz="1250" dirty="0" smtClean="0">
                <a:solidFill>
                  <a:schemeClr val="dk1"/>
                </a:solidFill>
                <a:ea typeface="Calibri"/>
                <a:cs typeface="Calibri"/>
                <a:sym typeface="Calibri"/>
              </a:rPr>
              <a:t>Es peligroso si puedes morir.</a:t>
            </a:r>
          </a:p>
          <a:p>
            <a:pPr marL="502920" indent="-335280">
              <a:buClr>
                <a:schemeClr val="dk1"/>
              </a:buClr>
              <a:buSzPct val="100000"/>
              <a:buFont typeface="Calibri"/>
              <a:buChar char="-"/>
            </a:pPr>
            <a:r>
              <a:rPr lang="es-419" sz="1250" dirty="0" smtClean="0">
                <a:solidFill>
                  <a:schemeClr val="dk1"/>
                </a:solidFill>
                <a:ea typeface="Calibri"/>
                <a:cs typeface="Calibri"/>
                <a:sym typeface="Calibri"/>
              </a:rPr>
              <a:t>Es seguro si tienes equipo de seguridad.</a:t>
            </a:r>
          </a:p>
          <a:p>
            <a:pPr marL="502920" indent="-335280">
              <a:buClr>
                <a:schemeClr val="dk1"/>
              </a:buClr>
              <a:buSzPct val="100000"/>
              <a:buFont typeface="Calibri"/>
              <a:buChar char="-"/>
            </a:pPr>
            <a:r>
              <a:rPr lang="es-419" sz="1250" dirty="0" smtClean="0">
                <a:solidFill>
                  <a:schemeClr val="dk1"/>
                </a:solidFill>
                <a:ea typeface="Calibri"/>
                <a:cs typeface="Calibri"/>
                <a:sym typeface="Calibri"/>
              </a:rPr>
              <a:t>Es peligroso si te puede causar daño.</a:t>
            </a:r>
          </a:p>
          <a:p>
            <a:pPr marL="502920" indent="-335280">
              <a:buClr>
                <a:schemeClr val="dk1"/>
              </a:buClr>
              <a:buSzPct val="100000"/>
              <a:buFont typeface="Calibri"/>
              <a:buChar char="-"/>
            </a:pPr>
            <a:r>
              <a:rPr lang="es-419" sz="1250" dirty="0" smtClean="0">
                <a:solidFill>
                  <a:schemeClr val="dk1"/>
                </a:solidFill>
                <a:ea typeface="Calibri"/>
                <a:cs typeface="Calibri"/>
                <a:sym typeface="Calibri"/>
              </a:rPr>
              <a:t>Es seguro si tienes el equipo adecuado para mantenerte protegido.</a:t>
            </a:r>
          </a:p>
          <a:p>
            <a:pPr marL="502920" indent="-335280">
              <a:buClr>
                <a:schemeClr val="dk1"/>
              </a:buClr>
              <a:buSzPct val="100000"/>
              <a:buFont typeface="Calibri"/>
              <a:buChar char="-"/>
            </a:pPr>
            <a:r>
              <a:rPr lang="es-419" sz="1250" dirty="0" smtClean="0">
                <a:solidFill>
                  <a:schemeClr val="dk1"/>
                </a:solidFill>
                <a:ea typeface="Calibri"/>
                <a:cs typeface="Calibri"/>
                <a:sym typeface="Calibri"/>
              </a:rPr>
              <a:t>Si no está bajo control, puede ser peligroso.</a:t>
            </a:r>
            <a:endParaRPr lang="es-419" sz="1250" i="1" dirty="0" smtClean="0">
              <a:solidFill>
                <a:schemeClr val="dk1"/>
              </a:solidFill>
              <a:ea typeface="Calibri"/>
              <a:cs typeface="Calibri"/>
              <a:sym typeface="Calibri"/>
            </a:endParaRPr>
          </a:p>
          <a:p>
            <a:endParaRPr lang="es-419" sz="1250" b="1" dirty="0" smtClean="0">
              <a:solidFill>
                <a:schemeClr val="dk1"/>
              </a:solidFill>
              <a:ea typeface="Calibri"/>
              <a:cs typeface="Calibri"/>
              <a:sym typeface="Calibri"/>
            </a:endParaRPr>
          </a:p>
          <a:p>
            <a:pPr>
              <a:buSzPct val="25000"/>
            </a:pPr>
            <a:r>
              <a:rPr lang="es-419" sz="1250" b="1" dirty="0" smtClean="0">
                <a:solidFill>
                  <a:schemeClr val="dk1"/>
                </a:solidFill>
                <a:ea typeface="Calibri"/>
                <a:cs typeface="Calibri"/>
                <a:sym typeface="Calibri"/>
              </a:rPr>
              <a:t>El facilitador dice:</a:t>
            </a:r>
          </a:p>
          <a:p>
            <a:pPr>
              <a:buSzPct val="25000"/>
            </a:pPr>
            <a:r>
              <a:rPr lang="es-ES" sz="1250" i="1" dirty="0">
                <a:solidFill>
                  <a:schemeClr val="dk1"/>
                </a:solidFill>
                <a:ea typeface="Calibri"/>
                <a:cs typeface="Calibri"/>
                <a:sym typeface="Calibri"/>
              </a:rPr>
              <a:t>Ahora voy a </a:t>
            </a:r>
            <a:r>
              <a:rPr lang="es-ES" sz="1250" i="1" dirty="0" smtClean="0">
                <a:solidFill>
                  <a:schemeClr val="dk1"/>
                </a:solidFill>
                <a:ea typeface="Calibri"/>
                <a:cs typeface="Calibri"/>
                <a:sym typeface="Calibri"/>
              </a:rPr>
              <a:t>mostrarles algunas </a:t>
            </a:r>
            <a:r>
              <a:rPr lang="es-ES" sz="1250" i="1" dirty="0">
                <a:solidFill>
                  <a:schemeClr val="dk1"/>
                </a:solidFill>
                <a:ea typeface="Calibri"/>
                <a:cs typeface="Calibri"/>
                <a:sym typeface="Calibri"/>
              </a:rPr>
              <a:t>diapositivas de </a:t>
            </a:r>
            <a:r>
              <a:rPr lang="es-ES" sz="1250" i="1" dirty="0" smtClean="0">
                <a:solidFill>
                  <a:schemeClr val="dk1"/>
                </a:solidFill>
                <a:ea typeface="Calibri"/>
                <a:cs typeface="Calibri"/>
                <a:sym typeface="Calibri"/>
              </a:rPr>
              <a:t>actividades </a:t>
            </a:r>
            <a:r>
              <a:rPr lang="es-ES" sz="1250" i="1" dirty="0">
                <a:solidFill>
                  <a:schemeClr val="dk1"/>
                </a:solidFill>
                <a:ea typeface="Calibri"/>
                <a:cs typeface="Calibri"/>
                <a:sym typeface="Calibri"/>
              </a:rPr>
              <a:t>recreativas que podrían ser </a:t>
            </a:r>
            <a:r>
              <a:rPr lang="es-ES" sz="1250" i="1" dirty="0" smtClean="0">
                <a:solidFill>
                  <a:schemeClr val="dk1"/>
                </a:solidFill>
                <a:ea typeface="Calibri"/>
                <a:cs typeface="Calibri"/>
                <a:sym typeface="Calibri"/>
              </a:rPr>
              <a:t>peligrosas </a:t>
            </a:r>
            <a:r>
              <a:rPr lang="es-ES" sz="1250" i="1" dirty="0">
                <a:solidFill>
                  <a:schemeClr val="dk1"/>
                </a:solidFill>
                <a:ea typeface="Calibri"/>
                <a:cs typeface="Calibri"/>
                <a:sym typeface="Calibri"/>
              </a:rPr>
              <a:t>o </a:t>
            </a:r>
            <a:r>
              <a:rPr lang="es-ES" sz="1250" i="1" dirty="0" smtClean="0">
                <a:solidFill>
                  <a:schemeClr val="dk1"/>
                </a:solidFill>
                <a:ea typeface="Calibri"/>
                <a:cs typeface="Calibri"/>
                <a:sym typeface="Calibri"/>
              </a:rPr>
              <a:t>seguras dependiendo de </a:t>
            </a:r>
            <a:r>
              <a:rPr lang="es-ES" sz="1250" i="1" dirty="0">
                <a:solidFill>
                  <a:schemeClr val="dk1"/>
                </a:solidFill>
                <a:ea typeface="Calibri"/>
                <a:cs typeface="Calibri"/>
                <a:sym typeface="Calibri"/>
              </a:rPr>
              <a:t>su opinión. Cuando </a:t>
            </a:r>
            <a:r>
              <a:rPr lang="es-ES" sz="1250" i="1" dirty="0" smtClean="0">
                <a:solidFill>
                  <a:schemeClr val="dk1"/>
                </a:solidFill>
                <a:ea typeface="Calibri"/>
                <a:cs typeface="Calibri"/>
                <a:sym typeface="Calibri"/>
              </a:rPr>
              <a:t>terminemos de ver </a:t>
            </a:r>
            <a:r>
              <a:rPr lang="es-ES" sz="1250" i="1" dirty="0">
                <a:solidFill>
                  <a:schemeClr val="dk1"/>
                </a:solidFill>
                <a:ea typeface="Calibri"/>
                <a:cs typeface="Calibri"/>
                <a:sym typeface="Calibri"/>
              </a:rPr>
              <a:t>las diapositivas vamos a debatir </a:t>
            </a:r>
            <a:r>
              <a:rPr lang="es-ES" sz="1250" i="1" dirty="0" smtClean="0">
                <a:solidFill>
                  <a:schemeClr val="dk1"/>
                </a:solidFill>
                <a:ea typeface="Calibri"/>
                <a:cs typeface="Calibri"/>
                <a:sym typeface="Calibri"/>
              </a:rPr>
              <a:t>acerca de sus </a:t>
            </a:r>
            <a:r>
              <a:rPr lang="es-ES" sz="1250" i="1" dirty="0">
                <a:solidFill>
                  <a:schemeClr val="dk1"/>
                </a:solidFill>
                <a:ea typeface="Calibri"/>
                <a:cs typeface="Calibri"/>
                <a:sym typeface="Calibri"/>
              </a:rPr>
              <a:t>opiniones sobre la actividad recreativa. Se </a:t>
            </a:r>
            <a:r>
              <a:rPr lang="es-ES" sz="1250" i="1" dirty="0" smtClean="0">
                <a:solidFill>
                  <a:schemeClr val="dk1"/>
                </a:solidFill>
                <a:ea typeface="Calibri"/>
                <a:cs typeface="Calibri"/>
                <a:sym typeface="Calibri"/>
              </a:rPr>
              <a:t>les </a:t>
            </a:r>
            <a:r>
              <a:rPr lang="es-ES" sz="1250" i="1" dirty="0">
                <a:solidFill>
                  <a:schemeClr val="dk1"/>
                </a:solidFill>
                <a:ea typeface="Calibri"/>
                <a:cs typeface="Calibri"/>
                <a:sym typeface="Calibri"/>
              </a:rPr>
              <a:t>puede pedir </a:t>
            </a:r>
            <a:r>
              <a:rPr lang="es-ES" sz="1250" i="1" dirty="0" smtClean="0">
                <a:solidFill>
                  <a:schemeClr val="dk1"/>
                </a:solidFill>
                <a:ea typeface="Calibri"/>
                <a:cs typeface="Calibri"/>
                <a:sym typeface="Calibri"/>
              </a:rPr>
              <a:t>que compartan acerca de la seguridad </a:t>
            </a:r>
            <a:r>
              <a:rPr lang="es-ES" sz="1250" i="1" dirty="0">
                <a:solidFill>
                  <a:schemeClr val="dk1"/>
                </a:solidFill>
                <a:ea typeface="Calibri"/>
                <a:cs typeface="Calibri"/>
                <a:sym typeface="Calibri"/>
              </a:rPr>
              <a:t>o el peligro de la actividad que aparece en la </a:t>
            </a:r>
            <a:r>
              <a:rPr lang="es-ES" sz="1250" i="1" dirty="0" smtClean="0">
                <a:solidFill>
                  <a:schemeClr val="dk1"/>
                </a:solidFill>
                <a:ea typeface="Calibri"/>
                <a:cs typeface="Calibri"/>
                <a:sym typeface="Calibri"/>
              </a:rPr>
              <a:t>diapositiva, por lo tanto asegúrense de pensar en ambas posibilidades. Si desean pueden tomar notas.</a:t>
            </a:r>
          </a:p>
          <a:p>
            <a:pPr>
              <a:buSzPct val="25000"/>
            </a:pPr>
            <a:endParaRPr lang="es-419" sz="1250" i="1" dirty="0" smtClean="0">
              <a:solidFill>
                <a:schemeClr val="dk1"/>
              </a:solidFill>
              <a:ea typeface="Calibri"/>
              <a:cs typeface="Calibri"/>
              <a:sym typeface="Calibri"/>
            </a:endParaRPr>
          </a:p>
          <a:p>
            <a:pPr>
              <a:buSzPct val="25000"/>
            </a:pPr>
            <a:r>
              <a:rPr lang="es-419" sz="1250" dirty="0" smtClean="0">
                <a:solidFill>
                  <a:schemeClr val="dk1"/>
                </a:solidFill>
                <a:ea typeface="Calibri"/>
                <a:cs typeface="Calibri"/>
                <a:sym typeface="Calibri"/>
              </a:rPr>
              <a:t>[Comparta la presentación </a:t>
            </a:r>
            <a:r>
              <a:rPr lang="es-419" sz="1250" i="1" dirty="0" smtClean="0">
                <a:solidFill>
                  <a:schemeClr val="dk1"/>
                </a:solidFill>
                <a:ea typeface="Calibri"/>
                <a:cs typeface="Calibri"/>
                <a:sym typeface="Calibri"/>
              </a:rPr>
              <a:t>PowerPoint</a:t>
            </a:r>
            <a:r>
              <a:rPr lang="es-419" sz="1250" dirty="0" smtClean="0">
                <a:solidFill>
                  <a:schemeClr val="dk1"/>
                </a:solidFill>
                <a:ea typeface="Calibri"/>
                <a:cs typeface="Calibri"/>
                <a:sym typeface="Calibri"/>
              </a:rPr>
              <a:t>: </a:t>
            </a:r>
            <a:r>
              <a:rPr lang="es-419" sz="1250" i="1" dirty="0" smtClean="0">
                <a:solidFill>
                  <a:schemeClr val="dk1"/>
                </a:solidFill>
                <a:ea typeface="Calibri"/>
                <a:cs typeface="Calibri"/>
                <a:sym typeface="Calibri"/>
              </a:rPr>
              <a:t>Actividades recreativas peligrosas </a:t>
            </a:r>
            <a:r>
              <a:rPr lang="es-419" sz="1250" dirty="0" smtClean="0">
                <a:solidFill>
                  <a:schemeClr val="dk1"/>
                </a:solidFill>
                <a:ea typeface="Calibri"/>
                <a:cs typeface="Calibri"/>
                <a:sym typeface="Calibri"/>
              </a:rPr>
              <a:t>y lea los subtítulos en voz alta. Enlace de la presentación: </a:t>
            </a:r>
            <a:r>
              <a:rPr lang="es-419" sz="1250" u="sng" dirty="0" smtClean="0">
                <a:solidFill>
                  <a:schemeClr val="hlink"/>
                </a:solidFill>
                <a:ea typeface="Calibri"/>
                <a:cs typeface="Calibri"/>
                <a:sym typeface="Calibri"/>
                <a:hlinkClick r:id="rId3"/>
              </a:rPr>
              <a:t>https://docs.google.com/presentation/d/1G7HGHty-6HaeBb6riz8t2T_rMHVSpFqA0tXqS3FVPyA/edit?usp=sharing</a:t>
            </a:r>
            <a:r>
              <a:rPr lang="es-419" sz="1250" dirty="0" smtClean="0">
                <a:solidFill>
                  <a:schemeClr val="dk1"/>
                </a:solidFill>
                <a:ea typeface="Calibri"/>
                <a:cs typeface="Calibri"/>
                <a:sym typeface="Calibri"/>
              </a:rPr>
              <a:t> ]</a:t>
            </a:r>
          </a:p>
          <a:p>
            <a:endParaRPr lang="es-419" sz="1250" dirty="0" smtClean="0">
              <a:solidFill>
                <a:schemeClr val="dk1"/>
              </a:solidFill>
              <a:ea typeface="Calibri"/>
              <a:cs typeface="Calibri"/>
              <a:sym typeface="Calibri"/>
            </a:endParaRPr>
          </a:p>
          <a:p>
            <a:pPr>
              <a:buSzPct val="25000"/>
            </a:pPr>
            <a:r>
              <a:rPr lang="es-419" sz="1250" dirty="0" smtClean="0">
                <a:solidFill>
                  <a:schemeClr val="dk1"/>
                </a:solidFill>
                <a:ea typeface="Calibri"/>
                <a:cs typeface="Calibri"/>
                <a:sym typeface="Calibri"/>
              </a:rPr>
              <a:t>[Puede permitirle a los estudiantes que, </a:t>
            </a:r>
            <a:r>
              <a:rPr lang="es-419" sz="1250" dirty="0">
                <a:solidFill>
                  <a:schemeClr val="dk1"/>
                </a:solidFill>
                <a:ea typeface="Calibri"/>
                <a:cs typeface="Calibri"/>
                <a:sym typeface="Calibri"/>
              </a:rPr>
              <a:t>en </a:t>
            </a:r>
            <a:r>
              <a:rPr lang="es-419" sz="1250" dirty="0" smtClean="0">
                <a:solidFill>
                  <a:schemeClr val="dk1"/>
                </a:solidFill>
                <a:ea typeface="Calibri"/>
                <a:cs typeface="Calibri"/>
                <a:sym typeface="Calibri"/>
              </a:rPr>
              <a:t>grupos y en </a:t>
            </a:r>
            <a:r>
              <a:rPr lang="es-419" sz="1250" dirty="0">
                <a:solidFill>
                  <a:schemeClr val="dk1"/>
                </a:solidFill>
                <a:ea typeface="Calibri"/>
                <a:cs typeface="Calibri"/>
                <a:sym typeface="Calibri"/>
              </a:rPr>
              <a:t>voz </a:t>
            </a:r>
            <a:r>
              <a:rPr lang="es-419" sz="1250" dirty="0" smtClean="0">
                <a:solidFill>
                  <a:schemeClr val="dk1"/>
                </a:solidFill>
                <a:ea typeface="Calibri"/>
                <a:cs typeface="Calibri"/>
                <a:sym typeface="Calibri"/>
              </a:rPr>
              <a:t>baja, </a:t>
            </a:r>
            <a:r>
              <a:rPr lang="es-419" sz="1250" dirty="0">
                <a:solidFill>
                  <a:schemeClr val="dk1"/>
                </a:solidFill>
                <a:ea typeface="Calibri"/>
                <a:cs typeface="Calibri"/>
                <a:sym typeface="Calibri"/>
              </a:rPr>
              <a:t>discutan </a:t>
            </a:r>
            <a:r>
              <a:rPr lang="es-419" sz="1250" dirty="0" smtClean="0">
                <a:solidFill>
                  <a:schemeClr val="dk1"/>
                </a:solidFill>
                <a:ea typeface="Calibri"/>
                <a:cs typeface="Calibri"/>
                <a:sym typeface="Calibri"/>
              </a:rPr>
              <a:t>las diapositivas que están viendo.]</a:t>
            </a:r>
          </a:p>
          <a:p>
            <a:endParaRPr lang="es-419" sz="1250" dirty="0" smtClean="0">
              <a:solidFill>
                <a:schemeClr val="dk1"/>
              </a:solidFill>
              <a:ea typeface="Calibri"/>
              <a:cs typeface="Calibri"/>
              <a:sym typeface="Calibri"/>
            </a:endParaRPr>
          </a:p>
          <a:p>
            <a:pPr>
              <a:buSzPct val="25000"/>
            </a:pPr>
            <a:r>
              <a:rPr lang="es-419" sz="1250" dirty="0" smtClean="0">
                <a:solidFill>
                  <a:schemeClr val="dk1"/>
                </a:solidFill>
                <a:ea typeface="Calibri"/>
                <a:cs typeface="Calibri"/>
                <a:sym typeface="Calibri"/>
              </a:rPr>
              <a:t>[En las diapositivas se muestran </a:t>
            </a:r>
            <a:r>
              <a:rPr lang="es-ES" sz="1250" dirty="0" smtClean="0">
                <a:solidFill>
                  <a:schemeClr val="dk1"/>
                </a:solidFill>
                <a:ea typeface="Calibri"/>
                <a:cs typeface="Calibri"/>
                <a:sym typeface="Calibri"/>
              </a:rPr>
              <a:t>6 </a:t>
            </a:r>
            <a:r>
              <a:rPr lang="es-ES" sz="1250" dirty="0">
                <a:solidFill>
                  <a:schemeClr val="dk1"/>
                </a:solidFill>
                <a:ea typeface="Calibri"/>
                <a:cs typeface="Calibri"/>
                <a:sym typeface="Calibri"/>
              </a:rPr>
              <a:t>actividades </a:t>
            </a:r>
            <a:r>
              <a:rPr lang="es-ES" sz="1250" dirty="0" smtClean="0">
                <a:solidFill>
                  <a:schemeClr val="dk1"/>
                </a:solidFill>
                <a:ea typeface="Calibri"/>
                <a:cs typeface="Calibri"/>
                <a:sym typeface="Calibri"/>
              </a:rPr>
              <a:t>recreativas. Usted escogerá 12 </a:t>
            </a:r>
            <a:r>
              <a:rPr lang="es-ES" sz="1250" dirty="0">
                <a:solidFill>
                  <a:schemeClr val="dk1"/>
                </a:solidFill>
                <a:ea typeface="Calibri"/>
                <a:cs typeface="Calibri"/>
                <a:sym typeface="Calibri"/>
              </a:rPr>
              <a:t>estudiantes (o más si lo desea) </a:t>
            </a:r>
            <a:r>
              <a:rPr lang="es-ES" sz="1250" dirty="0" smtClean="0">
                <a:solidFill>
                  <a:schemeClr val="dk1"/>
                </a:solidFill>
                <a:ea typeface="Calibri"/>
                <a:cs typeface="Calibri"/>
                <a:sym typeface="Calibri"/>
              </a:rPr>
              <a:t>para un </a:t>
            </a:r>
            <a:r>
              <a:rPr lang="es-ES" sz="1250" dirty="0">
                <a:solidFill>
                  <a:schemeClr val="dk1"/>
                </a:solidFill>
                <a:ea typeface="Calibri"/>
                <a:cs typeface="Calibri"/>
                <a:sym typeface="Calibri"/>
              </a:rPr>
              <a:t>debate en frente de la clase. </a:t>
            </a:r>
            <a:r>
              <a:rPr lang="es-ES" sz="1250" dirty="0" smtClean="0">
                <a:solidFill>
                  <a:schemeClr val="dk1"/>
                </a:solidFill>
                <a:ea typeface="Calibri"/>
                <a:cs typeface="Calibri"/>
                <a:sym typeface="Calibri"/>
              </a:rPr>
              <a:t>Habrá un estudiante debatiendo a favor de la seguridad y otro a favor del peligro para cada una de las diapositivas </a:t>
            </a:r>
            <a:r>
              <a:rPr lang="es-ES" sz="1250" dirty="0">
                <a:solidFill>
                  <a:schemeClr val="dk1"/>
                </a:solidFill>
                <a:ea typeface="Calibri"/>
                <a:cs typeface="Calibri"/>
                <a:sym typeface="Calibri"/>
              </a:rPr>
              <a:t>(o más si lo </a:t>
            </a:r>
            <a:r>
              <a:rPr lang="es-ES" sz="1250" dirty="0" smtClean="0">
                <a:solidFill>
                  <a:schemeClr val="dk1"/>
                </a:solidFill>
                <a:ea typeface="Calibri"/>
                <a:cs typeface="Calibri"/>
                <a:sym typeface="Calibri"/>
              </a:rPr>
              <a:t>desea</a:t>
            </a:r>
            <a:r>
              <a:rPr lang="es-419" sz="1250" dirty="0" smtClean="0">
                <a:solidFill>
                  <a:schemeClr val="dk1"/>
                </a:solidFill>
                <a:ea typeface="Calibri"/>
                <a:cs typeface="Calibri"/>
                <a:sym typeface="Calibri"/>
              </a:rPr>
              <a:t>).] </a:t>
            </a:r>
          </a:p>
          <a:p>
            <a:endParaRPr lang="es-419" sz="1250" b="1" dirty="0" smtClean="0">
              <a:solidFill>
                <a:schemeClr val="dk1"/>
              </a:solidFill>
              <a:ea typeface="Calibri"/>
              <a:cs typeface="Calibri"/>
              <a:sym typeface="Calibri"/>
            </a:endParaRPr>
          </a:p>
          <a:p>
            <a:pPr>
              <a:buSzPct val="25000"/>
            </a:pPr>
            <a:r>
              <a:rPr lang="es-419" sz="1250" b="1" dirty="0" smtClean="0">
                <a:solidFill>
                  <a:schemeClr val="dk1"/>
                </a:solidFill>
                <a:ea typeface="Calibri"/>
                <a:cs typeface="Calibri"/>
                <a:sym typeface="Calibri"/>
              </a:rPr>
              <a:t>El facilitador dice:</a:t>
            </a:r>
          </a:p>
          <a:p>
            <a:pPr>
              <a:buSzPct val="25000"/>
            </a:pPr>
            <a:r>
              <a:rPr lang="es-ES" sz="1250" i="1" dirty="0">
                <a:solidFill>
                  <a:schemeClr val="dk1"/>
                </a:solidFill>
                <a:ea typeface="Calibri"/>
                <a:cs typeface="Calibri"/>
                <a:sym typeface="Calibri"/>
              </a:rPr>
              <a:t>Después de haber visto las actividades mostradas en las diapositivas, voy a </a:t>
            </a:r>
            <a:r>
              <a:rPr lang="es-ES" sz="1250" i="1" dirty="0" smtClean="0">
                <a:solidFill>
                  <a:schemeClr val="dk1"/>
                </a:solidFill>
                <a:ea typeface="Calibri"/>
                <a:cs typeface="Calibri"/>
                <a:sym typeface="Calibri"/>
              </a:rPr>
              <a:t>elegir a </a:t>
            </a:r>
            <a:r>
              <a:rPr lang="es-ES" sz="1250" i="1" dirty="0">
                <a:solidFill>
                  <a:schemeClr val="dk1"/>
                </a:solidFill>
                <a:ea typeface="Calibri"/>
                <a:cs typeface="Calibri"/>
                <a:sym typeface="Calibri"/>
              </a:rPr>
              <a:t>12 estudiantes que </a:t>
            </a:r>
            <a:r>
              <a:rPr lang="es-ES" sz="1250" i="1" dirty="0" smtClean="0">
                <a:solidFill>
                  <a:schemeClr val="dk1"/>
                </a:solidFill>
                <a:ea typeface="Calibri"/>
                <a:cs typeface="Calibri"/>
                <a:sym typeface="Calibri"/>
              </a:rPr>
              <a:t>debatirán en </a:t>
            </a:r>
            <a:r>
              <a:rPr lang="es-ES" sz="1250" i="1" dirty="0">
                <a:solidFill>
                  <a:schemeClr val="dk1"/>
                </a:solidFill>
                <a:ea typeface="Calibri"/>
                <a:cs typeface="Calibri"/>
                <a:sym typeface="Calibri"/>
              </a:rPr>
              <a:t>frente de la clase. Para cada diapositiva, una persona debatirá acerca de la seguridad de la actividad y una persona </a:t>
            </a:r>
            <a:r>
              <a:rPr lang="es-ES" sz="1250" i="1" dirty="0" smtClean="0">
                <a:solidFill>
                  <a:schemeClr val="dk1"/>
                </a:solidFill>
                <a:ea typeface="Calibri"/>
                <a:cs typeface="Calibri"/>
                <a:sym typeface="Calibri"/>
              </a:rPr>
              <a:t>debatirá acerca de los </a:t>
            </a:r>
            <a:r>
              <a:rPr lang="es-ES" sz="1250" i="1" dirty="0">
                <a:solidFill>
                  <a:schemeClr val="dk1"/>
                </a:solidFill>
                <a:ea typeface="Calibri"/>
                <a:cs typeface="Calibri"/>
                <a:sym typeface="Calibri"/>
              </a:rPr>
              <a:t>peligros de la actividad mostrada. </a:t>
            </a:r>
            <a:r>
              <a:rPr lang="es-ES" sz="1250" i="1" dirty="0" smtClean="0">
                <a:solidFill>
                  <a:schemeClr val="dk1"/>
                </a:solidFill>
                <a:ea typeface="Calibri"/>
                <a:cs typeface="Calibri"/>
                <a:sym typeface="Calibri"/>
              </a:rPr>
              <a:t>Cada uno tendrá un minuto.</a:t>
            </a:r>
            <a:endParaRPr lang="es-419" sz="1250" i="1" dirty="0" smtClean="0">
              <a:solidFill>
                <a:schemeClr val="dk1"/>
              </a:solidFill>
              <a:ea typeface="Calibri"/>
              <a:cs typeface="Calibri"/>
              <a:sym typeface="Calibri"/>
            </a:endParaRPr>
          </a:p>
          <a:p>
            <a:pPr>
              <a:buSzPct val="25000"/>
            </a:pPr>
            <a:r>
              <a:rPr lang="es-419" sz="1320" i="1" dirty="0" smtClean="0">
                <a:solidFill>
                  <a:schemeClr val="dk1"/>
                </a:solidFill>
                <a:latin typeface="Calibri"/>
                <a:ea typeface="Calibri"/>
                <a:cs typeface="Calibri"/>
                <a:sym typeface="Calibri"/>
              </a:rPr>
              <a:t> </a:t>
            </a:r>
          </a:p>
          <a:p>
            <a:endParaRPr lang="es-419" sz="1320" dirty="0">
              <a:solidFill>
                <a:schemeClr val="dk1"/>
              </a:solidFill>
              <a:latin typeface="Calibri"/>
              <a:ea typeface="Calibri"/>
              <a:cs typeface="Calibri"/>
              <a:sym typeface="Calibri"/>
            </a:endParaRPr>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6</a:t>
            </a:r>
            <a:endParaRPr lang="en-US" dirty="0"/>
          </a:p>
        </p:txBody>
      </p:sp>
    </p:spTree>
    <p:extLst>
      <p:ext uri="{BB962C8B-B14F-4D97-AF65-F5344CB8AC3E}">
        <p14:creationId xmlns:p14="http://schemas.microsoft.com/office/powerpoint/2010/main" val="5271281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568270" y="326287"/>
            <a:ext cx="6823740" cy="3403703"/>
          </a:xfrm>
          <a:prstGeom prst="rect">
            <a:avLst/>
          </a:prstGeom>
          <a:noFill/>
          <a:ln>
            <a:noFill/>
          </a:ln>
        </p:spPr>
        <p:txBody>
          <a:bodyPr lIns="100568" tIns="100568" rIns="100568" bIns="100568" anchor="t" anchorCtr="0">
            <a:noAutofit/>
          </a:bodyPr>
          <a:lstStyle/>
          <a:p>
            <a:pPr>
              <a:buSzPct val="25000"/>
            </a:pPr>
            <a:r>
              <a:rPr lang="es-419" sz="2200" b="1" dirty="0" smtClean="0">
                <a:solidFill>
                  <a:schemeClr val="dk1"/>
                </a:solidFill>
                <a:ea typeface="Calibri"/>
                <a:cs typeface="Calibri"/>
                <a:sym typeface="Calibri"/>
              </a:rPr>
              <a:t>Actividad:  </a:t>
            </a:r>
            <a:r>
              <a:rPr lang="es-419" sz="2200" i="1" dirty="0" smtClean="0">
                <a:solidFill>
                  <a:schemeClr val="dk1"/>
                </a:solidFill>
                <a:ea typeface="Calibri"/>
                <a:cs typeface="Calibri"/>
                <a:sym typeface="Calibri"/>
              </a:rPr>
              <a:t>¡Peligroso! o ¿no?  </a:t>
            </a:r>
            <a:r>
              <a:rPr lang="es-419" sz="1600" b="1" dirty="0" smtClean="0">
                <a:solidFill>
                  <a:schemeClr val="dk1"/>
                </a:solidFill>
                <a:ea typeface="Calibri"/>
                <a:cs typeface="Calibri"/>
                <a:sym typeface="Calibri"/>
              </a:rPr>
              <a:t>(G5 – PRE Trimestre 4)</a:t>
            </a:r>
          </a:p>
          <a:p>
            <a:pPr algn="ctr"/>
            <a:endParaRPr lang="es-419" sz="1250" b="1" dirty="0" smtClean="0">
              <a:solidFill>
                <a:schemeClr val="dk1"/>
              </a:solidFill>
              <a:latin typeface="Calibri"/>
              <a:ea typeface="Calibri"/>
              <a:cs typeface="Calibri"/>
              <a:sym typeface="Calibri"/>
            </a:endParaRPr>
          </a:p>
          <a:p>
            <a:r>
              <a:rPr lang="es-419" sz="1250" dirty="0" smtClean="0">
                <a:solidFill>
                  <a:schemeClr val="dk1"/>
                </a:solidFill>
                <a:latin typeface="Calibri"/>
                <a:ea typeface="Calibri"/>
                <a:cs typeface="Calibri"/>
                <a:sym typeface="Calibri"/>
              </a:rPr>
              <a:t>[El facilitador asigna la actividad recreativa a los estudiantes y decide si estarán debatiendo a favor de la seguridad o del peligro de esta.]</a:t>
            </a:r>
          </a:p>
          <a:p>
            <a:endParaRPr lang="es-419" sz="1250" dirty="0" smtClean="0">
              <a:solidFill>
                <a:schemeClr val="dk1"/>
              </a:solidFill>
              <a:latin typeface="Calibri"/>
              <a:ea typeface="Calibri"/>
              <a:cs typeface="Calibri"/>
              <a:sym typeface="Calibri"/>
            </a:endParaRPr>
          </a:p>
          <a:p>
            <a:pPr>
              <a:buClr>
                <a:schemeClr val="dk1"/>
              </a:buClr>
              <a:buSzPct val="25000"/>
            </a:pPr>
            <a:r>
              <a:rPr lang="es-419" sz="1250" dirty="0" smtClean="0">
                <a:solidFill>
                  <a:schemeClr val="dk1"/>
                </a:solidFill>
                <a:latin typeface="Calibri"/>
                <a:ea typeface="Calibri"/>
                <a:cs typeface="Calibri"/>
                <a:sym typeface="Calibri"/>
              </a:rPr>
              <a:t>[Llame al frente de la clase a un par de estudiantes a la vez.  Muestre la diapositiva de la actividad a ser debatida.  Conceda 1 minuto a cada estudiante para compartir su opinión sobre la seguridad o el peligro (lo que le haya sido asignado) de la actividad recreativa en la diapositiva.] </a:t>
            </a:r>
          </a:p>
          <a:p>
            <a:endParaRPr lang="es-419" sz="1250" b="1" dirty="0" smtClean="0">
              <a:solidFill>
                <a:schemeClr val="dk1"/>
              </a:solidFill>
              <a:latin typeface="Calibri"/>
              <a:ea typeface="Calibri"/>
              <a:cs typeface="Calibri"/>
              <a:sym typeface="Calibri"/>
            </a:endParaRPr>
          </a:p>
          <a:p>
            <a:pPr>
              <a:buClr>
                <a:schemeClr val="dk1"/>
              </a:buClr>
              <a:buSzPct val="25000"/>
            </a:pPr>
            <a:r>
              <a:rPr lang="es-419" sz="1250" b="1" dirty="0" smtClean="0">
                <a:solidFill>
                  <a:schemeClr val="dk1"/>
                </a:solidFill>
                <a:latin typeface="Calibri"/>
                <a:ea typeface="Calibri"/>
                <a:cs typeface="Calibri"/>
                <a:sym typeface="Calibri"/>
              </a:rPr>
              <a:t>El facilitador dice: “</a:t>
            </a:r>
            <a:r>
              <a:rPr lang="es-ES" sz="1250" b="1" dirty="0">
                <a:solidFill>
                  <a:schemeClr val="dk1"/>
                </a:solidFill>
                <a:ea typeface="Calibri"/>
                <a:cs typeface="Calibri"/>
                <a:sym typeface="Calibri"/>
              </a:rPr>
              <a:t>En su tarea de rendimiento, aprenderán acerca </a:t>
            </a:r>
            <a:r>
              <a:rPr lang="es-ES" sz="1250" b="1" dirty="0" smtClean="0">
                <a:solidFill>
                  <a:schemeClr val="dk1"/>
                </a:solidFill>
                <a:ea typeface="Calibri"/>
                <a:cs typeface="Calibri"/>
                <a:sym typeface="Calibri"/>
              </a:rPr>
              <a:t>de los globos de aire caliente y formarán una opinión sobre si estos son seguros o peligrosos. </a:t>
            </a:r>
            <a:r>
              <a:rPr lang="es-ES" sz="1250" b="1" dirty="0">
                <a:solidFill>
                  <a:schemeClr val="dk1"/>
                </a:solidFill>
                <a:ea typeface="Calibri"/>
                <a:cs typeface="Calibri"/>
                <a:sym typeface="Calibri"/>
              </a:rPr>
              <a:t>El trabajo en grupo que hicieron hoy debe ayudarles  a prepararse para la investigación y el escrito que van a hacer en la tarea de </a:t>
            </a:r>
            <a:r>
              <a:rPr lang="es-ES" sz="1250" b="1" dirty="0" smtClean="0">
                <a:solidFill>
                  <a:schemeClr val="dk1"/>
                </a:solidFill>
                <a:ea typeface="Calibri"/>
                <a:cs typeface="Calibri"/>
                <a:sym typeface="Calibri"/>
              </a:rPr>
              <a:t>rendimiento</a:t>
            </a:r>
            <a:r>
              <a:rPr lang="es-419" sz="1250" b="1" dirty="0" smtClean="0">
                <a:solidFill>
                  <a:schemeClr val="dk1"/>
                </a:solidFill>
                <a:latin typeface="Calibri"/>
                <a:ea typeface="Calibri"/>
                <a:cs typeface="Calibri"/>
                <a:sym typeface="Calibri"/>
              </a:rPr>
              <a:t>.” </a:t>
            </a:r>
          </a:p>
          <a:p>
            <a:pPr>
              <a:buClr>
                <a:schemeClr val="dk1"/>
              </a:buClr>
            </a:pPr>
            <a:endParaRPr lang="es-419" sz="1250" b="1" dirty="0" smtClean="0">
              <a:solidFill>
                <a:schemeClr val="dk1"/>
              </a:solidFill>
              <a:latin typeface="Calibri"/>
              <a:ea typeface="Calibri"/>
              <a:cs typeface="Calibri"/>
              <a:sym typeface="Calibri"/>
            </a:endParaRPr>
          </a:p>
          <a:p>
            <a:pPr>
              <a:buClr>
                <a:schemeClr val="dk1"/>
              </a:buClr>
              <a:buSzPct val="25000"/>
            </a:pPr>
            <a:r>
              <a:rPr lang="es-ES" sz="1250" b="1" dirty="0">
                <a:solidFill>
                  <a:schemeClr val="dk1"/>
                </a:solidFill>
                <a:ea typeface="Calibri"/>
                <a:cs typeface="Calibri"/>
                <a:sym typeface="Calibri"/>
              </a:rPr>
              <a:t>Nota: El facilitador debe recoger las notas de los estudiantes de esta actividad.</a:t>
            </a:r>
          </a:p>
          <a:p>
            <a:pPr>
              <a:buClr>
                <a:schemeClr val="dk1"/>
              </a:buClr>
              <a:buSzPct val="25000"/>
            </a:pPr>
            <a:endParaRPr lang="es-ES" sz="1250" b="1" dirty="0">
              <a:solidFill>
                <a:schemeClr val="dk1"/>
              </a:solidFill>
              <a:ea typeface="Calibri"/>
              <a:cs typeface="Calibri"/>
              <a:sym typeface="Calibri"/>
            </a:endParaRPr>
          </a:p>
          <a:p>
            <a:endParaRPr lang="es-419" sz="1320" dirty="0" smtClean="0">
              <a:solidFill>
                <a:schemeClr val="dk1"/>
              </a:solidFill>
              <a:latin typeface="Calibri"/>
              <a:ea typeface="Calibri"/>
              <a:cs typeface="Calibri"/>
              <a:sym typeface="Calibri"/>
            </a:endParaRPr>
          </a:p>
          <a:p>
            <a:endParaRPr lang="es-419" sz="1320" dirty="0" smtClean="0">
              <a:solidFill>
                <a:schemeClr val="dk1"/>
              </a:solidFill>
              <a:latin typeface="Calibri"/>
              <a:ea typeface="Calibri"/>
              <a:cs typeface="Calibri"/>
              <a:sym typeface="Calibri"/>
            </a:endParaRPr>
          </a:p>
          <a:p>
            <a:endParaRPr lang="es-419" sz="1320" dirty="0" smtClean="0">
              <a:solidFill>
                <a:schemeClr val="dk1"/>
              </a:solidFill>
              <a:latin typeface="Calibri"/>
              <a:ea typeface="Calibri"/>
              <a:cs typeface="Calibri"/>
              <a:sym typeface="Calibri"/>
            </a:endParaRPr>
          </a:p>
          <a:p>
            <a:endParaRPr lang="es-419" sz="2200" dirty="0">
              <a:latin typeface="Calibri"/>
              <a:ea typeface="Calibri"/>
              <a:cs typeface="Calibri"/>
              <a:sym typeface="Calibri"/>
            </a:endParaRPr>
          </a:p>
        </p:txBody>
      </p:sp>
      <p:sp>
        <p:nvSpPr>
          <p:cNvPr id="3" name="Slide Number Placeholder 2"/>
          <p:cNvSpPr>
            <a:spLocks noGrp="1"/>
          </p:cNvSpPr>
          <p:nvPr>
            <p:ph type="sldNum" sz="quarter" idx="12"/>
          </p:nvPr>
        </p:nvSpPr>
        <p:spPr>
          <a:xfrm>
            <a:off x="6557963" y="9522884"/>
            <a:ext cx="842010" cy="535517"/>
          </a:xfrm>
        </p:spPr>
        <p:txBody>
          <a:bodyPr/>
          <a:lstStyle/>
          <a:p>
            <a:r>
              <a:rPr lang="es-419" dirty="0" smtClean="0"/>
              <a:t>7</a:t>
            </a:r>
            <a:endParaRPr lang="es-419" dirty="0"/>
          </a:p>
        </p:txBody>
      </p:sp>
    </p:spTree>
    <p:extLst>
      <p:ext uri="{BB962C8B-B14F-4D97-AF65-F5344CB8AC3E}">
        <p14:creationId xmlns:p14="http://schemas.microsoft.com/office/powerpoint/2010/main" val="30026495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228600" y="403568"/>
            <a:ext cx="7252593" cy="535260"/>
          </a:xfrm>
          <a:prstGeom prst="rect">
            <a:avLst/>
          </a:prstGeom>
          <a:noFill/>
          <a:ln>
            <a:noFill/>
          </a:ln>
        </p:spPr>
        <p:txBody>
          <a:bodyPr lIns="100568" tIns="50270" rIns="100568" bIns="50270" anchor="t" anchorCtr="0">
            <a:noAutofit/>
          </a:bodyPr>
          <a:lstStyle/>
          <a:p>
            <a:pPr algn="ctr">
              <a:buSzPct val="25000"/>
            </a:pPr>
            <a:r>
              <a:rPr lang="es-419" dirty="0" smtClean="0">
                <a:solidFill>
                  <a:schemeClr val="dk1"/>
                </a:solidFill>
                <a:latin typeface="Calibri"/>
                <a:ea typeface="Calibri"/>
                <a:cs typeface="Calibri"/>
                <a:sym typeface="Calibri"/>
              </a:rPr>
              <a:t>Materiales complementarios: </a:t>
            </a:r>
            <a:r>
              <a:rPr lang="es-419" i="1" dirty="0" smtClean="0">
                <a:solidFill>
                  <a:schemeClr val="dk1"/>
                </a:solidFill>
                <a:ea typeface="Calibri"/>
                <a:cs typeface="Calibri"/>
                <a:sym typeface="Calibri"/>
              </a:rPr>
              <a:t>¡Peligroso! o ¿no?  </a:t>
            </a:r>
            <a:r>
              <a:rPr lang="es-419" sz="1400" b="1" dirty="0" smtClean="0">
                <a:solidFill>
                  <a:schemeClr val="dk1"/>
                </a:solidFill>
                <a:ea typeface="Calibri"/>
                <a:cs typeface="Calibri"/>
                <a:sym typeface="Calibri"/>
              </a:rPr>
              <a:t>(G5 – PRE Trimestre 4)</a:t>
            </a:r>
          </a:p>
          <a:p>
            <a:pPr algn="ctr">
              <a:buSzPct val="25000"/>
            </a:pPr>
            <a:endParaRPr lang="es-419" sz="1980" dirty="0">
              <a:solidFill>
                <a:schemeClr val="dk1"/>
              </a:solidFill>
              <a:latin typeface="Calibri"/>
              <a:ea typeface="Calibri"/>
              <a:cs typeface="Calibri"/>
              <a:sym typeface="Calibri"/>
            </a:endParaRPr>
          </a:p>
        </p:txBody>
      </p:sp>
      <p:graphicFrame>
        <p:nvGraphicFramePr>
          <p:cNvPr id="163" name="Shape 163"/>
          <p:cNvGraphicFramePr/>
          <p:nvPr>
            <p:extLst>
              <p:ext uri="{D42A27DB-BD31-4B8C-83A1-F6EECF244321}">
                <p14:modId xmlns:p14="http://schemas.microsoft.com/office/powerpoint/2010/main" val="3663485020"/>
              </p:ext>
            </p:extLst>
          </p:nvPr>
        </p:nvGraphicFramePr>
        <p:xfrm>
          <a:off x="698033" y="948353"/>
          <a:ext cx="6313726" cy="8188841"/>
        </p:xfrm>
        <a:graphic>
          <a:graphicData uri="http://schemas.openxmlformats.org/drawingml/2006/table">
            <a:tbl>
              <a:tblPr>
                <a:noFill/>
              </a:tblPr>
              <a:tblGrid>
                <a:gridCol w="3156863"/>
                <a:gridCol w="3156863"/>
              </a:tblGrid>
              <a:tr h="672018">
                <a:tc>
                  <a:txBody>
                    <a:bodyPr/>
                    <a:lstStyle/>
                    <a:p>
                      <a:pPr algn="ctr">
                        <a:spcBef>
                          <a:spcPts val="0"/>
                        </a:spcBef>
                        <a:buNone/>
                      </a:pPr>
                      <a:r>
                        <a:rPr lang="es-419" sz="2200" b="1" u="sng" noProof="0" dirty="0" smtClean="0"/>
                        <a:t>Peligroso</a:t>
                      </a:r>
                      <a:endParaRPr lang="es-419" sz="2200" b="1" u="sng" noProof="0" dirty="0"/>
                    </a:p>
                  </a:txBody>
                  <a:tcPr marL="100568" marR="100568" marT="100568" marB="100568"/>
                </a:tc>
                <a:tc>
                  <a:txBody>
                    <a:bodyPr/>
                    <a:lstStyle/>
                    <a:p>
                      <a:pPr algn="ctr">
                        <a:spcBef>
                          <a:spcPts val="0"/>
                        </a:spcBef>
                        <a:buNone/>
                      </a:pPr>
                      <a:r>
                        <a:rPr lang="es-419" sz="2200" b="1" u="sng" noProof="0" dirty="0" smtClean="0"/>
                        <a:t>Seguro</a:t>
                      </a:r>
                      <a:endParaRPr lang="es-419" sz="2200" b="1" u="sng" noProof="0" dirty="0"/>
                    </a:p>
                  </a:txBody>
                  <a:tcPr marL="100568" marR="100568" marT="100568" marB="100568"/>
                </a:tc>
              </a:tr>
              <a:tr h="7516823">
                <a:tc>
                  <a:txBody>
                    <a:bodyPr/>
                    <a:lstStyle/>
                    <a:p>
                      <a:pPr>
                        <a:spcBef>
                          <a:spcPts val="0"/>
                        </a:spcBef>
                        <a:buNone/>
                      </a:pPr>
                      <a:endParaRPr sz="2200" dirty="0"/>
                    </a:p>
                  </a:txBody>
                  <a:tcPr marL="100568" marR="100568" marT="100568" marB="100568"/>
                </a:tc>
                <a:tc>
                  <a:txBody>
                    <a:bodyPr/>
                    <a:lstStyle/>
                    <a:p>
                      <a:pPr>
                        <a:spcBef>
                          <a:spcPts val="0"/>
                        </a:spcBef>
                        <a:buNone/>
                      </a:pPr>
                      <a:endParaRPr sz="2200" dirty="0"/>
                    </a:p>
                  </a:txBody>
                  <a:tcPr marL="100568" marR="100568" marT="100568" marB="100568"/>
                </a:tc>
              </a:tr>
            </a:tbl>
          </a:graphicData>
        </a:graphic>
      </p:graphicFrame>
      <p:sp>
        <p:nvSpPr>
          <p:cNvPr id="4" name="Slide Number Placeholder 2"/>
          <p:cNvSpPr>
            <a:spLocks noGrp="1"/>
          </p:cNvSpPr>
          <p:nvPr>
            <p:ph type="sldNum" sz="quarter" idx="12"/>
          </p:nvPr>
        </p:nvSpPr>
        <p:spPr>
          <a:xfrm>
            <a:off x="6557963" y="9522884"/>
            <a:ext cx="842010" cy="535517"/>
          </a:xfrm>
        </p:spPr>
        <p:txBody>
          <a:bodyPr/>
          <a:lstStyle/>
          <a:p>
            <a:r>
              <a:rPr lang="es-419" dirty="0" smtClean="0"/>
              <a:t>8</a:t>
            </a:r>
            <a:endParaRPr lang="es-419" dirty="0"/>
          </a:p>
        </p:txBody>
      </p:sp>
    </p:spTree>
    <p:extLst>
      <p:ext uri="{BB962C8B-B14F-4D97-AF65-F5344CB8AC3E}">
        <p14:creationId xmlns:p14="http://schemas.microsoft.com/office/powerpoint/2010/main" val="137880399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pPr lvl="0"/>
            <a:r>
              <a:rPr lang="es-ES" sz="1781" b="1" u="sng" dirty="0">
                <a:solidFill>
                  <a:prstClr val="black"/>
                </a:solidFill>
              </a:rPr>
              <a:t>Instrucciones</a:t>
            </a:r>
            <a:endParaRPr lang="es-ES" sz="1571" dirty="0"/>
          </a:p>
          <a:p>
            <a:r>
              <a:rPr lang="es-ES" sz="1048" dirty="0"/>
              <a:t>Las evaluaciones del HSD para las escuela primarias no son programadas, ni son por tiempo. Son una herramienta que proveen información para la toma de decisiones de instrucción. No es la intención de estas evaluaciones que los estudiantes "adivinen y comprueben" las respuestas sólo para terminar una evaluación.</a:t>
            </a:r>
            <a:br>
              <a:rPr lang="es-ES" sz="1048" dirty="0"/>
            </a:br>
            <a:r>
              <a:rPr lang="es-ES" sz="1048" dirty="0"/>
              <a:t/>
            </a:r>
            <a:br>
              <a:rPr lang="es-ES" sz="1048" dirty="0"/>
            </a:br>
            <a:r>
              <a:rPr lang="es-ES" sz="1048" dirty="0"/>
              <a:t>Todos los estudiantes deben </a:t>
            </a:r>
            <a:r>
              <a:rPr lang="es-ES" sz="1048" dirty="0" smtClean="0"/>
              <a:t>“progresar hacia” </a:t>
            </a:r>
            <a:r>
              <a:rPr lang="es-ES" sz="1048" dirty="0"/>
              <a:t>tomar las evaluaciones independientemente, pero muchos necesitarán estrategias que los ayude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schemeClr val="tx1"/>
                </a:solidFill>
              </a:rPr>
              <a:t>Ordenar en la Imprenta de HSD…</a:t>
            </a:r>
          </a:p>
          <a:p>
            <a:r>
              <a:rPr lang="es-ES" sz="943" dirty="0">
                <a:solidFill>
                  <a:schemeClr val="tx1"/>
                </a:solidFill>
                <a:hlinkClick r:id="rId3"/>
              </a:rPr>
              <a:t>http://www.hsd.k12.or.us/Departments/PrintShop/WebSubmissionForms.aspx</a:t>
            </a:r>
            <a:endParaRPr lang="es-ES" sz="943" dirty="0">
              <a:solidFill>
                <a:schemeClr val="tx1"/>
              </a:solidFill>
            </a:endParaRPr>
          </a:p>
          <a:p>
            <a:endParaRPr lang="es-ES" sz="943" dirty="0">
              <a:solidFill>
                <a:schemeClr val="tx1"/>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dirty="0" err="1"/>
              <a:t>About</a:t>
            </a:r>
            <a:r>
              <a:rPr lang="es-ES" sz="1362" b="1" dirty="0"/>
              <a:t> </a:t>
            </a:r>
            <a:r>
              <a:rPr lang="es-ES" sz="1362" b="1" err="1"/>
              <a:t>this</a:t>
            </a:r>
            <a:r>
              <a:rPr lang="es-ES" sz="1362" b="1"/>
              <a:t> </a:t>
            </a:r>
            <a:r>
              <a:rPr lang="es-ES" sz="1362" b="1" smtClean="0"/>
              <a:t>Assessment</a:t>
            </a:r>
            <a:endParaRPr lang="es-ES" sz="1362" b="1" dirty="0"/>
          </a:p>
          <a:p>
            <a:endParaRPr lang="es-ES" sz="1048" b="1" dirty="0"/>
          </a:p>
          <a:p>
            <a:r>
              <a:rPr lang="es-ES" sz="1048" b="1" err="1"/>
              <a:t>This</a:t>
            </a:r>
            <a:r>
              <a:rPr lang="es-ES" sz="1048" b="1"/>
              <a:t> </a:t>
            </a:r>
            <a:r>
              <a:rPr lang="es-ES" sz="1048" b="1" smtClean="0"/>
              <a:t>assessment </a:t>
            </a:r>
            <a:r>
              <a:rPr lang="es-ES" sz="1048" b="1" dirty="0" err="1"/>
              <a:t>includes</a:t>
            </a:r>
            <a:r>
              <a:rPr lang="es-ES" sz="1048" b="1"/>
              <a:t>:  </a:t>
            </a:r>
            <a:r>
              <a:rPr lang="es-ES" sz="1048" smtClean="0"/>
              <a:t>Selected-Response, Constructed-Response, </a:t>
            </a:r>
            <a:r>
              <a:rPr lang="es-ES" sz="1048" dirty="0"/>
              <a:t>and a Performance </a:t>
            </a:r>
            <a:r>
              <a:rPr lang="es-ES" sz="1048" dirty="0" err="1"/>
              <a:t>Task</a:t>
            </a:r>
            <a:r>
              <a:rPr lang="es-ES" sz="1048" dirty="0"/>
              <a:t>.</a:t>
            </a:r>
          </a:p>
        </p:txBody>
      </p:sp>
      <p:graphicFrame>
        <p:nvGraphicFramePr>
          <p:cNvPr id="3" name="Table 2"/>
          <p:cNvGraphicFramePr>
            <a:graphicFrameLocks noGrp="1"/>
          </p:cNvGraphicFramePr>
          <p:nvPr>
            <p:extLst>
              <p:ext uri="{D42A27DB-BD31-4B8C-83A1-F6EECF244321}">
                <p14:modId xmlns:p14="http://schemas.microsoft.com/office/powerpoint/2010/main" val="3411363437"/>
              </p:ext>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smtClean="0"/>
                        <a:t>Lectura</a:t>
                      </a:r>
                    </a:p>
                    <a:p>
                      <a:pPr marL="114300" indent="-114300" algn="l">
                        <a:buFont typeface="Arial" panose="020B0604020202020204" pitchFamily="34" charset="0"/>
                        <a:buChar char="•"/>
                      </a:pPr>
                      <a:r>
                        <a:rPr lang="es-ES" sz="1000" b="0" noProof="0" smtClean="0"/>
                        <a:t>2 Puntos por respuesta corta</a:t>
                      </a:r>
                    </a:p>
                    <a:p>
                      <a:pPr marL="114300" indent="-114300" algn="l">
                        <a:buFont typeface="Arial" panose="020B0604020202020204" pitchFamily="34" charset="0"/>
                        <a:buChar char="•"/>
                      </a:pPr>
                      <a:r>
                        <a:rPr lang="es-ES" sz="1000" b="0" noProof="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58585020"/>
              </p:ext>
            </p:extLst>
          </p:nvPr>
        </p:nvGraphicFramePr>
        <p:xfrm>
          <a:off x="304800" y="4151086"/>
          <a:ext cx="7162800" cy="4966789"/>
        </p:xfrm>
        <a:graphic>
          <a:graphicData uri="http://schemas.openxmlformats.org/drawingml/2006/table">
            <a:tbl>
              <a:tblPr firstRow="1" bandRow="1">
                <a:tableStyleId>{5940675A-B579-460E-94D1-54222C63F5DA}</a:tableStyleId>
              </a:tblPr>
              <a:tblGrid>
                <a:gridCol w="3611857"/>
                <a:gridCol w="3550943"/>
              </a:tblGrid>
              <a:tr h="609600">
                <a:tc gridSpan="2">
                  <a:txBody>
                    <a:bodyPr/>
                    <a:lstStyle/>
                    <a:p>
                      <a:pPr algn="ctr"/>
                      <a:r>
                        <a:rPr lang="es-ES" sz="1400" b="1" noProof="0" dirty="0" smtClean="0"/>
                        <a:t>Trimestre</a:t>
                      </a:r>
                      <a:r>
                        <a:rPr lang="es-ES" sz="1400" b="1" baseline="0" noProof="0" dirty="0" smtClean="0"/>
                        <a:t> 4: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s-ES" sz="1200" b="1" u="sng" noProof="0" dirty="0" smtClean="0"/>
                        <a:t>Parte 1</a:t>
                      </a:r>
                      <a:endParaRPr lang="es-ES" sz="1200" b="1" u="sng" noProof="0" dirty="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2869">
                <a:tc>
                  <a:txBody>
                    <a:bodyPr/>
                    <a:lstStyle/>
                    <a:p>
                      <a:pPr>
                        <a:buFont typeface="Arial" pitchFamily="34" charset="0"/>
                        <a:buChar char="•"/>
                      </a:pPr>
                      <a:r>
                        <a:rPr lang="es-ES" sz="1000" noProof="0" dirty="0" smtClean="0"/>
                        <a:t>     Actividad del salón de clase si lo desea/necesita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Planifica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 Este protocolo se enfoca en el elemento clave de </a:t>
                      </a:r>
                      <a:r>
                        <a:rPr lang="es-ES" sz="900" b="1" u="none" baseline="0" noProof="0" dirty="0" smtClean="0">
                          <a:solidFill>
                            <a:schemeClr val="tx1"/>
                          </a:solidFill>
                        </a:rPr>
                        <a:t>escribir un artículo de opinión: </a:t>
                      </a:r>
                      <a:endParaRPr lang="es-ES" sz="900" b="1" u="sng" noProof="0" dirty="0" smtClean="0">
                        <a:solidFill>
                          <a:schemeClr val="tx1"/>
                        </a:solidFill>
                      </a:endParaRPr>
                    </a:p>
                    <a:p>
                      <a:pPr>
                        <a:buFont typeface="Arial" pitchFamily="34" charset="0"/>
                        <a:buNone/>
                      </a:pPr>
                      <a:r>
                        <a:rPr lang="es-ES" sz="900" b="1" u="sng" noProof="0" dirty="0" smtClean="0">
                          <a:solidFill>
                            <a:srgbClr val="002060"/>
                          </a:solidFill>
                        </a:rPr>
                        <a:t>Escribir una Composición Informativa Completa</a:t>
                      </a:r>
                    </a:p>
                    <a:p>
                      <a:pPr marL="171450" indent="-171450">
                        <a:buFont typeface="Wingdings" panose="05000000000000000000" pitchFamily="2" charset="2"/>
                        <a:buChar char="§"/>
                      </a:pPr>
                      <a:r>
                        <a:rPr lang="es-419" sz="900" b="1" dirty="0" smtClean="0">
                          <a:solidFill>
                            <a:schemeClr val="tx1"/>
                          </a:solidFill>
                          <a:effectLst/>
                          <a:latin typeface="+mn-lt"/>
                          <a:ea typeface="Calibri"/>
                          <a:cs typeface="Times New Roman"/>
                        </a:rPr>
                        <a:t>Establecer</a:t>
                      </a:r>
                      <a:r>
                        <a:rPr lang="es-419" sz="900" b="1" baseline="0" dirty="0" smtClean="0">
                          <a:solidFill>
                            <a:schemeClr val="tx1"/>
                          </a:solidFill>
                          <a:effectLst/>
                          <a:latin typeface="+mn-lt"/>
                          <a:ea typeface="Calibri"/>
                          <a:cs typeface="Times New Roman"/>
                        </a:rPr>
                        <a:t> el propósito/enfoque</a:t>
                      </a:r>
                      <a:r>
                        <a:rPr lang="es-419" sz="900" b="1" dirty="0" smtClean="0">
                          <a:solidFill>
                            <a:schemeClr val="tx1"/>
                          </a:solidFill>
                          <a:effectLst/>
                          <a:latin typeface="+mn-lt"/>
                          <a:ea typeface="Calibri"/>
                          <a:cs typeface="Times New Roman"/>
                        </a:rPr>
                        <a:t>:  </a:t>
                      </a:r>
                      <a:r>
                        <a:rPr lang="es-419" sz="900" b="0" dirty="0" smtClean="0">
                          <a:solidFill>
                            <a:schemeClr val="tx1"/>
                          </a:solidFill>
                          <a:effectLst/>
                          <a:latin typeface="+mn-lt"/>
                          <a:ea typeface="Calibri"/>
                          <a:cs typeface="Times New Roman"/>
                        </a:rPr>
                        <a:t>¿Estableces claramente tu opinión?  ¿Te mantienes en el tema?</a:t>
                      </a:r>
                    </a:p>
                    <a:p>
                      <a:pPr marL="171450" indent="-171450">
                        <a:buFont typeface="Wingdings" panose="05000000000000000000" pitchFamily="2" charset="2"/>
                        <a:buChar char="§"/>
                      </a:pPr>
                      <a:r>
                        <a:rPr lang="es-419" sz="900" b="1" dirty="0" smtClean="0">
                          <a:solidFill>
                            <a:schemeClr val="tx1"/>
                          </a:solidFill>
                          <a:effectLst/>
                          <a:latin typeface="+mn-lt"/>
                          <a:ea typeface="Calibri"/>
                          <a:cs typeface="Times New Roman"/>
                        </a:rPr>
                        <a:t>Organización:  </a:t>
                      </a:r>
                      <a:r>
                        <a:rPr lang="es-ES" sz="900" b="0" dirty="0" smtClean="0">
                          <a:solidFill>
                            <a:schemeClr val="tx1"/>
                          </a:solidFill>
                          <a:effectLst/>
                          <a:latin typeface="+mn-lt"/>
                          <a:ea typeface="Calibri"/>
                          <a:cs typeface="Times New Roman"/>
                        </a:rPr>
                        <a:t>¿Fluyen lógicamente tus ideas desde la introducción hasta la conclusión?  ¿Utilizas transiciones efectivas? </a:t>
                      </a:r>
                    </a:p>
                    <a:p>
                      <a:pPr marL="171450" indent="-171450">
                        <a:buFont typeface="Wingdings" panose="05000000000000000000" pitchFamily="2" charset="2"/>
                        <a:buChar char="§"/>
                      </a:pPr>
                      <a:r>
                        <a:rPr lang="es-419" sz="900" b="1" dirty="0" smtClean="0">
                          <a:solidFill>
                            <a:schemeClr val="tx1"/>
                          </a:solidFill>
                          <a:effectLst/>
                          <a:latin typeface="+mn-lt"/>
                          <a:ea typeface="Calibri"/>
                          <a:cs typeface="Times New Roman"/>
                        </a:rPr>
                        <a:t>Elaboración</a:t>
                      </a:r>
                      <a:r>
                        <a:rPr lang="es-419" sz="900" b="1" baseline="0" dirty="0" smtClean="0">
                          <a:solidFill>
                            <a:schemeClr val="tx1"/>
                          </a:solidFill>
                          <a:effectLst/>
                          <a:latin typeface="+mn-lt"/>
                          <a:ea typeface="Calibri"/>
                          <a:cs typeface="Times New Roman"/>
                        </a:rPr>
                        <a:t> de evidencia:  </a:t>
                      </a:r>
                      <a:r>
                        <a:rPr lang="es-ES" sz="900" b="0" baseline="0" dirty="0" smtClean="0">
                          <a:solidFill>
                            <a:schemeClr val="tx1"/>
                          </a:solidFill>
                          <a:effectLst/>
                          <a:latin typeface="+mn-lt"/>
                          <a:ea typeface="Calibri"/>
                          <a:cs typeface="Times New Roman"/>
                        </a:rPr>
                        <a:t>¿Proporcionas evidencia tomadas de las fuentes para tus opiniones y elaboras con información específica? </a:t>
                      </a:r>
                    </a:p>
                    <a:p>
                      <a:pPr marL="171450" indent="-171450">
                        <a:buFont typeface="Wingdings" panose="05000000000000000000" pitchFamily="2" charset="2"/>
                        <a:buChar char="§"/>
                      </a:pPr>
                      <a:r>
                        <a:rPr lang="es-419" sz="900" b="1" baseline="0" dirty="0" smtClean="0">
                          <a:solidFill>
                            <a:schemeClr val="tx1"/>
                          </a:solidFill>
                          <a:effectLst/>
                          <a:latin typeface="+mn-lt"/>
                          <a:ea typeface="Calibri"/>
                          <a:cs typeface="Times New Roman"/>
                        </a:rPr>
                        <a:t>Lenguaje y Vocabulario:  </a:t>
                      </a:r>
                      <a:r>
                        <a:rPr lang="es-ES" sz="900" b="0" baseline="0" dirty="0" smtClean="0">
                          <a:solidFill>
                            <a:schemeClr val="tx1"/>
                          </a:solidFill>
                          <a:effectLst/>
                          <a:latin typeface="+mn-lt"/>
                          <a:ea typeface="Calibri"/>
                          <a:cs typeface="Times New Roman"/>
                        </a:rPr>
                        <a:t>¿Expresas tus ideas de manera eficaz?  ¿Utilizas lenguaje preciso que resulta apropiado para tu audiencia y propósito?</a:t>
                      </a:r>
                    </a:p>
                    <a:p>
                      <a:pPr marL="171450" indent="-171450">
                        <a:buFont typeface="Wingdings" panose="05000000000000000000" pitchFamily="2" charset="2"/>
                        <a:buChar char="§"/>
                      </a:pPr>
                      <a:r>
                        <a:rPr lang="es-419" sz="900" b="1" baseline="0" dirty="0" smtClean="0">
                          <a:solidFill>
                            <a:schemeClr val="tx1"/>
                          </a:solidFill>
                          <a:effectLst/>
                          <a:latin typeface="+mn-lt"/>
                          <a:ea typeface="Calibri"/>
                          <a:cs typeface="Times New Roman"/>
                        </a:rPr>
                        <a:t>Convenciones:  </a:t>
                      </a:r>
                      <a:r>
                        <a:rPr lang="es-419" sz="900" b="0" baseline="0" dirty="0" smtClean="0">
                          <a:solidFill>
                            <a:schemeClr val="tx1"/>
                          </a:solidFill>
                          <a:effectLst/>
                          <a:latin typeface="+mn-lt"/>
                          <a:ea typeface="Calibri"/>
                          <a:cs typeface="Times New Roman"/>
                        </a:rPr>
                        <a:t>¿Utilizas correctamente los signos de puntuación, las letras mayúsculas y la ortografía?</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r>
              <a:rPr lang="es-MX" sz="943" b="1" dirty="0"/>
              <a:t>No hay preguntas/elementos de tecnología (TE). Nota:  </a:t>
            </a:r>
            <a:r>
              <a:rPr lang="es-MX" sz="943" b="1" dirty="0" smtClean="0"/>
              <a:t>Se </a:t>
            </a:r>
            <a:r>
              <a:rPr lang="es-MX" sz="943" b="1" i="1" u="sng" dirty="0"/>
              <a:t>recomienda enfáticamente </a:t>
            </a:r>
            <a:r>
              <a:rPr lang="es-MX" sz="943" b="1" dirty="0"/>
              <a:t>que los estudiantes tengan experiencia con los siguientes tipos de </a:t>
            </a:r>
            <a:r>
              <a:rPr lang="es-MX" sz="943" b="1" dirty="0" smtClean="0"/>
              <a:t>tareas </a:t>
            </a:r>
            <a:r>
              <a:rPr lang="es-MX" sz="943" b="1" dirty="0"/>
              <a:t>en varios lugares de práctica educativa en línea (internet), ya que éstas no  están en las evaluaciones de primaria </a:t>
            </a:r>
            <a:r>
              <a:rPr lang="es-MX" sz="943" b="1" dirty="0" smtClean="0"/>
              <a:t>de </a:t>
            </a:r>
            <a:r>
              <a:rPr lang="es-MX" sz="943" b="1" dirty="0"/>
              <a:t>HSD: </a:t>
            </a:r>
            <a:r>
              <a:rPr lang="es-MX" sz="943" i="1" dirty="0"/>
              <a:t>reordenar texto, </a:t>
            </a:r>
            <a:r>
              <a:rPr lang="es-MX" sz="943" i="1" dirty="0" smtClean="0"/>
              <a:t>seleccionar </a:t>
            </a:r>
            <a:r>
              <a:rPr lang="es-MX" sz="943" i="1" dirty="0"/>
              <a:t>y cambiar texto, </a:t>
            </a:r>
            <a:r>
              <a:rPr lang="es-MX" sz="943" i="1" dirty="0" smtClean="0"/>
              <a:t>seleccionar </a:t>
            </a:r>
            <a:r>
              <a:rPr lang="es-MX" sz="943" i="1" dirty="0"/>
              <a:t>texto, </a:t>
            </a:r>
            <a:r>
              <a:rPr lang="es-MX" sz="943" i="1" dirty="0" smtClean="0"/>
              <a:t>seleccionar </a:t>
            </a:r>
            <a:r>
              <a:rPr lang="es-MX" sz="943" i="1" dirty="0"/>
              <a:t>de un menú desplegable (</a:t>
            </a:r>
            <a:r>
              <a:rPr lang="es-MX" sz="838" i="1" dirty="0" err="1"/>
              <a:t>drop-down</a:t>
            </a:r>
            <a:r>
              <a:rPr lang="es-MX" sz="943" i="1" dirty="0"/>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t>Acerca de esta evaluación</a:t>
            </a:r>
          </a:p>
          <a:p>
            <a:endParaRPr lang="es-ES" sz="210" b="1" dirty="0"/>
          </a:p>
          <a:p>
            <a:r>
              <a:rPr lang="es-ES" sz="1048" b="1" dirty="0"/>
              <a:t>Esta evaluación incluye:  </a:t>
            </a:r>
            <a:r>
              <a:rPr lang="es-ES" sz="1048" dirty="0"/>
              <a:t>Respuestas </a:t>
            </a:r>
            <a:r>
              <a:rPr lang="es-ES" sz="1048"/>
              <a:t>de </a:t>
            </a:r>
            <a:r>
              <a:rPr lang="es-ES" sz="1048" smtClean="0"/>
              <a:t>selección </a:t>
            </a:r>
            <a:r>
              <a:rPr lang="es-ES" sz="1048" dirty="0"/>
              <a:t>múltiple, Respuesta construida y una Tarea de Rendimiento.</a:t>
            </a:r>
          </a:p>
        </p:txBody>
      </p:sp>
      <p:sp>
        <p:nvSpPr>
          <p:cNvPr id="10" name="Slide Number Placeholder 2"/>
          <p:cNvSpPr>
            <a:spLocks noGrp="1"/>
          </p:cNvSpPr>
          <p:nvPr>
            <p:ph type="sldNum" sz="quarter" idx="12"/>
          </p:nvPr>
        </p:nvSpPr>
        <p:spPr>
          <a:xfrm>
            <a:off x="6557963" y="9522884"/>
            <a:ext cx="842010" cy="535517"/>
          </a:xfrm>
        </p:spPr>
        <p:txBody>
          <a:bodyPr/>
          <a:lstStyle/>
          <a:p>
            <a:r>
              <a:rPr lang="en-US" dirty="0" smtClean="0"/>
              <a:t>9</a:t>
            </a:r>
            <a:endParaRPr lang="en-US" dirty="0"/>
          </a:p>
        </p:txBody>
      </p:sp>
    </p:spTree>
    <p:extLst>
      <p:ext uri="{BB962C8B-B14F-4D97-AF65-F5344CB8AC3E}">
        <p14:creationId xmlns:p14="http://schemas.microsoft.com/office/powerpoint/2010/main" val="920940211"/>
      </p:ext>
    </p:extLst>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41303</TotalTime>
  <Words>17367</Words>
  <Application>Microsoft Office PowerPoint</Application>
  <PresentationFormat>Custom</PresentationFormat>
  <Paragraphs>1771</Paragraphs>
  <Slides>49</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SimSun-ExtB</vt:lpstr>
      <vt:lpstr>Arial</vt:lpstr>
      <vt:lpstr>Bookman Old Style</vt:lpstr>
      <vt:lpstr>Calibri</vt:lpstr>
      <vt:lpstr>Folio Light</vt:lpstr>
      <vt:lpstr>Franklin Gothic Book</vt:lpstr>
      <vt:lpstr>GillSansMT</vt:lpstr>
      <vt:lpstr>Helvetica</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1125</cp:revision>
  <cp:lastPrinted>2016-05-04T17:44:44Z</cp:lastPrinted>
  <dcterms:created xsi:type="dcterms:W3CDTF">2013-06-13T16:49:22Z</dcterms:created>
  <dcterms:modified xsi:type="dcterms:W3CDTF">2016-05-17T20:42:11Z</dcterms:modified>
</cp:coreProperties>
</file>