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2"/>
  </p:notesMasterIdLst>
  <p:handoutMasterIdLst>
    <p:handoutMasterId r:id="rId53"/>
  </p:handoutMasterIdLst>
  <p:sldIdLst>
    <p:sldId id="431" r:id="rId2"/>
    <p:sldId id="432" r:id="rId3"/>
    <p:sldId id="477" r:id="rId4"/>
    <p:sldId id="482" r:id="rId5"/>
    <p:sldId id="478" r:id="rId6"/>
    <p:sldId id="479" r:id="rId7"/>
    <p:sldId id="490" r:id="rId8"/>
    <p:sldId id="480" r:id="rId9"/>
    <p:sldId id="434" r:id="rId10"/>
    <p:sldId id="483" r:id="rId11"/>
    <p:sldId id="436" r:id="rId12"/>
    <p:sldId id="437" r:id="rId13"/>
    <p:sldId id="484" r:id="rId14"/>
    <p:sldId id="485" r:id="rId15"/>
    <p:sldId id="486" r:id="rId16"/>
    <p:sldId id="440" r:id="rId17"/>
    <p:sldId id="441" r:id="rId18"/>
    <p:sldId id="442" r:id="rId19"/>
    <p:sldId id="443" r:id="rId20"/>
    <p:sldId id="444" r:id="rId21"/>
    <p:sldId id="445" r:id="rId22"/>
    <p:sldId id="475" r:id="rId23"/>
    <p:sldId id="487" r:id="rId24"/>
    <p:sldId id="488" r:id="rId25"/>
    <p:sldId id="491" r:id="rId26"/>
    <p:sldId id="450" r:id="rId27"/>
    <p:sldId id="451" r:id="rId28"/>
    <p:sldId id="452" r:id="rId29"/>
    <p:sldId id="489" r:id="rId30"/>
    <p:sldId id="454" r:id="rId31"/>
    <p:sldId id="455" r:id="rId32"/>
    <p:sldId id="456" r:id="rId33"/>
    <p:sldId id="457" r:id="rId34"/>
    <p:sldId id="458" r:id="rId35"/>
    <p:sldId id="459" r:id="rId36"/>
    <p:sldId id="460" r:id="rId37"/>
    <p:sldId id="461" r:id="rId38"/>
    <p:sldId id="462" r:id="rId39"/>
    <p:sldId id="463" r:id="rId40"/>
    <p:sldId id="464" r:id="rId41"/>
    <p:sldId id="465" r:id="rId42"/>
    <p:sldId id="466" r:id="rId43"/>
    <p:sldId id="467" r:id="rId44"/>
    <p:sldId id="468" r:id="rId45"/>
    <p:sldId id="469" r:id="rId46"/>
    <p:sldId id="472" r:id="rId47"/>
    <p:sldId id="473" r:id="rId48"/>
    <p:sldId id="474" r:id="rId49"/>
    <p:sldId id="470" r:id="rId50"/>
    <p:sldId id="471" r:id="rId51"/>
  </p:sldIdLst>
  <p:sldSz cx="7772400" cy="10058400"/>
  <p:notesSz cx="7010400" cy="9296400"/>
  <p:defaultText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ndezBolanos, Martha" initials="MM" lastIdx="1" clrIdx="0">
    <p:extLst>
      <p:ext uri="{19B8F6BF-5375-455C-9EA6-DF929625EA0E}">
        <p15:presenceInfo xmlns:p15="http://schemas.microsoft.com/office/powerpoint/2012/main" userId="S-1-5-21-38895556-764435285-1384523041-22591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E2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90" autoAdjust="0"/>
    <p:restoredTop sz="96107" autoAdjust="0"/>
  </p:normalViewPr>
  <p:slideViewPr>
    <p:cSldViewPr>
      <p:cViewPr varScale="1">
        <p:scale>
          <a:sx n="70" d="100"/>
          <a:sy n="70" d="100"/>
        </p:scale>
        <p:origin x="1896" y="90"/>
      </p:cViewPr>
      <p:guideLst>
        <p:guide orient="horz" pos="3168"/>
        <p:guide pos="2448"/>
      </p:guideLst>
    </p:cSldViewPr>
  </p:slideViewPr>
  <p:notesTextViewPr>
    <p:cViewPr>
      <p:scale>
        <a:sx n="1" d="1"/>
        <a:sy n="1" d="1"/>
      </p:scale>
      <p:origin x="0" y="0"/>
    </p:cViewPr>
  </p:notesTextViewPr>
  <p:notesViewPr>
    <p:cSldViewPr>
      <p:cViewPr varScale="1">
        <p:scale>
          <a:sx n="70" d="100"/>
          <a:sy n="70" d="100"/>
        </p:scale>
        <p:origin x="-2064" y="-11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1939C00-3D96-4A3D-A82D-F64A065257B1}" type="datetimeFigureOut">
              <a:rPr lang="en-US" smtClean="0"/>
              <a:t>5/17/2016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196A7F7-E895-4DCA-888D-9B538DD67A72}" type="slidenum">
              <a:rPr lang="en-US" smtClean="0"/>
              <a:t>‹#›</a:t>
            </a:fld>
            <a:endParaRPr lang="en-US"/>
          </a:p>
        </p:txBody>
      </p:sp>
    </p:spTree>
    <p:extLst>
      <p:ext uri="{BB962C8B-B14F-4D97-AF65-F5344CB8AC3E}">
        <p14:creationId xmlns:p14="http://schemas.microsoft.com/office/powerpoint/2010/main" val="37663893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D37F6B2-B980-42B2-B863-62AB0BA18E5D}" type="datetimeFigureOut">
              <a:rPr lang="en-US" smtClean="0"/>
              <a:t>5/17/2016</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1CEBE1F-24ED-42D9-B1FA-96E2AD20C1E2}" type="slidenum">
              <a:rPr lang="en-US" smtClean="0"/>
              <a:t>‹#›</a:t>
            </a:fld>
            <a:endParaRPr lang="en-US" dirty="0"/>
          </a:p>
        </p:txBody>
      </p:sp>
    </p:spTree>
    <p:extLst>
      <p:ext uri="{BB962C8B-B14F-4D97-AF65-F5344CB8AC3E}">
        <p14:creationId xmlns:p14="http://schemas.microsoft.com/office/powerpoint/2010/main" val="847985487"/>
      </p:ext>
    </p:extLst>
  </p:cSld>
  <p:clrMap bg1="lt1" tx1="dk1" bg2="lt2" tx2="dk2" accent1="accent1" accent2="accent2" accent3="accent3" accent4="accent4" accent5="accent5" accent6="accent6" hlink="hlink" folHlink="folHlink"/>
  <p:notesStyle>
    <a:lvl1pPr marL="0" algn="l" defTabSz="1018824" rtl="0" eaLnBrk="1" latinLnBrk="0" hangingPunct="1">
      <a:defRPr sz="1300" kern="1200">
        <a:solidFill>
          <a:schemeClr val="tx1"/>
        </a:solidFill>
        <a:latin typeface="+mn-lt"/>
        <a:ea typeface="+mn-ea"/>
        <a:cs typeface="+mn-cs"/>
      </a:defRPr>
    </a:lvl1pPr>
    <a:lvl2pPr marL="509412" algn="l" defTabSz="1018824" rtl="0" eaLnBrk="1" latinLnBrk="0" hangingPunct="1">
      <a:defRPr sz="1300" kern="1200">
        <a:solidFill>
          <a:schemeClr val="tx1"/>
        </a:solidFill>
        <a:latin typeface="+mn-lt"/>
        <a:ea typeface="+mn-ea"/>
        <a:cs typeface="+mn-cs"/>
      </a:defRPr>
    </a:lvl2pPr>
    <a:lvl3pPr marL="1018824" algn="l" defTabSz="1018824" rtl="0" eaLnBrk="1" latinLnBrk="0" hangingPunct="1">
      <a:defRPr sz="1300" kern="1200">
        <a:solidFill>
          <a:schemeClr val="tx1"/>
        </a:solidFill>
        <a:latin typeface="+mn-lt"/>
        <a:ea typeface="+mn-ea"/>
        <a:cs typeface="+mn-cs"/>
      </a:defRPr>
    </a:lvl3pPr>
    <a:lvl4pPr marL="1528237" algn="l" defTabSz="1018824" rtl="0" eaLnBrk="1" latinLnBrk="0" hangingPunct="1">
      <a:defRPr sz="1300" kern="1200">
        <a:solidFill>
          <a:schemeClr val="tx1"/>
        </a:solidFill>
        <a:latin typeface="+mn-lt"/>
        <a:ea typeface="+mn-ea"/>
        <a:cs typeface="+mn-cs"/>
      </a:defRPr>
    </a:lvl4pPr>
    <a:lvl5pPr marL="2037649" algn="l" defTabSz="1018824" rtl="0" eaLnBrk="1" latinLnBrk="0" hangingPunct="1">
      <a:defRPr sz="1300" kern="1200">
        <a:solidFill>
          <a:schemeClr val="tx1"/>
        </a:solidFill>
        <a:latin typeface="+mn-lt"/>
        <a:ea typeface="+mn-ea"/>
        <a:cs typeface="+mn-cs"/>
      </a:defRPr>
    </a:lvl5pPr>
    <a:lvl6pPr marL="2547061" algn="l" defTabSz="1018824" rtl="0" eaLnBrk="1" latinLnBrk="0" hangingPunct="1">
      <a:defRPr sz="1300" kern="1200">
        <a:solidFill>
          <a:schemeClr val="tx1"/>
        </a:solidFill>
        <a:latin typeface="+mn-lt"/>
        <a:ea typeface="+mn-ea"/>
        <a:cs typeface="+mn-cs"/>
      </a:defRPr>
    </a:lvl6pPr>
    <a:lvl7pPr marL="3056473" algn="l" defTabSz="1018824" rtl="0" eaLnBrk="1" latinLnBrk="0" hangingPunct="1">
      <a:defRPr sz="1300" kern="1200">
        <a:solidFill>
          <a:schemeClr val="tx1"/>
        </a:solidFill>
        <a:latin typeface="+mn-lt"/>
        <a:ea typeface="+mn-ea"/>
        <a:cs typeface="+mn-cs"/>
      </a:defRPr>
    </a:lvl7pPr>
    <a:lvl8pPr marL="3565886" algn="l" defTabSz="1018824" rtl="0" eaLnBrk="1" latinLnBrk="0" hangingPunct="1">
      <a:defRPr sz="1300" kern="1200">
        <a:solidFill>
          <a:schemeClr val="tx1"/>
        </a:solidFill>
        <a:latin typeface="+mn-lt"/>
        <a:ea typeface="+mn-ea"/>
        <a:cs typeface="+mn-cs"/>
      </a:defRPr>
    </a:lvl8pPr>
    <a:lvl9pPr marL="4075298" algn="l" defTabSz="1018824"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CEBE1F-24ED-42D9-B1FA-96E2AD20C1E2}" type="slidenum">
              <a:rPr lang="en-US" smtClean="0"/>
              <a:t>2</a:t>
            </a:fld>
            <a:endParaRPr lang="en-US" dirty="0"/>
          </a:p>
        </p:txBody>
      </p:sp>
    </p:spTree>
    <p:extLst>
      <p:ext uri="{BB962C8B-B14F-4D97-AF65-F5344CB8AC3E}">
        <p14:creationId xmlns:p14="http://schemas.microsoft.com/office/powerpoint/2010/main" val="37376115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CEBE1F-24ED-42D9-B1FA-96E2AD20C1E2}" type="slidenum">
              <a:rPr lang="en-US" smtClean="0"/>
              <a:t>24</a:t>
            </a:fld>
            <a:endParaRPr lang="en-US" dirty="0"/>
          </a:p>
        </p:txBody>
      </p:sp>
    </p:spTree>
    <p:extLst>
      <p:ext uri="{BB962C8B-B14F-4D97-AF65-F5344CB8AC3E}">
        <p14:creationId xmlns:p14="http://schemas.microsoft.com/office/powerpoint/2010/main" val="30728332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CEBE1F-24ED-42D9-B1FA-96E2AD20C1E2}" type="slidenum">
              <a:rPr lang="en-US" smtClean="0"/>
              <a:t>25</a:t>
            </a:fld>
            <a:endParaRPr lang="en-US" dirty="0"/>
          </a:p>
        </p:txBody>
      </p:sp>
    </p:spTree>
    <p:extLst>
      <p:ext uri="{BB962C8B-B14F-4D97-AF65-F5344CB8AC3E}">
        <p14:creationId xmlns:p14="http://schemas.microsoft.com/office/powerpoint/2010/main" val="24607854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CEBE1F-24ED-42D9-B1FA-96E2AD20C1E2}" type="slidenum">
              <a:rPr lang="en-US" smtClean="0"/>
              <a:t>26</a:t>
            </a:fld>
            <a:endParaRPr lang="en-US" dirty="0"/>
          </a:p>
        </p:txBody>
      </p:sp>
    </p:spTree>
    <p:extLst>
      <p:ext uri="{BB962C8B-B14F-4D97-AF65-F5344CB8AC3E}">
        <p14:creationId xmlns:p14="http://schemas.microsoft.com/office/powerpoint/2010/main" val="35137411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CEBE1F-24ED-42D9-B1FA-96E2AD20C1E2}" type="slidenum">
              <a:rPr lang="en-US" smtClean="0"/>
              <a:t>31</a:t>
            </a:fld>
            <a:endParaRPr lang="en-US" dirty="0"/>
          </a:p>
        </p:txBody>
      </p:sp>
    </p:spTree>
    <p:extLst>
      <p:ext uri="{BB962C8B-B14F-4D97-AF65-F5344CB8AC3E}">
        <p14:creationId xmlns:p14="http://schemas.microsoft.com/office/powerpoint/2010/main" val="20518547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1CEBE1F-24ED-42D9-B1FA-96E2AD20C1E2}" type="slidenum">
              <a:rPr lang="en-US" smtClean="0"/>
              <a:t>39</a:t>
            </a:fld>
            <a:endParaRPr lang="en-US" dirty="0"/>
          </a:p>
        </p:txBody>
      </p:sp>
    </p:spTree>
    <p:extLst>
      <p:ext uri="{BB962C8B-B14F-4D97-AF65-F5344CB8AC3E}">
        <p14:creationId xmlns:p14="http://schemas.microsoft.com/office/powerpoint/2010/main" val="14312023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CEBE1F-24ED-42D9-B1FA-96E2AD20C1E2}" type="slidenum">
              <a:rPr lang="en-US" smtClean="0"/>
              <a:t>44</a:t>
            </a:fld>
            <a:endParaRPr lang="en-US" dirty="0"/>
          </a:p>
        </p:txBody>
      </p:sp>
    </p:spTree>
    <p:extLst>
      <p:ext uri="{BB962C8B-B14F-4D97-AF65-F5344CB8AC3E}">
        <p14:creationId xmlns:p14="http://schemas.microsoft.com/office/powerpoint/2010/main" val="40764107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49</a:t>
            </a:fld>
            <a:endParaRPr lang="en-US" dirty="0"/>
          </a:p>
        </p:txBody>
      </p:sp>
    </p:spTree>
    <p:extLst>
      <p:ext uri="{BB962C8B-B14F-4D97-AF65-F5344CB8AC3E}">
        <p14:creationId xmlns:p14="http://schemas.microsoft.com/office/powerpoint/2010/main" val="92148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CEBE1F-24ED-42D9-B1FA-96E2AD20C1E2}" type="slidenum">
              <a:rPr lang="en-US" smtClean="0"/>
              <a:t>5</a:t>
            </a:fld>
            <a:endParaRPr lang="en-US" dirty="0"/>
          </a:p>
        </p:txBody>
      </p:sp>
    </p:spTree>
    <p:extLst>
      <p:ext uri="{BB962C8B-B14F-4D97-AF65-F5344CB8AC3E}">
        <p14:creationId xmlns:p14="http://schemas.microsoft.com/office/powerpoint/2010/main" val="1067782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CEBE1F-24ED-42D9-B1FA-96E2AD20C1E2}" type="slidenum">
              <a:rPr lang="en-US" smtClean="0"/>
              <a:t>6</a:t>
            </a:fld>
            <a:endParaRPr lang="en-US" dirty="0"/>
          </a:p>
        </p:txBody>
      </p:sp>
    </p:spTree>
    <p:extLst>
      <p:ext uri="{BB962C8B-B14F-4D97-AF65-F5344CB8AC3E}">
        <p14:creationId xmlns:p14="http://schemas.microsoft.com/office/powerpoint/2010/main" val="22958139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CEBE1F-24ED-42D9-B1FA-96E2AD20C1E2}" type="slidenum">
              <a:rPr lang="en-US" smtClean="0"/>
              <a:t>7</a:t>
            </a:fld>
            <a:endParaRPr lang="en-US" dirty="0"/>
          </a:p>
        </p:txBody>
      </p:sp>
    </p:spTree>
    <p:extLst>
      <p:ext uri="{BB962C8B-B14F-4D97-AF65-F5344CB8AC3E}">
        <p14:creationId xmlns:p14="http://schemas.microsoft.com/office/powerpoint/2010/main" val="783945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12975" y="708025"/>
            <a:ext cx="2740025" cy="35448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10</a:t>
            </a:fld>
            <a:endParaRPr lang="en-US" dirty="0"/>
          </a:p>
        </p:txBody>
      </p:sp>
    </p:spTree>
    <p:extLst>
      <p:ext uri="{BB962C8B-B14F-4D97-AF65-F5344CB8AC3E}">
        <p14:creationId xmlns:p14="http://schemas.microsoft.com/office/powerpoint/2010/main" val="1817479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11</a:t>
            </a:fld>
            <a:endParaRPr lang="en-US" dirty="0"/>
          </a:p>
        </p:txBody>
      </p:sp>
    </p:spTree>
    <p:extLst>
      <p:ext uri="{BB962C8B-B14F-4D97-AF65-F5344CB8AC3E}">
        <p14:creationId xmlns:p14="http://schemas.microsoft.com/office/powerpoint/2010/main" val="3093778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CEBE1F-24ED-42D9-B1FA-96E2AD20C1E2}" type="slidenum">
              <a:rPr lang="en-US" smtClean="0"/>
              <a:t>15</a:t>
            </a:fld>
            <a:endParaRPr lang="en-US" dirty="0"/>
          </a:p>
        </p:txBody>
      </p:sp>
    </p:spTree>
    <p:extLst>
      <p:ext uri="{BB962C8B-B14F-4D97-AF65-F5344CB8AC3E}">
        <p14:creationId xmlns:p14="http://schemas.microsoft.com/office/powerpoint/2010/main" val="1893904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701041" y="4415790"/>
            <a:ext cx="5608319" cy="4183380"/>
          </a:xfrm>
          <a:prstGeom prst="rect">
            <a:avLst/>
          </a:prstGeom>
        </p:spPr>
        <p:txBody>
          <a:bodyPr lIns="93162" tIns="93162" rIns="93162" bIns="93162" anchor="t" anchorCtr="0">
            <a:noAutofit/>
          </a:bodyPr>
          <a:lstStyle/>
          <a:p>
            <a:endParaRPr/>
          </a:p>
        </p:txBody>
      </p:sp>
      <p:sp>
        <p:nvSpPr>
          <p:cNvPr id="121" name="Shape 121"/>
          <p:cNvSpPr>
            <a:spLocks noGrp="1" noRot="1" noChangeAspect="1"/>
          </p:cNvSpPr>
          <p:nvPr>
            <p:ph type="sldImg" idx="2"/>
          </p:nvPr>
        </p:nvSpPr>
        <p:spPr>
          <a:xfrm>
            <a:off x="2159000" y="696913"/>
            <a:ext cx="26924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p14="http://schemas.microsoft.com/office/powerpoint/2010/main" val="10959118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CEBE1F-24ED-42D9-B1FA-96E2AD20C1E2}" type="slidenum">
              <a:rPr lang="en-US" smtClean="0"/>
              <a:t>23</a:t>
            </a:fld>
            <a:endParaRPr lang="en-US" dirty="0"/>
          </a:p>
        </p:txBody>
      </p:sp>
    </p:spTree>
    <p:extLst>
      <p:ext uri="{BB962C8B-B14F-4D97-AF65-F5344CB8AC3E}">
        <p14:creationId xmlns:p14="http://schemas.microsoft.com/office/powerpoint/2010/main" val="826762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30"/>
            <a:ext cx="6606540" cy="2156036"/>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3B405C-3785-4EFF-8425-0DD522CEF57D}" type="datetime1">
              <a:rPr lang="en-US" smtClean="0"/>
              <a:t>5/17/2016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15997578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2"/>
            <a:ext cx="4663440" cy="831216"/>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6"/>
            <a:ext cx="4663440" cy="60350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dirty="0"/>
          </a:p>
        </p:txBody>
      </p:sp>
      <p:sp>
        <p:nvSpPr>
          <p:cNvPr id="4" name="Text Placeholder 3"/>
          <p:cNvSpPr>
            <a:spLocks noGrp="1"/>
          </p:cNvSpPr>
          <p:nvPr>
            <p:ph type="body" sz="half" idx="2"/>
          </p:nvPr>
        </p:nvSpPr>
        <p:spPr>
          <a:xfrm>
            <a:off x="1523445" y="7872098"/>
            <a:ext cx="4663440" cy="1180464"/>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659A3B-9DB0-4C7D-AE77-B5A4B6ECEEF3}" type="datetime1">
              <a:rPr lang="en-US" smtClean="0"/>
              <a:t>5/17/2016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806499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FF82F2-1E0F-443D-AF0B-58BF0635E2A2}" type="datetime1">
              <a:rPr lang="en-US" smtClean="0"/>
              <a:t>5/17/2016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33040704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6"/>
            <a:ext cx="1311593"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9" y="537846"/>
            <a:ext cx="3805238"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451C1E-45CA-4158-BFDC-C750215F8350}" type="datetime1">
              <a:rPr lang="en-US" smtClean="0"/>
              <a:t>5/17/2016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354000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D65DB6-E188-4B37-B53E-7CAF8716C0E9}" type="datetime1">
              <a:rPr lang="en-US" smtClean="0"/>
              <a:t>5/17/2016</a:t>
            </a:fld>
            <a:endParaRPr lang="en-US" dirty="0"/>
          </a:p>
        </p:txBody>
      </p:sp>
      <p:sp>
        <p:nvSpPr>
          <p:cNvPr id="5" name="Footer Placeholder 4"/>
          <p:cNvSpPr>
            <a:spLocks noGrp="1"/>
          </p:cNvSpPr>
          <p:nvPr>
            <p:ph type="ftr" sz="quarter" idx="11"/>
          </p:nvPr>
        </p:nvSpPr>
        <p:spPr/>
        <p:txBody>
          <a:bodyPr/>
          <a:lstStyle>
            <a:lvl1pPr>
              <a:defRPr sz="900"/>
            </a:lvl1pPr>
          </a:lstStyle>
          <a:p>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
        <p:nvSpPr>
          <p:cNvPr id="7" name="Footer Placeholder 4"/>
          <p:cNvSpPr txBox="1">
            <a:spLocks/>
          </p:cNvSpPr>
          <p:nvPr userDrawn="1"/>
        </p:nvSpPr>
        <p:spPr>
          <a:xfrm>
            <a:off x="2286000" y="9468176"/>
            <a:ext cx="3124200" cy="535516"/>
          </a:xfrm>
          <a:prstGeom prst="rect">
            <a:avLst/>
          </a:prstGeom>
        </p:spPr>
        <p:txBody>
          <a:bodyPr vert="horz" lIns="101882" tIns="50941" rIns="101882" bIns="50941" rtlCol="0" anchor="ctr"/>
          <a:lstStyle>
            <a:defPPr>
              <a:defRPr lang="en-US"/>
            </a:defPPr>
            <a:lvl1pPr marL="0" algn="ctr" defTabSz="1018824" rtl="0" eaLnBrk="1" latinLnBrk="0" hangingPunct="1">
              <a:defRPr sz="1300" kern="1200">
                <a:solidFill>
                  <a:schemeClr val="tx1">
                    <a:tint val="75000"/>
                  </a:schemeClr>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r>
              <a:rPr lang="en-US" sz="900" dirty="0" smtClean="0"/>
              <a:t>Rev. Control 07/01/2015 HSD</a:t>
            </a:r>
            <a:r>
              <a:rPr lang="en-US" sz="900" baseline="0" dirty="0" smtClean="0"/>
              <a:t> </a:t>
            </a:r>
            <a:r>
              <a:rPr lang="en-US" sz="900" dirty="0" smtClean="0"/>
              <a:t> – OSP</a:t>
            </a:r>
            <a:r>
              <a:rPr lang="en-US" sz="900" baseline="0" dirty="0" smtClean="0"/>
              <a:t> and Susan</a:t>
            </a:r>
            <a:r>
              <a:rPr lang="en-US" sz="900" dirty="0" smtClean="0"/>
              <a:t> S. Richmond</a:t>
            </a:r>
            <a:endParaRPr lang="en-US" sz="900" dirty="0"/>
          </a:p>
        </p:txBody>
      </p:sp>
    </p:spTree>
    <p:extLst>
      <p:ext uri="{BB962C8B-B14F-4D97-AF65-F5344CB8AC3E}">
        <p14:creationId xmlns:p14="http://schemas.microsoft.com/office/powerpoint/2010/main" val="26025754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BA6E46-9C9F-4C36-95BD-38731655E420}" type="datetime1">
              <a:rPr lang="en-US" smtClean="0"/>
              <a:t>5/17/2016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739877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5"/>
            <a:ext cx="6606540" cy="2200274"/>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9C936D-CF91-4F23-A168-6065592182DB}" type="datetime1">
              <a:rPr lang="en-US" smtClean="0"/>
              <a:t>5/17/2016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19243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8"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3" y="3129282"/>
            <a:ext cx="2558415" cy="8849996"/>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AB8289-62E8-409F-A96E-1DFC2C8225DA}" type="datetime1">
              <a:rPr lang="en-US" smtClean="0"/>
              <a:t>5/17/2016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495185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3" y="2251499"/>
            <a:ext cx="3434160"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3" y="3189817"/>
            <a:ext cx="3434160"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6" y="2251499"/>
            <a:ext cx="3435508" cy="938318"/>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6" y="3189817"/>
            <a:ext cx="3435508" cy="5795222"/>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5B880C-A261-4185-8C20-97FFE7A9F14F}" type="datetime1">
              <a:rPr lang="en-US" smtClean="0"/>
              <a:t>5/17/2016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10993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2BAE2D-E6A0-4DD2-A170-8E7E614DBE3A}" type="datetime1">
              <a:rPr lang="en-US" smtClean="0"/>
              <a:t>5/17/2016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2340963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85EA99-7EF0-4818-A1CC-7567FF4FA478}" type="datetime1">
              <a:rPr lang="en-US" smtClean="0"/>
              <a:t>5/17/2016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4049602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4" y="400474"/>
            <a:ext cx="2557066"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6" y="400479"/>
            <a:ext cx="4344988" cy="8584566"/>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4" y="2104819"/>
            <a:ext cx="2557066" cy="6880226"/>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44D65-57BF-47D1-8250-E7B1E0AB7CFE}" type="datetime1">
              <a:rPr lang="en-US" smtClean="0"/>
              <a:t>5/17/2016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F8359E8-5B63-4AE7-A26F-FE183B9DDE83}" type="slidenum">
              <a:rPr lang="en-US" smtClean="0"/>
              <a:t>‹#›</a:t>
            </a:fld>
            <a:endParaRPr lang="en-US" dirty="0"/>
          </a:p>
        </p:txBody>
      </p:sp>
    </p:spTree>
    <p:extLst>
      <p:ext uri="{BB962C8B-B14F-4D97-AF65-F5344CB8AC3E}">
        <p14:creationId xmlns:p14="http://schemas.microsoft.com/office/powerpoint/2010/main" val="4116055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6"/>
            <a:ext cx="6995160" cy="6638079"/>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53"/>
            <a:ext cx="1813560" cy="535516"/>
          </a:xfrm>
          <a:prstGeom prst="rect">
            <a:avLst/>
          </a:prstGeom>
        </p:spPr>
        <p:txBody>
          <a:bodyPr vert="horz" lIns="101882" tIns="50941" rIns="101882" bIns="50941" rtlCol="0" anchor="ctr"/>
          <a:lstStyle>
            <a:lvl1pPr algn="l">
              <a:defRPr sz="1300">
                <a:solidFill>
                  <a:schemeClr val="tx1">
                    <a:tint val="75000"/>
                  </a:schemeClr>
                </a:solidFill>
              </a:defRPr>
            </a:lvl1pPr>
          </a:lstStyle>
          <a:p>
            <a:fld id="{60E782BE-72EC-406E-BE4A-97E1490BE1EE}" type="datetime1">
              <a:rPr lang="en-US" smtClean="0"/>
              <a:t>5/17/2016</a:t>
            </a:fld>
            <a:endParaRPr lang="en-US" dirty="0"/>
          </a:p>
        </p:txBody>
      </p:sp>
      <p:sp>
        <p:nvSpPr>
          <p:cNvPr id="5" name="Footer Placeholder 4"/>
          <p:cNvSpPr>
            <a:spLocks noGrp="1"/>
          </p:cNvSpPr>
          <p:nvPr>
            <p:ph type="ftr" sz="quarter" idx="3"/>
          </p:nvPr>
        </p:nvSpPr>
        <p:spPr>
          <a:xfrm>
            <a:off x="2655570" y="9322653"/>
            <a:ext cx="2461260" cy="535516"/>
          </a:xfrm>
          <a:prstGeom prst="rect">
            <a:avLst/>
          </a:prstGeom>
        </p:spPr>
        <p:txBody>
          <a:bodyPr vert="horz" lIns="101882" tIns="50941" rIns="101882" bIns="50941"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53"/>
            <a:ext cx="1813560" cy="535516"/>
          </a:xfrm>
          <a:prstGeom prst="rect">
            <a:avLst/>
          </a:prstGeom>
        </p:spPr>
        <p:txBody>
          <a:bodyPr vert="horz" lIns="101882" tIns="50941" rIns="101882" bIns="50941" rtlCol="0" anchor="ctr"/>
          <a:lstStyle>
            <a:lvl1pPr algn="r">
              <a:defRPr sz="1300">
                <a:solidFill>
                  <a:schemeClr val="tx1">
                    <a:tint val="75000"/>
                  </a:schemeClr>
                </a:solidFill>
              </a:defRPr>
            </a:lvl1pPr>
          </a:lstStyle>
          <a:p>
            <a:fld id="{AF8359E8-5B63-4AE7-A26F-FE183B9DDE83}" type="slidenum">
              <a:rPr lang="en-US" smtClean="0"/>
              <a:t>‹#›</a:t>
            </a:fld>
            <a:endParaRPr lang="en-US" dirty="0"/>
          </a:p>
        </p:txBody>
      </p:sp>
    </p:spTree>
    <p:extLst>
      <p:ext uri="{BB962C8B-B14F-4D97-AF65-F5344CB8AC3E}">
        <p14:creationId xmlns:p14="http://schemas.microsoft.com/office/powerpoint/2010/main" val="17706293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hf hdr="0" ftr="0" dt="0"/>
  <p:txStyles>
    <p:titleStyle>
      <a:lvl1pPr algn="ctr" defTabSz="1018824"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1018824"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795" indent="-318383" algn="l" defTabSz="1018824"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531" indent="-254706" algn="l" defTabSz="1018824"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943"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2355"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resource.homestead.com/Grade-2.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corestandards.org/assets/Appendix_A.pdf"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leslietaylor.net/rainforest/rainforest.html"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ducation.nationalgeographic.com/activity/habitat-needs/"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hsd.k12.or.us/Departments/PrintShop/WebSubmissionForms.aspx" TargetMode="External"/><Relationship Id="rId2" Type="http://schemas.openxmlformats.org/officeDocument/2006/relationships/hyperlink" Target="http://www.livebinders.com/play/play?id=77484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p:cNvGrpSpPr/>
          <p:nvPr/>
        </p:nvGrpSpPr>
        <p:grpSpPr>
          <a:xfrm>
            <a:off x="1234632" y="489285"/>
            <a:ext cx="2565215" cy="3554034"/>
            <a:chOff x="4777414" y="-721879"/>
            <a:chExt cx="2130280" cy="3084079"/>
          </a:xfrm>
        </p:grpSpPr>
        <p:sp>
          <p:nvSpPr>
            <p:cNvPr id="32" name="Parallelogram 31"/>
            <p:cNvSpPr/>
            <p:nvPr/>
          </p:nvSpPr>
          <p:spPr>
            <a:xfrm rot="1114965" flipH="1">
              <a:off x="4777414" y="557751"/>
              <a:ext cx="2130280" cy="1688521"/>
            </a:xfrm>
            <a:prstGeom prst="parallelogram">
              <a:avLst/>
            </a:prstGeom>
            <a:solidFill>
              <a:srgbClr val="F79646">
                <a:lumMod val="75000"/>
              </a:srgbClr>
            </a:solidFill>
            <a:ln w="25400" cap="flat" cmpd="sng" algn="ctr">
              <a:noFill/>
              <a:prstDash val="solid"/>
            </a:ln>
            <a:effectLst/>
          </p:spPr>
          <p:txBody>
            <a:bodyPr rtlCol="0" anchor="ctr"/>
            <a:lstStyle/>
            <a:p>
              <a:pPr algn="ctr" defTabSz="1135157">
                <a:defRPr/>
              </a:pPr>
              <a:endParaRPr lang="en-US" sz="2200" kern="0" dirty="0">
                <a:solidFill>
                  <a:prstClr val="white"/>
                </a:solidFill>
                <a:latin typeface="Calibri"/>
              </a:endParaRPr>
            </a:p>
          </p:txBody>
        </p:sp>
        <p:sp>
          <p:nvSpPr>
            <p:cNvPr id="33" name="Parallelogram 32"/>
            <p:cNvSpPr/>
            <p:nvPr/>
          </p:nvSpPr>
          <p:spPr>
            <a:xfrm>
              <a:off x="5029200" y="694562"/>
              <a:ext cx="1676400" cy="1439038"/>
            </a:xfrm>
            <a:prstGeom prst="parallelogram">
              <a:avLst/>
            </a:prstGeom>
            <a:solidFill>
              <a:srgbClr val="FFFFBD"/>
            </a:solidFill>
            <a:ln w="25400" cap="flat" cmpd="sng" algn="ctr">
              <a:noFill/>
              <a:prstDash val="solid"/>
            </a:ln>
            <a:effectLst/>
          </p:spPr>
          <p:txBody>
            <a:bodyPr rtlCol="0" anchor="ctr"/>
            <a:lstStyle/>
            <a:p>
              <a:pPr algn="ctr" defTabSz="1135157">
                <a:defRPr/>
              </a:pPr>
              <a:endParaRPr lang="en-US" sz="2200" kern="0" dirty="0">
                <a:solidFill>
                  <a:prstClr val="white"/>
                </a:solidFill>
                <a:latin typeface="Calibri"/>
              </a:endParaRPr>
            </a:p>
          </p:txBody>
        </p:sp>
        <p:sp>
          <p:nvSpPr>
            <p:cNvPr id="34" name="Rectangle 33"/>
            <p:cNvSpPr/>
            <p:nvPr/>
          </p:nvSpPr>
          <p:spPr>
            <a:xfrm>
              <a:off x="4787967" y="-721879"/>
              <a:ext cx="1054586" cy="934776"/>
            </a:xfrm>
            <a:prstGeom prst="rect">
              <a:avLst/>
            </a:prstGeom>
            <a:solidFill>
              <a:srgbClr val="FFFFBD"/>
            </a:solidFill>
            <a:ln>
              <a:solidFill>
                <a:srgbClr val="F79646">
                  <a:lumMod val="75000"/>
                </a:srgb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defTabSz="1135157">
                <a:defRPr/>
              </a:pPr>
              <a:r>
                <a:rPr lang="en-US" sz="6400" b="1" kern="0" dirty="0" smtClean="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Calibri"/>
                </a:rPr>
                <a:t>4</a:t>
              </a:r>
              <a:r>
                <a:rPr lang="en-US" sz="6400" b="1" kern="0" baseline="30000" dirty="0" smtClean="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Calibri"/>
                </a:rPr>
                <a:t>to</a:t>
              </a:r>
              <a:r>
                <a:rPr lang="en-US" sz="6400" b="1" kern="0" dirty="0" smtClean="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Calibri"/>
                </a:rPr>
                <a:t> </a:t>
              </a:r>
              <a:endParaRPr lang="en-US" sz="6400" b="1" kern="0" dirty="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Calibri"/>
              </a:endParaRPr>
            </a:p>
          </p:txBody>
        </p:sp>
        <p:pic>
          <p:nvPicPr>
            <p:cNvPr id="35" name="Picture 8" descr="C:\Documents and Settings\Owner\Local Settings\Temporary Internet Files\Content.IE5\FH6EVO2I\MP900400619[1].jpg"/>
            <p:cNvPicPr>
              <a:picLocks noChangeAspect="1" noChangeArrowheads="1"/>
            </p:cNvPicPr>
            <p:nvPr/>
          </p:nvPicPr>
          <p:blipFill>
            <a:blip r:embed="rId2" cstate="print"/>
            <a:srcRect l="12664" t="12664" r="10917"/>
            <a:stretch>
              <a:fillRect/>
            </a:stretch>
          </p:blipFill>
          <p:spPr bwMode="auto">
            <a:xfrm>
              <a:off x="5181601" y="576344"/>
              <a:ext cx="1524000" cy="1785856"/>
            </a:xfrm>
            <a:prstGeom prst="rect">
              <a:avLst/>
            </a:prstGeom>
            <a:noFill/>
            <a:effectLst>
              <a:softEdge rad="317500"/>
            </a:effectLst>
          </p:spPr>
        </p:pic>
      </p:grpSp>
      <p:sp>
        <p:nvSpPr>
          <p:cNvPr id="6" name="Slide Number Placeholder 2"/>
          <p:cNvSpPr>
            <a:spLocks noGrp="1"/>
          </p:cNvSpPr>
          <p:nvPr>
            <p:ph type="sldNum" sz="quarter" idx="12"/>
          </p:nvPr>
        </p:nvSpPr>
        <p:spPr>
          <a:xfrm>
            <a:off x="7310915" y="7102973"/>
            <a:ext cx="2380298" cy="408013"/>
          </a:xfrm>
        </p:spPr>
        <p:txBody>
          <a:bodyPr lIns="91429" tIns="45715" rIns="91429" bIns="45715"/>
          <a:lstStyle/>
          <a:p>
            <a:fld id="{D192E466-86B2-498F-86F8-110F8D9584F2}" type="slidenum">
              <a:rPr lang="en-US" smtClean="0"/>
              <a:pPr/>
              <a:t>1</a:t>
            </a:fld>
            <a:endParaRPr lang="en-US" dirty="0"/>
          </a:p>
        </p:txBody>
      </p:sp>
      <p:sp>
        <p:nvSpPr>
          <p:cNvPr id="22" name="Right Triangle 21"/>
          <p:cNvSpPr/>
          <p:nvPr/>
        </p:nvSpPr>
        <p:spPr>
          <a:xfrm rot="5400000" flipH="1">
            <a:off x="660174" y="7641999"/>
            <a:ext cx="1756229" cy="3076575"/>
          </a:xfrm>
          <a:prstGeom prst="rtTriangle">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67" tIns="48184" rIns="96367" bIns="48184" rtlCol="0" anchor="ctr"/>
          <a:lstStyle/>
          <a:p>
            <a:pPr algn="ctr"/>
            <a:endParaRPr lang="en-US" dirty="0"/>
          </a:p>
        </p:txBody>
      </p:sp>
      <p:sp>
        <p:nvSpPr>
          <p:cNvPr id="23" name="Right Triangle 22"/>
          <p:cNvSpPr/>
          <p:nvPr/>
        </p:nvSpPr>
        <p:spPr>
          <a:xfrm rot="16200000" flipH="1">
            <a:off x="5476308" y="-699519"/>
            <a:ext cx="1596571" cy="2995613"/>
          </a:xfrm>
          <a:prstGeom prst="rtTriangle">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67" tIns="48184" rIns="96367" bIns="48184" rtlCol="0" anchor="ctr"/>
          <a:lstStyle/>
          <a:p>
            <a:pPr algn="ctr"/>
            <a:endParaRPr lang="en-US" dirty="0"/>
          </a:p>
        </p:txBody>
      </p:sp>
      <p:grpSp>
        <p:nvGrpSpPr>
          <p:cNvPr id="3" name="Group 2"/>
          <p:cNvGrpSpPr/>
          <p:nvPr/>
        </p:nvGrpSpPr>
        <p:grpSpPr>
          <a:xfrm>
            <a:off x="801874" y="1369043"/>
            <a:ext cx="5903726" cy="7280208"/>
            <a:chOff x="801874" y="1369043"/>
            <a:chExt cx="5903726" cy="7280211"/>
          </a:xfrm>
        </p:grpSpPr>
        <p:grpSp>
          <p:nvGrpSpPr>
            <p:cNvPr id="16" name="Group 15"/>
            <p:cNvGrpSpPr/>
            <p:nvPr/>
          </p:nvGrpSpPr>
          <p:grpSpPr>
            <a:xfrm>
              <a:off x="801874" y="1369043"/>
              <a:ext cx="5829300" cy="4230590"/>
              <a:chOff x="754704" y="-60521"/>
              <a:chExt cx="5486400" cy="4038291"/>
            </a:xfrm>
          </p:grpSpPr>
          <p:sp>
            <p:nvSpPr>
              <p:cNvPr id="17" name="TextBox 16"/>
              <p:cNvSpPr txBox="1"/>
              <p:nvPr/>
            </p:nvSpPr>
            <p:spPr>
              <a:xfrm>
                <a:off x="754704" y="2342220"/>
                <a:ext cx="5486400" cy="1635550"/>
              </a:xfrm>
              <a:prstGeom prst="rect">
                <a:avLst/>
              </a:prstGeom>
              <a:noFill/>
              <a:ln>
                <a:noFill/>
              </a:ln>
            </p:spPr>
            <p:txBody>
              <a:bodyPr wrap="square" lIns="96661" tIns="48331" rIns="96661" bIns="48331" rtlCol="0">
                <a:spAutoFit/>
              </a:bodyPr>
              <a:lstStyle/>
              <a:p>
                <a:r>
                  <a:rPr lang="es-GT" sz="3500" b="1" dirty="0">
                    <a:effectLst>
                      <a:outerShdw blurRad="38100" dist="38100" dir="2700000" algn="tl">
                        <a:srgbClr val="000000">
                          <a:alpha val="43137"/>
                        </a:srgbClr>
                      </a:outerShdw>
                    </a:effectLst>
                  </a:rPr>
                  <a:t>Instrucciones del </a:t>
                </a:r>
                <a:r>
                  <a:rPr lang="es-GT" sz="3500" b="1" dirty="0" smtClean="0">
                    <a:effectLst>
                      <a:outerShdw blurRad="38100" dist="38100" dir="2700000" algn="tl">
                        <a:srgbClr val="000000">
                          <a:alpha val="43137"/>
                        </a:srgbClr>
                      </a:outerShdw>
                    </a:effectLst>
                  </a:rPr>
                  <a:t>maestro </a:t>
                </a:r>
                <a:endParaRPr lang="es-GT" sz="3500" b="1" dirty="0">
                  <a:effectLst>
                    <a:outerShdw blurRad="38100" dist="38100" dir="2700000" algn="tl">
                      <a:srgbClr val="000000">
                        <a:alpha val="43137"/>
                      </a:srgbClr>
                    </a:outerShdw>
                  </a:effectLst>
                </a:endParaRPr>
              </a:p>
              <a:p>
                <a:r>
                  <a:rPr lang="es-GT" sz="3500" b="1" dirty="0">
                    <a:effectLst>
                      <a:outerShdw blurRad="38100" dist="38100" dir="2700000" algn="tl">
                        <a:srgbClr val="000000">
                          <a:alpha val="43137"/>
                        </a:srgbClr>
                      </a:outerShdw>
                    </a:effectLst>
                  </a:rPr>
                  <a:t>Pre-Evaluación T</a:t>
                </a:r>
                <a:r>
                  <a:rPr lang="es-GT" sz="3500" b="1" dirty="0" smtClean="0">
                    <a:effectLst>
                      <a:outerShdw blurRad="38100" dist="38100" dir="2700000" algn="tl">
                        <a:srgbClr val="000000">
                          <a:alpha val="43137"/>
                        </a:srgbClr>
                      </a:outerShdw>
                    </a:effectLst>
                  </a:rPr>
                  <a:t>rimestre 4</a:t>
                </a:r>
                <a:endParaRPr lang="es-GT" sz="3500" b="1" dirty="0">
                  <a:effectLst>
                    <a:outerShdw blurRad="38100" dist="38100" dir="2700000" algn="tl">
                      <a:srgbClr val="000000">
                        <a:alpha val="43137"/>
                      </a:srgbClr>
                    </a:outerShdw>
                  </a:effectLst>
                </a:endParaRPr>
              </a:p>
              <a:p>
                <a:pPr algn="ctr"/>
                <a:r>
                  <a:rPr lang="en-US" sz="3500" b="1" dirty="0" smtClean="0">
                    <a:effectLst>
                      <a:outerShdw blurRad="38100" dist="38100" dir="2700000" algn="tl">
                        <a:srgbClr val="000000">
                          <a:alpha val="43137"/>
                        </a:srgbClr>
                      </a:outerShdw>
                    </a:effectLst>
                  </a:rPr>
                  <a:t> </a:t>
                </a:r>
                <a:endParaRPr lang="en-US" sz="3500" b="1" dirty="0">
                  <a:effectLst>
                    <a:outerShdw blurRad="38100" dist="38100" dir="2700000" algn="tl">
                      <a:srgbClr val="000000">
                        <a:alpha val="43137"/>
                      </a:srgbClr>
                    </a:outerShdw>
                  </a:effectLst>
                </a:endParaRPr>
              </a:p>
            </p:txBody>
          </p:sp>
          <p:sp>
            <p:nvSpPr>
              <p:cNvPr id="19" name="Rectangle 18"/>
              <p:cNvSpPr/>
              <p:nvPr/>
            </p:nvSpPr>
            <p:spPr>
              <a:xfrm>
                <a:off x="989457" y="-60521"/>
                <a:ext cx="1735377" cy="837292"/>
              </a:xfrm>
              <a:prstGeom prst="rect">
                <a:avLst/>
              </a:prstGeom>
            </p:spPr>
            <p:txBody>
              <a:bodyPr wrap="none">
                <a:spAutoFit/>
              </a:bodyPr>
              <a:lstStyle/>
              <a:p>
                <a:r>
                  <a:rPr lang="es-MX" sz="5100" b="1" dirty="0" smtClean="0">
                    <a:effectLst>
                      <a:outerShdw blurRad="38100" dist="38100" dir="2700000" algn="tl">
                        <a:srgbClr val="000000">
                          <a:alpha val="43137"/>
                        </a:srgbClr>
                      </a:outerShdw>
                    </a:effectLst>
                  </a:rPr>
                  <a:t>Grado</a:t>
                </a:r>
                <a:endParaRPr lang="es-MX" sz="5100" b="1" dirty="0">
                  <a:effectLst>
                    <a:outerShdw blurRad="38100" dist="38100" dir="2700000" algn="tl">
                      <a:srgbClr val="000000">
                        <a:alpha val="43137"/>
                      </a:srgbClr>
                    </a:outerShdw>
                  </a:effectLst>
                </a:endParaRPr>
              </a:p>
            </p:txBody>
          </p:sp>
        </p:grpSp>
        <p:sp>
          <p:nvSpPr>
            <p:cNvPr id="13" name="Rectangle 12"/>
            <p:cNvSpPr/>
            <p:nvPr/>
          </p:nvSpPr>
          <p:spPr>
            <a:xfrm>
              <a:off x="934720" y="5951222"/>
              <a:ext cx="4160520" cy="2698032"/>
            </a:xfrm>
            <a:prstGeom prst="rect">
              <a:avLst/>
            </a:prstGeom>
          </p:spPr>
          <p:txBody>
            <a:bodyPr wrap="square" lIns="96378" tIns="48189" rIns="96378" bIns="48189">
              <a:spAutoFit/>
            </a:bodyPr>
            <a:lstStyle/>
            <a:p>
              <a:r>
                <a:rPr lang="es-GT" sz="1300" b="1" u="sng" dirty="0" smtClean="0">
                  <a:effectLst>
                    <a:outerShdw blurRad="38100" dist="38100" dir="2700000" algn="tl">
                      <a:srgbClr val="000000">
                        <a:alpha val="43137"/>
                      </a:srgbClr>
                    </a:outerShdw>
                  </a:effectLst>
                </a:rPr>
                <a:t>Lectura</a:t>
              </a:r>
              <a:endParaRPr lang="es-GT" sz="1300" b="1" dirty="0">
                <a:effectLst>
                  <a:outerShdw blurRad="38100" dist="38100" dir="2700000" algn="tl">
                    <a:srgbClr val="000000">
                      <a:alpha val="43137"/>
                    </a:srgbClr>
                  </a:outerShdw>
                </a:effectLst>
              </a:endParaRPr>
            </a:p>
            <a:p>
              <a:r>
                <a:rPr lang="es-GT" sz="1300" b="1" dirty="0">
                  <a:solidFill>
                    <a:srgbClr val="C00000"/>
                  </a:solidFill>
                </a:rPr>
                <a:t>12</a:t>
              </a:r>
              <a:r>
                <a:rPr lang="es-GT" sz="1300" b="1" dirty="0"/>
                <a:t> Preguntas de selección múltiple</a:t>
              </a:r>
              <a:r>
                <a:rPr lang="es-GT" sz="1300" b="1" dirty="0">
                  <a:solidFill>
                    <a:srgbClr val="C00000"/>
                  </a:solidFill>
                </a:rPr>
                <a:t> </a:t>
              </a:r>
            </a:p>
            <a:p>
              <a:r>
                <a:rPr lang="es-GT" sz="1300" b="1" dirty="0">
                  <a:solidFill>
                    <a:srgbClr val="C00000"/>
                  </a:solidFill>
                </a:rPr>
                <a:t>  1 </a:t>
              </a:r>
              <a:r>
                <a:rPr lang="es-GT" sz="1300" b="1" dirty="0"/>
                <a:t>Respuesta construida  </a:t>
              </a:r>
            </a:p>
            <a:p>
              <a:r>
                <a:rPr lang="es-GT" sz="1300" b="1" u="sng" dirty="0">
                  <a:effectLst>
                    <a:outerShdw blurRad="38100" dist="38100" dir="2700000" algn="tl">
                      <a:srgbClr val="000000">
                        <a:alpha val="43137"/>
                      </a:srgbClr>
                    </a:outerShdw>
                  </a:effectLst>
                </a:rPr>
                <a:t>Investigación</a:t>
              </a:r>
            </a:p>
            <a:p>
              <a:r>
                <a:rPr lang="es-GT" sz="1300" b="1" dirty="0">
                  <a:solidFill>
                    <a:srgbClr val="C00000"/>
                  </a:solidFill>
                </a:rPr>
                <a:t>  3</a:t>
              </a:r>
              <a:r>
                <a:rPr lang="es-GT" sz="1300" b="1" dirty="0"/>
                <a:t> Respuestas construidas </a:t>
              </a:r>
            </a:p>
            <a:p>
              <a:r>
                <a:rPr lang="es-GT" sz="1300" b="1" u="sng" dirty="0">
                  <a:effectLst>
                    <a:outerShdw blurRad="38100" dist="38100" dir="2700000" algn="tl">
                      <a:srgbClr val="000000">
                        <a:alpha val="43137"/>
                      </a:srgbClr>
                    </a:outerShdw>
                  </a:effectLst>
                </a:rPr>
                <a:t>Escritura</a:t>
              </a:r>
            </a:p>
            <a:p>
              <a:r>
                <a:rPr lang="es-GT" sz="1300" b="1" dirty="0"/>
                <a:t>  </a:t>
              </a:r>
              <a:r>
                <a:rPr lang="es-GT" sz="1300" b="1" dirty="0">
                  <a:solidFill>
                    <a:srgbClr val="FF0000"/>
                  </a:solidFill>
                </a:rPr>
                <a:t>1</a:t>
              </a:r>
              <a:r>
                <a:rPr lang="es-GT" sz="1300" b="1" dirty="0"/>
                <a:t> Composición completa (Tarea de rendimiento)</a:t>
              </a:r>
            </a:p>
            <a:p>
              <a:r>
                <a:rPr lang="es-GT" sz="1300" b="1" dirty="0"/>
                <a:t>  </a:t>
              </a:r>
              <a:r>
                <a:rPr lang="es-GT" sz="1300" b="1" dirty="0">
                  <a:solidFill>
                    <a:srgbClr val="C00000"/>
                  </a:solidFill>
                </a:rPr>
                <a:t>1</a:t>
              </a:r>
              <a:r>
                <a:rPr lang="es-GT" sz="1300" b="1" dirty="0"/>
                <a:t> Escrito breve  </a:t>
              </a:r>
            </a:p>
            <a:p>
              <a:r>
                <a:rPr lang="es-GT" sz="1300" b="1" dirty="0"/>
                <a:t>  </a:t>
              </a:r>
              <a:r>
                <a:rPr lang="es-GT" sz="1300" b="1" dirty="0">
                  <a:solidFill>
                    <a:srgbClr val="C00000"/>
                  </a:solidFill>
                </a:rPr>
                <a:t>1 </a:t>
              </a:r>
              <a:r>
                <a:rPr lang="es-GT" sz="1300" b="1" dirty="0"/>
                <a:t>Escribir para revisar  </a:t>
              </a:r>
            </a:p>
            <a:p>
              <a:r>
                <a:rPr lang="es-GT" sz="1300" b="1" u="sng" dirty="0">
                  <a:effectLst>
                    <a:outerShdw blurRad="38100" dist="38100" dir="2700000" algn="tl">
                      <a:srgbClr val="000000">
                        <a:alpha val="43137"/>
                      </a:srgbClr>
                    </a:outerShdw>
                  </a:effectLst>
                </a:rPr>
                <a:t>Escritura con lenguaje integrado </a:t>
              </a:r>
            </a:p>
            <a:p>
              <a:r>
                <a:rPr lang="es-GT" sz="1300" b="1" dirty="0"/>
                <a:t>  </a:t>
              </a:r>
              <a:r>
                <a:rPr lang="es-GT" sz="1300" b="1" dirty="0">
                  <a:solidFill>
                    <a:srgbClr val="C00000"/>
                  </a:solidFill>
                </a:rPr>
                <a:t>1 </a:t>
              </a:r>
              <a:r>
                <a:rPr lang="es-GT" sz="1300" b="1" dirty="0"/>
                <a:t>Lenguaje/ Vocabulario </a:t>
              </a:r>
            </a:p>
            <a:p>
              <a:r>
                <a:rPr lang="es-GT" sz="1300" b="1" dirty="0"/>
                <a:t>  </a:t>
              </a:r>
              <a:r>
                <a:rPr lang="es-GT" sz="1300" b="1" dirty="0">
                  <a:solidFill>
                    <a:srgbClr val="FF0000"/>
                  </a:solidFill>
                </a:rPr>
                <a:t>1</a:t>
              </a:r>
              <a:r>
                <a:rPr lang="es-GT" sz="1300" b="1" dirty="0"/>
                <a:t> Editar/Clarificar</a:t>
              </a:r>
            </a:p>
            <a:p>
              <a:endParaRPr lang="en-US" sz="1300" dirty="0"/>
            </a:p>
          </p:txBody>
        </p:sp>
        <p:sp>
          <p:nvSpPr>
            <p:cNvPr id="2" name="Rectangle 1"/>
            <p:cNvSpPr/>
            <p:nvPr/>
          </p:nvSpPr>
          <p:spPr>
            <a:xfrm>
              <a:off x="864082" y="5105400"/>
              <a:ext cx="5841518" cy="707886"/>
            </a:xfrm>
            <a:prstGeom prst="rect">
              <a:avLst/>
            </a:prstGeom>
            <a:noFill/>
          </p:spPr>
          <p:txBody>
            <a:bodyPr wrap="square">
              <a:spAutoFit/>
            </a:bodyPr>
            <a:lstStyle/>
            <a:p>
              <a:r>
                <a:rPr lang="es-MX" b="1" dirty="0" smtClean="0">
                  <a:effectLst>
                    <a:outerShdw blurRad="38100" dist="38100" dir="2700000" algn="tl">
                      <a:srgbClr val="000000">
                        <a:alpha val="43137"/>
                      </a:srgbClr>
                    </a:outerShdw>
                  </a:effectLst>
                </a:rPr>
                <a:t>Texto literario e informativo </a:t>
              </a:r>
            </a:p>
            <a:p>
              <a:endParaRPr lang="en-US" b="1" strike="sngStrike" dirty="0">
                <a:effectLst>
                  <a:outerShdw blurRad="38100" dist="38100" dir="2700000" algn="tl">
                    <a:srgbClr val="000000">
                      <a:alpha val="43137"/>
                    </a:srgbClr>
                  </a:outerShdw>
                </a:effectLst>
              </a:endParaRPr>
            </a:p>
          </p:txBody>
        </p:sp>
      </p:grpSp>
      <p:sp>
        <p:nvSpPr>
          <p:cNvPr id="4" name="Rectangle 3"/>
          <p:cNvSpPr/>
          <p:nvPr/>
        </p:nvSpPr>
        <p:spPr>
          <a:xfrm>
            <a:off x="4577080" y="7454274"/>
            <a:ext cx="2590800" cy="1244719"/>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r>
              <a:rPr lang="es-GT" b="1" dirty="0">
                <a:solidFill>
                  <a:schemeClr val="tx1"/>
                </a:solidFill>
                <a:effectLst>
                  <a:outerShdw blurRad="38100" dist="38100" dir="2700000" algn="tl">
                    <a:srgbClr val="000000">
                      <a:alpha val="43137"/>
                    </a:srgbClr>
                  </a:outerShdw>
                </a:effectLst>
              </a:rPr>
              <a:t>Tarea de Rendimiento al nivel de grado </a:t>
            </a:r>
          </a:p>
        </p:txBody>
      </p:sp>
      <p:sp>
        <p:nvSpPr>
          <p:cNvPr id="18" name="Rectangle 17"/>
          <p:cNvSpPr/>
          <p:nvPr/>
        </p:nvSpPr>
        <p:spPr>
          <a:xfrm>
            <a:off x="4577080" y="5775189"/>
            <a:ext cx="2590800" cy="1244719"/>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r>
              <a:rPr lang="es-GT" b="1" dirty="0">
                <a:solidFill>
                  <a:schemeClr val="tx1"/>
                </a:solidFill>
                <a:effectLst>
                  <a:outerShdw blurRad="38100" dist="38100" dir="2700000" algn="tl">
                    <a:srgbClr val="000000">
                      <a:alpha val="43137"/>
                    </a:srgbClr>
                  </a:outerShdw>
                </a:effectLst>
              </a:rPr>
              <a:t>Pasos secuenciales </a:t>
            </a:r>
            <a:r>
              <a:rPr lang="es-GT" b="1" u="sng" dirty="0">
                <a:solidFill>
                  <a:schemeClr val="tx1"/>
                </a:solidFill>
                <a:effectLst>
                  <a:outerShdw blurRad="38100" dist="38100" dir="2700000" algn="tl">
                    <a:srgbClr val="000000">
                      <a:alpha val="43137"/>
                    </a:srgbClr>
                  </a:outerShdw>
                </a:effectLst>
              </a:rPr>
              <a:t>hacia</a:t>
            </a:r>
            <a:r>
              <a:rPr lang="es-GT" b="1" dirty="0">
                <a:solidFill>
                  <a:schemeClr val="tx1"/>
                </a:solidFill>
                <a:effectLst>
                  <a:outerShdw blurRad="38100" dist="38100" dir="2700000" algn="tl">
                    <a:srgbClr val="000000">
                      <a:alpha val="43137"/>
                    </a:srgbClr>
                  </a:outerShdw>
                </a:effectLst>
              </a:rPr>
              <a:t> el dominio del Estándar </a:t>
            </a:r>
          </a:p>
        </p:txBody>
      </p:sp>
    </p:spTree>
    <p:extLst>
      <p:ext uri="{BB962C8B-B14F-4D97-AF65-F5344CB8AC3E}">
        <p14:creationId xmlns:p14="http://schemas.microsoft.com/office/powerpoint/2010/main" val="42432223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1"/>
          <p:cNvGraphicFramePr>
            <a:graphicFrameLocks noGrp="1"/>
          </p:cNvGraphicFramePr>
          <p:nvPr>
            <p:extLst/>
          </p:nvPr>
        </p:nvGraphicFramePr>
        <p:xfrm>
          <a:off x="414938" y="2971800"/>
          <a:ext cx="6795490" cy="1809197"/>
        </p:xfrm>
        <a:graphic>
          <a:graphicData uri="http://schemas.openxmlformats.org/drawingml/2006/table">
            <a:tbl>
              <a:tblPr firstRow="1" firstCol="1" bandRow="1"/>
              <a:tblGrid>
                <a:gridCol w="816725"/>
                <a:gridCol w="922651"/>
                <a:gridCol w="892494"/>
                <a:gridCol w="732084"/>
                <a:gridCol w="798567"/>
                <a:gridCol w="707734"/>
                <a:gridCol w="730539"/>
                <a:gridCol w="1194696"/>
              </a:tblGrid>
              <a:tr h="134892">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a:t>
                      </a:r>
                      <a:endParaRPr lang="en-US" sz="800" dirty="0">
                        <a:effectLst/>
                        <a:latin typeface="Calibri"/>
                        <a:ea typeface="Calibri"/>
                        <a:cs typeface="Times New Roman"/>
                      </a:endParaRPr>
                    </a:p>
                  </a:txBody>
                  <a:tcPr marL="32653" marR="32653"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 Kc</a:t>
                      </a:r>
                      <a:endParaRPr lang="en-US" sz="800" dirty="0">
                        <a:effectLst/>
                        <a:latin typeface="Calibri"/>
                        <a:ea typeface="Calibri"/>
                        <a:cs typeface="Times New Roman"/>
                      </a:endParaRPr>
                    </a:p>
                  </a:txBody>
                  <a:tcPr marL="32653" marR="3265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Cd</a:t>
                      </a:r>
                      <a:endParaRPr lang="en-US" sz="800" dirty="0">
                        <a:effectLst/>
                        <a:latin typeface="Calibri"/>
                        <a:ea typeface="Calibri"/>
                        <a:cs typeface="Times New Roman"/>
                      </a:endParaRPr>
                    </a:p>
                  </a:txBody>
                  <a:tcPr marL="32653" marR="3265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2653" marR="3265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2653" marR="3265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Ck</a:t>
                      </a:r>
                      <a:endParaRPr lang="en-US" sz="800" dirty="0">
                        <a:effectLst/>
                        <a:latin typeface="Calibri"/>
                        <a:ea typeface="Calibri"/>
                        <a:cs typeface="Times New Roman"/>
                      </a:endParaRPr>
                    </a:p>
                  </a:txBody>
                  <a:tcPr marL="32653" marR="3265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2 -Cl</a:t>
                      </a:r>
                      <a:endParaRPr lang="en-US" sz="800" dirty="0">
                        <a:effectLst/>
                        <a:latin typeface="Calibri"/>
                        <a:ea typeface="Calibri"/>
                        <a:cs typeface="Times New Roman"/>
                      </a:endParaRPr>
                    </a:p>
                  </a:txBody>
                  <a:tcPr marL="32653" marR="32653"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s-MX" sz="800" b="1" noProof="0" dirty="0" smtClean="0">
                          <a:solidFill>
                            <a:srgbClr val="000000"/>
                          </a:solidFill>
                          <a:effectLst/>
                          <a:latin typeface="Calibri"/>
                          <a:ea typeface="Times New Roman"/>
                          <a:cs typeface="Times New Roman"/>
                        </a:rPr>
                        <a:t>Dominio del estándar </a:t>
                      </a:r>
                      <a:endParaRPr lang="es-MX" sz="800" noProof="0" dirty="0">
                        <a:effectLst/>
                        <a:latin typeface="Calibri"/>
                        <a:ea typeface="Calibri"/>
                        <a:cs typeface="Times New Roman"/>
                      </a:endParaRPr>
                    </a:p>
                  </a:txBody>
                  <a:tcPr marL="32653" marR="32653"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663221">
                <a:tc>
                  <a:txBody>
                    <a:bodyPr/>
                    <a:lstStyle/>
                    <a:p>
                      <a:pPr marL="0" marR="0" algn="l">
                        <a:lnSpc>
                          <a:spcPct val="115000"/>
                        </a:lnSpc>
                        <a:spcBef>
                          <a:spcPts val="0"/>
                        </a:spcBef>
                        <a:spcAft>
                          <a:spcPts val="0"/>
                        </a:spcAft>
                      </a:pPr>
                      <a:r>
                        <a:rPr lang="x-none" sz="800" dirty="0" smtClean="0">
                          <a:solidFill>
                            <a:srgbClr val="000000"/>
                          </a:solidFill>
                          <a:effectLst/>
                          <a:latin typeface="+mn-lt"/>
                          <a:ea typeface="Times New Roman"/>
                          <a:cs typeface="Times New Roman"/>
                        </a:rPr>
                        <a:t>Recuerda quién, qué, dónde, cuándo, porqué y cómo, sobre un cuento leído y discutido en clases</a:t>
                      </a:r>
                      <a:endParaRPr lang="en-US" sz="800" dirty="0">
                        <a:effectLst/>
                        <a:latin typeface="Calibri"/>
                        <a:ea typeface="Calibri"/>
                        <a:cs typeface="Times New Roman"/>
                      </a:endParaRPr>
                    </a:p>
                  </a:txBody>
                  <a:tcPr marL="32653" marR="32653"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x-none" sz="800" dirty="0" smtClean="0">
                          <a:solidFill>
                            <a:srgbClr val="000000"/>
                          </a:solidFill>
                          <a:effectLst/>
                          <a:latin typeface="+mn-lt"/>
                          <a:ea typeface="Times New Roman"/>
                          <a:cs typeface="Times New Roman"/>
                        </a:rPr>
                        <a:t>Usa y define el Lenguaje académico estándar: </a:t>
                      </a:r>
                    </a:p>
                    <a:p>
                      <a:pPr marL="0" marR="0" algn="l">
                        <a:lnSpc>
                          <a:spcPct val="115000"/>
                        </a:lnSpc>
                        <a:spcBef>
                          <a:spcPts val="0"/>
                        </a:spcBef>
                        <a:spcAft>
                          <a:spcPts val="0"/>
                        </a:spcAft>
                      </a:pPr>
                      <a:r>
                        <a:rPr lang="x-none" sz="800" dirty="0" smtClean="0">
                          <a:solidFill>
                            <a:srgbClr val="000000"/>
                          </a:solidFill>
                          <a:effectLst/>
                          <a:latin typeface="+mn-lt"/>
                          <a:ea typeface="Times New Roman"/>
                          <a:cs typeface="Times New Roman"/>
                        </a:rPr>
                        <a:t>  quién, qué, dónde, cuándo, porqué y cómo ; preguntar, contestar/</a:t>
                      </a:r>
                    </a:p>
                    <a:p>
                      <a:pPr marL="0" marR="0" algn="l">
                        <a:lnSpc>
                          <a:spcPct val="115000"/>
                        </a:lnSpc>
                        <a:spcBef>
                          <a:spcPts val="0"/>
                        </a:spcBef>
                        <a:spcAft>
                          <a:spcPts val="0"/>
                        </a:spcAft>
                      </a:pPr>
                      <a:r>
                        <a:rPr lang="x-none" sz="800" dirty="0" smtClean="0">
                          <a:solidFill>
                            <a:srgbClr val="000000"/>
                          </a:solidFill>
                          <a:effectLst/>
                          <a:latin typeface="+mn-lt"/>
                          <a:ea typeface="Times New Roman"/>
                          <a:cs typeface="Times New Roman"/>
                        </a:rPr>
                        <a:t>responder, preguntas, detalles claves</a:t>
                      </a:r>
                      <a:endParaRPr lang="x-none" sz="800" dirty="0">
                        <a:solidFill>
                          <a:srgbClr val="000000"/>
                        </a:solidFill>
                        <a:effectLst/>
                        <a:latin typeface="+mn-lt"/>
                        <a:ea typeface="Times New Roman"/>
                        <a:cs typeface="Times New Roman"/>
                      </a:endParaRPr>
                    </a:p>
                  </a:txBody>
                  <a:tcPr marL="32653" marR="3265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x-none" sz="800" dirty="0" smtClean="0">
                          <a:solidFill>
                            <a:srgbClr val="000000"/>
                          </a:solidFill>
                          <a:effectLst/>
                          <a:latin typeface="+mn-lt"/>
                          <a:ea typeface="Times New Roman"/>
                          <a:cs typeface="Times New Roman"/>
                        </a:rPr>
                        <a:t>Relaciona los siguientes términos: quién con los personajes; dónde y cuándo con el  escenario/ ambiente y qué y cómo con  la secuencia de eventos.</a:t>
                      </a:r>
                      <a:endParaRPr lang="en-US" sz="800" dirty="0">
                        <a:effectLst/>
                        <a:latin typeface="Calibri"/>
                        <a:ea typeface="Calibri"/>
                        <a:cs typeface="Times New Roman"/>
                      </a:endParaRPr>
                    </a:p>
                  </a:txBody>
                  <a:tcPr marL="32653" marR="3265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x-none" sz="800" b="1" dirty="0" smtClean="0">
                          <a:solidFill>
                            <a:srgbClr val="000000"/>
                          </a:solidFill>
                          <a:effectLst/>
                          <a:latin typeface="+mn-lt"/>
                          <a:ea typeface="Times New Roman"/>
                          <a:cs typeface="Times New Roman"/>
                        </a:rPr>
                        <a:t>Relaciona los siguientes términos: quién con los personajes; dónde y cuándo con el  escenario/ ambiente y qué y cómo con  la secuencia de eventos.</a:t>
                      </a:r>
                      <a:endParaRPr lang="en-US" sz="800" dirty="0">
                        <a:effectLst/>
                        <a:latin typeface="Calibri"/>
                        <a:ea typeface="Calibri"/>
                        <a:cs typeface="Times New Roman"/>
                      </a:endParaRPr>
                    </a:p>
                  </a:txBody>
                  <a:tcPr marL="32653" marR="3265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x-none" sz="800" u="sng" dirty="0" smtClean="0">
                          <a:solidFill>
                            <a:srgbClr val="000000"/>
                          </a:solidFill>
                          <a:effectLst/>
                          <a:latin typeface="+mn-lt"/>
                          <a:ea typeface="Times New Roman"/>
                          <a:cs typeface="Times New Roman"/>
                        </a:rPr>
                        <a:t>Desarrollo de concepto</a:t>
                      </a:r>
                    </a:p>
                    <a:p>
                      <a:pPr marL="0" marR="0" algn="l">
                        <a:lnSpc>
                          <a:spcPct val="115000"/>
                        </a:lnSpc>
                        <a:spcBef>
                          <a:spcPts val="0"/>
                        </a:spcBef>
                        <a:spcAft>
                          <a:spcPts val="0"/>
                        </a:spcAft>
                      </a:pPr>
                      <a:r>
                        <a:rPr lang="x-none" sz="800" u="none" dirty="0" smtClean="0">
                          <a:solidFill>
                            <a:srgbClr val="000000"/>
                          </a:solidFill>
                          <a:effectLst/>
                          <a:latin typeface="+mn-lt"/>
                          <a:ea typeface="Times New Roman"/>
                          <a:cs typeface="Times New Roman"/>
                        </a:rPr>
                        <a:t>Los estudiantes entienden que los detalles claves ayudan a decir:  quién, qué, dónde, cuándo, porqué y cómo</a:t>
                      </a:r>
                      <a:endParaRPr lang="x-none" sz="800" u="none" dirty="0">
                        <a:solidFill>
                          <a:srgbClr val="000000"/>
                        </a:solidFill>
                        <a:effectLst/>
                        <a:latin typeface="+mn-lt"/>
                        <a:ea typeface="Times New Roman"/>
                        <a:cs typeface="Times New Roman"/>
                      </a:endParaRPr>
                    </a:p>
                  </a:txBody>
                  <a:tcPr marL="32653" marR="3265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x-none" sz="800" b="1" dirty="0" smtClean="0">
                          <a:solidFill>
                            <a:srgbClr val="000000"/>
                          </a:solidFill>
                          <a:effectLst/>
                          <a:latin typeface="+mn-lt"/>
                          <a:ea typeface="Times New Roman"/>
                          <a:cs typeface="Times New Roman"/>
                        </a:rPr>
                        <a:t>Usa detalles claves para identificar  quién, qué, dónde, cuándo, porqué y cómo, sobre un cuento no leído en clase.</a:t>
                      </a:r>
                      <a:endParaRPr lang="en-US" sz="800" dirty="0">
                        <a:effectLst/>
                        <a:latin typeface="Calibri"/>
                        <a:ea typeface="Calibri"/>
                        <a:cs typeface="Times New Roman"/>
                      </a:endParaRPr>
                    </a:p>
                  </a:txBody>
                  <a:tcPr marL="32653" marR="3265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x-none" sz="800" b="1" dirty="0" smtClean="0">
                          <a:solidFill>
                            <a:srgbClr val="000000"/>
                          </a:solidFill>
                          <a:effectLst/>
                          <a:latin typeface="+mn-lt"/>
                          <a:ea typeface="Times New Roman"/>
                          <a:cs typeface="Times New Roman"/>
                        </a:rPr>
                        <a:t>Encuentra información usando detalles claves para contestar preguntas específicas sobre un cuento nuevo. </a:t>
                      </a:r>
                      <a:endParaRPr lang="en-US" sz="800" dirty="0">
                        <a:effectLst/>
                        <a:latin typeface="Calibri"/>
                        <a:ea typeface="Calibri"/>
                        <a:cs typeface="Times New Roman"/>
                      </a:endParaRPr>
                    </a:p>
                  </a:txBody>
                  <a:tcPr marL="32653" marR="32653"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x-none" sz="800" b="1" u="sng" dirty="0" smtClean="0">
                          <a:effectLst/>
                          <a:latin typeface="+mn-lt"/>
                          <a:ea typeface="Calibri"/>
                          <a:cs typeface="Helvetica"/>
                        </a:rPr>
                        <a:t>RL.2.1  </a:t>
                      </a:r>
                      <a:r>
                        <a:rPr lang="x-none" sz="800" b="0" i="1" u="none" dirty="0" smtClean="0">
                          <a:effectLst/>
                          <a:latin typeface="+mn-lt"/>
                          <a:ea typeface="Calibri"/>
                          <a:cs typeface="Helvetica"/>
                        </a:rPr>
                        <a:t>Hacen y contestan preguntas tales como: quién, qué, dónde, cuándo, por qué y cómo, para demostrar la comprensión de los detalles clave de un texto.</a:t>
                      </a:r>
                      <a:endParaRPr lang="en-US" sz="800" b="0" i="1" u="none" dirty="0">
                        <a:effectLst/>
                        <a:latin typeface="Calibri"/>
                        <a:ea typeface="Calibri"/>
                        <a:cs typeface="Times New Roman"/>
                      </a:endParaRPr>
                    </a:p>
                  </a:txBody>
                  <a:tcPr marL="32653" marR="32653"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bl>
          </a:graphicData>
        </a:graphic>
      </p:graphicFrame>
      <p:sp>
        <p:nvSpPr>
          <p:cNvPr id="4" name="Slide Number Placeholder 3"/>
          <p:cNvSpPr>
            <a:spLocks noGrp="1"/>
          </p:cNvSpPr>
          <p:nvPr>
            <p:ph type="sldNum" sz="quarter" idx="12"/>
          </p:nvPr>
        </p:nvSpPr>
        <p:spPr/>
        <p:txBody>
          <a:bodyPr/>
          <a:lstStyle/>
          <a:p>
            <a:fld id="{F177B04D-AEB5-43ED-B9BA-B3D1EC9C9067}" type="slidenum">
              <a:rPr lang="en-US" smtClean="0"/>
              <a:pPr/>
              <a:t>10</a:t>
            </a:fld>
            <a:endParaRPr lang="en-US" dirty="0"/>
          </a:p>
        </p:txBody>
      </p:sp>
      <p:grpSp>
        <p:nvGrpSpPr>
          <p:cNvPr id="5" name="Group 4"/>
          <p:cNvGrpSpPr/>
          <p:nvPr/>
        </p:nvGrpSpPr>
        <p:grpSpPr>
          <a:xfrm>
            <a:off x="181722" y="226730"/>
            <a:ext cx="7362344" cy="8540800"/>
            <a:chOff x="171028" y="216421"/>
            <a:chExt cx="6929265" cy="8152583"/>
          </a:xfrm>
        </p:grpSpPr>
        <p:sp>
          <p:nvSpPr>
            <p:cNvPr id="6" name="TextBox 5"/>
            <p:cNvSpPr txBox="1"/>
            <p:nvPr/>
          </p:nvSpPr>
          <p:spPr>
            <a:xfrm>
              <a:off x="325250" y="216421"/>
              <a:ext cx="6553200" cy="8152583"/>
            </a:xfrm>
            <a:prstGeom prst="rect">
              <a:avLst/>
            </a:prstGeom>
            <a:noFill/>
          </p:spPr>
          <p:txBody>
            <a:bodyPr wrap="square" rtlCol="0">
              <a:spAutoFit/>
            </a:bodyPr>
            <a:lstStyle/>
            <a:p>
              <a:pPr algn="ctr"/>
              <a:r>
                <a:rPr lang="es-419" sz="1400" b="1" u="sng" dirty="0"/>
                <a:t>Pre-evaluación y Progresiones de aprendizaje</a:t>
              </a:r>
            </a:p>
            <a:p>
              <a:pPr algn="ctr"/>
              <a:endParaRPr lang="en-US" sz="1400" b="1" u="sng" dirty="0"/>
            </a:p>
            <a:p>
              <a:pPr algn="ctr"/>
              <a:endParaRPr lang="en-US" sz="1500" b="1" u="sng" dirty="0"/>
            </a:p>
            <a:p>
              <a:r>
                <a:rPr lang="es-MX" sz="1200" dirty="0"/>
                <a:t>Las </a:t>
              </a:r>
              <a:r>
                <a:rPr lang="es-MX" sz="1200" b="1" u="sng" dirty="0"/>
                <a:t>pre-evaluaciones</a:t>
              </a:r>
              <a:r>
                <a:rPr lang="es-MX" sz="1200" dirty="0"/>
                <a:t>  miden el progreso </a:t>
              </a:r>
              <a:r>
                <a:rPr lang="es-MX" sz="1200" b="1" i="1" u="sng" dirty="0">
                  <a:effectLst>
                    <a:outerShdw blurRad="38100" dist="38100" dir="2700000" algn="tl">
                      <a:srgbClr val="000000">
                        <a:alpha val="43137"/>
                      </a:srgbClr>
                    </a:outerShdw>
                  </a:effectLst>
                </a:rPr>
                <a:t>hacia el dominio del estándar</a:t>
              </a:r>
              <a:r>
                <a:rPr lang="es-MX" sz="1200" dirty="0"/>
                <a:t>. </a:t>
              </a:r>
            </a:p>
            <a:p>
              <a:endParaRPr lang="en-US" sz="800" dirty="0"/>
            </a:p>
            <a:p>
              <a:r>
                <a:rPr lang="es-419" sz="1200" dirty="0"/>
                <a:t>Diferente a los CFA’s (</a:t>
              </a:r>
              <a:r>
                <a:rPr lang="es-419" sz="1200" b="1" i="1" u="sng" dirty="0"/>
                <a:t>C</a:t>
              </a:r>
              <a:r>
                <a:rPr lang="es-419" sz="1200" i="1" dirty="0"/>
                <a:t>ommon </a:t>
              </a:r>
              <a:r>
                <a:rPr lang="es-419" sz="1200" b="1" i="1" u="sng" dirty="0"/>
                <a:t>F</a:t>
              </a:r>
              <a:r>
                <a:rPr lang="es-419" sz="1200" i="1" dirty="0"/>
                <a:t>ormative </a:t>
              </a:r>
              <a:r>
                <a:rPr lang="es-419" sz="1200" b="1" i="1" u="sng" dirty="0"/>
                <a:t>A</a:t>
              </a:r>
              <a:r>
                <a:rPr lang="es-419" sz="1200" i="1" dirty="0"/>
                <a:t>ssessments</a:t>
              </a:r>
              <a:r>
                <a:rPr lang="es-419" sz="1200" dirty="0"/>
                <a:t>) que miden el dominio del estándar, las pre-evaluaciones son más como un panorama de las fortalezas  y las deficiencias del estudiante, que miden las destrezas y conceptos que este necesita </a:t>
              </a:r>
              <a:r>
                <a:rPr lang="es-419" sz="1200" b="1" i="1" dirty="0"/>
                <a:t>a lo largo del camino </a:t>
              </a:r>
              <a:r>
                <a:rPr lang="es-419" sz="1200" dirty="0"/>
                <a:t>para poder alcanzar el dominio del estándar.</a:t>
              </a:r>
            </a:p>
            <a:p>
              <a:endParaRPr lang="en-US" sz="1200" dirty="0" smtClean="0"/>
            </a:p>
            <a:p>
              <a:endParaRPr lang="en-US" sz="1200" dirty="0"/>
            </a:p>
            <a:p>
              <a:endParaRPr lang="en-US" sz="1200" dirty="0"/>
            </a:p>
            <a:p>
              <a:endParaRPr lang="en-US" sz="1200" dirty="0"/>
            </a:p>
            <a:p>
              <a:endParaRPr lang="en-US" sz="12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400" dirty="0"/>
            </a:p>
            <a:p>
              <a:endParaRPr lang="en-US" sz="1200" dirty="0" smtClean="0"/>
            </a:p>
            <a:p>
              <a:endParaRPr lang="en-US" sz="1200" dirty="0"/>
            </a:p>
            <a:p>
              <a:r>
                <a:rPr lang="x-none" sz="1200" dirty="0"/>
                <a:t>¿Qué hay de una post evaluación? No existe una post-evaluación estandarizada.</a:t>
              </a:r>
            </a:p>
            <a:p>
              <a:r>
                <a:rPr lang="x-none" sz="1200" dirty="0"/>
                <a:t>La verdadera medida de cómo los estudiantes están trabajando </a:t>
              </a:r>
              <a:r>
                <a:rPr lang="x-none" sz="1200" b="1" i="1" dirty="0"/>
                <a:t>a lo largo del camino</a:t>
              </a:r>
              <a:r>
                <a:rPr lang="x-none" sz="1200" dirty="0"/>
                <a:t>, se evalúa en el salón de clases durante la instrucción y la evaluación formativa en el salón. Por esta razón los CFAs no se llaman post evaluaciones. Los CFAs miden el </a:t>
              </a:r>
              <a:r>
                <a:rPr lang="x-none" sz="1200" b="1" i="1" dirty="0"/>
                <a:t>objetivo final</a:t>
              </a:r>
              <a:r>
                <a:rPr lang="x-none" sz="1200" dirty="0"/>
                <a:t>, o el dominio del estándar. Sin embargo, sin las pre-evaluaciones, ¿cómo sabríamos en qué enfocar nuestra instrucción a través de cada trimestre?</a:t>
              </a:r>
            </a:p>
            <a:p>
              <a:endParaRPr lang="x-none" sz="800" dirty="0"/>
            </a:p>
            <a:p>
              <a:r>
                <a:rPr lang="x-none" sz="1200" b="1" u="sng" dirty="0"/>
                <a:t>Progresiones de aprendizaje: </a:t>
              </a:r>
              <a:r>
                <a:rPr lang="x-none" sz="1200" dirty="0"/>
                <a:t>son el conjunto predicho de destrezas necesarias para poder completar la demanda de la tarea requerida de cada estándar. Las progresiones de aprendizaje fueron alineadas a la matriz Hess </a:t>
              </a:r>
              <a:r>
                <a:rPr lang="x-none" sz="1200" b="1" i="1" u="sng" dirty="0"/>
                <a:t>Cognitive Rigor Matrix.</a:t>
              </a:r>
            </a:p>
            <a:p>
              <a:endParaRPr lang="x-none" sz="800" dirty="0"/>
            </a:p>
            <a:p>
              <a:r>
                <a:rPr lang="x-none" sz="1200" dirty="0"/>
                <a:t>Las pre-evaluaciones miden el dominio del estudiante, que se indican en los recuadros morados (puntos de ajuste). Estos puntos son tareas que nos permiten ajustar la instrucción basada en el rendimiento. Por ejemplo, si un estudiante tiene dificultades en el primer punto de ajuste en color morado (DOK-1, Cf), el maestro tendrá que regresar a las tareas previas al DOK-1 Cf y desarrollar estratégicamente la  instrucción  para cerrar la brecha, moviéndose continuamente hacia adelante hasta el final de la progresión de aprendizaje.</a:t>
              </a:r>
            </a:p>
            <a:p>
              <a:endParaRPr lang="x-none" sz="800" dirty="0"/>
            </a:p>
            <a:p>
              <a:r>
                <a:rPr lang="x-none" sz="1200" dirty="0"/>
                <a:t>Hay una lista de cotejo de las Progresiones de aprendizaje en lectura para cada estándar en cada grado,  que se puede utilizar para monitorear el progreso. Está disponible en: </a:t>
              </a:r>
              <a:endParaRPr lang="en-US" sz="1200" dirty="0"/>
            </a:p>
            <a:p>
              <a:pPr algn="ctr"/>
              <a:endParaRPr lang="en-US" sz="1200" dirty="0">
                <a:hlinkClick r:id="rId3"/>
              </a:endParaRPr>
            </a:p>
            <a:p>
              <a:pPr algn="ctr"/>
              <a:r>
                <a:rPr lang="en-US" sz="1200" dirty="0">
                  <a:hlinkClick r:id="rId3"/>
                </a:rPr>
                <a:t>http://</a:t>
              </a:r>
              <a:r>
                <a:rPr lang="en-US" sz="1200" dirty="0" smtClean="0">
                  <a:hlinkClick r:id="rId3"/>
                </a:rPr>
                <a:t>sresource.homestead.com/Grade-4.html</a:t>
              </a:r>
              <a:endParaRPr lang="en-US" sz="1200" dirty="0"/>
            </a:p>
          </p:txBody>
        </p:sp>
        <p:grpSp>
          <p:nvGrpSpPr>
            <p:cNvPr id="3" name="Group 2"/>
            <p:cNvGrpSpPr/>
            <p:nvPr/>
          </p:nvGrpSpPr>
          <p:grpSpPr>
            <a:xfrm>
              <a:off x="171028" y="1748115"/>
              <a:ext cx="6929265" cy="1088600"/>
              <a:chOff x="171028" y="1748115"/>
              <a:chExt cx="6929265" cy="1088600"/>
            </a:xfrm>
          </p:grpSpPr>
          <p:grpSp>
            <p:nvGrpSpPr>
              <p:cNvPr id="15" name="Group 14"/>
              <p:cNvGrpSpPr/>
              <p:nvPr/>
            </p:nvGrpSpPr>
            <p:grpSpPr>
              <a:xfrm>
                <a:off x="390525" y="1950720"/>
                <a:ext cx="6477000" cy="885995"/>
                <a:chOff x="381000" y="304800"/>
                <a:chExt cx="6477000" cy="885995"/>
              </a:xfrm>
            </p:grpSpPr>
            <p:sp>
              <p:nvSpPr>
                <p:cNvPr id="16" name="Rectangle 15"/>
                <p:cNvSpPr/>
                <p:nvPr/>
              </p:nvSpPr>
              <p:spPr>
                <a:xfrm>
                  <a:off x="381000" y="304800"/>
                  <a:ext cx="52578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s-MX" sz="1200" dirty="0">
                      <a:solidFill>
                        <a:schemeClr val="tx1"/>
                      </a:solidFill>
                    </a:rPr>
                    <a:t>Ejemplo de una </a:t>
                  </a:r>
                  <a:r>
                    <a:rPr lang="es-MX" sz="1200" b="1" i="1" dirty="0">
                      <a:solidFill>
                        <a:schemeClr val="tx1"/>
                      </a:solidFill>
                    </a:rPr>
                    <a:t>Progresión de aprendizaje </a:t>
                  </a:r>
                  <a:r>
                    <a:rPr lang="es-MX" sz="1200" dirty="0">
                      <a:solidFill>
                        <a:schemeClr val="tx1"/>
                      </a:solidFill>
                    </a:rPr>
                    <a:t>para RL.2.1</a:t>
                  </a:r>
                </a:p>
                <a:p>
                  <a:pPr algn="ctr"/>
                  <a:r>
                    <a:rPr lang="es-MX" sz="1200" dirty="0">
                      <a:solidFill>
                        <a:schemeClr val="tx1"/>
                      </a:solidFill>
                    </a:rPr>
                    <a:t>Las pre-evaluaciones miden los</a:t>
                  </a:r>
                  <a:r>
                    <a:rPr lang="es-MX" sz="1200" b="1" i="1" dirty="0">
                      <a:solidFill>
                        <a:schemeClr val="tx1"/>
                      </a:solidFill>
                    </a:rPr>
                    <a:t> punto de ajuste </a:t>
                  </a:r>
                  <a:r>
                    <a:rPr lang="es-MX" sz="1200" dirty="0">
                      <a:solidFill>
                        <a:schemeClr val="tx1"/>
                      </a:solidFill>
                    </a:rPr>
                    <a:t>(aparecen en morado)</a:t>
                  </a:r>
                </a:p>
              </p:txBody>
            </p:sp>
            <p:sp>
              <p:nvSpPr>
                <p:cNvPr id="17" name="Rectangle 16"/>
                <p:cNvSpPr/>
                <p:nvPr/>
              </p:nvSpPr>
              <p:spPr>
                <a:xfrm>
                  <a:off x="5799600" y="304800"/>
                  <a:ext cx="9822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050" b="1" dirty="0">
                      <a:solidFill>
                        <a:schemeClr val="tx1"/>
                      </a:solidFill>
                    </a:rPr>
                    <a:t>CFA</a:t>
                  </a:r>
                </a:p>
                <a:p>
                  <a:r>
                    <a:rPr lang="en-US" sz="1050" dirty="0">
                      <a:solidFill>
                        <a:schemeClr val="tx1"/>
                      </a:solidFill>
                    </a:rPr>
                    <a:t>RL.2.1 </a:t>
                  </a:r>
                  <a:r>
                    <a:rPr lang="es-MX" sz="1050" b="1" dirty="0">
                      <a:solidFill>
                        <a:schemeClr val="tx1"/>
                      </a:solidFill>
                    </a:rPr>
                    <a:t>a </a:t>
                  </a:r>
                  <a:r>
                    <a:rPr lang="es-MX" sz="1050" dirty="0">
                      <a:solidFill>
                        <a:schemeClr val="tx1"/>
                      </a:solidFill>
                    </a:rPr>
                    <a:t>evaluación del estándar a </a:t>
                  </a:r>
                  <a:r>
                    <a:rPr lang="es-MX" sz="1050" b="1" dirty="0">
                      <a:solidFill>
                        <a:schemeClr val="tx1"/>
                      </a:solidFill>
                    </a:rPr>
                    <a:t>nivel de grado </a:t>
                  </a:r>
                  <a:endParaRPr lang="es-MX" sz="1050" dirty="0">
                    <a:solidFill>
                      <a:schemeClr val="tx1"/>
                    </a:solidFill>
                  </a:endParaRPr>
                </a:p>
              </p:txBody>
            </p:sp>
            <p:sp>
              <p:nvSpPr>
                <p:cNvPr id="19" name="Rectangle 18"/>
                <p:cNvSpPr/>
                <p:nvPr/>
              </p:nvSpPr>
              <p:spPr>
                <a:xfrm>
                  <a:off x="385762" y="723900"/>
                  <a:ext cx="5257800" cy="419100"/>
                </a:xfrm>
                <a:prstGeom prst="rect">
                  <a:avLst/>
                </a:prstGeom>
                <a:solidFill>
                  <a:schemeClr val="accent6">
                    <a:lumMod val="20000"/>
                    <a:lumOff val="8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MX" sz="1100" dirty="0">
                      <a:solidFill>
                        <a:schemeClr val="tx1"/>
                      </a:solidFill>
                    </a:rPr>
                    <a:t>Después de haber dado la pre-evaluación, las progresiones de aprendizaje proporcionan tareas informales de evaluación formativa </a:t>
                  </a:r>
                  <a:r>
                    <a:rPr lang="es-MX" sz="1100" b="1" i="1" dirty="0">
                      <a:solidFill>
                        <a:schemeClr val="tx1"/>
                      </a:solidFill>
                    </a:rPr>
                    <a:t>por debajo y cerca del grado a través de cada trimestre.</a:t>
                  </a:r>
                  <a:endParaRPr lang="es-MX" sz="1100" dirty="0">
                    <a:solidFill>
                      <a:schemeClr val="tx1"/>
                    </a:solidFill>
                  </a:endParaRPr>
                </a:p>
              </p:txBody>
            </p:sp>
            <p:cxnSp>
              <p:nvCxnSpPr>
                <p:cNvPr id="18" name="Straight Arrow Connector 17"/>
                <p:cNvCxnSpPr/>
                <p:nvPr/>
              </p:nvCxnSpPr>
              <p:spPr>
                <a:xfrm>
                  <a:off x="381000" y="1190795"/>
                  <a:ext cx="6477000"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2" name="Rounded Rectangle 1"/>
              <p:cNvSpPr/>
              <p:nvPr/>
            </p:nvSpPr>
            <p:spPr>
              <a:xfrm>
                <a:off x="171028" y="1777186"/>
                <a:ext cx="838200"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1018809"/>
                <a:r>
                  <a:rPr lang="es-419" sz="890" b="1" dirty="0">
                    <a:solidFill>
                      <a:prstClr val="black"/>
                    </a:solidFill>
                    <a:effectLst>
                      <a:outerShdw blurRad="38100" dist="38100" dir="2700000" algn="tl">
                        <a:srgbClr val="000000">
                          <a:alpha val="43137"/>
                        </a:srgbClr>
                      </a:outerShdw>
                    </a:effectLst>
                  </a:rPr>
                  <a:t>Comienzo del trimestre</a:t>
                </a:r>
              </a:p>
            </p:txBody>
          </p:sp>
          <p:sp>
            <p:nvSpPr>
              <p:cNvPr id="13" name="Rounded Rectangle 12"/>
              <p:cNvSpPr/>
              <p:nvPr/>
            </p:nvSpPr>
            <p:spPr>
              <a:xfrm>
                <a:off x="6482357" y="1748115"/>
                <a:ext cx="617936"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66612"/>
                <a:r>
                  <a:rPr lang="es-419" sz="847" b="1" dirty="0">
                    <a:solidFill>
                      <a:prstClr val="black"/>
                    </a:solidFill>
                    <a:effectLst>
                      <a:outerShdw blurRad="38100" dist="38100" dir="2700000" algn="tl">
                        <a:srgbClr val="000000">
                          <a:alpha val="43137"/>
                        </a:srgbClr>
                      </a:outerShdw>
                    </a:effectLst>
                  </a:rPr>
                  <a:t>Al final del trimestre</a:t>
                </a:r>
              </a:p>
            </p:txBody>
          </p:sp>
        </p:grpSp>
      </p:grpSp>
      <p:sp>
        <p:nvSpPr>
          <p:cNvPr id="21" name="Rounded Rectangle 20"/>
          <p:cNvSpPr/>
          <p:nvPr/>
        </p:nvSpPr>
        <p:spPr>
          <a:xfrm>
            <a:off x="3874894" y="4648200"/>
            <a:ext cx="1415837" cy="15240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b="1" dirty="0" smtClean="0">
                <a:solidFill>
                  <a:schemeClr val="tx1"/>
                </a:solidFill>
                <a:effectLst>
                  <a:outerShdw blurRad="38100" dist="38100" dir="2700000" algn="tl">
                    <a:srgbClr val="000000">
                      <a:alpha val="43137"/>
                    </a:srgbClr>
                  </a:outerShdw>
                </a:effectLst>
              </a:rPr>
              <a:t>A través del trimestre</a:t>
            </a:r>
            <a:endParaRPr lang="es-MX" sz="9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860816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11</a:t>
            </a:fld>
            <a:endParaRPr lang="en-US" dirty="0"/>
          </a:p>
        </p:txBody>
      </p:sp>
      <p:sp>
        <p:nvSpPr>
          <p:cNvPr id="2" name="Rectangle 1"/>
          <p:cNvSpPr/>
          <p:nvPr/>
        </p:nvSpPr>
        <p:spPr>
          <a:xfrm>
            <a:off x="323850" y="48921"/>
            <a:ext cx="7124700" cy="705459"/>
          </a:xfrm>
          <a:prstGeom prst="rect">
            <a:avLst/>
          </a:prstGeom>
        </p:spPr>
        <p:txBody>
          <a:bodyPr wrap="square" lIns="96359" tIns="48180" rIns="96359" bIns="48180">
            <a:spAutoFit/>
          </a:bodyPr>
          <a:lstStyle/>
          <a:p>
            <a:r>
              <a:rPr lang="en-US" sz="1300" b="1" dirty="0"/>
              <a:t>Quarter </a:t>
            </a:r>
            <a:r>
              <a:rPr lang="en-US" sz="1300" b="1" dirty="0" smtClean="0"/>
              <a:t>Four </a:t>
            </a:r>
            <a:r>
              <a:rPr lang="en-US" sz="1300" dirty="0"/>
              <a:t>Reading Literature Learning Progressions.  </a:t>
            </a:r>
          </a:p>
          <a:p>
            <a:r>
              <a:rPr lang="en-US" sz="1300" dirty="0"/>
              <a:t>The indicated boxes highlighted </a:t>
            </a:r>
            <a:r>
              <a:rPr lang="en-US" sz="1300" b="1" i="1" dirty="0"/>
              <a:t>before the standard</a:t>
            </a:r>
            <a:r>
              <a:rPr lang="en-US" sz="1300" dirty="0"/>
              <a:t>, </a:t>
            </a:r>
            <a:r>
              <a:rPr lang="en-US" sz="1300" b="1" dirty="0"/>
              <a:t>are assessed on this pre-assessment</a:t>
            </a:r>
            <a:r>
              <a:rPr lang="en-US" sz="1300" dirty="0"/>
              <a:t>. The standard itself is assessed on the Common Formative Assessment (CFA) at the end of each quarter.</a:t>
            </a:r>
          </a:p>
        </p:txBody>
      </p:sp>
      <p:graphicFrame>
        <p:nvGraphicFramePr>
          <p:cNvPr id="9" name="Table 8"/>
          <p:cNvGraphicFramePr>
            <a:graphicFrameLocks noGrp="1"/>
          </p:cNvGraphicFramePr>
          <p:nvPr>
            <p:extLst>
              <p:ext uri="{D42A27DB-BD31-4B8C-83A1-F6EECF244321}">
                <p14:modId xmlns:p14="http://schemas.microsoft.com/office/powerpoint/2010/main" val="769075537"/>
              </p:ext>
            </p:extLst>
          </p:nvPr>
        </p:nvGraphicFramePr>
        <p:xfrm>
          <a:off x="388938" y="5867400"/>
          <a:ext cx="6994525" cy="1354880"/>
        </p:xfrm>
        <a:graphic>
          <a:graphicData uri="http://schemas.openxmlformats.org/drawingml/2006/table">
            <a:tbl>
              <a:tblPr firstRow="1" firstCol="1" bandRow="1"/>
              <a:tblGrid>
                <a:gridCol w="906462"/>
                <a:gridCol w="914400"/>
                <a:gridCol w="1295400"/>
                <a:gridCol w="947224"/>
                <a:gridCol w="1065832"/>
                <a:gridCol w="865989"/>
                <a:gridCol w="999218"/>
              </a:tblGrid>
              <a:tr h="135680">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a:t>
                      </a:r>
                      <a:endParaRPr lang="en-US" sz="800" dirty="0">
                        <a:effectLst/>
                        <a:latin typeface="Calibri"/>
                        <a:ea typeface="Calibri"/>
                        <a:cs typeface="Times New Roman"/>
                      </a:endParaRPr>
                    </a:p>
                  </a:txBody>
                  <a:tcPr marL="33686" marR="3368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Kc</a:t>
                      </a:r>
                      <a:endParaRPr lang="en-US" sz="800">
                        <a:effectLst/>
                        <a:latin typeface="Calibri"/>
                        <a:ea typeface="Calibri"/>
                        <a:cs typeface="Times New Roman"/>
                      </a:endParaRPr>
                    </a:p>
                  </a:txBody>
                  <a:tcPr marL="33686" marR="3368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Cd</a:t>
                      </a:r>
                      <a:endParaRPr lang="en-US" sz="800">
                        <a:effectLst/>
                        <a:latin typeface="Calibri"/>
                        <a:ea typeface="Calibri"/>
                        <a:cs typeface="Times New Roman"/>
                      </a:endParaRPr>
                    </a:p>
                  </a:txBody>
                  <a:tcPr marL="33686" marR="3368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Cf</a:t>
                      </a:r>
                      <a:endParaRPr lang="en-US" sz="800">
                        <a:effectLst/>
                        <a:latin typeface="Calibri"/>
                        <a:ea typeface="Calibri"/>
                        <a:cs typeface="Times New Roman"/>
                      </a:endParaRPr>
                    </a:p>
                  </a:txBody>
                  <a:tcPr marL="33686" marR="3368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Ch</a:t>
                      </a:r>
                      <a:endParaRPr lang="en-US" sz="800">
                        <a:effectLst/>
                        <a:latin typeface="Calibri"/>
                        <a:ea typeface="Calibri"/>
                        <a:cs typeface="Times New Roman"/>
                      </a:endParaRPr>
                    </a:p>
                  </a:txBody>
                  <a:tcPr marL="33686" marR="3368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Ck</a:t>
                      </a:r>
                      <a:endParaRPr lang="en-US" sz="800">
                        <a:effectLst/>
                        <a:latin typeface="Calibri"/>
                        <a:ea typeface="Calibri"/>
                        <a:cs typeface="Times New Roman"/>
                      </a:endParaRPr>
                    </a:p>
                  </a:txBody>
                  <a:tcPr marL="33686" marR="3368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Cl</a:t>
                      </a:r>
                      <a:endParaRPr lang="en-US" sz="800">
                        <a:effectLst/>
                        <a:latin typeface="Calibri"/>
                        <a:ea typeface="Calibri"/>
                        <a:cs typeface="Times New Roman"/>
                      </a:endParaRPr>
                    </a:p>
                  </a:txBody>
                  <a:tcPr marL="33686" marR="33686"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r>
              <a:tr h="774778">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Recall details, facts or events about stories and myths from different cultures (texts read and discussed in class).</a:t>
                      </a:r>
                      <a:endParaRPr lang="en-US" sz="800" dirty="0">
                        <a:effectLst/>
                        <a:latin typeface="Calibri"/>
                        <a:ea typeface="Calibri"/>
                        <a:cs typeface="Times New Roman"/>
                      </a:endParaRPr>
                    </a:p>
                  </a:txBody>
                  <a:tcPr marL="33686" marR="3368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Understands and uses </a:t>
                      </a:r>
                      <a:r>
                        <a:rPr lang="en-US" sz="800" u="sng" dirty="0">
                          <a:solidFill>
                            <a:srgbClr val="000000"/>
                          </a:solidFill>
                          <a:effectLst/>
                          <a:latin typeface="Calibri"/>
                          <a:ea typeface="Times New Roman"/>
                          <a:cs typeface="Times New Roman"/>
                        </a:rPr>
                        <a:t>Standard Academic Language</a:t>
                      </a:r>
                      <a:r>
                        <a:rPr lang="en-US" sz="800" dirty="0">
                          <a:solidFill>
                            <a:srgbClr val="000000"/>
                          </a:solidFill>
                          <a:effectLst/>
                          <a:latin typeface="Calibri"/>
                          <a:ea typeface="Times New Roman"/>
                          <a:cs typeface="Times New Roman"/>
                        </a:rPr>
                        <a:t> terms: compare, contrast, theme, and author’s treatment or approach, myths, traditional and cultures.</a:t>
                      </a:r>
                      <a:endParaRPr lang="en-US" sz="800" dirty="0">
                        <a:effectLst/>
                        <a:latin typeface="Calibri"/>
                        <a:ea typeface="Calibri"/>
                        <a:cs typeface="Times New Roman"/>
                      </a:endParaRPr>
                    </a:p>
                  </a:txBody>
                  <a:tcPr marL="33686" marR="3368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Identifies when asked the </a:t>
                      </a:r>
                      <a:r>
                        <a:rPr lang="en-US" sz="800" dirty="0">
                          <a:solidFill>
                            <a:srgbClr val="000000"/>
                          </a:solidFill>
                          <a:effectLst/>
                          <a:latin typeface="Calibri"/>
                          <a:ea typeface="Times New Roman"/>
                          <a:cs typeface="Arial"/>
                        </a:rPr>
                        <a:t>literary elements </a:t>
                      </a:r>
                      <a:r>
                        <a:rPr lang="en-US" sz="800" dirty="0">
                          <a:solidFill>
                            <a:srgbClr val="000000"/>
                          </a:solidFill>
                          <a:effectLst/>
                          <a:latin typeface="Calibri"/>
                          <a:ea typeface="Times New Roman"/>
                          <a:cs typeface="Times New Roman"/>
                        </a:rPr>
                        <a:t>of selected stories, myths, or traditional literature from different cultures.</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Elements:  </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Characters     Topic</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Setting            Patterns of</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Events             Opposition</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Theme</a:t>
                      </a:r>
                      <a:endParaRPr lang="en-US" sz="800" dirty="0">
                        <a:effectLst/>
                        <a:latin typeface="Calibri"/>
                        <a:ea typeface="Calibri"/>
                        <a:cs typeface="Times New Roman"/>
                      </a:endParaRPr>
                    </a:p>
                  </a:txBody>
                  <a:tcPr marL="33686" marR="3368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Answer who, what, when, where or how questions about patterns of events in stories and myths from different cultures in a text read and discussed in class.</a:t>
                      </a:r>
                      <a:endParaRPr lang="en-US" sz="800">
                        <a:effectLst/>
                        <a:latin typeface="Calibri"/>
                        <a:ea typeface="Calibri"/>
                        <a:cs typeface="Times New Roman"/>
                      </a:endParaRPr>
                    </a:p>
                  </a:txBody>
                  <a:tcPr marL="33686" marR="3368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Arial"/>
                        </a:rPr>
                        <a:t>Concept Development:</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Arial"/>
                        </a:rPr>
                        <a:t>Understands that stories with similar themes or topics are presented differently at times based on the culture.  </a:t>
                      </a:r>
                      <a:endParaRPr lang="en-US" sz="800" dirty="0">
                        <a:effectLst/>
                        <a:latin typeface="Calibri"/>
                        <a:ea typeface="Calibri"/>
                        <a:cs typeface="Times New Roman"/>
                      </a:endParaRPr>
                    </a:p>
                  </a:txBody>
                  <a:tcPr marL="33686" marR="3368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Arial"/>
                        </a:rPr>
                        <a:t>Identifies the topic or theme in traditional stories or myths from different cultures.</a:t>
                      </a:r>
                      <a:endParaRPr lang="en-US" sz="800">
                        <a:effectLst/>
                        <a:latin typeface="Calibri"/>
                        <a:ea typeface="Calibri"/>
                        <a:cs typeface="Times New Roman"/>
                      </a:endParaRPr>
                    </a:p>
                  </a:txBody>
                  <a:tcPr marL="33686" marR="3368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Locate the specific pattern of events seen in myths from different cultures in two or more texts (good and evil, quests, opposition).</a:t>
                      </a:r>
                      <a:endParaRPr lang="en-US" sz="800" dirty="0">
                        <a:effectLst/>
                        <a:latin typeface="Calibri"/>
                        <a:ea typeface="Calibri"/>
                        <a:cs typeface="Times New Roman"/>
                      </a:endParaRPr>
                    </a:p>
                  </a:txBody>
                  <a:tcPr marL="33686" marR="33686"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84861906"/>
              </p:ext>
            </p:extLst>
          </p:nvPr>
        </p:nvGraphicFramePr>
        <p:xfrm>
          <a:off x="388938" y="7239000"/>
          <a:ext cx="6994525" cy="1555917"/>
        </p:xfrm>
        <a:graphic>
          <a:graphicData uri="http://schemas.openxmlformats.org/drawingml/2006/table">
            <a:tbl>
              <a:tblPr firstRow="1" firstCol="1" bandRow="1"/>
              <a:tblGrid>
                <a:gridCol w="1119124"/>
                <a:gridCol w="1154097"/>
                <a:gridCol w="1154097"/>
                <a:gridCol w="1189069"/>
                <a:gridCol w="1189069"/>
                <a:gridCol w="1189069"/>
              </a:tblGrid>
              <a:tr h="214797">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t>
                      </a:r>
                      <a:r>
                        <a:rPr lang="en-US" sz="800" b="1" dirty="0" err="1">
                          <a:solidFill>
                            <a:srgbClr val="000000"/>
                          </a:solidFill>
                          <a:effectLst/>
                          <a:latin typeface="Calibri"/>
                          <a:ea typeface="Times New Roman"/>
                          <a:cs typeface="Times New Roman"/>
                        </a:rPr>
                        <a:t>ANp</a:t>
                      </a:r>
                      <a:endParaRPr lang="en-US" sz="800" dirty="0">
                        <a:effectLst/>
                        <a:latin typeface="Calibri"/>
                        <a:ea typeface="Calibri"/>
                        <a:cs typeface="Times New Roman"/>
                      </a:endParaRPr>
                    </a:p>
                  </a:txBody>
                  <a:tcPr marL="35021" marR="3502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ANr</a:t>
                      </a:r>
                      <a:endParaRPr lang="en-US" sz="800">
                        <a:effectLst/>
                        <a:latin typeface="Calibri"/>
                        <a:ea typeface="Calibri"/>
                        <a:cs typeface="Times New Roman"/>
                      </a:endParaRPr>
                    </a:p>
                  </a:txBody>
                  <a:tcPr marL="35021" marR="3502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ANt</a:t>
                      </a:r>
                      <a:endParaRPr lang="en-US" sz="800">
                        <a:effectLst/>
                        <a:latin typeface="Calibri"/>
                        <a:ea typeface="Calibri"/>
                        <a:cs typeface="Times New Roman"/>
                      </a:endParaRPr>
                    </a:p>
                  </a:txBody>
                  <a:tcPr marL="35021" marR="3502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Cv</a:t>
                      </a:r>
                      <a:endParaRPr lang="en-US" sz="800">
                        <a:effectLst/>
                        <a:latin typeface="Calibri"/>
                        <a:ea typeface="Calibri"/>
                        <a:cs typeface="Times New Roman"/>
                      </a:endParaRPr>
                    </a:p>
                  </a:txBody>
                  <a:tcPr marL="35021" marR="3502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ANA</a:t>
                      </a:r>
                      <a:endParaRPr lang="en-US" sz="800">
                        <a:effectLst/>
                        <a:latin typeface="Calibri"/>
                        <a:ea typeface="Calibri"/>
                        <a:cs typeface="Times New Roman"/>
                      </a:endParaRPr>
                    </a:p>
                  </a:txBody>
                  <a:tcPr marL="35021" marR="3502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dirty="0" smtClean="0">
                          <a:solidFill>
                            <a:srgbClr val="000000"/>
                          </a:solidFill>
                          <a:effectLst/>
                          <a:latin typeface="Calibri"/>
                          <a:ea typeface="Times New Roman"/>
                          <a:cs typeface="Times New Roman"/>
                        </a:rPr>
                        <a:t>Standard</a:t>
                      </a:r>
                      <a:endParaRPr lang="en-US" sz="800" dirty="0">
                        <a:effectLst/>
                        <a:latin typeface="Calibri"/>
                        <a:ea typeface="Calibri"/>
                        <a:cs typeface="Times New Roman"/>
                      </a:endParaRPr>
                    </a:p>
                  </a:txBody>
                  <a:tcPr marL="35021" marR="3502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75000"/>
                      </a:schemeClr>
                    </a:solidFill>
                  </a:tcPr>
                </a:tc>
              </a:tr>
              <a:tr h="689141">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Categorize the pattern of events seen in two or more stories, myths or traditional literature from different cultures (graphic organizers</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5021" marR="3502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Analyze the structure of the pattern of events in myths from different cultures (tales of the past, origins, morals.  (i.e., How are the events unfolding…sequentially?  Cause/effect?) List on a structural graphic organizer. </a:t>
                      </a:r>
                      <a:endParaRPr lang="en-US" sz="800" dirty="0">
                        <a:effectLst/>
                        <a:latin typeface="Calibri"/>
                        <a:ea typeface="Calibri"/>
                        <a:cs typeface="Times New Roman"/>
                      </a:endParaRPr>
                    </a:p>
                  </a:txBody>
                  <a:tcPr marL="35021" marR="3502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Understands the characteristic text features of myths, stories and traditional literature from different cultures (i.e., what features do you normally see in myths?  In stories?  - Aesop’s fables – have characteristics of a lesson or message, etc…).</a:t>
                      </a:r>
                      <a:endParaRPr lang="en-US" sz="800" dirty="0">
                        <a:effectLst/>
                        <a:latin typeface="Calibri"/>
                        <a:ea typeface="Calibri"/>
                        <a:cs typeface="Times New Roman"/>
                      </a:endParaRPr>
                    </a:p>
                  </a:txBody>
                  <a:tcPr marL="35021" marR="3502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Arial"/>
                        </a:rPr>
                        <a:t>Identify </a:t>
                      </a:r>
                      <a:r>
                        <a:rPr lang="en-US" sz="800" b="1" u="sng" dirty="0">
                          <a:solidFill>
                            <a:srgbClr val="000000"/>
                          </a:solidFill>
                          <a:effectLst/>
                          <a:latin typeface="Calibri"/>
                          <a:ea typeface="Times New Roman"/>
                          <a:cs typeface="Arial"/>
                        </a:rPr>
                        <a:t>similar</a:t>
                      </a:r>
                      <a:r>
                        <a:rPr lang="en-US" sz="800" b="1" dirty="0">
                          <a:solidFill>
                            <a:srgbClr val="000000"/>
                          </a:solidFill>
                          <a:effectLst/>
                          <a:latin typeface="Calibri"/>
                          <a:ea typeface="Times New Roman"/>
                          <a:cs typeface="Arial"/>
                        </a:rPr>
                        <a:t> topics or themes between selected</a:t>
                      </a:r>
                      <a:r>
                        <a:rPr lang="en-US" sz="800" b="1" dirty="0">
                          <a:solidFill>
                            <a:srgbClr val="000000"/>
                          </a:solidFill>
                          <a:effectLst/>
                          <a:latin typeface="Calibri"/>
                          <a:ea typeface="Times New Roman"/>
                          <a:cs typeface="Times New Roman"/>
                        </a:rPr>
                        <a:t> stories, myths, or traditional literature from different cultures (compare a topic or theme using a Venn diagram</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5021" marR="3502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Analyze author’s craft in stories, myths, or traditional literature from different cultures ( is the author using personification?  hyperbole? suspense? flashback</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CONSTRUCTED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5021" marR="3502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smtClean="0">
                          <a:solidFill>
                            <a:srgbClr val="000000"/>
                          </a:solidFill>
                          <a:effectLst/>
                          <a:latin typeface="Calibri"/>
                          <a:ea typeface="Times New Roman"/>
                          <a:cs typeface="Times New Roman"/>
                        </a:rPr>
                        <a:t>RL.4.9</a:t>
                      </a:r>
                      <a:r>
                        <a:rPr lang="en-US" sz="800" dirty="0" smtClean="0">
                          <a:solidFill>
                            <a:srgbClr val="000000"/>
                          </a:solidFill>
                          <a:effectLst/>
                          <a:latin typeface="Calibri"/>
                          <a:ea typeface="Times New Roman"/>
                          <a:cs typeface="Times New Roman"/>
                        </a:rPr>
                        <a:t> </a:t>
                      </a:r>
                      <a:r>
                        <a:rPr lang="en-US" sz="800" dirty="0">
                          <a:solidFill>
                            <a:srgbClr val="000000"/>
                          </a:solidFill>
                          <a:effectLst/>
                          <a:latin typeface="Calibri"/>
                          <a:ea typeface="Times New Roman"/>
                          <a:cs typeface="Times New Roman"/>
                        </a:rPr>
                        <a:t>Compare and contrast the treatment of similar themes, topics, and patterns of events in stories, myths, and traditional literature from different cultures.</a:t>
                      </a:r>
                      <a:endParaRPr lang="en-US" sz="800" dirty="0">
                        <a:effectLst/>
                        <a:latin typeface="Calibri"/>
                        <a:ea typeface="Calibri"/>
                        <a:cs typeface="Times New Roman"/>
                      </a:endParaRPr>
                    </a:p>
                  </a:txBody>
                  <a:tcPr marL="35021" marR="3502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sp>
        <p:nvSpPr>
          <p:cNvPr id="10" name="Rectangle 9"/>
          <p:cNvSpPr/>
          <p:nvPr/>
        </p:nvSpPr>
        <p:spPr>
          <a:xfrm>
            <a:off x="6400800" y="6934200"/>
            <a:ext cx="990600" cy="1524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effectLst>
                  <a:outerShdw blurRad="38100" dist="38100" dir="2700000" algn="tl">
                    <a:srgbClr val="000000">
                      <a:alpha val="43137"/>
                    </a:srgbClr>
                  </a:outerShdw>
                </a:effectLst>
              </a:rPr>
              <a:t>Not assessed</a:t>
            </a:r>
            <a:endParaRPr lang="en-US" sz="800" b="1" dirty="0">
              <a:effectLst>
                <a:outerShdw blurRad="38100" dist="38100" dir="2700000" algn="tl">
                  <a:srgbClr val="000000">
                    <a:alpha val="43137"/>
                  </a:srgbClr>
                </a:outerShdw>
              </a:effectLst>
            </a:endParaRPr>
          </a:p>
        </p:txBody>
      </p:sp>
      <p:graphicFrame>
        <p:nvGraphicFramePr>
          <p:cNvPr id="12" name="Table 11"/>
          <p:cNvGraphicFramePr>
            <a:graphicFrameLocks noGrp="1"/>
          </p:cNvGraphicFramePr>
          <p:nvPr>
            <p:extLst>
              <p:ext uri="{D42A27DB-BD31-4B8C-83A1-F6EECF244321}">
                <p14:modId xmlns:p14="http://schemas.microsoft.com/office/powerpoint/2010/main" val="3641853236"/>
              </p:ext>
            </p:extLst>
          </p:nvPr>
        </p:nvGraphicFramePr>
        <p:xfrm>
          <a:off x="388620" y="2895600"/>
          <a:ext cx="7211060" cy="1371600"/>
        </p:xfrm>
        <a:graphic>
          <a:graphicData uri="http://schemas.openxmlformats.org/drawingml/2006/table">
            <a:tbl>
              <a:tblPr firstRow="1" firstCol="1" bandRow="1"/>
              <a:tblGrid>
                <a:gridCol w="604520"/>
                <a:gridCol w="949960"/>
                <a:gridCol w="604520"/>
                <a:gridCol w="690880"/>
                <a:gridCol w="690880"/>
                <a:gridCol w="604520"/>
                <a:gridCol w="820420"/>
                <a:gridCol w="906780"/>
                <a:gridCol w="1338580"/>
              </a:tblGrid>
              <a:tr h="134112">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 1 Ka</a:t>
                      </a:r>
                      <a:endParaRPr lang="en-US" sz="800" dirty="0">
                        <a:effectLst/>
                        <a:latin typeface="Calibri"/>
                        <a:ea typeface="Calibri"/>
                        <a:cs typeface="Times New Roman"/>
                      </a:endParaRPr>
                    </a:p>
                  </a:txBody>
                  <a:tcPr marL="33421" marR="33421"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5">
                        <a:lumMod val="20000"/>
                        <a:lumOff val="80000"/>
                      </a:schemeClr>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 1 Kc</a:t>
                      </a:r>
                      <a:endParaRPr lang="en-US" sz="800">
                        <a:effectLst/>
                        <a:latin typeface="Calibri"/>
                        <a:ea typeface="Calibri"/>
                        <a:cs typeface="Times New Roman"/>
                      </a:endParaRPr>
                    </a:p>
                  </a:txBody>
                  <a:tcPr marL="33421" marR="33421"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 1 Cd</a:t>
                      </a:r>
                      <a:endParaRPr lang="en-US" sz="800">
                        <a:effectLst/>
                        <a:latin typeface="Calibri"/>
                        <a:ea typeface="Calibri"/>
                        <a:cs typeface="Times New Roman"/>
                      </a:endParaRPr>
                    </a:p>
                  </a:txBody>
                  <a:tcPr marL="33421" marR="33421"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 1 Cf</a:t>
                      </a:r>
                      <a:endParaRPr lang="en-US" sz="800">
                        <a:effectLst/>
                        <a:latin typeface="Calibri"/>
                        <a:ea typeface="Calibri"/>
                        <a:cs typeface="Times New Roman"/>
                      </a:endParaRPr>
                    </a:p>
                  </a:txBody>
                  <a:tcPr marL="33421" marR="33421"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 2 Ch</a:t>
                      </a:r>
                      <a:endParaRPr lang="en-US" sz="800">
                        <a:effectLst/>
                        <a:latin typeface="Calibri"/>
                        <a:ea typeface="Calibri"/>
                        <a:cs typeface="Times New Roman"/>
                      </a:endParaRPr>
                    </a:p>
                  </a:txBody>
                  <a:tcPr marL="33421" marR="33421"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 2 Cl</a:t>
                      </a:r>
                      <a:endParaRPr lang="en-US" sz="800" dirty="0">
                        <a:effectLst/>
                        <a:latin typeface="Calibri"/>
                        <a:ea typeface="Calibri"/>
                        <a:cs typeface="Times New Roman"/>
                      </a:endParaRPr>
                    </a:p>
                  </a:txBody>
                  <a:tcPr marL="33421" marR="33421"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 2 ANp</a:t>
                      </a:r>
                      <a:endParaRPr lang="en-US" sz="800">
                        <a:effectLst/>
                        <a:latin typeface="Calibri"/>
                        <a:ea typeface="Calibri"/>
                        <a:cs typeface="Times New Roman"/>
                      </a:endParaRPr>
                    </a:p>
                  </a:txBody>
                  <a:tcPr marL="33421" marR="33421"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 2 ANs</a:t>
                      </a:r>
                      <a:endParaRPr lang="en-US" sz="800">
                        <a:effectLst/>
                        <a:latin typeface="Calibri"/>
                        <a:ea typeface="Calibri"/>
                        <a:cs typeface="Times New Roman"/>
                      </a:endParaRPr>
                    </a:p>
                  </a:txBody>
                  <a:tcPr marL="33421" marR="33421"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Cw</a:t>
                      </a:r>
                      <a:endParaRPr lang="en-US" sz="800">
                        <a:effectLst/>
                        <a:latin typeface="Calibri"/>
                        <a:ea typeface="Calibri"/>
                        <a:cs typeface="Times New Roman"/>
                      </a:endParaRPr>
                    </a:p>
                  </a:txBody>
                  <a:tcPr marL="33421" marR="33421"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6D9F1"/>
                    </a:solidFill>
                  </a:tcPr>
                </a:tc>
              </a:tr>
              <a:tr h="1237488">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Recall or refer to key details from a narrator’s point of view in a text.</a:t>
                      </a:r>
                      <a:endParaRPr lang="en-US" sz="800" dirty="0">
                        <a:effectLst/>
                        <a:latin typeface="Calibri"/>
                        <a:ea typeface="Calibri"/>
                        <a:cs typeface="Times New Roman"/>
                      </a:endParaRPr>
                    </a:p>
                  </a:txBody>
                  <a:tcPr marL="33421" marR="33421"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Define (understand the meaning of …) </a:t>
                      </a:r>
                      <a:r>
                        <a:rPr lang="en-US" sz="800" u="sng" dirty="0">
                          <a:solidFill>
                            <a:srgbClr val="000000"/>
                          </a:solidFill>
                          <a:effectLst/>
                          <a:latin typeface="Calibri"/>
                          <a:ea typeface="Times New Roman"/>
                          <a:cs typeface="Times New Roman"/>
                        </a:rPr>
                        <a:t>standard academic language - terms</a:t>
                      </a:r>
                      <a:r>
                        <a:rPr lang="en-US" sz="800" dirty="0">
                          <a:solidFill>
                            <a:srgbClr val="000000"/>
                          </a:solidFill>
                          <a:effectLst/>
                          <a:latin typeface="Calibri"/>
                          <a:ea typeface="Times New Roman"/>
                          <a:cs typeface="Times New Roman"/>
                        </a:rPr>
                        <a:t>: compare, contrast, point of view, first and third person, and narrator/narration.</a:t>
                      </a:r>
                      <a:endParaRPr lang="en-US" sz="800" dirty="0">
                        <a:effectLst/>
                        <a:latin typeface="Calibri"/>
                        <a:ea typeface="Calibri"/>
                        <a:cs typeface="Times New Roman"/>
                      </a:endParaRPr>
                    </a:p>
                  </a:txBody>
                  <a:tcPr marL="33421" marR="33421"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Identifies if a story is told from the first or third person point of view.</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 </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 </a:t>
                      </a:r>
                      <a:endParaRPr lang="en-US" sz="800" dirty="0">
                        <a:effectLst/>
                        <a:latin typeface="Calibri"/>
                        <a:ea typeface="Calibri"/>
                        <a:cs typeface="Times New Roman"/>
                      </a:endParaRPr>
                    </a:p>
                  </a:txBody>
                  <a:tcPr marL="33421" marR="33421"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Answers who, what, when, where and how questions about a narrator’s point of view.</a:t>
                      </a:r>
                      <a:endParaRPr lang="en-US" sz="800" dirty="0">
                        <a:effectLst/>
                        <a:latin typeface="Calibri"/>
                        <a:ea typeface="Calibri"/>
                        <a:cs typeface="Times New Roman"/>
                      </a:endParaRPr>
                    </a:p>
                  </a:txBody>
                  <a:tcPr marL="33421" marR="33421"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Explain the difference between first and third person narrations.</a:t>
                      </a:r>
                      <a:endParaRPr lang="en-US" sz="800" dirty="0">
                        <a:effectLst/>
                        <a:latin typeface="Calibri"/>
                        <a:ea typeface="Calibri"/>
                        <a:cs typeface="Times New Roman"/>
                      </a:endParaRPr>
                    </a:p>
                  </a:txBody>
                  <a:tcPr marL="33421" marR="33421"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Locates information to confirm if a story is told from a first or third person point of view.</a:t>
                      </a:r>
                      <a:endParaRPr lang="en-US" sz="800" dirty="0">
                        <a:effectLst/>
                        <a:latin typeface="Calibri"/>
                        <a:ea typeface="Calibri"/>
                        <a:cs typeface="Times New Roman"/>
                      </a:endParaRPr>
                    </a:p>
                  </a:txBody>
                  <a:tcPr marL="33421" marR="33421"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Compares or categorizes stories told in first person and a third person account (graphic organizers, charts</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chemeClr val="tx1"/>
                          </a:solidFill>
                          <a:effectLst>
                            <a:outerShdw blurRad="38100" dist="38100" dir="2700000" algn="tl">
                              <a:srgbClr val="000000">
                                <a:alpha val="43137"/>
                              </a:srgbClr>
                            </a:outerShdw>
                          </a:effectLst>
                          <a:latin typeface="Calibri"/>
                          <a:ea typeface="Calibri"/>
                          <a:cs typeface="Times New Roman"/>
                        </a:rPr>
                        <a:t>SELECTED RESPONSE</a:t>
                      </a:r>
                      <a:endParaRPr lang="en-US" sz="800"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33421" marR="33421"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Answers a question about the text by selecting the point of view which is </a:t>
                      </a:r>
                      <a:r>
                        <a:rPr lang="en-US" sz="800" u="sng" dirty="0">
                          <a:solidFill>
                            <a:srgbClr val="000000"/>
                          </a:solidFill>
                          <a:effectLst/>
                          <a:latin typeface="Calibri"/>
                          <a:ea typeface="Times New Roman"/>
                          <a:cs typeface="Times New Roman"/>
                        </a:rPr>
                        <a:t>most relevant </a:t>
                      </a:r>
                      <a:r>
                        <a:rPr lang="en-US" sz="800" dirty="0">
                          <a:solidFill>
                            <a:srgbClr val="000000"/>
                          </a:solidFill>
                          <a:effectLst/>
                          <a:latin typeface="Calibri"/>
                          <a:ea typeface="Times New Roman"/>
                          <a:cs typeface="Times New Roman"/>
                        </a:rPr>
                        <a:t>as evidence (distinguishing between relevant and irrelevant information).</a:t>
                      </a:r>
                      <a:endParaRPr lang="en-US" sz="800" dirty="0">
                        <a:effectLst/>
                        <a:latin typeface="Calibri"/>
                        <a:ea typeface="Calibri"/>
                        <a:cs typeface="Times New Roman"/>
                      </a:endParaRPr>
                    </a:p>
                  </a:txBody>
                  <a:tcPr marL="33421" marR="33421"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Explains how the point of view in the text may affect the reader’s interpretation of the text.</a:t>
                      </a:r>
                      <a:endParaRPr lang="en-US" sz="800" dirty="0">
                        <a:effectLst/>
                        <a:latin typeface="Calibri"/>
                        <a:ea typeface="Calibri"/>
                        <a:cs typeface="Times New Roman"/>
                      </a:endParaRPr>
                    </a:p>
                  </a:txBody>
                  <a:tcPr marL="33421" marR="33421"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739706637"/>
              </p:ext>
            </p:extLst>
          </p:nvPr>
        </p:nvGraphicFramePr>
        <p:xfrm>
          <a:off x="381000" y="4267200"/>
          <a:ext cx="7211060" cy="1371600"/>
        </p:xfrm>
        <a:graphic>
          <a:graphicData uri="http://schemas.openxmlformats.org/drawingml/2006/table">
            <a:tbl>
              <a:tblPr firstRow="1" firstCol="1" bandRow="1"/>
              <a:tblGrid>
                <a:gridCol w="1137969"/>
                <a:gridCol w="1238377"/>
                <a:gridCol w="1207594"/>
                <a:gridCol w="1209040"/>
                <a:gridCol w="1209040"/>
                <a:gridCol w="1209040"/>
              </a:tblGrid>
              <a:tr h="134112">
                <a:tc>
                  <a:txBody>
                    <a:bodyPr/>
                    <a:lstStyle/>
                    <a:p>
                      <a:pPr marL="0" marR="0" algn="ctr">
                        <a:lnSpc>
                          <a:spcPct val="100000"/>
                        </a:lnSpc>
                        <a:spcBef>
                          <a:spcPts val="0"/>
                        </a:spcBef>
                        <a:spcAft>
                          <a:spcPts val="0"/>
                        </a:spcAft>
                      </a:pPr>
                      <a:r>
                        <a:rPr lang="en-US" sz="900" b="1" dirty="0">
                          <a:solidFill>
                            <a:srgbClr val="000000"/>
                          </a:solidFill>
                          <a:effectLst/>
                          <a:latin typeface="Calibri"/>
                          <a:ea typeface="Times New Roman"/>
                          <a:cs typeface="Times New Roman"/>
                        </a:rPr>
                        <a:t>DOK 3 - </a:t>
                      </a:r>
                      <a:r>
                        <a:rPr lang="en-US" sz="900" b="1" dirty="0" err="1">
                          <a:solidFill>
                            <a:srgbClr val="000000"/>
                          </a:solidFill>
                          <a:effectLst/>
                          <a:latin typeface="Calibri"/>
                          <a:ea typeface="Times New Roman"/>
                          <a:cs typeface="Times New Roman"/>
                        </a:rPr>
                        <a:t>ANz</a:t>
                      </a:r>
                      <a:endParaRPr lang="en-US" sz="900" dirty="0">
                        <a:effectLst/>
                        <a:latin typeface="Calibri"/>
                        <a:ea typeface="Calibri"/>
                        <a:cs typeface="Times New Roman"/>
                      </a:endParaRPr>
                    </a:p>
                  </a:txBody>
                  <a:tcPr marL="33421" marR="33421"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900" b="1">
                          <a:solidFill>
                            <a:srgbClr val="000000"/>
                          </a:solidFill>
                          <a:effectLst/>
                          <a:latin typeface="Calibri"/>
                          <a:ea typeface="Times New Roman"/>
                          <a:cs typeface="Times New Roman"/>
                        </a:rPr>
                        <a:t>DOK 3 - ANA</a:t>
                      </a:r>
                      <a:endParaRPr lang="en-US" sz="900">
                        <a:effectLst/>
                        <a:latin typeface="Calibri"/>
                        <a:ea typeface="Calibri"/>
                        <a:cs typeface="Times New Roman"/>
                      </a:endParaRPr>
                    </a:p>
                  </a:txBody>
                  <a:tcPr marL="33421" marR="33421"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900" b="1" dirty="0">
                          <a:solidFill>
                            <a:srgbClr val="000000"/>
                          </a:solidFill>
                          <a:effectLst/>
                          <a:latin typeface="Calibri"/>
                          <a:ea typeface="Times New Roman"/>
                          <a:cs typeface="Times New Roman"/>
                        </a:rPr>
                        <a:t>DOK 4 - ANN</a:t>
                      </a:r>
                      <a:endParaRPr lang="en-US" sz="900" dirty="0">
                        <a:effectLst/>
                        <a:latin typeface="Calibri"/>
                        <a:ea typeface="Calibri"/>
                        <a:cs typeface="Times New Roman"/>
                      </a:endParaRPr>
                    </a:p>
                  </a:txBody>
                  <a:tcPr marL="33421" marR="33421"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900" b="1">
                          <a:solidFill>
                            <a:srgbClr val="000000"/>
                          </a:solidFill>
                          <a:effectLst/>
                          <a:latin typeface="Calibri"/>
                          <a:ea typeface="Times New Roman"/>
                          <a:cs typeface="Times New Roman"/>
                        </a:rPr>
                        <a:t>DOK 4 - ANP</a:t>
                      </a:r>
                      <a:endParaRPr lang="en-US" sz="900">
                        <a:effectLst/>
                        <a:latin typeface="Calibri"/>
                        <a:ea typeface="Calibri"/>
                        <a:cs typeface="Times New Roman"/>
                      </a:endParaRPr>
                    </a:p>
                  </a:txBody>
                  <a:tcPr marL="33421" marR="33421"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900" b="1" dirty="0">
                          <a:solidFill>
                            <a:srgbClr val="000000"/>
                          </a:solidFill>
                          <a:effectLst/>
                          <a:latin typeface="Calibri"/>
                          <a:ea typeface="Times New Roman"/>
                          <a:cs typeface="Times New Roman"/>
                        </a:rPr>
                        <a:t>DOK 4 - SYU</a:t>
                      </a:r>
                      <a:endParaRPr lang="en-US" sz="900" dirty="0">
                        <a:effectLst/>
                        <a:latin typeface="Calibri"/>
                        <a:ea typeface="Calibri"/>
                        <a:cs typeface="Times New Roman"/>
                      </a:endParaRPr>
                    </a:p>
                  </a:txBody>
                  <a:tcPr marL="33421" marR="33421"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5B8B7"/>
                    </a:solidFill>
                  </a:tcPr>
                </a:tc>
                <a:tc>
                  <a:txBody>
                    <a:bodyPr/>
                    <a:lstStyle/>
                    <a:p>
                      <a:pPr marL="0" marR="0" algn="ctr">
                        <a:lnSpc>
                          <a:spcPct val="100000"/>
                        </a:lnSpc>
                        <a:spcBef>
                          <a:spcPts val="0"/>
                        </a:spcBef>
                        <a:spcAft>
                          <a:spcPts val="0"/>
                        </a:spcAft>
                      </a:pPr>
                      <a:r>
                        <a:rPr lang="en-US" sz="900" b="1">
                          <a:solidFill>
                            <a:srgbClr val="000000"/>
                          </a:solidFill>
                          <a:effectLst/>
                          <a:latin typeface="Calibri"/>
                          <a:ea typeface="Times New Roman"/>
                          <a:cs typeface="Times New Roman"/>
                        </a:rPr>
                        <a:t>Standard</a:t>
                      </a:r>
                      <a:endParaRPr lang="en-US" sz="900">
                        <a:effectLst/>
                        <a:latin typeface="Calibri"/>
                        <a:ea typeface="Calibri"/>
                        <a:cs typeface="Times New Roman"/>
                      </a:endParaRPr>
                    </a:p>
                  </a:txBody>
                  <a:tcPr marL="33421" marR="33421"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BFBFBF"/>
                    </a:solidFill>
                  </a:tcPr>
                </a:tc>
              </a:tr>
              <a:tr h="1234440">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Analyze the relationship between two or more characters’ points of view</a:t>
                      </a:r>
                      <a:r>
                        <a:rPr lang="en-US" sz="800" dirty="0">
                          <a:effectLst/>
                          <a:latin typeface="Calibri"/>
                          <a:ea typeface="Times New Roman"/>
                          <a:cs typeface="Times New Roman"/>
                        </a:rPr>
                        <a:t> (similarities and differences).</a:t>
                      </a:r>
                      <a:endParaRPr lang="en-US" sz="800" dirty="0">
                        <a:effectLst/>
                        <a:latin typeface="Calibri"/>
                        <a:ea typeface="Calibri"/>
                        <a:cs typeface="Times New Roman"/>
                      </a:endParaRPr>
                    </a:p>
                  </a:txBody>
                  <a:tcPr marL="33421" marR="33421"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Analyze how the author’s use of the literacy device - point of view, influenced the decision to write the story from a first or third person’s point of view (text critique).  Was it </a:t>
                      </a:r>
                      <a:r>
                        <a:rPr lang="en-US" sz="800" dirty="0" smtClean="0">
                          <a:solidFill>
                            <a:srgbClr val="000000"/>
                          </a:solidFill>
                          <a:effectLst/>
                          <a:latin typeface="Calibri"/>
                          <a:ea typeface="Times New Roman"/>
                          <a:cs typeface="Times New Roman"/>
                        </a:rPr>
                        <a:t>effective</a:t>
                      </a:r>
                      <a:r>
                        <a:rPr lang="en-US" sz="800" dirty="0">
                          <a:solidFill>
                            <a:srgbClr val="000000"/>
                          </a:solidFill>
                          <a:effectLst/>
                          <a:latin typeface="Calibri"/>
                          <a:ea typeface="Times New Roman"/>
                          <a:cs typeface="Times New Roman"/>
                        </a:rPr>
                        <a:t>? Why?</a:t>
                      </a:r>
                      <a:endParaRPr lang="en-US" sz="800" dirty="0">
                        <a:effectLst/>
                        <a:latin typeface="Calibri"/>
                        <a:ea typeface="Calibri"/>
                        <a:cs typeface="Times New Roman"/>
                      </a:endParaRPr>
                    </a:p>
                  </a:txBody>
                  <a:tcPr marL="33421" marR="33421"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Analyze the same character’s point of view in two or more texts by the same author (i.e., chapter books).  Did the character’s point of view change?  Was it told in first or third person</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chemeClr val="tx1"/>
                          </a:solidFill>
                          <a:effectLst>
                            <a:outerShdw blurRad="38100" dist="38100" dir="2700000" algn="tl">
                              <a:srgbClr val="000000">
                                <a:alpha val="43137"/>
                              </a:srgbClr>
                            </a:outerShdw>
                          </a:effectLst>
                          <a:latin typeface="Calibri"/>
                          <a:ea typeface="Calibri"/>
                          <a:cs typeface="Times New Roman"/>
                        </a:rPr>
                        <a:t>SELECTED RESPONSE</a:t>
                      </a:r>
                      <a:endParaRPr lang="en-US" sz="800"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33421" marR="33421"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Gather, analyze, and organize multiple accounts of first and third person narrations (graphic organizer, t-chart, Venn diagram, etc.) across two or more texts.  Organize by similarities and differences.</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 </a:t>
                      </a:r>
                      <a:endParaRPr lang="en-US" sz="800" dirty="0">
                        <a:effectLst/>
                        <a:latin typeface="Calibri"/>
                        <a:ea typeface="Calibri"/>
                        <a:cs typeface="Times New Roman"/>
                      </a:endParaRPr>
                    </a:p>
                  </a:txBody>
                  <a:tcPr marL="33421" marR="33421"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Synthesize multiple accounts of first and third person narrations in order to compare and contrast points of view from which different stories are narrated (for a purpose or outcome – i.e., essay, etc</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chemeClr val="tx1"/>
                          </a:solidFill>
                          <a:effectLst>
                            <a:outerShdw blurRad="38100" dist="38100" dir="2700000" algn="tl">
                              <a:srgbClr val="000000">
                                <a:alpha val="43137"/>
                              </a:srgbClr>
                            </a:outerShdw>
                          </a:effectLst>
                          <a:latin typeface="Calibri"/>
                          <a:ea typeface="Calibri"/>
                          <a:cs typeface="Times New Roman"/>
                        </a:rPr>
                        <a:t>CONSTRUCTED RESPONSE</a:t>
                      </a:r>
                      <a:endParaRPr lang="en-US" sz="800"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33421" marR="33421"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a:effectLst/>
                          <a:latin typeface="Calibri"/>
                          <a:ea typeface="Calibri"/>
                          <a:cs typeface="Calibri"/>
                        </a:rPr>
                        <a:t>RL.4.6</a:t>
                      </a:r>
                      <a:r>
                        <a:rPr lang="en-US" sz="800" dirty="0">
                          <a:effectLst/>
                          <a:latin typeface="Calibri"/>
                          <a:ea typeface="Calibri"/>
                          <a:cs typeface="Calibri"/>
                        </a:rPr>
                        <a:t> Compare and contrast the point of view from which different stories are narrated, including the difference between first-and third-person narrations.</a:t>
                      </a:r>
                      <a:endParaRPr lang="en-US" sz="800" dirty="0">
                        <a:effectLst/>
                        <a:latin typeface="Calibri"/>
                        <a:ea typeface="Calibri"/>
                        <a:cs typeface="Times New Roman"/>
                      </a:endParaRPr>
                    </a:p>
                  </a:txBody>
                  <a:tcPr marL="33421" marR="33421"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064993001"/>
              </p:ext>
            </p:extLst>
          </p:nvPr>
        </p:nvGraphicFramePr>
        <p:xfrm>
          <a:off x="395080" y="735330"/>
          <a:ext cx="7155856" cy="2019388"/>
        </p:xfrm>
        <a:graphic>
          <a:graphicData uri="http://schemas.openxmlformats.org/drawingml/2006/table">
            <a:tbl>
              <a:tblPr firstRow="1" firstCol="1" bandRow="1"/>
              <a:tblGrid>
                <a:gridCol w="560755"/>
                <a:gridCol w="727702"/>
                <a:gridCol w="533400"/>
                <a:gridCol w="457200"/>
                <a:gridCol w="609600"/>
                <a:gridCol w="533400"/>
                <a:gridCol w="526263"/>
                <a:gridCol w="533400"/>
                <a:gridCol w="533400"/>
                <a:gridCol w="685800"/>
                <a:gridCol w="616737"/>
                <a:gridCol w="838199"/>
              </a:tblGrid>
              <a:tr h="129628">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Ka</a:t>
                      </a:r>
                      <a:endParaRPr lang="en-US" sz="800" dirty="0">
                        <a:effectLst/>
                        <a:latin typeface="Calibri"/>
                        <a:ea typeface="Calibri"/>
                        <a:cs typeface="Times New Roman"/>
                      </a:endParaRPr>
                    </a:p>
                  </a:txBody>
                  <a:tcPr marL="33968" marR="3396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Kc</a:t>
                      </a:r>
                      <a:endParaRPr lang="en-US" sz="800" dirty="0">
                        <a:effectLst/>
                        <a:latin typeface="Calibri"/>
                        <a:ea typeface="Calibri"/>
                        <a:cs typeface="Times New Roman"/>
                      </a:endParaRPr>
                    </a:p>
                  </a:txBody>
                  <a:tcPr marL="33968" marR="3396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6D9F1"/>
                    </a:solidFill>
                  </a:tcPr>
                </a:tc>
                <a:tc gridSpan="2">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Cd</a:t>
                      </a:r>
                      <a:endParaRPr lang="en-US" sz="800" dirty="0">
                        <a:effectLst/>
                        <a:latin typeface="Calibri"/>
                        <a:ea typeface="Calibri"/>
                        <a:cs typeface="Times New Roman"/>
                      </a:endParaRPr>
                    </a:p>
                  </a:txBody>
                  <a:tcPr marL="33968" marR="3396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6D9F1"/>
                    </a:solidFill>
                  </a:tcPr>
                </a:tc>
                <a:tc hMerge="1">
                  <a:txBody>
                    <a:bodyPr/>
                    <a:lstStyle/>
                    <a:p>
                      <a:endParaRPr lang="en-US"/>
                    </a:p>
                  </a:txBody>
                  <a:tcPr/>
                </a:tc>
                <a:tc gridSpan="2">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Ce</a:t>
                      </a:r>
                      <a:endParaRPr lang="en-US" sz="800" dirty="0">
                        <a:effectLst/>
                        <a:latin typeface="Calibri"/>
                        <a:ea typeface="Calibri"/>
                        <a:cs typeface="Times New Roman"/>
                      </a:endParaRPr>
                    </a:p>
                  </a:txBody>
                  <a:tcPr marL="33968" marR="3396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6D9F1"/>
                    </a:solidFill>
                  </a:tcPr>
                </a:tc>
                <a:tc hMerge="1">
                  <a:txBody>
                    <a:bodyPr/>
                    <a:lstStyle/>
                    <a:p>
                      <a:endParaRPr lang="en-US"/>
                    </a:p>
                  </a:txBody>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3968" marR="3396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3968" marR="3396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Cl</a:t>
                      </a:r>
                      <a:endParaRPr lang="en-US" sz="800" dirty="0">
                        <a:effectLst/>
                        <a:latin typeface="Calibri"/>
                        <a:ea typeface="Calibri"/>
                        <a:cs typeface="Times New Roman"/>
                      </a:endParaRPr>
                    </a:p>
                  </a:txBody>
                  <a:tcPr marL="33968" marR="3396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ANp</a:t>
                      </a:r>
                      <a:endParaRPr lang="en-US" sz="800" dirty="0">
                        <a:effectLst/>
                        <a:latin typeface="Calibri"/>
                        <a:ea typeface="Calibri"/>
                        <a:cs typeface="Times New Roman"/>
                      </a:endParaRPr>
                    </a:p>
                  </a:txBody>
                  <a:tcPr marL="33968" marR="3396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3 - Cu</a:t>
                      </a:r>
                      <a:endParaRPr lang="en-US" sz="800" dirty="0">
                        <a:effectLst/>
                        <a:latin typeface="Calibri"/>
                        <a:ea typeface="Calibri"/>
                        <a:cs typeface="Times New Roman"/>
                      </a:endParaRPr>
                    </a:p>
                  </a:txBody>
                  <a:tcPr marL="33968" marR="3396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Standard</a:t>
                      </a:r>
                      <a:endParaRPr lang="en-US" sz="800" dirty="0">
                        <a:effectLst/>
                        <a:latin typeface="Calibri"/>
                        <a:ea typeface="Calibri"/>
                        <a:cs typeface="Times New Roman"/>
                      </a:endParaRPr>
                    </a:p>
                  </a:txBody>
                  <a:tcPr marL="33968" marR="3396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BFBFBF"/>
                    </a:solidFill>
                  </a:tcPr>
                </a:tc>
              </a:tr>
              <a:tr h="1889760">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Recall or retell specific details about a character, setting or event in a story or drama (discussed in class).</a:t>
                      </a:r>
                      <a:endParaRPr lang="en-US" sz="800" dirty="0">
                        <a:effectLst/>
                        <a:latin typeface="Calibri"/>
                        <a:ea typeface="Calibri"/>
                        <a:cs typeface="Times New Roman"/>
                      </a:endParaRPr>
                    </a:p>
                  </a:txBody>
                  <a:tcPr marL="33968" marR="33968"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Define  standard academic language </a:t>
                      </a:r>
                      <a:r>
                        <a:rPr lang="en-US" sz="800" dirty="0" smtClean="0">
                          <a:solidFill>
                            <a:srgbClr val="00B0F0"/>
                          </a:solidFill>
                          <a:effectLst/>
                          <a:latin typeface="Calibri"/>
                          <a:ea typeface="Times New Roman"/>
                          <a:cs typeface="Times New Roman"/>
                        </a:rPr>
                        <a:t> </a:t>
                      </a:r>
                      <a:r>
                        <a:rPr lang="en-US" sz="800" dirty="0" smtClean="0">
                          <a:solidFill>
                            <a:srgbClr val="000000"/>
                          </a:solidFill>
                          <a:effectLst/>
                          <a:latin typeface="Calibri"/>
                          <a:ea typeface="Times New Roman"/>
                          <a:cs typeface="Times New Roman"/>
                        </a:rPr>
                        <a:t> </a:t>
                      </a:r>
                      <a:r>
                        <a:rPr lang="en-US" sz="800" dirty="0">
                          <a:solidFill>
                            <a:srgbClr val="000000"/>
                          </a:solidFill>
                          <a:effectLst/>
                          <a:latin typeface="Calibri"/>
                          <a:ea typeface="Times New Roman"/>
                          <a:cs typeface="Times New Roman"/>
                        </a:rPr>
                        <a:t>terms:  character,</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character traits, setting, event, story, drama, specific details, thoughts, words and actions.</a:t>
                      </a:r>
                      <a:endParaRPr lang="en-US" sz="800" dirty="0">
                        <a:effectLst/>
                        <a:latin typeface="Calibri"/>
                        <a:ea typeface="Calibri"/>
                        <a:cs typeface="Times New Roman"/>
                      </a:endParaRPr>
                    </a:p>
                  </a:txBody>
                  <a:tcPr marL="33968" marR="33968"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u="sng" dirty="0">
                          <a:solidFill>
                            <a:srgbClr val="000000"/>
                          </a:solidFill>
                          <a:effectLst/>
                          <a:latin typeface="Calibri"/>
                          <a:ea typeface="Times New Roman"/>
                          <a:cs typeface="Times New Roman"/>
                        </a:rPr>
                        <a:t>Identify</a:t>
                      </a:r>
                      <a:r>
                        <a:rPr lang="en-US" sz="800" dirty="0">
                          <a:solidFill>
                            <a:srgbClr val="000000"/>
                          </a:solidFill>
                          <a:effectLst/>
                          <a:latin typeface="Calibri"/>
                          <a:ea typeface="Times New Roman"/>
                          <a:cs typeface="Times New Roman"/>
                        </a:rPr>
                        <a:t> a specific </a:t>
                      </a:r>
                      <a:r>
                        <a:rPr lang="en-US" sz="800" dirty="0">
                          <a:solidFill>
                            <a:schemeClr val="tx1"/>
                          </a:solidFill>
                          <a:effectLst/>
                          <a:latin typeface="Calibri"/>
                          <a:ea typeface="Times New Roman"/>
                          <a:cs typeface="Times New Roman"/>
                        </a:rPr>
                        <a:t>character’s </a:t>
                      </a:r>
                      <a:r>
                        <a:rPr lang="en-US" sz="800" dirty="0" smtClean="0">
                          <a:solidFill>
                            <a:schemeClr val="tx1"/>
                          </a:solidFill>
                          <a:effectLst/>
                          <a:latin typeface="Calibri"/>
                          <a:ea typeface="Times New Roman"/>
                          <a:cs typeface="Times New Roman"/>
                        </a:rPr>
                        <a:t>thoughts</a:t>
                      </a:r>
                      <a:r>
                        <a:rPr lang="en-US" sz="800" dirty="0">
                          <a:solidFill>
                            <a:schemeClr val="tx1"/>
                          </a:solidFill>
                          <a:effectLst/>
                          <a:latin typeface="Calibri"/>
                          <a:ea typeface="Times New Roman"/>
                          <a:cs typeface="Times New Roman"/>
                        </a:rPr>
                        <a:t>,</a:t>
                      </a:r>
                      <a:r>
                        <a:rPr lang="en-US" sz="800" dirty="0" smtClean="0">
                          <a:solidFill>
                            <a:schemeClr val="tx1"/>
                          </a:solidFill>
                          <a:effectLst/>
                          <a:latin typeface="Calibri"/>
                          <a:ea typeface="Times New Roman"/>
                          <a:cs typeface="Times New Roman"/>
                        </a:rPr>
                        <a:t> </a:t>
                      </a:r>
                      <a:r>
                        <a:rPr lang="en-US" sz="800" dirty="0">
                          <a:solidFill>
                            <a:srgbClr val="000000"/>
                          </a:solidFill>
                          <a:effectLst/>
                          <a:latin typeface="Calibri"/>
                          <a:ea typeface="Times New Roman"/>
                          <a:cs typeface="Times New Roman"/>
                        </a:rPr>
                        <a:t>words and actions.</a:t>
                      </a:r>
                      <a:endParaRPr lang="en-US" sz="800" dirty="0">
                        <a:effectLst/>
                        <a:latin typeface="Calibri"/>
                        <a:ea typeface="Calibri"/>
                        <a:cs typeface="Times New Roman"/>
                      </a:endParaRPr>
                    </a:p>
                  </a:txBody>
                  <a:tcPr marL="33968" marR="33968"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u="sng" dirty="0">
                          <a:solidFill>
                            <a:srgbClr val="000000"/>
                          </a:solidFill>
                          <a:effectLst/>
                          <a:latin typeface="Calibri"/>
                          <a:ea typeface="Times New Roman"/>
                          <a:cs typeface="Times New Roman"/>
                        </a:rPr>
                        <a:t>Identify </a:t>
                      </a:r>
                      <a:r>
                        <a:rPr lang="en-US" sz="800" dirty="0">
                          <a:solidFill>
                            <a:srgbClr val="000000"/>
                          </a:solidFill>
                          <a:effectLst/>
                          <a:latin typeface="Calibri"/>
                          <a:ea typeface="Times New Roman"/>
                          <a:cs typeface="Times New Roman"/>
                        </a:rPr>
                        <a:t>key events and the setting of each event in a story or drama.</a:t>
                      </a:r>
                      <a:endParaRPr lang="en-US" sz="800" dirty="0">
                        <a:effectLst/>
                        <a:latin typeface="Calibri"/>
                        <a:ea typeface="Calibri"/>
                        <a:cs typeface="Times New Roman"/>
                      </a:endParaRPr>
                    </a:p>
                  </a:txBody>
                  <a:tcPr marL="33968" marR="33968"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u="sng" dirty="0">
                          <a:solidFill>
                            <a:srgbClr val="000000"/>
                          </a:solidFill>
                          <a:effectLst/>
                          <a:latin typeface="Calibri"/>
                          <a:ea typeface="Times New Roman"/>
                          <a:cs typeface="Times New Roman"/>
                        </a:rPr>
                        <a:t>Describe</a:t>
                      </a:r>
                      <a:r>
                        <a:rPr lang="en-US" sz="800" b="1" dirty="0">
                          <a:solidFill>
                            <a:srgbClr val="000000"/>
                          </a:solidFill>
                          <a:effectLst/>
                          <a:latin typeface="Calibri"/>
                          <a:ea typeface="Times New Roman"/>
                          <a:cs typeface="Times New Roman"/>
                        </a:rPr>
                        <a:t> (using descriptive words) a </a:t>
                      </a:r>
                      <a:r>
                        <a:rPr lang="en-US" sz="800" b="1" dirty="0">
                          <a:solidFill>
                            <a:schemeClr val="tx1"/>
                          </a:solidFill>
                          <a:effectLst/>
                          <a:latin typeface="Calibri"/>
                          <a:ea typeface="Times New Roman"/>
                          <a:cs typeface="Times New Roman"/>
                        </a:rPr>
                        <a:t>character’s </a:t>
                      </a:r>
                      <a:r>
                        <a:rPr lang="en-US" sz="800" b="1" dirty="0">
                          <a:solidFill>
                            <a:srgbClr val="000000"/>
                          </a:solidFill>
                          <a:effectLst/>
                          <a:latin typeface="Calibri"/>
                          <a:ea typeface="Times New Roman"/>
                          <a:cs typeface="Times New Roman"/>
                        </a:rPr>
                        <a:t>thoughts, words and actions.</a:t>
                      </a:r>
                      <a:endParaRPr lang="en-US" sz="800" dirty="0">
                        <a:effectLst/>
                        <a:latin typeface="Calibri"/>
                        <a:ea typeface="Calibri"/>
                        <a:cs typeface="Times New Roman"/>
                      </a:endParaRPr>
                    </a:p>
                  </a:txBody>
                  <a:tcPr marL="33968" marR="33968"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a:solidFill>
                            <a:srgbClr val="000000"/>
                          </a:solidFill>
                          <a:effectLst/>
                          <a:latin typeface="Calibri"/>
                          <a:ea typeface="Times New Roman"/>
                          <a:cs typeface="Times New Roman"/>
                        </a:rPr>
                        <a:t>Describe </a:t>
                      </a:r>
                      <a:r>
                        <a:rPr lang="en-US" sz="800" b="1" dirty="0">
                          <a:solidFill>
                            <a:srgbClr val="000000"/>
                          </a:solidFill>
                          <a:effectLst/>
                          <a:latin typeface="Calibri"/>
                          <a:ea typeface="Times New Roman"/>
                          <a:cs typeface="Times New Roman"/>
                        </a:rPr>
                        <a:t>(using descriptive language) a story or drama’s setting</a:t>
                      </a:r>
                      <a:r>
                        <a:rPr lang="en-US" sz="800" b="1" dirty="0" smtClean="0">
                          <a:solidFill>
                            <a:srgbClr val="000000"/>
                          </a:solidFill>
                          <a:effectLst/>
                          <a:latin typeface="Calibri"/>
                          <a:ea typeface="Times New Roman"/>
                          <a:cs typeface="Times New Roman"/>
                        </a:rPr>
                        <a:t>.</a:t>
                      </a:r>
                    </a:p>
                  </a:txBody>
                  <a:tcPr marL="33968" marR="33968"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Students answer who, what, when, where or how in-depth </a:t>
                      </a:r>
                      <a:r>
                        <a:rPr lang="en-US" sz="800" dirty="0">
                          <a:solidFill>
                            <a:schemeClr val="tx1"/>
                          </a:solidFill>
                          <a:effectLst/>
                          <a:latin typeface="Calibri"/>
                          <a:ea typeface="Times New Roman"/>
                          <a:cs typeface="Times New Roman"/>
                        </a:rPr>
                        <a:t>questions specific about a character’s traits</a:t>
                      </a:r>
                      <a:r>
                        <a:rPr lang="en-US" sz="800" dirty="0">
                          <a:solidFill>
                            <a:srgbClr val="000000"/>
                          </a:solidFill>
                          <a:effectLst/>
                          <a:latin typeface="Calibri"/>
                          <a:ea typeface="Times New Roman"/>
                          <a:cs typeface="Times New Roman"/>
                        </a:rPr>
                        <a:t>.</a:t>
                      </a:r>
                      <a:endParaRPr lang="en-US" sz="800" dirty="0">
                        <a:effectLst/>
                        <a:latin typeface="Calibri"/>
                        <a:ea typeface="Calibri"/>
                        <a:cs typeface="Times New Roman"/>
                      </a:endParaRPr>
                    </a:p>
                  </a:txBody>
                  <a:tcPr marL="33968" marR="33968"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Explain how or why a </a:t>
                      </a:r>
                      <a:r>
                        <a:rPr lang="en-US" sz="800" dirty="0">
                          <a:solidFill>
                            <a:schemeClr val="tx1"/>
                          </a:solidFill>
                          <a:effectLst/>
                          <a:latin typeface="Calibri"/>
                          <a:ea typeface="Times New Roman"/>
                          <a:cs typeface="Times New Roman"/>
                        </a:rPr>
                        <a:t>character’s </a:t>
                      </a:r>
                      <a:r>
                        <a:rPr lang="en-US" sz="800" dirty="0">
                          <a:solidFill>
                            <a:srgbClr val="000000"/>
                          </a:solidFill>
                          <a:effectLst/>
                          <a:latin typeface="Calibri"/>
                          <a:ea typeface="Times New Roman"/>
                          <a:cs typeface="Times New Roman"/>
                        </a:rPr>
                        <a:t>actions impacted </a:t>
                      </a:r>
                      <a:r>
                        <a:rPr lang="en-US" sz="800" dirty="0">
                          <a:solidFill>
                            <a:schemeClr val="tx1"/>
                          </a:solidFill>
                          <a:effectLst/>
                          <a:latin typeface="Calibri"/>
                          <a:ea typeface="Times New Roman"/>
                          <a:cs typeface="Times New Roman"/>
                        </a:rPr>
                        <a:t>or influenced an event.</a:t>
                      </a:r>
                      <a:endParaRPr lang="en-US" sz="800" dirty="0">
                        <a:solidFill>
                          <a:schemeClr val="tx1"/>
                        </a:solidFill>
                        <a:effectLst/>
                        <a:latin typeface="Calibri"/>
                        <a:ea typeface="Calibri"/>
                        <a:cs typeface="Times New Roman"/>
                      </a:endParaRPr>
                    </a:p>
                  </a:txBody>
                  <a:tcPr marL="33968" marR="33968"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Locate in-depth specific details in a story or drama to support an </a:t>
                      </a:r>
                      <a:r>
                        <a:rPr lang="en-US" sz="800" b="1" u="sng" dirty="0">
                          <a:solidFill>
                            <a:srgbClr val="000000"/>
                          </a:solidFill>
                          <a:effectLst/>
                          <a:latin typeface="Calibri"/>
                          <a:ea typeface="Times New Roman"/>
                          <a:cs typeface="Times New Roman"/>
                        </a:rPr>
                        <a:t>implicit </a:t>
                      </a:r>
                      <a:r>
                        <a:rPr lang="en-US" sz="800" b="1" dirty="0">
                          <a:solidFill>
                            <a:srgbClr val="000000"/>
                          </a:solidFill>
                          <a:effectLst/>
                          <a:latin typeface="Calibri"/>
                          <a:ea typeface="Times New Roman"/>
                          <a:cs typeface="Times New Roman"/>
                        </a:rPr>
                        <a:t>understanding of a character, setting or event</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strike="noStrike" dirty="0" smtClean="0">
                          <a:solidFill>
                            <a:srgbClr val="000000"/>
                          </a:solidFill>
                          <a:effectLst>
                            <a:outerShdw blurRad="38100" dist="38100" dir="2700000" algn="tl">
                              <a:srgbClr val="000000">
                                <a:alpha val="43137"/>
                              </a:srgbClr>
                            </a:outerShdw>
                          </a:effectLst>
                          <a:latin typeface="Calibri"/>
                          <a:ea typeface="Calibri"/>
                          <a:cs typeface="Times New Roman"/>
                        </a:rPr>
                        <a:t>SELECTED RESPONSE</a:t>
                      </a:r>
                      <a:endParaRPr lang="en-US" sz="800" strike="noStrike" dirty="0">
                        <a:effectLst>
                          <a:outerShdw blurRad="38100" dist="38100" dir="2700000" algn="tl">
                            <a:srgbClr val="000000">
                              <a:alpha val="43137"/>
                            </a:srgbClr>
                          </a:outerShdw>
                        </a:effectLst>
                        <a:latin typeface="Calibri"/>
                        <a:ea typeface="Calibri"/>
                        <a:cs typeface="Times New Roman"/>
                      </a:endParaRPr>
                    </a:p>
                  </a:txBody>
                  <a:tcPr marL="33968" marR="33968"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Categorize (graph or list) common important details about a character’s traits that impact or influence event outcomes or </a:t>
                      </a:r>
                      <a:r>
                        <a:rPr lang="en-US" sz="800" dirty="0" smtClean="0">
                          <a:solidFill>
                            <a:srgbClr val="000000"/>
                          </a:solidFill>
                          <a:effectLst/>
                          <a:latin typeface="Calibri"/>
                          <a:ea typeface="Times New Roman"/>
                          <a:cs typeface="Times New Roman"/>
                        </a:rPr>
                        <a:t>development</a:t>
                      </a:r>
                      <a:r>
                        <a:rPr lang="en-US" sz="800" dirty="0" smtClean="0">
                          <a:solidFill>
                            <a:srgbClr val="00B0F0"/>
                          </a:solidFill>
                          <a:effectLst/>
                          <a:latin typeface="Calibri"/>
                          <a:ea typeface="Times New Roman"/>
                          <a:cs typeface="Times New Roman"/>
                        </a:rPr>
                        <a:t>.</a:t>
                      </a:r>
                      <a:endParaRPr lang="en-US" sz="800" dirty="0">
                        <a:effectLst/>
                        <a:latin typeface="Calibri"/>
                        <a:ea typeface="Calibri"/>
                        <a:cs typeface="Times New Roman"/>
                      </a:endParaRPr>
                    </a:p>
                  </a:txBody>
                  <a:tcPr marL="33968" marR="33968"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When asked questions about a character, setting or event  student draws on specific text details as supporting evidence. </a:t>
                      </a:r>
                      <a:endParaRPr lang="en-US" sz="800" b="1" dirty="0" smtClean="0">
                        <a:solidFill>
                          <a:srgbClr val="000000"/>
                        </a:solidFill>
                        <a:effectLst/>
                        <a:latin typeface="Calibri"/>
                        <a:ea typeface="Times New Roman"/>
                        <a:cs typeface="Times New Roman"/>
                      </a:endParaRP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3968" marR="33968"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a:effectLst/>
                          <a:latin typeface="Calibri"/>
                          <a:ea typeface="Calibri"/>
                          <a:cs typeface="Calibri"/>
                        </a:rPr>
                        <a:t>RL.4.3</a:t>
                      </a:r>
                      <a:r>
                        <a:rPr lang="en-US" sz="800" dirty="0">
                          <a:effectLst/>
                          <a:latin typeface="Calibri"/>
                          <a:ea typeface="Calibri"/>
                          <a:cs typeface="Calibri"/>
                        </a:rPr>
                        <a:t> Describe in depth a character, setting, or event in a story or drama, drawing on specific details in the text (e.g., a character’s thoughts, words, or actions).</a:t>
                      </a:r>
                      <a:endParaRPr lang="en-US" sz="800" dirty="0">
                        <a:effectLst/>
                        <a:latin typeface="Calibri"/>
                        <a:ea typeface="Calibri"/>
                        <a:cs typeface="Times New Roman"/>
                      </a:endParaRPr>
                    </a:p>
                  </a:txBody>
                  <a:tcPr marL="33968" marR="33968"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bl>
          </a:graphicData>
        </a:graphic>
      </p:graphicFrame>
      <p:sp>
        <p:nvSpPr>
          <p:cNvPr id="16" name="Rectangle 15"/>
          <p:cNvSpPr/>
          <p:nvPr/>
        </p:nvSpPr>
        <p:spPr>
          <a:xfrm>
            <a:off x="1828800" y="4038600"/>
            <a:ext cx="787400" cy="1524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effectLst>
                  <a:outerShdw blurRad="38100" dist="38100" dir="2700000" algn="tl">
                    <a:srgbClr val="000000">
                      <a:alpha val="43137"/>
                    </a:srgbClr>
                  </a:outerShdw>
                </a:effectLst>
              </a:rPr>
              <a:t>Not assessed</a:t>
            </a:r>
            <a:endParaRPr lang="en-US" sz="800" b="1" dirty="0">
              <a:effectLst>
                <a:outerShdw blurRad="38100" dist="38100" dir="2700000" algn="tl">
                  <a:srgbClr val="000000">
                    <a:alpha val="43137"/>
                  </a:srgbClr>
                </a:outerShdw>
              </a:effectLst>
            </a:endParaRPr>
          </a:p>
        </p:txBody>
      </p:sp>
      <p:sp>
        <p:nvSpPr>
          <p:cNvPr id="17" name="Rectangle 16"/>
          <p:cNvSpPr/>
          <p:nvPr/>
        </p:nvSpPr>
        <p:spPr>
          <a:xfrm>
            <a:off x="2700866" y="2152981"/>
            <a:ext cx="1075267" cy="1524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effectLst>
                  <a:outerShdw blurRad="38100" dist="38100" dir="2700000" algn="tl">
                    <a:srgbClr val="000000">
                      <a:alpha val="43137"/>
                    </a:srgbClr>
                  </a:outerShdw>
                </a:effectLst>
              </a:rPr>
              <a:t>Not assessed</a:t>
            </a:r>
            <a:endParaRPr lang="en-US" sz="800" b="1" dirty="0">
              <a:effectLst>
                <a:outerShdw blurRad="38100" dist="38100" dir="2700000" algn="tl">
                  <a:srgbClr val="000000">
                    <a:alpha val="43137"/>
                  </a:srgbClr>
                </a:outerShdw>
              </a:effectLst>
            </a:endParaRPr>
          </a:p>
        </p:txBody>
      </p:sp>
      <p:sp>
        <p:nvSpPr>
          <p:cNvPr id="3" name="Rectangle 2"/>
          <p:cNvSpPr/>
          <p:nvPr/>
        </p:nvSpPr>
        <p:spPr>
          <a:xfrm>
            <a:off x="4876800" y="2452231"/>
            <a:ext cx="5334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096000" y="2320373"/>
            <a:ext cx="513522" cy="27042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4542183" y="4006796"/>
            <a:ext cx="609600" cy="23522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2743200" y="5371768"/>
            <a:ext cx="990600" cy="19878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5181600" y="5497995"/>
            <a:ext cx="1219200" cy="14080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56980" y="8193157"/>
            <a:ext cx="990600" cy="17559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3816627" y="8310770"/>
            <a:ext cx="990600" cy="17559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5009322" y="8437240"/>
            <a:ext cx="1162878" cy="17559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rot="19851382">
            <a:off x="57146" y="4553808"/>
            <a:ext cx="7654486" cy="1015663"/>
          </a:xfrm>
          <a:prstGeom prst="rect">
            <a:avLst/>
          </a:prstGeom>
          <a:noFill/>
        </p:spPr>
        <p:txBody>
          <a:bodyPr wrap="square" rtlCol="0">
            <a:spAutoFit/>
          </a:bodyPr>
          <a:lstStyle/>
          <a:p>
            <a:pPr algn="ctr"/>
            <a:r>
              <a:rPr lang="en-US" sz="6000" dirty="0" smtClean="0">
                <a:solidFill>
                  <a:schemeClr val="bg1">
                    <a:lumMod val="50000"/>
                  </a:schemeClr>
                </a:solidFill>
              </a:rPr>
              <a:t>NOT YET TRANSLATED</a:t>
            </a:r>
            <a:endParaRPr lang="en-US" sz="6000" dirty="0">
              <a:solidFill>
                <a:schemeClr val="bg1">
                  <a:lumMod val="50000"/>
                </a:schemeClr>
              </a:solidFill>
            </a:endParaRPr>
          </a:p>
        </p:txBody>
      </p:sp>
    </p:spTree>
    <p:extLst>
      <p:ext uri="{BB962C8B-B14F-4D97-AF65-F5344CB8AC3E}">
        <p14:creationId xmlns:p14="http://schemas.microsoft.com/office/powerpoint/2010/main" val="29766600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3"/>
          <p:cNvGraphicFramePr>
            <a:graphicFrameLocks noGrp="1"/>
          </p:cNvGraphicFramePr>
          <p:nvPr>
            <p:extLst>
              <p:ext uri="{D42A27DB-BD31-4B8C-83A1-F6EECF244321}">
                <p14:modId xmlns:p14="http://schemas.microsoft.com/office/powerpoint/2010/main" val="1321485203"/>
              </p:ext>
            </p:extLst>
          </p:nvPr>
        </p:nvGraphicFramePr>
        <p:xfrm>
          <a:off x="394892" y="1066800"/>
          <a:ext cx="6996508" cy="2357828"/>
        </p:xfrm>
        <a:graphic>
          <a:graphicData uri="http://schemas.openxmlformats.org/drawingml/2006/table">
            <a:tbl>
              <a:tblPr firstRow="1" firstCol="1" bandRow="1"/>
              <a:tblGrid>
                <a:gridCol w="495036"/>
                <a:gridCol w="693051"/>
                <a:gridCol w="534639"/>
                <a:gridCol w="752455"/>
                <a:gridCol w="635127"/>
                <a:gridCol w="519956"/>
                <a:gridCol w="623044"/>
                <a:gridCol w="532039"/>
                <a:gridCol w="839561"/>
                <a:gridCol w="546540"/>
                <a:gridCol w="825060"/>
              </a:tblGrid>
              <a:tr h="285188">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Ka</a:t>
                      </a:r>
                      <a:endParaRPr lang="en-US" sz="800" dirty="0">
                        <a:effectLst/>
                        <a:latin typeface="Calibri"/>
                        <a:ea typeface="Calibri"/>
                        <a:cs typeface="Times New Roman"/>
                      </a:endParaRPr>
                    </a:p>
                  </a:txBody>
                  <a:tcPr marL="33295" marR="33295" marT="0" marB="0" anchor="ctr">
                    <a:lnL w="12700" cap="flat" cmpd="sng" algn="ctr">
                      <a:solidFill>
                        <a:schemeClr val="bg1">
                          <a:lumMod val="65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Kc</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Cj</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Ck</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ANs</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3 - Cu</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gridSpan="2">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3 – ANz</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hMerge="1">
                  <a:txBody>
                    <a:bodyPr/>
                    <a:lstStyle/>
                    <a:p>
                      <a:endParaRPr lang="en-US"/>
                    </a:p>
                  </a:txBody>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Standard</a:t>
                      </a:r>
                      <a:endParaRPr lang="en-US" sz="800" dirty="0">
                        <a:effectLst/>
                        <a:latin typeface="Calibri"/>
                        <a:ea typeface="Calibri"/>
                        <a:cs typeface="Times New Roman"/>
                      </a:endParaRPr>
                    </a:p>
                  </a:txBody>
                  <a:tcPr marL="33295" marR="33295" marT="0" marB="0" anchor="ctr">
                    <a:lnL w="12700" cap="flat" cmpd="sng" algn="ctr">
                      <a:solidFill>
                        <a:srgbClr val="A6A6A6"/>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696012">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Locate or recall basic facts in a historical, scientific, or technical text read and discussed in class.</a:t>
                      </a:r>
                      <a:endParaRPr lang="en-US" sz="800" dirty="0">
                        <a:effectLst/>
                        <a:latin typeface="Calibri"/>
                        <a:ea typeface="Calibri"/>
                        <a:cs typeface="Times New Roman"/>
                      </a:endParaRPr>
                    </a:p>
                  </a:txBody>
                  <a:tcPr marL="33295" marR="33295" marT="0" marB="0">
                    <a:lnL w="12700" cap="flat" cmpd="sng" algn="ctr">
                      <a:solidFill>
                        <a:schemeClr val="bg1">
                          <a:lumMod val="65000"/>
                        </a:schemeClr>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Arial"/>
                        </a:rPr>
                        <a:t>Define terms</a:t>
                      </a:r>
                      <a:r>
                        <a:rPr lang="en-US" sz="800" dirty="0">
                          <a:solidFill>
                            <a:srgbClr val="000000"/>
                          </a:solidFill>
                          <a:effectLst/>
                          <a:latin typeface="Calibri"/>
                          <a:ea typeface="Times New Roman"/>
                          <a:cs typeface="Times New Roman"/>
                        </a:rPr>
                        <a:t> (standard academic language)</a:t>
                      </a:r>
                      <a:r>
                        <a:rPr lang="en-US" sz="800" dirty="0">
                          <a:solidFill>
                            <a:srgbClr val="000000"/>
                          </a:solidFill>
                          <a:effectLst/>
                          <a:latin typeface="Calibri"/>
                          <a:ea typeface="Times New Roman"/>
                          <a:cs typeface="Arial"/>
                        </a:rPr>
                        <a:t>:  events, procedures, ideas, and concepts, historical, scientific and technical.</a:t>
                      </a:r>
                      <a:endParaRPr lang="en-US" sz="800" dirty="0">
                        <a:effectLst/>
                        <a:latin typeface="Calibri"/>
                        <a:ea typeface="Calibri"/>
                        <a:cs typeface="Times New Roman"/>
                      </a:endParaRPr>
                    </a:p>
                  </a:txBody>
                  <a:tcPr marL="33295" marR="3329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Describe what happened in a historical, scientific, or technical text (based on specifically asked questions</a:t>
                      </a:r>
                      <a:r>
                        <a:rPr lang="en-US" sz="800" b="1" dirty="0" smtClean="0">
                          <a:solidFill>
                            <a:srgbClr val="000000"/>
                          </a:solidFill>
                          <a:effectLst/>
                          <a:latin typeface="Calibri"/>
                          <a:ea typeface="Times New Roman"/>
                          <a:cs typeface="Times New Roman"/>
                        </a:rPr>
                        <a:t>)</a:t>
                      </a:r>
                    </a:p>
                  </a:txBody>
                  <a:tcPr marL="33295" marR="3329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Explain why an event happened based on specific information in a historical, scientific, or technical text (cause and effect</a:t>
                      </a:r>
                      <a:r>
                        <a:rPr lang="en-US" sz="800" b="1" dirty="0" smtClean="0">
                          <a:solidFill>
                            <a:srgbClr val="000000"/>
                          </a:solidFill>
                          <a:effectLst/>
                          <a:latin typeface="Calibri"/>
                          <a:ea typeface="Times New Roman"/>
                          <a:cs typeface="Times New Roman"/>
                        </a:rPr>
                        <a:t>).</a:t>
                      </a:r>
                    </a:p>
                  </a:txBody>
                  <a:tcPr marL="33295" marR="3329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Arial"/>
                        </a:rPr>
                        <a:t>Make basic inferences in informational text about what may happen and why using specific information.</a:t>
                      </a:r>
                      <a:endParaRPr lang="en-US" sz="800" dirty="0">
                        <a:effectLst/>
                        <a:latin typeface="Calibri"/>
                        <a:ea typeface="Calibri"/>
                        <a:cs typeface="Times New Roman"/>
                      </a:endParaRPr>
                    </a:p>
                  </a:txBody>
                  <a:tcPr marL="33295" marR="3329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Identify main ideas in a historical, scientific, or technical text.</a:t>
                      </a:r>
                      <a:endParaRPr lang="en-US" sz="800" dirty="0">
                        <a:effectLst/>
                        <a:latin typeface="Calibri"/>
                        <a:ea typeface="Calibri"/>
                        <a:cs typeface="Times New Roman"/>
                      </a:endParaRPr>
                    </a:p>
                  </a:txBody>
                  <a:tcPr marL="33295" marR="3329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Distinguish between relevant and irrelevant information in a historical, scientific, or technical text</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rgbClr val="000000"/>
                          </a:solidFill>
                          <a:effectLst/>
                          <a:latin typeface="Calibri"/>
                          <a:ea typeface="Calibri"/>
                          <a:cs typeface="Times New Roman"/>
                        </a:rPr>
                        <a:t>SELECTED RESPONSE</a:t>
                      </a:r>
                      <a:endParaRPr lang="en-US" sz="800" dirty="0">
                        <a:effectLst/>
                        <a:latin typeface="Calibri"/>
                        <a:ea typeface="Calibri"/>
                        <a:cs typeface="Times New Roman"/>
                      </a:endParaRPr>
                    </a:p>
                  </a:txBody>
                  <a:tcPr marL="33295" marR="3329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Explain ideas using specific information from a historical, scientific, or technical text. </a:t>
                      </a:r>
                      <a:endParaRPr lang="en-US" sz="800" dirty="0">
                        <a:effectLst/>
                        <a:latin typeface="Calibri"/>
                        <a:ea typeface="Calibri"/>
                        <a:cs typeface="Times New Roman"/>
                      </a:endParaRPr>
                    </a:p>
                  </a:txBody>
                  <a:tcPr marL="33295" marR="3329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Arial"/>
                        </a:rPr>
                        <a:t>Analyze the interrelationship between an event in a historical text, analyzing what happened and why (continue for procedures, ideas or concepts</a:t>
                      </a:r>
                      <a:r>
                        <a:rPr lang="en-US" sz="800" b="1" dirty="0" smtClean="0">
                          <a:solidFill>
                            <a:srgbClr val="000000"/>
                          </a:solidFill>
                          <a:effectLst/>
                          <a:latin typeface="Calibri"/>
                          <a:ea typeface="Times New Roman"/>
                          <a:cs typeface="Arial"/>
                        </a:rPr>
                        <a:t>).</a:t>
                      </a:r>
                    </a:p>
                    <a:p>
                      <a:pPr marL="0" marR="0" algn="l">
                        <a:lnSpc>
                          <a:spcPct val="100000"/>
                        </a:lnSpc>
                        <a:spcBef>
                          <a:spcPts val="0"/>
                        </a:spcBef>
                        <a:spcAft>
                          <a:spcPts val="0"/>
                        </a:spcAft>
                      </a:pPr>
                      <a:r>
                        <a:rPr lang="en-US" sz="800" b="1" dirty="0" smtClean="0">
                          <a:solidFill>
                            <a:srgbClr val="000000"/>
                          </a:solidFill>
                          <a:effectLst/>
                          <a:latin typeface="Calibri"/>
                          <a:ea typeface="Times New Roman"/>
                          <a:cs typeface="Arial"/>
                        </a:rPr>
                        <a:t>SELECTED RESPONSE</a:t>
                      </a:r>
                      <a:endParaRPr lang="en-US" sz="800" dirty="0">
                        <a:effectLst/>
                        <a:latin typeface="Calibri"/>
                        <a:ea typeface="Calibri"/>
                        <a:cs typeface="Times New Roman"/>
                      </a:endParaRPr>
                    </a:p>
                  </a:txBody>
                  <a:tcPr marL="33295" marR="3329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effectLst/>
                          <a:latin typeface="Calibri"/>
                          <a:ea typeface="Calibri"/>
                          <a:cs typeface="Calibri"/>
                        </a:rPr>
                        <a:t>Connect events to historical text.</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effectLst/>
                          <a:latin typeface="Calibri"/>
                          <a:ea typeface="Calibri"/>
                          <a:cs typeface="Calibri"/>
                        </a:rPr>
                        <a:t> </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effectLst/>
                          <a:latin typeface="Calibri"/>
                          <a:ea typeface="Calibri"/>
                          <a:cs typeface="Calibri"/>
                        </a:rPr>
                        <a:t>Connect procedures to a technical text.</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effectLst/>
                          <a:latin typeface="Calibri"/>
                          <a:ea typeface="Calibri"/>
                          <a:cs typeface="Calibri"/>
                        </a:rPr>
                        <a:t> </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effectLst/>
                          <a:latin typeface="Calibri"/>
                          <a:ea typeface="Calibri"/>
                          <a:cs typeface="Calibri"/>
                        </a:rPr>
                        <a:t>Connect ideas or concepts to a scientific text.</a:t>
                      </a:r>
                      <a:endParaRPr lang="en-US" sz="800" dirty="0">
                        <a:effectLst/>
                        <a:latin typeface="Calibri"/>
                        <a:ea typeface="Calibri"/>
                        <a:cs typeface="Times New Roman"/>
                      </a:endParaRPr>
                    </a:p>
                  </a:txBody>
                  <a:tcPr marL="33295" marR="33295"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u="sng" dirty="0">
                          <a:effectLst/>
                          <a:latin typeface="Calibri"/>
                          <a:ea typeface="Calibri"/>
                          <a:cs typeface="Calibri"/>
                        </a:rPr>
                        <a:t>RI.4.3</a:t>
                      </a:r>
                      <a:r>
                        <a:rPr lang="en-US" sz="800" dirty="0">
                          <a:effectLst/>
                          <a:latin typeface="Calibri"/>
                          <a:ea typeface="Calibri"/>
                          <a:cs typeface="Calibri"/>
                        </a:rPr>
                        <a:t> Explain events, procedures, ideas, or concepts in a historical, scientific, or technical text, including what happened and why, based on specific information in the text.</a:t>
                      </a:r>
                      <a:endParaRPr lang="en-US" sz="800" dirty="0">
                        <a:effectLst/>
                        <a:latin typeface="Calibri"/>
                        <a:ea typeface="Calibri"/>
                        <a:cs typeface="Times New Roman"/>
                      </a:endParaRPr>
                    </a:p>
                  </a:txBody>
                  <a:tcPr marL="33295" marR="33295" marT="0" marB="0">
                    <a:lnL w="12700" cap="flat" cmpd="sng" algn="ctr">
                      <a:solidFill>
                        <a:srgbClr val="A6A6A6"/>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bl>
          </a:graphicData>
        </a:graphic>
      </p:graphicFrame>
      <p:sp>
        <p:nvSpPr>
          <p:cNvPr id="4" name="Slide Number Placeholder 3"/>
          <p:cNvSpPr>
            <a:spLocks noGrp="1"/>
          </p:cNvSpPr>
          <p:nvPr>
            <p:ph type="sldNum" sz="quarter" idx="12"/>
          </p:nvPr>
        </p:nvSpPr>
        <p:spPr/>
        <p:txBody>
          <a:bodyPr/>
          <a:lstStyle/>
          <a:p>
            <a:fld id="{F177B04D-AEB5-43ED-B9BA-B3D1EC9C9067}" type="slidenum">
              <a:rPr lang="en-US" smtClean="0"/>
              <a:pPr/>
              <a:t>12</a:t>
            </a:fld>
            <a:endParaRPr lang="en-US" dirty="0"/>
          </a:p>
        </p:txBody>
      </p:sp>
      <p:sp>
        <p:nvSpPr>
          <p:cNvPr id="8" name="Rectangle 7"/>
          <p:cNvSpPr/>
          <p:nvPr/>
        </p:nvSpPr>
        <p:spPr>
          <a:xfrm>
            <a:off x="323850" y="114858"/>
            <a:ext cx="7124700" cy="705459"/>
          </a:xfrm>
          <a:prstGeom prst="rect">
            <a:avLst/>
          </a:prstGeom>
        </p:spPr>
        <p:txBody>
          <a:bodyPr wrap="square" lIns="96359" tIns="48180" rIns="96359" bIns="48180">
            <a:spAutoFit/>
          </a:bodyPr>
          <a:lstStyle/>
          <a:p>
            <a:r>
              <a:rPr lang="en-US" sz="1300" b="1" dirty="0"/>
              <a:t>Quarter </a:t>
            </a:r>
            <a:r>
              <a:rPr lang="en-US" sz="1300" b="1" dirty="0" smtClean="0"/>
              <a:t>Four </a:t>
            </a:r>
            <a:r>
              <a:rPr lang="en-US" sz="1300" dirty="0"/>
              <a:t>Reading Informational Learning Progressions.  </a:t>
            </a:r>
          </a:p>
          <a:p>
            <a:r>
              <a:rPr lang="en-US" sz="1300" dirty="0"/>
              <a:t>The indicated boxes highlighted </a:t>
            </a:r>
            <a:r>
              <a:rPr lang="en-US" sz="1300" b="1" i="1" dirty="0"/>
              <a:t>before the standard</a:t>
            </a:r>
            <a:r>
              <a:rPr lang="en-US" sz="1300" dirty="0"/>
              <a:t>, </a:t>
            </a:r>
            <a:r>
              <a:rPr lang="en-US" sz="1300" b="1" dirty="0"/>
              <a:t>are assessed on this pre-assessment. </a:t>
            </a:r>
            <a:r>
              <a:rPr lang="en-US" sz="1300" dirty="0"/>
              <a:t>The standard itself is assessed on the Common Formative Assessment (CFA) at the end of each quarter.</a:t>
            </a:r>
          </a:p>
        </p:txBody>
      </p:sp>
      <p:graphicFrame>
        <p:nvGraphicFramePr>
          <p:cNvPr id="5" name="Table 4"/>
          <p:cNvGraphicFramePr>
            <a:graphicFrameLocks noGrp="1"/>
          </p:cNvGraphicFramePr>
          <p:nvPr>
            <p:extLst>
              <p:ext uri="{D42A27DB-BD31-4B8C-83A1-F6EECF244321}">
                <p14:modId xmlns:p14="http://schemas.microsoft.com/office/powerpoint/2010/main" val="705233262"/>
              </p:ext>
            </p:extLst>
          </p:nvPr>
        </p:nvGraphicFramePr>
        <p:xfrm>
          <a:off x="323850" y="6400800"/>
          <a:ext cx="6994525" cy="1363059"/>
        </p:xfrm>
        <a:graphic>
          <a:graphicData uri="http://schemas.openxmlformats.org/drawingml/2006/table">
            <a:tbl>
              <a:tblPr firstRow="1" firstCol="1" bandRow="1"/>
              <a:tblGrid>
                <a:gridCol w="969467"/>
                <a:gridCol w="854567"/>
                <a:gridCol w="926380"/>
                <a:gridCol w="998192"/>
                <a:gridCol w="967856"/>
                <a:gridCol w="992621"/>
                <a:gridCol w="1285442"/>
              </a:tblGrid>
              <a:tr h="143859">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a:t>
                      </a:r>
                      <a:r>
                        <a:rPr lang="en-US" sz="800" b="1" dirty="0" err="1">
                          <a:solidFill>
                            <a:srgbClr val="000000"/>
                          </a:solidFill>
                          <a:effectLst/>
                          <a:latin typeface="Calibri"/>
                          <a:ea typeface="Times New Roman"/>
                          <a:cs typeface="Times New Roman"/>
                        </a:rPr>
                        <a:t>Ka</a:t>
                      </a:r>
                      <a:endParaRPr lang="en-US" sz="800" dirty="0">
                        <a:effectLst/>
                        <a:latin typeface="Calibri"/>
                        <a:ea typeface="Calibri"/>
                        <a:cs typeface="Times New Roman"/>
                      </a:endParaRPr>
                    </a:p>
                  </a:txBody>
                  <a:tcPr marL="35717" marR="3571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Kc</a:t>
                      </a:r>
                      <a:endParaRPr lang="en-US" sz="800">
                        <a:effectLst/>
                        <a:latin typeface="Calibri"/>
                        <a:ea typeface="Calibri"/>
                        <a:cs typeface="Times New Roman"/>
                      </a:endParaRPr>
                    </a:p>
                  </a:txBody>
                  <a:tcPr marL="35717" marR="3571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1 - Cf</a:t>
                      </a:r>
                      <a:endParaRPr lang="en-US" sz="800">
                        <a:effectLst/>
                        <a:latin typeface="Calibri"/>
                        <a:ea typeface="Calibri"/>
                        <a:cs typeface="Times New Roman"/>
                      </a:endParaRPr>
                    </a:p>
                  </a:txBody>
                  <a:tcPr marL="35717" marR="3571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t>
                      </a:r>
                      <a:r>
                        <a:rPr lang="en-US" sz="800" b="1" dirty="0" err="1">
                          <a:solidFill>
                            <a:srgbClr val="000000"/>
                          </a:solidFill>
                          <a:effectLst/>
                          <a:latin typeface="Calibri"/>
                          <a:ea typeface="Times New Roman"/>
                          <a:cs typeface="Times New Roman"/>
                        </a:rPr>
                        <a:t>Ch</a:t>
                      </a:r>
                      <a:endParaRPr lang="en-US" sz="800" dirty="0">
                        <a:effectLst/>
                        <a:latin typeface="Calibri"/>
                        <a:ea typeface="Calibri"/>
                        <a:cs typeface="Times New Roman"/>
                      </a:endParaRPr>
                    </a:p>
                  </a:txBody>
                  <a:tcPr marL="35717" marR="3571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Ci</a:t>
                      </a:r>
                      <a:endParaRPr lang="en-US" sz="800">
                        <a:effectLst/>
                        <a:latin typeface="Calibri"/>
                        <a:ea typeface="Calibri"/>
                        <a:cs typeface="Times New Roman"/>
                      </a:endParaRPr>
                    </a:p>
                  </a:txBody>
                  <a:tcPr marL="35717" marR="3571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Cl</a:t>
                      </a:r>
                      <a:endParaRPr lang="en-US" sz="800">
                        <a:effectLst/>
                        <a:latin typeface="Calibri"/>
                        <a:ea typeface="Calibri"/>
                        <a:cs typeface="Times New Roman"/>
                      </a:endParaRPr>
                    </a:p>
                  </a:txBody>
                  <a:tcPr marL="35717" marR="3571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APn</a:t>
                      </a:r>
                      <a:endParaRPr lang="en-US" sz="800">
                        <a:effectLst/>
                        <a:latin typeface="Calibri"/>
                        <a:ea typeface="Calibri"/>
                        <a:cs typeface="Times New Roman"/>
                      </a:endParaRPr>
                    </a:p>
                  </a:txBody>
                  <a:tcPr marL="35717" marR="35717"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D6E3BC"/>
                    </a:solidFill>
                  </a:tcPr>
                </a:tc>
              </a:tr>
              <a:tr h="547656">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Locate and recall basic facts from two texts on the same topic read and discussed in class.</a:t>
                      </a:r>
                      <a:endParaRPr lang="en-US" sz="800">
                        <a:effectLst/>
                        <a:latin typeface="Calibri"/>
                        <a:ea typeface="Calibri"/>
                        <a:cs typeface="Times New Roman"/>
                      </a:endParaRPr>
                    </a:p>
                  </a:txBody>
                  <a:tcPr marL="35717" marR="3571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Understands and uses </a:t>
                      </a:r>
                      <a:r>
                        <a:rPr lang="en-US" sz="800" u="sng">
                          <a:solidFill>
                            <a:srgbClr val="000000"/>
                          </a:solidFill>
                          <a:effectLst/>
                          <a:latin typeface="Calibri"/>
                          <a:ea typeface="Times New Roman"/>
                          <a:cs typeface="Times New Roman"/>
                        </a:rPr>
                        <a:t>Standard Academic Language</a:t>
                      </a:r>
                      <a:r>
                        <a:rPr lang="en-US" sz="800">
                          <a:solidFill>
                            <a:srgbClr val="000000"/>
                          </a:solidFill>
                          <a:effectLst/>
                          <a:latin typeface="Calibri"/>
                          <a:ea typeface="Times New Roman"/>
                          <a:cs typeface="Times New Roman"/>
                        </a:rPr>
                        <a:t> terms:  integrate, information, texts, topic, speak, subject, knowledgeably.</a:t>
                      </a:r>
                      <a:endParaRPr lang="en-US" sz="800">
                        <a:effectLst/>
                        <a:latin typeface="Calibri"/>
                        <a:ea typeface="Calibri"/>
                        <a:cs typeface="Times New Roman"/>
                      </a:endParaRPr>
                    </a:p>
                  </a:txBody>
                  <a:tcPr marL="35717" marR="3571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Answer who, what, when, where or how questions about two texts on the same topic read and discussed in class.</a:t>
                      </a:r>
                      <a:endParaRPr lang="en-US" sz="800" dirty="0">
                        <a:effectLst/>
                        <a:latin typeface="Calibri"/>
                        <a:ea typeface="Calibri"/>
                        <a:cs typeface="Times New Roman"/>
                      </a:endParaRPr>
                    </a:p>
                  </a:txBody>
                  <a:tcPr marL="35717" marR="3571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u="sng" dirty="0">
                          <a:solidFill>
                            <a:srgbClr val="000000"/>
                          </a:solidFill>
                          <a:effectLst/>
                          <a:latin typeface="Calibri"/>
                          <a:ea typeface="Times New Roman"/>
                          <a:cs typeface="Arial"/>
                        </a:rPr>
                        <a:t>Concept Development</a:t>
                      </a:r>
                      <a:r>
                        <a:rPr lang="en-US" sz="800" dirty="0">
                          <a:solidFill>
                            <a:srgbClr val="000000"/>
                          </a:solidFill>
                          <a:effectLst/>
                          <a:latin typeface="Calibri"/>
                          <a:ea typeface="Times New Roman"/>
                          <a:cs typeface="Arial"/>
                        </a:rPr>
                        <a:t>:</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Arial"/>
                        </a:rPr>
                        <a:t>Understands that information can come from several sources to give the reader a better overall view of a topic.</a:t>
                      </a:r>
                      <a:endParaRPr lang="en-US" sz="800" dirty="0">
                        <a:effectLst/>
                        <a:latin typeface="Calibri"/>
                        <a:ea typeface="Calibri"/>
                        <a:cs typeface="Times New Roman"/>
                      </a:endParaRPr>
                    </a:p>
                  </a:txBody>
                  <a:tcPr marL="35717" marR="3571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Summarize similar information from two texts on the same topic (i.e., “How does text #1 approach the facts, details or ideas of ____ compared to text #2</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5717" marR="3571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Locate similar information about facts and details in two texts about the same topic. (Use a graphic organizer to list facts and details).</a:t>
                      </a:r>
                      <a:endParaRPr lang="en-US" sz="800" dirty="0">
                        <a:effectLst/>
                        <a:latin typeface="Calibri"/>
                        <a:ea typeface="Calibri"/>
                        <a:cs typeface="Times New Roman"/>
                      </a:endParaRPr>
                    </a:p>
                  </a:txBody>
                  <a:tcPr marL="35717" marR="3571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Obtain and interpret information from two texts on the same topic using text features:</a:t>
                      </a:r>
                      <a:endParaRPr lang="en-US" sz="800" dirty="0">
                        <a:effectLst/>
                        <a:latin typeface="Calibri"/>
                        <a:ea typeface="Calibri"/>
                        <a:cs typeface="Times New Roman"/>
                      </a:endParaRPr>
                    </a:p>
                    <a:p>
                      <a:pPr marL="342900" marR="0" lvl="0" indent="-342900" algn="l">
                        <a:lnSpc>
                          <a:spcPct val="100000"/>
                        </a:lnSpc>
                        <a:spcBef>
                          <a:spcPts val="0"/>
                        </a:spcBef>
                        <a:spcAft>
                          <a:spcPts val="0"/>
                        </a:spcAft>
                        <a:buFont typeface="Symbol"/>
                        <a:buChar char=""/>
                      </a:pPr>
                      <a:r>
                        <a:rPr lang="en-US" sz="800" dirty="0">
                          <a:solidFill>
                            <a:srgbClr val="000000"/>
                          </a:solidFill>
                          <a:effectLst/>
                          <a:latin typeface="Calibri"/>
                          <a:ea typeface="Times New Roman"/>
                          <a:cs typeface="Times New Roman"/>
                        </a:rPr>
                        <a:t>Sidebars</a:t>
                      </a:r>
                      <a:endParaRPr lang="en-US" sz="800" dirty="0">
                        <a:effectLst/>
                        <a:latin typeface="Calibri"/>
                        <a:ea typeface="Calibri"/>
                        <a:cs typeface="Times New Roman"/>
                      </a:endParaRPr>
                    </a:p>
                    <a:p>
                      <a:pPr marL="342900" marR="0" lvl="0" indent="-342900" algn="l">
                        <a:lnSpc>
                          <a:spcPct val="100000"/>
                        </a:lnSpc>
                        <a:spcBef>
                          <a:spcPts val="0"/>
                        </a:spcBef>
                        <a:spcAft>
                          <a:spcPts val="0"/>
                        </a:spcAft>
                        <a:buFont typeface="Symbol"/>
                        <a:buChar char=""/>
                      </a:pPr>
                      <a:r>
                        <a:rPr lang="en-US" sz="800" dirty="0">
                          <a:solidFill>
                            <a:srgbClr val="000000"/>
                          </a:solidFill>
                          <a:effectLst/>
                          <a:latin typeface="Calibri"/>
                          <a:ea typeface="Times New Roman"/>
                          <a:cs typeface="Times New Roman"/>
                        </a:rPr>
                        <a:t>Bold Print</a:t>
                      </a:r>
                      <a:endParaRPr lang="en-US" sz="800" dirty="0">
                        <a:effectLst/>
                        <a:latin typeface="Calibri"/>
                        <a:ea typeface="Calibri"/>
                        <a:cs typeface="Times New Roman"/>
                      </a:endParaRPr>
                    </a:p>
                    <a:p>
                      <a:pPr marL="342900" marR="0" lvl="0" indent="-342900" algn="l">
                        <a:lnSpc>
                          <a:spcPct val="100000"/>
                        </a:lnSpc>
                        <a:spcBef>
                          <a:spcPts val="0"/>
                        </a:spcBef>
                        <a:spcAft>
                          <a:spcPts val="0"/>
                        </a:spcAft>
                        <a:buFont typeface="Symbol"/>
                        <a:buChar char=""/>
                      </a:pPr>
                      <a:r>
                        <a:rPr lang="en-US" sz="800" dirty="0">
                          <a:solidFill>
                            <a:srgbClr val="000000"/>
                          </a:solidFill>
                          <a:effectLst/>
                          <a:latin typeface="Calibri"/>
                          <a:ea typeface="Times New Roman"/>
                          <a:cs typeface="Times New Roman"/>
                        </a:rPr>
                        <a:t>Captions</a:t>
                      </a:r>
                      <a:endParaRPr lang="en-US" sz="800" dirty="0">
                        <a:effectLst/>
                        <a:latin typeface="Calibri"/>
                        <a:ea typeface="Calibri"/>
                        <a:cs typeface="Times New Roman"/>
                      </a:endParaRPr>
                    </a:p>
                    <a:p>
                      <a:pPr marL="342900" marR="0" lvl="0" indent="-342900" algn="l">
                        <a:lnSpc>
                          <a:spcPct val="100000"/>
                        </a:lnSpc>
                        <a:spcBef>
                          <a:spcPts val="0"/>
                        </a:spcBef>
                        <a:spcAft>
                          <a:spcPts val="0"/>
                        </a:spcAft>
                        <a:buFont typeface="Symbol"/>
                        <a:buChar char=""/>
                      </a:pPr>
                      <a:r>
                        <a:rPr lang="en-US" sz="800" dirty="0">
                          <a:solidFill>
                            <a:srgbClr val="000000"/>
                          </a:solidFill>
                          <a:effectLst/>
                          <a:latin typeface="Calibri"/>
                          <a:ea typeface="Times New Roman"/>
                          <a:cs typeface="Times New Roman"/>
                        </a:rPr>
                        <a:t>Subheadings, etc…</a:t>
                      </a:r>
                      <a:endParaRPr lang="en-US" sz="800" dirty="0">
                        <a:effectLst/>
                        <a:latin typeface="Calibri"/>
                        <a:ea typeface="Calibri"/>
                        <a:cs typeface="Times New Roman"/>
                      </a:endParaRPr>
                    </a:p>
                  </a:txBody>
                  <a:tcPr marL="35717" marR="35717"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380558023"/>
              </p:ext>
            </p:extLst>
          </p:nvPr>
        </p:nvGraphicFramePr>
        <p:xfrm>
          <a:off x="323850" y="7934052"/>
          <a:ext cx="6994525" cy="1362348"/>
        </p:xfrm>
        <a:graphic>
          <a:graphicData uri="http://schemas.openxmlformats.org/drawingml/2006/table">
            <a:tbl>
              <a:tblPr firstRow="1" firstCol="1" bandRow="1"/>
              <a:tblGrid>
                <a:gridCol w="994146"/>
                <a:gridCol w="1171672"/>
                <a:gridCol w="1100661"/>
                <a:gridCol w="1136167"/>
                <a:gridCol w="1313692"/>
                <a:gridCol w="1278187"/>
              </a:tblGrid>
              <a:tr h="143148">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t>
                      </a:r>
                      <a:r>
                        <a:rPr lang="en-US" sz="800" b="1" dirty="0" err="1">
                          <a:solidFill>
                            <a:srgbClr val="000000"/>
                          </a:solidFill>
                          <a:effectLst/>
                          <a:latin typeface="Calibri"/>
                          <a:ea typeface="Times New Roman"/>
                          <a:cs typeface="Times New Roman"/>
                        </a:rPr>
                        <a:t>ANp</a:t>
                      </a:r>
                      <a:endParaRPr lang="en-US" sz="800" dirty="0">
                        <a:effectLst/>
                        <a:latin typeface="Calibri"/>
                        <a:ea typeface="Calibri"/>
                        <a:cs typeface="Times New Roman"/>
                      </a:endParaRPr>
                    </a:p>
                  </a:txBody>
                  <a:tcPr marL="35540" marR="3554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2 - ANs</a:t>
                      </a:r>
                      <a:endParaRPr lang="en-US" sz="800">
                        <a:effectLst/>
                        <a:latin typeface="Calibri"/>
                        <a:ea typeface="Calibri"/>
                        <a:cs typeface="Times New Roman"/>
                      </a:endParaRPr>
                    </a:p>
                  </a:txBody>
                  <a:tcPr marL="35540" marR="3554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3 - Cu</a:t>
                      </a:r>
                      <a:endParaRPr lang="en-US" sz="800">
                        <a:effectLst/>
                        <a:latin typeface="Calibri"/>
                        <a:ea typeface="Calibri"/>
                        <a:cs typeface="Times New Roman"/>
                      </a:endParaRPr>
                    </a:p>
                  </a:txBody>
                  <a:tcPr marL="35540" marR="3554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4 - ANP</a:t>
                      </a:r>
                      <a:endParaRPr lang="en-US" sz="800">
                        <a:effectLst/>
                        <a:latin typeface="Calibri"/>
                        <a:ea typeface="Calibri"/>
                        <a:cs typeface="Times New Roman"/>
                      </a:endParaRPr>
                    </a:p>
                  </a:txBody>
                  <a:tcPr marL="35540" marR="3554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DOK 4 - SYU</a:t>
                      </a:r>
                      <a:endParaRPr lang="en-US" sz="800">
                        <a:effectLst/>
                        <a:latin typeface="Calibri"/>
                        <a:ea typeface="Calibri"/>
                        <a:cs typeface="Times New Roman"/>
                      </a:endParaRPr>
                    </a:p>
                  </a:txBody>
                  <a:tcPr marL="35540" marR="3554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E5B8B7"/>
                    </a:solidFill>
                  </a:tcPr>
                </a:tc>
                <a:tc>
                  <a:txBody>
                    <a:bodyPr/>
                    <a:lstStyle/>
                    <a:p>
                      <a:pPr marL="0" marR="0" algn="ctr">
                        <a:lnSpc>
                          <a:spcPct val="100000"/>
                        </a:lnSpc>
                        <a:spcBef>
                          <a:spcPts val="0"/>
                        </a:spcBef>
                        <a:spcAft>
                          <a:spcPts val="0"/>
                        </a:spcAft>
                      </a:pPr>
                      <a:r>
                        <a:rPr lang="en-US" sz="800" b="1">
                          <a:solidFill>
                            <a:srgbClr val="000000"/>
                          </a:solidFill>
                          <a:effectLst/>
                          <a:latin typeface="Calibri"/>
                          <a:ea typeface="Times New Roman"/>
                          <a:cs typeface="Times New Roman"/>
                        </a:rPr>
                        <a:t>Standard</a:t>
                      </a:r>
                      <a:endParaRPr lang="en-US" sz="800">
                        <a:effectLst/>
                        <a:latin typeface="Calibri"/>
                        <a:ea typeface="Calibri"/>
                        <a:cs typeface="Times New Roman"/>
                      </a:endParaRPr>
                    </a:p>
                  </a:txBody>
                  <a:tcPr marL="35540" marR="35540"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A6A6A6"/>
                    </a:solidFill>
                  </a:tcPr>
                </a:tc>
              </a:tr>
              <a:tr h="544951">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Compare facts from two texts on the same topic (students look for consistencies – or not- about facts between two texts)</a:t>
                      </a:r>
                      <a:endParaRPr lang="en-US" sz="800">
                        <a:effectLst/>
                        <a:latin typeface="Calibri"/>
                        <a:ea typeface="Calibri"/>
                        <a:cs typeface="Times New Roman"/>
                      </a:endParaRPr>
                    </a:p>
                  </a:txBody>
                  <a:tcPr marL="35540" marR="3554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Distinguish relevant and irrelevant information from two texts on the same topic.</a:t>
                      </a:r>
                      <a:endParaRPr lang="en-US" sz="800">
                        <a:effectLst/>
                        <a:latin typeface="Calibri"/>
                        <a:ea typeface="Calibri"/>
                        <a:cs typeface="Times New Roman"/>
                      </a:endParaRPr>
                    </a:p>
                    <a:p>
                      <a:pPr marL="0" marR="0" algn="l">
                        <a:lnSpc>
                          <a:spcPct val="100000"/>
                        </a:lnSpc>
                        <a:spcBef>
                          <a:spcPts val="0"/>
                        </a:spcBef>
                        <a:spcAft>
                          <a:spcPts val="0"/>
                        </a:spcAft>
                      </a:pPr>
                      <a:r>
                        <a:rPr lang="en-US" sz="800">
                          <a:solidFill>
                            <a:srgbClr val="000000"/>
                          </a:solidFill>
                          <a:effectLst/>
                          <a:latin typeface="Calibri"/>
                          <a:ea typeface="Times New Roman"/>
                          <a:cs typeface="Times New Roman"/>
                        </a:rPr>
                        <a:t>Compare what each text considered relevant – or not about the topic.</a:t>
                      </a:r>
                      <a:endParaRPr lang="en-US" sz="800">
                        <a:effectLst/>
                        <a:latin typeface="Calibri"/>
                        <a:ea typeface="Calibri"/>
                        <a:cs typeface="Times New Roman"/>
                      </a:endParaRPr>
                    </a:p>
                  </a:txBody>
                  <a:tcPr marL="35540" marR="3554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Connect similar ideas across two texts on the same topic using supporting evidence.  (What is the supporting “thread” between the two texts? – what do both authors mention again and again</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rgbClr val="000000"/>
                          </a:solidFill>
                          <a:effectLst>
                            <a:outerShdw blurRad="38100" dist="38100" dir="2700000" algn="tl">
                              <a:srgbClr val="000000">
                                <a:alpha val="43137"/>
                              </a:srgbClr>
                            </a:outerShdw>
                          </a:effectLst>
                          <a:latin typeface="Calibri"/>
                          <a:ea typeface="Calibri"/>
                          <a:cs typeface="Times New Roman"/>
                        </a:rPr>
                        <a:t>SELECTED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5540" marR="3554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Gather, analyze, and organize information from two sources on the same topic, reviewing all source information.  </a:t>
                      </a:r>
                      <a:r>
                        <a:rPr lang="en-US" sz="800" u="sng" dirty="0">
                          <a:solidFill>
                            <a:srgbClr val="000000"/>
                          </a:solidFill>
                          <a:effectLst/>
                          <a:latin typeface="Calibri"/>
                          <a:ea typeface="Times New Roman"/>
                          <a:cs typeface="Times New Roman"/>
                        </a:rPr>
                        <a:t>Criteria</a:t>
                      </a:r>
                      <a:r>
                        <a:rPr lang="en-US" sz="800" dirty="0">
                          <a:solidFill>
                            <a:srgbClr val="000000"/>
                          </a:solidFill>
                          <a:effectLst/>
                          <a:latin typeface="Calibri"/>
                          <a:ea typeface="Times New Roman"/>
                          <a:cs typeface="Times New Roman"/>
                        </a:rPr>
                        <a:t>:  Students organizes the information using his/her own method to support a point.</a:t>
                      </a:r>
                      <a:endParaRPr lang="en-US" sz="800" dirty="0">
                        <a:effectLst/>
                        <a:latin typeface="Calibri"/>
                        <a:ea typeface="Calibri"/>
                        <a:cs typeface="Times New Roman"/>
                      </a:endParaRPr>
                    </a:p>
                  </a:txBody>
                  <a:tcPr marL="35540" marR="3554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3B3B3A"/>
                          </a:solidFill>
                          <a:effectLst/>
                          <a:latin typeface="Calibri"/>
                          <a:ea typeface="Calibri"/>
                          <a:cs typeface="Calibri"/>
                        </a:rPr>
                        <a:t>Integrate information from two texts on the same topic in order to write or speak about the subject knowledgeably.  Write a summary or a full compositional informational piece about the topic</a:t>
                      </a:r>
                      <a:r>
                        <a:rPr lang="en-US" sz="800" b="1" dirty="0" smtClean="0">
                          <a:solidFill>
                            <a:srgbClr val="3B3B3A"/>
                          </a:solidFill>
                          <a:effectLst/>
                          <a:latin typeface="Calibri"/>
                          <a:ea typeface="Calibri"/>
                          <a:cs typeface="Calibri"/>
                        </a:rPr>
                        <a:t>.</a:t>
                      </a:r>
                    </a:p>
                    <a:p>
                      <a:pPr marL="0" marR="0" algn="l">
                        <a:lnSpc>
                          <a:spcPct val="100000"/>
                        </a:lnSpc>
                        <a:spcBef>
                          <a:spcPts val="0"/>
                        </a:spcBef>
                        <a:spcAft>
                          <a:spcPts val="0"/>
                        </a:spcAft>
                      </a:pPr>
                      <a:r>
                        <a:rPr lang="en-US" sz="800" b="1" dirty="0" smtClean="0">
                          <a:solidFill>
                            <a:srgbClr val="3B3B3A"/>
                          </a:solidFill>
                          <a:effectLst>
                            <a:outerShdw blurRad="38100" dist="38100" dir="2700000" algn="tl">
                              <a:srgbClr val="000000">
                                <a:alpha val="43137"/>
                              </a:srgbClr>
                            </a:outerShdw>
                          </a:effectLst>
                          <a:latin typeface="Calibri"/>
                          <a:ea typeface="Calibri"/>
                          <a:cs typeface="Times New Roman"/>
                        </a:rPr>
                        <a:t>CONSTRUCTED RESPONSE</a:t>
                      </a:r>
                      <a:endParaRPr lang="en-US" sz="800" dirty="0">
                        <a:effectLst>
                          <a:outerShdw blurRad="38100" dist="38100" dir="2700000" algn="tl">
                            <a:srgbClr val="000000">
                              <a:alpha val="43137"/>
                            </a:srgbClr>
                          </a:outerShdw>
                        </a:effectLst>
                        <a:latin typeface="Calibri"/>
                        <a:ea typeface="Calibri"/>
                        <a:cs typeface="Times New Roman"/>
                      </a:endParaRPr>
                    </a:p>
                  </a:txBody>
                  <a:tcPr marL="35540" marR="3554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a:effectLst/>
                          <a:latin typeface="Calibri"/>
                          <a:ea typeface="Calibri"/>
                          <a:cs typeface="Helvetica"/>
                        </a:rPr>
                        <a:t>RI.4.9</a:t>
                      </a:r>
                      <a:r>
                        <a:rPr lang="en-US" sz="800" dirty="0">
                          <a:effectLst/>
                          <a:latin typeface="Calibri"/>
                          <a:ea typeface="Calibri"/>
                          <a:cs typeface="Helvetica"/>
                        </a:rPr>
                        <a:t> Integrate information from two texts on the same topic in order to write or speak about the subject knowledgeably</a:t>
                      </a:r>
                      <a:r>
                        <a:rPr lang="en-US" sz="800" dirty="0">
                          <a:solidFill>
                            <a:srgbClr val="3B3B3A"/>
                          </a:solidFill>
                          <a:effectLst/>
                          <a:latin typeface="Calibri"/>
                          <a:ea typeface="Calibri"/>
                          <a:cs typeface="Helvetica"/>
                        </a:rPr>
                        <a:t>.</a:t>
                      </a:r>
                      <a:endParaRPr lang="en-US" sz="800" dirty="0">
                        <a:effectLst/>
                        <a:latin typeface="Calibri"/>
                        <a:ea typeface="Calibri"/>
                        <a:cs typeface="Times New Roman"/>
                      </a:endParaRPr>
                    </a:p>
                  </a:txBody>
                  <a:tcPr marL="35540" marR="3554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r>
            </a:tbl>
          </a:graphicData>
        </a:graphic>
      </p:graphicFrame>
      <p:sp>
        <p:nvSpPr>
          <p:cNvPr id="11" name="Rectangle 10"/>
          <p:cNvSpPr/>
          <p:nvPr/>
        </p:nvSpPr>
        <p:spPr>
          <a:xfrm>
            <a:off x="2209800" y="7620000"/>
            <a:ext cx="762000" cy="1524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effectLst>
                  <a:outerShdw blurRad="38100" dist="38100" dir="2700000" algn="tl">
                    <a:srgbClr val="000000">
                      <a:alpha val="43137"/>
                    </a:srgbClr>
                  </a:outerShdw>
                </a:effectLst>
              </a:rPr>
              <a:t>Not assessed</a:t>
            </a:r>
            <a:endParaRPr lang="en-US" sz="800" b="1" dirty="0">
              <a:effectLst>
                <a:outerShdw blurRad="38100" dist="38100" dir="2700000" algn="tl">
                  <a:srgbClr val="000000">
                    <a:alpha val="43137"/>
                  </a:srgbClr>
                </a:outerShdw>
              </a:effectLst>
            </a:endParaRPr>
          </a:p>
        </p:txBody>
      </p:sp>
      <p:graphicFrame>
        <p:nvGraphicFramePr>
          <p:cNvPr id="12" name="Table 11"/>
          <p:cNvGraphicFramePr>
            <a:graphicFrameLocks noGrp="1"/>
          </p:cNvGraphicFramePr>
          <p:nvPr>
            <p:extLst>
              <p:ext uri="{D42A27DB-BD31-4B8C-83A1-F6EECF244321}">
                <p14:modId xmlns:p14="http://schemas.microsoft.com/office/powerpoint/2010/main" val="3225996261"/>
              </p:ext>
            </p:extLst>
          </p:nvPr>
        </p:nvGraphicFramePr>
        <p:xfrm>
          <a:off x="383541" y="3438252"/>
          <a:ext cx="7013772" cy="1783080"/>
        </p:xfrm>
        <a:graphic>
          <a:graphicData uri="http://schemas.openxmlformats.org/drawingml/2006/table">
            <a:tbl>
              <a:tblPr firstRow="1" firstCol="1" bandRow="1"/>
              <a:tblGrid>
                <a:gridCol w="777240"/>
                <a:gridCol w="1036320"/>
                <a:gridCol w="777240"/>
                <a:gridCol w="759459"/>
                <a:gridCol w="708661"/>
                <a:gridCol w="690880"/>
                <a:gridCol w="690880"/>
                <a:gridCol w="690880"/>
                <a:gridCol w="882212"/>
              </a:tblGrid>
              <a:tr h="134112">
                <a:tc>
                  <a:txBody>
                    <a:bodyPr/>
                    <a:lstStyle/>
                    <a:p>
                      <a:pPr marL="0" marR="0" algn="ctr">
                        <a:lnSpc>
                          <a:spcPct val="100000"/>
                        </a:lnSpc>
                        <a:spcBef>
                          <a:spcPts val="0"/>
                        </a:spcBef>
                        <a:spcAft>
                          <a:spcPts val="0"/>
                        </a:spcAft>
                      </a:pPr>
                      <a:r>
                        <a:rPr lang="en-US" sz="900" b="1" dirty="0">
                          <a:solidFill>
                            <a:srgbClr val="000000"/>
                          </a:solidFill>
                          <a:effectLst/>
                          <a:latin typeface="Calibri"/>
                          <a:ea typeface="Times New Roman"/>
                          <a:cs typeface="Times New Roman"/>
                        </a:rPr>
                        <a:t>DOK – 1 Ka</a:t>
                      </a:r>
                      <a:endParaRPr lang="en-US" sz="900" dirty="0">
                        <a:effectLst/>
                        <a:latin typeface="Calibri"/>
                        <a:ea typeface="Calibri"/>
                        <a:cs typeface="Times New Roman"/>
                      </a:endParaRPr>
                    </a:p>
                  </a:txBody>
                  <a:tcPr marL="34100" marR="34100" marT="0" marB="0" anchor="ctr">
                    <a:lnL w="381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900" b="1" dirty="0">
                          <a:solidFill>
                            <a:srgbClr val="000000"/>
                          </a:solidFill>
                          <a:effectLst/>
                          <a:latin typeface="Calibri"/>
                          <a:ea typeface="Times New Roman"/>
                          <a:cs typeface="Times New Roman"/>
                        </a:rPr>
                        <a:t>DOK – 1 Kc</a:t>
                      </a:r>
                      <a:endParaRPr lang="en-US" sz="900" dirty="0">
                        <a:effectLst/>
                        <a:latin typeface="Calibri"/>
                        <a:ea typeface="Calibri"/>
                        <a:cs typeface="Times New Roman"/>
                      </a:endParaRPr>
                    </a:p>
                  </a:txBody>
                  <a:tcPr marL="34100" marR="3410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900" b="1" dirty="0">
                          <a:solidFill>
                            <a:srgbClr val="000000"/>
                          </a:solidFill>
                          <a:effectLst/>
                          <a:latin typeface="Calibri"/>
                          <a:ea typeface="Times New Roman"/>
                          <a:cs typeface="Times New Roman"/>
                        </a:rPr>
                        <a:t>DOK – 1 Cd</a:t>
                      </a:r>
                      <a:endParaRPr lang="en-US" sz="900" dirty="0">
                        <a:effectLst/>
                        <a:latin typeface="Calibri"/>
                        <a:ea typeface="Calibri"/>
                        <a:cs typeface="Times New Roman"/>
                      </a:endParaRPr>
                    </a:p>
                  </a:txBody>
                  <a:tcPr marL="34100" marR="3410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900" b="1" dirty="0">
                          <a:solidFill>
                            <a:srgbClr val="000000"/>
                          </a:solidFill>
                          <a:effectLst/>
                          <a:latin typeface="Calibri"/>
                          <a:ea typeface="Times New Roman"/>
                          <a:cs typeface="Times New Roman"/>
                        </a:rPr>
                        <a:t>DOK – 2 </a:t>
                      </a:r>
                      <a:r>
                        <a:rPr lang="en-US" sz="900" b="1" dirty="0" err="1">
                          <a:solidFill>
                            <a:srgbClr val="000000"/>
                          </a:solidFill>
                          <a:effectLst/>
                          <a:latin typeface="Calibri"/>
                          <a:ea typeface="Times New Roman"/>
                          <a:cs typeface="Times New Roman"/>
                        </a:rPr>
                        <a:t>Ch</a:t>
                      </a:r>
                      <a:endParaRPr lang="en-US" sz="900" dirty="0">
                        <a:effectLst/>
                        <a:latin typeface="Calibri"/>
                        <a:ea typeface="Calibri"/>
                        <a:cs typeface="Times New Roman"/>
                      </a:endParaRPr>
                    </a:p>
                  </a:txBody>
                  <a:tcPr marL="34100" marR="3410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900" b="1" dirty="0">
                          <a:solidFill>
                            <a:srgbClr val="000000"/>
                          </a:solidFill>
                          <a:effectLst/>
                          <a:latin typeface="Calibri"/>
                          <a:ea typeface="Times New Roman"/>
                          <a:cs typeface="Times New Roman"/>
                        </a:rPr>
                        <a:t>DOK – 2 Cl</a:t>
                      </a:r>
                      <a:endParaRPr lang="en-US" sz="900" dirty="0">
                        <a:effectLst/>
                        <a:latin typeface="Calibri"/>
                        <a:ea typeface="Calibri"/>
                        <a:cs typeface="Times New Roman"/>
                      </a:endParaRPr>
                    </a:p>
                  </a:txBody>
                  <a:tcPr marL="34100" marR="3410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900" b="1" dirty="0">
                          <a:solidFill>
                            <a:srgbClr val="000000"/>
                          </a:solidFill>
                          <a:effectLst/>
                          <a:latin typeface="Calibri"/>
                          <a:ea typeface="Times New Roman"/>
                          <a:cs typeface="Times New Roman"/>
                        </a:rPr>
                        <a:t>DOK – 2 </a:t>
                      </a:r>
                      <a:r>
                        <a:rPr lang="en-US" sz="900" b="1" dirty="0" err="1">
                          <a:solidFill>
                            <a:srgbClr val="000000"/>
                          </a:solidFill>
                          <a:effectLst/>
                          <a:latin typeface="Calibri"/>
                          <a:ea typeface="Times New Roman"/>
                          <a:cs typeface="Times New Roman"/>
                        </a:rPr>
                        <a:t>APo</a:t>
                      </a:r>
                      <a:endParaRPr lang="en-US" sz="900" dirty="0">
                        <a:effectLst/>
                        <a:latin typeface="Calibri"/>
                        <a:ea typeface="Calibri"/>
                        <a:cs typeface="Times New Roman"/>
                      </a:endParaRPr>
                    </a:p>
                  </a:txBody>
                  <a:tcPr marL="34100" marR="3410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c>
                  <a:txBody>
                    <a:bodyPr/>
                    <a:lstStyle/>
                    <a:p>
                      <a:pPr marL="0" marR="0" algn="ctr">
                        <a:lnSpc>
                          <a:spcPct val="100000"/>
                        </a:lnSpc>
                        <a:spcBef>
                          <a:spcPts val="0"/>
                        </a:spcBef>
                        <a:spcAft>
                          <a:spcPts val="0"/>
                        </a:spcAft>
                      </a:pPr>
                      <a:r>
                        <a:rPr lang="en-US" sz="900" b="1" dirty="0">
                          <a:solidFill>
                            <a:srgbClr val="000000"/>
                          </a:solidFill>
                          <a:effectLst/>
                          <a:latin typeface="Calibri"/>
                          <a:ea typeface="Times New Roman"/>
                          <a:cs typeface="Times New Roman"/>
                        </a:rPr>
                        <a:t>DOK </a:t>
                      </a:r>
                      <a:r>
                        <a:rPr lang="en-US" sz="900" b="1" dirty="0" smtClean="0">
                          <a:solidFill>
                            <a:srgbClr val="000000"/>
                          </a:solidFill>
                          <a:effectLst/>
                          <a:latin typeface="Calibri"/>
                          <a:ea typeface="Times New Roman"/>
                          <a:cs typeface="Times New Roman"/>
                        </a:rPr>
                        <a:t>2 </a:t>
                      </a:r>
                      <a:r>
                        <a:rPr lang="en-US" sz="900" b="1" dirty="0" err="1">
                          <a:solidFill>
                            <a:srgbClr val="000000"/>
                          </a:solidFill>
                          <a:effectLst/>
                          <a:latin typeface="Calibri"/>
                          <a:ea typeface="Times New Roman"/>
                          <a:cs typeface="Times New Roman"/>
                        </a:rPr>
                        <a:t>ANp</a:t>
                      </a:r>
                      <a:endParaRPr lang="en-US" sz="900" dirty="0">
                        <a:effectLst/>
                        <a:latin typeface="Calibri"/>
                        <a:ea typeface="Calibri"/>
                        <a:cs typeface="Times New Roman"/>
                      </a:endParaRPr>
                    </a:p>
                  </a:txBody>
                  <a:tcPr marL="34100" marR="3410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900" b="1" dirty="0">
                          <a:solidFill>
                            <a:srgbClr val="000000"/>
                          </a:solidFill>
                          <a:effectLst/>
                          <a:latin typeface="Calibri"/>
                          <a:ea typeface="Times New Roman"/>
                          <a:cs typeface="Times New Roman"/>
                        </a:rPr>
                        <a:t>DOK – 3 Cu</a:t>
                      </a:r>
                      <a:endParaRPr lang="en-US" sz="900" dirty="0">
                        <a:effectLst/>
                        <a:latin typeface="Calibri"/>
                        <a:ea typeface="Calibri"/>
                        <a:cs typeface="Times New Roman"/>
                      </a:endParaRPr>
                    </a:p>
                  </a:txBody>
                  <a:tcPr marL="34100" marR="3410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900" b="1" dirty="0">
                          <a:solidFill>
                            <a:srgbClr val="000000"/>
                          </a:solidFill>
                          <a:effectLst/>
                          <a:latin typeface="Calibri"/>
                          <a:ea typeface="Times New Roman"/>
                          <a:cs typeface="Times New Roman"/>
                        </a:rPr>
                        <a:t>DOK - 3 </a:t>
                      </a:r>
                      <a:r>
                        <a:rPr lang="en-US" sz="900" b="1" dirty="0" err="1">
                          <a:solidFill>
                            <a:srgbClr val="000000"/>
                          </a:solidFill>
                          <a:effectLst/>
                          <a:latin typeface="Calibri"/>
                          <a:ea typeface="Times New Roman"/>
                          <a:cs typeface="Times New Roman"/>
                        </a:rPr>
                        <a:t>Cw</a:t>
                      </a:r>
                      <a:endParaRPr lang="en-US" sz="900" dirty="0">
                        <a:effectLst/>
                        <a:latin typeface="Calibri"/>
                        <a:ea typeface="Calibri"/>
                        <a:cs typeface="Times New Roman"/>
                      </a:endParaRPr>
                    </a:p>
                  </a:txBody>
                  <a:tcPr marL="34100" marR="34100" marT="0" marB="0" anchor="ctr">
                    <a:lnL w="12700" cap="flat" cmpd="sng" algn="ctr">
                      <a:solidFill>
                        <a:srgbClr val="A6A6A6"/>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1609344">
                <a:tc>
                  <a:txBody>
                    <a:bodyPr/>
                    <a:lstStyle/>
                    <a:p>
                      <a:pPr marL="0" marR="0" algn="l">
                        <a:lnSpc>
                          <a:spcPct val="100000"/>
                        </a:lnSpc>
                        <a:spcBef>
                          <a:spcPts val="0"/>
                        </a:spcBef>
                        <a:spcAft>
                          <a:spcPts val="0"/>
                        </a:spcAft>
                      </a:pPr>
                      <a:r>
                        <a:rPr lang="en-US" sz="900" dirty="0">
                          <a:solidFill>
                            <a:srgbClr val="000000"/>
                          </a:solidFill>
                          <a:effectLst/>
                          <a:latin typeface="Calibri"/>
                          <a:ea typeface="Times New Roman"/>
                          <a:cs typeface="Times New Roman"/>
                        </a:rPr>
                        <a:t>Recall facts from a first and secondhand account of the same event or topic (previously read in class).</a:t>
                      </a:r>
                      <a:endParaRPr lang="en-US" sz="900" dirty="0">
                        <a:effectLst/>
                        <a:latin typeface="Calibri"/>
                        <a:ea typeface="Calibri"/>
                        <a:cs typeface="Times New Roman"/>
                      </a:endParaRPr>
                    </a:p>
                  </a:txBody>
                  <a:tcPr marL="34100" marR="34100" marT="0" marB="0">
                    <a:lnL w="381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900" dirty="0">
                          <a:solidFill>
                            <a:srgbClr val="000000"/>
                          </a:solidFill>
                          <a:effectLst/>
                          <a:latin typeface="Calibri"/>
                          <a:ea typeface="Times New Roman"/>
                          <a:cs typeface="Times New Roman"/>
                        </a:rPr>
                        <a:t>Define (understand the meaning of) </a:t>
                      </a:r>
                      <a:r>
                        <a:rPr lang="en-US" sz="900" u="sng" dirty="0">
                          <a:solidFill>
                            <a:srgbClr val="000000"/>
                          </a:solidFill>
                          <a:effectLst/>
                          <a:latin typeface="Calibri"/>
                          <a:ea typeface="Times New Roman"/>
                          <a:cs typeface="Times New Roman"/>
                        </a:rPr>
                        <a:t>standard academic language terms</a:t>
                      </a:r>
                      <a:r>
                        <a:rPr lang="en-US" sz="900" dirty="0">
                          <a:solidFill>
                            <a:srgbClr val="000000"/>
                          </a:solidFill>
                          <a:effectLst/>
                          <a:latin typeface="Calibri"/>
                          <a:ea typeface="Times New Roman"/>
                          <a:cs typeface="Times New Roman"/>
                        </a:rPr>
                        <a:t>: compare, contrast, </a:t>
                      </a:r>
                      <a:r>
                        <a:rPr lang="en-US" sz="900" dirty="0" smtClean="0">
                          <a:solidFill>
                            <a:srgbClr val="000000"/>
                          </a:solidFill>
                          <a:effectLst/>
                          <a:latin typeface="Calibri"/>
                          <a:ea typeface="Times New Roman"/>
                          <a:cs typeface="Times New Roman"/>
                        </a:rPr>
                        <a:t>first-hand/second-hand </a:t>
                      </a:r>
                      <a:r>
                        <a:rPr lang="en-US" sz="900" dirty="0">
                          <a:solidFill>
                            <a:srgbClr val="000000"/>
                          </a:solidFill>
                          <a:effectLst/>
                          <a:latin typeface="Calibri"/>
                          <a:ea typeface="Times New Roman"/>
                          <a:cs typeface="Times New Roman"/>
                        </a:rPr>
                        <a:t>account, perspective, point of view, bias and focus.</a:t>
                      </a:r>
                      <a:endParaRPr lang="en-US" sz="900" dirty="0">
                        <a:effectLst/>
                        <a:latin typeface="Calibri"/>
                        <a:ea typeface="Calibri"/>
                        <a:cs typeface="Times New Roman"/>
                      </a:endParaRPr>
                    </a:p>
                  </a:txBody>
                  <a:tcPr marL="34100" marR="3410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900" dirty="0">
                          <a:solidFill>
                            <a:srgbClr val="000000"/>
                          </a:solidFill>
                          <a:effectLst/>
                          <a:latin typeface="Calibri"/>
                          <a:ea typeface="Times New Roman"/>
                          <a:cs typeface="Times New Roman"/>
                        </a:rPr>
                        <a:t>Answer who, what, where, when or how questions about a first and secondhand account of the same event or topic.</a:t>
                      </a:r>
                      <a:endParaRPr lang="en-US" sz="900" dirty="0">
                        <a:effectLst/>
                        <a:latin typeface="Calibri"/>
                        <a:ea typeface="Calibri"/>
                        <a:cs typeface="Times New Roman"/>
                      </a:endParaRPr>
                    </a:p>
                    <a:p>
                      <a:pPr marL="0" marR="0" algn="l">
                        <a:lnSpc>
                          <a:spcPct val="100000"/>
                        </a:lnSpc>
                        <a:spcBef>
                          <a:spcPts val="0"/>
                        </a:spcBef>
                        <a:spcAft>
                          <a:spcPts val="0"/>
                        </a:spcAft>
                      </a:pPr>
                      <a:r>
                        <a:rPr lang="en-US" sz="900" dirty="0">
                          <a:solidFill>
                            <a:srgbClr val="000000"/>
                          </a:solidFill>
                          <a:effectLst/>
                          <a:latin typeface="Calibri"/>
                          <a:ea typeface="Times New Roman"/>
                          <a:cs typeface="Times New Roman"/>
                        </a:rPr>
                        <a:t> </a:t>
                      </a:r>
                      <a:endParaRPr lang="en-US" sz="900" dirty="0">
                        <a:effectLst/>
                        <a:latin typeface="Calibri"/>
                        <a:ea typeface="Calibri"/>
                        <a:cs typeface="Times New Roman"/>
                      </a:endParaRPr>
                    </a:p>
                  </a:txBody>
                  <a:tcPr marL="34100" marR="3410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900" u="sng" dirty="0">
                          <a:solidFill>
                            <a:srgbClr val="000000"/>
                          </a:solidFill>
                          <a:effectLst/>
                          <a:latin typeface="Calibri"/>
                          <a:ea typeface="Times New Roman"/>
                          <a:cs typeface="Times New Roman"/>
                        </a:rPr>
                        <a:t>Concept </a:t>
                      </a:r>
                      <a:r>
                        <a:rPr lang="en-US" sz="900" u="sng" dirty="0" smtClean="0">
                          <a:solidFill>
                            <a:srgbClr val="000000"/>
                          </a:solidFill>
                          <a:effectLst/>
                          <a:latin typeface="Calibri"/>
                          <a:ea typeface="Times New Roman"/>
                          <a:cs typeface="Times New Roman"/>
                        </a:rPr>
                        <a:t>Development Identify</a:t>
                      </a:r>
                      <a:r>
                        <a:rPr lang="en-US" sz="900" dirty="0" smtClean="0">
                          <a:solidFill>
                            <a:srgbClr val="000000"/>
                          </a:solidFill>
                          <a:effectLst/>
                          <a:latin typeface="Calibri"/>
                          <a:ea typeface="Times New Roman"/>
                          <a:cs typeface="Times New Roman"/>
                        </a:rPr>
                        <a:t> </a:t>
                      </a:r>
                      <a:r>
                        <a:rPr lang="en-US" sz="900" dirty="0">
                          <a:solidFill>
                            <a:srgbClr val="000000"/>
                          </a:solidFill>
                          <a:effectLst/>
                          <a:latin typeface="Calibri"/>
                          <a:ea typeface="Times New Roman"/>
                          <a:cs typeface="Times New Roman"/>
                        </a:rPr>
                        <a:t>a first person or third person account of an event or topic.</a:t>
                      </a:r>
                      <a:endParaRPr lang="en-US" sz="900" dirty="0">
                        <a:effectLst/>
                        <a:latin typeface="Calibri"/>
                        <a:ea typeface="Calibri"/>
                        <a:cs typeface="Times New Roman"/>
                      </a:endParaRPr>
                    </a:p>
                  </a:txBody>
                  <a:tcPr marL="34100" marR="3410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900" b="1" dirty="0">
                          <a:solidFill>
                            <a:srgbClr val="000000"/>
                          </a:solidFill>
                          <a:effectLst/>
                          <a:latin typeface="Calibri"/>
                          <a:ea typeface="Times New Roman"/>
                          <a:cs typeface="Times New Roman"/>
                        </a:rPr>
                        <a:t>Identify the focus of a first person account of an event or topic.</a:t>
                      </a:r>
                      <a:endParaRPr lang="en-US" sz="900" dirty="0">
                        <a:effectLst/>
                        <a:latin typeface="Calibri"/>
                        <a:ea typeface="Calibri"/>
                        <a:cs typeface="Times New Roman"/>
                      </a:endParaRPr>
                    </a:p>
                    <a:p>
                      <a:pPr marL="0" marR="0" algn="l">
                        <a:lnSpc>
                          <a:spcPct val="100000"/>
                        </a:lnSpc>
                        <a:spcBef>
                          <a:spcPts val="0"/>
                        </a:spcBef>
                        <a:spcAft>
                          <a:spcPts val="0"/>
                        </a:spcAft>
                      </a:pPr>
                      <a:r>
                        <a:rPr lang="en-US" sz="900" b="1" dirty="0">
                          <a:solidFill>
                            <a:srgbClr val="000000"/>
                          </a:solidFill>
                          <a:effectLst/>
                          <a:latin typeface="Calibri"/>
                          <a:ea typeface="Times New Roman"/>
                          <a:cs typeface="Times New Roman"/>
                        </a:rPr>
                        <a:t>Identify the focus of a third person account of an event or topic.</a:t>
                      </a:r>
                      <a:endParaRPr lang="en-US" sz="900" dirty="0">
                        <a:effectLst/>
                        <a:latin typeface="Calibri"/>
                        <a:ea typeface="Calibri"/>
                        <a:cs typeface="Times New Roman"/>
                      </a:endParaRPr>
                    </a:p>
                  </a:txBody>
                  <a:tcPr marL="34100" marR="3410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900" dirty="0">
                          <a:solidFill>
                            <a:srgbClr val="000000"/>
                          </a:solidFill>
                          <a:effectLst/>
                          <a:latin typeface="Calibri"/>
                          <a:ea typeface="Times New Roman"/>
                          <a:cs typeface="Times New Roman"/>
                        </a:rPr>
                        <a:t>Obtain specific information from a first person </a:t>
                      </a:r>
                      <a:r>
                        <a:rPr lang="en-US" sz="900" dirty="0" smtClean="0">
                          <a:solidFill>
                            <a:srgbClr val="000000"/>
                          </a:solidFill>
                          <a:effectLst/>
                          <a:latin typeface="Calibri"/>
                          <a:ea typeface="Times New Roman"/>
                          <a:cs typeface="Times New Roman"/>
                        </a:rPr>
                        <a:t>account.</a:t>
                      </a:r>
                    </a:p>
                    <a:p>
                      <a:pPr marL="0" marR="0" algn="l">
                        <a:lnSpc>
                          <a:spcPct val="100000"/>
                        </a:lnSpc>
                        <a:spcBef>
                          <a:spcPts val="0"/>
                        </a:spcBef>
                        <a:spcAft>
                          <a:spcPts val="0"/>
                        </a:spcAft>
                      </a:pPr>
                      <a:r>
                        <a:rPr lang="en-US" sz="900" dirty="0" smtClean="0">
                          <a:solidFill>
                            <a:srgbClr val="000000"/>
                          </a:solidFill>
                          <a:effectLst/>
                          <a:latin typeface="Calibri"/>
                          <a:ea typeface="Times New Roman"/>
                          <a:cs typeface="Times New Roman"/>
                        </a:rPr>
                        <a:t>Obtain </a:t>
                      </a:r>
                      <a:r>
                        <a:rPr lang="en-US" sz="900" dirty="0">
                          <a:solidFill>
                            <a:srgbClr val="000000"/>
                          </a:solidFill>
                          <a:effectLst/>
                          <a:latin typeface="Calibri"/>
                          <a:ea typeface="Times New Roman"/>
                          <a:cs typeface="Times New Roman"/>
                        </a:rPr>
                        <a:t>specific information from a third </a:t>
                      </a:r>
                      <a:r>
                        <a:rPr lang="en-US" sz="900" dirty="0" smtClean="0">
                          <a:solidFill>
                            <a:srgbClr val="000000"/>
                          </a:solidFill>
                          <a:effectLst/>
                          <a:latin typeface="Calibri"/>
                          <a:ea typeface="Times New Roman"/>
                          <a:cs typeface="Times New Roman"/>
                        </a:rPr>
                        <a:t>person. </a:t>
                      </a:r>
                      <a:r>
                        <a:rPr lang="en-US" sz="900" dirty="0">
                          <a:solidFill>
                            <a:srgbClr val="000000"/>
                          </a:solidFill>
                          <a:effectLst/>
                          <a:latin typeface="Calibri"/>
                          <a:ea typeface="Times New Roman"/>
                          <a:cs typeface="Times New Roman"/>
                        </a:rPr>
                        <a:t>account.</a:t>
                      </a:r>
                      <a:endParaRPr lang="en-US" sz="900" dirty="0">
                        <a:effectLst/>
                        <a:latin typeface="Calibri"/>
                        <a:ea typeface="Calibri"/>
                        <a:cs typeface="Times New Roman"/>
                      </a:endParaRPr>
                    </a:p>
                  </a:txBody>
                  <a:tcPr marL="34100" marR="3410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900" dirty="0">
                          <a:solidFill>
                            <a:srgbClr val="000000"/>
                          </a:solidFill>
                          <a:effectLst/>
                          <a:latin typeface="Calibri"/>
                          <a:ea typeface="Times New Roman"/>
                          <a:cs typeface="Times New Roman"/>
                        </a:rPr>
                        <a:t>Categorize similarities and differences in facts from a firsthand and a secondhand account (graphic organizer).</a:t>
                      </a:r>
                      <a:endParaRPr lang="en-US" sz="900" dirty="0">
                        <a:effectLst/>
                        <a:latin typeface="Calibri"/>
                        <a:ea typeface="Calibri"/>
                        <a:cs typeface="Times New Roman"/>
                      </a:endParaRPr>
                    </a:p>
                  </a:txBody>
                  <a:tcPr marL="34100" marR="3410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900" dirty="0">
                          <a:solidFill>
                            <a:srgbClr val="000000"/>
                          </a:solidFill>
                          <a:effectLst/>
                          <a:latin typeface="Calibri"/>
                          <a:ea typeface="Times New Roman"/>
                          <a:cs typeface="Times New Roman"/>
                        </a:rPr>
                        <a:t>Connect ideas about a topic or event between a first and secondhand account using specific examples from a text.</a:t>
                      </a:r>
                      <a:endParaRPr lang="en-US" sz="900" dirty="0">
                        <a:effectLst/>
                        <a:latin typeface="Calibri"/>
                        <a:ea typeface="Calibri"/>
                        <a:cs typeface="Times New Roman"/>
                      </a:endParaRPr>
                    </a:p>
                  </a:txBody>
                  <a:tcPr marL="34100" marR="3410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00000"/>
                        </a:lnSpc>
                        <a:spcBef>
                          <a:spcPts val="0"/>
                        </a:spcBef>
                        <a:spcAft>
                          <a:spcPts val="0"/>
                        </a:spcAft>
                      </a:pPr>
                      <a:r>
                        <a:rPr lang="en-US" sz="900" b="1" dirty="0">
                          <a:solidFill>
                            <a:srgbClr val="000000"/>
                          </a:solidFill>
                          <a:effectLst/>
                          <a:latin typeface="Calibri"/>
                          <a:ea typeface="Times New Roman"/>
                          <a:cs typeface="Times New Roman"/>
                        </a:rPr>
                        <a:t>Explain how a firsthand account and a secondhand account could influence how readers interpret an event or topic</a:t>
                      </a:r>
                      <a:r>
                        <a:rPr lang="en-US" sz="9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900" b="0" dirty="0" smtClean="0">
                          <a:solidFill>
                            <a:srgbClr val="000000"/>
                          </a:solidFill>
                          <a:effectLst/>
                          <a:latin typeface="Calibri"/>
                          <a:ea typeface="Times New Roman"/>
                          <a:cs typeface="Times New Roman"/>
                        </a:rPr>
                        <a:t>SELECTED</a:t>
                      </a:r>
                    </a:p>
                    <a:p>
                      <a:pPr marL="0" marR="0" algn="l">
                        <a:lnSpc>
                          <a:spcPct val="100000"/>
                        </a:lnSpc>
                        <a:spcBef>
                          <a:spcPts val="0"/>
                        </a:spcBef>
                        <a:spcAft>
                          <a:spcPts val="0"/>
                        </a:spcAft>
                      </a:pPr>
                      <a:r>
                        <a:rPr lang="en-US" sz="900" b="0" dirty="0" smtClean="0">
                          <a:solidFill>
                            <a:srgbClr val="000000"/>
                          </a:solidFill>
                          <a:effectLst/>
                          <a:latin typeface="Calibri"/>
                          <a:ea typeface="Times New Roman"/>
                          <a:cs typeface="Times New Roman"/>
                        </a:rPr>
                        <a:t>RESPONSE</a:t>
                      </a:r>
                    </a:p>
                  </a:txBody>
                  <a:tcPr marL="34100" marR="34100" marT="0" marB="0">
                    <a:lnL w="12700" cap="flat" cmpd="sng" algn="ctr">
                      <a:solidFill>
                        <a:srgbClr val="A6A6A6"/>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2482950193"/>
              </p:ext>
            </p:extLst>
          </p:nvPr>
        </p:nvGraphicFramePr>
        <p:xfrm>
          <a:off x="381000" y="5129892"/>
          <a:ext cx="7038341" cy="1051560"/>
        </p:xfrm>
        <a:graphic>
          <a:graphicData uri="http://schemas.openxmlformats.org/drawingml/2006/table">
            <a:tbl>
              <a:tblPr firstRow="1" firstCol="1" bandRow="1"/>
              <a:tblGrid>
                <a:gridCol w="1228485"/>
                <a:gridCol w="1228485"/>
                <a:gridCol w="1091987"/>
                <a:gridCol w="989613"/>
                <a:gridCol w="1290731"/>
                <a:gridCol w="1209040"/>
              </a:tblGrid>
              <a:tr h="134112">
                <a:tc>
                  <a:txBody>
                    <a:bodyPr/>
                    <a:lstStyle/>
                    <a:p>
                      <a:pPr marL="0" marR="0" algn="ctr">
                        <a:lnSpc>
                          <a:spcPct val="100000"/>
                        </a:lnSpc>
                        <a:spcBef>
                          <a:spcPts val="0"/>
                        </a:spcBef>
                        <a:spcAft>
                          <a:spcPts val="0"/>
                        </a:spcAft>
                      </a:pPr>
                      <a:r>
                        <a:rPr lang="en-US" sz="900" b="1" dirty="0">
                          <a:solidFill>
                            <a:srgbClr val="000000"/>
                          </a:solidFill>
                          <a:effectLst/>
                          <a:latin typeface="Calibri"/>
                          <a:ea typeface="Times New Roman"/>
                          <a:cs typeface="Times New Roman"/>
                        </a:rPr>
                        <a:t>DOK 3 - </a:t>
                      </a:r>
                      <a:r>
                        <a:rPr lang="en-US" sz="900" b="1" dirty="0" err="1">
                          <a:solidFill>
                            <a:srgbClr val="000000"/>
                          </a:solidFill>
                          <a:effectLst/>
                          <a:latin typeface="Calibri"/>
                          <a:ea typeface="Times New Roman"/>
                          <a:cs typeface="Times New Roman"/>
                        </a:rPr>
                        <a:t>ANz</a:t>
                      </a:r>
                      <a:endParaRPr lang="en-US" sz="900" dirty="0">
                        <a:effectLst/>
                        <a:latin typeface="Calibri"/>
                        <a:ea typeface="Calibri"/>
                        <a:cs typeface="Times New Roman"/>
                      </a:endParaRPr>
                    </a:p>
                  </a:txBody>
                  <a:tcPr marL="33288" marR="33288" marT="0" marB="0" anchor="ctr">
                    <a:lnL w="28575"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900" b="1">
                          <a:solidFill>
                            <a:srgbClr val="000000"/>
                          </a:solidFill>
                          <a:effectLst/>
                          <a:latin typeface="Calibri"/>
                          <a:ea typeface="Times New Roman"/>
                          <a:cs typeface="Times New Roman"/>
                        </a:rPr>
                        <a:t>DOK 3 - EVD</a:t>
                      </a:r>
                      <a:endParaRPr lang="en-US" sz="900">
                        <a:effectLst/>
                        <a:latin typeface="Calibri"/>
                        <a:ea typeface="Calibri"/>
                        <a:cs typeface="Times New Roman"/>
                      </a:endParaRPr>
                    </a:p>
                  </a:txBody>
                  <a:tcPr marL="33288" marR="3328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900" b="1">
                          <a:solidFill>
                            <a:srgbClr val="000000"/>
                          </a:solidFill>
                          <a:effectLst/>
                          <a:latin typeface="Calibri"/>
                          <a:ea typeface="Times New Roman"/>
                          <a:cs typeface="Times New Roman"/>
                        </a:rPr>
                        <a:t>DOK 4 - ANN</a:t>
                      </a:r>
                      <a:endParaRPr lang="en-US" sz="900">
                        <a:effectLst/>
                        <a:latin typeface="Calibri"/>
                        <a:ea typeface="Calibri"/>
                        <a:cs typeface="Times New Roman"/>
                      </a:endParaRPr>
                    </a:p>
                  </a:txBody>
                  <a:tcPr marL="33288" marR="3328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900" b="1">
                          <a:solidFill>
                            <a:srgbClr val="000000"/>
                          </a:solidFill>
                          <a:effectLst/>
                          <a:latin typeface="Calibri"/>
                          <a:ea typeface="Times New Roman"/>
                          <a:cs typeface="Times New Roman"/>
                        </a:rPr>
                        <a:t>DOK 4 – EV4</a:t>
                      </a:r>
                      <a:endParaRPr lang="en-US" sz="900">
                        <a:effectLst/>
                        <a:latin typeface="Calibri"/>
                        <a:ea typeface="Calibri"/>
                        <a:cs typeface="Times New Roman"/>
                      </a:endParaRPr>
                    </a:p>
                  </a:txBody>
                  <a:tcPr marL="33288" marR="3328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900" b="1">
                          <a:solidFill>
                            <a:srgbClr val="000000"/>
                          </a:solidFill>
                          <a:effectLst/>
                          <a:latin typeface="Calibri"/>
                          <a:ea typeface="Times New Roman"/>
                          <a:cs typeface="Times New Roman"/>
                        </a:rPr>
                        <a:t>DOK 4 - SYU</a:t>
                      </a:r>
                      <a:endParaRPr lang="en-US" sz="900">
                        <a:effectLst/>
                        <a:latin typeface="Calibri"/>
                        <a:ea typeface="Calibri"/>
                        <a:cs typeface="Times New Roman"/>
                      </a:endParaRPr>
                    </a:p>
                  </a:txBody>
                  <a:tcPr marL="33288" marR="3328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5B8B7"/>
                    </a:solidFill>
                  </a:tcPr>
                </a:tc>
                <a:tc>
                  <a:txBody>
                    <a:bodyPr/>
                    <a:lstStyle/>
                    <a:p>
                      <a:pPr marL="0" marR="0" algn="ctr">
                        <a:lnSpc>
                          <a:spcPct val="100000"/>
                        </a:lnSpc>
                        <a:spcBef>
                          <a:spcPts val="0"/>
                        </a:spcBef>
                        <a:spcAft>
                          <a:spcPts val="0"/>
                        </a:spcAft>
                      </a:pPr>
                      <a:r>
                        <a:rPr lang="en-US" sz="900" b="1" dirty="0">
                          <a:solidFill>
                            <a:srgbClr val="000000"/>
                          </a:solidFill>
                          <a:effectLst/>
                          <a:latin typeface="Calibri"/>
                          <a:ea typeface="Times New Roman"/>
                          <a:cs typeface="Times New Roman"/>
                        </a:rPr>
                        <a:t>Standard</a:t>
                      </a:r>
                      <a:endParaRPr lang="en-US" sz="900" dirty="0">
                        <a:effectLst/>
                        <a:latin typeface="Calibri"/>
                        <a:ea typeface="Calibri"/>
                        <a:cs typeface="Times New Roman"/>
                      </a:endParaRPr>
                    </a:p>
                  </a:txBody>
                  <a:tcPr marL="33288" marR="33288" marT="0" marB="0" anchor="ctr">
                    <a:lnL w="12700" cap="flat" cmpd="sng" algn="ctr">
                      <a:solidFill>
                        <a:srgbClr val="A6A6A6"/>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914400">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Analyze the differences between a first and secondhand account of the same event or topic (categorize, list).</a:t>
                      </a:r>
                      <a:endParaRPr lang="en-US" sz="800" dirty="0">
                        <a:effectLst/>
                        <a:latin typeface="Calibri"/>
                        <a:ea typeface="Calibri"/>
                        <a:cs typeface="Times New Roman"/>
                      </a:endParaRPr>
                    </a:p>
                  </a:txBody>
                  <a:tcPr marL="33288" marR="33288" marT="0" marB="0">
                    <a:lnL w="28575" cap="flat" cmpd="sng" algn="ctr">
                      <a:solidFill>
                        <a:srgbClr val="000000"/>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Compare and contrast a firsthand and secondhand account</a:t>
                      </a:r>
                      <a:r>
                        <a:rPr lang="en-US" sz="800" b="1" dirty="0">
                          <a:solidFill>
                            <a:srgbClr val="000000"/>
                          </a:solidFill>
                          <a:effectLst/>
                          <a:latin typeface="Calibri"/>
                          <a:ea typeface="Times New Roman"/>
                          <a:cs typeface="Arial"/>
                        </a:rPr>
                        <a:t> in order to evaluate which has the most impact.  Explain why</a:t>
                      </a:r>
                      <a:r>
                        <a:rPr lang="en-US" sz="800" b="1" dirty="0" smtClean="0">
                          <a:solidFill>
                            <a:srgbClr val="000000"/>
                          </a:solidFill>
                          <a:effectLst/>
                          <a:latin typeface="Calibri"/>
                          <a:ea typeface="Times New Roman"/>
                          <a:cs typeface="Arial"/>
                        </a:rPr>
                        <a:t>.</a:t>
                      </a:r>
                    </a:p>
                    <a:p>
                      <a:pPr marL="0" marR="0" algn="l">
                        <a:lnSpc>
                          <a:spcPct val="100000"/>
                        </a:lnSpc>
                        <a:spcBef>
                          <a:spcPts val="0"/>
                        </a:spcBef>
                        <a:spcAft>
                          <a:spcPts val="0"/>
                        </a:spcAft>
                      </a:pPr>
                      <a:r>
                        <a:rPr lang="en-US" sz="800" b="1" dirty="0" smtClean="0">
                          <a:solidFill>
                            <a:schemeClr val="tx1"/>
                          </a:solidFill>
                          <a:effectLst>
                            <a:outerShdw blurRad="38100" dist="38100" dir="2700000" algn="tl">
                              <a:srgbClr val="000000">
                                <a:alpha val="43137"/>
                              </a:srgbClr>
                            </a:outerShdw>
                          </a:effectLst>
                          <a:latin typeface="Calibri"/>
                          <a:ea typeface="Calibri"/>
                          <a:cs typeface="Arial"/>
                        </a:rPr>
                        <a:t>SELECTED RESPONSE</a:t>
                      </a:r>
                      <a:endParaRPr lang="en-US" sz="800"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33288" marR="3328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Analyze </a:t>
                      </a:r>
                      <a:r>
                        <a:rPr lang="en-US" sz="800" u="sng" dirty="0">
                          <a:solidFill>
                            <a:srgbClr val="000000"/>
                          </a:solidFill>
                          <a:effectLst/>
                          <a:latin typeface="Calibri"/>
                          <a:ea typeface="Times New Roman"/>
                          <a:cs typeface="Times New Roman"/>
                        </a:rPr>
                        <a:t>multiple sources</a:t>
                      </a:r>
                      <a:r>
                        <a:rPr lang="en-US" sz="800" dirty="0">
                          <a:solidFill>
                            <a:srgbClr val="000000"/>
                          </a:solidFill>
                          <a:effectLst/>
                          <a:latin typeface="Calibri"/>
                          <a:ea typeface="Times New Roman"/>
                          <a:cs typeface="Times New Roman"/>
                        </a:rPr>
                        <a:t> of evidence from first and secondhand accounts about the same event or topic.</a:t>
                      </a:r>
                      <a:endParaRPr lang="en-US" sz="800" dirty="0">
                        <a:effectLst/>
                        <a:latin typeface="Calibri"/>
                        <a:ea typeface="Calibri"/>
                        <a:cs typeface="Times New Roman"/>
                      </a:endParaRPr>
                    </a:p>
                  </a:txBody>
                  <a:tcPr marL="33288" marR="3328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Evaluate relevancy, accuracy and completeness of information from multiple sources of first and secondhand accounts.</a:t>
                      </a:r>
                      <a:endParaRPr lang="en-US" sz="800" dirty="0">
                        <a:effectLst/>
                        <a:latin typeface="Calibri"/>
                        <a:ea typeface="Calibri"/>
                        <a:cs typeface="Times New Roman"/>
                      </a:endParaRPr>
                    </a:p>
                  </a:txBody>
                  <a:tcPr marL="33288" marR="3328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smtClean="0">
                          <a:solidFill>
                            <a:srgbClr val="000000"/>
                          </a:solidFill>
                          <a:effectLst/>
                          <a:latin typeface="Calibri"/>
                          <a:ea typeface="Times New Roman"/>
                          <a:cs typeface="Times New Roman"/>
                        </a:rPr>
                        <a:t>Synthesize multiple firsthand and secondhand accounts of the same event or topic for the purpose of drawing a conclusion about a topic or event.</a:t>
                      </a:r>
                    </a:p>
                    <a:p>
                      <a:pPr marL="0" marR="0" algn="l">
                        <a:lnSpc>
                          <a:spcPct val="100000"/>
                        </a:lnSpc>
                        <a:spcBef>
                          <a:spcPts val="0"/>
                        </a:spcBef>
                        <a:spcAft>
                          <a:spcPts val="0"/>
                        </a:spcAft>
                      </a:pPr>
                      <a:r>
                        <a:rPr lang="en-US" sz="800" b="1" u="none" dirty="0" smtClean="0">
                          <a:solidFill>
                            <a:srgbClr val="000000"/>
                          </a:solidFill>
                          <a:effectLst>
                            <a:outerShdw blurRad="38100" dist="38100" dir="2700000" algn="tl">
                              <a:srgbClr val="000000">
                                <a:alpha val="43137"/>
                              </a:srgbClr>
                            </a:outerShdw>
                          </a:effectLst>
                          <a:latin typeface="Calibri"/>
                          <a:ea typeface="Times New Roman"/>
                          <a:cs typeface="Times New Roman"/>
                        </a:rPr>
                        <a:t>CONSTRUCTED RESPONSE</a:t>
                      </a:r>
                    </a:p>
                  </a:txBody>
                  <a:tcPr marL="33288" marR="3328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accent4">
                        <a:lumMod val="20000"/>
                        <a:lumOff val="80000"/>
                      </a:schemeClr>
                    </a:solidFill>
                  </a:tcPr>
                </a:tc>
                <a:tc>
                  <a:txBody>
                    <a:bodyPr/>
                    <a:lstStyle/>
                    <a:p>
                      <a:pPr marL="0" marR="0" algn="l">
                        <a:lnSpc>
                          <a:spcPct val="100000"/>
                        </a:lnSpc>
                        <a:spcBef>
                          <a:spcPts val="0"/>
                        </a:spcBef>
                        <a:spcAft>
                          <a:spcPts val="0"/>
                        </a:spcAft>
                      </a:pPr>
                      <a:r>
                        <a:rPr lang="en-US" sz="800" b="1" u="sng" dirty="0">
                          <a:effectLst/>
                          <a:latin typeface="Calibri"/>
                          <a:ea typeface="Calibri"/>
                          <a:cs typeface="Calibri"/>
                        </a:rPr>
                        <a:t>RI.4.6</a:t>
                      </a:r>
                      <a:r>
                        <a:rPr lang="en-US" sz="800" dirty="0">
                          <a:effectLst/>
                          <a:latin typeface="Calibri"/>
                          <a:ea typeface="Calibri"/>
                          <a:cs typeface="Calibri"/>
                        </a:rPr>
                        <a:t> </a:t>
                      </a:r>
                      <a:r>
                        <a:rPr lang="en-US" sz="800" dirty="0">
                          <a:effectLst/>
                          <a:latin typeface="Calibri"/>
                          <a:ea typeface="Calibri"/>
                          <a:cs typeface="Times New Roman"/>
                        </a:rPr>
                        <a:t>Compare</a:t>
                      </a:r>
                      <a:r>
                        <a:rPr lang="en-US" sz="800" dirty="0">
                          <a:effectLst/>
                          <a:latin typeface="Calibri"/>
                          <a:ea typeface="Calibri"/>
                          <a:cs typeface="Calibri"/>
                        </a:rPr>
                        <a:t> and contrast a firsthand and secondhand account of the same event or topic; describe the differences in focus and the information provided.</a:t>
                      </a:r>
                      <a:endParaRPr lang="en-US" sz="800" dirty="0">
                        <a:effectLst/>
                        <a:latin typeface="Calibri"/>
                        <a:ea typeface="Calibri"/>
                        <a:cs typeface="Times New Roman"/>
                      </a:endParaRPr>
                    </a:p>
                  </a:txBody>
                  <a:tcPr marL="33288" marR="33288" marT="0" marB="0">
                    <a:lnL w="12700" cap="flat" cmpd="sng" algn="ctr">
                      <a:solidFill>
                        <a:srgbClr val="A6A6A6"/>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A6A6A6"/>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bg1">
                        <a:lumMod val="85000"/>
                      </a:schemeClr>
                    </a:solidFill>
                  </a:tcPr>
                </a:tc>
              </a:tr>
            </a:tbl>
          </a:graphicData>
        </a:graphic>
      </p:graphicFrame>
      <p:sp>
        <p:nvSpPr>
          <p:cNvPr id="16" name="Rectangle 15"/>
          <p:cNvSpPr/>
          <p:nvPr/>
        </p:nvSpPr>
        <p:spPr>
          <a:xfrm>
            <a:off x="1600200" y="2971800"/>
            <a:ext cx="1295400" cy="1524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effectLst>
                  <a:outerShdw blurRad="38100" dist="38100" dir="2700000" algn="tl">
                    <a:srgbClr val="000000">
                      <a:alpha val="43137"/>
                    </a:srgbClr>
                  </a:outerShdw>
                </a:effectLst>
              </a:rPr>
              <a:t>Not assessed</a:t>
            </a:r>
            <a:endParaRPr lang="en-US" sz="800" b="1" dirty="0">
              <a:effectLst>
                <a:outerShdw blurRad="38100" dist="38100" dir="2700000" algn="tl">
                  <a:srgbClr val="000000">
                    <a:alpha val="43137"/>
                  </a:srgbClr>
                </a:outerShdw>
              </a:effectLst>
            </a:endParaRPr>
          </a:p>
        </p:txBody>
      </p:sp>
      <p:sp>
        <p:nvSpPr>
          <p:cNvPr id="10" name="Rectangle 9"/>
          <p:cNvSpPr/>
          <p:nvPr/>
        </p:nvSpPr>
        <p:spPr>
          <a:xfrm>
            <a:off x="3657600" y="4953000"/>
            <a:ext cx="762000" cy="152400"/>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smtClean="0">
                <a:effectLst>
                  <a:outerShdw blurRad="38100" dist="38100" dir="2700000" algn="tl">
                    <a:srgbClr val="000000">
                      <a:alpha val="43137"/>
                    </a:srgbClr>
                  </a:outerShdw>
                </a:effectLst>
              </a:rPr>
              <a:t>Not assessed</a:t>
            </a:r>
            <a:endParaRPr lang="en-US" sz="800" b="1" dirty="0">
              <a:effectLst>
                <a:outerShdw blurRad="38100" dist="38100" dir="2700000" algn="tl">
                  <a:srgbClr val="000000">
                    <a:alpha val="43137"/>
                  </a:srgbClr>
                </a:outerShdw>
              </a:effectLst>
            </a:endParaRPr>
          </a:p>
        </p:txBody>
      </p:sp>
      <p:sp>
        <p:nvSpPr>
          <p:cNvPr id="2" name="Rectangle 1"/>
          <p:cNvSpPr/>
          <p:nvPr/>
        </p:nvSpPr>
        <p:spPr>
          <a:xfrm>
            <a:off x="3998844" y="2686878"/>
            <a:ext cx="5334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5181600" y="2686878"/>
            <a:ext cx="533400"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500191" y="4800600"/>
            <a:ext cx="586409" cy="3048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1610139" y="5877339"/>
            <a:ext cx="960783" cy="152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899991" y="5989982"/>
            <a:ext cx="1232452" cy="1822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051852" y="7646505"/>
            <a:ext cx="960783" cy="1822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2491408" y="9170505"/>
            <a:ext cx="960783" cy="1822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4744278" y="9049579"/>
            <a:ext cx="1232452" cy="1822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rot="19851382">
            <a:off x="57146" y="4553808"/>
            <a:ext cx="7654486" cy="1015663"/>
          </a:xfrm>
          <a:prstGeom prst="rect">
            <a:avLst/>
          </a:prstGeom>
          <a:noFill/>
        </p:spPr>
        <p:txBody>
          <a:bodyPr wrap="square" rtlCol="0">
            <a:spAutoFit/>
          </a:bodyPr>
          <a:lstStyle/>
          <a:p>
            <a:pPr algn="ctr"/>
            <a:r>
              <a:rPr lang="en-US" sz="6000" dirty="0" smtClean="0">
                <a:solidFill>
                  <a:schemeClr val="bg1">
                    <a:lumMod val="50000"/>
                  </a:schemeClr>
                </a:solidFill>
              </a:rPr>
              <a:t>NOT YET TRANSLATED</a:t>
            </a:r>
            <a:endParaRPr lang="en-US" sz="6000" dirty="0">
              <a:solidFill>
                <a:schemeClr val="bg1">
                  <a:lumMod val="50000"/>
                </a:schemeClr>
              </a:solidFill>
            </a:endParaRPr>
          </a:p>
        </p:txBody>
      </p:sp>
    </p:spTree>
    <p:extLst>
      <p:ext uri="{BB962C8B-B14F-4D97-AF65-F5344CB8AC3E}">
        <p14:creationId xmlns:p14="http://schemas.microsoft.com/office/powerpoint/2010/main" val="21754400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260465" y="1072619"/>
            <a:ext cx="7340603" cy="8505165"/>
          </a:xfrm>
          <a:prstGeom prst="rect">
            <a:avLst/>
          </a:prstGeom>
          <a:solidFill>
            <a:schemeClr val="bg1"/>
          </a:solidFill>
          <a:ln>
            <a:solidFill>
              <a:schemeClr val="accent1"/>
            </a:solidFill>
          </a:ln>
        </p:spPr>
        <p:txBody>
          <a:bodyPr wrap="square" lIns="101869" tIns="50935" rIns="101869" bIns="50935" rtlCol="0">
            <a:spAutoFit/>
          </a:bodyPr>
          <a:lstStyle/>
          <a:p>
            <a:endParaRPr lang="es-419" sz="1400" b="1" u="sng" dirty="0" smtClean="0">
              <a:solidFill>
                <a:prstClr val="black"/>
              </a:solidFill>
            </a:endParaRPr>
          </a:p>
          <a:p>
            <a:r>
              <a:rPr lang="es-419" sz="1400" dirty="0" smtClean="0">
                <a:solidFill>
                  <a:prstClr val="black"/>
                </a:solidFill>
              </a:rPr>
              <a:t>¿Qué </a:t>
            </a:r>
            <a:r>
              <a:rPr lang="es-419" sz="1400" u="sng" dirty="0" smtClean="0">
                <a:solidFill>
                  <a:prstClr val="black"/>
                </a:solidFill>
              </a:rPr>
              <a:t>contribuciones</a:t>
            </a:r>
            <a:r>
              <a:rPr lang="es-419" sz="1400" dirty="0" smtClean="0">
                <a:solidFill>
                  <a:prstClr val="black"/>
                </a:solidFill>
              </a:rPr>
              <a:t> (ideas claves) ofrece el texto para apoyar la </a:t>
            </a:r>
            <a:r>
              <a:rPr lang="es-419" sz="1400" u="sng" dirty="0" smtClean="0">
                <a:solidFill>
                  <a:prstClr val="black"/>
                </a:solidFill>
              </a:rPr>
              <a:t>idea principa</a:t>
            </a:r>
            <a:r>
              <a:rPr lang="es-419" sz="1400" dirty="0" smtClean="0">
                <a:solidFill>
                  <a:prstClr val="black"/>
                </a:solidFill>
              </a:rPr>
              <a:t>l?</a:t>
            </a:r>
            <a:endParaRPr lang="es-419" sz="1400" b="1" dirty="0" smtClean="0">
              <a:solidFill>
                <a:prstClr val="black"/>
              </a:solidFill>
            </a:endParaRPr>
          </a:p>
          <a:p>
            <a:endParaRPr lang="es-419" sz="1400" b="1" dirty="0" smtClean="0">
              <a:solidFill>
                <a:prstClr val="black"/>
              </a:solidFill>
            </a:endParaRPr>
          </a:p>
          <a:p>
            <a:r>
              <a:rPr lang="es-419" sz="1400" dirty="0" smtClean="0">
                <a:solidFill>
                  <a:prstClr val="black"/>
                </a:solidFill>
              </a:rPr>
              <a:t>Escribe </a:t>
            </a:r>
            <a:r>
              <a:rPr lang="es-419" sz="1400" b="1" u="sng" dirty="0" smtClean="0">
                <a:solidFill>
                  <a:prstClr val="black"/>
                </a:solidFill>
              </a:rPr>
              <a:t>una</a:t>
            </a:r>
            <a:r>
              <a:rPr lang="es-419" sz="1400" dirty="0" smtClean="0">
                <a:solidFill>
                  <a:prstClr val="black"/>
                </a:solidFill>
              </a:rPr>
              <a:t> nueva contribución (</a:t>
            </a:r>
            <a:r>
              <a:rPr lang="es-419" sz="1400" u="sng" dirty="0" smtClean="0">
                <a:solidFill>
                  <a:prstClr val="black"/>
                </a:solidFill>
              </a:rPr>
              <a:t>idea clave</a:t>
            </a:r>
            <a:r>
              <a:rPr lang="es-419" sz="1400" dirty="0" smtClean="0">
                <a:solidFill>
                  <a:prstClr val="black"/>
                </a:solidFill>
              </a:rPr>
              <a:t>) sobre la </a:t>
            </a:r>
            <a:r>
              <a:rPr lang="es-419" sz="1400" u="sng" dirty="0" smtClean="0">
                <a:solidFill>
                  <a:prstClr val="black"/>
                </a:solidFill>
              </a:rPr>
              <a:t>idea principal</a:t>
            </a:r>
            <a:r>
              <a:rPr lang="es-419" sz="1400" dirty="0" smtClean="0">
                <a:solidFill>
                  <a:prstClr val="black"/>
                </a:solidFill>
              </a:rPr>
              <a:t>.</a:t>
            </a:r>
          </a:p>
          <a:p>
            <a:endParaRPr lang="es-419" sz="1400" dirty="0" smtClean="0">
              <a:solidFill>
                <a:prstClr val="black"/>
              </a:solidFill>
            </a:endParaRPr>
          </a:p>
          <a:p>
            <a:r>
              <a:rPr lang="es-419" sz="1400" dirty="0" smtClean="0">
                <a:solidFill>
                  <a:prstClr val="black"/>
                </a:solidFill>
              </a:rPr>
              <a:t>_____________________________________________________________________________</a:t>
            </a:r>
          </a:p>
          <a:p>
            <a:endParaRPr lang="es-419" sz="1400" dirty="0" smtClean="0">
              <a:solidFill>
                <a:prstClr val="black"/>
              </a:solidFill>
            </a:endParaRPr>
          </a:p>
          <a:p>
            <a:r>
              <a:rPr lang="es-419" sz="1400" dirty="0" smtClean="0">
                <a:solidFill>
                  <a:prstClr val="black"/>
                </a:solidFill>
              </a:rPr>
              <a:t>_____________________________________________________________________________</a:t>
            </a:r>
          </a:p>
          <a:p>
            <a:endParaRPr lang="es-419" sz="1400" b="1" u="sng" dirty="0" smtClean="0">
              <a:solidFill>
                <a:prstClr val="black"/>
              </a:solidFill>
            </a:endParaRPr>
          </a:p>
          <a:p>
            <a:r>
              <a:rPr lang="es-419" sz="1400" b="1" u="sng" dirty="0" smtClean="0">
                <a:solidFill>
                  <a:prstClr val="black"/>
                </a:solidFill>
              </a:rPr>
              <a:t>Detalles clave y ejemplos</a:t>
            </a:r>
          </a:p>
          <a:p>
            <a:endParaRPr lang="es-419" sz="1400" b="1" u="sng" dirty="0" smtClean="0">
              <a:solidFill>
                <a:prstClr val="black"/>
              </a:solidFill>
            </a:endParaRPr>
          </a:p>
          <a:p>
            <a:r>
              <a:rPr lang="es-419" sz="1400" dirty="0" smtClean="0">
                <a:solidFill>
                  <a:prstClr val="black"/>
                </a:solidFill>
              </a:rPr>
              <a:t>¿Qué </a:t>
            </a:r>
            <a:r>
              <a:rPr lang="es-419" sz="1400" u="sng" dirty="0" smtClean="0">
                <a:solidFill>
                  <a:prstClr val="black"/>
                </a:solidFill>
              </a:rPr>
              <a:t>detalles clave </a:t>
            </a:r>
            <a:r>
              <a:rPr lang="es-419" sz="1400" dirty="0" smtClean="0">
                <a:solidFill>
                  <a:prstClr val="black"/>
                </a:solidFill>
              </a:rPr>
              <a:t>o</a:t>
            </a:r>
            <a:r>
              <a:rPr lang="es-419" sz="1400" u="sng" dirty="0" smtClean="0">
                <a:solidFill>
                  <a:prstClr val="black"/>
                </a:solidFill>
              </a:rPr>
              <a:t> ejemplos</a:t>
            </a:r>
            <a:r>
              <a:rPr lang="es-419" sz="1400" dirty="0" smtClean="0">
                <a:solidFill>
                  <a:prstClr val="black"/>
                </a:solidFill>
              </a:rPr>
              <a:t> de la sección o párrafo explican </a:t>
            </a:r>
            <a:r>
              <a:rPr lang="es-419" sz="1400" dirty="0" err="1" smtClean="0">
                <a:solidFill>
                  <a:prstClr val="black"/>
                </a:solidFill>
              </a:rPr>
              <a:t>mácerca</a:t>
            </a:r>
            <a:r>
              <a:rPr lang="es-419" sz="1400" dirty="0" smtClean="0">
                <a:solidFill>
                  <a:prstClr val="black"/>
                </a:solidFill>
              </a:rPr>
              <a:t> de la nueva </a:t>
            </a:r>
            <a:r>
              <a:rPr lang="es-419" sz="1400" u="sng" dirty="0" smtClean="0">
                <a:solidFill>
                  <a:prstClr val="black"/>
                </a:solidFill>
              </a:rPr>
              <a:t>contribución (idea clave)</a:t>
            </a:r>
            <a:r>
              <a:rPr lang="es-419" sz="1400" dirty="0" smtClean="0">
                <a:solidFill>
                  <a:prstClr val="black"/>
                </a:solidFill>
              </a:rPr>
              <a:t>? </a:t>
            </a:r>
          </a:p>
          <a:p>
            <a:endParaRPr lang="es-419" sz="1400" dirty="0" smtClean="0">
              <a:solidFill>
                <a:prstClr val="black"/>
              </a:solidFill>
            </a:endParaRPr>
          </a:p>
          <a:p>
            <a:pPr marL="175914" indent="-175914">
              <a:buFont typeface="Arial" panose="020B0604020202020204" pitchFamily="34" charset="0"/>
              <a:buChar char="•"/>
            </a:pPr>
            <a:r>
              <a:rPr lang="es-419" sz="1400" dirty="0" smtClean="0">
                <a:solidFill>
                  <a:prstClr val="black"/>
                </a:solidFill>
              </a:rPr>
              <a:t>Detalle clave o ejemplo ________________________________________________________________________</a:t>
            </a:r>
          </a:p>
          <a:p>
            <a:pPr marL="175914" indent="-175914">
              <a:buFont typeface="Arial" panose="020B0604020202020204" pitchFamily="34" charset="0"/>
              <a:buChar char="•"/>
            </a:pPr>
            <a:endParaRPr lang="es-419" sz="1400" dirty="0" smtClean="0">
              <a:solidFill>
                <a:prstClr val="black"/>
              </a:solidFill>
            </a:endParaRPr>
          </a:p>
          <a:p>
            <a:pPr marL="175914" indent="-175914"/>
            <a:r>
              <a:rPr lang="es-419" sz="1400" dirty="0" smtClean="0">
                <a:solidFill>
                  <a:prstClr val="black"/>
                </a:solidFill>
              </a:rPr>
              <a:t>      ________________________________________________________________________</a:t>
            </a:r>
          </a:p>
          <a:p>
            <a:pPr marL="175914" indent="-175914"/>
            <a:endParaRPr lang="es-419" sz="1400" dirty="0" smtClean="0">
              <a:solidFill>
                <a:prstClr val="black"/>
              </a:solidFill>
            </a:endParaRPr>
          </a:p>
          <a:p>
            <a:pPr marL="175914" indent="-175914">
              <a:buFont typeface="Arial" panose="020B0604020202020204" pitchFamily="34" charset="0"/>
              <a:buChar char="•"/>
            </a:pPr>
            <a:r>
              <a:rPr lang="es-419" sz="1400" dirty="0" smtClean="0">
                <a:solidFill>
                  <a:prstClr val="black"/>
                </a:solidFill>
              </a:rPr>
              <a:t>Detalle clave o ejemplo _________________________________________________________________________</a:t>
            </a:r>
          </a:p>
          <a:p>
            <a:pPr marL="175914" indent="-175914"/>
            <a:endParaRPr lang="es-419" sz="1400" dirty="0" smtClean="0">
              <a:solidFill>
                <a:prstClr val="black"/>
              </a:solidFill>
            </a:endParaRPr>
          </a:p>
          <a:p>
            <a:pPr marL="175914" indent="-175914"/>
            <a:r>
              <a:rPr lang="es-419" sz="1400" dirty="0" smtClean="0">
                <a:solidFill>
                  <a:prstClr val="black"/>
                </a:solidFill>
              </a:rPr>
              <a:t>      _________________________________________________________________________</a:t>
            </a:r>
          </a:p>
          <a:p>
            <a:endParaRPr lang="es-419" sz="1400" b="1" u="sng" dirty="0" smtClean="0">
              <a:solidFill>
                <a:prstClr val="black"/>
              </a:solidFill>
            </a:endParaRPr>
          </a:p>
          <a:p>
            <a:r>
              <a:rPr lang="es-419" sz="1400" b="1" u="sng" dirty="0" smtClean="0">
                <a:solidFill>
                  <a:prstClr val="black"/>
                </a:solidFill>
              </a:rPr>
              <a:t>Una y otra vez</a:t>
            </a:r>
          </a:p>
          <a:p>
            <a:r>
              <a:rPr lang="es-419" sz="1400" dirty="0" smtClean="0">
                <a:solidFill>
                  <a:prstClr val="black"/>
                </a:solidFill>
              </a:rPr>
              <a:t>¿Qué palabras, frases o ideas el autor utiliza una y otra vez? Escríbelas aquí. Piensa por qué el autor las utiliza una y otra vez.</a:t>
            </a:r>
          </a:p>
          <a:p>
            <a:endParaRPr lang="es-419" sz="1400" dirty="0" smtClean="0">
              <a:solidFill>
                <a:prstClr val="black"/>
              </a:solidFill>
            </a:endParaRPr>
          </a:p>
          <a:p>
            <a:endParaRPr lang="es-419" sz="1400" dirty="0" smtClean="0">
              <a:solidFill>
                <a:prstClr val="black"/>
              </a:solidFill>
            </a:endParaRPr>
          </a:p>
          <a:p>
            <a:endParaRPr lang="es-419" sz="1400" dirty="0" smtClean="0">
              <a:solidFill>
                <a:prstClr val="black"/>
              </a:solidFill>
            </a:endParaRPr>
          </a:p>
          <a:p>
            <a:endParaRPr lang="es-419" sz="1400" dirty="0" smtClean="0">
              <a:solidFill>
                <a:prstClr val="black"/>
              </a:solidFill>
            </a:endParaRPr>
          </a:p>
          <a:p>
            <a:endParaRPr lang="es-419" sz="1400" b="1" u="sng" dirty="0" smtClean="0">
              <a:solidFill>
                <a:prstClr val="black"/>
              </a:solidFill>
            </a:endParaRPr>
          </a:p>
          <a:p>
            <a:endParaRPr lang="es-419" sz="1400" b="1" u="sng" dirty="0" smtClean="0">
              <a:solidFill>
                <a:prstClr val="black"/>
              </a:solidFill>
            </a:endParaRPr>
          </a:p>
          <a:p>
            <a:endParaRPr lang="es-419" sz="1400" b="1" u="sng" dirty="0" smtClean="0">
              <a:solidFill>
                <a:prstClr val="black"/>
              </a:solidFill>
            </a:endParaRPr>
          </a:p>
          <a:p>
            <a:endParaRPr lang="es-419" sz="1400" b="1" u="sng" dirty="0" smtClean="0">
              <a:solidFill>
                <a:prstClr val="black"/>
              </a:solidFill>
            </a:endParaRPr>
          </a:p>
          <a:p>
            <a:endParaRPr lang="es-419" sz="1400" b="1" u="sng" dirty="0" smtClean="0">
              <a:solidFill>
                <a:prstClr val="black"/>
              </a:solidFill>
            </a:endParaRPr>
          </a:p>
          <a:p>
            <a:r>
              <a:rPr lang="es-419" sz="1400" dirty="0" smtClean="0">
                <a:solidFill>
                  <a:prstClr val="black"/>
                </a:solidFill>
              </a:rPr>
              <a:t>Escribe </a:t>
            </a:r>
            <a:r>
              <a:rPr lang="es-419" sz="1400" b="1" u="sng" dirty="0" smtClean="0">
                <a:solidFill>
                  <a:prstClr val="black"/>
                </a:solidFill>
              </a:rPr>
              <a:t>una oración de conclusión </a:t>
            </a:r>
            <a:r>
              <a:rPr lang="es-419" sz="1400" dirty="0" smtClean="0">
                <a:solidFill>
                  <a:prstClr val="black"/>
                </a:solidFill>
              </a:rPr>
              <a:t>que diga más acerca de la nueva </a:t>
            </a:r>
            <a:r>
              <a:rPr lang="es-419" sz="1400" u="sng" dirty="0" err="1" smtClean="0">
                <a:solidFill>
                  <a:prstClr val="black"/>
                </a:solidFill>
              </a:rPr>
              <a:t>contribucuión</a:t>
            </a:r>
            <a:r>
              <a:rPr lang="es-419" sz="1400" u="sng" dirty="0" smtClean="0">
                <a:solidFill>
                  <a:prstClr val="black"/>
                </a:solidFill>
              </a:rPr>
              <a:t> (idea clave</a:t>
            </a:r>
            <a:r>
              <a:rPr lang="es-419" sz="1400" dirty="0" smtClean="0">
                <a:solidFill>
                  <a:prstClr val="black"/>
                </a:solidFill>
              </a:rPr>
              <a:t>.  Utiliza en tu resumen algunas de las palabras o ideas de ‘</a:t>
            </a:r>
            <a:r>
              <a:rPr lang="es-419" sz="1400" i="1" u="sng" dirty="0" smtClean="0">
                <a:solidFill>
                  <a:prstClr val="black"/>
                </a:solidFill>
              </a:rPr>
              <a:t>una y otra vez</a:t>
            </a:r>
            <a:r>
              <a:rPr lang="es-419" sz="1400" dirty="0" smtClean="0">
                <a:solidFill>
                  <a:prstClr val="black"/>
                </a:solidFill>
              </a:rPr>
              <a:t>’.</a:t>
            </a:r>
          </a:p>
          <a:p>
            <a:r>
              <a:rPr lang="es-419" sz="1400" dirty="0" smtClean="0">
                <a:solidFill>
                  <a:prstClr val="black"/>
                </a:solidFill>
              </a:rPr>
              <a:t>____________________________________________________________________________</a:t>
            </a:r>
            <a:endParaRPr lang="es-419" sz="1400" dirty="0">
              <a:solidFill>
                <a:prstClr val="black"/>
              </a:solidFill>
            </a:endParaRPr>
          </a:p>
        </p:txBody>
      </p:sp>
      <p:sp>
        <p:nvSpPr>
          <p:cNvPr id="6" name="TextBox 5"/>
          <p:cNvSpPr txBox="1"/>
          <p:nvPr/>
        </p:nvSpPr>
        <p:spPr>
          <a:xfrm>
            <a:off x="627325" y="7108150"/>
            <a:ext cx="6217920" cy="1641760"/>
          </a:xfrm>
          <a:prstGeom prst="rect">
            <a:avLst/>
          </a:prstGeom>
          <a:noFill/>
          <a:ln>
            <a:solidFill>
              <a:schemeClr val="accent1"/>
            </a:solidFill>
          </a:ln>
        </p:spPr>
        <p:txBody>
          <a:bodyPr wrap="square" lIns="101869" tIns="50935" rIns="101869" bIns="50935" rtlCol="0">
            <a:spAutoFit/>
          </a:bodyPr>
          <a:lstStyle/>
          <a:p>
            <a:endParaRPr lang="en-US" dirty="0" smtClean="0">
              <a:solidFill>
                <a:prstClr val="black"/>
              </a:solidFill>
            </a:endParaRPr>
          </a:p>
          <a:p>
            <a:endParaRPr lang="en-US" dirty="0" smtClean="0">
              <a:solidFill>
                <a:prstClr val="black"/>
              </a:solidFill>
            </a:endParaRPr>
          </a:p>
          <a:p>
            <a:endParaRPr lang="en-US" dirty="0" smtClean="0">
              <a:solidFill>
                <a:prstClr val="black"/>
              </a:solidFill>
            </a:endParaRPr>
          </a:p>
          <a:p>
            <a:endParaRPr lang="en-US" dirty="0" smtClean="0">
              <a:solidFill>
                <a:prstClr val="black"/>
              </a:solidFill>
            </a:endParaRPr>
          </a:p>
          <a:p>
            <a:endParaRPr lang="en-US" dirty="0" smtClean="0">
              <a:solidFill>
                <a:prstClr val="black"/>
              </a:solidFill>
            </a:endParaRPr>
          </a:p>
        </p:txBody>
      </p:sp>
      <p:sp>
        <p:nvSpPr>
          <p:cNvPr id="10" name="Rectangle 9"/>
          <p:cNvSpPr/>
          <p:nvPr/>
        </p:nvSpPr>
        <p:spPr>
          <a:xfrm>
            <a:off x="4419600" y="1360574"/>
            <a:ext cx="3087128" cy="2356894"/>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21" tIns="46910" rIns="93821" bIns="46910">
            <a:spAutoFit/>
          </a:bodyPr>
          <a:lstStyle/>
          <a:p>
            <a:r>
              <a:rPr lang="es-419" sz="1050" b="1" dirty="0">
                <a:solidFill>
                  <a:prstClr val="black"/>
                </a:solidFill>
              </a:rPr>
              <a:t>Instruya a los estudiantes a volver a leer un párrafo o </a:t>
            </a:r>
            <a:r>
              <a:rPr lang="es-419" sz="1050" b="1" dirty="0" smtClean="0">
                <a:solidFill>
                  <a:prstClr val="black"/>
                </a:solidFill>
              </a:rPr>
              <a:t>sección </a:t>
            </a:r>
            <a:r>
              <a:rPr lang="es-419" sz="1050" b="1" dirty="0">
                <a:solidFill>
                  <a:prstClr val="black"/>
                </a:solidFill>
              </a:rPr>
              <a:t>del texto que </a:t>
            </a:r>
            <a:r>
              <a:rPr lang="es-419" sz="1050" b="1" dirty="0" smtClean="0">
                <a:solidFill>
                  <a:prstClr val="black"/>
                </a:solidFill>
              </a:rPr>
              <a:t>tenga una sólida </a:t>
            </a:r>
            <a:r>
              <a:rPr lang="es-419" sz="1050" b="1" u="sng" dirty="0">
                <a:solidFill>
                  <a:srgbClr val="C00000"/>
                </a:solidFill>
                <a:effectLst>
                  <a:outerShdw blurRad="38100" dist="38100" dir="2700000" algn="tl">
                    <a:srgbClr val="000000">
                      <a:alpha val="43137"/>
                    </a:srgbClr>
                  </a:outerShdw>
                </a:effectLst>
              </a:rPr>
              <a:t>contribución del texto </a:t>
            </a:r>
            <a:r>
              <a:rPr lang="es-419" sz="1050" b="1" dirty="0" smtClean="0">
                <a:solidFill>
                  <a:prstClr val="black"/>
                </a:solidFill>
              </a:rPr>
              <a:t>para apoyar una </a:t>
            </a:r>
            <a:r>
              <a:rPr lang="es-419" sz="1050" b="1" u="sng" dirty="0">
                <a:solidFill>
                  <a:srgbClr val="C00000"/>
                </a:solidFill>
                <a:effectLst>
                  <a:outerShdw blurRad="38100" dist="38100" dir="2700000" algn="tl">
                    <a:srgbClr val="000000">
                      <a:alpha val="43137"/>
                    </a:srgbClr>
                  </a:outerShdw>
                </a:effectLst>
              </a:rPr>
              <a:t>idea clave</a:t>
            </a:r>
            <a:r>
              <a:rPr lang="es-419" sz="1050" b="1" dirty="0" smtClean="0">
                <a:solidFill>
                  <a:prstClr val="black"/>
                </a:solidFill>
              </a:rPr>
              <a:t>.</a:t>
            </a:r>
            <a:endParaRPr lang="en-US" sz="1050" b="1" dirty="0">
              <a:solidFill>
                <a:prstClr val="black"/>
              </a:solidFill>
            </a:endParaRPr>
          </a:p>
          <a:p>
            <a:endParaRPr lang="en-US" sz="1050" b="1" dirty="0">
              <a:solidFill>
                <a:prstClr val="black"/>
              </a:solidFill>
            </a:endParaRPr>
          </a:p>
          <a:p>
            <a:r>
              <a:rPr lang="es-419" sz="1050" b="1" dirty="0">
                <a:solidFill>
                  <a:prstClr val="black"/>
                </a:solidFill>
              </a:rPr>
              <a:t>Pregunte: − ¿Esta </a:t>
            </a:r>
            <a:r>
              <a:rPr lang="es-419" sz="1050" b="1" dirty="0" smtClean="0">
                <a:solidFill>
                  <a:prstClr val="black"/>
                </a:solidFill>
              </a:rPr>
              <a:t>sección </a:t>
            </a:r>
            <a:r>
              <a:rPr lang="es-419" sz="1050" b="1" dirty="0">
                <a:solidFill>
                  <a:prstClr val="black"/>
                </a:solidFill>
              </a:rPr>
              <a:t>o </a:t>
            </a:r>
            <a:r>
              <a:rPr lang="es-419" sz="1050" b="1" dirty="0" smtClean="0">
                <a:solidFill>
                  <a:prstClr val="black"/>
                </a:solidFill>
              </a:rPr>
              <a:t>párrafo que escogiste tiene una sólida/fuerte declaración sobre la </a:t>
            </a:r>
            <a:r>
              <a:rPr lang="en-US" sz="1050" b="1" u="sng" dirty="0" smtClean="0">
                <a:solidFill>
                  <a:srgbClr val="C00000"/>
                </a:solidFill>
                <a:effectLst>
                  <a:outerShdw blurRad="38100" dist="38100" dir="2700000" algn="tl">
                    <a:srgbClr val="000000">
                      <a:alpha val="43137"/>
                    </a:srgbClr>
                  </a:outerShdw>
                </a:effectLst>
              </a:rPr>
              <a:t>idea principal</a:t>
            </a:r>
            <a:r>
              <a:rPr lang="en-US" sz="1050" b="1" dirty="0" smtClean="0">
                <a:solidFill>
                  <a:prstClr val="black"/>
                </a:solidFill>
              </a:rPr>
              <a:t>?</a:t>
            </a:r>
            <a:endParaRPr lang="en-US" sz="1050" b="1" dirty="0">
              <a:solidFill>
                <a:prstClr val="black"/>
              </a:solidFill>
            </a:endParaRPr>
          </a:p>
          <a:p>
            <a:endParaRPr lang="en-US" sz="1050" b="1" dirty="0">
              <a:solidFill>
                <a:prstClr val="black"/>
              </a:solidFill>
            </a:endParaRPr>
          </a:p>
          <a:p>
            <a:r>
              <a:rPr lang="es-419" sz="1050" b="1" dirty="0">
                <a:solidFill>
                  <a:prstClr val="black"/>
                </a:solidFill>
              </a:rPr>
              <a:t>Esto es una </a:t>
            </a:r>
            <a:r>
              <a:rPr lang="es-419" sz="1050" b="1" u="sng" dirty="0">
                <a:solidFill>
                  <a:srgbClr val="C00000"/>
                </a:solidFill>
                <a:effectLst>
                  <a:outerShdw blurRad="38100" dist="38100" dir="2700000" algn="tl">
                    <a:srgbClr val="000000">
                      <a:alpha val="43137"/>
                    </a:srgbClr>
                  </a:outerShdw>
                </a:effectLst>
              </a:rPr>
              <a:t>contribución</a:t>
            </a:r>
            <a:r>
              <a:rPr lang="es-419" sz="1050" b="1" dirty="0" smtClean="0">
                <a:solidFill>
                  <a:prstClr val="black"/>
                </a:solidFill>
              </a:rPr>
              <a:t> dentro de una </a:t>
            </a:r>
            <a:r>
              <a:rPr lang="es-419" sz="1050" b="1" u="sng" dirty="0" smtClean="0">
                <a:solidFill>
                  <a:srgbClr val="C00000"/>
                </a:solidFill>
                <a:effectLst>
                  <a:outerShdw blurRad="38100" dist="38100" dir="2700000" algn="tl">
                    <a:srgbClr val="000000">
                      <a:alpha val="43137"/>
                    </a:srgbClr>
                  </a:outerShdw>
                </a:effectLst>
              </a:rPr>
              <a:t>idea </a:t>
            </a:r>
            <a:r>
              <a:rPr lang="es-419" sz="1050" b="1" u="sng" dirty="0">
                <a:solidFill>
                  <a:srgbClr val="C00000"/>
                </a:solidFill>
                <a:effectLst>
                  <a:outerShdw blurRad="38100" dist="38100" dir="2700000" algn="tl">
                    <a:srgbClr val="000000">
                      <a:alpha val="43137"/>
                    </a:srgbClr>
                  </a:outerShdw>
                </a:effectLst>
              </a:rPr>
              <a:t>clave</a:t>
            </a:r>
            <a:r>
              <a:rPr lang="es-419" sz="1050" b="1" dirty="0">
                <a:solidFill>
                  <a:srgbClr val="C00000"/>
                </a:solidFill>
                <a:effectLst>
                  <a:outerShdw blurRad="38100" dist="38100" dir="2700000" algn="tl">
                    <a:srgbClr val="000000">
                      <a:alpha val="43137"/>
                    </a:srgbClr>
                  </a:outerShdw>
                </a:effectLst>
              </a:rPr>
              <a:t> </a:t>
            </a:r>
            <a:r>
              <a:rPr lang="es-419" sz="1050" b="1" dirty="0">
                <a:solidFill>
                  <a:prstClr val="black"/>
                </a:solidFill>
              </a:rPr>
              <a:t>sobre la </a:t>
            </a:r>
            <a:r>
              <a:rPr lang="es-419" sz="1050" b="1" u="sng" dirty="0">
                <a:solidFill>
                  <a:srgbClr val="C00000"/>
                </a:solidFill>
                <a:effectLst>
                  <a:outerShdw blurRad="38100" dist="38100" dir="2700000" algn="tl">
                    <a:srgbClr val="000000">
                      <a:alpha val="43137"/>
                    </a:srgbClr>
                  </a:outerShdw>
                </a:effectLst>
              </a:rPr>
              <a:t>idea principal</a:t>
            </a:r>
            <a:r>
              <a:rPr lang="es-419" sz="1050" b="1" dirty="0">
                <a:solidFill>
                  <a:srgbClr val="C00000"/>
                </a:solidFill>
                <a:effectLst>
                  <a:outerShdw blurRad="38100" dist="38100" dir="2700000" algn="tl">
                    <a:srgbClr val="000000">
                      <a:alpha val="43137"/>
                    </a:srgbClr>
                  </a:outerShdw>
                </a:effectLst>
              </a:rPr>
              <a:t> </a:t>
            </a:r>
            <a:r>
              <a:rPr lang="es-419" sz="1050" b="1" dirty="0">
                <a:solidFill>
                  <a:prstClr val="black"/>
                </a:solidFill>
              </a:rPr>
              <a:t>(</a:t>
            </a:r>
            <a:r>
              <a:rPr lang="es-419" sz="1050" b="1" dirty="0" smtClean="0">
                <a:solidFill>
                  <a:prstClr val="black"/>
                </a:solidFill>
              </a:rPr>
              <a:t>asegúrese de que </a:t>
            </a:r>
            <a:r>
              <a:rPr lang="es-419" sz="1050" b="1" dirty="0">
                <a:solidFill>
                  <a:prstClr val="black"/>
                </a:solidFill>
              </a:rPr>
              <a:t>los estudiantes </a:t>
            </a:r>
            <a:r>
              <a:rPr lang="es-419" sz="1050" b="1" dirty="0" smtClean="0">
                <a:solidFill>
                  <a:prstClr val="black"/>
                </a:solidFill>
              </a:rPr>
              <a:t>puedan identificar el </a:t>
            </a:r>
            <a:r>
              <a:rPr lang="es-419" sz="1050" b="1" u="sng" dirty="0">
                <a:solidFill>
                  <a:srgbClr val="C00000"/>
                </a:solidFill>
                <a:effectLst>
                  <a:outerShdw blurRad="38100" dist="38100" dir="2700000" algn="tl">
                    <a:srgbClr val="000000">
                      <a:alpha val="43137"/>
                    </a:srgbClr>
                  </a:outerShdw>
                </a:effectLst>
              </a:rPr>
              <a:t>tema </a:t>
            </a:r>
            <a:r>
              <a:rPr lang="es-419" sz="1050" b="1" u="sng" dirty="0" smtClean="0">
                <a:solidFill>
                  <a:srgbClr val="C00000"/>
                </a:solidFill>
                <a:effectLst>
                  <a:outerShdw blurRad="38100" dist="38100" dir="2700000" algn="tl">
                    <a:srgbClr val="000000">
                      <a:alpha val="43137"/>
                    </a:srgbClr>
                  </a:outerShdw>
                </a:effectLst>
              </a:rPr>
              <a:t>principal</a:t>
            </a:r>
            <a:r>
              <a:rPr lang="es-419" sz="1050" b="1" dirty="0">
                <a:solidFill>
                  <a:prstClr val="black"/>
                </a:solidFill>
              </a:rPr>
              <a:t>).</a:t>
            </a:r>
          </a:p>
          <a:p>
            <a:endParaRPr lang="en-US" sz="1050" b="1" dirty="0">
              <a:solidFill>
                <a:prstClr val="black"/>
              </a:solidFill>
            </a:endParaRPr>
          </a:p>
          <a:p>
            <a:r>
              <a:rPr lang="es-419" sz="1050" b="1" dirty="0">
                <a:solidFill>
                  <a:prstClr val="black"/>
                </a:solidFill>
              </a:rPr>
              <a:t>Pida a los estudiantes que escriban </a:t>
            </a:r>
            <a:r>
              <a:rPr lang="es-419" sz="1050" b="1" u="sng" dirty="0">
                <a:solidFill>
                  <a:srgbClr val="C00000"/>
                </a:solidFill>
                <a:effectLst>
                  <a:outerShdw blurRad="38100" dist="38100" dir="2700000" algn="tl">
                    <a:srgbClr val="000000">
                      <a:alpha val="43137"/>
                    </a:srgbClr>
                  </a:outerShdw>
                </a:effectLst>
              </a:rPr>
              <a:t>UNA</a:t>
            </a:r>
            <a:r>
              <a:rPr lang="es-419" sz="1050" b="1" dirty="0">
                <a:solidFill>
                  <a:prstClr val="black"/>
                </a:solidFill>
                <a:effectLst>
                  <a:outerShdw blurRad="38100" dist="38100" dir="2700000" algn="tl">
                    <a:srgbClr val="000000">
                      <a:alpha val="43137"/>
                    </a:srgbClr>
                  </a:outerShdw>
                </a:effectLst>
              </a:rPr>
              <a:t> </a:t>
            </a:r>
            <a:r>
              <a:rPr lang="es-419" sz="1050" b="1" dirty="0">
                <a:solidFill>
                  <a:prstClr val="black"/>
                </a:solidFill>
              </a:rPr>
              <a:t>oración breve sobre la nueva</a:t>
            </a:r>
            <a:r>
              <a:rPr lang="es-419" sz="1050" b="1" dirty="0">
                <a:solidFill>
                  <a:prstClr val="black"/>
                </a:solidFill>
                <a:effectLst>
                  <a:outerShdw blurRad="38100" dist="38100" dir="2700000" algn="tl">
                    <a:srgbClr val="000000">
                      <a:alpha val="43137"/>
                    </a:srgbClr>
                  </a:outerShdw>
                </a:effectLst>
              </a:rPr>
              <a:t> </a:t>
            </a:r>
            <a:r>
              <a:rPr lang="en-US" sz="1050" b="1" dirty="0">
                <a:solidFill>
                  <a:prstClr val="black"/>
                </a:solidFill>
              </a:rPr>
              <a:t> </a:t>
            </a:r>
            <a:r>
              <a:rPr lang="en-US" sz="1050" b="1" u="sng" dirty="0" err="1" smtClean="0">
                <a:solidFill>
                  <a:srgbClr val="C00000"/>
                </a:solidFill>
                <a:effectLst>
                  <a:outerShdw blurRad="38100" dist="38100" dir="2700000" algn="tl">
                    <a:srgbClr val="000000">
                      <a:alpha val="43137"/>
                    </a:srgbClr>
                  </a:outerShdw>
                </a:effectLst>
              </a:rPr>
              <a:t>contribución</a:t>
            </a:r>
            <a:r>
              <a:rPr lang="en-US" sz="1050" b="1" dirty="0" smtClean="0">
                <a:solidFill>
                  <a:prstClr val="black"/>
                </a:solidFill>
              </a:rPr>
              <a:t> (</a:t>
            </a:r>
            <a:r>
              <a:rPr lang="es-419" sz="1050" b="1" u="sng" dirty="0" smtClean="0">
                <a:solidFill>
                  <a:srgbClr val="C00000"/>
                </a:solidFill>
                <a:effectLst>
                  <a:outerShdw blurRad="38100" dist="38100" dir="2700000" algn="tl">
                    <a:srgbClr val="000000">
                      <a:alpha val="43137"/>
                    </a:srgbClr>
                  </a:outerShdw>
                </a:effectLst>
              </a:rPr>
              <a:t>idea clave</a:t>
            </a:r>
            <a:r>
              <a:rPr lang="es-419" sz="1050" b="1" dirty="0" smtClean="0">
                <a:solidFill>
                  <a:prstClr val="black"/>
                </a:solidFill>
                <a:effectLst>
                  <a:outerShdw blurRad="38100" dist="38100" dir="2700000" algn="tl">
                    <a:srgbClr val="000000">
                      <a:alpha val="43137"/>
                    </a:srgbClr>
                  </a:outerShdw>
                </a:effectLst>
              </a:rPr>
              <a:t>)</a:t>
            </a:r>
            <a:r>
              <a:rPr lang="es-419" sz="1050" b="1" dirty="0" smtClean="0">
                <a:solidFill>
                  <a:prstClr val="black"/>
                </a:solidFill>
              </a:rPr>
              <a:t>.</a:t>
            </a:r>
            <a:endParaRPr lang="en-US" sz="1050" b="1" dirty="0">
              <a:solidFill>
                <a:prstClr val="black"/>
              </a:solidFill>
            </a:endParaRPr>
          </a:p>
        </p:txBody>
      </p:sp>
      <p:sp>
        <p:nvSpPr>
          <p:cNvPr id="11" name="Rectangle 10"/>
          <p:cNvSpPr/>
          <p:nvPr/>
        </p:nvSpPr>
        <p:spPr>
          <a:xfrm>
            <a:off x="7101914" y="2228141"/>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21" tIns="46910" rIns="93821" bIns="46910" rtlCol="0" anchor="ctr"/>
          <a:lstStyle/>
          <a:p>
            <a:pPr algn="ctr"/>
            <a:r>
              <a:rPr lang="en-US" b="1" dirty="0" smtClean="0">
                <a:solidFill>
                  <a:prstClr val="white"/>
                </a:solidFill>
                <a:effectLst>
                  <a:outerShdw blurRad="38100" dist="38100" dir="2700000" algn="tl">
                    <a:srgbClr val="000000">
                      <a:alpha val="43137"/>
                    </a:srgbClr>
                  </a:outerShdw>
                </a:effectLst>
              </a:rPr>
              <a:t>1</a:t>
            </a:r>
            <a:endParaRPr lang="en-US" b="1" dirty="0">
              <a:solidFill>
                <a:prstClr val="white"/>
              </a:solidFill>
              <a:effectLst>
                <a:outerShdw blurRad="38100" dist="38100" dir="2700000" algn="tl">
                  <a:srgbClr val="000000">
                    <a:alpha val="43137"/>
                  </a:srgbClr>
                </a:outerShdw>
              </a:effectLst>
            </a:endParaRPr>
          </a:p>
        </p:txBody>
      </p:sp>
      <p:sp>
        <p:nvSpPr>
          <p:cNvPr id="12" name="TextBox 11"/>
          <p:cNvSpPr txBox="1"/>
          <p:nvPr/>
        </p:nvSpPr>
        <p:spPr>
          <a:xfrm>
            <a:off x="1364211" y="2224526"/>
            <a:ext cx="2936240" cy="1118527"/>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69" tIns="50935" rIns="101869" bIns="50935" rtlCol="0">
            <a:spAutoFit/>
          </a:bodyPr>
          <a:lstStyle/>
          <a:p>
            <a:r>
              <a:rPr lang="es-419" sz="1100" b="1" dirty="0" smtClean="0">
                <a:solidFill>
                  <a:prstClr val="black"/>
                </a:solidFill>
              </a:rPr>
              <a:t>En 4</a:t>
            </a:r>
            <a:r>
              <a:rPr lang="es-419" sz="1100" b="1" baseline="30000" dirty="0" smtClean="0">
                <a:solidFill>
                  <a:prstClr val="black"/>
                </a:solidFill>
              </a:rPr>
              <a:t>to</a:t>
            </a:r>
            <a:r>
              <a:rPr lang="es-419" sz="1100" b="1" dirty="0" smtClean="0">
                <a:solidFill>
                  <a:prstClr val="black"/>
                </a:solidFill>
              </a:rPr>
              <a:t> grado los CCSS se refieren a las ideas claves como </a:t>
            </a:r>
            <a:r>
              <a:rPr lang="es-419" sz="1100" b="1" u="sng" dirty="0" smtClean="0">
                <a:solidFill>
                  <a:prstClr val="black"/>
                </a:solidFill>
              </a:rPr>
              <a:t>contribuciones del texto</a:t>
            </a:r>
            <a:r>
              <a:rPr lang="es-419" sz="1100" b="1" dirty="0" smtClean="0">
                <a:solidFill>
                  <a:prstClr val="black"/>
                </a:solidFill>
              </a:rPr>
              <a:t> (un apoyo sólido y específico de una idea clave).Utilice ambos términos cuando discuta las ideas claves, ya que los estudiantes podrían necesitar  continua referencia.</a:t>
            </a:r>
            <a:endParaRPr lang="es-419" sz="1100" b="1" dirty="0">
              <a:solidFill>
                <a:prstClr val="black"/>
              </a:solidFill>
            </a:endParaRPr>
          </a:p>
        </p:txBody>
      </p:sp>
      <p:sp>
        <p:nvSpPr>
          <p:cNvPr id="13" name="Rectangle 12"/>
          <p:cNvSpPr/>
          <p:nvPr/>
        </p:nvSpPr>
        <p:spPr>
          <a:xfrm>
            <a:off x="3169625" y="3868997"/>
            <a:ext cx="4142717" cy="2195311"/>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21" tIns="46910" rIns="93821" bIns="46910">
            <a:spAutoFit/>
          </a:bodyPr>
          <a:lstStyle/>
          <a:p>
            <a:r>
              <a:rPr lang="es-419" sz="1050" b="1" dirty="0" smtClean="0">
                <a:solidFill>
                  <a:prstClr val="black"/>
                </a:solidFill>
              </a:rPr>
              <a:t>Pida a los estudiantes que busquen </a:t>
            </a:r>
            <a:r>
              <a:rPr lang="es-419" sz="1050" b="1" u="sng" dirty="0" smtClean="0">
                <a:solidFill>
                  <a:srgbClr val="C00000"/>
                </a:solidFill>
                <a:effectLst>
                  <a:outerShdw blurRad="38100" dist="38100" dir="2700000" rotWithShape="0">
                    <a:srgbClr val="000000">
                      <a:alpha val="43137"/>
                    </a:srgbClr>
                  </a:outerShdw>
                </a:effectLst>
              </a:rPr>
              <a:t>detalles clave</a:t>
            </a:r>
            <a:r>
              <a:rPr lang="es-419" sz="1050" b="1" dirty="0" smtClean="0">
                <a:solidFill>
                  <a:prstClr val="black"/>
                </a:solidFill>
              </a:rPr>
              <a:t>  y </a:t>
            </a:r>
            <a:r>
              <a:rPr lang="es-419" sz="1050" b="1" u="sng" dirty="0" smtClean="0">
                <a:solidFill>
                  <a:srgbClr val="C00000"/>
                </a:solidFill>
                <a:effectLst>
                  <a:outerShdw blurRad="38100" dist="38100" dir="2700000" rotWithShape="0">
                    <a:srgbClr val="000000">
                      <a:alpha val="43137"/>
                    </a:srgbClr>
                  </a:outerShdw>
                </a:effectLst>
              </a:rPr>
              <a:t>ejemplos </a:t>
            </a:r>
            <a:r>
              <a:rPr lang="es-419" sz="1050" b="1" dirty="0" smtClean="0">
                <a:solidFill>
                  <a:prstClr val="black"/>
                </a:solidFill>
              </a:rPr>
              <a:t>que  </a:t>
            </a:r>
            <a:r>
              <a:rPr lang="es-419" sz="1050" b="1" u="sng" dirty="0" smtClean="0">
                <a:solidFill>
                  <a:prstClr val="black"/>
                </a:solidFill>
              </a:rPr>
              <a:t>expliquen más</a:t>
            </a:r>
            <a:r>
              <a:rPr lang="es-419" sz="1050" b="1" dirty="0" smtClean="0">
                <a:solidFill>
                  <a:prstClr val="black"/>
                </a:solidFill>
              </a:rPr>
              <a:t> sobre la nueva </a:t>
            </a:r>
            <a:r>
              <a:rPr lang="es-419" sz="1050" b="1" u="sng" dirty="0" smtClean="0">
                <a:solidFill>
                  <a:prstClr val="black"/>
                </a:solidFill>
              </a:rPr>
              <a:t>contribución</a:t>
            </a:r>
            <a:r>
              <a:rPr lang="es-419" sz="1050" b="1" dirty="0" smtClean="0">
                <a:solidFill>
                  <a:prstClr val="black"/>
                </a:solidFill>
              </a:rPr>
              <a:t> sólida (</a:t>
            </a:r>
            <a:r>
              <a:rPr lang="es-419" sz="1050" b="1" u="sng" dirty="0" smtClean="0">
                <a:solidFill>
                  <a:srgbClr val="C00000"/>
                </a:solidFill>
                <a:effectLst>
                  <a:outerShdw blurRad="38100" dist="38100" dir="2700000" algn="tl">
                    <a:srgbClr val="000000">
                      <a:alpha val="43137"/>
                    </a:srgbClr>
                  </a:outerShdw>
                </a:effectLst>
              </a:rPr>
              <a:t>idea clave</a:t>
            </a:r>
            <a:r>
              <a:rPr lang="es-419" sz="1050" b="1" u="sng" dirty="0" smtClean="0">
                <a:solidFill>
                  <a:prstClr val="black"/>
                </a:solidFill>
                <a:effectLst>
                  <a:outerShdw blurRad="38100" dist="38100" dir="2700000" algn="tl">
                    <a:srgbClr val="000000">
                      <a:alpha val="43137"/>
                    </a:srgbClr>
                  </a:outerShdw>
                </a:effectLst>
              </a:rPr>
              <a:t>)</a:t>
            </a:r>
            <a:r>
              <a:rPr lang="es-419" sz="1050" b="1" dirty="0" smtClean="0">
                <a:solidFill>
                  <a:prstClr val="black"/>
                </a:solidFill>
              </a:rPr>
              <a:t>.</a:t>
            </a:r>
          </a:p>
          <a:p>
            <a:endParaRPr lang="es-419" sz="1050" b="1" dirty="0" smtClean="0">
              <a:solidFill>
                <a:prstClr val="black"/>
              </a:solidFill>
            </a:endParaRPr>
          </a:p>
          <a:p>
            <a:pPr defTabSz="966612">
              <a:defRPr sz="1800"/>
            </a:pPr>
            <a:r>
              <a:rPr lang="es-419" sz="1050" b="1" dirty="0" smtClean="0">
                <a:solidFill>
                  <a:prstClr val="black"/>
                </a:solidFill>
              </a:rPr>
              <a:t>Los</a:t>
            </a:r>
            <a:r>
              <a:rPr lang="es-419" sz="1050" b="1" dirty="0" smtClean="0">
                <a:solidFill>
                  <a:prstClr val="black"/>
                </a:solidFill>
                <a:effectLst>
                  <a:outerShdw blurRad="38100" dist="38100" dir="2700000" rotWithShape="0">
                    <a:srgbClr val="000000">
                      <a:alpha val="43137"/>
                    </a:srgbClr>
                  </a:outerShdw>
                </a:effectLst>
              </a:rPr>
              <a:t> </a:t>
            </a:r>
            <a:r>
              <a:rPr lang="es-419" sz="1050" b="1" u="sng" dirty="0" smtClean="0">
                <a:solidFill>
                  <a:srgbClr val="C00000"/>
                </a:solidFill>
                <a:effectLst>
                  <a:outerShdw blurRad="38100" dist="38100" dir="2700000" rotWithShape="0">
                    <a:srgbClr val="000000">
                      <a:alpha val="43137"/>
                    </a:srgbClr>
                  </a:outerShdw>
                </a:effectLst>
              </a:rPr>
              <a:t>detalles clave</a:t>
            </a:r>
            <a:r>
              <a:rPr lang="es-419" sz="1050" b="1" dirty="0" smtClean="0">
                <a:solidFill>
                  <a:srgbClr val="C00000"/>
                </a:solidFill>
                <a:effectLst>
                  <a:outerShdw blurRad="38100" dist="38100" dir="2700000" rotWithShape="0">
                    <a:srgbClr val="000000">
                      <a:alpha val="43137"/>
                    </a:srgbClr>
                  </a:outerShdw>
                </a:effectLst>
              </a:rPr>
              <a:t>  </a:t>
            </a:r>
            <a:r>
              <a:rPr lang="es-419" sz="1050" b="1" dirty="0" smtClean="0">
                <a:solidFill>
                  <a:prstClr val="black"/>
                </a:solidFill>
              </a:rPr>
              <a:t>son razones para apoyar una </a:t>
            </a:r>
            <a:r>
              <a:rPr lang="es-419" sz="1050" b="1" u="sng" dirty="0" smtClean="0">
                <a:solidFill>
                  <a:srgbClr val="C00000"/>
                </a:solidFill>
                <a:effectLst>
                  <a:outerShdw blurRad="38100" dist="38100" dir="2700000" rotWithShape="0">
                    <a:srgbClr val="000000">
                      <a:alpha val="43137"/>
                    </a:srgbClr>
                  </a:outerShdw>
                </a:effectLst>
              </a:rPr>
              <a:t>nueva contribución (idea clave).</a:t>
            </a:r>
            <a:r>
              <a:rPr lang="es-419" sz="1050" b="1" dirty="0" smtClean="0">
                <a:solidFill>
                  <a:srgbClr val="C00000"/>
                </a:solidFill>
                <a:effectLst>
                  <a:outerShdw blurRad="38100" dist="38100" dir="2700000" rotWithShape="0">
                    <a:srgbClr val="000000">
                      <a:alpha val="43137"/>
                    </a:srgbClr>
                  </a:outerShdw>
                </a:effectLst>
              </a:rPr>
              <a:t>  </a:t>
            </a:r>
            <a:r>
              <a:rPr lang="es-419" sz="1050" b="1" dirty="0" smtClean="0">
                <a:solidFill>
                  <a:prstClr val="black"/>
                </a:solidFill>
              </a:rPr>
              <a:t>Instruya a los estudiantes a escribir 2 detalles clave breves o ejemplos que apoyen la idea clave.  </a:t>
            </a:r>
          </a:p>
          <a:p>
            <a:endParaRPr lang="es-419" sz="1050" b="1" dirty="0" smtClean="0">
              <a:solidFill>
                <a:prstClr val="black"/>
              </a:solidFill>
            </a:endParaRPr>
          </a:p>
          <a:p>
            <a:pPr defTabSz="966612">
              <a:defRPr sz="1800"/>
            </a:pPr>
            <a:r>
              <a:rPr lang="es-419" sz="1050" b="1" dirty="0" smtClean="0">
                <a:solidFill>
                  <a:prstClr val="black"/>
                </a:solidFill>
              </a:rPr>
              <a:t> Ejemplo: si la  </a:t>
            </a:r>
            <a:r>
              <a:rPr lang="es-419" sz="1050" b="1" dirty="0" smtClean="0">
                <a:solidFill>
                  <a:prstClr val="black"/>
                </a:solidFill>
                <a:effectLst>
                  <a:outerShdw blurRad="38100" dist="38100" dir="2700000" rotWithShape="0">
                    <a:srgbClr val="000000">
                      <a:alpha val="43137"/>
                    </a:srgbClr>
                  </a:outerShdw>
                </a:effectLst>
              </a:rPr>
              <a:t>idea  principal </a:t>
            </a:r>
            <a:r>
              <a:rPr lang="es-419" sz="1050" b="1" dirty="0" smtClean="0">
                <a:solidFill>
                  <a:prstClr val="black"/>
                </a:solidFill>
              </a:rPr>
              <a:t>es sobre perros y …</a:t>
            </a:r>
          </a:p>
          <a:p>
            <a:pPr defTabSz="966612">
              <a:defRPr sz="1800"/>
            </a:pPr>
            <a:endParaRPr lang="es-419" sz="1050" b="1" dirty="0" smtClean="0">
              <a:solidFill>
                <a:prstClr val="black"/>
              </a:solidFill>
            </a:endParaRPr>
          </a:p>
          <a:p>
            <a:pPr defTabSz="966612">
              <a:defRPr sz="1800"/>
            </a:pPr>
            <a:r>
              <a:rPr lang="es-419" sz="1050" b="1" dirty="0" smtClean="0">
                <a:solidFill>
                  <a:prstClr val="black"/>
                </a:solidFill>
              </a:rPr>
              <a:t>“Al perro le gusta jugar,” es la </a:t>
            </a:r>
            <a:r>
              <a:rPr lang="es-419" sz="1050" b="1" dirty="0" smtClean="0">
                <a:solidFill>
                  <a:prstClr val="black"/>
                </a:solidFill>
                <a:effectLst>
                  <a:outerShdw blurRad="38100" dist="38100" dir="2700000" rotWithShape="0">
                    <a:srgbClr val="000000">
                      <a:alpha val="43137"/>
                    </a:srgbClr>
                  </a:outerShdw>
                </a:effectLst>
              </a:rPr>
              <a:t>nueva </a:t>
            </a:r>
            <a:r>
              <a:rPr lang="es-419" sz="1050" b="1" u="sng" dirty="0" smtClean="0">
                <a:solidFill>
                  <a:srgbClr val="C00000"/>
                </a:solidFill>
                <a:effectLst>
                  <a:outerShdw blurRad="38100" dist="38100" dir="2700000" rotWithShape="0">
                    <a:srgbClr val="000000">
                      <a:alpha val="43137"/>
                    </a:srgbClr>
                  </a:outerShdw>
                </a:effectLst>
              </a:rPr>
              <a:t>contribución </a:t>
            </a:r>
            <a:r>
              <a:rPr lang="es-419" sz="1050" b="1" u="sng" dirty="0" smtClean="0">
                <a:solidFill>
                  <a:prstClr val="black"/>
                </a:solidFill>
                <a:effectLst>
                  <a:outerShdw blurRad="38100" dist="38100" dir="2700000" rotWithShape="0">
                    <a:srgbClr val="000000">
                      <a:alpha val="43137"/>
                    </a:srgbClr>
                  </a:outerShdw>
                </a:effectLst>
              </a:rPr>
              <a:t>(</a:t>
            </a:r>
            <a:r>
              <a:rPr lang="es-419" sz="1050" b="1" u="sng" dirty="0" smtClean="0">
                <a:solidFill>
                  <a:srgbClr val="C00000"/>
                </a:solidFill>
                <a:effectLst>
                  <a:outerShdw blurRad="38100" dist="38100" dir="2700000" rotWithShape="0">
                    <a:srgbClr val="000000">
                      <a:alpha val="43137"/>
                    </a:srgbClr>
                  </a:outerShdw>
                </a:effectLst>
              </a:rPr>
              <a:t>idea clave</a:t>
            </a:r>
            <a:r>
              <a:rPr lang="es-419" sz="1050" b="1" dirty="0" smtClean="0">
                <a:solidFill>
                  <a:prstClr val="black"/>
                </a:solidFill>
              </a:rPr>
              <a:t>),</a:t>
            </a:r>
          </a:p>
          <a:p>
            <a:pPr defTabSz="966612">
              <a:defRPr sz="1800"/>
            </a:pPr>
            <a:r>
              <a:rPr lang="es-419" sz="1050" b="1" dirty="0" smtClean="0">
                <a:solidFill>
                  <a:prstClr val="black"/>
                </a:solidFill>
              </a:rPr>
              <a:t>Entonces, algunos </a:t>
            </a:r>
            <a:r>
              <a:rPr lang="es-419" sz="1050" b="1" u="sng" dirty="0" smtClean="0">
                <a:solidFill>
                  <a:srgbClr val="C00000"/>
                </a:solidFill>
                <a:effectLst>
                  <a:outerShdw blurRad="38100" dist="38100" dir="2700000" rotWithShape="0">
                    <a:srgbClr val="000000">
                      <a:alpha val="43137"/>
                    </a:srgbClr>
                  </a:outerShdw>
                </a:effectLst>
              </a:rPr>
              <a:t>detalles clave </a:t>
            </a:r>
            <a:r>
              <a:rPr lang="es-419" sz="1050" b="1" dirty="0" smtClean="0">
                <a:solidFill>
                  <a:prstClr val="black"/>
                </a:solidFill>
              </a:rPr>
              <a:t>podrían ser:  </a:t>
            </a:r>
          </a:p>
          <a:p>
            <a:pPr defTabSz="966612">
              <a:buSzPct val="100000"/>
              <a:buFont typeface="Arial"/>
              <a:buChar char="•"/>
              <a:defRPr sz="1800"/>
            </a:pPr>
            <a:r>
              <a:rPr lang="es-419" sz="1050" b="1" dirty="0" smtClean="0">
                <a:solidFill>
                  <a:prstClr val="black"/>
                </a:solidFill>
              </a:rPr>
              <a:t>al perro le gusta jugar a buscar cosas.</a:t>
            </a:r>
          </a:p>
          <a:p>
            <a:pPr defTabSz="966612">
              <a:buSzPct val="100000"/>
              <a:buFont typeface="Arial"/>
              <a:buChar char="•"/>
              <a:defRPr sz="1800"/>
            </a:pPr>
            <a:r>
              <a:rPr lang="es-419" sz="1050" b="1" dirty="0" smtClean="0">
                <a:solidFill>
                  <a:prstClr val="black"/>
                </a:solidFill>
              </a:rPr>
              <a:t>al perro le gusta jugar con la pelota.</a:t>
            </a:r>
            <a:endParaRPr lang="es-419" sz="1050" b="1" dirty="0">
              <a:solidFill>
                <a:prstClr val="black"/>
              </a:solidFill>
            </a:endParaRPr>
          </a:p>
        </p:txBody>
      </p:sp>
      <p:sp>
        <p:nvSpPr>
          <p:cNvPr id="14" name="Rectangle 13"/>
          <p:cNvSpPr/>
          <p:nvPr/>
        </p:nvSpPr>
        <p:spPr>
          <a:xfrm>
            <a:off x="6676707" y="4692757"/>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21" tIns="46910" rIns="93821" bIns="46910" rtlCol="0" anchor="ctr"/>
          <a:lstStyle/>
          <a:p>
            <a:pPr algn="ctr"/>
            <a:r>
              <a:rPr lang="en-US" b="1" dirty="0" smtClean="0">
                <a:solidFill>
                  <a:prstClr val="white"/>
                </a:solidFill>
                <a:effectLst>
                  <a:outerShdw blurRad="38100" dist="38100" dir="2700000" algn="tl">
                    <a:srgbClr val="000000">
                      <a:alpha val="43137"/>
                    </a:srgbClr>
                  </a:outerShdw>
                </a:effectLst>
              </a:rPr>
              <a:t>2</a:t>
            </a:r>
            <a:endParaRPr lang="en-US" b="1" dirty="0">
              <a:solidFill>
                <a:prstClr val="white"/>
              </a:solidFill>
              <a:effectLst>
                <a:outerShdw blurRad="38100" dist="38100" dir="2700000" algn="tl">
                  <a:srgbClr val="000000">
                    <a:alpha val="43137"/>
                  </a:srgbClr>
                </a:outerShdw>
              </a:effectLst>
            </a:endParaRPr>
          </a:p>
        </p:txBody>
      </p:sp>
      <p:sp>
        <p:nvSpPr>
          <p:cNvPr id="15" name="Rectangle 14"/>
          <p:cNvSpPr/>
          <p:nvPr/>
        </p:nvSpPr>
        <p:spPr>
          <a:xfrm>
            <a:off x="385356" y="6491712"/>
            <a:ext cx="2849880" cy="1618230"/>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21" tIns="46910" rIns="93821" bIns="46910">
            <a:spAutoFit/>
          </a:bodyPr>
          <a:lstStyle/>
          <a:p>
            <a:pPr defTabSz="1018809"/>
            <a:r>
              <a:rPr lang="es-419" sz="1050" b="1" dirty="0">
                <a:solidFill>
                  <a:prstClr val="black"/>
                </a:solidFill>
              </a:rPr>
              <a:t>Pida a los estudiantes que relean el párrafo o </a:t>
            </a:r>
            <a:r>
              <a:rPr lang="es-419" sz="1050" b="1" dirty="0" smtClean="0">
                <a:solidFill>
                  <a:prstClr val="black"/>
                </a:solidFill>
              </a:rPr>
              <a:t>sección </a:t>
            </a:r>
            <a:r>
              <a:rPr lang="es-419" sz="1050" b="1" dirty="0">
                <a:solidFill>
                  <a:prstClr val="black"/>
                </a:solidFill>
              </a:rPr>
              <a:t>que escribieron, y que escriban en el recuadro las palabras e ideas que ellos ven </a:t>
            </a:r>
            <a:r>
              <a:rPr lang="es-419" sz="1050" b="1" u="sng" dirty="0">
                <a:solidFill>
                  <a:srgbClr val="C00000"/>
                </a:solidFill>
                <a:effectLst>
                  <a:outerShdw blurRad="38100" dist="38100" dir="2700000" algn="tl">
                    <a:srgbClr val="000000">
                      <a:alpha val="43137"/>
                    </a:srgbClr>
                  </a:outerShdw>
                </a:effectLst>
              </a:rPr>
              <a:t>Una y otra vez</a:t>
            </a:r>
            <a:r>
              <a:rPr lang="es-419" sz="1050" b="1" dirty="0">
                <a:solidFill>
                  <a:prstClr val="black"/>
                </a:solidFill>
              </a:rPr>
              <a:t>.</a:t>
            </a:r>
          </a:p>
          <a:p>
            <a:pPr defTabSz="1018809"/>
            <a:r>
              <a:rPr lang="es-419" sz="1050" b="1" dirty="0">
                <a:solidFill>
                  <a:prstClr val="black"/>
                </a:solidFill>
              </a:rPr>
              <a:t> </a:t>
            </a:r>
          </a:p>
          <a:p>
            <a:pPr defTabSz="1018809"/>
            <a:r>
              <a:rPr lang="es-419" sz="1050" b="1" dirty="0">
                <a:solidFill>
                  <a:prstClr val="black"/>
                </a:solidFill>
              </a:rPr>
              <a:t>Explique:  − </a:t>
            </a:r>
            <a:r>
              <a:rPr lang="es-419" sz="1050" b="1" i="1" dirty="0">
                <a:solidFill>
                  <a:prstClr val="black"/>
                </a:solidFill>
              </a:rPr>
              <a:t>Cuando los autores utilizan las mismas palabras, </a:t>
            </a:r>
            <a:r>
              <a:rPr lang="es-419" sz="1050" b="1" i="1" dirty="0" smtClean="0">
                <a:solidFill>
                  <a:prstClr val="black"/>
                </a:solidFill>
              </a:rPr>
              <a:t>frases </a:t>
            </a:r>
            <a:r>
              <a:rPr lang="es-419" sz="1050" b="1" i="1" dirty="0">
                <a:solidFill>
                  <a:prstClr val="black"/>
                </a:solidFill>
              </a:rPr>
              <a:t>o ideas </a:t>
            </a:r>
            <a:r>
              <a:rPr lang="es-419" sz="1050" b="1" i="1" u="sng" dirty="0">
                <a:solidFill>
                  <a:srgbClr val="C00000"/>
                </a:solidFill>
                <a:effectLst>
                  <a:outerShdw blurRad="38100" dist="38100" dir="2700000" algn="tl">
                    <a:srgbClr val="000000">
                      <a:alpha val="43137"/>
                    </a:srgbClr>
                  </a:outerShdw>
                </a:effectLst>
              </a:rPr>
              <a:t>Una y otra vez</a:t>
            </a:r>
            <a:r>
              <a:rPr lang="es-419" sz="1050" b="1" i="1" dirty="0">
                <a:solidFill>
                  <a:prstClr val="black"/>
                </a:solidFill>
                <a:effectLst>
                  <a:outerShdw blurRad="38100" dist="38100" dir="2700000" algn="tl">
                    <a:srgbClr val="000000">
                      <a:alpha val="43137"/>
                    </a:srgbClr>
                  </a:outerShdw>
                </a:effectLst>
              </a:rPr>
              <a:t>,</a:t>
            </a:r>
            <a:r>
              <a:rPr lang="es-419" sz="1050" b="1" i="1" u="sng" dirty="0">
                <a:solidFill>
                  <a:prstClr val="black"/>
                </a:solidFill>
                <a:effectLst>
                  <a:outerShdw blurRad="38100" dist="38100" dir="2700000" algn="tl">
                    <a:srgbClr val="000000">
                      <a:alpha val="43137"/>
                    </a:srgbClr>
                  </a:outerShdw>
                </a:effectLst>
              </a:rPr>
              <a:t> </a:t>
            </a:r>
            <a:r>
              <a:rPr lang="es-419" sz="1050" b="1" i="1" dirty="0" smtClean="0">
                <a:solidFill>
                  <a:prstClr val="black"/>
                </a:solidFill>
              </a:rPr>
              <a:t>pregúntense </a:t>
            </a:r>
            <a:r>
              <a:rPr lang="es-419" sz="1050" b="1" i="1" dirty="0">
                <a:solidFill>
                  <a:prstClr val="black"/>
                </a:solidFill>
              </a:rPr>
              <a:t>a ustedes mismos “</a:t>
            </a:r>
            <a:r>
              <a:rPr lang="es-419" sz="1050" b="1" i="1" u="sng" dirty="0">
                <a:solidFill>
                  <a:prstClr val="black"/>
                </a:solidFill>
              </a:rPr>
              <a:t>¿por qué?”</a:t>
            </a:r>
            <a:r>
              <a:rPr lang="es-419" sz="1050" b="1" i="1" dirty="0">
                <a:solidFill>
                  <a:prstClr val="black"/>
                </a:solidFill>
              </a:rPr>
              <a:t>.  Esto significa </a:t>
            </a:r>
            <a:r>
              <a:rPr lang="es-419" sz="1050" b="1" i="1" dirty="0" smtClean="0">
                <a:solidFill>
                  <a:prstClr val="black"/>
                </a:solidFill>
              </a:rPr>
              <a:t>que algo es importante</a:t>
            </a:r>
            <a:r>
              <a:rPr lang="es-419" sz="1100" b="1" i="1" dirty="0" smtClean="0">
                <a:solidFill>
                  <a:prstClr val="black"/>
                </a:solidFill>
              </a:rPr>
              <a:t>.</a:t>
            </a:r>
            <a:endParaRPr lang="en-US" sz="1400" b="1" dirty="0">
              <a:solidFill>
                <a:prstClr val="black"/>
              </a:solidFill>
            </a:endParaRPr>
          </a:p>
        </p:txBody>
      </p:sp>
      <p:sp>
        <p:nvSpPr>
          <p:cNvPr id="16" name="Rectangle 15"/>
          <p:cNvSpPr/>
          <p:nvPr/>
        </p:nvSpPr>
        <p:spPr>
          <a:xfrm>
            <a:off x="2842454" y="6569092"/>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21" tIns="46910" rIns="93821" bIns="46910" rtlCol="0" anchor="ctr"/>
          <a:lstStyle/>
          <a:p>
            <a:pPr algn="ctr"/>
            <a:r>
              <a:rPr lang="en-US" b="1" dirty="0" smtClean="0">
                <a:solidFill>
                  <a:prstClr val="white"/>
                </a:solidFill>
                <a:effectLst>
                  <a:outerShdw blurRad="38100" dist="38100" dir="2700000" algn="tl">
                    <a:srgbClr val="000000">
                      <a:alpha val="43137"/>
                    </a:srgbClr>
                  </a:outerShdw>
                </a:effectLst>
              </a:rPr>
              <a:t>3</a:t>
            </a:r>
            <a:endParaRPr lang="en-US" b="1" dirty="0">
              <a:solidFill>
                <a:prstClr val="white"/>
              </a:solidFill>
              <a:effectLst>
                <a:outerShdw blurRad="38100" dist="38100" dir="2700000" algn="tl">
                  <a:srgbClr val="000000">
                    <a:alpha val="43137"/>
                  </a:srgbClr>
                </a:outerShdw>
              </a:effectLst>
            </a:endParaRPr>
          </a:p>
        </p:txBody>
      </p:sp>
      <p:sp>
        <p:nvSpPr>
          <p:cNvPr id="19" name="Rectangle 18"/>
          <p:cNvSpPr/>
          <p:nvPr/>
        </p:nvSpPr>
        <p:spPr>
          <a:xfrm>
            <a:off x="3664647" y="6175404"/>
            <a:ext cx="3799840" cy="1787507"/>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21" tIns="46910" rIns="93821" bIns="46910">
            <a:spAutoFit/>
          </a:bodyPr>
          <a:lstStyle/>
          <a:p>
            <a:r>
              <a:rPr lang="es-419" sz="1000" b="1" dirty="0">
                <a:solidFill>
                  <a:prstClr val="black"/>
                </a:solidFill>
              </a:rPr>
              <a:t>Instruya a los estudiantes  a que </a:t>
            </a:r>
            <a:r>
              <a:rPr lang="es-419" sz="1000" b="1" dirty="0" smtClean="0">
                <a:solidFill>
                  <a:prstClr val="black"/>
                </a:solidFill>
              </a:rPr>
              <a:t>observen </a:t>
            </a:r>
            <a:r>
              <a:rPr lang="es-419" sz="1000" b="1" dirty="0">
                <a:solidFill>
                  <a:prstClr val="black"/>
                </a:solidFill>
              </a:rPr>
              <a:t>las palabras o ideas </a:t>
            </a:r>
            <a:r>
              <a:rPr lang="es-419" sz="1000" b="1" i="1" dirty="0">
                <a:solidFill>
                  <a:prstClr val="black"/>
                </a:solidFill>
              </a:rPr>
              <a:t>‘una y otra vez</a:t>
            </a:r>
            <a:r>
              <a:rPr lang="es-419" sz="1000" b="1" dirty="0">
                <a:solidFill>
                  <a:prstClr val="black"/>
                </a:solidFill>
              </a:rPr>
              <a:t>’, y pregunte: −¿Ven ustedes algunas palabras o ideas ‘una y otra vez’ en las oraciones de ideas clave o detalles clave que escribieron?  ¿Pueden estas palabras ayudarles a escribir </a:t>
            </a:r>
            <a:r>
              <a:rPr lang="es-419" sz="1000" b="1" u="sng" dirty="0">
                <a:solidFill>
                  <a:srgbClr val="C00000"/>
                </a:solidFill>
                <a:effectLst>
                  <a:outerShdw blurRad="38100" dist="38100" dir="2700000" algn="tl">
                    <a:srgbClr val="000000">
                      <a:alpha val="43137"/>
                    </a:srgbClr>
                  </a:outerShdw>
                </a:effectLst>
              </a:rPr>
              <a:t>una oración de conclusión</a:t>
            </a:r>
            <a:r>
              <a:rPr lang="es-419" sz="1000" b="1" dirty="0">
                <a:solidFill>
                  <a:prstClr val="black"/>
                </a:solidFill>
              </a:rPr>
              <a:t> que </a:t>
            </a:r>
            <a:r>
              <a:rPr lang="es-419" sz="1000" b="1" dirty="0" smtClean="0">
                <a:solidFill>
                  <a:prstClr val="black"/>
                </a:solidFill>
              </a:rPr>
              <a:t>resuma la contribución (idea clave) y los detalles clave?  </a:t>
            </a:r>
            <a:endParaRPr lang="es-419" sz="1000" b="1" dirty="0">
              <a:solidFill>
                <a:prstClr val="black"/>
              </a:solidFill>
            </a:endParaRPr>
          </a:p>
          <a:p>
            <a:endParaRPr lang="es-419" sz="1000" b="1" dirty="0">
              <a:solidFill>
                <a:prstClr val="black"/>
              </a:solidFill>
            </a:endParaRPr>
          </a:p>
          <a:p>
            <a:r>
              <a:rPr lang="es-419" sz="1000" b="1" dirty="0">
                <a:solidFill>
                  <a:prstClr val="black"/>
                </a:solidFill>
              </a:rPr>
              <a:t>Resumir es una parte importante de escribir conclusiones.  Es una estrategia </a:t>
            </a:r>
            <a:r>
              <a:rPr lang="es-419" sz="1000" b="1" u="sng" dirty="0">
                <a:solidFill>
                  <a:prstClr val="black"/>
                </a:solidFill>
              </a:rPr>
              <a:t>sumamente importante</a:t>
            </a:r>
            <a:r>
              <a:rPr lang="es-419" sz="1000" b="1" dirty="0">
                <a:solidFill>
                  <a:prstClr val="black"/>
                </a:solidFill>
              </a:rPr>
              <a:t> que los estudiantes deben aprender para poder utilizar las destrezas de investigación de manera efectiva. </a:t>
            </a:r>
          </a:p>
        </p:txBody>
      </p:sp>
      <p:sp>
        <p:nvSpPr>
          <p:cNvPr id="18" name="Rectangle 17"/>
          <p:cNvSpPr/>
          <p:nvPr/>
        </p:nvSpPr>
        <p:spPr>
          <a:xfrm>
            <a:off x="6855049" y="7561588"/>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21" tIns="46910" rIns="93821" bIns="46910" rtlCol="0" anchor="ctr"/>
          <a:lstStyle/>
          <a:p>
            <a:pPr algn="ctr"/>
            <a:r>
              <a:rPr lang="en-US" b="1" dirty="0" smtClean="0">
                <a:solidFill>
                  <a:prstClr val="white"/>
                </a:solidFill>
                <a:effectLst>
                  <a:outerShdw blurRad="38100" dist="38100" dir="2700000" algn="tl">
                    <a:srgbClr val="000000">
                      <a:alpha val="43137"/>
                    </a:srgbClr>
                  </a:outerShdw>
                </a:effectLst>
              </a:rPr>
              <a:t>4</a:t>
            </a:r>
            <a:endParaRPr lang="en-US" b="1" dirty="0">
              <a:solidFill>
                <a:prstClr val="white"/>
              </a:solidFill>
              <a:effectLst>
                <a:outerShdw blurRad="38100" dist="38100" dir="2700000" algn="tl">
                  <a:srgbClr val="000000">
                    <a:alpha val="43137"/>
                  </a:srgbClr>
                </a:outerShdw>
              </a:effectLst>
            </a:endParaRPr>
          </a:p>
        </p:txBody>
      </p:sp>
      <p:sp>
        <p:nvSpPr>
          <p:cNvPr id="21" name="Rectangle 20"/>
          <p:cNvSpPr/>
          <p:nvPr/>
        </p:nvSpPr>
        <p:spPr>
          <a:xfrm>
            <a:off x="2002214" y="8113000"/>
            <a:ext cx="5354320" cy="1364315"/>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21" tIns="46910" rIns="93821" bIns="46910">
            <a:spAutoFit/>
          </a:bodyPr>
          <a:lstStyle/>
          <a:p>
            <a:pPr defTabSz="1018809"/>
            <a:r>
              <a:rPr lang="es-419" sz="750" b="1" u="sng" dirty="0">
                <a:solidFill>
                  <a:srgbClr val="002060"/>
                </a:solidFill>
              </a:rPr>
              <a:t>Diferenciación</a:t>
            </a:r>
            <a:r>
              <a:rPr lang="es-419" sz="750" b="1" dirty="0">
                <a:solidFill>
                  <a:srgbClr val="002060"/>
                </a:solidFill>
              </a:rPr>
              <a:t>:</a:t>
            </a:r>
          </a:p>
          <a:p>
            <a:pPr defTabSz="1018809"/>
            <a:r>
              <a:rPr lang="es-419" sz="750" b="1" dirty="0">
                <a:solidFill>
                  <a:srgbClr val="002060"/>
                </a:solidFill>
              </a:rPr>
              <a:t>Estudiantes que necesiten más páginas – imprima cuántas </a:t>
            </a:r>
            <a:r>
              <a:rPr lang="es-419" sz="750" b="1" dirty="0" smtClean="0">
                <a:solidFill>
                  <a:srgbClr val="002060"/>
                </a:solidFill>
              </a:rPr>
              <a:t>sean </a:t>
            </a:r>
            <a:r>
              <a:rPr lang="es-419" sz="750" b="1" dirty="0">
                <a:solidFill>
                  <a:srgbClr val="002060"/>
                </a:solidFill>
              </a:rPr>
              <a:t>necesarias. Estudiantes que </a:t>
            </a:r>
            <a:r>
              <a:rPr lang="es-419" sz="750" b="1" dirty="0" smtClean="0">
                <a:solidFill>
                  <a:srgbClr val="002060"/>
                </a:solidFill>
              </a:rPr>
              <a:t>se </a:t>
            </a:r>
            <a:r>
              <a:rPr lang="es-419" sz="750" b="1" dirty="0">
                <a:solidFill>
                  <a:srgbClr val="002060"/>
                </a:solidFill>
              </a:rPr>
              <a:t>beneficiarían del enriquecimiento  –  pueden </a:t>
            </a:r>
            <a:r>
              <a:rPr lang="es-419" sz="750" b="1" dirty="0" smtClean="0">
                <a:solidFill>
                  <a:srgbClr val="002060"/>
                </a:solidFill>
              </a:rPr>
              <a:t>seguir </a:t>
            </a:r>
            <a:r>
              <a:rPr lang="es-419" sz="750" b="1" dirty="0">
                <a:solidFill>
                  <a:srgbClr val="002060"/>
                </a:solidFill>
              </a:rPr>
              <a:t>adelante con más </a:t>
            </a:r>
            <a:r>
              <a:rPr lang="es-419" sz="750" b="1" dirty="0" smtClean="0">
                <a:solidFill>
                  <a:srgbClr val="002060"/>
                </a:solidFill>
              </a:rPr>
              <a:t>secciones </a:t>
            </a:r>
            <a:r>
              <a:rPr lang="es-419" sz="750" b="1" dirty="0">
                <a:solidFill>
                  <a:srgbClr val="002060"/>
                </a:solidFill>
              </a:rPr>
              <a:t>o párrafos.  Estudiantes que necesitan instrucción más directa  – </a:t>
            </a:r>
            <a:r>
              <a:rPr lang="es-419" sz="750" b="1" dirty="0" smtClean="0">
                <a:solidFill>
                  <a:srgbClr val="002060"/>
                </a:solidFill>
              </a:rPr>
              <a:t>enseñe </a:t>
            </a:r>
            <a:r>
              <a:rPr lang="es-419" sz="750" b="1" dirty="0">
                <a:solidFill>
                  <a:srgbClr val="002060"/>
                </a:solidFill>
              </a:rPr>
              <a:t>cada parte en mini lecciones. Estos conceptos pueden </a:t>
            </a:r>
            <a:r>
              <a:rPr lang="es-419" sz="750" b="1" dirty="0" smtClean="0">
                <a:solidFill>
                  <a:srgbClr val="002060"/>
                </a:solidFill>
              </a:rPr>
              <a:t>enseñarse </a:t>
            </a:r>
            <a:r>
              <a:rPr lang="es-419" sz="750" b="1" dirty="0">
                <a:solidFill>
                  <a:srgbClr val="002060"/>
                </a:solidFill>
              </a:rPr>
              <a:t>por </a:t>
            </a:r>
            <a:r>
              <a:rPr lang="es-419" sz="750" b="1" dirty="0" smtClean="0">
                <a:solidFill>
                  <a:srgbClr val="002060"/>
                </a:solidFill>
              </a:rPr>
              <a:t>separado</a:t>
            </a:r>
            <a:r>
              <a:rPr lang="es-419" sz="750" b="1" dirty="0">
                <a:solidFill>
                  <a:srgbClr val="002060"/>
                </a:solidFill>
              </a:rPr>
              <a:t>: </a:t>
            </a:r>
          </a:p>
          <a:p>
            <a:pPr marL="171450" indent="-171450" defTabSz="1018809">
              <a:buFont typeface="Arial" panose="020B0604020202020204" pitchFamily="34" charset="0"/>
              <a:buChar char="•"/>
            </a:pPr>
            <a:r>
              <a:rPr lang="es-419" sz="750" b="1" dirty="0">
                <a:solidFill>
                  <a:srgbClr val="002060"/>
                </a:solidFill>
              </a:rPr>
              <a:t>Idea principal </a:t>
            </a:r>
          </a:p>
          <a:p>
            <a:pPr marL="171450" indent="-171450" defTabSz="1018809">
              <a:buFont typeface="Arial" panose="020B0604020202020204" pitchFamily="34" charset="0"/>
              <a:buChar char="•"/>
            </a:pPr>
            <a:r>
              <a:rPr lang="es-419" sz="750" b="1" dirty="0" smtClean="0">
                <a:solidFill>
                  <a:srgbClr val="002060"/>
                </a:solidFill>
              </a:rPr>
              <a:t>Contribución (Idea clave)</a:t>
            </a:r>
            <a:endParaRPr lang="es-419" sz="750" b="1" dirty="0">
              <a:solidFill>
                <a:srgbClr val="002060"/>
              </a:solidFill>
            </a:endParaRPr>
          </a:p>
          <a:p>
            <a:pPr marL="171450" indent="-171450" defTabSz="1018809">
              <a:buFont typeface="Arial" panose="020B0604020202020204" pitchFamily="34" charset="0"/>
              <a:buChar char="•"/>
            </a:pPr>
            <a:r>
              <a:rPr lang="es-419" sz="750" b="1" dirty="0">
                <a:solidFill>
                  <a:srgbClr val="002060"/>
                </a:solidFill>
              </a:rPr>
              <a:t>Detalles </a:t>
            </a:r>
            <a:r>
              <a:rPr lang="es-419" sz="750" b="1" dirty="0" smtClean="0">
                <a:solidFill>
                  <a:srgbClr val="002060"/>
                </a:solidFill>
              </a:rPr>
              <a:t>clave (Ejemplo)</a:t>
            </a:r>
            <a:endParaRPr lang="es-419" sz="750" b="1" dirty="0">
              <a:solidFill>
                <a:srgbClr val="002060"/>
              </a:solidFill>
            </a:endParaRPr>
          </a:p>
          <a:p>
            <a:pPr marL="171450" indent="-171450" defTabSz="1018809">
              <a:buFont typeface="Arial" panose="020B0604020202020204" pitchFamily="34" charset="0"/>
              <a:buChar char="•"/>
            </a:pPr>
            <a:r>
              <a:rPr lang="es-419" sz="750" b="1" dirty="0">
                <a:solidFill>
                  <a:srgbClr val="002060"/>
                </a:solidFill>
              </a:rPr>
              <a:t>Una y otra vez</a:t>
            </a:r>
          </a:p>
          <a:p>
            <a:pPr marL="171450" indent="-171450" defTabSz="1018809">
              <a:buFont typeface="Arial" panose="020B0604020202020204" pitchFamily="34" charset="0"/>
              <a:buChar char="•"/>
            </a:pPr>
            <a:r>
              <a:rPr lang="es-419" sz="750" b="1" dirty="0">
                <a:solidFill>
                  <a:srgbClr val="002060"/>
                </a:solidFill>
              </a:rPr>
              <a:t>Conclusiones - </a:t>
            </a:r>
            <a:r>
              <a:rPr lang="es-419" sz="750" b="1" dirty="0" smtClean="0">
                <a:solidFill>
                  <a:srgbClr val="002060"/>
                </a:solidFill>
              </a:rPr>
              <a:t>Resume</a:t>
            </a:r>
            <a:endParaRPr lang="es-419" sz="750" b="1" dirty="0">
              <a:solidFill>
                <a:srgbClr val="002060"/>
              </a:solidFill>
            </a:endParaRPr>
          </a:p>
          <a:p>
            <a:pPr defTabSz="1018809"/>
            <a:r>
              <a:rPr lang="es-419" sz="750" b="1" dirty="0">
                <a:solidFill>
                  <a:srgbClr val="002060"/>
                </a:solidFill>
              </a:rPr>
              <a:t>Los estudiantes ELL pueden necesitar que cada parte </a:t>
            </a:r>
            <a:r>
              <a:rPr lang="es-419" sz="750" b="1" dirty="0" smtClean="0">
                <a:solidFill>
                  <a:srgbClr val="002060"/>
                </a:solidFill>
              </a:rPr>
              <a:t>sea enseñada </a:t>
            </a:r>
            <a:r>
              <a:rPr lang="es-419" sz="750" b="1" dirty="0">
                <a:solidFill>
                  <a:srgbClr val="002060"/>
                </a:solidFill>
              </a:rPr>
              <a:t>usando una estructura del lenguaje (oración) que enfatice palabras de transición. </a:t>
            </a:r>
          </a:p>
        </p:txBody>
      </p:sp>
      <p:sp>
        <p:nvSpPr>
          <p:cNvPr id="22" name="TextBox 21"/>
          <p:cNvSpPr txBox="1"/>
          <p:nvPr/>
        </p:nvSpPr>
        <p:spPr>
          <a:xfrm>
            <a:off x="596310" y="4335246"/>
            <a:ext cx="2418080" cy="1087750"/>
          </a:xfrm>
          <a:prstGeom prst="rect">
            <a:avLst/>
          </a:prstGeom>
          <a:solidFill>
            <a:schemeClr val="bg2"/>
          </a:solidFill>
          <a:ln>
            <a:solidFill>
              <a:schemeClr val="bg2">
                <a:lumMod val="25000"/>
              </a:scheme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69" tIns="50935" rIns="101869" bIns="50935" rtlCol="0">
            <a:spAutoFit/>
          </a:bodyPr>
          <a:lstStyle/>
          <a:p>
            <a:r>
              <a:rPr lang="es-419" sz="1600" dirty="0">
                <a:solidFill>
                  <a:prstClr val="black"/>
                </a:solidFill>
              </a:rPr>
              <a:t>Recuerde que los estudiantes necesitarán tener una hoja para tomar notas por cada pasaje.</a:t>
            </a:r>
          </a:p>
        </p:txBody>
      </p:sp>
      <p:sp>
        <p:nvSpPr>
          <p:cNvPr id="2" name="Slide Number Placeholder 1"/>
          <p:cNvSpPr>
            <a:spLocks noGrp="1"/>
          </p:cNvSpPr>
          <p:nvPr>
            <p:ph type="sldNum" sz="quarter" idx="12"/>
          </p:nvPr>
        </p:nvSpPr>
        <p:spPr>
          <a:xfrm>
            <a:off x="5791518" y="9390362"/>
            <a:ext cx="1813560" cy="535516"/>
          </a:xfrm>
        </p:spPr>
        <p:txBody>
          <a:bodyPr/>
          <a:lstStyle/>
          <a:p>
            <a:fld id="{F177B04D-AEB5-43ED-B9BA-B3D1EC9C9067}" type="slidenum">
              <a:rPr lang="en-US" smtClean="0">
                <a:solidFill>
                  <a:prstClr val="black">
                    <a:tint val="75000"/>
                  </a:prstClr>
                </a:solidFill>
              </a:rPr>
              <a:pPr/>
              <a:t>13</a:t>
            </a:fld>
            <a:endParaRPr lang="en-US" dirty="0">
              <a:solidFill>
                <a:prstClr val="black">
                  <a:tint val="75000"/>
                </a:prstClr>
              </a:solidFill>
            </a:endParaRPr>
          </a:p>
        </p:txBody>
      </p:sp>
      <p:sp>
        <p:nvSpPr>
          <p:cNvPr id="24" name="TextBox 23"/>
          <p:cNvSpPr txBox="1"/>
          <p:nvPr/>
        </p:nvSpPr>
        <p:spPr>
          <a:xfrm>
            <a:off x="300904" y="794298"/>
            <a:ext cx="7340600" cy="349098"/>
          </a:xfrm>
          <a:prstGeom prst="rect">
            <a:avLst/>
          </a:prstGeom>
          <a:noFill/>
        </p:spPr>
        <p:txBody>
          <a:bodyPr wrap="square" lIns="101869" tIns="50935" rIns="101869" bIns="50935" rtlCol="0">
            <a:spAutoFit/>
          </a:bodyPr>
          <a:lstStyle/>
          <a:p>
            <a:r>
              <a:rPr lang="es-419" sz="1600" dirty="0" smtClean="0">
                <a:solidFill>
                  <a:prstClr val="black"/>
                </a:solidFill>
              </a:rPr>
              <a:t>Nombre_________________     Pasaje____________   Idea principal ______________</a:t>
            </a:r>
            <a:endParaRPr lang="es-419" sz="1600" dirty="0">
              <a:solidFill>
                <a:prstClr val="black"/>
              </a:solidFill>
            </a:endParaRPr>
          </a:p>
        </p:txBody>
      </p:sp>
      <p:sp>
        <p:nvSpPr>
          <p:cNvPr id="25" name="TextBox 24"/>
          <p:cNvSpPr txBox="1"/>
          <p:nvPr/>
        </p:nvSpPr>
        <p:spPr>
          <a:xfrm>
            <a:off x="260465" y="327596"/>
            <a:ext cx="878522" cy="349086"/>
          </a:xfrm>
          <a:prstGeom prst="rect">
            <a:avLst/>
          </a:prstGeom>
          <a:solidFill>
            <a:schemeClr val="bg2">
              <a:lumMod val="90000"/>
            </a:schemeClr>
          </a:solidFill>
        </p:spPr>
        <p:txBody>
          <a:bodyPr wrap="square" lIns="101869" tIns="50935" rIns="101869" bIns="50935" rtlCol="0">
            <a:spAutoFit/>
          </a:bodyPr>
          <a:lstStyle/>
          <a:p>
            <a:r>
              <a:rPr lang="es-419" sz="1600" b="1" dirty="0" smtClean="0">
                <a:solidFill>
                  <a:prstClr val="black"/>
                </a:solidFill>
              </a:rPr>
              <a:t>Grado 4</a:t>
            </a:r>
            <a:endParaRPr lang="es-419" sz="1600" b="1" dirty="0">
              <a:solidFill>
                <a:prstClr val="black"/>
              </a:solidFill>
            </a:endParaRPr>
          </a:p>
        </p:txBody>
      </p:sp>
      <p:graphicFrame>
        <p:nvGraphicFramePr>
          <p:cNvPr id="26" name="Table 25"/>
          <p:cNvGraphicFramePr>
            <a:graphicFrameLocks noGrp="1"/>
          </p:cNvGraphicFramePr>
          <p:nvPr>
            <p:extLst/>
          </p:nvPr>
        </p:nvGraphicFramePr>
        <p:xfrm>
          <a:off x="1894262" y="218381"/>
          <a:ext cx="5570225" cy="601982"/>
        </p:xfrm>
        <a:graphic>
          <a:graphicData uri="http://schemas.openxmlformats.org/drawingml/2006/table">
            <a:tbl>
              <a:tblPr firstRow="1" bandRow="1">
                <a:tableStyleId>{5940675A-B579-460E-94D1-54222C63F5DA}</a:tableStyleId>
              </a:tblPr>
              <a:tblGrid>
                <a:gridCol w="566739"/>
                <a:gridCol w="971550"/>
                <a:gridCol w="870347"/>
                <a:gridCol w="728664"/>
                <a:gridCol w="829866"/>
                <a:gridCol w="809625"/>
                <a:gridCol w="793434"/>
              </a:tblGrid>
              <a:tr h="242317">
                <a:tc rowSpan="2">
                  <a:txBody>
                    <a:bodyPr/>
                    <a:lstStyle/>
                    <a:p>
                      <a:pPr algn="ctr"/>
                      <a:r>
                        <a:rPr lang="en-US" sz="800" b="1" dirty="0" smtClean="0"/>
                        <a:t>R</a:t>
                      </a:r>
                      <a:r>
                        <a:rPr lang="en-US" sz="800" b="1" baseline="0" dirty="0" smtClean="0"/>
                        <a:t> </a:t>
                      </a:r>
                      <a:r>
                        <a:rPr lang="en-US" sz="800" b="1" dirty="0" smtClean="0"/>
                        <a:t>E-</a:t>
                      </a:r>
                    </a:p>
                    <a:p>
                      <a:pPr algn="ctr"/>
                      <a:r>
                        <a:rPr lang="en-US" sz="800" b="1" i="1" dirty="0" smtClean="0">
                          <a:solidFill>
                            <a:srgbClr val="FF0000"/>
                          </a:solidFill>
                        </a:rPr>
                        <a:t>leer</a:t>
                      </a:r>
                      <a:endParaRPr lang="en-US" sz="800" b="1" i="1" dirty="0">
                        <a:solidFill>
                          <a:srgbClr val="FF0000"/>
                        </a:solidFill>
                      </a:endParaRPr>
                    </a:p>
                  </a:txBody>
                  <a:tcPr marL="97155" marR="97155">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800" b="1" dirty="0" smtClean="0"/>
                        <a:t>S</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A</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R</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C</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H</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359665">
                <a:tc vMerge="1">
                  <a:txBody>
                    <a:bodyPr/>
                    <a:lstStyle/>
                    <a:p>
                      <a:endParaRPr lang="en-US" sz="1200" b="1"/>
                    </a:p>
                  </a:txBody>
                  <a:tcPr anchor="ctr">
                    <a:solidFill>
                      <a:schemeClr val="bg1"/>
                    </a:solidFill>
                  </a:tcPr>
                </a:tc>
                <a:tc>
                  <a:txBody>
                    <a:bodyPr/>
                    <a:lstStyle/>
                    <a:p>
                      <a:pPr algn="ctr"/>
                      <a:r>
                        <a:rPr lang="en-US" sz="800" b="1" dirty="0" smtClean="0"/>
                        <a:t>ALGO NUEVO</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algn="ctr"/>
                      <a:r>
                        <a:rPr lang="en-US" sz="800" b="1" dirty="0" smtClean="0"/>
                        <a:t>EXPLICA MÁS</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6">
                        <a:lumMod val="40000"/>
                        <a:lumOff val="60000"/>
                      </a:schemeClr>
                    </a:solidFill>
                  </a:tcPr>
                </a:tc>
                <a:tc>
                  <a:txBody>
                    <a:bodyPr/>
                    <a:lstStyle/>
                    <a:p>
                      <a:pPr algn="ctr"/>
                      <a:r>
                        <a:rPr lang="en-US" sz="800" b="1" baseline="0" dirty="0" smtClean="0"/>
                        <a:t>UNA Y OTRA VEZ</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99"/>
                    </a:solidFill>
                  </a:tcPr>
                </a:tc>
                <a:tc>
                  <a:txBody>
                    <a:bodyPr/>
                    <a:lstStyle/>
                    <a:p>
                      <a:pPr algn="ctr"/>
                      <a:r>
                        <a:rPr lang="en-US" sz="800" b="1" dirty="0" smtClean="0"/>
                        <a:t>¿RELEVANT</a:t>
                      </a:r>
                      <a:r>
                        <a:rPr lang="en-US" sz="800" b="1" baseline="0" dirty="0" smtClean="0"/>
                        <a:t>E O NO?</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tc>
                  <a:txBody>
                    <a:bodyPr/>
                    <a:lstStyle/>
                    <a:p>
                      <a:pPr algn="ctr"/>
                      <a:r>
                        <a:rPr lang="en-US" sz="800" b="1" dirty="0" smtClean="0"/>
                        <a:t>CONCLUYE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pPr algn="ctr"/>
                      <a:r>
                        <a:rPr lang="en-US" sz="800" b="1" dirty="0" smtClean="0"/>
                        <a:t>TIENE EVIDENCIA</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r>
            </a:tbl>
          </a:graphicData>
        </a:graphic>
      </p:graphicFrame>
    </p:spTree>
    <p:extLst>
      <p:ext uri="{BB962C8B-B14F-4D97-AF65-F5344CB8AC3E}">
        <p14:creationId xmlns:p14="http://schemas.microsoft.com/office/powerpoint/2010/main" val="42938615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34886" y="1119402"/>
            <a:ext cx="7316539" cy="8505165"/>
          </a:xfrm>
          <a:prstGeom prst="rect">
            <a:avLst/>
          </a:prstGeom>
          <a:solidFill>
            <a:schemeClr val="bg1"/>
          </a:solidFill>
          <a:ln>
            <a:solidFill>
              <a:schemeClr val="accent1"/>
            </a:solidFill>
          </a:ln>
        </p:spPr>
        <p:txBody>
          <a:bodyPr wrap="square" lIns="101869" tIns="50935" rIns="101869" bIns="50935" rtlCol="0">
            <a:spAutoFit/>
          </a:bodyPr>
          <a:lstStyle/>
          <a:p>
            <a:r>
              <a:rPr lang="es-419" sz="1400" dirty="0" smtClean="0">
                <a:solidFill>
                  <a:prstClr val="black"/>
                </a:solidFill>
              </a:rPr>
              <a:t>¿Qué </a:t>
            </a:r>
            <a:r>
              <a:rPr lang="es-419" sz="1400" u="sng" dirty="0" smtClean="0">
                <a:solidFill>
                  <a:prstClr val="black"/>
                </a:solidFill>
              </a:rPr>
              <a:t>contribuciones</a:t>
            </a:r>
            <a:r>
              <a:rPr lang="es-419" sz="1400" dirty="0" smtClean="0">
                <a:solidFill>
                  <a:prstClr val="black"/>
                </a:solidFill>
              </a:rPr>
              <a:t> (ideas claves) ofrece el texto para apoyar la </a:t>
            </a:r>
            <a:r>
              <a:rPr lang="es-419" sz="1400" u="sng" dirty="0" smtClean="0">
                <a:solidFill>
                  <a:prstClr val="black"/>
                </a:solidFill>
              </a:rPr>
              <a:t>idea principa</a:t>
            </a:r>
            <a:r>
              <a:rPr lang="es-419" sz="1400" dirty="0" smtClean="0">
                <a:solidFill>
                  <a:prstClr val="black"/>
                </a:solidFill>
              </a:rPr>
              <a:t>l?</a:t>
            </a:r>
            <a:endParaRPr lang="es-419" sz="1400" b="1" dirty="0" smtClean="0">
              <a:solidFill>
                <a:prstClr val="black"/>
              </a:solidFill>
            </a:endParaRPr>
          </a:p>
          <a:p>
            <a:endParaRPr lang="es-419" sz="1400" b="1" dirty="0" smtClean="0">
              <a:solidFill>
                <a:prstClr val="black"/>
              </a:solidFill>
            </a:endParaRPr>
          </a:p>
          <a:p>
            <a:r>
              <a:rPr lang="es-419" sz="1400" dirty="0" smtClean="0">
                <a:solidFill>
                  <a:prstClr val="black"/>
                </a:solidFill>
              </a:rPr>
              <a:t>Escribe </a:t>
            </a:r>
            <a:r>
              <a:rPr lang="es-419" sz="1400" b="1" u="sng" dirty="0" smtClean="0">
                <a:solidFill>
                  <a:prstClr val="black"/>
                </a:solidFill>
              </a:rPr>
              <a:t>una</a:t>
            </a:r>
            <a:r>
              <a:rPr lang="es-419" sz="1400" dirty="0" smtClean="0">
                <a:solidFill>
                  <a:prstClr val="black"/>
                </a:solidFill>
              </a:rPr>
              <a:t> nueva contribución (</a:t>
            </a:r>
            <a:r>
              <a:rPr lang="es-419" sz="1400" u="sng" dirty="0" smtClean="0">
                <a:solidFill>
                  <a:prstClr val="black"/>
                </a:solidFill>
              </a:rPr>
              <a:t>idea clave</a:t>
            </a:r>
            <a:r>
              <a:rPr lang="es-419" sz="1400" dirty="0" smtClean="0">
                <a:solidFill>
                  <a:prstClr val="black"/>
                </a:solidFill>
              </a:rPr>
              <a:t>) sobre la </a:t>
            </a:r>
            <a:r>
              <a:rPr lang="es-419" sz="1400" u="sng" dirty="0" smtClean="0">
                <a:solidFill>
                  <a:prstClr val="black"/>
                </a:solidFill>
              </a:rPr>
              <a:t>idea principal</a:t>
            </a:r>
            <a:r>
              <a:rPr lang="es-419" sz="1400" dirty="0" smtClean="0">
                <a:solidFill>
                  <a:prstClr val="black"/>
                </a:solidFill>
              </a:rPr>
              <a:t>.</a:t>
            </a:r>
          </a:p>
          <a:p>
            <a:endParaRPr lang="es-419" sz="1400" dirty="0" smtClean="0">
              <a:solidFill>
                <a:prstClr val="black"/>
              </a:solidFill>
            </a:endParaRPr>
          </a:p>
          <a:p>
            <a:r>
              <a:rPr lang="es-419" sz="1400" dirty="0" smtClean="0">
                <a:solidFill>
                  <a:prstClr val="black"/>
                </a:solidFill>
              </a:rPr>
              <a:t>_____________________________________________________________________________</a:t>
            </a:r>
          </a:p>
          <a:p>
            <a:endParaRPr lang="es-419" sz="1400" dirty="0" smtClean="0">
              <a:solidFill>
                <a:prstClr val="black"/>
              </a:solidFill>
            </a:endParaRPr>
          </a:p>
          <a:p>
            <a:r>
              <a:rPr lang="es-419" sz="1400" dirty="0" smtClean="0">
                <a:solidFill>
                  <a:prstClr val="black"/>
                </a:solidFill>
              </a:rPr>
              <a:t>_____________________________________________________________________________</a:t>
            </a:r>
          </a:p>
          <a:p>
            <a:endParaRPr lang="es-419" sz="1400" b="1" u="sng" dirty="0" smtClean="0">
              <a:solidFill>
                <a:prstClr val="black"/>
              </a:solidFill>
            </a:endParaRPr>
          </a:p>
          <a:p>
            <a:r>
              <a:rPr lang="es-419" sz="1400" b="1" u="sng" dirty="0" smtClean="0">
                <a:solidFill>
                  <a:prstClr val="black"/>
                </a:solidFill>
              </a:rPr>
              <a:t>Detalles clave y ejemplos</a:t>
            </a:r>
          </a:p>
          <a:p>
            <a:endParaRPr lang="es-419" sz="1400" b="1" u="sng" dirty="0" smtClean="0">
              <a:solidFill>
                <a:prstClr val="black"/>
              </a:solidFill>
            </a:endParaRPr>
          </a:p>
          <a:p>
            <a:r>
              <a:rPr lang="es-419" sz="1400" dirty="0" smtClean="0">
                <a:solidFill>
                  <a:prstClr val="black"/>
                </a:solidFill>
              </a:rPr>
              <a:t>¿Qué </a:t>
            </a:r>
            <a:r>
              <a:rPr lang="es-419" sz="1400" u="sng" dirty="0" smtClean="0">
                <a:solidFill>
                  <a:prstClr val="black"/>
                </a:solidFill>
              </a:rPr>
              <a:t>detalles clave </a:t>
            </a:r>
            <a:r>
              <a:rPr lang="es-419" sz="1400" dirty="0" smtClean="0">
                <a:solidFill>
                  <a:prstClr val="black"/>
                </a:solidFill>
              </a:rPr>
              <a:t>o</a:t>
            </a:r>
            <a:r>
              <a:rPr lang="es-419" sz="1400" u="sng" dirty="0" smtClean="0">
                <a:solidFill>
                  <a:prstClr val="black"/>
                </a:solidFill>
              </a:rPr>
              <a:t> ejemplos</a:t>
            </a:r>
            <a:r>
              <a:rPr lang="es-419" sz="1400" dirty="0" smtClean="0">
                <a:solidFill>
                  <a:prstClr val="black"/>
                </a:solidFill>
              </a:rPr>
              <a:t> de la sección o párrafo, explican más cerca de la nueva </a:t>
            </a:r>
            <a:r>
              <a:rPr lang="es-419" sz="1400" u="sng" dirty="0" smtClean="0">
                <a:solidFill>
                  <a:prstClr val="black"/>
                </a:solidFill>
              </a:rPr>
              <a:t>contribución (idea clave)</a:t>
            </a:r>
            <a:r>
              <a:rPr lang="es-419" sz="1400" dirty="0" smtClean="0">
                <a:solidFill>
                  <a:prstClr val="black"/>
                </a:solidFill>
              </a:rPr>
              <a:t>? </a:t>
            </a:r>
          </a:p>
          <a:p>
            <a:endParaRPr lang="es-419" sz="1400" dirty="0" smtClean="0">
              <a:solidFill>
                <a:prstClr val="black"/>
              </a:solidFill>
            </a:endParaRPr>
          </a:p>
          <a:p>
            <a:pPr marL="175914" indent="-175914">
              <a:buFont typeface="Arial" panose="020B0604020202020204" pitchFamily="34" charset="0"/>
              <a:buChar char="•"/>
            </a:pPr>
            <a:r>
              <a:rPr lang="es-419" sz="1400" dirty="0" smtClean="0">
                <a:solidFill>
                  <a:prstClr val="black"/>
                </a:solidFill>
              </a:rPr>
              <a:t>Detalle clave o ejemplo ________________________________________________________________________</a:t>
            </a:r>
          </a:p>
          <a:p>
            <a:pPr marL="175914" indent="-175914">
              <a:buFont typeface="Arial" panose="020B0604020202020204" pitchFamily="34" charset="0"/>
              <a:buChar char="•"/>
            </a:pPr>
            <a:endParaRPr lang="es-419" sz="1400" dirty="0" smtClean="0">
              <a:solidFill>
                <a:prstClr val="black"/>
              </a:solidFill>
            </a:endParaRPr>
          </a:p>
          <a:p>
            <a:pPr marL="175914" indent="-175914"/>
            <a:r>
              <a:rPr lang="es-419" sz="1400" dirty="0" smtClean="0">
                <a:solidFill>
                  <a:prstClr val="black"/>
                </a:solidFill>
              </a:rPr>
              <a:t>      ________________________________________________________________________</a:t>
            </a:r>
          </a:p>
          <a:p>
            <a:pPr marL="175914" indent="-175914"/>
            <a:endParaRPr lang="es-419" sz="1400" dirty="0" smtClean="0">
              <a:solidFill>
                <a:prstClr val="black"/>
              </a:solidFill>
            </a:endParaRPr>
          </a:p>
          <a:p>
            <a:pPr marL="175914" indent="-175914">
              <a:buFont typeface="Arial" panose="020B0604020202020204" pitchFamily="34" charset="0"/>
              <a:buChar char="•"/>
            </a:pPr>
            <a:r>
              <a:rPr lang="es-419" sz="1400" dirty="0" smtClean="0">
                <a:solidFill>
                  <a:prstClr val="black"/>
                </a:solidFill>
              </a:rPr>
              <a:t>Detalle clave o ejemplo _________________________________________________________________________</a:t>
            </a:r>
          </a:p>
          <a:p>
            <a:pPr marL="175914" indent="-175914"/>
            <a:endParaRPr lang="es-419" sz="1400" dirty="0" smtClean="0">
              <a:solidFill>
                <a:prstClr val="black"/>
              </a:solidFill>
            </a:endParaRPr>
          </a:p>
          <a:p>
            <a:pPr marL="175914" indent="-175914"/>
            <a:r>
              <a:rPr lang="es-419" sz="1400" dirty="0" smtClean="0">
                <a:solidFill>
                  <a:prstClr val="black"/>
                </a:solidFill>
              </a:rPr>
              <a:t>      _________________________________________________________________________</a:t>
            </a:r>
          </a:p>
          <a:p>
            <a:endParaRPr lang="es-419" sz="1400" b="1" u="sng" dirty="0" smtClean="0">
              <a:solidFill>
                <a:prstClr val="black"/>
              </a:solidFill>
            </a:endParaRPr>
          </a:p>
          <a:p>
            <a:r>
              <a:rPr lang="es-419" sz="1400" b="1" u="sng" dirty="0" smtClean="0">
                <a:solidFill>
                  <a:prstClr val="black"/>
                </a:solidFill>
              </a:rPr>
              <a:t>Una y otra vez</a:t>
            </a:r>
          </a:p>
          <a:p>
            <a:r>
              <a:rPr lang="es-419" sz="1400" dirty="0" smtClean="0">
                <a:solidFill>
                  <a:prstClr val="black"/>
                </a:solidFill>
              </a:rPr>
              <a:t>¿Qué palabras, frases o ideas el autor utiliza una y otra vez? Escríbelas aquí. Piensa por qué el autor las utiliza una y otra vez.</a:t>
            </a:r>
          </a:p>
          <a:p>
            <a:endParaRPr lang="es-419" sz="1400" dirty="0" smtClean="0">
              <a:solidFill>
                <a:prstClr val="black"/>
              </a:solidFill>
            </a:endParaRPr>
          </a:p>
          <a:p>
            <a:endParaRPr lang="es-419" sz="1400" dirty="0" smtClean="0">
              <a:solidFill>
                <a:prstClr val="black"/>
              </a:solidFill>
            </a:endParaRPr>
          </a:p>
          <a:p>
            <a:endParaRPr lang="es-419" sz="1400" dirty="0" smtClean="0">
              <a:solidFill>
                <a:prstClr val="black"/>
              </a:solidFill>
            </a:endParaRPr>
          </a:p>
          <a:p>
            <a:endParaRPr lang="es-419" sz="1400" dirty="0" smtClean="0">
              <a:solidFill>
                <a:prstClr val="black"/>
              </a:solidFill>
            </a:endParaRPr>
          </a:p>
          <a:p>
            <a:endParaRPr lang="es-419" sz="1400" b="1" u="sng" dirty="0" smtClean="0">
              <a:solidFill>
                <a:prstClr val="black"/>
              </a:solidFill>
            </a:endParaRPr>
          </a:p>
          <a:p>
            <a:endParaRPr lang="es-419" sz="1400" b="1" u="sng" dirty="0" smtClean="0">
              <a:solidFill>
                <a:prstClr val="black"/>
              </a:solidFill>
            </a:endParaRPr>
          </a:p>
          <a:p>
            <a:endParaRPr lang="es-419" sz="1400" b="1" u="sng" dirty="0" smtClean="0">
              <a:solidFill>
                <a:prstClr val="black"/>
              </a:solidFill>
            </a:endParaRPr>
          </a:p>
          <a:p>
            <a:endParaRPr lang="es-419" sz="1400" b="1" u="sng" dirty="0" smtClean="0">
              <a:solidFill>
                <a:prstClr val="black"/>
              </a:solidFill>
            </a:endParaRPr>
          </a:p>
          <a:p>
            <a:r>
              <a:rPr lang="es-419" sz="1400" dirty="0" smtClean="0">
                <a:solidFill>
                  <a:prstClr val="black"/>
                </a:solidFill>
              </a:rPr>
              <a:t>Escribe </a:t>
            </a:r>
            <a:r>
              <a:rPr lang="es-419" sz="1400" b="1" u="sng" dirty="0" smtClean="0">
                <a:solidFill>
                  <a:prstClr val="black"/>
                </a:solidFill>
              </a:rPr>
              <a:t>una oración de conclusión </a:t>
            </a:r>
            <a:r>
              <a:rPr lang="es-419" sz="1400" dirty="0" smtClean="0">
                <a:solidFill>
                  <a:prstClr val="black"/>
                </a:solidFill>
              </a:rPr>
              <a:t>que diga más acerca de la nueva </a:t>
            </a:r>
            <a:r>
              <a:rPr lang="es-419" sz="1400" u="sng" dirty="0" smtClean="0">
                <a:solidFill>
                  <a:prstClr val="black"/>
                </a:solidFill>
              </a:rPr>
              <a:t>contribución (idea clave)</a:t>
            </a:r>
            <a:r>
              <a:rPr lang="es-419" sz="1400" dirty="0" smtClean="0">
                <a:solidFill>
                  <a:prstClr val="black"/>
                </a:solidFill>
              </a:rPr>
              <a:t>.  Utiliza en tu resumen algunas de las palabras o ideas de ‘</a:t>
            </a:r>
            <a:r>
              <a:rPr lang="es-419" sz="1400" i="1" u="sng" dirty="0" smtClean="0">
                <a:solidFill>
                  <a:prstClr val="black"/>
                </a:solidFill>
              </a:rPr>
              <a:t>una y otra vez</a:t>
            </a:r>
            <a:r>
              <a:rPr lang="es-419" sz="1400" dirty="0" smtClean="0">
                <a:solidFill>
                  <a:prstClr val="black"/>
                </a:solidFill>
              </a:rPr>
              <a:t>’.</a:t>
            </a:r>
          </a:p>
          <a:p>
            <a:r>
              <a:rPr lang="es-419" sz="1400" dirty="0" smtClean="0">
                <a:solidFill>
                  <a:prstClr val="black"/>
                </a:solidFill>
              </a:rPr>
              <a:t>____________________________________________________________________________</a:t>
            </a:r>
          </a:p>
          <a:p>
            <a:endParaRPr lang="es-419" sz="1400" dirty="0" smtClean="0">
              <a:solidFill>
                <a:prstClr val="black"/>
              </a:solidFill>
            </a:endParaRPr>
          </a:p>
          <a:p>
            <a:r>
              <a:rPr lang="es-419" sz="1400" dirty="0" smtClean="0">
                <a:solidFill>
                  <a:prstClr val="black"/>
                </a:solidFill>
              </a:rPr>
              <a:t>_____________________________________________________________________________</a:t>
            </a:r>
            <a:endParaRPr lang="es-419" sz="1400" dirty="0">
              <a:solidFill>
                <a:prstClr val="black"/>
              </a:solidFill>
            </a:endParaRPr>
          </a:p>
        </p:txBody>
      </p:sp>
      <p:sp>
        <p:nvSpPr>
          <p:cNvPr id="6" name="TextBox 5"/>
          <p:cNvSpPr txBox="1"/>
          <p:nvPr/>
        </p:nvSpPr>
        <p:spPr>
          <a:xfrm>
            <a:off x="475461" y="6762144"/>
            <a:ext cx="6859452" cy="1641760"/>
          </a:xfrm>
          <a:prstGeom prst="rect">
            <a:avLst/>
          </a:prstGeom>
          <a:noFill/>
          <a:ln>
            <a:solidFill>
              <a:schemeClr val="accent1"/>
            </a:solidFill>
          </a:ln>
        </p:spPr>
        <p:txBody>
          <a:bodyPr wrap="square" lIns="101869" tIns="50935" rIns="101869" bIns="50935" rtlCol="0">
            <a:spAutoFit/>
          </a:bodyPr>
          <a:lstStyle/>
          <a:p>
            <a:endParaRPr lang="en-US" dirty="0" smtClean="0">
              <a:solidFill>
                <a:prstClr val="black"/>
              </a:solidFill>
            </a:endParaRPr>
          </a:p>
          <a:p>
            <a:endParaRPr lang="en-US" dirty="0" smtClean="0">
              <a:solidFill>
                <a:prstClr val="black"/>
              </a:solidFill>
            </a:endParaRPr>
          </a:p>
          <a:p>
            <a:endParaRPr lang="en-US" dirty="0" smtClean="0">
              <a:solidFill>
                <a:prstClr val="black"/>
              </a:solidFill>
            </a:endParaRPr>
          </a:p>
          <a:p>
            <a:endParaRPr lang="en-US" dirty="0" smtClean="0">
              <a:solidFill>
                <a:prstClr val="black"/>
              </a:solidFill>
            </a:endParaRPr>
          </a:p>
          <a:p>
            <a:endParaRPr lang="en-US" dirty="0" smtClean="0">
              <a:solidFill>
                <a:prstClr val="black"/>
              </a:solidFill>
            </a:endParaRPr>
          </a:p>
        </p:txBody>
      </p:sp>
      <p:sp>
        <p:nvSpPr>
          <p:cNvPr id="8" name="TextBox 7"/>
          <p:cNvSpPr txBox="1"/>
          <p:nvPr/>
        </p:nvSpPr>
        <p:spPr>
          <a:xfrm>
            <a:off x="234888" y="770303"/>
            <a:ext cx="7340600" cy="349086"/>
          </a:xfrm>
          <a:prstGeom prst="rect">
            <a:avLst/>
          </a:prstGeom>
          <a:noFill/>
        </p:spPr>
        <p:txBody>
          <a:bodyPr wrap="square" lIns="101869" tIns="50935" rIns="101869" bIns="50935" rtlCol="0">
            <a:spAutoFit/>
          </a:bodyPr>
          <a:lstStyle/>
          <a:p>
            <a:r>
              <a:rPr lang="es-419" sz="1600" dirty="0" smtClean="0">
                <a:solidFill>
                  <a:prstClr val="black"/>
                </a:solidFill>
              </a:rPr>
              <a:t>Nombre_________________   Pasaje _____________ Idea principal ______________</a:t>
            </a:r>
            <a:endParaRPr lang="es-419" sz="1600" dirty="0">
              <a:solidFill>
                <a:prstClr val="black"/>
              </a:solidFill>
            </a:endParaRPr>
          </a:p>
        </p:txBody>
      </p:sp>
      <p:sp>
        <p:nvSpPr>
          <p:cNvPr id="9" name="TextBox 8"/>
          <p:cNvSpPr txBox="1"/>
          <p:nvPr/>
        </p:nvSpPr>
        <p:spPr>
          <a:xfrm>
            <a:off x="234886" y="475824"/>
            <a:ext cx="878522" cy="349086"/>
          </a:xfrm>
          <a:prstGeom prst="rect">
            <a:avLst/>
          </a:prstGeom>
          <a:solidFill>
            <a:schemeClr val="bg2">
              <a:lumMod val="90000"/>
            </a:schemeClr>
          </a:solidFill>
        </p:spPr>
        <p:txBody>
          <a:bodyPr wrap="square" lIns="101869" tIns="50935" rIns="101869" bIns="50935" rtlCol="0">
            <a:spAutoFit/>
          </a:bodyPr>
          <a:lstStyle/>
          <a:p>
            <a:r>
              <a:rPr lang="es-419" sz="1600" b="1" dirty="0" smtClean="0">
                <a:solidFill>
                  <a:prstClr val="black"/>
                </a:solidFill>
              </a:rPr>
              <a:t>Grado 4</a:t>
            </a:r>
            <a:endParaRPr lang="es-419" sz="1600" b="1" dirty="0">
              <a:solidFill>
                <a:prstClr val="black"/>
              </a:solidFill>
            </a:endParaRPr>
          </a:p>
        </p:txBody>
      </p:sp>
      <p:sp>
        <p:nvSpPr>
          <p:cNvPr id="2" name="Slide Number Placeholder 1"/>
          <p:cNvSpPr>
            <a:spLocks noGrp="1"/>
          </p:cNvSpPr>
          <p:nvPr>
            <p:ph type="sldNum" sz="quarter" idx="12"/>
          </p:nvPr>
        </p:nvSpPr>
        <p:spPr>
          <a:xfrm>
            <a:off x="5791490" y="9526895"/>
            <a:ext cx="1813560" cy="535516"/>
          </a:xfrm>
        </p:spPr>
        <p:txBody>
          <a:bodyPr/>
          <a:lstStyle/>
          <a:p>
            <a:fld id="{F177B04D-AEB5-43ED-B9BA-B3D1EC9C9067}" type="slidenum">
              <a:rPr lang="en-US" smtClean="0">
                <a:solidFill>
                  <a:prstClr val="black">
                    <a:tint val="75000"/>
                  </a:prstClr>
                </a:solidFill>
              </a:rPr>
              <a:pPr/>
              <a:t>14</a:t>
            </a:fld>
            <a:endParaRPr lang="en-US" dirty="0">
              <a:solidFill>
                <a:prstClr val="black">
                  <a:tint val="75000"/>
                </a:prstClr>
              </a:solidFill>
            </a:endParaRPr>
          </a:p>
        </p:txBody>
      </p:sp>
      <p:graphicFrame>
        <p:nvGraphicFramePr>
          <p:cNvPr id="10" name="Table 9"/>
          <p:cNvGraphicFramePr>
            <a:graphicFrameLocks noGrp="1"/>
          </p:cNvGraphicFramePr>
          <p:nvPr>
            <p:extLst/>
          </p:nvPr>
        </p:nvGraphicFramePr>
        <p:xfrm>
          <a:off x="1981200" y="206886"/>
          <a:ext cx="5570225" cy="601982"/>
        </p:xfrm>
        <a:graphic>
          <a:graphicData uri="http://schemas.openxmlformats.org/drawingml/2006/table">
            <a:tbl>
              <a:tblPr firstRow="1" bandRow="1">
                <a:tableStyleId>{5940675A-B579-460E-94D1-54222C63F5DA}</a:tableStyleId>
              </a:tblPr>
              <a:tblGrid>
                <a:gridCol w="566739"/>
                <a:gridCol w="971550"/>
                <a:gridCol w="870347"/>
                <a:gridCol w="728664"/>
                <a:gridCol w="829866"/>
                <a:gridCol w="809625"/>
                <a:gridCol w="793434"/>
              </a:tblGrid>
              <a:tr h="242317">
                <a:tc rowSpan="2">
                  <a:txBody>
                    <a:bodyPr/>
                    <a:lstStyle/>
                    <a:p>
                      <a:pPr algn="ctr"/>
                      <a:r>
                        <a:rPr lang="en-US" sz="800" b="1" dirty="0" smtClean="0"/>
                        <a:t>R</a:t>
                      </a:r>
                      <a:r>
                        <a:rPr lang="en-US" sz="800" b="1" baseline="0" dirty="0" smtClean="0"/>
                        <a:t> </a:t>
                      </a:r>
                      <a:r>
                        <a:rPr lang="en-US" sz="800" b="1" dirty="0" smtClean="0"/>
                        <a:t>E-</a:t>
                      </a:r>
                    </a:p>
                  </a:txBody>
                  <a:tcPr marL="97155" marR="97155">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800" b="1" dirty="0" smtClean="0"/>
                        <a:t>S</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A</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R</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C</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H</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359665">
                <a:tc vMerge="1">
                  <a:txBody>
                    <a:bodyPr/>
                    <a:lstStyle/>
                    <a:p>
                      <a:endParaRPr lang="en-US" sz="1200" b="1"/>
                    </a:p>
                  </a:txBody>
                  <a:tcPr anchor="ctr">
                    <a:solidFill>
                      <a:schemeClr val="bg1"/>
                    </a:solidFill>
                  </a:tcPr>
                </a:tc>
                <a:tc>
                  <a:txBody>
                    <a:bodyPr/>
                    <a:lstStyle/>
                    <a:p>
                      <a:pPr algn="ctr"/>
                      <a:r>
                        <a:rPr lang="en-US" sz="800" b="1" dirty="0" smtClean="0"/>
                        <a:t>ALGO NUEVO</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algn="ctr"/>
                      <a:r>
                        <a:rPr lang="en-US" sz="800" b="1" dirty="0" smtClean="0"/>
                        <a:t>EXPLICA MÁS</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6">
                        <a:lumMod val="40000"/>
                        <a:lumOff val="60000"/>
                      </a:schemeClr>
                    </a:solidFill>
                  </a:tcPr>
                </a:tc>
                <a:tc>
                  <a:txBody>
                    <a:bodyPr/>
                    <a:lstStyle/>
                    <a:p>
                      <a:pPr algn="ctr"/>
                      <a:r>
                        <a:rPr lang="en-US" sz="800" b="1" baseline="0" dirty="0" smtClean="0"/>
                        <a:t>UNA Y OTRA VEZ</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99"/>
                    </a:solidFill>
                  </a:tcPr>
                </a:tc>
                <a:tc>
                  <a:txBody>
                    <a:bodyPr/>
                    <a:lstStyle/>
                    <a:p>
                      <a:pPr algn="ctr"/>
                      <a:r>
                        <a:rPr lang="en-US" sz="800" b="1" dirty="0" smtClean="0"/>
                        <a:t>¿RELEVANT</a:t>
                      </a:r>
                      <a:r>
                        <a:rPr lang="en-US" sz="800" b="1" baseline="0" dirty="0" smtClean="0"/>
                        <a:t>E O NO?</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tc>
                  <a:txBody>
                    <a:bodyPr/>
                    <a:lstStyle/>
                    <a:p>
                      <a:pPr algn="ctr"/>
                      <a:r>
                        <a:rPr lang="en-US" sz="800" b="1" dirty="0" smtClean="0"/>
                        <a:t>CONCLUYE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pPr algn="ctr"/>
                      <a:r>
                        <a:rPr lang="en-US" sz="800" b="1" dirty="0" smtClean="0"/>
                        <a:t>TIENE EVIDENCIA</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r>
            </a:tbl>
          </a:graphicData>
        </a:graphic>
      </p:graphicFrame>
    </p:spTree>
    <p:extLst>
      <p:ext uri="{BB962C8B-B14F-4D97-AF65-F5344CB8AC3E}">
        <p14:creationId xmlns:p14="http://schemas.microsoft.com/office/powerpoint/2010/main" val="36551523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177B04D-AEB5-43ED-B9BA-B3D1EC9C9067}" type="slidenum">
              <a:rPr lang="en-US" smtClean="0"/>
              <a:pPr/>
              <a:t>15</a:t>
            </a:fld>
            <a:endParaRPr lang="en-US" dirty="0"/>
          </a:p>
        </p:txBody>
      </p:sp>
      <p:sp>
        <p:nvSpPr>
          <p:cNvPr id="3" name="TextBox 2"/>
          <p:cNvSpPr txBox="1"/>
          <p:nvPr/>
        </p:nvSpPr>
        <p:spPr>
          <a:xfrm>
            <a:off x="354961" y="370968"/>
            <a:ext cx="6979834" cy="8253665"/>
          </a:xfrm>
          <a:prstGeom prst="rect">
            <a:avLst/>
          </a:prstGeom>
          <a:noFill/>
        </p:spPr>
        <p:txBody>
          <a:bodyPr wrap="square" lIns="94546" tIns="47273" rIns="94546" bIns="47273" rtlCol="0">
            <a:spAutoFit/>
          </a:bodyPr>
          <a:lstStyle/>
          <a:p>
            <a:pPr algn="ctr"/>
            <a:r>
              <a:rPr lang="x-none" sz="1484" b="1" dirty="0"/>
              <a:t>Determinando textos a nivel de grado</a:t>
            </a:r>
          </a:p>
          <a:p>
            <a:pPr algn="ctr"/>
            <a:endParaRPr lang="x-none" sz="789" b="1" dirty="0"/>
          </a:p>
          <a:p>
            <a:r>
              <a:rPr lang="x-none" sz="1484" dirty="0"/>
              <a:t>El nivel de grado de un texto </a:t>
            </a:r>
            <a:r>
              <a:rPr lang="x-none" sz="1484" dirty="0" smtClean="0"/>
              <a:t>se </a:t>
            </a:r>
            <a:r>
              <a:rPr lang="x-none" sz="1484" dirty="0"/>
              <a:t>determina utilizando una combinación tanto de las nuevas escalas cuantitativas como de las medidas cualitativas de los CCSS.</a:t>
            </a:r>
          </a:p>
          <a:p>
            <a:endParaRPr lang="x-none" sz="1484" dirty="0"/>
          </a:p>
          <a:p>
            <a:r>
              <a:rPr lang="x-none" sz="1484" b="1" dirty="0"/>
              <a:t>Ejemplo</a:t>
            </a:r>
            <a:r>
              <a:rPr lang="x-none" sz="1484" dirty="0"/>
              <a:t>:  Si el grado equivalente de un texto es </a:t>
            </a:r>
            <a:r>
              <a:rPr lang="x-none" sz="1763" b="1" dirty="0">
                <a:solidFill>
                  <a:srgbClr val="0070C0"/>
                </a:solidFill>
              </a:rPr>
              <a:t>6.8</a:t>
            </a:r>
            <a:r>
              <a:rPr lang="x-none" sz="1484" dirty="0"/>
              <a:t> y tiene una medida </a:t>
            </a:r>
            <a:r>
              <a:rPr lang="x-none" sz="1484" i="1" dirty="0"/>
              <a:t>lexile</a:t>
            </a:r>
            <a:r>
              <a:rPr lang="x-none" sz="1484" dirty="0"/>
              <a:t> de </a:t>
            </a:r>
            <a:r>
              <a:rPr lang="x-none" sz="1763" b="1" dirty="0">
                <a:solidFill>
                  <a:srgbClr val="0070C0"/>
                </a:solidFill>
              </a:rPr>
              <a:t>970</a:t>
            </a:r>
            <a:r>
              <a:rPr lang="x-none" sz="1484" dirty="0"/>
              <a:t>, los datos cuantitativos muestran que la ubicación debe </a:t>
            </a:r>
            <a:r>
              <a:rPr lang="x-none" sz="1484" dirty="0" smtClean="0"/>
              <a:t>ser </a:t>
            </a:r>
            <a:r>
              <a:rPr lang="x-none" sz="1484" b="1" dirty="0"/>
              <a:t>entre los grados  4 y 8.</a:t>
            </a:r>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r>
              <a:rPr lang="x-none" sz="1484" b="1" dirty="0"/>
              <a:t>Cuatro medidas cualitativas</a:t>
            </a:r>
            <a:r>
              <a:rPr lang="x-none" sz="1484" dirty="0"/>
              <a:t> pueden </a:t>
            </a:r>
            <a:r>
              <a:rPr lang="x-none" sz="1484" dirty="0" smtClean="0"/>
              <a:t>examinarse </a:t>
            </a:r>
            <a:r>
              <a:rPr lang="x-none" sz="1484" dirty="0"/>
              <a:t>desde la banda inferior de 4</a:t>
            </a:r>
            <a:r>
              <a:rPr lang="x-none" sz="1484" baseline="30000" dirty="0"/>
              <a:t>to</a:t>
            </a:r>
            <a:r>
              <a:rPr lang="x-none" sz="1484" dirty="0"/>
              <a:t> grado  hasta la banda superior de 8</a:t>
            </a:r>
            <a:r>
              <a:rPr lang="x-none" sz="1484" baseline="30000" dirty="0"/>
              <a:t>vo</a:t>
            </a:r>
            <a:r>
              <a:rPr lang="x-none" sz="1484" dirty="0"/>
              <a:t> grado para determinar la legibilidad a nivel de grado.</a:t>
            </a:r>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r>
              <a:rPr lang="x-none" sz="1484" dirty="0"/>
              <a:t>La combinación de la escala </a:t>
            </a:r>
            <a:r>
              <a:rPr lang="x-none" sz="1484" b="1" dirty="0"/>
              <a:t>cuantitativa</a:t>
            </a:r>
            <a:r>
              <a:rPr lang="x-none" sz="1484" dirty="0"/>
              <a:t> y las medidas </a:t>
            </a:r>
            <a:r>
              <a:rPr lang="x-none" sz="1484" b="1" dirty="0"/>
              <a:t>cualitativas</a:t>
            </a:r>
            <a:r>
              <a:rPr lang="x-none" sz="1484" dirty="0"/>
              <a:t>, para este texto en particular, muestra que el mejor nivel de legibilidad para este texto </a:t>
            </a:r>
            <a:r>
              <a:rPr lang="x-none" sz="1484" dirty="0" smtClean="0"/>
              <a:t>sería </a:t>
            </a:r>
            <a:r>
              <a:rPr lang="x-none" sz="1484" dirty="0"/>
              <a:t>6</a:t>
            </a:r>
            <a:r>
              <a:rPr lang="x-none" sz="1484" baseline="30000" dirty="0"/>
              <a:t>to </a:t>
            </a:r>
            <a:r>
              <a:rPr lang="x-none" sz="1484" dirty="0"/>
              <a:t>grado.</a:t>
            </a:r>
          </a:p>
          <a:p>
            <a:endParaRPr lang="x-none" sz="1484" dirty="0"/>
          </a:p>
        </p:txBody>
      </p:sp>
      <p:graphicFrame>
        <p:nvGraphicFramePr>
          <p:cNvPr id="10" name="Table 9"/>
          <p:cNvGraphicFramePr>
            <a:graphicFrameLocks noGrp="1"/>
          </p:cNvGraphicFramePr>
          <p:nvPr>
            <p:extLst/>
          </p:nvPr>
        </p:nvGraphicFramePr>
        <p:xfrm>
          <a:off x="580359" y="1980280"/>
          <a:ext cx="5930479" cy="1883036"/>
        </p:xfrm>
        <a:graphic>
          <a:graphicData uri="http://schemas.openxmlformats.org/drawingml/2006/table">
            <a:tbl>
              <a:tblPr/>
              <a:tblGrid>
                <a:gridCol w="2095035"/>
                <a:gridCol w="1917388"/>
                <a:gridCol w="1918056"/>
              </a:tblGrid>
              <a:tr h="473837">
                <a:tc>
                  <a:txBody>
                    <a:bodyPr/>
                    <a:lstStyle/>
                    <a:p>
                      <a:pPr marL="0" marR="0" algn="ctr" fontAlgn="ctr">
                        <a:lnSpc>
                          <a:spcPct val="107000"/>
                        </a:lnSpc>
                        <a:spcBef>
                          <a:spcPts val="0"/>
                        </a:spcBef>
                        <a:spcAft>
                          <a:spcPts val="0"/>
                        </a:spcAft>
                      </a:pPr>
                      <a:r>
                        <a:rPr lang="en-US" sz="10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Common Core </a:t>
                      </a:r>
                      <a:r>
                        <a:rPr lang="en-US" sz="10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Band</a:t>
                      </a:r>
                    </a:p>
                    <a:p>
                      <a:pPr marL="0" marR="0" algn="ctr" defTabSz="1018809" rtl="0" eaLnBrk="1" fontAlgn="ctr" latinLnBrk="0" hangingPunct="1">
                        <a:lnSpc>
                          <a:spcPct val="107000"/>
                        </a:lnSpc>
                        <a:spcBef>
                          <a:spcPts val="0"/>
                        </a:spcBef>
                        <a:spcAft>
                          <a:spcPts val="0"/>
                        </a:spcAft>
                      </a:pP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8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Bandas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basadas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en</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los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Estándares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Fundamentales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Comunes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800" b="1" i="0" kern="1200" baseline="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0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Flesch-Kincaid</a:t>
                      </a:r>
                      <a:r>
                        <a:rPr lang="en-US" sz="10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p>
                    <a:p>
                      <a:pPr marL="0" marR="0" algn="ctr" fontAlgn="ctr">
                        <a:lnSpc>
                          <a:spcPct val="107000"/>
                        </a:lnSpc>
                        <a:spcBef>
                          <a:spcPts val="0"/>
                        </a:spcBef>
                        <a:spcAft>
                          <a:spcPts val="0"/>
                        </a:spcAft>
                      </a:pP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8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Prueba</a:t>
                      </a: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de </a:t>
                      </a:r>
                      <a:r>
                        <a:rPr lang="en-US" sz="8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legibilidad</a:t>
                      </a: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0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Lexile Framework</a:t>
                      </a:r>
                      <a:r>
                        <a:rPr lang="en-US" sz="10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p>
                    <a:p>
                      <a:pPr marL="0" marR="0" algn="ctr" fontAlgn="ctr">
                        <a:lnSpc>
                          <a:spcPct val="107000"/>
                        </a:lnSpc>
                        <a:spcBef>
                          <a:spcPts val="0"/>
                        </a:spcBef>
                        <a:spcAft>
                          <a:spcPts val="0"/>
                        </a:spcAft>
                      </a:pP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(Sistema Lexile)</a:t>
                      </a:r>
                      <a:endParaRPr lang="en-US"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297526">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do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3</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1.98 - 5.34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420 - 820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748">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5</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4.51 - 7.73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740 - 1010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281970">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6.51 - 10.34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925 - 1185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191">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mo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8.32 - 12.12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10.50 - 1335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64">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CCR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10.34 - 14.20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11.85 - 1385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1" name="Group 10"/>
          <p:cNvGrpSpPr/>
          <p:nvPr/>
        </p:nvGrpSpPr>
        <p:grpSpPr>
          <a:xfrm>
            <a:off x="3099811" y="2755452"/>
            <a:ext cx="3205665" cy="544492"/>
            <a:chOff x="3088640" y="2723154"/>
            <a:chExt cx="3251200" cy="552226"/>
          </a:xfrm>
        </p:grpSpPr>
        <p:sp>
          <p:nvSpPr>
            <p:cNvPr id="12" name="Rectangle 11"/>
            <p:cNvSpPr/>
            <p:nvPr/>
          </p:nvSpPr>
          <p:spPr>
            <a:xfrm>
              <a:off x="3088640" y="2723154"/>
              <a:ext cx="1300480" cy="55222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3"/>
            </a:p>
          </p:txBody>
        </p:sp>
        <p:sp>
          <p:nvSpPr>
            <p:cNvPr id="13" name="Rectangle 12"/>
            <p:cNvSpPr/>
            <p:nvPr/>
          </p:nvSpPr>
          <p:spPr>
            <a:xfrm>
              <a:off x="5039360" y="2723154"/>
              <a:ext cx="1300480" cy="55222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3"/>
            </a:p>
          </p:txBody>
        </p:sp>
      </p:grpSp>
      <p:graphicFrame>
        <p:nvGraphicFramePr>
          <p:cNvPr id="14" name="Table 13"/>
          <p:cNvGraphicFramePr>
            <a:graphicFrameLocks noGrp="1"/>
          </p:cNvGraphicFramePr>
          <p:nvPr>
            <p:extLst/>
          </p:nvPr>
        </p:nvGraphicFramePr>
        <p:xfrm>
          <a:off x="304871" y="4591927"/>
          <a:ext cx="6812038" cy="3072453"/>
        </p:xfrm>
        <a:graphic>
          <a:graphicData uri="http://schemas.openxmlformats.org/drawingml/2006/table">
            <a:tbl>
              <a:tblPr firstRow="1" bandRow="1">
                <a:tableStyleId>{5940675A-B579-460E-94D1-54222C63F5DA}</a:tableStyleId>
              </a:tblPr>
              <a:tblGrid>
                <a:gridCol w="1362408"/>
                <a:gridCol w="1430764"/>
                <a:gridCol w="1374193"/>
                <a:gridCol w="1041841"/>
                <a:gridCol w="851505"/>
                <a:gridCol w="751327"/>
              </a:tblGrid>
              <a:tr h="311139">
                <a:tc rowSpan="2">
                  <a:txBody>
                    <a:bodyPr/>
                    <a:lstStyle/>
                    <a:p>
                      <a:pPr algn="ctr"/>
                      <a:endParaRPr lang="x-none" sz="900" noProof="0" dirty="0" smtClean="0">
                        <a:solidFill>
                          <a:srgbClr val="002060"/>
                        </a:solidFill>
                      </a:endParaRPr>
                    </a:p>
                    <a:p>
                      <a:pPr algn="ctr"/>
                      <a:r>
                        <a:rPr lang="x-none" sz="900" b="1" u="sng" noProof="0" dirty="0" smtClean="0">
                          <a:solidFill>
                            <a:srgbClr val="002060"/>
                          </a:solidFill>
                          <a:effectLst>
                            <a:outerShdw blurRad="38100" dist="38100" dir="2700000" algn="tl">
                              <a:srgbClr val="000000">
                                <a:alpha val="43137"/>
                              </a:srgbClr>
                            </a:outerShdw>
                          </a:effectLst>
                        </a:rPr>
                        <a:t>4 factores cualitativos</a:t>
                      </a:r>
                      <a:endParaRPr lang="x-none" sz="900" b="1" u="sng" noProof="0" dirty="0">
                        <a:solidFill>
                          <a:srgbClr val="002060"/>
                        </a:solidFill>
                        <a:effectLst>
                          <a:outerShdw blurRad="38100" dist="38100" dir="2700000" algn="tl">
                            <a:srgbClr val="000000">
                              <a:alpha val="43137"/>
                            </a:srgbClr>
                          </a:outerShdw>
                        </a:effectLst>
                      </a:endParaRPr>
                    </a:p>
                  </a:txBody>
                  <a:tcPr marL="96170" marR="96170" marT="46671" marB="46671" anchor="ctr"/>
                </a:tc>
                <a:tc gridSpan="5">
                  <a:txBody>
                    <a:bodyPr/>
                    <a:lstStyle/>
                    <a:p>
                      <a:pPr algn="ctr"/>
                      <a:r>
                        <a:rPr lang="x-none" sz="1400" b="1" noProof="0" dirty="0" smtClean="0">
                          <a:solidFill>
                            <a:srgbClr val="002060"/>
                          </a:solidFill>
                        </a:rPr>
                        <a:t>Clasifica el texto desde más</a:t>
                      </a:r>
                      <a:r>
                        <a:rPr lang="x-none" sz="1400" b="1" baseline="0" noProof="0" dirty="0" smtClean="0">
                          <a:solidFill>
                            <a:srgbClr val="002060"/>
                          </a:solidFill>
                        </a:rPr>
                        <a:t> fácil hasta más difícil, </a:t>
                      </a:r>
                      <a:r>
                        <a:rPr lang="x-none" sz="1400" b="1" u="sng" baseline="0" noProof="0" dirty="0" smtClean="0">
                          <a:solidFill>
                            <a:srgbClr val="002060"/>
                          </a:solidFill>
                        </a:rPr>
                        <a:t>entre las bandas</a:t>
                      </a:r>
                      <a:r>
                        <a:rPr lang="x-none" sz="1400" b="1" baseline="0" noProof="0" dirty="0" smtClean="0">
                          <a:solidFill>
                            <a:srgbClr val="002060"/>
                          </a:solidFill>
                        </a:rPr>
                        <a:t>.</a:t>
                      </a:r>
                      <a:endParaRPr lang="x-none" sz="1400" b="1" noProof="0" dirty="0">
                        <a:solidFill>
                          <a:srgbClr val="002060"/>
                        </a:solidFill>
                      </a:endParaRPr>
                    </a:p>
                  </a:txBody>
                  <a:tcPr marL="96170" marR="96170" marT="46671" marB="46671"/>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94404">
                <a:tc vMerge="1">
                  <a:txBody>
                    <a:bodyPr/>
                    <a:lstStyle/>
                    <a:p>
                      <a:endParaRPr lang="en-US" sz="1400" dirty="0"/>
                    </a:p>
                  </a:txBody>
                  <a:tcPr/>
                </a:tc>
                <a:tc>
                  <a:txBody>
                    <a:bodyPr/>
                    <a:lstStyle/>
                    <a:p>
                      <a:pPr algn="ctr"/>
                      <a:r>
                        <a:rPr lang="x-none" sz="900" b="1" noProof="0" dirty="0" smtClean="0">
                          <a:solidFill>
                            <a:srgbClr val="002060"/>
                          </a:solidFill>
                        </a:rPr>
                        <a:t>Principio del grado inferior  (banda)</a:t>
                      </a:r>
                      <a:endParaRPr lang="x-none" sz="900" b="1" noProof="0" dirty="0">
                        <a:solidFill>
                          <a:srgbClr val="002060"/>
                        </a:solidFill>
                      </a:endParaRPr>
                    </a:p>
                  </a:txBody>
                  <a:tcPr marL="96170" marR="96170" marT="46671" marB="46671" anchor="ctr">
                    <a:solidFill>
                      <a:schemeClr val="bg1">
                        <a:lumMod val="95000"/>
                      </a:schemeClr>
                    </a:solidFill>
                  </a:tcPr>
                </a:tc>
                <a:tc>
                  <a:txBody>
                    <a:bodyPr/>
                    <a:lstStyle/>
                    <a:p>
                      <a:pPr algn="ctr"/>
                      <a:r>
                        <a:rPr lang="x-none" sz="900" b="1" noProof="0" dirty="0" smtClean="0">
                          <a:solidFill>
                            <a:srgbClr val="002060"/>
                          </a:solidFill>
                        </a:rPr>
                        <a:t>Fin del grado inferior (banda) </a:t>
                      </a:r>
                      <a:endParaRPr lang="x-none" sz="900" b="1" noProof="0" dirty="0">
                        <a:solidFill>
                          <a:srgbClr val="002060"/>
                        </a:solidFill>
                      </a:endParaRPr>
                    </a:p>
                  </a:txBody>
                  <a:tcPr marL="96170" marR="96170" marT="46671" marB="46671" anchor="ctr">
                    <a:solidFill>
                      <a:schemeClr val="bg1">
                        <a:lumMod val="85000"/>
                      </a:schemeClr>
                    </a:solidFill>
                  </a:tcPr>
                </a:tc>
                <a:tc>
                  <a:txBody>
                    <a:bodyPr/>
                    <a:lstStyle/>
                    <a:p>
                      <a:pPr algn="ctr"/>
                      <a:r>
                        <a:rPr lang="x-none" sz="900" b="1" noProof="0" dirty="0" smtClean="0">
                          <a:solidFill>
                            <a:srgbClr val="002060"/>
                          </a:solidFill>
                        </a:rPr>
                        <a:t>Principio de un grado</a:t>
                      </a:r>
                      <a:r>
                        <a:rPr lang="x-none" sz="900" b="1" baseline="0" noProof="0" dirty="0" smtClean="0">
                          <a:solidFill>
                            <a:srgbClr val="002060"/>
                          </a:solidFill>
                        </a:rPr>
                        <a:t> </a:t>
                      </a:r>
                      <a:r>
                        <a:rPr lang="x-none" sz="900" b="1" noProof="0" dirty="0" smtClean="0">
                          <a:solidFill>
                            <a:srgbClr val="002060"/>
                          </a:solidFill>
                        </a:rPr>
                        <a:t>más alto (banda) hasta la mitad </a:t>
                      </a:r>
                      <a:endParaRPr lang="x-none" sz="900" b="1" noProof="0" dirty="0">
                        <a:solidFill>
                          <a:srgbClr val="002060"/>
                        </a:solidFill>
                      </a:endParaRPr>
                    </a:p>
                  </a:txBody>
                  <a:tcPr marL="96170" marR="96170" marT="46671" marB="46671" anchor="ctr">
                    <a:solidFill>
                      <a:schemeClr val="accent1">
                        <a:lumMod val="20000"/>
                        <a:lumOff val="80000"/>
                      </a:schemeClr>
                    </a:solidFill>
                  </a:tcPr>
                </a:tc>
                <a:tc>
                  <a:txBody>
                    <a:bodyPr/>
                    <a:lstStyle/>
                    <a:p>
                      <a:pPr algn="ctr"/>
                      <a:r>
                        <a:rPr lang="x-none" sz="900" b="1" noProof="0" dirty="0" smtClean="0">
                          <a:solidFill>
                            <a:srgbClr val="002060"/>
                          </a:solidFill>
                        </a:rPr>
                        <a:t>Fin de un   grado (banda) más alto</a:t>
                      </a:r>
                      <a:endParaRPr lang="x-none" sz="900" b="1" noProof="0" dirty="0">
                        <a:solidFill>
                          <a:srgbClr val="002060"/>
                        </a:solidFill>
                      </a:endParaRPr>
                    </a:p>
                  </a:txBody>
                  <a:tcPr marL="96170" marR="96170" marT="46671" marB="46671" anchor="ctr">
                    <a:solidFill>
                      <a:schemeClr val="accent1">
                        <a:lumMod val="40000"/>
                        <a:lumOff val="60000"/>
                      </a:schemeClr>
                    </a:solidFill>
                  </a:tcPr>
                </a:tc>
                <a:tc>
                  <a:txBody>
                    <a:bodyPr/>
                    <a:lstStyle/>
                    <a:p>
                      <a:pPr algn="ctr"/>
                      <a:r>
                        <a:rPr lang="x-none" sz="900" b="1" noProof="0" dirty="0" smtClean="0">
                          <a:solidFill>
                            <a:srgbClr val="002060"/>
                          </a:solidFill>
                        </a:rPr>
                        <a:t>No es adecuado</a:t>
                      </a:r>
                      <a:r>
                        <a:rPr lang="x-none" sz="900" b="1" baseline="0" noProof="0" dirty="0" smtClean="0">
                          <a:solidFill>
                            <a:srgbClr val="002060"/>
                          </a:solidFill>
                        </a:rPr>
                        <a:t> para banda</a:t>
                      </a:r>
                      <a:endParaRPr lang="x-none" sz="900" b="1" noProof="0" dirty="0">
                        <a:solidFill>
                          <a:srgbClr val="002060"/>
                        </a:solidFill>
                      </a:endParaRPr>
                    </a:p>
                  </a:txBody>
                  <a:tcPr marL="96170" marR="96170" marT="46671" marB="46671" anchor="ctr">
                    <a:solidFill>
                      <a:schemeClr val="accent6">
                        <a:lumMod val="20000"/>
                        <a:lumOff val="80000"/>
                      </a:schemeClr>
                    </a:solidFill>
                  </a:tcPr>
                </a:tc>
              </a:tr>
              <a:tr h="412657">
                <a:tc>
                  <a:txBody>
                    <a:bodyPr/>
                    <a:lstStyle/>
                    <a:p>
                      <a:r>
                        <a:rPr lang="x-none" sz="900" noProof="0" dirty="0" smtClean="0">
                          <a:solidFill>
                            <a:srgbClr val="002060"/>
                          </a:solidFill>
                        </a:rPr>
                        <a:t>Propósito/significado</a:t>
                      </a:r>
                      <a:endParaRPr lang="x-none" sz="900" noProof="0" dirty="0">
                        <a:solidFill>
                          <a:srgbClr val="002060"/>
                        </a:solidFill>
                      </a:endParaRPr>
                    </a:p>
                  </a:txBody>
                  <a:tcPr marL="96170" marR="96170" marT="46671" marB="46671"/>
                </a:tc>
                <a:tc gridSpan="5">
                  <a:txBody>
                    <a:bodyPr/>
                    <a:lstStyle/>
                    <a:p>
                      <a:endParaRPr lang="x-none" sz="2100" noProof="0" dirty="0">
                        <a:solidFill>
                          <a:srgbClr val="002060"/>
                        </a:solidFill>
                      </a:endParaRPr>
                    </a:p>
                  </a:txBody>
                  <a:tcPr marL="96170" marR="96170" marT="46671" marB="46671"/>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2657">
                <a:tc>
                  <a:txBody>
                    <a:bodyPr/>
                    <a:lstStyle/>
                    <a:p>
                      <a:r>
                        <a:rPr lang="x-none" sz="900" noProof="0" dirty="0" smtClean="0">
                          <a:solidFill>
                            <a:srgbClr val="002060"/>
                          </a:solidFill>
                        </a:rPr>
                        <a:t>Estructura</a:t>
                      </a:r>
                      <a:endParaRPr lang="x-none" sz="900" noProof="0" dirty="0">
                        <a:solidFill>
                          <a:srgbClr val="002060"/>
                        </a:solidFill>
                      </a:endParaRPr>
                    </a:p>
                  </a:txBody>
                  <a:tcPr marL="96170" marR="96170" marT="46671" marB="46671"/>
                </a:tc>
                <a:tc gridSpan="5">
                  <a:txBody>
                    <a:bodyPr/>
                    <a:lstStyle/>
                    <a:p>
                      <a:endParaRPr lang="x-none" sz="2100" noProof="0" dirty="0">
                        <a:solidFill>
                          <a:srgbClr val="002060"/>
                        </a:solidFill>
                      </a:endParaRPr>
                    </a:p>
                  </a:txBody>
                  <a:tcPr marL="96170" marR="96170" marT="46671" marB="46671"/>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2657">
                <a:tc>
                  <a:txBody>
                    <a:bodyPr/>
                    <a:lstStyle/>
                    <a:p>
                      <a:r>
                        <a:rPr lang="x-none" sz="900" noProof="0" dirty="0" smtClean="0">
                          <a:solidFill>
                            <a:srgbClr val="002060"/>
                          </a:solidFill>
                        </a:rPr>
                        <a:t>Claridad del lenguaje</a:t>
                      </a:r>
                      <a:endParaRPr lang="x-none" sz="900" noProof="0" dirty="0">
                        <a:solidFill>
                          <a:srgbClr val="002060"/>
                        </a:solidFill>
                      </a:endParaRPr>
                    </a:p>
                  </a:txBody>
                  <a:tcPr marL="96170" marR="96170" marT="46671" marB="46671"/>
                </a:tc>
                <a:tc gridSpan="5">
                  <a:txBody>
                    <a:bodyPr/>
                    <a:lstStyle/>
                    <a:p>
                      <a:endParaRPr lang="x-none" sz="2100" noProof="0" dirty="0">
                        <a:solidFill>
                          <a:srgbClr val="002060"/>
                        </a:solidFill>
                      </a:endParaRPr>
                    </a:p>
                  </a:txBody>
                  <a:tcPr marL="96170" marR="96170" marT="46671" marB="46671"/>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2657">
                <a:tc>
                  <a:txBody>
                    <a:bodyPr/>
                    <a:lstStyle/>
                    <a:p>
                      <a:r>
                        <a:rPr lang="x-none" sz="900" noProof="0" dirty="0" smtClean="0">
                          <a:solidFill>
                            <a:srgbClr val="002060"/>
                          </a:solidFill>
                        </a:rPr>
                        <a:t>Lenguaje </a:t>
                      </a:r>
                      <a:endParaRPr lang="x-none" sz="900" noProof="0" dirty="0">
                        <a:solidFill>
                          <a:srgbClr val="002060"/>
                        </a:solidFill>
                      </a:endParaRPr>
                    </a:p>
                  </a:txBody>
                  <a:tcPr marL="96170" marR="96170" marT="46671" marB="46671"/>
                </a:tc>
                <a:tc gridSpan="5">
                  <a:txBody>
                    <a:bodyPr/>
                    <a:lstStyle/>
                    <a:p>
                      <a:endParaRPr lang="x-none" sz="2100" noProof="0" dirty="0">
                        <a:solidFill>
                          <a:srgbClr val="002060"/>
                        </a:solidFill>
                      </a:endParaRPr>
                    </a:p>
                  </a:txBody>
                  <a:tcPr marL="96170" marR="96170" marT="46671" marB="46671"/>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2657">
                <a:tc>
                  <a:txBody>
                    <a:bodyPr/>
                    <a:lstStyle/>
                    <a:p>
                      <a:r>
                        <a:rPr lang="x-none" sz="900" noProof="0" dirty="0" smtClean="0">
                          <a:solidFill>
                            <a:srgbClr val="002060"/>
                          </a:solidFill>
                        </a:rPr>
                        <a:t>Ubicación general</a:t>
                      </a:r>
                      <a:endParaRPr lang="x-none" sz="900" noProof="0" dirty="0">
                        <a:solidFill>
                          <a:srgbClr val="002060"/>
                        </a:solidFill>
                      </a:endParaRPr>
                    </a:p>
                  </a:txBody>
                  <a:tcPr marL="96170" marR="96170" marT="46671" marB="46671"/>
                </a:tc>
                <a:tc gridSpan="5">
                  <a:txBody>
                    <a:bodyPr/>
                    <a:lstStyle/>
                    <a:p>
                      <a:endParaRPr lang="x-none" sz="2100" noProof="0" dirty="0">
                        <a:solidFill>
                          <a:srgbClr val="002060"/>
                        </a:solidFill>
                      </a:endParaRPr>
                    </a:p>
                  </a:txBody>
                  <a:tcPr marL="96170" marR="96170" marT="46671" marB="46671"/>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15" name="Group 14"/>
          <p:cNvGrpSpPr/>
          <p:nvPr/>
        </p:nvGrpSpPr>
        <p:grpSpPr>
          <a:xfrm>
            <a:off x="1937758" y="5705397"/>
            <a:ext cx="4808497" cy="1792578"/>
            <a:chOff x="1752600" y="5922580"/>
            <a:chExt cx="4572000" cy="1756063"/>
          </a:xfrm>
        </p:grpSpPr>
        <p:grpSp>
          <p:nvGrpSpPr>
            <p:cNvPr id="16" name="Group 15"/>
            <p:cNvGrpSpPr/>
            <p:nvPr/>
          </p:nvGrpSpPr>
          <p:grpSpPr>
            <a:xfrm>
              <a:off x="1752600" y="6019800"/>
              <a:ext cx="4572000" cy="1544543"/>
              <a:chOff x="3657600" y="4426548"/>
              <a:chExt cx="3581400" cy="1544543"/>
            </a:xfrm>
          </p:grpSpPr>
          <p:cxnSp>
            <p:nvCxnSpPr>
              <p:cNvPr id="22" name="Straight Arrow Connector 21"/>
              <p:cNvCxnSpPr/>
              <p:nvPr/>
            </p:nvCxnSpPr>
            <p:spPr>
              <a:xfrm>
                <a:off x="3657600" y="4426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657600" y="4800600"/>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657600" y="5188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657600" y="5569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657600" y="5971091"/>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7" name="Oval 16"/>
            <p:cNvSpPr/>
            <p:nvPr/>
          </p:nvSpPr>
          <p:spPr>
            <a:xfrm>
              <a:off x="4490679" y="625891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3"/>
            </a:p>
          </p:txBody>
        </p:sp>
        <p:sp>
          <p:nvSpPr>
            <p:cNvPr id="18" name="Oval 17"/>
            <p:cNvSpPr/>
            <p:nvPr/>
          </p:nvSpPr>
          <p:spPr>
            <a:xfrm>
              <a:off x="4478248" y="592258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3"/>
            </a:p>
          </p:txBody>
        </p:sp>
        <p:sp>
          <p:nvSpPr>
            <p:cNvPr id="19" name="Oval 18"/>
            <p:cNvSpPr/>
            <p:nvPr/>
          </p:nvSpPr>
          <p:spPr>
            <a:xfrm>
              <a:off x="5524500" y="6667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3"/>
            </a:p>
          </p:txBody>
        </p:sp>
        <p:sp>
          <p:nvSpPr>
            <p:cNvPr id="20" name="Oval 19"/>
            <p:cNvSpPr/>
            <p:nvPr/>
          </p:nvSpPr>
          <p:spPr>
            <a:xfrm>
              <a:off x="4464355" y="7048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3"/>
            </a:p>
          </p:txBody>
        </p:sp>
        <p:sp>
          <p:nvSpPr>
            <p:cNvPr id="21" name="Oval 20"/>
            <p:cNvSpPr/>
            <p:nvPr/>
          </p:nvSpPr>
          <p:spPr>
            <a:xfrm>
              <a:off x="4464355" y="7450043"/>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3"/>
            </a:p>
          </p:txBody>
        </p:sp>
      </p:grpSp>
      <p:sp>
        <p:nvSpPr>
          <p:cNvPr id="28" name="Rectangle 27"/>
          <p:cNvSpPr/>
          <p:nvPr/>
        </p:nvSpPr>
        <p:spPr>
          <a:xfrm>
            <a:off x="189452" y="8717497"/>
            <a:ext cx="6705600" cy="414857"/>
          </a:xfrm>
          <a:prstGeom prst="rect">
            <a:avLst/>
          </a:prstGeom>
        </p:spPr>
        <p:txBody>
          <a:bodyPr wrap="square">
            <a:spAutoFit/>
          </a:bodyPr>
          <a:lstStyle/>
          <a:p>
            <a:pPr algn="ctr"/>
            <a:r>
              <a:rPr lang="x-none" sz="1048" b="1" dirty="0">
                <a:solidFill>
                  <a:schemeClr val="tx2"/>
                </a:solidFill>
              </a:rPr>
              <a:t>Para ver más detalles sobre cada una de las medidas cualitativas, favor de ir a la diapositiva 6 de:</a:t>
            </a:r>
          </a:p>
          <a:p>
            <a:pPr algn="ctr"/>
            <a:r>
              <a:rPr lang="x-none" sz="1048" dirty="0"/>
              <a:t> </a:t>
            </a:r>
            <a:r>
              <a:rPr lang="x-none" sz="1048" b="1" dirty="0">
                <a:solidFill>
                  <a:srgbClr val="002060"/>
                </a:solidFill>
                <a:hlinkClick r:id="rId3"/>
              </a:rPr>
              <a:t>http</a:t>
            </a:r>
            <a:r>
              <a:rPr lang="x-none" sz="1048" b="1">
                <a:solidFill>
                  <a:srgbClr val="002060"/>
                </a:solidFill>
                <a:hlinkClick r:id="rId3"/>
              </a:rPr>
              <a:t>://</a:t>
            </a:r>
            <a:r>
              <a:rPr lang="x-none" sz="1048" b="1" smtClean="0">
                <a:solidFill>
                  <a:srgbClr val="002060"/>
                </a:solidFill>
                <a:hlinkClick r:id="rId3"/>
              </a:rPr>
              <a:t>www.corestandards.org/assets/Appendix_A.pdf</a:t>
            </a:r>
            <a:endParaRPr lang="x-none" sz="1048" dirty="0"/>
          </a:p>
        </p:txBody>
      </p:sp>
      <p:sp>
        <p:nvSpPr>
          <p:cNvPr id="4" name="Footer Placeholder 3"/>
          <p:cNvSpPr>
            <a:spLocks noGrp="1"/>
          </p:cNvSpPr>
          <p:nvPr>
            <p:ph type="ftr" sz="quarter" idx="11"/>
          </p:nvPr>
        </p:nvSpPr>
        <p:spPr/>
        <p:txBody>
          <a:bodyPr/>
          <a:lstStyle/>
          <a:p>
            <a:r>
              <a:rPr lang="en-US" smtClean="0"/>
              <a:t>07/01/2015 OSP – S. Richmond</a:t>
            </a:r>
            <a:endParaRPr lang="en-US" dirty="0"/>
          </a:p>
        </p:txBody>
      </p:sp>
    </p:spTree>
    <p:extLst>
      <p:ext uri="{BB962C8B-B14F-4D97-AF65-F5344CB8AC3E}">
        <p14:creationId xmlns:p14="http://schemas.microsoft.com/office/powerpoint/2010/main" val="15270407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16</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250520133"/>
              </p:ext>
            </p:extLst>
          </p:nvPr>
        </p:nvGraphicFramePr>
        <p:xfrm>
          <a:off x="304800" y="228600"/>
          <a:ext cx="7239000" cy="8843772"/>
        </p:xfrm>
        <a:graphic>
          <a:graphicData uri="http://schemas.openxmlformats.org/drawingml/2006/table">
            <a:tbl>
              <a:tblPr firstRow="1" bandRow="1">
                <a:tableStyleId>{5940675A-B579-460E-94D1-54222C63F5DA}</a:tableStyleId>
              </a:tblPr>
              <a:tblGrid>
                <a:gridCol w="381000"/>
                <a:gridCol w="6858000"/>
              </a:tblGrid>
              <a:tr h="838200">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000" b="0" i="1" noProof="0" dirty="0" smtClean="0">
                          <a:effectLst/>
                          <a:latin typeface="+mn-lt"/>
                        </a:rPr>
                        <a:t>Una nota sobre las respuestas construidas:  Las respuestas construidas no están escritas “en piedra.” No hay una manera perfecta en la que el estudiante debe responder. Busque el intención general de la pregunta y  la respuesta del estudiante y siga la rúbrica a continuación tanto como sea posible. Utilice su mejor juicio. A diferencia de las preguntas de  DOK-1 donde  hay una respuesta correcta o incorrecta,  las respuesta construida son más difíciles de evaluar. La coherencia global de la intención del estudiante, basada en la mayor parte de sus respuestas, puede servirle de guía. </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US"/>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MX" sz="1500" b="1" dirty="0" smtClean="0">
                          <a:solidFill>
                            <a:schemeClr val="tx1"/>
                          </a:solidFill>
                          <a:effectLst/>
                          <a:latin typeface="+mn-lt"/>
                        </a:rPr>
                        <a:t>Pre-evaluación Trimestre 4: Clave para la </a:t>
                      </a:r>
                      <a:r>
                        <a:rPr lang="es-MX" sz="1500" b="1" u="sng" dirty="0" smtClean="0">
                          <a:solidFill>
                            <a:schemeClr val="tx1"/>
                          </a:solidFill>
                          <a:effectLst/>
                          <a:latin typeface="+mn-lt"/>
                        </a:rPr>
                        <a:t>Respuesta construida de investigación</a:t>
                      </a:r>
                    </a:p>
                  </a:txBody>
                  <a:tcPr marL="103632" marR="103632" marT="50292" marB="50292"/>
                </a:tc>
                <a:tc hMerge="1">
                  <a:txBody>
                    <a:bodyPr/>
                    <a:lstStyle/>
                    <a:p>
                      <a:endParaRPr lang="en-US"/>
                    </a:p>
                  </a:txBody>
                  <a:tcPr/>
                </a:tc>
              </a:tr>
              <a:tr h="481584">
                <a:tc gridSpan="2">
                  <a:txBody>
                    <a:bodyPr/>
                    <a:lstStyle/>
                    <a:p>
                      <a:pPr marL="0" marR="0" lvl="0" indent="0" algn="ctr" defTabSz="966612" rtl="0" eaLnBrk="1" fontAlgn="auto" latinLnBrk="0" hangingPunct="1">
                        <a:lnSpc>
                          <a:spcPct val="100000"/>
                        </a:lnSpc>
                        <a:spcBef>
                          <a:spcPts val="0"/>
                        </a:spcBef>
                        <a:spcAft>
                          <a:spcPts val="0"/>
                        </a:spcAft>
                        <a:buClrTx/>
                        <a:buSzTx/>
                        <a:buFontTx/>
                        <a:buNone/>
                        <a:tabLst/>
                        <a:defRPr/>
                      </a:pPr>
                      <a:r>
                        <a:rPr kumimoji="0" lang="es-MX" sz="1400" b="1" i="0" u="sng" strike="noStrike" kern="1200" cap="none" spc="0" normalizeH="0" baseline="0" noProof="0" dirty="0" smtClean="0">
                          <a:ln>
                            <a:noFill/>
                          </a:ln>
                          <a:solidFill>
                            <a:prstClr val="black"/>
                          </a:solidFill>
                          <a:effectLst/>
                          <a:uLnTx/>
                          <a:uFillTx/>
                          <a:latin typeface="+mn-lt"/>
                          <a:ea typeface="+mn-ea"/>
                          <a:cs typeface="+mn-cs"/>
                        </a:rPr>
                        <a:t>Rúbrica para una respuesta construida de investigación:  Objetivo 3</a:t>
                      </a:r>
                    </a:p>
                    <a:p>
                      <a:pPr marL="0" marR="0" lvl="0" indent="0" algn="ctr" defTabSz="966612" rtl="0" eaLnBrk="1" fontAlgn="auto" latinLnBrk="0" hangingPunct="1">
                        <a:lnSpc>
                          <a:spcPct val="100000"/>
                        </a:lnSpc>
                        <a:spcBef>
                          <a:spcPts val="0"/>
                        </a:spcBef>
                        <a:spcAft>
                          <a:spcPts val="0"/>
                        </a:spcAft>
                        <a:buClrTx/>
                        <a:buSzTx/>
                        <a:buFontTx/>
                        <a:buNone/>
                        <a:tabLst/>
                        <a:defRPr/>
                      </a:pPr>
                      <a:r>
                        <a:rPr kumimoji="0" lang="es-MX" sz="1200" b="1" i="0" u="none" strike="noStrike" kern="1200" cap="none" spc="0" normalizeH="0" baseline="0" noProof="0" dirty="0" smtClean="0">
                          <a:ln>
                            <a:noFill/>
                          </a:ln>
                          <a:solidFill>
                            <a:prstClr val="black"/>
                          </a:solidFill>
                          <a:effectLst/>
                          <a:uLnTx/>
                          <a:uFillTx/>
                          <a:latin typeface="+mn-lt"/>
                          <a:ea typeface="+mn-ea"/>
                          <a:cs typeface="+mn-cs"/>
                        </a:rPr>
                        <a:t>evidencia de la habilidad para distinguir información </a:t>
                      </a:r>
                      <a:r>
                        <a:rPr kumimoji="0" lang="es-MX" sz="1200" b="1" i="0" u="sng" strike="noStrike" kern="1200" cap="none" spc="0" normalizeH="0" baseline="0" noProof="0" dirty="0" smtClean="0">
                          <a:ln>
                            <a:noFill/>
                          </a:ln>
                          <a:solidFill>
                            <a:prstClr val="black"/>
                          </a:solidFill>
                          <a:effectLst/>
                          <a:uLnTx/>
                          <a:uFillTx/>
                          <a:latin typeface="+mn-lt"/>
                          <a:ea typeface="+mn-ea"/>
                          <a:cs typeface="+mn-cs"/>
                        </a:rPr>
                        <a:t>relevante</a:t>
                      </a:r>
                      <a:r>
                        <a:rPr kumimoji="0" lang="es-MX" sz="1200" b="1" i="0" u="none" strike="noStrike" kern="1200" cap="none" spc="0" normalizeH="0" baseline="0" noProof="0" dirty="0" smtClean="0">
                          <a:ln>
                            <a:noFill/>
                          </a:ln>
                          <a:solidFill>
                            <a:prstClr val="black"/>
                          </a:solidFill>
                          <a:effectLst/>
                          <a:uLnTx/>
                          <a:uFillTx/>
                          <a:latin typeface="+mn-lt"/>
                          <a:ea typeface="+mn-ea"/>
                          <a:cs typeface="+mn-cs"/>
                        </a:rPr>
                        <a:t> de la información irrelevante, como lo es distinguir un hecho de una opinión</a:t>
                      </a:r>
                    </a:p>
                  </a:txBody>
                  <a:tcPr marL="103632" marR="103632" marT="50292" marB="50292"/>
                </a:tc>
                <a:tc hMerge="1">
                  <a:txBody>
                    <a:bodyPr/>
                    <a:lstStyle/>
                    <a:p>
                      <a:endParaRPr lang="en-US"/>
                    </a:p>
                  </a:txBody>
                  <a:tcPr/>
                </a:tc>
              </a:tr>
              <a:tr h="332232">
                <a:tc gridSpan="2">
                  <a:txBody>
                    <a:bodyPr/>
                    <a:lstStyle/>
                    <a:p>
                      <a:pPr marL="231775" indent="-231775" algn="l"/>
                      <a:r>
                        <a:rPr lang="es-MX" sz="1400" b="1" dirty="0" smtClean="0">
                          <a:solidFill>
                            <a:schemeClr val="tx1"/>
                          </a:solidFill>
                          <a:latin typeface="+mn-lt"/>
                        </a:rPr>
                        <a:t>Estándar RL.4.6  </a:t>
                      </a:r>
                      <a:r>
                        <a:rPr lang="es-MX" sz="1400" b="1" noProof="0" dirty="0" smtClean="0">
                          <a:solidFill>
                            <a:schemeClr val="tx1"/>
                          </a:solidFill>
                          <a:latin typeface="+mn-lt"/>
                        </a:rPr>
                        <a:t>Rúbrica para</a:t>
                      </a:r>
                      <a:r>
                        <a:rPr lang="es-MX" sz="1400" b="1" baseline="0" noProof="0" dirty="0" smtClean="0">
                          <a:solidFill>
                            <a:schemeClr val="tx1"/>
                          </a:solidFill>
                          <a:latin typeface="+mn-lt"/>
                        </a:rPr>
                        <a:t> la </a:t>
                      </a:r>
                      <a:r>
                        <a:rPr lang="es-MX" sz="1400" b="1" noProof="0" dirty="0" smtClean="0">
                          <a:solidFill>
                            <a:schemeClr val="tx1"/>
                          </a:solidFill>
                          <a:latin typeface="+mn-lt"/>
                        </a:rPr>
                        <a:t>Respuesta construida de</a:t>
                      </a:r>
                      <a:r>
                        <a:rPr lang="es-MX" sz="1400" b="1" baseline="0" noProof="0" dirty="0" smtClean="0">
                          <a:solidFill>
                            <a:schemeClr val="tx1"/>
                          </a:solidFill>
                          <a:latin typeface="+mn-lt"/>
                        </a:rPr>
                        <a:t> investigación </a:t>
                      </a:r>
                      <a:endParaRPr lang="es-MX" sz="1400" b="1" dirty="0" smtClean="0">
                        <a:solidFill>
                          <a:schemeClr val="tx1"/>
                        </a:solidFill>
                        <a:latin typeface="+mn-lt"/>
                      </a:endParaRPr>
                    </a:p>
                  </a:txBody>
                  <a:tcPr marL="103632" marR="103632" marT="50292" marB="50292">
                    <a:noFill/>
                  </a:tcPr>
                </a:tc>
                <a:tc hMerge="1">
                  <a:txBody>
                    <a:bodyPr/>
                    <a:lstStyle/>
                    <a:p>
                      <a:endParaRPr lang="en-US"/>
                    </a:p>
                  </a:txBody>
                  <a:tcPr/>
                </a:tc>
              </a:tr>
              <a:tr h="494066">
                <a:tc gridSpan="2">
                  <a:txBody>
                    <a:bodyPr/>
                    <a:lstStyle/>
                    <a:p>
                      <a:pPr marL="974725" marR="0" indent="-974725" algn="l" defTabSz="1018824" rtl="0" eaLnBrk="1" fontAlgn="auto" latinLnBrk="0" hangingPunct="1">
                        <a:lnSpc>
                          <a:spcPct val="100000"/>
                        </a:lnSpc>
                        <a:spcBef>
                          <a:spcPts val="0"/>
                        </a:spcBef>
                        <a:spcAft>
                          <a:spcPts val="0"/>
                        </a:spcAft>
                        <a:buClrTx/>
                        <a:buSzTx/>
                        <a:buFontTx/>
                        <a:buNone/>
                        <a:tabLst/>
                        <a:defRPr/>
                      </a:pPr>
                      <a:r>
                        <a:rPr lang="es-MX" sz="1400" b="1" dirty="0" smtClean="0">
                          <a:solidFill>
                            <a:schemeClr val="tx1"/>
                          </a:solidFill>
                          <a:latin typeface="+mn-lt"/>
                        </a:rPr>
                        <a:t>Pregunta #7: </a:t>
                      </a:r>
                      <a:r>
                        <a:rPr lang="es-MX" sz="1400" b="1" baseline="0" dirty="0" smtClean="0">
                          <a:solidFill>
                            <a:schemeClr val="tx1"/>
                          </a:solidFill>
                          <a:latin typeface="+mn-lt"/>
                        </a:rPr>
                        <a:t>Explica cómo cada texto, </a:t>
                      </a:r>
                      <a:r>
                        <a:rPr lang="es-MX" sz="1400" b="0" i="1" dirty="0" smtClean="0">
                          <a:latin typeface="+mn-lt"/>
                          <a:cs typeface="Helvetica" pitchFamily="34" charset="0"/>
                        </a:rPr>
                        <a:t>El bosque tropical: Un hogar </a:t>
                      </a:r>
                      <a:r>
                        <a:rPr lang="es-MX" sz="1400" b="1" dirty="0" smtClean="0">
                          <a:latin typeface="+mn-lt"/>
                          <a:cs typeface="Helvetica" pitchFamily="34" charset="0"/>
                        </a:rPr>
                        <a:t>y </a:t>
                      </a:r>
                      <a:r>
                        <a:rPr lang="es-MX" sz="1400" b="0" i="1" dirty="0" smtClean="0">
                          <a:latin typeface="+mn-lt"/>
                          <a:cs typeface="Helvetica" pitchFamily="34" charset="0"/>
                        </a:rPr>
                        <a:t>Lluvioso</a:t>
                      </a:r>
                      <a:r>
                        <a:rPr lang="es-MX" sz="1400" b="1" baseline="0" dirty="0" smtClean="0">
                          <a:solidFill>
                            <a:schemeClr val="tx1"/>
                          </a:solidFill>
                          <a:latin typeface="+mn-lt"/>
                        </a:rPr>
                        <a:t>, es o no es como una fábula. Utiliza detalles y ejemplos de ambos textos.</a:t>
                      </a:r>
                    </a:p>
                  </a:txBody>
                  <a:tcPr marL="103632" marR="103632" marT="50292" marB="50292">
                    <a:noFill/>
                  </a:tcPr>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MX" sz="1500" b="1" noProof="0" dirty="0" smtClean="0">
                          <a:latin typeface="+mn-lt"/>
                        </a:rPr>
                        <a:t>Lenguaje de la respuesta - maestro/rúbrica </a:t>
                      </a:r>
                    </a:p>
                  </a:txBody>
                  <a:tcPr marL="103632" marR="103632" marT="50292" marB="50292">
                    <a:solidFill>
                      <a:schemeClr val="bg1">
                        <a:lumMod val="85000"/>
                      </a:schemeClr>
                    </a:solidFill>
                  </a:tcPr>
                </a:tc>
                <a:tc hMerge="1">
                  <a:txBody>
                    <a:bodyPr/>
                    <a:lstStyle/>
                    <a:p>
                      <a:endParaRPr lang="en-US"/>
                    </a:p>
                  </a:txBody>
                  <a:tcPr/>
                </a:tc>
              </a:tr>
              <a:tr h="1063752">
                <a:tc gridSpan="2">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MX" sz="950" b="1" u="sng" baseline="0" dirty="0" smtClean="0">
                          <a:solidFill>
                            <a:schemeClr val="tx1"/>
                          </a:solidFill>
                          <a:latin typeface="+mn-lt"/>
                        </a:rPr>
                        <a:t>La respuesta ofrece suficiente evidencia</a:t>
                      </a:r>
                      <a:r>
                        <a:rPr lang="es-MX" sz="950" b="1" u="none" baseline="0" dirty="0" smtClean="0">
                          <a:solidFill>
                            <a:schemeClr val="tx1"/>
                          </a:solidFill>
                          <a:latin typeface="+mn-lt"/>
                        </a:rPr>
                        <a:t> </a:t>
                      </a:r>
                      <a:r>
                        <a:rPr lang="es-MX" sz="950" b="0" u="none" baseline="0" dirty="0" smtClean="0">
                          <a:solidFill>
                            <a:schemeClr val="tx1"/>
                          </a:solidFill>
                          <a:latin typeface="+mn-lt"/>
                        </a:rPr>
                        <a:t>de la habilidad de distinguir entre información relevante de la irrelevante para explicar cómo cada texto es o no es como una fábula.  La respuesta del estudiante debe comenzar con alguna  explicación de qué es una fábula.  El estudiante debe llegar a la conclusión de que </a:t>
                      </a:r>
                      <a:r>
                        <a:rPr lang="es-MX" sz="950" b="1" i="1" kern="1200" dirty="0" smtClean="0">
                          <a:solidFill>
                            <a:schemeClr val="tx1"/>
                          </a:solidFill>
                          <a:latin typeface="+mn-lt"/>
                          <a:ea typeface="+mn-ea"/>
                          <a:cs typeface="Helvetica" pitchFamily="34" charset="0"/>
                        </a:rPr>
                        <a:t>El bosque tropical: Un hogar  </a:t>
                      </a:r>
                      <a:r>
                        <a:rPr lang="es-MX" sz="950" b="0" i="0" kern="1200" dirty="0" smtClean="0">
                          <a:solidFill>
                            <a:schemeClr val="tx1"/>
                          </a:solidFill>
                          <a:latin typeface="+mn-lt"/>
                          <a:ea typeface="+mn-ea"/>
                          <a:cs typeface="Helvetica" pitchFamily="34" charset="0"/>
                        </a:rPr>
                        <a:t>es</a:t>
                      </a:r>
                      <a:r>
                        <a:rPr lang="es-MX" sz="950" b="1" i="1" kern="1200" dirty="0" smtClean="0">
                          <a:solidFill>
                            <a:schemeClr val="tx1"/>
                          </a:solidFill>
                          <a:latin typeface="+mn-lt"/>
                          <a:ea typeface="+mn-ea"/>
                          <a:cs typeface="Helvetica" pitchFamily="34" charset="0"/>
                        </a:rPr>
                        <a:t> </a:t>
                      </a:r>
                      <a:r>
                        <a:rPr lang="es-MX" sz="950" b="0" u="none" baseline="0" dirty="0" smtClean="0">
                          <a:solidFill>
                            <a:schemeClr val="tx1"/>
                          </a:solidFill>
                          <a:latin typeface="+mn-lt"/>
                        </a:rPr>
                        <a:t>más parecido a una fábula. </a:t>
                      </a:r>
                    </a:p>
                    <a:p>
                      <a:pPr marL="0" marR="0" indent="0" algn="l" defTabSz="1018809" rtl="0" eaLnBrk="1" fontAlgn="auto" latinLnBrk="0" hangingPunct="1">
                        <a:lnSpc>
                          <a:spcPct val="100000"/>
                        </a:lnSpc>
                        <a:spcBef>
                          <a:spcPts val="0"/>
                        </a:spcBef>
                        <a:spcAft>
                          <a:spcPts val="0"/>
                        </a:spcAft>
                        <a:buClrTx/>
                        <a:buSzTx/>
                        <a:buFontTx/>
                        <a:buNone/>
                        <a:tabLst/>
                        <a:defRPr/>
                      </a:pPr>
                      <a:r>
                        <a:rPr lang="es-MX" sz="950" b="1" u="sng" baseline="0" dirty="0" smtClean="0">
                          <a:solidFill>
                            <a:schemeClr val="tx1"/>
                          </a:solidFill>
                          <a:latin typeface="+mn-lt"/>
                        </a:rPr>
                        <a:t>Detalles relevantes</a:t>
                      </a:r>
                      <a:r>
                        <a:rPr lang="es-MX" sz="950" b="1" u="none" baseline="0" dirty="0" smtClean="0">
                          <a:solidFill>
                            <a:schemeClr val="tx1"/>
                          </a:solidFill>
                          <a:latin typeface="+mn-lt"/>
                        </a:rPr>
                        <a:t> </a:t>
                      </a:r>
                      <a:r>
                        <a:rPr lang="es-MX" sz="950" b="0" u="none" baseline="0" dirty="0" smtClean="0">
                          <a:solidFill>
                            <a:schemeClr val="tx1"/>
                          </a:solidFill>
                          <a:latin typeface="+mn-lt"/>
                        </a:rPr>
                        <a:t>que los estudiantes deben encontrar en ambos textos con el fin de compararlos con una fábula incluiría: (1) las fábulas son imaginarias o de fantasía, (2) las fábulas a menudo usan la personificación, (3) las fábulas a menudo tienen animales que hablan como los seres humanos, (4) las fábulas enseñan una lección, una  moraleja o dan un mensaje, (5) las fábulas  tienen una trama, y (6) las fábulas  pueden entretener.</a:t>
                      </a:r>
                    </a:p>
                    <a:p>
                      <a:pPr marL="0" marR="0" indent="0" algn="l" defTabSz="1018809" rtl="0" eaLnBrk="1" fontAlgn="auto" latinLnBrk="0" hangingPunct="1">
                        <a:lnSpc>
                          <a:spcPct val="100000"/>
                        </a:lnSpc>
                        <a:spcBef>
                          <a:spcPts val="0"/>
                        </a:spcBef>
                        <a:spcAft>
                          <a:spcPts val="0"/>
                        </a:spcAft>
                        <a:buClrTx/>
                        <a:buSzTx/>
                        <a:buFontTx/>
                        <a:buNone/>
                        <a:tabLst/>
                        <a:defRPr/>
                      </a:pPr>
                      <a:r>
                        <a:rPr lang="es-MX" sz="950" b="1" u="sng" baseline="0" dirty="0" smtClean="0">
                          <a:solidFill>
                            <a:schemeClr val="tx1"/>
                          </a:solidFill>
                          <a:latin typeface="+mn-lt"/>
                        </a:rPr>
                        <a:t>Detalles relevantes</a:t>
                      </a:r>
                      <a:r>
                        <a:rPr lang="es-MX" sz="950" b="0" u="none" baseline="0" dirty="0" smtClean="0">
                          <a:solidFill>
                            <a:schemeClr val="tx1"/>
                          </a:solidFill>
                          <a:latin typeface="+mn-lt"/>
                        </a:rPr>
                        <a:t> en </a:t>
                      </a:r>
                      <a:r>
                        <a:rPr kumimoji="0" lang="es-MX" sz="950" b="1" i="1" u="none" strike="noStrike" kern="1200" cap="none" spc="0" normalizeH="0" baseline="0" noProof="0" dirty="0" smtClean="0">
                          <a:ln>
                            <a:noFill/>
                          </a:ln>
                          <a:solidFill>
                            <a:prstClr val="black"/>
                          </a:solidFill>
                          <a:effectLst/>
                          <a:uLnTx/>
                          <a:uFillTx/>
                          <a:latin typeface="+mn-lt"/>
                          <a:ea typeface="+mn-ea"/>
                          <a:cs typeface="Helvetica" pitchFamily="34" charset="0"/>
                        </a:rPr>
                        <a:t>El bosque tropical: Un hogar </a:t>
                      </a:r>
                      <a:r>
                        <a:rPr kumimoji="0" lang="es-MX" sz="950" b="0" i="0" u="none" strike="noStrike" kern="1200" cap="none" spc="0" normalizeH="0" baseline="0" noProof="0" dirty="0" smtClean="0">
                          <a:ln>
                            <a:noFill/>
                          </a:ln>
                          <a:solidFill>
                            <a:prstClr val="black"/>
                          </a:solidFill>
                          <a:effectLst/>
                          <a:uLnTx/>
                          <a:uFillTx/>
                          <a:latin typeface="+mn-lt"/>
                          <a:ea typeface="+mn-ea"/>
                          <a:cs typeface="Helvetica" pitchFamily="34" charset="0"/>
                        </a:rPr>
                        <a:t>que son similares a una fábula podrían incluir: (1) es de imaginación o fantasía, (2) hay un poco de personificación donde los animales tienen cualidades de personas, (3) los animales hablan unos con otros, (4) la lección es ser feliz donde vives porque es el mejor lugar para ti, y (5) es entretenido.</a:t>
                      </a:r>
                      <a:endParaRPr lang="es-MX" sz="950" b="0" i="0" u="none" baseline="0" dirty="0" smtClean="0">
                        <a:solidFill>
                          <a:schemeClr val="tx1"/>
                        </a:solidFill>
                        <a:latin typeface="+mn-lt"/>
                      </a:endParaRPr>
                    </a:p>
                    <a:p>
                      <a:pPr marL="0" marR="0" indent="0" algn="l" defTabSz="1018809" rtl="0" eaLnBrk="1" fontAlgn="auto" latinLnBrk="0" hangingPunct="1">
                        <a:lnSpc>
                          <a:spcPct val="100000"/>
                        </a:lnSpc>
                        <a:spcBef>
                          <a:spcPts val="0"/>
                        </a:spcBef>
                        <a:spcAft>
                          <a:spcPts val="0"/>
                        </a:spcAft>
                        <a:buClrTx/>
                        <a:buSzTx/>
                        <a:buFontTx/>
                        <a:buNone/>
                        <a:tabLst/>
                        <a:defRPr/>
                      </a:pPr>
                      <a:r>
                        <a:rPr lang="es-MX" sz="950" b="1" i="0" u="none" baseline="0" dirty="0" smtClean="0">
                          <a:solidFill>
                            <a:schemeClr val="tx1"/>
                          </a:solidFill>
                          <a:latin typeface="+mn-lt"/>
                        </a:rPr>
                        <a:t>Detalles que no pertenecen a las fábulas</a:t>
                      </a:r>
                      <a:r>
                        <a:rPr lang="es-MX" sz="950" b="0" i="0" u="none" baseline="0" dirty="0" smtClean="0">
                          <a:solidFill>
                            <a:schemeClr val="tx1"/>
                          </a:solidFill>
                          <a:latin typeface="+mn-lt"/>
                        </a:rPr>
                        <a:t> en </a:t>
                      </a:r>
                      <a:r>
                        <a:rPr lang="es-ES" sz="950" b="1" i="1" u="none" baseline="0" dirty="0" smtClean="0">
                          <a:solidFill>
                            <a:schemeClr val="tx1"/>
                          </a:solidFill>
                          <a:latin typeface="+mn-lt"/>
                        </a:rPr>
                        <a:t>El bosque tropical: Un hogar </a:t>
                      </a:r>
                      <a:r>
                        <a:rPr lang="es-MX" sz="950" b="0" i="0" u="none" baseline="0" dirty="0" smtClean="0">
                          <a:solidFill>
                            <a:schemeClr val="tx1"/>
                          </a:solidFill>
                          <a:latin typeface="+mn-lt"/>
                        </a:rPr>
                        <a:t>podrían incluir: (1) no necesariamente tiene que haber una trama en </a:t>
                      </a:r>
                      <a:r>
                        <a:rPr lang="es-ES" sz="950" b="1" i="1" u="none" baseline="0" dirty="0" smtClean="0">
                          <a:solidFill>
                            <a:schemeClr val="tx1"/>
                          </a:solidFill>
                          <a:latin typeface="+mn-lt"/>
                        </a:rPr>
                        <a:t>El bosque tropical: Un hogar</a:t>
                      </a:r>
                      <a:r>
                        <a:rPr lang="es-ES" sz="950" b="0" i="1" u="none" baseline="0" dirty="0" smtClean="0">
                          <a:solidFill>
                            <a:schemeClr val="tx1"/>
                          </a:solidFill>
                          <a:latin typeface="+mn-lt"/>
                        </a:rPr>
                        <a:t>.</a:t>
                      </a:r>
                      <a:r>
                        <a:rPr lang="es-ES" sz="950" b="1" i="1" u="none" baseline="0" dirty="0" smtClean="0">
                          <a:solidFill>
                            <a:schemeClr val="tx1"/>
                          </a:solidFill>
                          <a:latin typeface="+mn-lt"/>
                        </a:rPr>
                        <a:t> </a:t>
                      </a:r>
                    </a:p>
                    <a:p>
                      <a:pPr marL="0" marR="0" indent="0" algn="l" defTabSz="1018809" rtl="0" eaLnBrk="1" fontAlgn="auto" latinLnBrk="0" hangingPunct="1">
                        <a:lnSpc>
                          <a:spcPct val="100000"/>
                        </a:lnSpc>
                        <a:spcBef>
                          <a:spcPts val="0"/>
                        </a:spcBef>
                        <a:spcAft>
                          <a:spcPts val="0"/>
                        </a:spcAft>
                        <a:buClrTx/>
                        <a:buSzTx/>
                        <a:buFontTx/>
                        <a:buNone/>
                        <a:tabLst/>
                        <a:defRPr/>
                      </a:pPr>
                      <a:r>
                        <a:rPr lang="es-MX" sz="950" b="1" i="0" u="none" baseline="0" dirty="0" smtClean="0">
                          <a:solidFill>
                            <a:schemeClr val="tx1"/>
                          </a:solidFill>
                          <a:latin typeface="+mn-lt"/>
                        </a:rPr>
                        <a:t>Detalles relevantes </a:t>
                      </a:r>
                      <a:r>
                        <a:rPr lang="es-MX" sz="950" b="0" i="0" u="none" baseline="0" dirty="0" smtClean="0">
                          <a:solidFill>
                            <a:schemeClr val="tx1"/>
                          </a:solidFill>
                          <a:latin typeface="+mn-lt"/>
                        </a:rPr>
                        <a:t>en </a:t>
                      </a:r>
                      <a:r>
                        <a:rPr lang="es-MX" sz="950" b="1" i="1" u="none" baseline="0" dirty="0" smtClean="0">
                          <a:solidFill>
                            <a:schemeClr val="tx1"/>
                          </a:solidFill>
                          <a:latin typeface="+mn-lt"/>
                        </a:rPr>
                        <a:t>Lluvioso </a:t>
                      </a:r>
                      <a:r>
                        <a:rPr lang="es-MX" sz="950" b="0" i="0" u="none" baseline="0" dirty="0" smtClean="0">
                          <a:solidFill>
                            <a:schemeClr val="tx1"/>
                          </a:solidFill>
                          <a:latin typeface="+mn-lt"/>
                        </a:rPr>
                        <a:t>que son similares a las de una fábula podrían incluir:  que (1) es de imaginación o de fantasía, y (2) es entretenido.</a:t>
                      </a:r>
                    </a:p>
                    <a:p>
                      <a:pPr marL="0" marR="0" indent="0" algn="l" defTabSz="1018809" rtl="0" eaLnBrk="1" fontAlgn="auto" latinLnBrk="0" hangingPunct="1">
                        <a:lnSpc>
                          <a:spcPct val="100000"/>
                        </a:lnSpc>
                        <a:spcBef>
                          <a:spcPts val="0"/>
                        </a:spcBef>
                        <a:spcAft>
                          <a:spcPts val="0"/>
                        </a:spcAft>
                        <a:buClrTx/>
                        <a:buSzTx/>
                        <a:buFontTx/>
                        <a:buNone/>
                        <a:tabLst/>
                        <a:defRPr/>
                      </a:pPr>
                      <a:r>
                        <a:rPr lang="es-MX" sz="950" b="1" u="none" baseline="0" dirty="0" smtClean="0">
                          <a:solidFill>
                            <a:schemeClr val="tx1"/>
                          </a:solidFill>
                          <a:latin typeface="+mn-lt"/>
                        </a:rPr>
                        <a:t>Detalles que no pertenecen a las fábulas </a:t>
                      </a:r>
                      <a:r>
                        <a:rPr lang="es-MX" sz="950" b="0" u="none" baseline="0" dirty="0" smtClean="0">
                          <a:solidFill>
                            <a:schemeClr val="tx1"/>
                          </a:solidFill>
                          <a:latin typeface="+mn-lt"/>
                        </a:rPr>
                        <a:t>en </a:t>
                      </a:r>
                      <a:r>
                        <a:rPr lang="es-MX" sz="950" b="1" i="1" u="none" baseline="0" dirty="0" smtClean="0">
                          <a:solidFill>
                            <a:schemeClr val="tx1"/>
                          </a:solidFill>
                          <a:latin typeface="+mn-lt"/>
                        </a:rPr>
                        <a:t>Lluvioso </a:t>
                      </a:r>
                      <a:r>
                        <a:rPr lang="es-MX" sz="950" b="0" i="0" u="none" baseline="0" dirty="0" smtClean="0">
                          <a:solidFill>
                            <a:schemeClr val="tx1"/>
                          </a:solidFill>
                          <a:latin typeface="+mn-lt"/>
                        </a:rPr>
                        <a:t>podrían incluir que: (1</a:t>
                      </a:r>
                      <a:r>
                        <a:rPr lang="es-MX" sz="950" b="0" u="none" baseline="0" dirty="0" smtClean="0">
                          <a:solidFill>
                            <a:schemeClr val="tx1"/>
                          </a:solidFill>
                          <a:latin typeface="+mn-lt"/>
                        </a:rPr>
                        <a:t>) no hay diálogo entre animales (i.e. personificación), y (2) no hay ninguna lección o moraleja para aprender.</a:t>
                      </a: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s-419" sz="1300" b="1" noProof="0" dirty="0" smtClean="0">
                          <a:latin typeface="+mn-lt"/>
                        </a:rPr>
                        <a:t>Ejemplo de respuesta en el “lenguaje” del estudiante </a:t>
                      </a:r>
                    </a:p>
                  </a:txBody>
                  <a:tcPr marL="103632" marR="103632" marT="50292" marB="50292">
                    <a:solidFill>
                      <a:schemeClr val="bg1">
                        <a:lumMod val="85000"/>
                      </a:schemeClr>
                    </a:solidFill>
                  </a:tcPr>
                </a:tc>
                <a:tc hMerge="1">
                  <a:txBody>
                    <a:bodyPr/>
                    <a:lstStyle/>
                    <a:p>
                      <a:endParaRPr lang="en-US" sz="1000" dirty="0"/>
                    </a:p>
                  </a:txBody>
                  <a:tcPr/>
                </a:tc>
              </a:tr>
              <a:tr h="844586">
                <a:tc>
                  <a:txBody>
                    <a:bodyPr/>
                    <a:lstStyle/>
                    <a:p>
                      <a:pPr algn="ctr"/>
                      <a:r>
                        <a:rPr lang="en-US" sz="1400" b="1" dirty="0" smtClean="0">
                          <a:solidFill>
                            <a:schemeClr val="tx1"/>
                          </a:solidFill>
                          <a:latin typeface="+mn-lt"/>
                        </a:rPr>
                        <a:t>2</a:t>
                      </a:r>
                      <a:endParaRPr lang="en-US" sz="1400" b="1" dirty="0">
                        <a:solidFill>
                          <a:schemeClr val="tx1"/>
                        </a:solidFill>
                        <a:latin typeface="+mn-lt"/>
                      </a:endParaRPr>
                    </a:p>
                  </a:txBody>
                  <a:tcPr marL="103632" marR="103632" marT="50292" marB="50292" anchor="ctr"/>
                </a:tc>
                <a:tc>
                  <a:txBody>
                    <a:bodyPr/>
                    <a:lstStyle/>
                    <a:p>
                      <a:r>
                        <a:rPr lang="es-ES" sz="950" i="1" baseline="0" dirty="0" smtClean="0">
                          <a:solidFill>
                            <a:schemeClr val="tx1"/>
                          </a:solidFill>
                          <a:latin typeface="+mn-lt"/>
                        </a:rPr>
                        <a:t>La respuesta del estudiante explica cómo cada texto es y no es como una fábula utilizando detalles y ejemplos relevantes de ambos textos, y concluye diciendo que el texto que es más parecido a una fábula. El estudiante entiende claramente lo que es una fábula.</a:t>
                      </a:r>
                    </a:p>
                    <a:p>
                      <a:r>
                        <a:rPr lang="es-ES" sz="950" b="1" i="1" u="none" baseline="0" dirty="0" smtClean="0">
                          <a:solidFill>
                            <a:schemeClr val="tx1"/>
                          </a:solidFill>
                          <a:latin typeface="+mn-lt"/>
                        </a:rPr>
                        <a:t>El bosque tropical: Un hogar </a:t>
                      </a:r>
                      <a:r>
                        <a:rPr lang="es-ES" sz="950" i="0" baseline="0" dirty="0" smtClean="0">
                          <a:solidFill>
                            <a:schemeClr val="tx1"/>
                          </a:solidFill>
                          <a:latin typeface="+mn-lt"/>
                        </a:rPr>
                        <a:t>tiene muchos elementos de una fábula. Los animales tienen diálogo y se hablan entre sí.  El autor dice que el mono estaba “gritando a todo pulmón”, que es como comparándolo con lo que la gente hace, entonces es una personificación. El cuento es de fantasía y divertido de leer como las fábulas. Sin embargo, creo que lo más importante es que </a:t>
                      </a:r>
                      <a:r>
                        <a:rPr lang="es-ES" sz="950" b="1" i="1" u="none" baseline="0" dirty="0" smtClean="0">
                          <a:solidFill>
                            <a:schemeClr val="tx1"/>
                          </a:solidFill>
                          <a:latin typeface="+mn-lt"/>
                        </a:rPr>
                        <a:t>El bosque tropical: Un hogar </a:t>
                      </a:r>
                      <a:r>
                        <a:rPr lang="es-ES" sz="950" i="0" baseline="0" dirty="0" smtClean="0">
                          <a:solidFill>
                            <a:schemeClr val="tx1"/>
                          </a:solidFill>
                          <a:latin typeface="+mn-lt"/>
                        </a:rPr>
                        <a:t>tiene una lección para aprender, la cual es ser feliz donde estás. Pero, </a:t>
                      </a:r>
                      <a:r>
                        <a:rPr lang="es-ES" sz="950" b="1" i="1" u="none" baseline="0" dirty="0" smtClean="0">
                          <a:solidFill>
                            <a:schemeClr val="tx1"/>
                          </a:solidFill>
                          <a:latin typeface="+mn-lt"/>
                        </a:rPr>
                        <a:t>El bosque tropical: Un hogar </a:t>
                      </a:r>
                      <a:r>
                        <a:rPr lang="es-ES" sz="950" i="0" baseline="0" dirty="0" smtClean="0">
                          <a:solidFill>
                            <a:schemeClr val="tx1"/>
                          </a:solidFill>
                          <a:latin typeface="+mn-lt"/>
                        </a:rPr>
                        <a:t>no tiene una trama o una aventura donde el personaje pasa por muchas cosas para aprender una lección. Así es cómo es diferente de una fábula. </a:t>
                      </a:r>
                    </a:p>
                    <a:p>
                      <a:r>
                        <a:rPr lang="es-ES" sz="950" i="0" baseline="0" dirty="0" smtClean="0">
                          <a:solidFill>
                            <a:schemeClr val="tx1"/>
                          </a:solidFill>
                          <a:latin typeface="+mn-lt"/>
                        </a:rPr>
                        <a:t>El poema </a:t>
                      </a:r>
                      <a:r>
                        <a:rPr lang="es-MX" sz="950" b="1" i="1" u="none" baseline="0" dirty="0" smtClean="0">
                          <a:solidFill>
                            <a:schemeClr val="tx1"/>
                          </a:solidFill>
                          <a:latin typeface="+mn-lt"/>
                        </a:rPr>
                        <a:t>Lluvioso</a:t>
                      </a:r>
                      <a:r>
                        <a:rPr lang="es-ES" sz="950" i="0" baseline="0" dirty="0" smtClean="0">
                          <a:solidFill>
                            <a:schemeClr val="tx1"/>
                          </a:solidFill>
                          <a:latin typeface="+mn-lt"/>
                        </a:rPr>
                        <a:t> es un poema. Muy pocas fábulas son poemas, eso creo. </a:t>
                      </a:r>
                      <a:r>
                        <a:rPr lang="es-MX" sz="950" b="1" i="1" u="none" baseline="0" dirty="0" smtClean="0">
                          <a:solidFill>
                            <a:schemeClr val="tx1"/>
                          </a:solidFill>
                          <a:latin typeface="+mn-lt"/>
                        </a:rPr>
                        <a:t>Lluvioso</a:t>
                      </a:r>
                      <a:r>
                        <a:rPr lang="es-ES" sz="950" i="0" baseline="0" dirty="0" smtClean="0">
                          <a:solidFill>
                            <a:schemeClr val="tx1"/>
                          </a:solidFill>
                          <a:latin typeface="+mn-lt"/>
                        </a:rPr>
                        <a:t> es de fantasía como una fábula y divertido de leer también. Pero es más diferente que igual a una fábula. Por ejemplo, no hay personajes, ni una moraleja ni una trama. Basado en esta información </a:t>
                      </a:r>
                      <a:r>
                        <a:rPr lang="es-ES" sz="950" b="1" i="1" u="none" baseline="0" dirty="0" smtClean="0">
                          <a:solidFill>
                            <a:schemeClr val="tx1"/>
                          </a:solidFill>
                          <a:latin typeface="+mn-lt"/>
                        </a:rPr>
                        <a:t>El bosque tropical: Un hogar es </a:t>
                      </a:r>
                      <a:r>
                        <a:rPr lang="es-ES" sz="950" b="0" i="0" u="none" baseline="0" dirty="0" smtClean="0">
                          <a:solidFill>
                            <a:schemeClr val="tx1"/>
                          </a:solidFill>
                          <a:latin typeface="+mn-lt"/>
                        </a:rPr>
                        <a:t>más parecido a una fábula que </a:t>
                      </a:r>
                      <a:r>
                        <a:rPr lang="es-ES" sz="950" b="1" i="1" u="none" baseline="0" dirty="0" smtClean="0">
                          <a:solidFill>
                            <a:schemeClr val="tx1"/>
                          </a:solidFill>
                          <a:latin typeface="+mn-lt"/>
                        </a:rPr>
                        <a:t>Lluvioso</a:t>
                      </a:r>
                      <a:r>
                        <a:rPr lang="es-ES" sz="950" b="0" i="1" u="none" baseline="0" dirty="0" smtClean="0">
                          <a:solidFill>
                            <a:schemeClr val="tx1"/>
                          </a:solidFill>
                          <a:latin typeface="+mn-lt"/>
                        </a:rPr>
                        <a:t>.</a:t>
                      </a:r>
                      <a:endParaRPr lang="en-US" sz="950" b="0" i="0" baseline="0" dirty="0" smtClean="0">
                        <a:solidFill>
                          <a:schemeClr val="tx1"/>
                        </a:solidFill>
                        <a:latin typeface="+mn-lt"/>
                      </a:endParaRPr>
                    </a:p>
                  </a:txBody>
                  <a:tcPr marL="103632" marR="103632" marT="50292" marB="50292"/>
                </a:tc>
              </a:tr>
              <a:tr h="616277">
                <a:tc>
                  <a:txBody>
                    <a:bodyPr/>
                    <a:lstStyle/>
                    <a:p>
                      <a:pPr algn="ctr"/>
                      <a:r>
                        <a:rPr lang="en-US" sz="1400" b="1" dirty="0" smtClean="0">
                          <a:solidFill>
                            <a:schemeClr val="tx1"/>
                          </a:solidFill>
                          <a:latin typeface="+mn-lt"/>
                        </a:rPr>
                        <a:t>1</a:t>
                      </a:r>
                      <a:endParaRPr lang="en-US" sz="1400" b="1" dirty="0">
                        <a:solidFill>
                          <a:schemeClr val="tx1"/>
                        </a:solidFill>
                        <a:latin typeface="+mn-lt"/>
                      </a:endParaRPr>
                    </a:p>
                  </a:txBody>
                  <a:tcPr marL="103632" marR="103632" marT="50292" marB="50292" anchor="ctr"/>
                </a:tc>
                <a:tc>
                  <a:txBody>
                    <a:bodyPr/>
                    <a:lstStyle/>
                    <a:p>
                      <a:r>
                        <a:rPr lang="es-ES" sz="950" i="1" baseline="0" dirty="0" smtClean="0">
                          <a:solidFill>
                            <a:schemeClr val="tx1"/>
                          </a:solidFill>
                          <a:latin typeface="+mn-lt"/>
                        </a:rPr>
                        <a:t>La respuesta del estudiante explica un poco cómo cada texto es y no es como una fábula utilizando detalles parciales y ejemplos de ambos textos, y concluye diciendo cuál es más parecido a una fábula. El estudiante demuestra comprensión parcial de una fábula. </a:t>
                      </a:r>
                    </a:p>
                    <a:p>
                      <a:r>
                        <a:rPr lang="es-ES" sz="950" i="0" baseline="0" dirty="0" smtClean="0">
                          <a:solidFill>
                            <a:schemeClr val="tx1"/>
                          </a:solidFill>
                          <a:latin typeface="+mn-lt"/>
                        </a:rPr>
                        <a:t>Cuando leí el cuento </a:t>
                      </a:r>
                      <a:r>
                        <a:rPr lang="es-ES" sz="950" b="1" i="1" u="none" baseline="0" dirty="0" smtClean="0">
                          <a:solidFill>
                            <a:schemeClr val="tx1"/>
                          </a:solidFill>
                          <a:latin typeface="+mn-lt"/>
                        </a:rPr>
                        <a:t>El bosque tropical: Un hogar </a:t>
                      </a:r>
                      <a:r>
                        <a:rPr lang="es-ES" sz="950" i="0" baseline="0" dirty="0" smtClean="0">
                          <a:solidFill>
                            <a:schemeClr val="tx1"/>
                          </a:solidFill>
                          <a:latin typeface="+mn-lt"/>
                        </a:rPr>
                        <a:t>me recuerda un poco una fábula porque es como un cuento de hadas y no es verdadero. El poema llamado </a:t>
                      </a:r>
                      <a:r>
                        <a:rPr lang="es-MX" sz="950" b="1" i="1" u="none" baseline="0" dirty="0" smtClean="0">
                          <a:solidFill>
                            <a:schemeClr val="tx1"/>
                          </a:solidFill>
                          <a:latin typeface="+mn-lt"/>
                        </a:rPr>
                        <a:t>Lluvioso</a:t>
                      </a:r>
                      <a:r>
                        <a:rPr lang="es-ES" sz="950" i="0" baseline="0" dirty="0" smtClean="0">
                          <a:solidFill>
                            <a:schemeClr val="tx1"/>
                          </a:solidFill>
                          <a:latin typeface="+mn-lt"/>
                        </a:rPr>
                        <a:t> no me recuerda para nada a una fábula excepto que también es de fantasía. Ambos son cuentos muy buenos para leer. </a:t>
                      </a:r>
                      <a:r>
                        <a:rPr lang="es-ES" sz="950" b="1" i="1" u="none" baseline="0" dirty="0" smtClean="0">
                          <a:solidFill>
                            <a:schemeClr val="tx1"/>
                          </a:solidFill>
                          <a:latin typeface="+mn-lt"/>
                        </a:rPr>
                        <a:t>El bosque tropical: Un hogar </a:t>
                      </a:r>
                      <a:r>
                        <a:rPr lang="es-ES" sz="950" b="0" i="0" u="none" baseline="0" dirty="0" smtClean="0">
                          <a:solidFill>
                            <a:schemeClr val="tx1"/>
                          </a:solidFill>
                          <a:latin typeface="+mn-lt"/>
                        </a:rPr>
                        <a:t>trata de</a:t>
                      </a:r>
                      <a:r>
                        <a:rPr lang="es-ES" sz="950" i="0" baseline="0" dirty="0" smtClean="0">
                          <a:solidFill>
                            <a:schemeClr val="tx1"/>
                          </a:solidFill>
                          <a:latin typeface="+mn-lt"/>
                        </a:rPr>
                        <a:t> un ocelote que quiere mudarse, y </a:t>
                      </a:r>
                      <a:r>
                        <a:rPr lang="es-MX" sz="950" b="1" i="1" u="none" baseline="0" dirty="0" smtClean="0">
                          <a:solidFill>
                            <a:schemeClr val="tx1"/>
                          </a:solidFill>
                          <a:latin typeface="+mn-lt"/>
                        </a:rPr>
                        <a:t>Lluvioso</a:t>
                      </a:r>
                      <a:r>
                        <a:rPr lang="es-ES" sz="950" i="0" baseline="0" dirty="0" smtClean="0">
                          <a:solidFill>
                            <a:schemeClr val="tx1"/>
                          </a:solidFill>
                          <a:latin typeface="+mn-lt"/>
                        </a:rPr>
                        <a:t> es sobre cómo es el bosque tropical.</a:t>
                      </a:r>
                      <a:endParaRPr lang="en-US" sz="950" i="0" baseline="0" dirty="0" smtClean="0">
                        <a:solidFill>
                          <a:schemeClr val="tx1"/>
                        </a:solidFill>
                        <a:latin typeface="+mn-lt"/>
                      </a:endParaRPr>
                    </a:p>
                  </a:txBody>
                  <a:tcPr marL="103632" marR="103632" marT="50292" marB="50292"/>
                </a:tc>
              </a:tr>
              <a:tr h="472440">
                <a:tc>
                  <a:txBody>
                    <a:bodyPr/>
                    <a:lstStyle/>
                    <a:p>
                      <a:pPr algn="ctr"/>
                      <a:r>
                        <a:rPr lang="en-US" sz="1400" b="1" dirty="0" smtClean="0">
                          <a:solidFill>
                            <a:schemeClr val="tx1"/>
                          </a:solidFill>
                          <a:latin typeface="+mn-lt"/>
                        </a:rPr>
                        <a:t>0</a:t>
                      </a:r>
                      <a:endParaRPr lang="en-US" sz="1400" b="1" dirty="0">
                        <a:solidFill>
                          <a:schemeClr val="tx1"/>
                        </a:solidFill>
                        <a:latin typeface="+mn-lt"/>
                      </a:endParaRPr>
                    </a:p>
                  </a:txBody>
                  <a:tcPr marL="103632" marR="103632" marT="50292" marB="50292" anchor="ctr"/>
                </a:tc>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s-ES" sz="950" i="1" baseline="0" dirty="0" smtClean="0">
                          <a:solidFill>
                            <a:schemeClr val="tx1"/>
                          </a:solidFill>
                          <a:latin typeface="+mn-lt"/>
                        </a:rPr>
                        <a:t>El estudiante no demuestra que entiende lo que es una fábula para contestar la pregunta.</a:t>
                      </a:r>
                    </a:p>
                    <a:p>
                      <a:pPr marL="0" marR="0" indent="0" algn="l" defTabSz="1018824" rtl="0" eaLnBrk="1" fontAlgn="auto" latinLnBrk="0" hangingPunct="1">
                        <a:lnSpc>
                          <a:spcPct val="100000"/>
                        </a:lnSpc>
                        <a:spcBef>
                          <a:spcPts val="0"/>
                        </a:spcBef>
                        <a:spcAft>
                          <a:spcPts val="0"/>
                        </a:spcAft>
                        <a:buClrTx/>
                        <a:buSzTx/>
                        <a:buFontTx/>
                        <a:buNone/>
                        <a:tabLst/>
                        <a:defRPr/>
                      </a:pPr>
                      <a:r>
                        <a:rPr lang="es-ES" sz="950" b="1" i="1" u="none" baseline="0" dirty="0" smtClean="0">
                          <a:solidFill>
                            <a:schemeClr val="tx1"/>
                          </a:solidFill>
                          <a:latin typeface="+mn-lt"/>
                        </a:rPr>
                        <a:t>El bosque tropical: Un hogar </a:t>
                      </a:r>
                      <a:r>
                        <a:rPr lang="es-ES" sz="950" i="0" baseline="0" dirty="0" smtClean="0">
                          <a:solidFill>
                            <a:schemeClr val="tx1"/>
                          </a:solidFill>
                          <a:latin typeface="+mn-lt"/>
                        </a:rPr>
                        <a:t>es un gran cuento sobre un ocelote que vive en un bosque tropical. Yo creo que es como una fábula porque ocelotes realmente no viven en el bosque tropical. El otro cuento es solo un poema.</a:t>
                      </a:r>
                      <a:endParaRPr lang="en-US" sz="950" i="0" baseline="0" dirty="0" smtClean="0">
                        <a:solidFill>
                          <a:schemeClr val="tx1"/>
                        </a:solidFill>
                        <a:latin typeface="+mn-lt"/>
                      </a:endParaRPr>
                    </a:p>
                  </a:txBody>
                  <a:tcPr marL="103632" marR="103632" marT="50292" marB="50292"/>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448422223"/>
              </p:ext>
            </p:extLst>
          </p:nvPr>
        </p:nvGraphicFramePr>
        <p:xfrm>
          <a:off x="2209800" y="9072372"/>
          <a:ext cx="4824549" cy="557489"/>
        </p:xfrm>
        <a:graphic>
          <a:graphicData uri="http://schemas.openxmlformats.org/drawingml/2006/table">
            <a:tbl>
              <a:tblPr firstRow="1" firstCol="1" bandRow="1"/>
              <a:tblGrid>
                <a:gridCol w="4824549"/>
              </a:tblGrid>
              <a:tr h="105026">
                <a:tc>
                  <a:txBody>
                    <a:bodyPr/>
                    <a:lstStyle/>
                    <a:p>
                      <a:pPr marL="0" marR="0" algn="ctr">
                        <a:lnSpc>
                          <a:spcPct val="100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RL.4.6  DOK </a:t>
                      </a:r>
                      <a:r>
                        <a:rPr lang="en-US" sz="800" b="1" dirty="0">
                          <a:solidFill>
                            <a:srgbClr val="000000"/>
                          </a:solidFill>
                          <a:effectLst/>
                          <a:latin typeface="Calibri"/>
                          <a:ea typeface="Times New Roman"/>
                          <a:cs typeface="Times New Roman"/>
                        </a:rPr>
                        <a:t>4 - SYU</a:t>
                      </a:r>
                      <a:endParaRPr lang="en-US" sz="800" dirty="0">
                        <a:effectLst/>
                        <a:latin typeface="Calibri"/>
                        <a:ea typeface="Calibri"/>
                        <a:cs typeface="Times New Roman"/>
                      </a:endParaRPr>
                    </a:p>
                  </a:txBody>
                  <a:tcPr marL="33421" marR="33421"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5B8B7"/>
                    </a:solidFill>
                  </a:tcPr>
                </a:tc>
              </a:tr>
              <a:tr h="435569">
                <a:tc>
                  <a:txBody>
                    <a:bodyPr/>
                    <a:lstStyle/>
                    <a:p>
                      <a:pPr marL="0" marR="0" algn="l">
                        <a:lnSpc>
                          <a:spcPct val="100000"/>
                        </a:lnSpc>
                        <a:spcBef>
                          <a:spcPts val="0"/>
                        </a:spcBef>
                        <a:spcAft>
                          <a:spcPts val="0"/>
                        </a:spcAft>
                      </a:pPr>
                      <a:r>
                        <a:rPr lang="es-ES" sz="800" b="0" dirty="0" smtClean="0">
                          <a:solidFill>
                            <a:srgbClr val="000000"/>
                          </a:solidFill>
                          <a:effectLst/>
                          <a:latin typeface="+mn-lt"/>
                          <a:ea typeface="Times New Roman"/>
                          <a:cs typeface="Times New Roman"/>
                        </a:rPr>
                        <a:t>Sintetiza múltiples recuentos en narraciones en primera y tercera persona con el fin de comparar y contrastar los puntos de vista desde el que se narran diferentes cuentos (para un propósito o resultado - es decir, ensayo, etc...). </a:t>
                      </a:r>
                      <a:r>
                        <a:rPr lang="es-ES" sz="800" b="0" i="1" dirty="0" smtClean="0">
                          <a:solidFill>
                            <a:srgbClr val="000000"/>
                          </a:solidFill>
                          <a:effectLst/>
                          <a:latin typeface="+mn-lt"/>
                          <a:ea typeface="Times New Roman"/>
                          <a:cs typeface="Times New Roman"/>
                        </a:rPr>
                        <a:t>Nota: Para que realmente sea un DOK 4,</a:t>
                      </a:r>
                      <a:r>
                        <a:rPr lang="es-ES" sz="800" b="0" i="1" baseline="0" dirty="0" smtClean="0">
                          <a:solidFill>
                            <a:srgbClr val="000000"/>
                          </a:solidFill>
                          <a:effectLst/>
                          <a:latin typeface="+mn-lt"/>
                          <a:ea typeface="Times New Roman"/>
                          <a:cs typeface="Times New Roman"/>
                        </a:rPr>
                        <a:t> la respuesta </a:t>
                      </a:r>
                      <a:r>
                        <a:rPr lang="es-ES" sz="800" b="0" i="1" dirty="0" smtClean="0">
                          <a:solidFill>
                            <a:srgbClr val="000000"/>
                          </a:solidFill>
                          <a:effectLst/>
                          <a:latin typeface="+mn-lt"/>
                          <a:ea typeface="Times New Roman"/>
                          <a:cs typeface="Times New Roman"/>
                        </a:rPr>
                        <a:t>tendría que ser una composición completa.</a:t>
                      </a:r>
                      <a:endParaRPr lang="es-ES" sz="800" b="0" i="1" dirty="0">
                        <a:solidFill>
                          <a:srgbClr val="000000"/>
                        </a:solidFill>
                        <a:effectLst/>
                        <a:latin typeface="+mn-lt"/>
                        <a:ea typeface="Times New Roman"/>
                        <a:cs typeface="Times New Roman"/>
                      </a:endParaRPr>
                    </a:p>
                  </a:txBody>
                  <a:tcPr marL="33421" marR="33421"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23510432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p:cNvSpPr>
          <p:nvPr>
            <p:ph type="sldNum" sz="quarter" idx="4294967295"/>
          </p:nvPr>
        </p:nvSpPr>
        <p:spPr>
          <a:xfrm>
            <a:off x="6557965" y="9372467"/>
            <a:ext cx="842011" cy="300837"/>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sz="1200">
                <a:solidFill>
                  <a:srgbClr val="888888"/>
                </a:solidFill>
              </a:rPr>
              <a:t>17</a:t>
            </a:fld>
            <a:endParaRPr sz="1400" dirty="0">
              <a:solidFill>
                <a:srgbClr val="888888"/>
              </a:solidFill>
            </a:endParaRPr>
          </a:p>
        </p:txBody>
      </p:sp>
      <p:graphicFrame>
        <p:nvGraphicFramePr>
          <p:cNvPr id="148" name="Table 148"/>
          <p:cNvGraphicFramePr/>
          <p:nvPr>
            <p:extLst>
              <p:ext uri="{D42A27DB-BD31-4B8C-83A1-F6EECF244321}">
                <p14:modId xmlns:p14="http://schemas.microsoft.com/office/powerpoint/2010/main" val="974200923"/>
              </p:ext>
            </p:extLst>
          </p:nvPr>
        </p:nvGraphicFramePr>
        <p:xfrm>
          <a:off x="365692" y="1765000"/>
          <a:ext cx="7010400" cy="7615428"/>
        </p:xfrm>
        <a:graphic>
          <a:graphicData uri="http://schemas.openxmlformats.org/drawingml/2006/table">
            <a:tbl>
              <a:tblPr firstRow="1"/>
              <a:tblGrid>
                <a:gridCol w="320108"/>
                <a:gridCol w="6690292"/>
              </a:tblGrid>
              <a:tr h="217932">
                <a:tc gridSpan="2">
                  <a:txBody>
                    <a:bodyPr/>
                    <a:lstStyle/>
                    <a:p>
                      <a:pPr marL="0" marR="0" lvl="0" indent="0" algn="ctr" defTabSz="1018809" rtl="0" eaLnBrk="1" fontAlgn="auto" latinLnBrk="0" hangingPunct="1">
                        <a:lnSpc>
                          <a:spcPct val="100000"/>
                        </a:lnSpc>
                        <a:spcBef>
                          <a:spcPts val="0"/>
                        </a:spcBef>
                        <a:spcAft>
                          <a:spcPts val="0"/>
                        </a:spcAft>
                        <a:buClrTx/>
                        <a:buSzTx/>
                        <a:buFontTx/>
                        <a:buNone/>
                        <a:tabLst/>
                        <a:defRPr sz="1800" b="0" i="0"/>
                      </a:pPr>
                      <a:r>
                        <a:rPr lang="es-MX" sz="1400" b="1" dirty="0" smtClean="0"/>
                        <a:t>Pre-evaluación Trimestre 4: Clave para la Respuesta construida</a:t>
                      </a: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hMerge="1">
                  <a:txBody>
                    <a:bodyPr/>
                    <a:lstStyle/>
                    <a:p>
                      <a:endParaRPr lang="en-US"/>
                    </a:p>
                  </a:txBody>
                  <a:tcPr/>
                </a:tc>
              </a:tr>
              <a:tr h="217932">
                <a:tc gridSpan="2">
                  <a:txBody>
                    <a:bodyPr/>
                    <a:lstStyle/>
                    <a:p>
                      <a:pPr marL="0" lvl="0" indent="117475" algn="l">
                        <a:defRPr sz="1800" b="0" i="0"/>
                      </a:pPr>
                      <a:r>
                        <a:rPr lang="es-MX" sz="1400" b="1" dirty="0" smtClean="0">
                          <a:latin typeface="+mn-lt"/>
                        </a:rPr>
                        <a:t>Estándar R</a:t>
                      </a:r>
                      <a:r>
                        <a:rPr lang="es-MX" sz="1400" b="1" baseline="0" dirty="0" smtClean="0">
                          <a:solidFill>
                            <a:schemeClr val="tx1"/>
                          </a:solidFill>
                          <a:latin typeface="+mn-lt"/>
                        </a:rPr>
                        <a:t>L.4.9  </a:t>
                      </a:r>
                      <a:r>
                        <a:rPr lang="es-MX" sz="1400" b="1" u="none" noProof="0" dirty="0" smtClean="0">
                          <a:solidFill>
                            <a:schemeClr val="tx1"/>
                          </a:solidFill>
                        </a:rPr>
                        <a:t>Rúbrica para una respuesta construida - Lectura</a:t>
                      </a:r>
                      <a:endParaRPr lang="es-MX" sz="1400" b="1" dirty="0">
                        <a:latin typeface="+mn-lt"/>
                      </a:endParaRP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tcPr>
                </a:tc>
                <a:tc hMerge="1">
                  <a:txBody>
                    <a:bodyPr/>
                    <a:lstStyle/>
                    <a:p>
                      <a:endParaRPr lang="en-US"/>
                    </a:p>
                  </a:txBody>
                  <a:tcPr/>
                </a:tc>
              </a:tr>
              <a:tr h="445298">
                <a:tc gridSpan="2">
                  <a:txBody>
                    <a:bodyPr/>
                    <a:lstStyle/>
                    <a:p>
                      <a:pPr marL="1031875" marR="0" indent="-911225" algn="l" defTabSz="966612" rtl="0" eaLnBrk="1" fontAlgn="auto" latinLnBrk="0" hangingPunct="1">
                        <a:lnSpc>
                          <a:spcPct val="100000"/>
                        </a:lnSpc>
                        <a:spcBef>
                          <a:spcPts val="0"/>
                        </a:spcBef>
                        <a:spcAft>
                          <a:spcPts val="0"/>
                        </a:spcAft>
                        <a:buClrTx/>
                        <a:buSzTx/>
                        <a:buFont typeface="+mj-lt"/>
                        <a:buNone/>
                        <a:tabLst/>
                        <a:defRPr/>
                      </a:pPr>
                      <a:r>
                        <a:rPr lang="es-MX" sz="1300" b="1" dirty="0" smtClean="0">
                          <a:latin typeface="+mn-lt"/>
                        </a:rPr>
                        <a:t>Pregunta #8: </a:t>
                      </a:r>
                      <a:r>
                        <a:rPr lang="es-MX" sz="1200" b="1" kern="1200" dirty="0" smtClean="0">
                          <a:solidFill>
                            <a:schemeClr val="tx1"/>
                          </a:solidFill>
                          <a:latin typeface="+mn-lt"/>
                          <a:ea typeface="+mn-ea"/>
                          <a:cs typeface="+mn-cs"/>
                        </a:rPr>
                        <a:t>¿Qué figuras</a:t>
                      </a:r>
                      <a:r>
                        <a:rPr lang="es-MX" sz="1200" b="1" kern="1200" baseline="0" dirty="0" smtClean="0">
                          <a:solidFill>
                            <a:schemeClr val="tx1"/>
                          </a:solidFill>
                          <a:latin typeface="+mn-lt"/>
                          <a:ea typeface="+mn-ea"/>
                          <a:cs typeface="+mn-cs"/>
                        </a:rPr>
                        <a:t> literarias </a:t>
                      </a:r>
                      <a:r>
                        <a:rPr lang="es-MX" sz="1200" b="1" kern="1200" dirty="0" smtClean="0">
                          <a:solidFill>
                            <a:schemeClr val="tx1"/>
                          </a:solidFill>
                          <a:latin typeface="+mn-lt"/>
                          <a:ea typeface="+mn-ea"/>
                          <a:cs typeface="+mn-cs"/>
                        </a:rPr>
                        <a:t>(en la tabla</a:t>
                      </a:r>
                      <a:r>
                        <a:rPr lang="es-MX" sz="1200" b="1" kern="1200" baseline="0" dirty="0" smtClean="0">
                          <a:solidFill>
                            <a:schemeClr val="tx1"/>
                          </a:solidFill>
                          <a:latin typeface="+mn-lt"/>
                          <a:ea typeface="+mn-ea"/>
                          <a:cs typeface="+mn-cs"/>
                        </a:rPr>
                        <a:t> arriba</a:t>
                      </a:r>
                      <a:r>
                        <a:rPr lang="es-MX" sz="1200" b="1" kern="1200" dirty="0" smtClean="0">
                          <a:solidFill>
                            <a:schemeClr val="tx1"/>
                          </a:solidFill>
                          <a:latin typeface="+mn-lt"/>
                          <a:ea typeface="+mn-ea"/>
                          <a:cs typeface="+mn-cs"/>
                        </a:rPr>
                        <a:t>) utiliza el autor en </a:t>
                      </a:r>
                      <a:r>
                        <a:rPr lang="es-MX" sz="1200" b="0" i="1" kern="1200" dirty="0" smtClean="0">
                          <a:solidFill>
                            <a:schemeClr val="tx1"/>
                          </a:solidFill>
                          <a:latin typeface="+mn-lt"/>
                          <a:ea typeface="+mn-ea"/>
                          <a:cs typeface="Helvetica" pitchFamily="34" charset="0"/>
                        </a:rPr>
                        <a:t>El bosque tropical: Un hogar </a:t>
                      </a:r>
                      <a:r>
                        <a:rPr lang="es-MX" sz="1200" b="1" kern="1200" dirty="0" smtClean="0">
                          <a:solidFill>
                            <a:schemeClr val="tx1"/>
                          </a:solidFill>
                          <a:latin typeface="+mn-lt"/>
                          <a:ea typeface="+mn-ea"/>
                          <a:cs typeface="Helvetica" pitchFamily="34" charset="0"/>
                        </a:rPr>
                        <a:t>y </a:t>
                      </a:r>
                      <a:r>
                        <a:rPr lang="es-MX" sz="1200" b="0" i="1" kern="1200" dirty="0" smtClean="0">
                          <a:solidFill>
                            <a:schemeClr val="tx1"/>
                          </a:solidFill>
                          <a:latin typeface="+mn-lt"/>
                          <a:ea typeface="+mn-ea"/>
                          <a:cs typeface="Helvetica" pitchFamily="34" charset="0"/>
                        </a:rPr>
                        <a:t>Lluvioso</a:t>
                      </a:r>
                      <a:r>
                        <a:rPr lang="es-MX" sz="1200" b="1" kern="1200" dirty="0" smtClean="0">
                          <a:solidFill>
                            <a:schemeClr val="tx1"/>
                          </a:solidFill>
                          <a:latin typeface="+mn-lt"/>
                          <a:ea typeface="+mn-ea"/>
                          <a:cs typeface="+mn-cs"/>
                        </a:rPr>
                        <a:t>? ¿Por qué el autor utiliza estas</a:t>
                      </a:r>
                      <a:r>
                        <a:rPr lang="es-MX" sz="1200" b="1" kern="1200" baseline="0" dirty="0" smtClean="0">
                          <a:solidFill>
                            <a:schemeClr val="tx1"/>
                          </a:solidFill>
                          <a:latin typeface="+mn-lt"/>
                          <a:ea typeface="+mn-ea"/>
                          <a:cs typeface="+mn-cs"/>
                        </a:rPr>
                        <a:t> figuras literarias? </a:t>
                      </a:r>
                      <a:r>
                        <a:rPr lang="es-MX" sz="1200" b="1" kern="1200" dirty="0" smtClean="0">
                          <a:solidFill>
                            <a:schemeClr val="tx1"/>
                          </a:solidFill>
                          <a:latin typeface="+mn-lt"/>
                          <a:ea typeface="+mn-ea"/>
                          <a:cs typeface="+mn-cs"/>
                        </a:rPr>
                        <a:t>Da un ejemplo del texto para cada figura literaria utilizada.</a:t>
                      </a:r>
                    </a:p>
                  </a:txBody>
                  <a:tcPr marL="0"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798576">
                <a:tc gridSpan="2">
                  <a:txBody>
                    <a:bodyPr/>
                    <a:lstStyle/>
                    <a:p>
                      <a:pPr marL="0" marR="0" lvl="0" indent="0" algn="l" defTabSz="764118" rtl="0" eaLnBrk="1" fontAlgn="auto" latinLnBrk="0" hangingPunct="1">
                        <a:lnSpc>
                          <a:spcPct val="100000"/>
                        </a:lnSpc>
                        <a:spcBef>
                          <a:spcPts val="0"/>
                        </a:spcBef>
                        <a:spcAft>
                          <a:spcPts val="0"/>
                        </a:spcAft>
                        <a:buClrTx/>
                        <a:buSzTx/>
                        <a:buFontTx/>
                        <a:buNone/>
                        <a:tabLst/>
                        <a:defRPr sz="1800" b="0" i="0"/>
                      </a:pPr>
                      <a:r>
                        <a:rPr lang="es-MX" sz="950" b="0" u="sng" noProof="0" dirty="0" smtClean="0">
                          <a:latin typeface="+mj-lt"/>
                        </a:rPr>
                        <a:t>Instrucciones</a:t>
                      </a:r>
                      <a:r>
                        <a:rPr lang="es-MX" sz="950" b="0" u="sng" baseline="0" noProof="0" dirty="0" smtClean="0">
                          <a:latin typeface="+mj-lt"/>
                        </a:rPr>
                        <a:t> para calificar</a:t>
                      </a:r>
                      <a:r>
                        <a:rPr lang="es-MX" sz="950" u="none" noProof="0" dirty="0" smtClean="0">
                          <a:latin typeface="+mj-lt"/>
                        </a:rPr>
                        <a:t>: </a:t>
                      </a:r>
                      <a:r>
                        <a:rPr lang="es-MX" sz="950" kern="1200" noProof="0" dirty="0" smtClean="0">
                          <a:solidFill>
                            <a:srgbClr val="000000"/>
                          </a:solidFill>
                          <a:effectLst/>
                          <a:latin typeface="+mj-lt"/>
                          <a:ea typeface="Times New Roman"/>
                          <a:cs typeface="Arial"/>
                        </a:rPr>
                        <a:t>Escriba una respuesta</a:t>
                      </a:r>
                      <a:r>
                        <a:rPr lang="es-MX" sz="950" kern="1200" baseline="0" noProof="0" dirty="0" smtClean="0">
                          <a:solidFill>
                            <a:srgbClr val="000000"/>
                          </a:solidFill>
                          <a:effectLst/>
                          <a:latin typeface="+mj-lt"/>
                          <a:ea typeface="Times New Roman"/>
                          <a:cs typeface="Arial"/>
                        </a:rPr>
                        <a:t> general de lo que los estudiantes pueden incluir en </a:t>
                      </a:r>
                      <a:r>
                        <a:rPr lang="es-MX" sz="950" kern="1200" baseline="0" noProof="0" smtClean="0">
                          <a:solidFill>
                            <a:srgbClr val="000000"/>
                          </a:solidFill>
                          <a:effectLst/>
                          <a:latin typeface="+mj-lt"/>
                          <a:ea typeface="Times New Roman"/>
                          <a:cs typeface="Arial"/>
                        </a:rPr>
                        <a:t>una contestación </a:t>
                      </a:r>
                      <a:r>
                        <a:rPr lang="es-MX" sz="950" kern="1200" baseline="0" noProof="0" dirty="0" smtClean="0">
                          <a:solidFill>
                            <a:srgbClr val="000000"/>
                          </a:solidFill>
                          <a:effectLst/>
                          <a:latin typeface="+mj-lt"/>
                          <a:ea typeface="Times New Roman"/>
                          <a:cs typeface="Arial"/>
                        </a:rPr>
                        <a:t>competente con ejemplos del texto. Sea bien específico y “extenso”.</a:t>
                      </a:r>
                    </a:p>
                    <a:p>
                      <a:r>
                        <a:rPr lang="es-MX" sz="950" b="1" dirty="0" smtClean="0">
                          <a:latin typeface="+mj-lt"/>
                        </a:rPr>
                        <a:t>Suficiente</a:t>
                      </a:r>
                      <a:r>
                        <a:rPr lang="es-MX" sz="950" b="1" baseline="0" dirty="0" smtClean="0">
                          <a:latin typeface="+mj-lt"/>
                        </a:rPr>
                        <a:t> evidencia </a:t>
                      </a:r>
                      <a:r>
                        <a:rPr lang="es-MX" sz="950" b="0" dirty="0" smtClean="0">
                          <a:latin typeface="+mj-lt"/>
                        </a:rPr>
                        <a:t>para una respuesta estudiantil incluye ejemplos de cada texto de las figuras literarias específicas que el autor utilizó. </a:t>
                      </a:r>
                    </a:p>
                    <a:p>
                      <a:r>
                        <a:rPr lang="es-MX" sz="950" b="1" dirty="0" smtClean="0">
                          <a:latin typeface="+mj-lt"/>
                        </a:rPr>
                        <a:t>Identificaciones específicas </a:t>
                      </a:r>
                      <a:r>
                        <a:rPr lang="es-MX" sz="950" b="0" dirty="0" smtClean="0">
                          <a:latin typeface="+mj-lt"/>
                        </a:rPr>
                        <a:t>(información de apoyo) deberían incluir cualquiera de las figuras literarias (en el recuadro de arriba) que se encuentran explícitamente en el texto. </a:t>
                      </a:r>
                    </a:p>
                    <a:p>
                      <a:r>
                        <a:rPr lang="es-MX" sz="950" b="1" dirty="0" smtClean="0">
                          <a:latin typeface="+mj-lt"/>
                        </a:rPr>
                        <a:t>Ejemplos de una metáfora </a:t>
                      </a:r>
                      <a:r>
                        <a:rPr lang="es-MX" sz="950" b="0" dirty="0" smtClean="0">
                          <a:latin typeface="+mj-lt"/>
                        </a:rPr>
                        <a:t>en </a:t>
                      </a:r>
                      <a:r>
                        <a:rPr lang="es-MX" sz="950" b="1" i="1" kern="1200" dirty="0" smtClean="0">
                          <a:solidFill>
                            <a:schemeClr val="tx1"/>
                          </a:solidFill>
                          <a:latin typeface="+mj-lt"/>
                          <a:ea typeface="+mn-ea"/>
                          <a:cs typeface="Helvetica" pitchFamily="34" charset="0"/>
                        </a:rPr>
                        <a:t>El bosque tropical: Un hogar </a:t>
                      </a:r>
                      <a:r>
                        <a:rPr lang="es-MX" sz="950" b="0" dirty="0" smtClean="0">
                          <a:latin typeface="+mj-lt"/>
                        </a:rPr>
                        <a:t>podrían incluir: (1) el corazón del</a:t>
                      </a:r>
                      <a:r>
                        <a:rPr lang="es-MX" sz="950" b="0" baseline="0" dirty="0" smtClean="0">
                          <a:latin typeface="+mj-lt"/>
                        </a:rPr>
                        <a:t> bosque tropical</a:t>
                      </a:r>
                      <a:r>
                        <a:rPr lang="es-MX" sz="950" b="0" dirty="0" smtClean="0">
                          <a:latin typeface="+mj-lt"/>
                        </a:rPr>
                        <a:t> y (2) la </a:t>
                      </a:r>
                      <a:r>
                        <a:rPr lang="es-MX" sz="950" b="1" dirty="0" smtClean="0">
                          <a:latin typeface="+mj-lt"/>
                        </a:rPr>
                        <a:t>personificación </a:t>
                      </a:r>
                      <a:r>
                        <a:rPr lang="es-MX" sz="950" b="0" dirty="0" smtClean="0">
                          <a:latin typeface="+mj-lt"/>
                        </a:rPr>
                        <a:t>del mono “gritando a todo pulmón". La imaginería en </a:t>
                      </a:r>
                      <a:r>
                        <a:rPr lang="es-MX" sz="950" b="1" i="1" kern="1200" dirty="0" smtClean="0">
                          <a:solidFill>
                            <a:schemeClr val="tx1"/>
                          </a:solidFill>
                          <a:latin typeface="+mj-lt"/>
                          <a:ea typeface="+mn-ea"/>
                          <a:cs typeface="Helvetica" pitchFamily="34" charset="0"/>
                        </a:rPr>
                        <a:t>El bosque tropical: Un hogar </a:t>
                      </a:r>
                      <a:r>
                        <a:rPr lang="es-MX" sz="950" b="0" dirty="0" smtClean="0">
                          <a:latin typeface="+mj-lt"/>
                        </a:rPr>
                        <a:t>podría incluir: (1) descripciones del bosque tropical: la niebla, el ruido, la</a:t>
                      </a:r>
                      <a:r>
                        <a:rPr lang="es-MX" sz="950" b="0" baseline="0" dirty="0" smtClean="0">
                          <a:latin typeface="+mj-lt"/>
                        </a:rPr>
                        <a:t> algarabía</a:t>
                      </a:r>
                      <a:r>
                        <a:rPr lang="es-MX" sz="950" b="0" dirty="0" smtClean="0">
                          <a:latin typeface="+mj-lt"/>
                        </a:rPr>
                        <a:t>, los olores, las plantas, las viñas y los olores.</a:t>
                      </a:r>
                    </a:p>
                    <a:p>
                      <a:r>
                        <a:rPr lang="es-MX" sz="950" b="1" dirty="0" smtClean="0">
                          <a:latin typeface="+mj-lt"/>
                        </a:rPr>
                        <a:t>Las metáforas </a:t>
                      </a:r>
                      <a:r>
                        <a:rPr lang="es-MX" sz="950" b="0" dirty="0" smtClean="0">
                          <a:latin typeface="+mj-lt"/>
                        </a:rPr>
                        <a:t>en </a:t>
                      </a:r>
                      <a:r>
                        <a:rPr lang="es-MX" sz="950" b="1" i="1" dirty="0" smtClean="0">
                          <a:latin typeface="+mj-lt"/>
                        </a:rPr>
                        <a:t>Lluvioso </a:t>
                      </a:r>
                      <a:r>
                        <a:rPr lang="es-MX" sz="950" b="0" dirty="0" smtClean="0">
                          <a:latin typeface="+mj-lt"/>
                        </a:rPr>
                        <a:t>podrían incluir: (1) aire placentero (2) la tierra se mueve, (3) el aire viviendo, (4) </a:t>
                      </a:r>
                      <a:r>
                        <a:rPr lang="es-MX" sz="950" dirty="0" smtClean="0">
                          <a:latin typeface="+mj-lt"/>
                          <a:ea typeface="Times New Roman"/>
                        </a:rPr>
                        <a:t>Qué magias en la brisa se quedan </a:t>
                      </a:r>
                      <a:r>
                        <a:rPr lang="es-MX" sz="950" b="0" dirty="0" smtClean="0">
                          <a:latin typeface="+mj-lt"/>
                        </a:rPr>
                        <a:t>(5) </a:t>
                      </a:r>
                      <a:r>
                        <a:rPr lang="es-MX" sz="950" dirty="0" smtClean="0">
                          <a:latin typeface="+mj-lt"/>
                          <a:ea typeface="Times New Roman"/>
                        </a:rPr>
                        <a:t>misterios los árboles encierran </a:t>
                      </a:r>
                      <a:r>
                        <a:rPr lang="es-MX" sz="950" b="0" dirty="0" smtClean="0">
                          <a:latin typeface="+mj-lt"/>
                        </a:rPr>
                        <a:t>.  No hay personificación en </a:t>
                      </a:r>
                      <a:r>
                        <a:rPr lang="es-MX" sz="950" b="1" i="1" dirty="0" smtClean="0">
                          <a:latin typeface="+mj-lt"/>
                        </a:rPr>
                        <a:t>Lluvioso</a:t>
                      </a:r>
                      <a:r>
                        <a:rPr lang="es-MX" sz="950" b="0" dirty="0" smtClean="0">
                          <a:latin typeface="+mj-lt"/>
                        </a:rPr>
                        <a:t>.</a:t>
                      </a:r>
                      <a:r>
                        <a:rPr lang="es-MX" sz="950" b="0" baseline="0" dirty="0" smtClean="0">
                          <a:latin typeface="+mj-lt"/>
                        </a:rPr>
                        <a:t>  </a:t>
                      </a:r>
                      <a:r>
                        <a:rPr lang="es-MX" sz="950" b="1" baseline="0" dirty="0" smtClean="0">
                          <a:latin typeface="+mj-lt"/>
                        </a:rPr>
                        <a:t>Imaginería </a:t>
                      </a:r>
                      <a:r>
                        <a:rPr lang="es-MX" sz="950" b="0" baseline="0" dirty="0" smtClean="0">
                          <a:latin typeface="+mj-lt"/>
                        </a:rPr>
                        <a:t>en </a:t>
                      </a:r>
                      <a:r>
                        <a:rPr lang="es-MX" sz="950" b="1" i="1" dirty="0" smtClean="0">
                          <a:latin typeface="+mj-lt"/>
                        </a:rPr>
                        <a:t>Lluvioso</a:t>
                      </a:r>
                      <a:r>
                        <a:rPr lang="es-MX" sz="950" b="0" baseline="0" dirty="0" smtClean="0">
                          <a:latin typeface="+mj-lt"/>
                        </a:rPr>
                        <a:t> podría incluir: (1) adjetivos que describen al aire: placentero, (2) adjetivos que describen el bosque tropical: lluvioso, húmedo, suave, blando bajo pies, cosas peludas caminando y (3) verbos que describen o dan una imagen visual: escurridizo, cantando, juegan, corren.</a:t>
                      </a:r>
                    </a:p>
                    <a:p>
                      <a:r>
                        <a:rPr lang="es-MX" sz="950" b="1" baseline="0" dirty="0" smtClean="0">
                          <a:latin typeface="+mj-lt"/>
                        </a:rPr>
                        <a:t>Apoyo total</a:t>
                      </a:r>
                      <a:r>
                        <a:rPr lang="es-MX" sz="950" b="0" baseline="0" dirty="0" smtClean="0">
                          <a:latin typeface="+mj-lt"/>
                        </a:rPr>
                        <a:t> (otros detalles) podría incluir cualquier otro ejemplo de figuras literarias que se encuentran en los textos que no se indican.</a:t>
                      </a: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795238">
                <a:tc>
                  <a:txBody>
                    <a:bodyPr/>
                    <a:lstStyle/>
                    <a:p>
                      <a:pPr lvl="0" algn="ctr">
                        <a:defRPr sz="1800" b="0" i="0"/>
                      </a:pPr>
                      <a:r>
                        <a:rPr sz="2000" b="1" dirty="0">
                          <a:latin typeface="+mn-lt"/>
                        </a:rPr>
                        <a:t>3</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r>
                        <a:rPr lang="es-ES" sz="950" i="1" dirty="0" smtClean="0">
                          <a:latin typeface="+mn-lt"/>
                        </a:rPr>
                        <a:t>La</a:t>
                      </a:r>
                      <a:r>
                        <a:rPr lang="es-ES" sz="950" i="1" baseline="0" dirty="0" smtClean="0">
                          <a:latin typeface="+mn-lt"/>
                        </a:rPr>
                        <a:t> r</a:t>
                      </a:r>
                      <a:r>
                        <a:rPr lang="es-ES" sz="950" i="1" dirty="0" smtClean="0">
                          <a:latin typeface="+mn-lt"/>
                        </a:rPr>
                        <a:t>espuesta del estudiante indica</a:t>
                      </a:r>
                      <a:r>
                        <a:rPr lang="es-ES" sz="950" i="1" baseline="0" dirty="0" smtClean="0">
                          <a:latin typeface="+mn-lt"/>
                        </a:rPr>
                        <a:t> </a:t>
                      </a:r>
                      <a:r>
                        <a:rPr lang="es-ES" sz="950" i="1" dirty="0" smtClean="0">
                          <a:latin typeface="+mn-lt"/>
                        </a:rPr>
                        <a:t>figuras literarias que se encuentran en ambos textos y sus </a:t>
                      </a:r>
                      <a:r>
                        <a:rPr lang="es-ES" sz="950" b="1" i="1" dirty="0" smtClean="0">
                          <a:latin typeface="+mn-lt"/>
                        </a:rPr>
                        <a:t>objetivos</a:t>
                      </a:r>
                      <a:r>
                        <a:rPr lang="es-ES" sz="950" b="0" i="1" dirty="0" smtClean="0">
                          <a:latin typeface="+mn-lt"/>
                        </a:rPr>
                        <a:t>,</a:t>
                      </a:r>
                      <a:r>
                        <a:rPr lang="es-ES" sz="950" b="0" i="1" baseline="0" dirty="0" smtClean="0">
                          <a:latin typeface="+mn-lt"/>
                        </a:rPr>
                        <a:t> </a:t>
                      </a:r>
                      <a:r>
                        <a:rPr lang="es-ES" sz="950" i="1" dirty="0" smtClean="0">
                          <a:latin typeface="+mn-lt"/>
                        </a:rPr>
                        <a:t>y da ejemplos </a:t>
                      </a:r>
                      <a:r>
                        <a:rPr lang="es-ES" sz="950" b="1" i="1" dirty="0" smtClean="0">
                          <a:latin typeface="+mn-lt"/>
                        </a:rPr>
                        <a:t>competentes</a:t>
                      </a:r>
                      <a:r>
                        <a:rPr lang="es-ES" sz="950" i="1" dirty="0" smtClean="0">
                          <a:latin typeface="+mn-lt"/>
                        </a:rPr>
                        <a:t> para apoyar la respuesta. </a:t>
                      </a:r>
                    </a:p>
                    <a:p>
                      <a:pPr marL="0" marR="0" indent="0" algn="l" defTabSz="1018824" rtl="0" eaLnBrk="1" fontAlgn="auto" latinLnBrk="0" hangingPunct="1">
                        <a:lnSpc>
                          <a:spcPct val="100000"/>
                        </a:lnSpc>
                        <a:spcBef>
                          <a:spcPts val="0"/>
                        </a:spcBef>
                        <a:spcAft>
                          <a:spcPts val="0"/>
                        </a:spcAft>
                        <a:buClrTx/>
                        <a:buSzTx/>
                        <a:buFontTx/>
                        <a:buNone/>
                        <a:tabLst/>
                        <a:defRPr/>
                      </a:pPr>
                      <a:r>
                        <a:rPr lang="es-MX" sz="950" b="1" i="1" kern="1200" dirty="0" smtClean="0">
                          <a:solidFill>
                            <a:schemeClr val="tx1"/>
                          </a:solidFill>
                          <a:latin typeface="+mn-lt"/>
                          <a:ea typeface="+mn-ea"/>
                          <a:cs typeface="Helvetica" pitchFamily="34" charset="0"/>
                        </a:rPr>
                        <a:t>El bosque tropical: Un hogar </a:t>
                      </a:r>
                      <a:r>
                        <a:rPr lang="es-ES" sz="950" i="0" dirty="0" smtClean="0">
                          <a:latin typeface="+mn-lt"/>
                        </a:rPr>
                        <a:t>tiene una metáfora, una personificación y</a:t>
                      </a:r>
                      <a:r>
                        <a:rPr lang="es-ES" sz="950" i="0" baseline="0" dirty="0" smtClean="0">
                          <a:latin typeface="+mn-lt"/>
                        </a:rPr>
                        <a:t> algunas  imaginerías</a:t>
                      </a:r>
                      <a:r>
                        <a:rPr lang="es-ES" sz="950" i="0" dirty="0" smtClean="0">
                          <a:latin typeface="+mn-lt"/>
                        </a:rPr>
                        <a:t>. El autor compara el bosque tropical con un corazón en la frase "corazón del bosque</a:t>
                      </a:r>
                      <a:r>
                        <a:rPr lang="es-ES" sz="950" i="0" baseline="0" dirty="0" smtClean="0">
                          <a:latin typeface="+mn-lt"/>
                        </a:rPr>
                        <a:t> tropical</a:t>
                      </a:r>
                      <a:r>
                        <a:rPr lang="es-ES" sz="950" i="0" dirty="0" smtClean="0">
                          <a:latin typeface="+mn-lt"/>
                        </a:rPr>
                        <a:t>". Esto hace que el lector sienta como si el ocelote viviera en el centro del bosque tropical.  Luego la frase "</a:t>
                      </a:r>
                      <a:r>
                        <a:rPr lang="es-MX" sz="950" b="0" kern="1200" dirty="0" smtClean="0">
                          <a:solidFill>
                            <a:schemeClr val="tx1"/>
                          </a:solidFill>
                          <a:latin typeface="+mn-lt"/>
                          <a:ea typeface="+mn-ea"/>
                          <a:cs typeface="+mn-cs"/>
                        </a:rPr>
                        <a:t>mono gritando a todo pulmón"</a:t>
                      </a:r>
                      <a:r>
                        <a:rPr lang="es-ES" sz="950" i="0" dirty="0" smtClean="0">
                          <a:latin typeface="+mn-lt"/>
                        </a:rPr>
                        <a:t>, es una personificación porque el mono grita como una persona. Realmente me ayuda a entender como</a:t>
                      </a:r>
                      <a:r>
                        <a:rPr lang="es-ES" sz="950" i="0" baseline="0" dirty="0" smtClean="0">
                          <a:latin typeface="+mn-lt"/>
                        </a:rPr>
                        <a:t> se escucharía</a:t>
                      </a:r>
                      <a:r>
                        <a:rPr lang="es-ES" sz="950" i="0" dirty="0" smtClean="0">
                          <a:latin typeface="+mn-lt"/>
                        </a:rPr>
                        <a:t>. Hay algunas imaginerías cuando el autor utiliza palabras para describir el bosque tropical: lluvioso, ruidoso, olores, niebla, algarabía.</a:t>
                      </a:r>
                    </a:p>
                    <a:p>
                      <a:pPr marL="0" marR="0" indent="0" algn="l" defTabSz="1018824" rtl="0" eaLnBrk="1" fontAlgn="auto" latinLnBrk="0" hangingPunct="1">
                        <a:lnSpc>
                          <a:spcPct val="100000"/>
                        </a:lnSpc>
                        <a:spcBef>
                          <a:spcPts val="0"/>
                        </a:spcBef>
                        <a:spcAft>
                          <a:spcPts val="0"/>
                        </a:spcAft>
                        <a:buClrTx/>
                        <a:buSzTx/>
                        <a:buFontTx/>
                        <a:buNone/>
                        <a:tabLst/>
                        <a:defRPr/>
                      </a:pPr>
                      <a:r>
                        <a:rPr lang="es-ES" sz="950" b="1" i="1" dirty="0" smtClean="0">
                          <a:latin typeface="+mn-lt"/>
                        </a:rPr>
                        <a:t>Lluvioso</a:t>
                      </a:r>
                      <a:r>
                        <a:rPr lang="es-ES" sz="950" i="0" dirty="0" smtClean="0">
                          <a:latin typeface="+mn-lt"/>
                        </a:rPr>
                        <a:t> tiene muchas metáforas y poca</a:t>
                      </a:r>
                      <a:r>
                        <a:rPr lang="es-ES" sz="950" i="0" baseline="0" dirty="0" smtClean="0">
                          <a:latin typeface="+mn-lt"/>
                        </a:rPr>
                        <a:t> imaginería</a:t>
                      </a:r>
                      <a:r>
                        <a:rPr lang="es-ES" sz="950" i="0" dirty="0" smtClean="0">
                          <a:latin typeface="+mn-lt"/>
                        </a:rPr>
                        <a:t>. Creo que la poesía a menudo utiliza muchas metáforas. Mis favoritas son "el aire placentero", y "el aire viviendo". Estas metáforas hacen que el aire en el bosque tropical tenga su propia personalidad – dulce y viva. Me gustan las metáforas que dicen "</a:t>
                      </a:r>
                      <a:r>
                        <a:rPr lang="es-MX" sz="950" dirty="0" smtClean="0">
                          <a:latin typeface="+mn-lt"/>
                          <a:ea typeface="Times New Roman"/>
                        </a:rPr>
                        <a:t>misterios los árboles encierran”, y “magias en la brisa se quedan”.</a:t>
                      </a:r>
                      <a:r>
                        <a:rPr lang="en-US" sz="950" i="0" baseline="0" dirty="0" smtClean="0">
                          <a:latin typeface="+mn-lt"/>
                        </a:rPr>
                        <a:t> </a:t>
                      </a:r>
                      <a:r>
                        <a:rPr lang="es-ES" sz="950" i="0" baseline="0" dirty="0" smtClean="0">
                          <a:latin typeface="+mn-lt"/>
                        </a:rPr>
                        <a:t>Hace que parezca que en el bosque tropical hay más que lo que dice el poema, como si fuera profundo y oscuro y lleno de maravillas.  El uso de la imaginería en</a:t>
                      </a:r>
                      <a:r>
                        <a:rPr lang="es-ES" sz="950" i="1" baseline="0" dirty="0" smtClean="0">
                          <a:latin typeface="+mn-lt"/>
                        </a:rPr>
                        <a:t> </a:t>
                      </a:r>
                      <a:r>
                        <a:rPr lang="es-ES" sz="950" b="1" i="1" baseline="0" dirty="0" smtClean="0">
                          <a:latin typeface="+mn-lt"/>
                        </a:rPr>
                        <a:t>Lluvioso</a:t>
                      </a:r>
                      <a:r>
                        <a:rPr lang="es-ES" sz="950" i="1" baseline="0" dirty="0" smtClean="0">
                          <a:latin typeface="+mn-lt"/>
                        </a:rPr>
                        <a:t> </a:t>
                      </a:r>
                      <a:r>
                        <a:rPr lang="es-ES" sz="950" i="0" baseline="0" dirty="0" smtClean="0">
                          <a:latin typeface="+mn-lt"/>
                        </a:rPr>
                        <a:t>incluye palabras que describen cómo el bosque tropical se siente: húmedo, suave, blando bajo los pies, peludo y escurridizo.</a:t>
                      </a:r>
                      <a:endParaRPr lang="en-US" sz="950" i="0" baseline="0" dirty="0" smtClean="0">
                        <a:latin typeface="+mn-lt"/>
                      </a:endParaRPr>
                    </a:p>
                  </a:txBody>
                  <a:tcPr marL="96012" marR="96012" marT="48768" marB="48768">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04800">
                <a:tc>
                  <a:txBody>
                    <a:bodyPr/>
                    <a:lstStyle/>
                    <a:p>
                      <a:pPr lvl="0" algn="ctr">
                        <a:defRPr sz="1800" b="0" i="0"/>
                      </a:pPr>
                      <a:r>
                        <a:rPr sz="2000" b="1" dirty="0">
                          <a:latin typeface="+mn-lt"/>
                        </a:rPr>
                        <a:t>2</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s-ES" sz="950" i="1" baseline="0" dirty="0" smtClean="0">
                          <a:latin typeface="+mn-lt"/>
                        </a:rPr>
                        <a:t>La respuesta del estudiante indica </a:t>
                      </a:r>
                      <a:r>
                        <a:rPr lang="es-ES" sz="950" b="1" i="1" baseline="0" dirty="0" smtClean="0">
                          <a:latin typeface="+mn-lt"/>
                        </a:rPr>
                        <a:t>algunas figuras literarias </a:t>
                      </a:r>
                      <a:r>
                        <a:rPr lang="es-ES" sz="950" i="1" baseline="0" dirty="0" smtClean="0">
                          <a:latin typeface="+mn-lt"/>
                        </a:rPr>
                        <a:t>que se encuentran en ambos textos y sus </a:t>
                      </a:r>
                      <a:r>
                        <a:rPr lang="es-ES" sz="950" b="1" i="1" baseline="0" dirty="0" smtClean="0">
                          <a:latin typeface="+mn-lt"/>
                        </a:rPr>
                        <a:t>objetivos</a:t>
                      </a:r>
                      <a:r>
                        <a:rPr lang="es-ES" sz="950" b="0" i="1" baseline="0" dirty="0" smtClean="0">
                          <a:latin typeface="+mn-lt"/>
                        </a:rPr>
                        <a:t>, </a:t>
                      </a:r>
                      <a:r>
                        <a:rPr lang="es-ES" sz="950" i="1" baseline="0" dirty="0" smtClean="0">
                          <a:latin typeface="+mn-lt"/>
                        </a:rPr>
                        <a:t>y da ejemplos </a:t>
                      </a:r>
                      <a:r>
                        <a:rPr lang="es-ES" sz="950" b="1" i="1" baseline="0" dirty="0" smtClean="0">
                          <a:latin typeface="+mn-lt"/>
                        </a:rPr>
                        <a:t>parciales</a:t>
                      </a:r>
                      <a:r>
                        <a:rPr lang="es-ES" sz="950" i="1" baseline="0" dirty="0" smtClean="0">
                          <a:latin typeface="+mn-lt"/>
                        </a:rPr>
                        <a:t> para apoyar la respuesta. </a:t>
                      </a:r>
                    </a:p>
                    <a:p>
                      <a:pPr marL="0" marR="0" indent="0" algn="l" defTabSz="1018824" rtl="0" eaLnBrk="1" fontAlgn="auto" latinLnBrk="0" hangingPunct="1">
                        <a:lnSpc>
                          <a:spcPct val="100000"/>
                        </a:lnSpc>
                        <a:spcBef>
                          <a:spcPts val="0"/>
                        </a:spcBef>
                        <a:spcAft>
                          <a:spcPts val="0"/>
                        </a:spcAft>
                        <a:buClrTx/>
                        <a:buSzTx/>
                        <a:buFontTx/>
                        <a:buNone/>
                        <a:tabLst/>
                        <a:defRPr/>
                      </a:pPr>
                      <a:r>
                        <a:rPr lang="es-MX" sz="950" b="1" i="1" kern="1200" dirty="0" smtClean="0">
                          <a:solidFill>
                            <a:schemeClr val="tx1"/>
                          </a:solidFill>
                          <a:latin typeface="+mn-lt"/>
                          <a:ea typeface="+mn-ea"/>
                          <a:cs typeface="Helvetica" pitchFamily="34" charset="0"/>
                        </a:rPr>
                        <a:t>El bosque tropical: Un hogar </a:t>
                      </a:r>
                      <a:r>
                        <a:rPr lang="es-ES" sz="950" i="0" baseline="0" dirty="0" smtClean="0">
                          <a:latin typeface="+mn-lt"/>
                        </a:rPr>
                        <a:t>tiene alguna figuras literarias que realmente ayudan a describir el bosque tropical como palabras que te ayudan a imaginarlo. Describe al bosque tropical como  lluvioso, ruidoso y con olores. </a:t>
                      </a:r>
                    </a:p>
                    <a:p>
                      <a:pPr marL="0" marR="0" indent="0" algn="l" defTabSz="1018824" rtl="0" eaLnBrk="1" fontAlgn="auto" latinLnBrk="0" hangingPunct="1">
                        <a:lnSpc>
                          <a:spcPct val="100000"/>
                        </a:lnSpc>
                        <a:spcBef>
                          <a:spcPts val="0"/>
                        </a:spcBef>
                        <a:spcAft>
                          <a:spcPts val="0"/>
                        </a:spcAft>
                        <a:buClrTx/>
                        <a:buSzTx/>
                        <a:buFontTx/>
                        <a:buNone/>
                        <a:tabLst/>
                        <a:defRPr/>
                      </a:pPr>
                      <a:r>
                        <a:rPr lang="es-ES" sz="950" b="1" i="1" baseline="0" dirty="0" smtClean="0">
                          <a:latin typeface="+mn-lt"/>
                        </a:rPr>
                        <a:t>Lluvioso</a:t>
                      </a:r>
                      <a:r>
                        <a:rPr lang="es-ES" sz="950" i="0" baseline="0" dirty="0" smtClean="0">
                          <a:latin typeface="+mn-lt"/>
                        </a:rPr>
                        <a:t> tiene muchas palabras que te ayudan a conocer el bosque tropical. Tiene metáforas también. El “aire viviendo”,  es una metáfora porque el aire no puede estar vivo y la "tierra se mueve“, porque la tierra no tiene pies.  Pero las palabras te hacen sentir como que sí podría pasar, sobre todo las palabras como “cosas peludas caminando”.  Me hace sentir que algo podría deslizarse sobre mis pies.</a:t>
                      </a:r>
                      <a:endParaRPr lang="en-US" sz="950" i="0" baseline="0" dirty="0" smtClean="0">
                        <a:latin typeface="+mn-lt"/>
                      </a:endParaRPr>
                    </a:p>
                  </a:txBody>
                  <a:tcPr marL="96012" marR="96012" marT="48768" marB="48768">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0">
                <a:tc>
                  <a:txBody>
                    <a:bodyPr/>
                    <a:lstStyle/>
                    <a:p>
                      <a:pPr lvl="0" algn="ctr">
                        <a:defRPr sz="1800" b="0" i="0"/>
                      </a:pPr>
                      <a:r>
                        <a:rPr sz="2000" b="1" dirty="0">
                          <a:latin typeface="+mn-lt"/>
                        </a:rPr>
                        <a:t>1</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s-ES" sz="950" i="1" baseline="0" dirty="0" smtClean="0">
                          <a:latin typeface="+mn-lt"/>
                        </a:rPr>
                        <a:t>La respuesta del estudiante indica </a:t>
                      </a:r>
                      <a:r>
                        <a:rPr lang="es-ES" sz="950" b="1" i="1" baseline="0" dirty="0" smtClean="0">
                          <a:latin typeface="+mn-lt"/>
                        </a:rPr>
                        <a:t>mínimas figuras literarias </a:t>
                      </a:r>
                      <a:r>
                        <a:rPr lang="es-ES" sz="950" i="1" baseline="0" dirty="0" smtClean="0">
                          <a:latin typeface="+mn-lt"/>
                        </a:rPr>
                        <a:t>que se encuentran en ambos textos y </a:t>
                      </a:r>
                      <a:r>
                        <a:rPr lang="es-ES" sz="950" b="1" i="1" baseline="0" dirty="0" smtClean="0">
                          <a:latin typeface="+mn-lt"/>
                        </a:rPr>
                        <a:t>objetivos vagos, </a:t>
                      </a:r>
                      <a:r>
                        <a:rPr lang="es-ES" sz="950" i="1" baseline="0" dirty="0" smtClean="0">
                          <a:latin typeface="+mn-lt"/>
                        </a:rPr>
                        <a:t>y da </a:t>
                      </a:r>
                      <a:r>
                        <a:rPr lang="es-ES" sz="950" b="1" i="1" baseline="0" dirty="0" smtClean="0">
                          <a:latin typeface="+mn-lt"/>
                        </a:rPr>
                        <a:t>ejemplos mínimos </a:t>
                      </a:r>
                      <a:r>
                        <a:rPr lang="es-ES" sz="950" i="1" baseline="0" dirty="0" smtClean="0">
                          <a:latin typeface="+mn-lt"/>
                        </a:rPr>
                        <a:t>para apoyar la respuesta. </a:t>
                      </a:r>
                    </a:p>
                    <a:p>
                      <a:pPr marL="0" marR="0" indent="0" algn="l" defTabSz="1018824" rtl="0" eaLnBrk="1" fontAlgn="auto" latinLnBrk="0" hangingPunct="1">
                        <a:lnSpc>
                          <a:spcPct val="100000"/>
                        </a:lnSpc>
                        <a:spcBef>
                          <a:spcPts val="0"/>
                        </a:spcBef>
                        <a:spcAft>
                          <a:spcPts val="0"/>
                        </a:spcAft>
                        <a:buClrTx/>
                        <a:buSzTx/>
                        <a:buFontTx/>
                        <a:buNone/>
                        <a:tabLst/>
                        <a:defRPr/>
                      </a:pPr>
                      <a:r>
                        <a:rPr lang="es-MX" sz="950" b="1" i="1" kern="1200" dirty="0" smtClean="0">
                          <a:solidFill>
                            <a:schemeClr val="tx1"/>
                          </a:solidFill>
                          <a:latin typeface="+mn-lt"/>
                          <a:ea typeface="+mn-ea"/>
                          <a:cs typeface="Helvetica" pitchFamily="34" charset="0"/>
                        </a:rPr>
                        <a:t>El bosque tropical: Un hogar </a:t>
                      </a:r>
                      <a:r>
                        <a:rPr lang="es-ES" sz="950" i="0" baseline="0" dirty="0" smtClean="0">
                          <a:latin typeface="+mn-lt"/>
                        </a:rPr>
                        <a:t>tiene muchas palabras realmente lindas sobre el bosque tropical que me hacen sentir que estoy allí. Palabras como lluvioso y húmedo y todas las viñas y las plantas. Me ayuda a verlo. </a:t>
                      </a:r>
                    </a:p>
                    <a:p>
                      <a:pPr marL="0" marR="0" indent="0" algn="l" defTabSz="1018824" rtl="0" eaLnBrk="1" fontAlgn="auto" latinLnBrk="0" hangingPunct="1">
                        <a:lnSpc>
                          <a:spcPct val="100000"/>
                        </a:lnSpc>
                        <a:spcBef>
                          <a:spcPts val="0"/>
                        </a:spcBef>
                        <a:spcAft>
                          <a:spcPts val="0"/>
                        </a:spcAft>
                        <a:buClrTx/>
                        <a:buSzTx/>
                        <a:buFontTx/>
                        <a:buNone/>
                        <a:tabLst/>
                        <a:defRPr/>
                      </a:pPr>
                      <a:r>
                        <a:rPr lang="es-ES" sz="950" b="1" i="1" baseline="0" dirty="0" smtClean="0">
                          <a:latin typeface="+mn-lt"/>
                        </a:rPr>
                        <a:t>Lluvioso</a:t>
                      </a:r>
                      <a:r>
                        <a:rPr lang="es-ES" sz="950" i="0" baseline="0" dirty="0" smtClean="0">
                          <a:latin typeface="+mn-lt"/>
                        </a:rPr>
                        <a:t> tiene lo que se llama metáfora. Si ves el aire es porque puedes ver que se está moviendo como si estuviese vivo.</a:t>
                      </a:r>
                      <a:endParaRPr lang="en-US" sz="950" i="0" baseline="0" dirty="0" smtClean="0">
                        <a:latin typeface="+mn-lt"/>
                      </a:endParaRPr>
                    </a:p>
                  </a:txBody>
                  <a:tcPr marL="96012" marR="96012" marT="48768" marB="48768">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50520">
                <a:tc>
                  <a:txBody>
                    <a:bodyPr/>
                    <a:lstStyle/>
                    <a:p>
                      <a:pPr lvl="0" algn="ctr">
                        <a:defRPr sz="1800" b="0" i="0"/>
                      </a:pPr>
                      <a:r>
                        <a:rPr sz="2000" b="1" dirty="0">
                          <a:latin typeface="+mn-lt"/>
                        </a:rPr>
                        <a:t>0</a:t>
                      </a:r>
                    </a:p>
                  </a:txBody>
                  <a:tcPr marR="0" marT="0" marB="0" anchor="ctr" horzOverflow="overflow">
                    <a:lnL w="12700">
                      <a:solidFill>
                        <a:srgbClr val="000000"/>
                      </a:solidFill>
                      <a:round/>
                    </a:lnL>
                    <a:lnR w="12700" cap="flat" cmpd="sng" algn="ctr">
                      <a:solidFill>
                        <a:srgbClr val="000000"/>
                      </a:solidFill>
                      <a:prstDash val="solid"/>
                      <a:round/>
                      <a:headEnd type="none" w="med" len="med"/>
                      <a:tailEnd type="none" w="med" len="med"/>
                    </a:lnR>
                    <a:lnT w="12700">
                      <a:solidFill>
                        <a:srgbClr val="000000"/>
                      </a:solidFill>
                      <a:round/>
                    </a:lnT>
                    <a:lnB w="12700">
                      <a:solidFill>
                        <a:srgbClr val="000000"/>
                      </a:solidFill>
                      <a:round/>
                    </a:lnB>
                  </a:tcPr>
                </a:tc>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s-ES" sz="950" i="1" baseline="0" dirty="0" smtClean="0">
                          <a:latin typeface="+mn-lt"/>
                        </a:rPr>
                        <a:t>La respuesta del estudiante </a:t>
                      </a:r>
                      <a:r>
                        <a:rPr lang="es-ES" sz="950" b="1" i="1" baseline="0" dirty="0" smtClean="0">
                          <a:latin typeface="+mn-lt"/>
                        </a:rPr>
                        <a:t>no</a:t>
                      </a:r>
                      <a:r>
                        <a:rPr lang="es-ES" sz="950" i="1" baseline="0" dirty="0" smtClean="0">
                          <a:latin typeface="+mn-lt"/>
                        </a:rPr>
                        <a:t> indica correctamente qué </a:t>
                      </a:r>
                      <a:r>
                        <a:rPr lang="es-ES" sz="950" b="1" i="1" baseline="0" dirty="0" smtClean="0">
                          <a:latin typeface="+mn-lt"/>
                        </a:rPr>
                        <a:t>figuras literarias </a:t>
                      </a:r>
                      <a:r>
                        <a:rPr lang="es-ES" sz="950" i="1" baseline="0" dirty="0" smtClean="0">
                          <a:latin typeface="+mn-lt"/>
                        </a:rPr>
                        <a:t>se encuentran en ambos textos ni da ejemplos para apoyar la respuesta. </a:t>
                      </a:r>
                    </a:p>
                    <a:p>
                      <a:pPr marL="0" marR="0" indent="0" algn="l" defTabSz="1018824" rtl="0" eaLnBrk="1" fontAlgn="auto" latinLnBrk="0" hangingPunct="1">
                        <a:lnSpc>
                          <a:spcPct val="100000"/>
                        </a:lnSpc>
                        <a:spcBef>
                          <a:spcPts val="0"/>
                        </a:spcBef>
                        <a:spcAft>
                          <a:spcPts val="0"/>
                        </a:spcAft>
                        <a:buClrTx/>
                        <a:buSzTx/>
                        <a:buFontTx/>
                        <a:buNone/>
                        <a:tabLst/>
                        <a:defRPr/>
                      </a:pPr>
                      <a:r>
                        <a:rPr lang="es-MX" sz="950" b="1" i="1" kern="1200" dirty="0" smtClean="0">
                          <a:solidFill>
                            <a:schemeClr val="tx1"/>
                          </a:solidFill>
                          <a:latin typeface="+mn-lt"/>
                          <a:ea typeface="+mn-ea"/>
                          <a:cs typeface="Helvetica" pitchFamily="34" charset="0"/>
                        </a:rPr>
                        <a:t>El bosque tropical: Un hogar </a:t>
                      </a:r>
                      <a:r>
                        <a:rPr lang="es-ES" sz="950" i="0" baseline="0" dirty="0" smtClean="0">
                          <a:latin typeface="+mn-lt"/>
                        </a:rPr>
                        <a:t>es sobre el bosque tropical y este animalito llamado un ocelote. </a:t>
                      </a:r>
                      <a:r>
                        <a:rPr lang="es-ES" sz="950" b="1" i="1" baseline="0" dirty="0" smtClean="0">
                          <a:latin typeface="+mn-lt"/>
                        </a:rPr>
                        <a:t>Lluvioso</a:t>
                      </a:r>
                      <a:r>
                        <a:rPr lang="es-ES" sz="950" i="0" baseline="0" dirty="0" smtClean="0">
                          <a:latin typeface="+mn-lt"/>
                        </a:rPr>
                        <a:t> es sobre otro animalito del bosque tropical. Ambos aman a sus hogares.</a:t>
                      </a:r>
                      <a:endParaRPr lang="en-US" sz="950" i="0" u="none" baseline="0" dirty="0" smtClean="0">
                        <a:latin typeface="+mn-lt"/>
                      </a:endParaRPr>
                    </a:p>
                  </a:txBody>
                  <a:tcPr marL="96012" marR="96012" marT="48768" marB="48768">
                    <a:lnL w="12700">
                      <a:solidFill>
                        <a:srgbClr val="000000"/>
                      </a:solidFill>
                      <a:round/>
                    </a:lnL>
                    <a:lnR w="12700">
                      <a:solidFill>
                        <a:srgbClr val="000000"/>
                      </a:solidFill>
                      <a:round/>
                    </a:lnR>
                    <a:lnT w="12700">
                      <a:solidFill>
                        <a:srgbClr val="000000"/>
                      </a:solidFill>
                      <a:round/>
                    </a:lnT>
                    <a:lnB w="12700">
                      <a:solidFill>
                        <a:srgbClr val="000000"/>
                      </a:solidFill>
                      <a:roun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49542844"/>
              </p:ext>
            </p:extLst>
          </p:nvPr>
        </p:nvGraphicFramePr>
        <p:xfrm>
          <a:off x="3048000" y="9196917"/>
          <a:ext cx="4038600" cy="440292"/>
        </p:xfrm>
        <a:graphic>
          <a:graphicData uri="http://schemas.openxmlformats.org/drawingml/2006/table">
            <a:tbl>
              <a:tblPr firstRow="1" firstCol="1" bandRow="1"/>
              <a:tblGrid>
                <a:gridCol w="4038600"/>
              </a:tblGrid>
              <a:tr h="141097">
                <a:tc>
                  <a:txBody>
                    <a:bodyPr/>
                    <a:lstStyle/>
                    <a:p>
                      <a:pPr marL="0" marR="0" algn="ctr">
                        <a:lnSpc>
                          <a:spcPct val="100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RL.4.9             DOK </a:t>
                      </a:r>
                      <a:r>
                        <a:rPr lang="en-US" sz="800" b="1" dirty="0">
                          <a:solidFill>
                            <a:srgbClr val="000000"/>
                          </a:solidFill>
                          <a:effectLst/>
                          <a:latin typeface="Calibri"/>
                          <a:ea typeface="Times New Roman"/>
                          <a:cs typeface="Times New Roman"/>
                        </a:rPr>
                        <a:t>3 - ANA</a:t>
                      </a:r>
                      <a:endParaRPr lang="en-US" sz="800" dirty="0">
                        <a:effectLst/>
                        <a:latin typeface="Calibri"/>
                        <a:ea typeface="Calibri"/>
                        <a:cs typeface="Times New Roman"/>
                      </a:endParaRPr>
                    </a:p>
                  </a:txBody>
                  <a:tcPr marL="35031" marR="3503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299195">
                <a:tc>
                  <a:txBody>
                    <a:bodyPr/>
                    <a:lstStyle/>
                    <a:p>
                      <a:pPr marL="0" marR="0" algn="l">
                        <a:lnSpc>
                          <a:spcPct val="115000"/>
                        </a:lnSpc>
                        <a:spcBef>
                          <a:spcPts val="0"/>
                        </a:spcBef>
                        <a:spcAft>
                          <a:spcPts val="1200"/>
                        </a:spcAft>
                      </a:pPr>
                      <a:r>
                        <a:rPr lang="es-ES" sz="800" b="0" dirty="0" smtClean="0">
                          <a:solidFill>
                            <a:srgbClr val="000000"/>
                          </a:solidFill>
                          <a:effectLst/>
                          <a:latin typeface="+mn-lt"/>
                          <a:ea typeface="Times New Roman"/>
                          <a:cs typeface="Times New Roman"/>
                        </a:rPr>
                        <a:t>Analiza la obra del autor en cuentos, mitos o  literatura tradicional de diferentes culturas (¿está el autor utilizando una personificación? ¿Hipérbole? ¿Suspenso? ¿Retroceso?).</a:t>
                      </a:r>
                      <a:endParaRPr lang="en-US" sz="800" b="0" dirty="0">
                        <a:effectLst/>
                        <a:latin typeface="+mn-lt"/>
                        <a:ea typeface="Calibri"/>
                        <a:cs typeface="Times New Roman"/>
                      </a:endParaRPr>
                    </a:p>
                  </a:txBody>
                  <a:tcPr marL="35031" marR="3503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794756791"/>
              </p:ext>
            </p:extLst>
          </p:nvPr>
        </p:nvGraphicFramePr>
        <p:xfrm>
          <a:off x="365692" y="225760"/>
          <a:ext cx="7010400" cy="1539240"/>
        </p:xfrm>
        <a:graphic>
          <a:graphicData uri="http://schemas.openxmlformats.org/drawingml/2006/table">
            <a:tbl>
              <a:tblPr firstRow="1" bandRow="1">
                <a:tableStyleId>{5940675A-B579-460E-94D1-54222C63F5DA}</a:tableStyleId>
              </a:tblPr>
              <a:tblGrid>
                <a:gridCol w="1371600"/>
                <a:gridCol w="5638800"/>
              </a:tblGrid>
              <a:tr h="228600">
                <a:tc gridSpan="2">
                  <a:txBody>
                    <a:bodyPr/>
                    <a:lstStyle/>
                    <a:p>
                      <a:pPr algn="ctr"/>
                      <a:r>
                        <a:rPr lang="es-MX" sz="1100" b="1" noProof="0" dirty="0" smtClean="0"/>
                        <a:t>Figuras literarias que describen</a:t>
                      </a:r>
                      <a:endParaRPr lang="es-MX" sz="1100" b="1" noProof="0" dirty="0"/>
                    </a:p>
                  </a:txBody>
                  <a:tcPr>
                    <a:solidFill>
                      <a:schemeClr val="bg2"/>
                    </a:solidFill>
                  </a:tcPr>
                </a:tc>
                <a:tc hMerge="1">
                  <a:txBody>
                    <a:bodyPr/>
                    <a:lstStyle/>
                    <a:p>
                      <a:endParaRPr lang="en-US" sz="1400" b="1" dirty="0"/>
                    </a:p>
                  </a:txBody>
                  <a:tcPr>
                    <a:solidFill>
                      <a:schemeClr val="bg1"/>
                    </a:solidFill>
                  </a:tcPr>
                </a:tc>
              </a:tr>
              <a:tr h="162560">
                <a:tc>
                  <a:txBody>
                    <a:bodyPr/>
                    <a:lstStyle/>
                    <a:p>
                      <a:pPr marL="0" algn="l" defTabSz="1018824" rtl="0" eaLnBrk="1" latinLnBrk="0" hangingPunct="1"/>
                      <a:r>
                        <a:rPr lang="es-MX" sz="1100" b="1" i="0" kern="1200" noProof="0" dirty="0" smtClean="0">
                          <a:solidFill>
                            <a:schemeClr val="tx1"/>
                          </a:solidFill>
                          <a:latin typeface="+mn-lt"/>
                          <a:ea typeface="+mn-ea"/>
                          <a:cs typeface="+mn-cs"/>
                        </a:rPr>
                        <a:t>Metáfora</a:t>
                      </a:r>
                      <a:endParaRPr lang="es-MX" sz="1100" b="1" i="0" kern="1200" noProof="0" dirty="0">
                        <a:solidFill>
                          <a:schemeClr val="tx1"/>
                        </a:solidFill>
                        <a:latin typeface="+mn-lt"/>
                        <a:ea typeface="+mn-ea"/>
                        <a:cs typeface="+mn-cs"/>
                      </a:endParaRPr>
                    </a:p>
                  </a:txBody>
                  <a:tcPr anchor="ctr">
                    <a:solidFill>
                      <a:schemeClr val="bg1"/>
                    </a:solidFill>
                  </a:tcPr>
                </a:tc>
                <a:tc>
                  <a: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lang="es-MX" sz="1100" i="1" kern="1200" noProof="0" dirty="0" smtClean="0">
                          <a:solidFill>
                            <a:schemeClr val="tx1"/>
                          </a:solidFill>
                          <a:latin typeface="+mn-lt"/>
                          <a:ea typeface="+mn-ea"/>
                          <a:cs typeface="+mn-cs"/>
                        </a:rPr>
                        <a:t>“Henry fue un león en el campo de batalla”.  </a:t>
                      </a:r>
                      <a:r>
                        <a:rPr lang="es-MX" sz="1100" b="1" i="0" kern="1200" noProof="0" dirty="0" smtClean="0">
                          <a:solidFill>
                            <a:schemeClr val="tx1"/>
                          </a:solidFill>
                          <a:latin typeface="+mn-lt"/>
                          <a:ea typeface="+mn-ea"/>
                          <a:cs typeface="+mn-cs"/>
                        </a:rPr>
                        <a:t>A Henry se le compara con un león</a:t>
                      </a:r>
                    </a:p>
                  </a:txBody>
                  <a:tcPr>
                    <a:solidFill>
                      <a:schemeClr val="bg1"/>
                    </a:solidFill>
                  </a:tcPr>
                </a:tc>
              </a:tr>
              <a:tr h="284480">
                <a:tc>
                  <a: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lang="es-MX" sz="1100" b="1" i="0" kern="1200" noProof="0" dirty="0" smtClean="0">
                          <a:solidFill>
                            <a:schemeClr val="tx1"/>
                          </a:solidFill>
                          <a:latin typeface="+mn-lt"/>
                          <a:ea typeface="+mn-ea"/>
                          <a:cs typeface="+mn-cs"/>
                        </a:rPr>
                        <a:t>Personificación</a:t>
                      </a:r>
                    </a:p>
                  </a:txBody>
                  <a:tcPr anchor="ctr">
                    <a:solidFill>
                      <a:schemeClr val="bg1"/>
                    </a:solidFill>
                  </a:tcPr>
                </a:tc>
                <a:tc>
                  <a: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lang="es-MX" sz="1100" i="1" kern="1200" noProof="0" dirty="0" smtClean="0">
                          <a:solidFill>
                            <a:schemeClr val="tx1"/>
                          </a:solidFill>
                          <a:latin typeface="+mn-lt"/>
                          <a:ea typeface="+mn-ea"/>
                          <a:cs typeface="+mn-cs"/>
                        </a:rPr>
                        <a:t>“Los vientos furiosos” </a:t>
                      </a:r>
                      <a:r>
                        <a:rPr lang="es-MX" sz="1100" b="1" i="0" kern="1200" noProof="0" dirty="0" smtClean="0">
                          <a:solidFill>
                            <a:schemeClr val="tx1"/>
                          </a:solidFill>
                          <a:latin typeface="+mn-lt"/>
                          <a:ea typeface="+mn-ea"/>
                          <a:cs typeface="+mn-cs"/>
                        </a:rPr>
                        <a:t>Al viento se le da el rasgo humano de estar furioso.</a:t>
                      </a:r>
                    </a:p>
                    <a:p>
                      <a:pPr marL="0" marR="0" lvl="0" indent="0" algn="l" defTabSz="1018824" rtl="0" eaLnBrk="1" fontAlgn="auto" latinLnBrk="0" hangingPunct="1">
                        <a:lnSpc>
                          <a:spcPct val="100000"/>
                        </a:lnSpc>
                        <a:spcBef>
                          <a:spcPts val="0"/>
                        </a:spcBef>
                        <a:spcAft>
                          <a:spcPts val="0"/>
                        </a:spcAft>
                        <a:buClrTx/>
                        <a:buSzTx/>
                        <a:buFontTx/>
                        <a:buNone/>
                        <a:tabLst/>
                        <a:defRPr/>
                      </a:pPr>
                      <a:r>
                        <a:rPr lang="es-MX" sz="1100" i="1" kern="1200" noProof="0" dirty="0" smtClean="0">
                          <a:solidFill>
                            <a:schemeClr val="tx1"/>
                          </a:solidFill>
                          <a:latin typeface="+mn-lt"/>
                          <a:ea typeface="+mn-ea"/>
                          <a:cs typeface="+mn-cs"/>
                        </a:rPr>
                        <a:t>“La vaca platicadora” </a:t>
                      </a:r>
                      <a:r>
                        <a:rPr lang="es-MX" sz="1100" b="1" i="0" kern="1200" noProof="0" dirty="0" smtClean="0">
                          <a:solidFill>
                            <a:schemeClr val="tx1"/>
                          </a:solidFill>
                          <a:latin typeface="+mn-lt"/>
                          <a:ea typeface="+mn-ea"/>
                          <a:cs typeface="+mn-cs"/>
                        </a:rPr>
                        <a:t>A un animal se le da el rasgo humano de hablar.</a:t>
                      </a:r>
                    </a:p>
                  </a:txBody>
                  <a:tcPr>
                    <a:solidFill>
                      <a:schemeClr val="bg1"/>
                    </a:solidFill>
                  </a:tcPr>
                </a:tc>
              </a:tr>
              <a:tr h="502920">
                <a:tc>
                  <a:txBody>
                    <a:bodyPr/>
                    <a:lstStyle/>
                    <a:p>
                      <a:pPr marL="0" algn="l" defTabSz="1018824" rtl="0" eaLnBrk="1" latinLnBrk="0" hangingPunct="1"/>
                      <a:r>
                        <a:rPr lang="es-MX" sz="1100" b="1" i="0" kern="1200" noProof="0" dirty="0" smtClean="0">
                          <a:solidFill>
                            <a:schemeClr val="tx1"/>
                          </a:solidFill>
                          <a:latin typeface="+mn-lt"/>
                          <a:ea typeface="+mn-ea"/>
                          <a:cs typeface="+mn-cs"/>
                        </a:rPr>
                        <a:t>Imaginería (imágenes sensoriales)</a:t>
                      </a:r>
                      <a:endParaRPr lang="es-MX" sz="1100" b="1" i="0" kern="1200" noProof="0" dirty="0">
                        <a:solidFill>
                          <a:schemeClr val="tx1"/>
                        </a:solidFill>
                        <a:latin typeface="+mn-lt"/>
                        <a:ea typeface="+mn-ea"/>
                        <a:cs typeface="+mn-cs"/>
                      </a:endParaRPr>
                    </a:p>
                  </a:txBody>
                  <a:tcPr anchor="ctr">
                    <a:solidFill>
                      <a:schemeClr val="bg1"/>
                    </a:solidFill>
                  </a:tcPr>
                </a:tc>
                <a:tc>
                  <a:txBody>
                    <a:bodyPr/>
                    <a:lstStyle/>
                    <a:p>
                      <a:pPr marL="0" algn="l" defTabSz="1018824" rtl="0" eaLnBrk="1" latinLnBrk="0" hangingPunct="1"/>
                      <a:r>
                        <a:rPr lang="es-MX" sz="1100" i="1" kern="1200" noProof="0" dirty="0" smtClean="0">
                          <a:solidFill>
                            <a:schemeClr val="tx1"/>
                          </a:solidFill>
                          <a:latin typeface="+mn-lt"/>
                          <a:ea typeface="+mn-ea"/>
                          <a:cs typeface="+mn-cs"/>
                        </a:rPr>
                        <a:t>“El arroyo que brota robó su camino mientras bajaba las exuberantes montañas verdes, salpicadas de pequeñas flores en una explosión de colores y árboles que reviven con los cantos alegres de los pájaros". </a:t>
                      </a:r>
                      <a:r>
                        <a:rPr lang="es-MX" sz="1100" b="1" i="0" kern="1200" noProof="0" dirty="0" smtClean="0">
                          <a:solidFill>
                            <a:schemeClr val="tx1"/>
                          </a:solidFill>
                          <a:latin typeface="+mn-lt"/>
                          <a:ea typeface="+mn-ea"/>
                          <a:cs typeface="+mn-cs"/>
                        </a:rPr>
                        <a:t>La imaginería ayuda al lector a visualizar las palabras del autor.</a:t>
                      </a:r>
                      <a:endParaRPr lang="es-MX" sz="1100" b="1" i="0" kern="1200" noProof="0" dirty="0">
                        <a:solidFill>
                          <a:schemeClr val="tx1"/>
                        </a:solidFill>
                        <a:latin typeface="+mn-lt"/>
                        <a:ea typeface="+mn-ea"/>
                        <a:cs typeface="+mn-cs"/>
                      </a:endParaRPr>
                    </a:p>
                  </a:txBody>
                  <a:tcPr>
                    <a:solidFill>
                      <a:schemeClr val="bg1"/>
                    </a:solidFill>
                  </a:tcPr>
                </a:tc>
              </a:tr>
            </a:tbl>
          </a:graphicData>
        </a:graphic>
      </p:graphicFrame>
    </p:spTree>
    <p:extLst>
      <p:ext uri="{BB962C8B-B14F-4D97-AF65-F5344CB8AC3E}">
        <p14:creationId xmlns:p14="http://schemas.microsoft.com/office/powerpoint/2010/main" val="4325493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5570220" y="9148733"/>
            <a:ext cx="1813560" cy="535516"/>
          </a:xfrm>
        </p:spPr>
        <p:txBody>
          <a:bodyPr/>
          <a:lstStyle/>
          <a:p>
            <a:fld id="{F177B04D-AEB5-43ED-B9BA-B3D1EC9C9067}" type="slidenum">
              <a:rPr lang="en-US" sz="1200" smtClean="0"/>
              <a:pPr/>
              <a:t>18</a:t>
            </a:fld>
            <a:endParaRPr lang="en-US" sz="1200" dirty="0"/>
          </a:p>
        </p:txBody>
      </p:sp>
      <p:graphicFrame>
        <p:nvGraphicFramePr>
          <p:cNvPr id="11" name="Table 10"/>
          <p:cNvGraphicFramePr>
            <a:graphicFrameLocks noGrp="1"/>
          </p:cNvGraphicFramePr>
          <p:nvPr>
            <p:extLst>
              <p:ext uri="{D42A27DB-BD31-4B8C-83A1-F6EECF244321}">
                <p14:modId xmlns:p14="http://schemas.microsoft.com/office/powerpoint/2010/main" val="1420090409"/>
              </p:ext>
            </p:extLst>
          </p:nvPr>
        </p:nvGraphicFramePr>
        <p:xfrm>
          <a:off x="381000" y="230434"/>
          <a:ext cx="7002780" cy="8711184"/>
        </p:xfrm>
        <a:graphic>
          <a:graphicData uri="http://schemas.openxmlformats.org/drawingml/2006/table">
            <a:tbl>
              <a:tblPr firstRow="1" bandRow="1">
                <a:tableStyleId>{5940675A-B579-460E-94D1-54222C63F5DA}</a:tableStyleId>
              </a:tblPr>
              <a:tblGrid>
                <a:gridCol w="554017"/>
                <a:gridCol w="6448763"/>
              </a:tblGrid>
              <a:tr h="838200">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MX" sz="1000" b="0" i="1" noProof="0" dirty="0" smtClean="0">
                          <a:effectLst/>
                        </a:rPr>
                        <a:t>Una nota sobre las respuestas construidas:  Las respuestas construidas no están escritas “en piedra.” No hay una manera perfecta en la que el estudiante debe responder. Busque el intención general de la pregunta y  la respuesta del estudiante y siga la rúbrica a continuación tanto como sea posible. Utilice su mejor juicio. A diferencia de las preguntas de  DOK-1 donde  hay una respuesta correcta o incorrecta,  las respuesta construida son más difíciles de evaluar. La coherencia global de la intención del estudiante, basada en la mayor parte de sus respuestas, puede servirle de guía. </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c hMerge="1">
                  <a:txBody>
                    <a:bodyPr/>
                    <a:lstStyle/>
                    <a:p>
                      <a:endParaRPr lang="en-US"/>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MX" sz="1500" b="1" dirty="0" smtClean="0">
                          <a:solidFill>
                            <a:schemeClr val="tx1"/>
                          </a:solidFill>
                          <a:effectLst/>
                        </a:rPr>
                        <a:t>Pre-evaluación Trimestre 4: Clave para la </a:t>
                      </a:r>
                      <a:r>
                        <a:rPr lang="es-MX" sz="1500" b="1" u="sng" dirty="0" smtClean="0">
                          <a:solidFill>
                            <a:schemeClr val="tx1"/>
                          </a:solidFill>
                          <a:effectLst/>
                        </a:rPr>
                        <a:t>Respuesta construida de investigación </a:t>
                      </a:r>
                    </a:p>
                  </a:txBody>
                  <a:tcPr marL="103632" marR="103632" marT="50292" marB="50292"/>
                </a:tc>
                <a:tc hMerge="1">
                  <a:txBody>
                    <a:bodyPr/>
                    <a:lstStyle/>
                    <a:p>
                      <a:endParaRPr lang="en-US"/>
                    </a:p>
                  </a:txBody>
                  <a:tcPr/>
                </a:tc>
              </a:tr>
              <a:tr h="481584">
                <a:tc gridSpan="2">
                  <a:txBody>
                    <a:bodyPr/>
                    <a:lstStyle/>
                    <a:p>
                      <a:pPr marL="0" marR="0" lvl="0" indent="0" algn="ctr" defTabSz="966612" rtl="0" eaLnBrk="1" fontAlgn="auto" latinLnBrk="0" hangingPunct="1">
                        <a:lnSpc>
                          <a:spcPct val="100000"/>
                        </a:lnSpc>
                        <a:spcBef>
                          <a:spcPts val="0"/>
                        </a:spcBef>
                        <a:spcAft>
                          <a:spcPts val="0"/>
                        </a:spcAft>
                        <a:buClrTx/>
                        <a:buSzTx/>
                        <a:buFontTx/>
                        <a:buNone/>
                        <a:tabLst/>
                        <a:defRPr/>
                      </a:pPr>
                      <a:r>
                        <a:rPr kumimoji="0" lang="es-MX" sz="1400" b="1" i="0" u="sng" strike="noStrike" kern="1200" cap="none" spc="0" normalizeH="0" baseline="0" noProof="0" dirty="0" smtClean="0">
                          <a:ln>
                            <a:noFill/>
                          </a:ln>
                          <a:solidFill>
                            <a:prstClr val="black"/>
                          </a:solidFill>
                          <a:effectLst/>
                          <a:uLnTx/>
                          <a:uFillTx/>
                          <a:latin typeface="+mn-lt"/>
                          <a:ea typeface="+mn-ea"/>
                          <a:cs typeface="+mn-cs"/>
                        </a:rPr>
                        <a:t>Rúbrica para una respuesta construida de investigación:  Objetivo 3</a:t>
                      </a:r>
                    </a:p>
                    <a:p>
                      <a:pPr marL="0" marR="0" lvl="0" indent="0" algn="ctr" defTabSz="966612" rtl="0" eaLnBrk="1" fontAlgn="auto" latinLnBrk="0" hangingPunct="1">
                        <a:lnSpc>
                          <a:spcPct val="100000"/>
                        </a:lnSpc>
                        <a:spcBef>
                          <a:spcPts val="0"/>
                        </a:spcBef>
                        <a:spcAft>
                          <a:spcPts val="0"/>
                        </a:spcAft>
                        <a:buClrTx/>
                        <a:buSzTx/>
                        <a:buFontTx/>
                        <a:buNone/>
                        <a:tabLst/>
                        <a:defRPr/>
                      </a:pPr>
                      <a:r>
                        <a:rPr kumimoji="0" lang="es-MX" sz="1200" b="1" i="0" u="none" strike="noStrike" kern="1200" cap="none" spc="0" normalizeH="0" baseline="0" noProof="0" dirty="0" smtClean="0">
                          <a:ln>
                            <a:noFill/>
                          </a:ln>
                          <a:solidFill>
                            <a:prstClr val="black"/>
                          </a:solidFill>
                          <a:effectLst/>
                          <a:uLnTx/>
                          <a:uFillTx/>
                          <a:latin typeface="+mn-lt"/>
                          <a:ea typeface="+mn-ea"/>
                          <a:cs typeface="+mn-cs"/>
                        </a:rPr>
                        <a:t>evidencia de la habilidad para distinguir información </a:t>
                      </a:r>
                      <a:r>
                        <a:rPr kumimoji="0" lang="es-MX" sz="1200" b="1" i="0" u="sng" strike="noStrike" kern="1200" cap="none" spc="0" normalizeH="0" baseline="0" noProof="0" dirty="0" smtClean="0">
                          <a:ln>
                            <a:noFill/>
                          </a:ln>
                          <a:solidFill>
                            <a:prstClr val="black"/>
                          </a:solidFill>
                          <a:effectLst/>
                          <a:uLnTx/>
                          <a:uFillTx/>
                          <a:latin typeface="+mn-lt"/>
                          <a:ea typeface="+mn-ea"/>
                          <a:cs typeface="+mn-cs"/>
                        </a:rPr>
                        <a:t>relevante</a:t>
                      </a:r>
                      <a:r>
                        <a:rPr kumimoji="0" lang="es-MX" sz="1200" b="1" i="0" u="none" strike="noStrike" kern="1200" cap="none" spc="0" normalizeH="0" baseline="0" noProof="0" dirty="0" smtClean="0">
                          <a:ln>
                            <a:noFill/>
                          </a:ln>
                          <a:solidFill>
                            <a:prstClr val="black"/>
                          </a:solidFill>
                          <a:effectLst/>
                          <a:uLnTx/>
                          <a:uFillTx/>
                          <a:latin typeface="+mn-lt"/>
                          <a:ea typeface="+mn-ea"/>
                          <a:cs typeface="+mn-cs"/>
                        </a:rPr>
                        <a:t> de la información irrelevante, como lo es distinguir un hecho de una opinión</a:t>
                      </a:r>
                    </a:p>
                  </a:txBody>
                  <a:tcPr marL="103632" marR="103632" marT="50292" marB="50292"/>
                </a:tc>
                <a:tc hMerge="1">
                  <a:txBody>
                    <a:bodyPr/>
                    <a:lstStyle/>
                    <a:p>
                      <a:endParaRPr lang="en-US"/>
                    </a:p>
                  </a:txBody>
                  <a:tcPr/>
                </a:tc>
              </a:tr>
              <a:tr h="326136">
                <a:tc gridSpan="2">
                  <a:txBody>
                    <a:bodyPr/>
                    <a:lstStyle/>
                    <a:p>
                      <a:pPr marL="231775" indent="-231775" algn="l"/>
                      <a:r>
                        <a:rPr lang="es-MX" sz="1500" b="1" dirty="0" smtClean="0">
                          <a:solidFill>
                            <a:schemeClr val="tx1"/>
                          </a:solidFill>
                        </a:rPr>
                        <a:t>Estándar RI.4.6  </a:t>
                      </a:r>
                      <a:r>
                        <a:rPr lang="es-MX" sz="1400" b="1" noProof="0" dirty="0" smtClean="0">
                          <a:solidFill>
                            <a:schemeClr val="tx1"/>
                          </a:solidFill>
                        </a:rPr>
                        <a:t>Rúbrica para</a:t>
                      </a:r>
                      <a:r>
                        <a:rPr lang="es-MX" sz="1400" b="1" baseline="0" noProof="0" dirty="0" smtClean="0">
                          <a:solidFill>
                            <a:schemeClr val="tx1"/>
                          </a:solidFill>
                        </a:rPr>
                        <a:t> la </a:t>
                      </a:r>
                      <a:r>
                        <a:rPr lang="es-MX" sz="1400" b="1" noProof="0" dirty="0" smtClean="0">
                          <a:solidFill>
                            <a:schemeClr val="tx1"/>
                          </a:solidFill>
                        </a:rPr>
                        <a:t>Respuesta construida de</a:t>
                      </a:r>
                      <a:r>
                        <a:rPr lang="es-MX" sz="1400" b="1" baseline="0" noProof="0" dirty="0" smtClean="0">
                          <a:solidFill>
                            <a:schemeClr val="tx1"/>
                          </a:solidFill>
                        </a:rPr>
                        <a:t> investigación </a:t>
                      </a:r>
                      <a:endParaRPr lang="es-MX" sz="1500" b="1" dirty="0" smtClean="0">
                        <a:solidFill>
                          <a:schemeClr val="tx1"/>
                        </a:solidFill>
                      </a:endParaRPr>
                    </a:p>
                  </a:txBody>
                  <a:tcPr marL="103632" marR="103632" marT="50292" marB="50292">
                    <a:noFill/>
                  </a:tcPr>
                </a:tc>
                <a:tc hMerge="1">
                  <a:txBody>
                    <a:bodyPr/>
                    <a:lstStyle/>
                    <a:p>
                      <a:endParaRPr lang="en-US"/>
                    </a:p>
                  </a:txBody>
                  <a:tcPr/>
                </a:tc>
              </a:tr>
              <a:tr h="494066">
                <a:tc gridSpan="2">
                  <a:txBody>
                    <a:bodyPr/>
                    <a:lstStyle/>
                    <a:p>
                      <a:pPr marL="1082675" indent="-1082675">
                        <a:buFont typeface="+mj-lt"/>
                        <a:buNone/>
                        <a:tabLst/>
                      </a:pPr>
                      <a:r>
                        <a:rPr lang="es-MX" sz="1400" b="1" dirty="0" smtClean="0">
                          <a:solidFill>
                            <a:schemeClr val="tx1"/>
                          </a:solidFill>
                          <a:latin typeface="+mn-lt"/>
                        </a:rPr>
                        <a:t>Pregunta #1</a:t>
                      </a:r>
                      <a:r>
                        <a:rPr lang="es-MX" sz="1400" b="1" dirty="0" smtClean="0">
                          <a:solidFill>
                            <a:schemeClr val="tx1"/>
                          </a:solidFill>
                          <a:effectLst/>
                          <a:latin typeface="+mn-lt"/>
                        </a:rPr>
                        <a:t>5:</a:t>
                      </a:r>
                      <a:r>
                        <a:rPr lang="es-MX" sz="1400" b="1" strike="noStrike" dirty="0" smtClean="0">
                          <a:solidFill>
                            <a:schemeClr val="tx1"/>
                          </a:solidFill>
                          <a:effectLst/>
                          <a:latin typeface="+mn-lt"/>
                        </a:rPr>
                        <a:t> </a:t>
                      </a:r>
                      <a:r>
                        <a:rPr lang="es-MX" sz="1400" b="1" baseline="0" dirty="0" smtClean="0">
                          <a:solidFill>
                            <a:schemeClr val="tx1"/>
                          </a:solidFill>
                        </a:rPr>
                        <a:t>¿Qué información de </a:t>
                      </a:r>
                      <a:r>
                        <a:rPr lang="es-MX" sz="1400" b="0" i="1" u="none" dirty="0" smtClean="0">
                          <a:solidFill>
                            <a:schemeClr val="tx1"/>
                          </a:solidFill>
                          <a:effectLst/>
                        </a:rPr>
                        <a:t>Bosque tropical: La Amazonia </a:t>
                      </a:r>
                      <a:r>
                        <a:rPr lang="es-MX" sz="1400" b="1" baseline="0" dirty="0" smtClean="0">
                          <a:solidFill>
                            <a:schemeClr val="tx1"/>
                          </a:solidFill>
                        </a:rPr>
                        <a:t>ayuda al lector a saber cuándo es que el autor de </a:t>
                      </a:r>
                      <a:r>
                        <a:rPr lang="es-MX" sz="1400" b="0" i="1" u="none" dirty="0" smtClean="0">
                          <a:solidFill>
                            <a:schemeClr val="tx1"/>
                          </a:solidFill>
                          <a:effectLst/>
                        </a:rPr>
                        <a:t>Experimentando</a:t>
                      </a:r>
                      <a:r>
                        <a:rPr lang="es-MX" sz="1400" b="0" i="1" u="none" baseline="0" dirty="0" smtClean="0">
                          <a:solidFill>
                            <a:schemeClr val="tx1"/>
                          </a:solidFill>
                          <a:effectLst/>
                        </a:rPr>
                        <a:t> un</a:t>
                      </a:r>
                      <a:r>
                        <a:rPr lang="es-MX" sz="1400" b="0" i="1" u="none" dirty="0" smtClean="0">
                          <a:solidFill>
                            <a:schemeClr val="tx1"/>
                          </a:solidFill>
                          <a:effectLst/>
                        </a:rPr>
                        <a:t> bosque tropical </a:t>
                      </a:r>
                      <a:r>
                        <a:rPr lang="es-MX" sz="1400" b="1" baseline="0" dirty="0" smtClean="0">
                          <a:solidFill>
                            <a:schemeClr val="tx1"/>
                          </a:solidFill>
                        </a:rPr>
                        <a:t>está hablando sobre el suelo forestal de un bosque tropical?</a:t>
                      </a:r>
                      <a:endParaRPr lang="es-MX" sz="1400" b="1" u="none" baseline="0" dirty="0" smtClean="0">
                        <a:solidFill>
                          <a:schemeClr val="tx1"/>
                        </a:solidFill>
                      </a:endParaRP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419" sz="1500" b="1" noProof="0" dirty="0" smtClean="0"/>
                        <a:t>Lenguaje de la respuesta - maestro/rúbrica </a:t>
                      </a:r>
                    </a:p>
                  </a:txBody>
                  <a:tcPr marL="103632" marR="103632" marT="50292" marB="50292">
                    <a:solidFill>
                      <a:schemeClr val="bg1">
                        <a:lumMod val="85000"/>
                      </a:schemeClr>
                    </a:solidFill>
                  </a:tcPr>
                </a:tc>
                <a:tc hMerge="1">
                  <a:txBody>
                    <a:bodyPr/>
                    <a:lstStyle/>
                    <a:p>
                      <a:endParaRPr lang="en-US"/>
                    </a:p>
                  </a:txBody>
                  <a:tcPr/>
                </a:tc>
              </a:tr>
              <a:tr h="1063752">
                <a:tc gridSpan="2">
                  <a: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kumimoji="0" lang="es-ES" sz="1000" b="1" i="0" u="sng" strike="noStrike" kern="1200" cap="none" spc="0" normalizeH="0" baseline="0" noProof="0" dirty="0" smtClean="0">
                          <a:ln>
                            <a:noFill/>
                          </a:ln>
                          <a:solidFill>
                            <a:prstClr val="black"/>
                          </a:solidFill>
                          <a:effectLst/>
                          <a:uLnTx/>
                          <a:uFillTx/>
                          <a:latin typeface="+mn-lt"/>
                          <a:ea typeface="+mn-ea"/>
                          <a:cs typeface="+mn-cs"/>
                        </a:rPr>
                        <a:t>La respuesta ofrece suficiente evidencia</a:t>
                      </a:r>
                      <a:r>
                        <a:rPr kumimoji="0" lang="es-ES" sz="1000" b="1" i="0" u="none" strike="noStrike" kern="1200" cap="none" spc="0" normalizeH="0" baseline="0" noProof="0" dirty="0" smtClean="0">
                          <a:ln>
                            <a:noFill/>
                          </a:ln>
                          <a:solidFill>
                            <a:prstClr val="black"/>
                          </a:solidFill>
                          <a:effectLst/>
                          <a:uLnTx/>
                          <a:uFillTx/>
                          <a:latin typeface="+mn-lt"/>
                          <a:ea typeface="+mn-ea"/>
                          <a:cs typeface="+mn-cs"/>
                        </a:rPr>
                        <a:t> </a:t>
                      </a:r>
                      <a:r>
                        <a:rPr kumimoji="0" lang="es-ES" sz="1000" b="0" i="0" u="none" strike="noStrike" kern="1200" cap="none" spc="0" normalizeH="0" baseline="0" noProof="0" dirty="0" smtClean="0">
                          <a:ln>
                            <a:noFill/>
                          </a:ln>
                          <a:solidFill>
                            <a:prstClr val="black"/>
                          </a:solidFill>
                          <a:effectLst/>
                          <a:uLnTx/>
                          <a:uFillTx/>
                          <a:latin typeface="+mn-lt"/>
                          <a:ea typeface="+mn-ea"/>
                          <a:cs typeface="+mn-cs"/>
                        </a:rPr>
                        <a:t>de la habilidad de distinguir información relevante de la irrelevante, así como distinguir un hecho de una opinión para responder la pregunta (la cual requiere la integración de la información de ambos artículos - RI.4.6).  Los estudiantes muestran evidencia para distinguir información relevante seleccionando evidencia de </a:t>
                      </a:r>
                      <a:r>
                        <a:rPr lang="es-ES" sz="1000" b="1" i="1" u="none" dirty="0" smtClean="0">
                          <a:solidFill>
                            <a:schemeClr val="tx1"/>
                          </a:solidFill>
                          <a:effectLst/>
                        </a:rPr>
                        <a:t>Bosque tropical: La Amazonia</a:t>
                      </a:r>
                      <a:r>
                        <a:rPr lang="es-ES" sz="1000" b="0" i="1" u="none" dirty="0" smtClean="0">
                          <a:solidFill>
                            <a:schemeClr val="tx1"/>
                          </a:solidFill>
                          <a:effectLst/>
                        </a:rPr>
                        <a:t> </a:t>
                      </a:r>
                      <a:r>
                        <a:rPr kumimoji="0" lang="es-ES" sz="1000" b="0" i="0" u="none" strike="noStrike" kern="1200" cap="none" spc="0" normalizeH="0" baseline="0" noProof="0" dirty="0" smtClean="0">
                          <a:ln>
                            <a:noFill/>
                          </a:ln>
                          <a:solidFill>
                            <a:prstClr val="black"/>
                          </a:solidFill>
                          <a:effectLst/>
                          <a:uLnTx/>
                          <a:uFillTx/>
                          <a:latin typeface="+mn-lt"/>
                          <a:ea typeface="+mn-ea"/>
                          <a:cs typeface="+mn-cs"/>
                        </a:rPr>
                        <a:t>para ser capaces de identificar cuándo el autor de </a:t>
                      </a:r>
                      <a:r>
                        <a:rPr lang="es-ES" sz="1000" b="1" i="1" u="none" dirty="0" smtClean="0">
                          <a:solidFill>
                            <a:schemeClr val="tx1"/>
                          </a:solidFill>
                          <a:effectLst/>
                        </a:rPr>
                        <a:t>Experimentando un bosque tropical </a:t>
                      </a:r>
                      <a:r>
                        <a:rPr kumimoji="0" lang="es-ES" sz="1000" b="0" i="0" u="none" strike="noStrike" kern="1200" cap="none" spc="0" normalizeH="0" baseline="0" noProof="0" dirty="0" smtClean="0">
                          <a:ln>
                            <a:noFill/>
                          </a:ln>
                          <a:solidFill>
                            <a:prstClr val="black"/>
                          </a:solidFill>
                          <a:effectLst/>
                          <a:uLnTx/>
                          <a:uFillTx/>
                          <a:latin typeface="+mn-lt"/>
                          <a:ea typeface="+mn-ea"/>
                          <a:cs typeface="+mn-cs"/>
                        </a:rPr>
                        <a:t>está hablando sobre el suelo forestal de un bosque tropical. Información relevante de </a:t>
                      </a:r>
                      <a:r>
                        <a:rPr lang="es-ES" sz="1000" b="1" i="1" u="none" dirty="0" smtClean="0">
                          <a:solidFill>
                            <a:schemeClr val="tx1"/>
                          </a:solidFill>
                          <a:effectLst/>
                        </a:rPr>
                        <a:t>Experimentando un bosque tropical </a:t>
                      </a:r>
                      <a:r>
                        <a:rPr kumimoji="0" lang="es-ES" sz="1000" b="0" i="0" u="none" strike="noStrike" kern="1200" cap="none" spc="0" normalizeH="0" baseline="0" noProof="0" dirty="0" smtClean="0">
                          <a:ln>
                            <a:noFill/>
                          </a:ln>
                          <a:solidFill>
                            <a:prstClr val="black"/>
                          </a:solidFill>
                          <a:effectLst/>
                          <a:uLnTx/>
                          <a:uFillTx/>
                          <a:latin typeface="+mn-lt"/>
                          <a:ea typeface="+mn-ea"/>
                          <a:cs typeface="+mn-cs"/>
                        </a:rPr>
                        <a:t>que apoya cuándo el autor está hablando sobre el suelo forestal podría incluir: (1) el aire es denso y quieto y, (2) no hay viento, (3) el dosel está sobre ti, (4) muy poca luz solar llega abajo, (5) se puede ver descomposición, (6) las hojas son del tamaño de paraguas, (7) los árboles parecen rascacielos, y (8) plantas creciendo en los árboles. Evidencia de apoyo de </a:t>
                      </a:r>
                      <a:r>
                        <a:rPr lang="es-ES" sz="1000" b="1" i="1" u="none" dirty="0" smtClean="0">
                          <a:solidFill>
                            <a:schemeClr val="tx1"/>
                          </a:solidFill>
                          <a:effectLst/>
                        </a:rPr>
                        <a:t>Bosque tropical: La Amazonia </a:t>
                      </a:r>
                      <a:r>
                        <a:rPr kumimoji="0" lang="es-ES" sz="1000" b="0" i="0" u="none" strike="noStrike" kern="1200" cap="none" spc="0" normalizeH="0" baseline="0" noProof="0" dirty="0" smtClean="0">
                          <a:ln>
                            <a:noFill/>
                          </a:ln>
                          <a:solidFill>
                            <a:prstClr val="black"/>
                          </a:solidFill>
                          <a:effectLst/>
                          <a:uLnTx/>
                          <a:uFillTx/>
                          <a:latin typeface="+mn-lt"/>
                          <a:ea typeface="+mn-ea"/>
                          <a:cs typeface="+mn-cs"/>
                        </a:rPr>
                        <a:t>sobre el suelo forestal podría incluir: (1) el suelo forestal tiene poco o nada de viento, (2) la capa sobre el sotobosque es el dosel, (3) solo el 2 por ciento de la luz solar llega al suelo, (4) el suelo del bosque es rico en abundante vegetación descompuesta, (5) muchas plantas del dosel tiene grandes hojas anchas, y (5) los árboles son de 200 pies de altura (infiriendo que el autor está mirando hacia arriba en </a:t>
                      </a:r>
                      <a:r>
                        <a:rPr lang="es-ES" sz="1000" b="1" i="1" u="none" dirty="0" smtClean="0">
                          <a:solidFill>
                            <a:schemeClr val="tx1"/>
                          </a:solidFill>
                          <a:effectLst/>
                        </a:rPr>
                        <a:t>Experimentando un bosque tropical </a:t>
                      </a:r>
                      <a:r>
                        <a:rPr kumimoji="0" lang="es-ES" sz="1000" b="0" i="0" u="none" strike="noStrike" kern="1200" cap="none" spc="0" normalizeH="0" baseline="0" noProof="0" dirty="0" smtClean="0">
                          <a:ln>
                            <a:noFill/>
                          </a:ln>
                          <a:solidFill>
                            <a:prstClr val="black"/>
                          </a:solidFill>
                          <a:effectLst/>
                          <a:uLnTx/>
                          <a:uFillTx/>
                          <a:latin typeface="+mn-lt"/>
                          <a:ea typeface="+mn-ea"/>
                          <a:cs typeface="+mn-cs"/>
                        </a:rPr>
                        <a:t>). Hay una gran variedad de posibles respuestas, todas son aceptables si ambos artículos apoyan la respuesta a la pregunta.</a:t>
                      </a:r>
                      <a:endParaRPr kumimoji="0" lang="en-US" sz="1000" b="0" i="1" u="none" strike="noStrike" kern="1200" cap="none" spc="0" normalizeH="0" baseline="0" noProof="0" dirty="0">
                        <a:ln>
                          <a:noFill/>
                        </a:ln>
                        <a:solidFill>
                          <a:prstClr val="black"/>
                        </a:solidFill>
                        <a:effectLst/>
                        <a:uLnTx/>
                        <a:uFillTx/>
                        <a:latin typeface="+mn-lt"/>
                        <a:ea typeface="+mn-ea"/>
                        <a:cs typeface="+mn-cs"/>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s-419" sz="1300" b="1" noProof="0" dirty="0" smtClean="0"/>
                        <a:t>Ejemplo de respuesta en el “lenguaje” del estudiante </a:t>
                      </a:r>
                    </a:p>
                  </a:txBody>
                  <a:tcPr marL="103632" marR="103632" marT="50292" marB="50292">
                    <a:solidFill>
                      <a:schemeClr val="bg1">
                        <a:lumMod val="85000"/>
                      </a:schemeClr>
                    </a:solidFill>
                  </a:tcPr>
                </a:tc>
                <a:tc hMerge="1">
                  <a:txBody>
                    <a:bodyPr/>
                    <a:lstStyle/>
                    <a:p>
                      <a:endParaRPr lang="en-US" sz="1000" dirty="0"/>
                    </a:p>
                  </a:txBody>
                  <a:tcPr/>
                </a:tc>
              </a:tr>
              <a:tr h="844586">
                <a:tc>
                  <a:txBody>
                    <a:bodyPr/>
                    <a:lstStyle/>
                    <a:p>
                      <a:pPr algn="ctr"/>
                      <a:r>
                        <a:rPr lang="en-US" sz="1400" b="1" dirty="0" smtClean="0">
                          <a:solidFill>
                            <a:schemeClr val="tx1"/>
                          </a:solidFill>
                        </a:rPr>
                        <a:t>2</a:t>
                      </a:r>
                      <a:endParaRPr lang="en-US" sz="1400" b="1" dirty="0">
                        <a:solidFill>
                          <a:schemeClr val="tx1"/>
                        </a:solidFill>
                      </a:endParaRPr>
                    </a:p>
                  </a:txBody>
                  <a:tcPr marL="103632" marR="103632" marT="50292" marB="50292" anchor="ctr"/>
                </a:tc>
                <a:tc>
                  <a:txBody>
                    <a:bodyPr/>
                    <a:lstStyle/>
                    <a:p>
                      <a:r>
                        <a:rPr lang="es-ES" sz="1000" b="0" i="1" dirty="0" smtClean="0">
                          <a:latin typeface="+mn-lt"/>
                        </a:rPr>
                        <a:t>El</a:t>
                      </a:r>
                      <a:r>
                        <a:rPr lang="es-ES" sz="1000" b="0" i="1" baseline="0" dirty="0" smtClean="0">
                          <a:latin typeface="+mn-lt"/>
                        </a:rPr>
                        <a:t> e</a:t>
                      </a:r>
                      <a:r>
                        <a:rPr lang="es-ES" sz="1000" b="0" i="1" dirty="0" smtClean="0">
                          <a:latin typeface="+mn-lt"/>
                        </a:rPr>
                        <a:t>studiante da </a:t>
                      </a:r>
                      <a:r>
                        <a:rPr lang="es-ES" sz="1000" b="1" i="1" u="sng" dirty="0" smtClean="0">
                          <a:latin typeface="+mn-lt"/>
                        </a:rPr>
                        <a:t>suficientes ejemplos</a:t>
                      </a:r>
                      <a:r>
                        <a:rPr lang="es-ES" sz="1000" b="0" i="1" dirty="0" smtClean="0">
                          <a:latin typeface="+mn-lt"/>
                        </a:rPr>
                        <a:t>, explicando por qué el autor de </a:t>
                      </a:r>
                      <a:r>
                        <a:rPr lang="es-ES" sz="1000" b="1" i="1" u="none" dirty="0" smtClean="0">
                          <a:solidFill>
                            <a:schemeClr val="tx1"/>
                          </a:solidFill>
                          <a:effectLst/>
                          <a:latin typeface="+mn-lt"/>
                        </a:rPr>
                        <a:t>Experimentando un bosque tropical</a:t>
                      </a:r>
                      <a:r>
                        <a:rPr lang="es-ES" sz="1000" b="0" i="1" dirty="0" smtClean="0">
                          <a:latin typeface="+mn-lt"/>
                        </a:rPr>
                        <a:t>, se refiere al suelo forestal en su recuento mediante la </a:t>
                      </a:r>
                      <a:r>
                        <a:rPr lang="es-ES" sz="1000" b="0" i="1" u="sng" dirty="0" smtClean="0">
                          <a:latin typeface="+mn-lt"/>
                        </a:rPr>
                        <a:t>comparación de ejemplos de </a:t>
                      </a:r>
                      <a:r>
                        <a:rPr lang="es-ES" sz="1000" b="1" i="1" u="sng" dirty="0" smtClean="0">
                          <a:solidFill>
                            <a:schemeClr val="tx1"/>
                          </a:solidFill>
                          <a:effectLst/>
                          <a:latin typeface="+mn-lt"/>
                        </a:rPr>
                        <a:t>Bosque tropical: La Amazonia</a:t>
                      </a:r>
                      <a:r>
                        <a:rPr lang="es-ES" sz="1000" b="0" i="1" u="sng" dirty="0" smtClean="0">
                          <a:latin typeface="+mn-lt"/>
                        </a:rPr>
                        <a:t>.</a:t>
                      </a:r>
                    </a:p>
                    <a:p>
                      <a:r>
                        <a:rPr lang="es-ES" sz="1000" b="0" i="0" dirty="0" smtClean="0">
                          <a:latin typeface="+mn-lt"/>
                        </a:rPr>
                        <a:t>El autor de </a:t>
                      </a:r>
                      <a:r>
                        <a:rPr lang="es-ES" sz="1000" b="1" i="1" u="none" dirty="0" smtClean="0">
                          <a:solidFill>
                            <a:schemeClr val="tx1"/>
                          </a:solidFill>
                          <a:effectLst/>
                          <a:latin typeface="+mn-lt"/>
                        </a:rPr>
                        <a:t>Experimentando un bosque tropical </a:t>
                      </a:r>
                      <a:r>
                        <a:rPr lang="es-ES" sz="1000" b="0" i="0" dirty="0" smtClean="0">
                          <a:latin typeface="+mn-lt"/>
                        </a:rPr>
                        <a:t>está explicando su propia experiencia de estar en un bosque tropical. Ella dice que el aire es denso y</a:t>
                      </a:r>
                      <a:r>
                        <a:rPr lang="es-ES" sz="1000" b="0" i="0" baseline="0" dirty="0" smtClean="0">
                          <a:latin typeface="+mn-lt"/>
                        </a:rPr>
                        <a:t> quieto</a:t>
                      </a:r>
                      <a:r>
                        <a:rPr lang="es-ES" sz="1000" b="0" i="0" dirty="0" smtClean="0">
                          <a:latin typeface="+mn-lt"/>
                        </a:rPr>
                        <a:t> porque no hay viento. También dice que hay un dosel arriba de ella. Estos dos ejemplos indican que ella está en el suelo forestal .  En </a:t>
                      </a:r>
                      <a:r>
                        <a:rPr lang="es-ES" sz="1000" b="1" i="1" u="none" dirty="0" smtClean="0">
                          <a:solidFill>
                            <a:schemeClr val="tx1"/>
                          </a:solidFill>
                          <a:effectLst/>
                          <a:latin typeface="+mn-lt"/>
                        </a:rPr>
                        <a:t>Bosque tropical: La Amazonia </a:t>
                      </a:r>
                      <a:r>
                        <a:rPr lang="es-ES" sz="1000" b="0" i="0" dirty="0" smtClean="0">
                          <a:latin typeface="+mn-lt"/>
                        </a:rPr>
                        <a:t>el autor indica que el suelo forestal es el primer estrato  (la primera capa) en un bosque tropical y también lo describe diciendo que tiene poco o nada de viento. El autor también indica que la capa sobre</a:t>
                      </a:r>
                      <a:r>
                        <a:rPr lang="es-ES" sz="1000" b="0" i="0" baseline="0" dirty="0" smtClean="0">
                          <a:latin typeface="+mn-lt"/>
                        </a:rPr>
                        <a:t> este, es el dosel.</a:t>
                      </a:r>
                      <a:r>
                        <a:rPr lang="es-ES" sz="1000" b="0" i="0" dirty="0" smtClean="0">
                          <a:latin typeface="+mn-lt"/>
                        </a:rPr>
                        <a:t> Otros ejemplos de por qué el autor habla sobre el suelo forestal en </a:t>
                      </a:r>
                      <a:r>
                        <a:rPr lang="es-ES" sz="1000" b="1" i="1" u="none" dirty="0" smtClean="0">
                          <a:solidFill>
                            <a:schemeClr val="tx1"/>
                          </a:solidFill>
                          <a:effectLst/>
                          <a:latin typeface="+mn-lt"/>
                        </a:rPr>
                        <a:t>Experimentando un bosque tropical</a:t>
                      </a:r>
                      <a:r>
                        <a:rPr lang="es-ES" sz="1000" b="0" i="0" dirty="0" smtClean="0">
                          <a:latin typeface="+mn-lt"/>
                        </a:rPr>
                        <a:t>, es que ella puede ver muy poca luz solar y hay muchas plantas descompuestas. En </a:t>
                      </a:r>
                      <a:r>
                        <a:rPr lang="es-ES" sz="1000" b="1" i="1" u="none" dirty="0" smtClean="0">
                          <a:solidFill>
                            <a:schemeClr val="tx1"/>
                          </a:solidFill>
                          <a:effectLst/>
                          <a:latin typeface="+mn-lt"/>
                        </a:rPr>
                        <a:t>Bosque tropical: La Amazonia </a:t>
                      </a:r>
                      <a:r>
                        <a:rPr lang="es-ES" sz="1000" b="0" i="0" dirty="0" smtClean="0">
                          <a:latin typeface="+mn-lt"/>
                        </a:rPr>
                        <a:t>el autor afirma que solo un 2% de la luz solar llega</a:t>
                      </a:r>
                      <a:r>
                        <a:rPr lang="es-ES" sz="1000" b="0" i="0" baseline="0" dirty="0" smtClean="0">
                          <a:latin typeface="+mn-lt"/>
                        </a:rPr>
                        <a:t> al</a:t>
                      </a:r>
                      <a:r>
                        <a:rPr lang="es-ES" sz="1000" b="0" i="0" dirty="0" smtClean="0">
                          <a:latin typeface="+mn-lt"/>
                        </a:rPr>
                        <a:t> suelo y el suelo forestal es rico en vegetación descompuesta. </a:t>
                      </a:r>
                      <a:r>
                        <a:rPr lang="es-ES" sz="1000" b="0" i="0" u="none" baseline="0" dirty="0" smtClean="0">
                          <a:latin typeface="+mn-lt"/>
                        </a:rPr>
                        <a:t>Cada uno de estos ejemplos son relevantes debido a que ambos artículos tienen la misma descripción del suelo forestal.</a:t>
                      </a:r>
                      <a:endParaRPr lang="en-US" sz="1000" i="0" u="sng" dirty="0" smtClean="0">
                        <a:latin typeface="+mn-lt"/>
                      </a:endParaRPr>
                    </a:p>
                  </a:txBody>
                  <a:tcPr marL="103632" marR="103632" marT="50292" marB="50292"/>
                </a:tc>
              </a:tr>
              <a:tr h="616277">
                <a:tc>
                  <a:txBody>
                    <a:bodyPr/>
                    <a:lstStyle/>
                    <a:p>
                      <a:pPr algn="ctr"/>
                      <a:r>
                        <a:rPr lang="en-US" sz="1400" b="1" dirty="0" smtClean="0">
                          <a:solidFill>
                            <a:schemeClr val="tx1"/>
                          </a:solidFill>
                        </a:rPr>
                        <a:t>1</a:t>
                      </a:r>
                      <a:endParaRPr lang="en-US" sz="1400" b="1" dirty="0">
                        <a:solidFill>
                          <a:schemeClr val="tx1"/>
                        </a:solidFill>
                      </a:endParaRPr>
                    </a:p>
                  </a:txBody>
                  <a:tcPr marL="103632" marR="103632" marT="50292" marB="50292" anchor="ctr"/>
                </a:tc>
                <a:tc>
                  <a:txBody>
                    <a:bodyPr/>
                    <a:lstStyle/>
                    <a:p>
                      <a:r>
                        <a:rPr lang="es-ES" sz="1000" i="1" dirty="0" smtClean="0"/>
                        <a:t>El</a:t>
                      </a:r>
                      <a:r>
                        <a:rPr lang="es-ES" sz="1000" i="1" baseline="0" dirty="0" smtClean="0"/>
                        <a:t> e</a:t>
                      </a:r>
                      <a:r>
                        <a:rPr lang="es-ES" sz="1000" i="1" dirty="0" smtClean="0"/>
                        <a:t>studiante da </a:t>
                      </a:r>
                      <a:r>
                        <a:rPr lang="es-ES" sz="1000" b="1" i="1" u="sng" dirty="0" smtClean="0"/>
                        <a:t>pocos o ningún ejemplos</a:t>
                      </a:r>
                      <a:r>
                        <a:rPr lang="es-ES" sz="1000" b="1" i="1" u="none" baseline="0" dirty="0" smtClean="0"/>
                        <a:t> </a:t>
                      </a:r>
                      <a:r>
                        <a:rPr lang="es-ES" sz="1000" i="1" dirty="0" smtClean="0"/>
                        <a:t>(con pocos detalles) para explicar cómo el autor de </a:t>
                      </a:r>
                      <a:r>
                        <a:rPr lang="es-ES" sz="1000" b="1" i="1" u="none" dirty="0" smtClean="0">
                          <a:solidFill>
                            <a:schemeClr val="tx1"/>
                          </a:solidFill>
                          <a:effectLst/>
                          <a:latin typeface="+mn-lt"/>
                        </a:rPr>
                        <a:t>Experimentando un bosque tropical</a:t>
                      </a:r>
                      <a:r>
                        <a:rPr lang="es-ES" sz="1000" i="1" dirty="0" smtClean="0"/>
                        <a:t> se refiere a</a:t>
                      </a:r>
                      <a:r>
                        <a:rPr lang="es-ES" sz="1000" i="1" baseline="0" dirty="0" smtClean="0"/>
                        <a:t>l suelo forestal</a:t>
                      </a:r>
                      <a:r>
                        <a:rPr lang="es-ES" sz="1000" i="1" dirty="0" smtClean="0"/>
                        <a:t>. Los ejemplos de </a:t>
                      </a:r>
                      <a:r>
                        <a:rPr lang="es-ES" sz="1000" b="1" i="1" u="none" dirty="0" smtClean="0">
                          <a:solidFill>
                            <a:schemeClr val="tx1"/>
                          </a:solidFill>
                          <a:effectLst/>
                          <a:latin typeface="+mn-lt"/>
                        </a:rPr>
                        <a:t>Bosque tropical: La Amazonia </a:t>
                      </a:r>
                      <a:r>
                        <a:rPr lang="es-ES" sz="1000" i="1" dirty="0" smtClean="0"/>
                        <a:t>no son específicos. </a:t>
                      </a:r>
                    </a:p>
                    <a:p>
                      <a:r>
                        <a:rPr lang="es-ES" sz="1000" i="0" dirty="0" smtClean="0"/>
                        <a:t>El autor en </a:t>
                      </a:r>
                      <a:r>
                        <a:rPr lang="es-ES" sz="1000" b="1" i="1" u="none" dirty="0" smtClean="0">
                          <a:solidFill>
                            <a:schemeClr val="tx1"/>
                          </a:solidFill>
                          <a:effectLst/>
                          <a:latin typeface="+mn-lt"/>
                        </a:rPr>
                        <a:t>Experimentando un bosque tropical </a:t>
                      </a:r>
                      <a:r>
                        <a:rPr lang="es-ES" sz="1000" i="0" dirty="0" smtClean="0"/>
                        <a:t>está en el suelo forestal del bosque tropical. Puedo decir que esto es cierto porque ella ve las plantas que se están muriendo y hay muy poca luz.  En el otro artículo el autor también dice que esto es lo que esperas ver en el suelo forestal del bosque tropical de la Amazonia.</a:t>
                      </a:r>
                      <a:endParaRPr lang="en-US" sz="1000" b="0" i="0" u="none" baseline="0" dirty="0" smtClean="0"/>
                    </a:p>
                  </a:txBody>
                  <a:tcPr marL="103632" marR="103632" marT="50292" marB="50292"/>
                </a:tc>
              </a:tr>
              <a:tr h="472440">
                <a:tc>
                  <a:txBody>
                    <a:bodyPr/>
                    <a:lstStyle/>
                    <a:p>
                      <a:pPr algn="ctr"/>
                      <a:r>
                        <a:rPr lang="en-US" sz="1400" b="1" dirty="0" smtClean="0">
                          <a:solidFill>
                            <a:schemeClr val="tx1"/>
                          </a:solidFill>
                        </a:rPr>
                        <a:t>0</a:t>
                      </a:r>
                      <a:endParaRPr lang="en-US" sz="1400" b="1" dirty="0">
                        <a:solidFill>
                          <a:schemeClr val="tx1"/>
                        </a:solidFill>
                      </a:endParaRPr>
                    </a:p>
                  </a:txBody>
                  <a:tcPr marL="103632" marR="103632" marT="50292" marB="50292" anchor="ctr"/>
                </a:tc>
                <a:tc>
                  <a:txBody>
                    <a:bodyPr/>
                    <a:lstStyle/>
                    <a:p>
                      <a:r>
                        <a:rPr lang="es-ES" sz="1000" i="1" dirty="0" smtClean="0"/>
                        <a:t>El estudiante </a:t>
                      </a:r>
                      <a:r>
                        <a:rPr lang="es-ES" sz="1000" b="1" i="1" u="sng" dirty="0" smtClean="0"/>
                        <a:t>no proporciona evidencia </a:t>
                      </a:r>
                      <a:r>
                        <a:rPr lang="es-ES" sz="1000" i="1" dirty="0" smtClean="0"/>
                        <a:t>de la habilidad de distinguir información relevante de lo irrelevante. </a:t>
                      </a:r>
                    </a:p>
                    <a:p>
                      <a:r>
                        <a:rPr lang="es-ES" sz="1000" i="0" dirty="0" smtClean="0"/>
                        <a:t>El suelo forestal del bosque tropical de </a:t>
                      </a:r>
                      <a:r>
                        <a:rPr lang="es-ES" sz="1000" i="0" baseline="0" dirty="0" smtClean="0"/>
                        <a:t>la Amazonia </a:t>
                      </a:r>
                      <a:r>
                        <a:rPr lang="es-ES" sz="1000" i="0" dirty="0" smtClean="0"/>
                        <a:t>es la primera capa y es muy diferente de las otras capas de la Amazonia.</a:t>
                      </a:r>
                      <a:endParaRPr lang="en-US" sz="1000" i="0" baseline="0" dirty="0" smtClean="0"/>
                    </a:p>
                  </a:txBody>
                  <a:tcPr marL="103632" marR="103632" marT="50292" marB="50292"/>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428520791"/>
              </p:ext>
            </p:extLst>
          </p:nvPr>
        </p:nvGraphicFramePr>
        <p:xfrm>
          <a:off x="4419600" y="9018228"/>
          <a:ext cx="2628900" cy="551642"/>
        </p:xfrm>
        <a:graphic>
          <a:graphicData uri="http://schemas.openxmlformats.org/drawingml/2006/table">
            <a:tbl>
              <a:tblPr/>
              <a:tblGrid>
                <a:gridCol w="2628900"/>
              </a:tblGrid>
              <a:tr h="132056">
                <a:tc>
                  <a:txBody>
                    <a:bodyPr/>
                    <a:lstStyle/>
                    <a:p>
                      <a:pPr marL="0" marR="0" algn="ctr">
                        <a:lnSpc>
                          <a:spcPct val="100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RI.4.6       DOK </a:t>
                      </a:r>
                      <a:r>
                        <a:rPr lang="en-US" sz="800" b="1" dirty="0">
                          <a:solidFill>
                            <a:srgbClr val="000000"/>
                          </a:solidFill>
                          <a:effectLst/>
                          <a:latin typeface="Calibri"/>
                          <a:ea typeface="Times New Roman"/>
                          <a:cs typeface="Times New Roman"/>
                        </a:rPr>
                        <a:t>4 - SYU</a:t>
                      </a:r>
                      <a:endParaRPr lang="en-US" sz="800" b="1" dirty="0">
                        <a:effectLst/>
                        <a:latin typeface="Calibri"/>
                        <a:ea typeface="Calibri"/>
                        <a:cs typeface="Times New Roman"/>
                      </a:endParaRPr>
                    </a:p>
                  </a:txBody>
                  <a:tcPr marL="33288" marR="3328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r>
              <a:tr h="419586">
                <a:tc>
                  <a:txBody>
                    <a:bodyPr/>
                    <a:lstStyle/>
                    <a:p>
                      <a:pPr marL="0" marR="0" algn="l">
                        <a:lnSpc>
                          <a:spcPct val="100000"/>
                        </a:lnSpc>
                        <a:spcBef>
                          <a:spcPts val="0"/>
                        </a:spcBef>
                        <a:spcAft>
                          <a:spcPts val="0"/>
                        </a:spcAft>
                      </a:pPr>
                      <a:r>
                        <a:rPr lang="es-ES" sz="800" b="0" dirty="0" smtClean="0">
                          <a:solidFill>
                            <a:srgbClr val="000000"/>
                          </a:solidFill>
                          <a:effectLst/>
                          <a:latin typeface="+mn-lt"/>
                          <a:ea typeface="Times New Roman"/>
                          <a:cs typeface="Times New Roman"/>
                        </a:rPr>
                        <a:t>Sintetiza varias fuentes de información  primaria y secundaria de un mismo acontecimiento o tema con el fin de llegar a una conclusión sobre el tema o acontecimiento.</a:t>
                      </a:r>
                      <a:endParaRPr lang="en-US" sz="800" b="0" dirty="0">
                        <a:effectLst/>
                        <a:latin typeface="+mn-lt"/>
                        <a:ea typeface="Calibri"/>
                        <a:cs typeface="Times New Roman"/>
                      </a:endParaRPr>
                    </a:p>
                  </a:txBody>
                  <a:tcPr marL="33288" marR="3328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Tree>
    <p:extLst>
      <p:ext uri="{BB962C8B-B14F-4D97-AF65-F5344CB8AC3E}">
        <p14:creationId xmlns:p14="http://schemas.microsoft.com/office/powerpoint/2010/main" val="42784850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19</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499629197"/>
              </p:ext>
            </p:extLst>
          </p:nvPr>
        </p:nvGraphicFramePr>
        <p:xfrm>
          <a:off x="381000" y="381000"/>
          <a:ext cx="7002780" cy="8043672"/>
        </p:xfrm>
        <a:graphic>
          <a:graphicData uri="http://schemas.openxmlformats.org/drawingml/2006/table">
            <a:tbl>
              <a:tblPr firstRow="1" bandRow="1">
                <a:tableStyleId>{5940675A-B579-460E-94D1-54222C63F5DA}</a:tableStyleId>
              </a:tblPr>
              <a:tblGrid>
                <a:gridCol w="554018"/>
                <a:gridCol w="6448762"/>
              </a:tblGrid>
              <a:tr h="152400">
                <a:tc gridSpan="2">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s-MX" sz="1000" b="0" i="1" u="none" strike="noStrike" kern="1200" cap="none" spc="0" normalizeH="0" baseline="0" noProof="0" dirty="0" smtClean="0">
                          <a:ln>
                            <a:noFill/>
                          </a:ln>
                          <a:solidFill>
                            <a:prstClr val="black"/>
                          </a:solidFill>
                          <a:effectLst/>
                          <a:uLnTx/>
                          <a:uFillTx/>
                          <a:latin typeface="+mn-lt"/>
                          <a:ea typeface="+mn-ea"/>
                          <a:cs typeface="+mn-cs"/>
                        </a:rPr>
                        <a:t>Una nota sobre las respuestas construidas:  Las respuestas construidas no están escritas “en piedra.” No hay una manera perfecta en la que el estudiante debe responder. Busque el intención general de la pregunta y  la respuesta del estudiante y siga la rúbrica a continuación tanto como sea posible. Utilice su mejor juicio. A diferencia de las preguntas de  DOK-1 donde  hay una respuesta correcta o incorrecta,  las respuesta construida son más difíciles de evaluar. La coherencia global de la intención del estudiante, basada en la mayor parte de sus respuestas, puede servirle de guía. </a:t>
                      </a:r>
                    </a:p>
                  </a:txBody>
                  <a:tcPr marL="103632" marR="103632" marT="50292" marB="50292">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r>
              <a:tr h="15240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MX" sz="1500" b="1" noProof="0" dirty="0" smtClean="0">
                          <a:solidFill>
                            <a:schemeClr val="tx1"/>
                          </a:solidFill>
                          <a:effectLst/>
                        </a:rPr>
                        <a:t>Pre-evaluación Trimestre 4: Clave para la </a:t>
                      </a:r>
                      <a:r>
                        <a:rPr lang="es-MX" sz="1500" b="1" u="sng" noProof="0" dirty="0" smtClean="0">
                          <a:solidFill>
                            <a:schemeClr val="tx1"/>
                          </a:solidFill>
                          <a:effectLst/>
                        </a:rPr>
                        <a:t>Respuesta construida de investigación </a:t>
                      </a:r>
                    </a:p>
                  </a:txBody>
                  <a:tcPr marL="103632" marR="103632" marT="50292" marB="50292">
                    <a:lnT w="12700" cap="flat" cmpd="sng" algn="ctr">
                      <a:solidFill>
                        <a:schemeClr val="tx1"/>
                      </a:solidFill>
                      <a:prstDash val="solid"/>
                      <a:round/>
                      <a:headEnd type="none" w="med" len="med"/>
                      <a:tailEnd type="none" w="med" len="med"/>
                    </a:lnT>
                  </a:tcPr>
                </a:tc>
                <a:tc hMerge="1">
                  <a:txBody>
                    <a:bodyPr/>
                    <a:lstStyle/>
                    <a:p>
                      <a:endParaRPr lang="en-US"/>
                    </a:p>
                  </a:txBody>
                  <a:tcPr/>
                </a:tc>
              </a:tr>
              <a:tr h="350520">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s-MX" sz="1500" b="1" i="0" u="sng" strike="noStrike" kern="1200" cap="none" spc="0" normalizeH="0" baseline="0" noProof="0" dirty="0" smtClean="0">
                          <a:ln>
                            <a:noFill/>
                          </a:ln>
                          <a:solidFill>
                            <a:prstClr val="black"/>
                          </a:solidFill>
                          <a:effectLst/>
                          <a:uLnTx/>
                          <a:uFillTx/>
                          <a:latin typeface="+mn-lt"/>
                          <a:ea typeface="+mn-ea"/>
                          <a:cs typeface="+mn-cs"/>
                        </a:rPr>
                        <a:t>Rúbricas para la Respuesta construida de investigación - Objetivo 4</a:t>
                      </a:r>
                    </a:p>
                    <a:p>
                      <a:pPr marL="0" marR="0" lvl="0" indent="0" algn="ctr" defTabSz="914318" rtl="0" eaLnBrk="1" fontAlgn="auto" latinLnBrk="0" hangingPunct="1">
                        <a:lnSpc>
                          <a:spcPct val="100000"/>
                        </a:lnSpc>
                        <a:spcBef>
                          <a:spcPts val="0"/>
                        </a:spcBef>
                        <a:spcAft>
                          <a:spcPts val="0"/>
                        </a:spcAft>
                        <a:buClrTx/>
                        <a:buSzTx/>
                        <a:buFontTx/>
                        <a:buNone/>
                        <a:tabLst/>
                        <a:defRPr/>
                      </a:pPr>
                      <a:r>
                        <a:rPr kumimoji="0" lang="es-MX" sz="1300" b="1" i="0" u="none" strike="noStrike" kern="1200" cap="none" spc="0" normalizeH="0" baseline="0" noProof="0" dirty="0" smtClean="0">
                          <a:ln>
                            <a:noFill/>
                          </a:ln>
                          <a:solidFill>
                            <a:prstClr val="black"/>
                          </a:solidFill>
                          <a:effectLst/>
                          <a:uLnTx/>
                          <a:uFillTx/>
                          <a:latin typeface="+mn-lt"/>
                          <a:ea typeface="+mn-ea"/>
                          <a:cs typeface="+mn-cs"/>
                        </a:rPr>
                        <a:t>Habilidad para citar evidencia que apoye opiniones y/o ideas</a:t>
                      </a:r>
                    </a:p>
                  </a:txBody>
                  <a:tcPr marL="103632" marR="103632" marT="50292" marB="50292"/>
                </a:tc>
                <a:tc hMerge="1">
                  <a:txBody>
                    <a:bodyPr/>
                    <a:lstStyle/>
                    <a:p>
                      <a:endParaRPr lang="en-US"/>
                    </a:p>
                  </a:txBody>
                  <a:tcPr/>
                </a:tc>
              </a:tr>
              <a:tr h="350520">
                <a:tc gridSpan="2">
                  <a:txBody>
                    <a:bodyPr/>
                    <a:lstStyle/>
                    <a:p>
                      <a:pPr marL="0" marR="0" lvl="0" indent="0" algn="l" defTabSz="914318"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smtClean="0">
                          <a:ln>
                            <a:noFill/>
                          </a:ln>
                          <a:solidFill>
                            <a:prstClr val="black"/>
                          </a:solidFill>
                          <a:effectLst/>
                          <a:uLnTx/>
                          <a:uFillTx/>
                          <a:latin typeface="+mn-lt"/>
                          <a:ea typeface="+mn-ea"/>
                          <a:cs typeface="+mn-cs"/>
                        </a:rPr>
                        <a:t>Estándar RI.4.9  </a:t>
                      </a:r>
                      <a:r>
                        <a:rPr kumimoji="0" lang="es-MX" sz="1400" b="1" i="0" u="none" strike="noStrike" kern="1200" cap="none" spc="0" normalizeH="0" baseline="0" noProof="0" dirty="0" smtClean="0">
                          <a:ln>
                            <a:noFill/>
                          </a:ln>
                          <a:solidFill>
                            <a:schemeClr val="tx1"/>
                          </a:solidFill>
                          <a:effectLst/>
                          <a:uLnTx/>
                          <a:uFillTx/>
                          <a:latin typeface="+mn-lt"/>
                          <a:ea typeface="+mn-ea"/>
                          <a:cs typeface="+mn-cs"/>
                        </a:rPr>
                        <a:t>Rúbrica para la Respuesta construida de investigación </a:t>
                      </a:r>
                      <a:endParaRPr kumimoji="0" lang="es-MX" sz="1400" b="1" i="0" u="none" strike="noStrike" kern="1200" cap="none" spc="0" normalizeH="0" baseline="0" noProof="0" dirty="0">
                        <a:ln>
                          <a:noFill/>
                        </a:ln>
                        <a:solidFill>
                          <a:prstClr val="black"/>
                        </a:solidFill>
                        <a:effectLst/>
                        <a:uLnTx/>
                        <a:uFillTx/>
                        <a:latin typeface="+mn-lt"/>
                        <a:ea typeface="+mn-ea"/>
                        <a:cs typeface="+mn-cs"/>
                      </a:endParaRPr>
                    </a:p>
                  </a:txBody>
                  <a:tcPr marL="103632" marR="103632" marT="50292" marB="50292">
                    <a:noFill/>
                  </a:tcPr>
                </a:tc>
                <a:tc hMerge="1">
                  <a:txBody>
                    <a:bodyPr/>
                    <a:lstStyle/>
                    <a:p>
                      <a:endParaRPr lang="en-US"/>
                    </a:p>
                  </a:txBody>
                  <a:tcPr/>
                </a:tc>
              </a:tr>
              <a:tr h="569976">
                <a:tc gridSpan="2">
                  <a:txBody>
                    <a:bodyPr/>
                    <a:lstStyle/>
                    <a:p>
                      <a:pPr marL="1084263" lvl="0" indent="-1084263" defTabSz="914400" fontAlgn="base">
                        <a:spcBef>
                          <a:spcPct val="0"/>
                        </a:spcBef>
                        <a:spcAft>
                          <a:spcPct val="0"/>
                        </a:spcAft>
                      </a:pPr>
                      <a:r>
                        <a:rPr lang="es-MX" sz="1400" b="1" noProof="0" dirty="0" smtClean="0"/>
                        <a:t>Pregunta #16: ¿Cómo son</a:t>
                      </a:r>
                      <a:r>
                        <a:rPr lang="es-MX" sz="1400" b="1" baseline="0" noProof="0" dirty="0" smtClean="0"/>
                        <a:t> más diferentes </a:t>
                      </a:r>
                      <a:r>
                        <a:rPr lang="es-MX" sz="1400" b="0" i="1" u="none" noProof="0" dirty="0" smtClean="0">
                          <a:solidFill>
                            <a:schemeClr val="tx1"/>
                          </a:solidFill>
                          <a:effectLst/>
                        </a:rPr>
                        <a:t>Experimentando un bosque tropical </a:t>
                      </a:r>
                      <a:r>
                        <a:rPr lang="es-MX" sz="1400" b="1" noProof="0" dirty="0" smtClean="0"/>
                        <a:t>y </a:t>
                      </a:r>
                      <a:r>
                        <a:rPr lang="es-MX" sz="1400" b="0" i="1" u="none" noProof="0" dirty="0" smtClean="0">
                          <a:solidFill>
                            <a:schemeClr val="tx1"/>
                          </a:solidFill>
                          <a:effectLst/>
                        </a:rPr>
                        <a:t>Bosque tropical: La Amazonia</a:t>
                      </a:r>
                      <a:r>
                        <a:rPr lang="es-MX" sz="1400" b="1" noProof="0" dirty="0" smtClean="0"/>
                        <a:t>? Utiliza ejemplos de ambos artículos al explicar tu respuesta.</a:t>
                      </a: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419" sz="1500" b="1" noProof="0" dirty="0" smtClean="0"/>
                        <a:t>Lenguaje de la respuesta - maestro/rúbrica </a:t>
                      </a:r>
                    </a:p>
                  </a:txBody>
                  <a:tcPr marL="103632" marR="103632" marT="50292" marB="50292">
                    <a:solidFill>
                      <a:schemeClr val="bg1">
                        <a:lumMod val="85000"/>
                      </a:schemeClr>
                    </a:solidFill>
                  </a:tcPr>
                </a:tc>
                <a:tc hMerge="1">
                  <a:txBody>
                    <a:bodyPr/>
                    <a:lstStyle/>
                    <a:p>
                      <a:endParaRPr lang="en-US"/>
                    </a:p>
                  </a:txBody>
                  <a:tcPr/>
                </a:tc>
              </a:tr>
              <a:tr h="1110996">
                <a:tc gridSpan="2">
                  <a:txBody>
                    <a:bodyPr/>
                    <a:lstStyle/>
                    <a:p>
                      <a:r>
                        <a:rPr lang="es-ES" sz="1000" b="1" u="sng" dirty="0" smtClean="0"/>
                        <a:t>La respuesta ofrece suficiente evidencia</a:t>
                      </a:r>
                      <a:r>
                        <a:rPr lang="es-ES" sz="1000" b="0" u="none" dirty="0" smtClean="0"/>
                        <a:t> de la habilidad de citar evidencia para apoyar opiniones o ideas. Los alumnos citan evidencia para apoyar la forma en que los dos artículos son </a:t>
                      </a:r>
                      <a:r>
                        <a:rPr lang="es-ES" sz="1000" b="1" u="sng" dirty="0" smtClean="0"/>
                        <a:t>más</a:t>
                      </a:r>
                      <a:r>
                        <a:rPr lang="es-ES" sz="1000" b="1" u="none" dirty="0" smtClean="0"/>
                        <a:t> </a:t>
                      </a:r>
                      <a:r>
                        <a:rPr lang="es-ES" sz="1000" b="0" u="none" dirty="0" smtClean="0"/>
                        <a:t>diferentes. Suficiente evidencia apoyará que los artículos están escritos con </a:t>
                      </a:r>
                      <a:r>
                        <a:rPr lang="es-ES" sz="1000" b="0" u="sng" dirty="0" smtClean="0"/>
                        <a:t>diferentes propósitos</a:t>
                      </a:r>
                      <a:r>
                        <a:rPr lang="es-ES" sz="1000" b="0" u="none" dirty="0" smtClean="0"/>
                        <a:t>. Esta es la Idea clave. Evidencia en las respuestas del estudiante podría incluir: (1) </a:t>
                      </a:r>
                      <a:r>
                        <a:rPr lang="es-ES" sz="1000" b="1" i="1" u="none" dirty="0" smtClean="0"/>
                        <a:t>Bosque tropical: La Amazonia </a:t>
                      </a:r>
                      <a:r>
                        <a:rPr lang="es-ES" sz="1000" b="0" u="none" dirty="0" smtClean="0"/>
                        <a:t>fue escrito para informar con hechos y detalles y (2) </a:t>
                      </a:r>
                      <a:r>
                        <a:rPr lang="es-ES" sz="1000" b="1" i="1" u="none" dirty="0" smtClean="0"/>
                        <a:t>Experimentar un bosque tropical </a:t>
                      </a:r>
                      <a:r>
                        <a:rPr lang="es-ES" sz="1000" b="0" u="none" dirty="0" smtClean="0"/>
                        <a:t>fue escrito para compartir una opinión de una experiencia personal (fuente primaria) en el bosque tropical para aquellos que nunca han visitado a uno.  Hay numerosos detalles para apoyar estos dos propósitos. Cualquier detalle que apoye que los dos artículos tienen sus propios fines son aceptables.  Información externa (experiencias personales u opiniones) no responde</a:t>
                      </a:r>
                      <a:r>
                        <a:rPr lang="es-ES" sz="1000" b="0" u="none" baseline="0" dirty="0" smtClean="0"/>
                        <a:t> a</a:t>
                      </a:r>
                      <a:r>
                        <a:rPr lang="es-ES" sz="1000" b="0" u="none" dirty="0" smtClean="0"/>
                        <a:t> la pregunta.</a:t>
                      </a:r>
                      <a:endParaRPr lang="en-US" sz="1000" b="0" u="none" dirty="0"/>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s-419" sz="1400" b="1" noProof="0" dirty="0" smtClean="0"/>
                        <a:t>Ejemplo de respuesta en el “lenguaje” del estudiante </a:t>
                      </a:r>
                    </a:p>
                  </a:txBody>
                  <a:tcPr marL="103632" marR="103632" marT="50292" marB="50292">
                    <a:solidFill>
                      <a:schemeClr val="bg1">
                        <a:lumMod val="85000"/>
                      </a:schemeClr>
                    </a:solidFill>
                  </a:tcPr>
                </a:tc>
                <a:tc hMerge="1">
                  <a:txBody>
                    <a:bodyPr/>
                    <a:lstStyle/>
                    <a:p>
                      <a:endParaRPr lang="en-US" sz="1000" dirty="0"/>
                    </a:p>
                  </a:txBody>
                  <a:tcPr/>
                </a:tc>
              </a:tr>
              <a:tr h="417576">
                <a:tc>
                  <a:txBody>
                    <a:bodyPr/>
                    <a:lstStyle/>
                    <a:p>
                      <a:pPr algn="ctr"/>
                      <a:r>
                        <a:rPr lang="en-US" sz="2000" b="1" dirty="0" smtClean="0"/>
                        <a:t>2</a:t>
                      </a:r>
                      <a:endParaRPr lang="en-US" sz="2000" b="1" dirty="0"/>
                    </a:p>
                  </a:txBody>
                  <a:tcPr marL="103632" marR="103632" marT="50292" marB="50292" anchor="ctr"/>
                </a:tc>
                <a:tc>
                  <a:txBody>
                    <a:bodyPr/>
                    <a:lstStyle/>
                    <a:p>
                      <a:r>
                        <a:rPr lang="es-ES" sz="1000" i="1" dirty="0" smtClean="0">
                          <a:latin typeface="+mn-lt"/>
                        </a:rPr>
                        <a:t>El estudiante</a:t>
                      </a:r>
                      <a:r>
                        <a:rPr lang="es-ES" sz="1000" i="1" baseline="0" dirty="0" smtClean="0">
                          <a:latin typeface="+mn-lt"/>
                        </a:rPr>
                        <a:t> </a:t>
                      </a:r>
                      <a:r>
                        <a:rPr lang="es-ES" sz="1000" i="1" dirty="0" smtClean="0">
                          <a:latin typeface="+mn-lt"/>
                        </a:rPr>
                        <a:t>ofrece </a:t>
                      </a:r>
                      <a:r>
                        <a:rPr lang="es-ES" sz="1000" b="1" i="1" u="sng" dirty="0" smtClean="0">
                          <a:latin typeface="+mn-lt"/>
                        </a:rPr>
                        <a:t>suficientes ejemplos </a:t>
                      </a:r>
                      <a:r>
                        <a:rPr lang="es-ES" sz="1000" i="1" dirty="0" smtClean="0">
                          <a:latin typeface="+mn-lt"/>
                        </a:rPr>
                        <a:t>de los artículos, junto con </a:t>
                      </a:r>
                      <a:r>
                        <a:rPr lang="es-ES" sz="1000" b="1" i="1" u="sng" dirty="0" smtClean="0">
                          <a:latin typeface="+mn-lt"/>
                        </a:rPr>
                        <a:t>explicaciones</a:t>
                      </a:r>
                      <a:r>
                        <a:rPr lang="es-ES" sz="1000" i="1" dirty="0" smtClean="0">
                          <a:latin typeface="+mn-lt"/>
                        </a:rPr>
                        <a:t> para explicar las diferencias entre los dos textos sobre el bosque tropical.  </a:t>
                      </a:r>
                    </a:p>
                    <a:p>
                      <a:pPr marL="0" marR="0" indent="0" algn="l" defTabSz="1018824" rtl="0" eaLnBrk="1" fontAlgn="auto" latinLnBrk="0" hangingPunct="1">
                        <a:lnSpc>
                          <a:spcPct val="100000"/>
                        </a:lnSpc>
                        <a:spcBef>
                          <a:spcPts val="0"/>
                        </a:spcBef>
                        <a:spcAft>
                          <a:spcPts val="0"/>
                        </a:spcAft>
                        <a:buClrTx/>
                        <a:buSzTx/>
                        <a:buFontTx/>
                        <a:buNone/>
                        <a:tabLst/>
                        <a:defRPr/>
                      </a:pPr>
                      <a:r>
                        <a:rPr lang="es-ES" sz="1000" i="0" dirty="0" smtClean="0">
                          <a:latin typeface="+mn-lt"/>
                        </a:rPr>
                        <a:t>Los dos artículos </a:t>
                      </a:r>
                      <a:r>
                        <a:rPr lang="es-ES" sz="1000" b="1" i="1" u="none" dirty="0" smtClean="0"/>
                        <a:t>Experimentar</a:t>
                      </a:r>
                      <a:r>
                        <a:rPr lang="es-ES" sz="1000" b="1" i="1" u="none" baseline="0" dirty="0" smtClean="0"/>
                        <a:t> </a:t>
                      </a:r>
                      <a:r>
                        <a:rPr lang="es-ES" sz="1000" b="1" i="1" u="none" dirty="0" smtClean="0"/>
                        <a:t>un bosque tropical </a:t>
                      </a:r>
                      <a:r>
                        <a:rPr lang="es-ES" sz="1000" i="0" dirty="0" smtClean="0">
                          <a:latin typeface="+mn-lt"/>
                        </a:rPr>
                        <a:t>y </a:t>
                      </a:r>
                      <a:r>
                        <a:rPr lang="es-ES" sz="1000" b="1" i="1" u="none" dirty="0" smtClean="0"/>
                        <a:t>Bosque tropical: La Amazonia</a:t>
                      </a:r>
                      <a:r>
                        <a:rPr lang="es-ES" sz="1000" i="0" dirty="0" smtClean="0">
                          <a:latin typeface="+mn-lt"/>
                        </a:rPr>
                        <a:t> son muy diferentes porque fueron escritos por diferentes razones. </a:t>
                      </a:r>
                      <a:r>
                        <a:rPr lang="es-ES" sz="1000" b="1" i="1" u="none" dirty="0" smtClean="0"/>
                        <a:t>Bosque tropical: La Amazonia </a:t>
                      </a:r>
                      <a:r>
                        <a:rPr lang="es-ES" sz="1000" i="0" dirty="0" smtClean="0">
                          <a:latin typeface="+mn-lt"/>
                        </a:rPr>
                        <a:t>es un recuento de fuente primaria de la experiencia de una mujer en el bosque tropical de la Amazonia. La</a:t>
                      </a:r>
                      <a:r>
                        <a:rPr lang="es-ES" sz="1000" i="0" baseline="0" dirty="0" smtClean="0">
                          <a:latin typeface="+mn-lt"/>
                        </a:rPr>
                        <a:t> razón por la que  ella </a:t>
                      </a:r>
                      <a:r>
                        <a:rPr lang="es-ES" sz="1000" i="0" dirty="0" smtClean="0">
                          <a:latin typeface="+mn-lt"/>
                        </a:rPr>
                        <a:t>escribió el artículo es para explicar a otros</a:t>
                      </a:r>
                      <a:r>
                        <a:rPr lang="es-ES" sz="1000" i="0" baseline="0" dirty="0" smtClean="0">
                          <a:latin typeface="+mn-lt"/>
                        </a:rPr>
                        <a:t> lo que es</a:t>
                      </a:r>
                      <a:r>
                        <a:rPr lang="es-ES" sz="1000" i="0" dirty="0" smtClean="0">
                          <a:latin typeface="+mn-lt"/>
                        </a:rPr>
                        <a:t> estar en un bosque tropical y lo hermoso que es. Por ejemplo en el artículo </a:t>
                      </a:r>
                      <a:r>
                        <a:rPr lang="es-ES" sz="1000" b="1" i="1" u="none" dirty="0" smtClean="0"/>
                        <a:t>Experimentar un bosque tropical</a:t>
                      </a:r>
                      <a:r>
                        <a:rPr lang="es-ES" sz="1000" i="0" dirty="0" smtClean="0">
                          <a:latin typeface="+mn-lt"/>
                        </a:rPr>
                        <a:t>, el autor dice, "</a:t>
                      </a:r>
                      <a:r>
                        <a:rPr lang="es-MX" sz="1000" dirty="0" smtClean="0"/>
                        <a:t>Ojalá que pudiera grabar su verdadero misterio y belleza para aquellos que nunca tendrán la oportunidad de experimentarlo en persona</a:t>
                      </a:r>
                      <a:r>
                        <a:rPr lang="es-ES" sz="1000" i="0" dirty="0" smtClean="0">
                          <a:latin typeface="+mn-lt"/>
                        </a:rPr>
                        <a:t>.” Por el contrario, el artículo </a:t>
                      </a:r>
                      <a:r>
                        <a:rPr lang="es-ES" sz="1000" b="1" i="1" u="none" dirty="0" smtClean="0"/>
                        <a:t>Bosque tropical: La Amazonia </a:t>
                      </a:r>
                      <a:r>
                        <a:rPr lang="es-ES" sz="1000" i="0" dirty="0" smtClean="0">
                          <a:latin typeface="+mn-lt"/>
                        </a:rPr>
                        <a:t>es muy informativo.  Explica las diferentes capas de un</a:t>
                      </a:r>
                      <a:r>
                        <a:rPr lang="es-ES" sz="1000" i="0" baseline="0" dirty="0" smtClean="0">
                          <a:latin typeface="+mn-lt"/>
                        </a:rPr>
                        <a:t> bosque tropical</a:t>
                      </a:r>
                      <a:r>
                        <a:rPr lang="es-ES" sz="1000" i="0" dirty="0" smtClean="0">
                          <a:latin typeface="+mn-lt"/>
                        </a:rPr>
                        <a:t> como lo hace un libro de texto. Por ejemplo, este artículo dice, "</a:t>
                      </a:r>
                      <a:r>
                        <a:rPr lang="es-ES" sz="1000" dirty="0" smtClean="0"/>
                        <a:t>El vasto bosque tropical tiene cuatro estratos (capas). Cada estrato tiene sus propio ecosistema de plantas y animales.”</a:t>
                      </a:r>
                      <a:r>
                        <a:rPr lang="es-ES" sz="1000" i="0" dirty="0" smtClean="0">
                          <a:latin typeface="+mn-lt"/>
                        </a:rPr>
                        <a:t> Fue escrito para informar </a:t>
                      </a:r>
                      <a:r>
                        <a:rPr lang="es-ES" sz="1000" i="0" baseline="0" dirty="0" smtClean="0">
                          <a:latin typeface="+mn-lt"/>
                        </a:rPr>
                        <a:t>sobre las cuatro capas de un bosque, en vez de compartir una experiencia personal. Estos son solo dos ejemplos que explican los diferentes propósitos de los dos artículos.</a:t>
                      </a:r>
                      <a:endParaRPr lang="en-US" sz="1000" i="0" dirty="0" smtClean="0">
                        <a:latin typeface="+mn-lt"/>
                      </a:endParaRPr>
                    </a:p>
                  </a:txBody>
                  <a:tcPr marL="103632" marR="103632" marT="50292" marB="50292"/>
                </a:tc>
              </a:tr>
              <a:tr h="458724">
                <a:tc>
                  <a:txBody>
                    <a:bodyPr/>
                    <a:lstStyle/>
                    <a:p>
                      <a:pPr algn="ctr"/>
                      <a:r>
                        <a:rPr lang="en-US" sz="2000" b="1" dirty="0" smtClean="0"/>
                        <a:t>1</a:t>
                      </a:r>
                      <a:endParaRPr lang="en-US" sz="2000" b="1" dirty="0"/>
                    </a:p>
                  </a:txBody>
                  <a:tcPr marL="103632" marR="103632" marT="50292" marB="50292" anchor="ctr"/>
                </a:tc>
                <a:tc>
                  <a:txBody>
                    <a:bodyPr/>
                    <a:lstStyle/>
                    <a:p>
                      <a:r>
                        <a:rPr lang="es-ES" sz="1000" i="1" dirty="0" smtClean="0">
                          <a:latin typeface="+mn-lt"/>
                        </a:rPr>
                        <a:t>El estudiante ofrece </a:t>
                      </a:r>
                      <a:r>
                        <a:rPr lang="es-ES" sz="1000" b="1" i="1" u="sng" dirty="0" smtClean="0">
                          <a:latin typeface="+mn-lt"/>
                        </a:rPr>
                        <a:t>pocos o ningún ejemplo del texto</a:t>
                      </a:r>
                      <a:r>
                        <a:rPr lang="es-ES" sz="1000" b="1" i="1" u="none" dirty="0" smtClean="0">
                          <a:latin typeface="+mn-lt"/>
                        </a:rPr>
                        <a:t> </a:t>
                      </a:r>
                      <a:r>
                        <a:rPr lang="es-ES" sz="1000" i="1" dirty="0" smtClean="0">
                          <a:latin typeface="+mn-lt"/>
                        </a:rPr>
                        <a:t>sobre las diferencias entre los artículos, pero da </a:t>
                      </a:r>
                      <a:r>
                        <a:rPr lang="es-ES" sz="1000" b="1" i="1" u="sng" dirty="0" smtClean="0">
                          <a:latin typeface="+mn-lt"/>
                        </a:rPr>
                        <a:t>algunas explicaciones</a:t>
                      </a:r>
                      <a:r>
                        <a:rPr lang="es-ES" sz="1000" i="1" dirty="0" smtClean="0">
                          <a:latin typeface="+mn-lt"/>
                        </a:rPr>
                        <a:t> sobre las diferencias en los textos. </a:t>
                      </a:r>
                    </a:p>
                    <a:p>
                      <a:r>
                        <a:rPr lang="es-ES" sz="1000" i="0" dirty="0" smtClean="0">
                          <a:latin typeface="+mn-lt"/>
                        </a:rPr>
                        <a:t>He leído dos artículos sobre el bosque tropical de la Amazonia. Cada uno era diferente pero similares también. La mayor diferencia era que un artículo trataba sobre lo que una mujer pensó y sintió cuando realmente fue</a:t>
                      </a:r>
                      <a:r>
                        <a:rPr lang="es-ES" sz="1000" i="0" baseline="0" dirty="0" smtClean="0">
                          <a:latin typeface="+mn-lt"/>
                        </a:rPr>
                        <a:t> </a:t>
                      </a:r>
                      <a:r>
                        <a:rPr lang="es-ES" sz="1000" i="0" dirty="0" smtClean="0">
                          <a:latin typeface="+mn-lt"/>
                        </a:rPr>
                        <a:t>a un bosque tropical. El otro artículo era como un texto de enseñanza, y enseñó hechos y detalles sobre un bosque tropical. Así</a:t>
                      </a:r>
                      <a:r>
                        <a:rPr lang="es-ES" sz="1000" i="0" baseline="0" dirty="0" smtClean="0">
                          <a:latin typeface="+mn-lt"/>
                        </a:rPr>
                        <a:t> </a:t>
                      </a:r>
                      <a:r>
                        <a:rPr lang="es-ES" sz="1000" i="0" dirty="0" smtClean="0">
                          <a:latin typeface="+mn-lt"/>
                        </a:rPr>
                        <a:t>es cómo eran más diferentes.</a:t>
                      </a:r>
                      <a:endParaRPr lang="en-US" sz="1000" i="0" dirty="0" smtClean="0">
                        <a:latin typeface="+mn-lt"/>
                      </a:endParaRPr>
                    </a:p>
                  </a:txBody>
                  <a:tcPr marL="103632" marR="103632" marT="50292" marB="50292"/>
                </a:tc>
              </a:tr>
              <a:tr h="472440">
                <a:tc>
                  <a:txBody>
                    <a:bodyPr/>
                    <a:lstStyle/>
                    <a:p>
                      <a:pPr algn="ctr"/>
                      <a:r>
                        <a:rPr lang="en-US" sz="2000" b="1" dirty="0" smtClean="0"/>
                        <a:t>0</a:t>
                      </a:r>
                      <a:endParaRPr lang="en-US" sz="2000" b="1" dirty="0"/>
                    </a:p>
                  </a:txBody>
                  <a:tcPr marL="103632" marR="103632" marT="50292" marB="50292" anchor="ctr"/>
                </a:tc>
                <a:tc>
                  <a:txBody>
                    <a:bodyPr/>
                    <a:lstStyle/>
                    <a:p>
                      <a:r>
                        <a:rPr lang="es-ES" sz="1000" i="1" dirty="0" smtClean="0">
                          <a:latin typeface="+mn-lt"/>
                        </a:rPr>
                        <a:t>El estudiante </a:t>
                      </a:r>
                      <a:r>
                        <a:rPr lang="es-ES" sz="1000" b="1" i="1" u="sng" dirty="0" smtClean="0">
                          <a:latin typeface="+mn-lt"/>
                        </a:rPr>
                        <a:t>no proporciona evidencia </a:t>
                      </a:r>
                      <a:r>
                        <a:rPr lang="es-ES" sz="1000" i="1" dirty="0" smtClean="0">
                          <a:latin typeface="+mn-lt"/>
                        </a:rPr>
                        <a:t>de la habilidad de citar evidencia para apoyar opiniones o ideas. </a:t>
                      </a:r>
                    </a:p>
                    <a:p>
                      <a:r>
                        <a:rPr lang="es-ES" sz="1000" i="0" dirty="0" smtClean="0">
                          <a:latin typeface="+mn-lt"/>
                        </a:rPr>
                        <a:t>El</a:t>
                      </a:r>
                      <a:r>
                        <a:rPr lang="es-ES" sz="1000" i="0" baseline="0" dirty="0" smtClean="0">
                          <a:latin typeface="+mn-lt"/>
                        </a:rPr>
                        <a:t> bosque tropical de l</a:t>
                      </a:r>
                      <a:r>
                        <a:rPr lang="es-ES" sz="1000" i="0" dirty="0" smtClean="0">
                          <a:latin typeface="+mn-lt"/>
                        </a:rPr>
                        <a:t>a Amazonia es muy hermosa. Ambos</a:t>
                      </a:r>
                      <a:r>
                        <a:rPr lang="es-ES" sz="1000" i="0" baseline="0" dirty="0" smtClean="0">
                          <a:latin typeface="+mn-lt"/>
                        </a:rPr>
                        <a:t> cuentos</a:t>
                      </a:r>
                      <a:r>
                        <a:rPr lang="es-ES" sz="1000" i="0" dirty="0" smtClean="0">
                          <a:latin typeface="+mn-lt"/>
                        </a:rPr>
                        <a:t> dicen que era hermoso</a:t>
                      </a:r>
                      <a:r>
                        <a:rPr lang="es-ES" sz="1000" i="1" dirty="0" smtClean="0">
                          <a:latin typeface="+mn-lt"/>
                        </a:rPr>
                        <a:t>.</a:t>
                      </a:r>
                      <a:endParaRPr lang="en-US" sz="1000" i="0" baseline="0" dirty="0" smtClean="0">
                        <a:latin typeface="+mn-lt"/>
                      </a:endParaRPr>
                    </a:p>
                  </a:txBody>
                  <a:tcPr marL="103632" marR="103632" marT="50292" marB="50292"/>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435289910"/>
              </p:ext>
            </p:extLst>
          </p:nvPr>
        </p:nvGraphicFramePr>
        <p:xfrm>
          <a:off x="5440680" y="8444815"/>
          <a:ext cx="1943100" cy="609600"/>
        </p:xfrm>
        <a:graphic>
          <a:graphicData uri="http://schemas.openxmlformats.org/drawingml/2006/table">
            <a:tbl>
              <a:tblPr/>
              <a:tblGrid>
                <a:gridCol w="1943100"/>
              </a:tblGrid>
              <a:tr h="76200">
                <a:tc>
                  <a:txBody>
                    <a:bodyPr/>
                    <a:lstStyle/>
                    <a:p>
                      <a:pPr marL="0" marR="0" algn="ctr">
                        <a:lnSpc>
                          <a:spcPct val="100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RI.4.9       DOK </a:t>
                      </a:r>
                      <a:r>
                        <a:rPr lang="en-US" sz="800" b="1" dirty="0">
                          <a:solidFill>
                            <a:srgbClr val="000000"/>
                          </a:solidFill>
                          <a:effectLst/>
                          <a:latin typeface="Calibri"/>
                          <a:ea typeface="Times New Roman"/>
                          <a:cs typeface="Times New Roman"/>
                        </a:rPr>
                        <a:t>4 - SYU</a:t>
                      </a:r>
                      <a:endParaRPr lang="en-US" sz="800" b="1" dirty="0">
                        <a:effectLst/>
                        <a:latin typeface="Calibri"/>
                        <a:ea typeface="Calibri"/>
                        <a:cs typeface="Times New Roman"/>
                      </a:endParaRPr>
                    </a:p>
                  </a:txBody>
                  <a:tcPr marL="33288" marR="3328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r>
              <a:tr h="366094">
                <a:tc>
                  <a:txBody>
                    <a:bodyPr/>
                    <a:lstStyle/>
                    <a:p>
                      <a:pPr marL="0" marR="0" algn="l">
                        <a:lnSpc>
                          <a:spcPct val="100000"/>
                        </a:lnSpc>
                        <a:spcBef>
                          <a:spcPts val="0"/>
                        </a:spcBef>
                        <a:spcAft>
                          <a:spcPts val="0"/>
                        </a:spcAft>
                      </a:pPr>
                      <a:r>
                        <a:rPr lang="es-ES" sz="800" b="0" dirty="0" smtClean="0">
                          <a:solidFill>
                            <a:srgbClr val="000000"/>
                          </a:solidFill>
                          <a:effectLst/>
                          <a:latin typeface="+mn-lt"/>
                          <a:ea typeface="Times New Roman"/>
                          <a:cs typeface="Times New Roman"/>
                        </a:rPr>
                        <a:t>Integra información de dos textos sobre el mismo tema con el fin de escribir o hablar sobre el tema con conocimiento de causa (bien informado). </a:t>
                      </a:r>
                      <a:endParaRPr lang="en-US" sz="800" b="0" dirty="0" smtClean="0">
                        <a:solidFill>
                          <a:srgbClr val="000000"/>
                        </a:solidFill>
                        <a:effectLst/>
                        <a:latin typeface="+mn-lt"/>
                        <a:ea typeface="Times New Roman"/>
                        <a:cs typeface="Times New Roman"/>
                      </a:endParaRPr>
                    </a:p>
                  </a:txBody>
                  <a:tcPr marL="33288" marR="3328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Tree>
    <p:extLst>
      <p:ext uri="{BB962C8B-B14F-4D97-AF65-F5344CB8AC3E}">
        <p14:creationId xmlns:p14="http://schemas.microsoft.com/office/powerpoint/2010/main" val="11190312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oup 27"/>
          <p:cNvGrpSpPr/>
          <p:nvPr/>
        </p:nvGrpSpPr>
        <p:grpSpPr>
          <a:xfrm>
            <a:off x="486207" y="910087"/>
            <a:ext cx="2608792" cy="2283097"/>
            <a:chOff x="4741224" y="381000"/>
            <a:chExt cx="2166470" cy="1981200"/>
          </a:xfrm>
        </p:grpSpPr>
        <p:sp>
          <p:nvSpPr>
            <p:cNvPr id="31" name="Parallelogram 30"/>
            <p:cNvSpPr/>
            <p:nvPr/>
          </p:nvSpPr>
          <p:spPr>
            <a:xfrm rot="1114965" flipH="1">
              <a:off x="4777414" y="557751"/>
              <a:ext cx="2130280" cy="1688521"/>
            </a:xfrm>
            <a:prstGeom prst="parallelogram">
              <a:avLst/>
            </a:prstGeom>
            <a:solidFill>
              <a:srgbClr val="F79646">
                <a:lumMod val="75000"/>
              </a:srgbClr>
            </a:solidFill>
            <a:ln w="25400" cap="flat" cmpd="sng" algn="ctr">
              <a:noFill/>
              <a:prstDash val="solid"/>
            </a:ln>
            <a:effectLst/>
          </p:spPr>
          <p:txBody>
            <a:bodyPr rtlCol="0" anchor="ctr"/>
            <a:lstStyle/>
            <a:p>
              <a:pPr algn="ctr" defTabSz="1135157">
                <a:defRPr/>
              </a:pPr>
              <a:endParaRPr lang="en-US" sz="2200" kern="0" dirty="0">
                <a:solidFill>
                  <a:prstClr val="white"/>
                </a:solidFill>
                <a:latin typeface="Calibri"/>
              </a:endParaRPr>
            </a:p>
          </p:txBody>
        </p:sp>
        <p:sp>
          <p:nvSpPr>
            <p:cNvPr id="32" name="Parallelogram 31"/>
            <p:cNvSpPr/>
            <p:nvPr/>
          </p:nvSpPr>
          <p:spPr>
            <a:xfrm>
              <a:off x="5029200" y="694562"/>
              <a:ext cx="1676400" cy="1439038"/>
            </a:xfrm>
            <a:prstGeom prst="parallelogram">
              <a:avLst/>
            </a:prstGeom>
            <a:solidFill>
              <a:srgbClr val="FFFFBD"/>
            </a:solidFill>
            <a:ln w="25400" cap="flat" cmpd="sng" algn="ctr">
              <a:noFill/>
              <a:prstDash val="solid"/>
            </a:ln>
            <a:effectLst/>
          </p:spPr>
          <p:txBody>
            <a:bodyPr rtlCol="0" anchor="ctr"/>
            <a:lstStyle/>
            <a:p>
              <a:pPr algn="ctr" defTabSz="1135157">
                <a:defRPr/>
              </a:pPr>
              <a:endParaRPr lang="en-US" sz="2200" kern="0" dirty="0">
                <a:solidFill>
                  <a:prstClr val="white"/>
                </a:solidFill>
                <a:latin typeface="Calibri"/>
              </a:endParaRPr>
            </a:p>
          </p:txBody>
        </p:sp>
        <p:sp>
          <p:nvSpPr>
            <p:cNvPr id="33" name="Rectangle 32"/>
            <p:cNvSpPr/>
            <p:nvPr/>
          </p:nvSpPr>
          <p:spPr>
            <a:xfrm>
              <a:off x="4741224" y="381000"/>
              <a:ext cx="1054587" cy="934776"/>
            </a:xfrm>
            <a:prstGeom prst="rect">
              <a:avLst/>
            </a:prstGeom>
            <a:solidFill>
              <a:srgbClr val="FFFFBD"/>
            </a:solidFill>
            <a:ln>
              <a:solidFill>
                <a:srgbClr val="F79646">
                  <a:lumMod val="75000"/>
                </a:srgb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defTabSz="1135157">
                <a:defRPr/>
              </a:pPr>
              <a:r>
                <a:rPr lang="en-US" sz="6400" b="1" kern="0" dirty="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Calibri"/>
                </a:rPr>
                <a:t>4</a:t>
              </a:r>
              <a:r>
                <a:rPr lang="en-US" sz="6400" b="1" kern="0" baseline="30000" dirty="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Calibri"/>
                </a:rPr>
                <a:t>th</a:t>
              </a:r>
              <a:r>
                <a:rPr lang="en-US" sz="6400" b="1" kern="0" dirty="0">
                  <a:ln w="11430"/>
                  <a:gradFill>
                    <a:gsLst>
                      <a:gs pos="0">
                        <a:srgbClr val="F79646">
                          <a:tint val="90000"/>
                          <a:satMod val="120000"/>
                        </a:srgbClr>
                      </a:gs>
                      <a:gs pos="25000">
                        <a:srgbClr val="F79646">
                          <a:tint val="93000"/>
                          <a:satMod val="120000"/>
                        </a:srgbClr>
                      </a:gs>
                      <a:gs pos="50000">
                        <a:srgbClr val="F79646">
                          <a:shade val="89000"/>
                          <a:satMod val="110000"/>
                        </a:srgbClr>
                      </a:gs>
                      <a:gs pos="75000">
                        <a:srgbClr val="F79646">
                          <a:tint val="93000"/>
                          <a:satMod val="120000"/>
                        </a:srgbClr>
                      </a:gs>
                      <a:gs pos="100000">
                        <a:srgbClr val="F79646">
                          <a:tint val="90000"/>
                          <a:satMod val="120000"/>
                        </a:srgbClr>
                      </a:gs>
                    </a:gsLst>
                    <a:lin ang="5400000"/>
                  </a:gradFill>
                  <a:effectLst>
                    <a:outerShdw blurRad="80000" dist="40000" dir="5040000" algn="tl">
                      <a:srgbClr val="000000">
                        <a:alpha val="30000"/>
                      </a:srgbClr>
                    </a:outerShdw>
                  </a:effectLst>
                  <a:latin typeface="Calibri"/>
                </a:rPr>
                <a:t> </a:t>
              </a:r>
            </a:p>
          </p:txBody>
        </p:sp>
        <p:pic>
          <p:nvPicPr>
            <p:cNvPr id="34" name="Picture 8" descr="C:\Documents and Settings\Owner\Local Settings\Temporary Internet Files\Content.IE5\FH6EVO2I\MP900400619[1].jpg"/>
            <p:cNvPicPr>
              <a:picLocks noChangeAspect="1" noChangeArrowheads="1"/>
            </p:cNvPicPr>
            <p:nvPr/>
          </p:nvPicPr>
          <p:blipFill>
            <a:blip r:embed="rId3" cstate="print"/>
            <a:srcRect l="12664" t="12664" r="10917"/>
            <a:stretch>
              <a:fillRect/>
            </a:stretch>
          </p:blipFill>
          <p:spPr bwMode="auto">
            <a:xfrm>
              <a:off x="5181601" y="576344"/>
              <a:ext cx="1524000" cy="1785856"/>
            </a:xfrm>
            <a:prstGeom prst="rect">
              <a:avLst/>
            </a:prstGeom>
            <a:noFill/>
            <a:effectLst>
              <a:softEdge rad="317500"/>
            </a:effectLst>
          </p:spPr>
        </p:pic>
      </p:grpSp>
      <p:graphicFrame>
        <p:nvGraphicFramePr>
          <p:cNvPr id="25" name="Table 24"/>
          <p:cNvGraphicFramePr>
            <a:graphicFrameLocks noGrp="1"/>
          </p:cNvGraphicFramePr>
          <p:nvPr>
            <p:extLst>
              <p:ext uri="{D42A27DB-BD31-4B8C-83A1-F6EECF244321}">
                <p14:modId xmlns:p14="http://schemas.microsoft.com/office/powerpoint/2010/main" val="567574052"/>
              </p:ext>
            </p:extLst>
          </p:nvPr>
        </p:nvGraphicFramePr>
        <p:xfrm>
          <a:off x="817810" y="6494911"/>
          <a:ext cx="6406021" cy="2220468"/>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84850"/>
                <a:gridCol w="2521215"/>
                <a:gridCol w="2715156"/>
                <a:gridCol w="684800"/>
              </a:tblGrid>
              <a:tr h="284988">
                <a:tc gridSpan="4">
                  <a:txBody>
                    <a:bodyPr/>
                    <a:lstStyle/>
                    <a:p>
                      <a:pPr algn="ctr"/>
                      <a:r>
                        <a:rPr lang="es-ES" sz="1200" b="1" noProof="0" dirty="0" smtClean="0">
                          <a:solidFill>
                            <a:schemeClr val="tx1"/>
                          </a:solidFill>
                        </a:rPr>
                        <a:t>Escrito de opinión y Lenguaje</a:t>
                      </a:r>
                      <a:endParaRPr lang="es-ES" sz="1200" b="1" noProof="0" dirty="0">
                        <a:solidFill>
                          <a:schemeClr val="tx1"/>
                        </a:solidFill>
                      </a:endParaRP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s-MX" sz="1200" b="1" noProof="0" dirty="0" smtClean="0"/>
                        <a:t>Objetivos</a:t>
                      </a:r>
                      <a:endParaRPr lang="es-MX" sz="1200" b="1" noProof="0" dirty="0"/>
                    </a:p>
                  </a:txBody>
                  <a:tcPr marL="103632" marR="103632" marT="50292" marB="50292">
                    <a:solidFill>
                      <a:schemeClr val="bg1"/>
                    </a:solidFill>
                  </a:tcPr>
                </a:tc>
                <a:tc hMerge="1">
                  <a:txBody>
                    <a:bodyPr/>
                    <a:lstStyle/>
                    <a:p>
                      <a:endParaRPr lang="en-US" dirty="0"/>
                    </a:p>
                  </a:txBody>
                  <a:tcPr/>
                </a:tc>
                <a:tc>
                  <a:txBody>
                    <a:bodyPr/>
                    <a:lstStyle/>
                    <a:p>
                      <a:pPr algn="ctr"/>
                      <a:r>
                        <a:rPr lang="es-MX" sz="1200" b="1" noProof="0" dirty="0" smtClean="0"/>
                        <a:t>Estándares</a:t>
                      </a:r>
                      <a:endParaRPr lang="es-MX" sz="1200" b="1" noProof="0" dirty="0"/>
                    </a:p>
                  </a:txBody>
                  <a:tcPr marL="103632" marR="103632" marT="50292" marB="50292">
                    <a:solidFill>
                      <a:schemeClr val="bg1"/>
                    </a:solidFill>
                  </a:tcPr>
                </a:tc>
                <a:tc>
                  <a:txBody>
                    <a:bodyPr/>
                    <a:lstStyle/>
                    <a:p>
                      <a:pPr algn="ctr"/>
                      <a:r>
                        <a:rPr lang="es-MX" sz="1200" b="1" noProof="0" dirty="0" smtClean="0"/>
                        <a:t>DOK</a:t>
                      </a:r>
                      <a:endParaRPr lang="es-MX" sz="1200" b="1" noProof="0" dirty="0"/>
                    </a:p>
                  </a:txBody>
                  <a:tcPr marL="103632" marR="103632" marT="50292" marB="50292">
                    <a:solidFill>
                      <a:schemeClr val="bg1"/>
                    </a:solidFill>
                  </a:tcPr>
                </a:tc>
              </a:tr>
              <a:tr h="304800">
                <a:tc>
                  <a:txBody>
                    <a:bodyPr/>
                    <a:lstStyle/>
                    <a:p>
                      <a:r>
                        <a:rPr lang="en-US" sz="1200" b="1" dirty="0" smtClean="0">
                          <a:solidFill>
                            <a:schemeClr val="tx1"/>
                          </a:solidFill>
                        </a:rPr>
                        <a:t>1a</a:t>
                      </a:r>
                      <a:endParaRPr lang="en-US" sz="1200" b="1" dirty="0">
                        <a:solidFill>
                          <a:schemeClr val="tx1"/>
                        </a:solidFill>
                      </a:endParaRPr>
                    </a:p>
                  </a:txBody>
                  <a:tcPr marL="103632" marR="103632" marT="50292" marB="50292">
                    <a:solidFill>
                      <a:srgbClr val="FFFFCC"/>
                    </a:solidFill>
                  </a:tcPr>
                </a:tc>
                <a:tc>
                  <a:txBody>
                    <a:bodyPr/>
                    <a:lstStyle/>
                    <a:p>
                      <a:r>
                        <a:rPr lang="es-ES" sz="1200" b="1" noProof="0" dirty="0" smtClean="0">
                          <a:solidFill>
                            <a:schemeClr val="tx1"/>
                          </a:solidFill>
                        </a:rPr>
                        <a:t>Escrito</a:t>
                      </a:r>
                      <a:r>
                        <a:rPr lang="es-ES" sz="1200" b="1" baseline="0" noProof="0" dirty="0" smtClean="0">
                          <a:solidFill>
                            <a:schemeClr val="tx1"/>
                          </a:solidFill>
                        </a:rPr>
                        <a:t> breve de opinión</a:t>
                      </a:r>
                      <a:endParaRPr lang="es-ES" sz="1200" b="1" noProof="0" dirty="0">
                        <a:solidFill>
                          <a:schemeClr val="tx1"/>
                        </a:solidFill>
                      </a:endParaRPr>
                    </a:p>
                  </a:txBody>
                  <a:tcPr marL="103632" marR="103632" marT="50292" marB="50292">
                    <a:solidFill>
                      <a:srgbClr val="FFFFCC"/>
                    </a:solidFill>
                  </a:tcPr>
                </a:tc>
                <a:tc>
                  <a:txBody>
                    <a:bodyPr/>
                    <a:lstStyle/>
                    <a:p>
                      <a:r>
                        <a:rPr lang="es-ES" sz="1200" b="1" noProof="0" dirty="0" smtClean="0">
                          <a:solidFill>
                            <a:schemeClr val="tx1"/>
                          </a:solidFill>
                          <a:effectLst/>
                        </a:rPr>
                        <a:t>W.4.1a,</a:t>
                      </a:r>
                      <a:r>
                        <a:rPr lang="es-ES" sz="1200" b="1" baseline="0" noProof="0" dirty="0" smtClean="0">
                          <a:solidFill>
                            <a:schemeClr val="tx1"/>
                          </a:solidFill>
                          <a:effectLst/>
                        </a:rPr>
                        <a:t> W</a:t>
                      </a:r>
                      <a:r>
                        <a:rPr lang="es-ES" sz="1200" b="1" noProof="0" dirty="0" smtClean="0">
                          <a:solidFill>
                            <a:schemeClr val="tx1"/>
                          </a:solidFill>
                          <a:effectLst/>
                        </a:rPr>
                        <a:t>.4</a:t>
                      </a:r>
                      <a:r>
                        <a:rPr lang="es-ES" sz="1200" b="1" baseline="0" noProof="0" dirty="0" smtClean="0">
                          <a:solidFill>
                            <a:schemeClr val="tx1"/>
                          </a:solidFill>
                          <a:effectLst/>
                        </a:rPr>
                        <a:t>.1b,  W</a:t>
                      </a:r>
                      <a:r>
                        <a:rPr lang="es-ES" sz="1200" b="1" noProof="0" dirty="0" smtClean="0">
                          <a:solidFill>
                            <a:schemeClr val="tx1"/>
                          </a:solidFill>
                          <a:effectLst/>
                        </a:rPr>
                        <a:t>.4</a:t>
                      </a:r>
                      <a:r>
                        <a:rPr lang="es-ES" sz="1200" b="1" baseline="0" noProof="0" dirty="0" smtClean="0">
                          <a:solidFill>
                            <a:schemeClr val="tx1"/>
                          </a:solidFill>
                          <a:effectLst/>
                        </a:rPr>
                        <a:t>.1c, W</a:t>
                      </a:r>
                      <a:r>
                        <a:rPr lang="es-ES" sz="1200" b="1" noProof="0" dirty="0" smtClean="0">
                          <a:solidFill>
                            <a:schemeClr val="tx1"/>
                          </a:solidFill>
                          <a:effectLst/>
                        </a:rPr>
                        <a:t>.4</a:t>
                      </a:r>
                      <a:r>
                        <a:rPr lang="es-ES" sz="1200" b="1" baseline="0" noProof="0" dirty="0" smtClean="0">
                          <a:solidFill>
                            <a:schemeClr val="tx1"/>
                          </a:solidFill>
                          <a:effectLst/>
                        </a:rPr>
                        <a:t>.1d</a:t>
                      </a:r>
                      <a:endParaRPr lang="es-ES" sz="1200" b="1" noProof="0" dirty="0">
                        <a:solidFill>
                          <a:schemeClr val="tx1"/>
                        </a:solidFill>
                        <a:effectLst/>
                      </a:endParaRPr>
                    </a:p>
                  </a:txBody>
                  <a:tcPr marL="103632" marR="103632" marT="50292" marB="50292">
                    <a:solidFill>
                      <a:srgbClr val="FFFFCC"/>
                    </a:solidFill>
                  </a:tcPr>
                </a:tc>
                <a:tc>
                  <a:txBody>
                    <a:bodyPr/>
                    <a:lstStyle/>
                    <a:p>
                      <a:pPr algn="ctr"/>
                      <a:r>
                        <a:rPr lang="es-ES" sz="1200" b="1" noProof="0" dirty="0" smtClean="0">
                          <a:solidFill>
                            <a:schemeClr val="tx1"/>
                          </a:solidFill>
                        </a:rPr>
                        <a:t>3</a:t>
                      </a:r>
                      <a:endParaRPr lang="es-ES" sz="1200" b="1" noProof="0" dirty="0">
                        <a:solidFill>
                          <a:schemeClr val="tx1"/>
                        </a:solidFill>
                      </a:endParaRPr>
                    </a:p>
                  </a:txBody>
                  <a:tcPr marL="103632" marR="103632" marT="50292" marB="50292" anchor="ctr">
                    <a:solidFill>
                      <a:srgbClr val="FFFFCC"/>
                    </a:solidFill>
                  </a:tcPr>
                </a:tc>
              </a:tr>
              <a:tr h="304800">
                <a:tc>
                  <a:txBody>
                    <a:bodyPr/>
                    <a:lstStyle/>
                    <a:p>
                      <a:r>
                        <a:rPr lang="en-US" sz="1200" b="1" dirty="0" smtClean="0">
                          <a:solidFill>
                            <a:schemeClr val="tx1"/>
                          </a:solidFill>
                        </a:rPr>
                        <a:t>1b</a:t>
                      </a:r>
                      <a:endParaRPr lang="en-US" sz="1200" b="1" dirty="0">
                        <a:solidFill>
                          <a:schemeClr val="tx1"/>
                        </a:solidFill>
                      </a:endParaRPr>
                    </a:p>
                  </a:txBody>
                  <a:tcPr marL="103632" marR="103632" marT="50292" marB="50292">
                    <a:solidFill>
                      <a:srgbClr val="FFFFCC"/>
                    </a:solidFill>
                  </a:tcPr>
                </a:tc>
                <a:tc>
                  <a:txBody>
                    <a:bodyPr/>
                    <a:lstStyle/>
                    <a:p>
                      <a:r>
                        <a:rPr lang="es-ES" sz="1200" b="1" noProof="0" dirty="0" smtClean="0">
                          <a:solidFill>
                            <a:schemeClr val="tx1"/>
                          </a:solidFill>
                        </a:rPr>
                        <a:t>Escribir – Revisar: Escrito de opinión</a:t>
                      </a:r>
                      <a:endParaRPr lang="es-ES" sz="1200" b="1" noProof="0" dirty="0">
                        <a:solidFill>
                          <a:schemeClr val="tx1"/>
                        </a:solidFill>
                      </a:endParaRPr>
                    </a:p>
                  </a:txBody>
                  <a:tcPr marL="103632" marR="103632" marT="50292" marB="50292">
                    <a:solidFill>
                      <a:srgbClr val="FFFFCC"/>
                    </a:solidFill>
                  </a:tcPr>
                </a:tc>
                <a:tc>
                  <a:txBody>
                    <a:bodyPr/>
                    <a:lstStyle/>
                    <a:p>
                      <a:r>
                        <a:rPr lang="es-ES" sz="1200" b="1" noProof="0" dirty="0" smtClean="0">
                          <a:solidFill>
                            <a:schemeClr val="tx1"/>
                          </a:solidFill>
                          <a:effectLst/>
                        </a:rPr>
                        <a:t>W.4.1a,</a:t>
                      </a:r>
                      <a:r>
                        <a:rPr lang="es-ES" sz="1200" b="1" baseline="0" noProof="0" dirty="0" smtClean="0">
                          <a:solidFill>
                            <a:schemeClr val="tx1"/>
                          </a:solidFill>
                          <a:effectLst/>
                        </a:rPr>
                        <a:t> W</a:t>
                      </a:r>
                      <a:r>
                        <a:rPr lang="es-ES" sz="1200" b="1" noProof="0" dirty="0" smtClean="0">
                          <a:solidFill>
                            <a:schemeClr val="tx1"/>
                          </a:solidFill>
                          <a:effectLst/>
                        </a:rPr>
                        <a:t>.4</a:t>
                      </a:r>
                      <a:r>
                        <a:rPr lang="es-ES" sz="1200" b="1" baseline="0" noProof="0" dirty="0" smtClean="0">
                          <a:solidFill>
                            <a:schemeClr val="tx1"/>
                          </a:solidFill>
                          <a:effectLst/>
                        </a:rPr>
                        <a:t>.1b,  W</a:t>
                      </a:r>
                      <a:r>
                        <a:rPr lang="es-ES" sz="1200" b="1" noProof="0" dirty="0" smtClean="0">
                          <a:solidFill>
                            <a:schemeClr val="tx1"/>
                          </a:solidFill>
                          <a:effectLst/>
                        </a:rPr>
                        <a:t>.4</a:t>
                      </a:r>
                      <a:r>
                        <a:rPr lang="es-ES" sz="1200" b="1" baseline="0" noProof="0" dirty="0" smtClean="0">
                          <a:solidFill>
                            <a:schemeClr val="tx1"/>
                          </a:solidFill>
                          <a:effectLst/>
                        </a:rPr>
                        <a:t>.1c, W</a:t>
                      </a:r>
                      <a:r>
                        <a:rPr lang="es-ES" sz="1200" b="1" noProof="0" dirty="0" smtClean="0">
                          <a:solidFill>
                            <a:schemeClr val="tx1"/>
                          </a:solidFill>
                          <a:effectLst/>
                        </a:rPr>
                        <a:t>.4</a:t>
                      </a:r>
                      <a:r>
                        <a:rPr lang="es-ES" sz="1200" b="1" baseline="0" noProof="0" dirty="0" smtClean="0">
                          <a:solidFill>
                            <a:schemeClr val="tx1"/>
                          </a:solidFill>
                          <a:effectLst/>
                        </a:rPr>
                        <a:t>.1d</a:t>
                      </a:r>
                      <a:endParaRPr lang="es-ES" sz="1200" b="1" noProof="0" dirty="0">
                        <a:solidFill>
                          <a:schemeClr val="tx1"/>
                        </a:solidFill>
                        <a:effectLst/>
                      </a:endParaRPr>
                    </a:p>
                  </a:txBody>
                  <a:tcPr marL="103632" marR="103632" marT="50292" marB="50292">
                    <a:solidFill>
                      <a:srgbClr val="FFFFCC"/>
                    </a:solidFill>
                  </a:tcPr>
                </a:tc>
                <a:tc>
                  <a:txBody>
                    <a:bodyPr/>
                    <a:lstStyle/>
                    <a:p>
                      <a:pPr algn="ctr"/>
                      <a:r>
                        <a:rPr lang="es-ES" sz="1200" b="1" noProof="0" dirty="0" smtClean="0">
                          <a:solidFill>
                            <a:schemeClr val="tx1"/>
                          </a:solidFill>
                        </a:rPr>
                        <a:t>2</a:t>
                      </a:r>
                      <a:endParaRPr lang="es-ES" sz="1200" b="1" noProof="0" dirty="0">
                        <a:solidFill>
                          <a:schemeClr val="tx1"/>
                        </a:solidFill>
                      </a:endParaRPr>
                    </a:p>
                  </a:txBody>
                  <a:tcPr marL="103632" marR="103632" marT="50292" marB="50292" anchor="ctr">
                    <a:solidFill>
                      <a:srgbClr val="FFFFCC"/>
                    </a:solidFill>
                  </a:tcPr>
                </a:tc>
              </a:tr>
              <a:tr h="472440">
                <a:tc>
                  <a:txBody>
                    <a:bodyPr/>
                    <a:lstStyle/>
                    <a:p>
                      <a:r>
                        <a:rPr lang="en-US" sz="1200" b="1" dirty="0" smtClean="0">
                          <a:solidFill>
                            <a:schemeClr val="tx1"/>
                          </a:solidFill>
                        </a:rPr>
                        <a:t>2</a:t>
                      </a:r>
                      <a:endParaRPr lang="en-US" sz="1200" b="1" dirty="0">
                        <a:solidFill>
                          <a:schemeClr val="tx1"/>
                        </a:solidFill>
                      </a:endParaRPr>
                    </a:p>
                  </a:txBody>
                  <a:tcPr marL="103632" marR="103632" marT="50292" marB="50292">
                    <a:solidFill>
                      <a:srgbClr val="FFFFCC"/>
                    </a:solidFill>
                  </a:tcPr>
                </a:tc>
                <a:tc>
                  <a:txBody>
                    <a:bodyPr/>
                    <a:lstStyle/>
                    <a:p>
                      <a:r>
                        <a:rPr lang="es-ES" sz="1200" b="1" noProof="0" dirty="0" smtClean="0">
                          <a:solidFill>
                            <a:schemeClr val="tx1"/>
                          </a:solidFill>
                        </a:rPr>
                        <a:t>Composición completa de opinión</a:t>
                      </a:r>
                      <a:endParaRPr lang="es-ES" sz="1200" b="1" noProof="0" dirty="0">
                        <a:solidFill>
                          <a:schemeClr val="tx1"/>
                        </a:solidFill>
                      </a:endParaRPr>
                    </a:p>
                  </a:txBody>
                  <a:tcPr marL="103632" marR="103632" marT="50292" marB="50292">
                    <a:solidFill>
                      <a:srgbClr val="FFFFCC"/>
                    </a:solidFill>
                  </a:tcPr>
                </a:tc>
                <a:tc>
                  <a:txBody>
                    <a:bodyPr/>
                    <a:lstStyle/>
                    <a:p>
                      <a:r>
                        <a:rPr lang="es-ES" sz="1200" b="1" noProof="0" dirty="0" smtClean="0">
                          <a:solidFill>
                            <a:schemeClr val="tx1"/>
                          </a:solidFill>
                          <a:effectLst/>
                        </a:rPr>
                        <a:t>W.4.1a, W.4.1b, W.4.1c, W.4.1d, W.4.4, W.4.5, W.4.8</a:t>
                      </a:r>
                      <a:endParaRPr lang="es-ES" sz="1200" b="1" noProof="0" dirty="0">
                        <a:solidFill>
                          <a:schemeClr val="tx1"/>
                        </a:solidFill>
                        <a:effectLst/>
                      </a:endParaRPr>
                    </a:p>
                  </a:txBody>
                  <a:tcPr marL="103632" marR="103632" marT="50292" marB="50292">
                    <a:solidFill>
                      <a:srgbClr val="FFFFCC"/>
                    </a:solidFill>
                  </a:tcPr>
                </a:tc>
                <a:tc>
                  <a:txBody>
                    <a:bodyPr/>
                    <a:lstStyle/>
                    <a:p>
                      <a:pPr algn="ctr"/>
                      <a:r>
                        <a:rPr lang="es-ES" sz="1200" b="1" noProof="0" dirty="0" smtClean="0">
                          <a:solidFill>
                            <a:schemeClr val="tx1"/>
                          </a:solidFill>
                        </a:rPr>
                        <a:t>4</a:t>
                      </a:r>
                      <a:endParaRPr lang="es-ES" sz="1200" b="1" noProof="0"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8</a:t>
                      </a:r>
                      <a:endParaRPr lang="en-US" sz="1200" b="1" dirty="0">
                        <a:solidFill>
                          <a:schemeClr val="tx1"/>
                        </a:solidFill>
                      </a:endParaRPr>
                    </a:p>
                  </a:txBody>
                  <a:tcPr marL="103632" marR="103632" marT="50292" marB="50292">
                    <a:solidFill>
                      <a:srgbClr val="FFFFCC"/>
                    </a:solidFill>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419" sz="1200" b="1" noProof="0" dirty="0" smtClean="0"/>
                        <a:t>Uso del lenguaje-vocabulario</a:t>
                      </a:r>
                    </a:p>
                  </a:txBody>
                  <a:tcPr marL="103632" marR="103632" marT="50292" marB="50292">
                    <a:solidFill>
                      <a:srgbClr val="FFFFCC"/>
                    </a:solidFill>
                  </a:tcPr>
                </a:tc>
                <a:tc>
                  <a:txBody>
                    <a:bodyPr/>
                    <a:lstStyle/>
                    <a:p>
                      <a:r>
                        <a:rPr lang="es-ES" sz="1200" b="1" noProof="0" dirty="0" smtClean="0">
                          <a:solidFill>
                            <a:schemeClr val="tx1"/>
                          </a:solidFill>
                          <a:effectLst/>
                        </a:rPr>
                        <a:t>L.4.3a</a:t>
                      </a:r>
                      <a:endParaRPr lang="es-ES" sz="1200" b="1" noProof="0" dirty="0">
                        <a:solidFill>
                          <a:schemeClr val="tx1"/>
                        </a:solidFill>
                        <a:effectLst/>
                      </a:endParaRPr>
                    </a:p>
                  </a:txBody>
                  <a:tcPr marL="103632" marR="103632" marT="50292" marB="50292">
                    <a:solidFill>
                      <a:srgbClr val="FFFFCC"/>
                    </a:solidFill>
                  </a:tcPr>
                </a:tc>
                <a:tc>
                  <a:txBody>
                    <a:bodyPr/>
                    <a:lstStyle/>
                    <a:p>
                      <a:pPr algn="ctr"/>
                      <a:r>
                        <a:rPr lang="es-ES" sz="1200" b="1" noProof="0" dirty="0" smtClean="0">
                          <a:solidFill>
                            <a:schemeClr val="tx1"/>
                          </a:solidFill>
                        </a:rPr>
                        <a:t>1-2</a:t>
                      </a:r>
                      <a:endParaRPr lang="es-ES" sz="1200" b="1" noProof="0"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9</a:t>
                      </a:r>
                      <a:endParaRPr lang="en-US" sz="1200" b="1" dirty="0">
                        <a:solidFill>
                          <a:schemeClr val="tx1"/>
                        </a:solidFill>
                      </a:endParaRPr>
                    </a:p>
                  </a:txBody>
                  <a:tcPr marL="103632" marR="103632" marT="50292" marB="50292">
                    <a:solidFill>
                      <a:srgbClr val="FFFFCC"/>
                    </a:solidFill>
                  </a:tcPr>
                </a:tc>
                <a:tc>
                  <a:txBody>
                    <a:bodyPr/>
                    <a:lstStyle/>
                    <a:p>
                      <a:r>
                        <a:rPr lang="es-ES" sz="1200" b="1" noProof="0" dirty="0" smtClean="0"/>
                        <a:t>Editar</a:t>
                      </a:r>
                      <a:r>
                        <a:rPr lang="es-ES" sz="1200" b="1" baseline="0" noProof="0" dirty="0" smtClean="0"/>
                        <a:t> y clarificar</a:t>
                      </a:r>
                      <a:endParaRPr lang="es-ES" sz="1200" b="1" noProof="0" dirty="0"/>
                    </a:p>
                  </a:txBody>
                  <a:tcPr marL="103632" marR="103632" marT="50292" marB="50292">
                    <a:solidFill>
                      <a:srgbClr val="FFFFCC"/>
                    </a:solidFill>
                  </a:tcPr>
                </a:tc>
                <a:tc>
                  <a:txBody>
                    <a:bodyPr/>
                    <a:lstStyle/>
                    <a:p>
                      <a:r>
                        <a:rPr lang="es-ES" sz="1200" b="1" noProof="0" dirty="0" smtClean="0">
                          <a:solidFill>
                            <a:schemeClr val="tx1"/>
                          </a:solidFill>
                          <a:effectLst/>
                        </a:rPr>
                        <a:t>L.4.4.1f</a:t>
                      </a:r>
                      <a:endParaRPr lang="es-ES" sz="1200" b="1" noProof="0" dirty="0">
                        <a:solidFill>
                          <a:schemeClr val="tx1"/>
                        </a:solidFill>
                        <a:effectLst/>
                      </a:endParaRPr>
                    </a:p>
                  </a:txBody>
                  <a:tcPr marL="103632" marR="103632" marT="50292" marB="50292">
                    <a:solidFill>
                      <a:srgbClr val="FFFFCC"/>
                    </a:solidFill>
                  </a:tcPr>
                </a:tc>
                <a:tc>
                  <a:txBody>
                    <a:bodyPr/>
                    <a:lstStyle/>
                    <a:p>
                      <a:pPr algn="ctr"/>
                      <a:r>
                        <a:rPr lang="es-ES" sz="1200" b="1" noProof="0" dirty="0" smtClean="0">
                          <a:solidFill>
                            <a:schemeClr val="tx1"/>
                          </a:solidFill>
                        </a:rPr>
                        <a:t>1-2</a:t>
                      </a:r>
                      <a:endParaRPr lang="es-ES" sz="1200" b="1" noProof="0" dirty="0">
                        <a:solidFill>
                          <a:schemeClr val="tx1"/>
                        </a:solidFill>
                      </a:endParaRPr>
                    </a:p>
                  </a:txBody>
                  <a:tcPr marL="103632" marR="103632" marT="50292" marB="50292" anchor="ctr">
                    <a:solidFill>
                      <a:srgbClr val="FFFFCC"/>
                    </a:solidFill>
                  </a:tcPr>
                </a:tc>
              </a:tr>
            </a:tbl>
          </a:graphicData>
        </a:graphic>
      </p:graphicFrame>
      <p:sp>
        <p:nvSpPr>
          <p:cNvPr id="7" name="TextBox 6"/>
          <p:cNvSpPr txBox="1"/>
          <p:nvPr/>
        </p:nvSpPr>
        <p:spPr>
          <a:xfrm>
            <a:off x="3565504" y="1696449"/>
            <a:ext cx="3140095" cy="872318"/>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1" tIns="50941" rIns="101881" bIns="50941" rtlCol="0">
            <a:spAutoFit/>
          </a:bodyPr>
          <a:lstStyle/>
          <a:p>
            <a:r>
              <a:rPr lang="es-ES" sz="2600" b="1" dirty="0" smtClean="0">
                <a:solidFill>
                  <a:schemeClr val="accent1">
                    <a:lumMod val="75000"/>
                  </a:schemeClr>
                </a:solidFill>
                <a:latin typeface="Bookman Old Style" pitchFamily="18" charset="0"/>
              </a:rPr>
              <a:t>Trimestre cuatro</a:t>
            </a:r>
            <a:endParaRPr lang="es-ES" sz="2600" b="1" strike="sngStrike" dirty="0" smtClean="0">
              <a:solidFill>
                <a:schemeClr val="accent1">
                  <a:lumMod val="75000"/>
                </a:schemeClr>
              </a:solidFill>
              <a:latin typeface="Bookman Old Style" pitchFamily="18" charset="0"/>
            </a:endParaRPr>
          </a:p>
          <a:p>
            <a:r>
              <a:rPr lang="es-ES" sz="2400" b="1" dirty="0" smtClean="0">
                <a:latin typeface="Bookman Old Style" pitchFamily="18" charset="0"/>
              </a:rPr>
              <a:t>Pre-evaluación</a:t>
            </a:r>
            <a:endParaRPr lang="es-ES" b="1" dirty="0" smtClean="0">
              <a:latin typeface="Bookman Old Style" pitchFamily="18" charset="0"/>
            </a:endParaRPr>
          </a:p>
        </p:txBody>
      </p:sp>
      <p:sp>
        <p:nvSpPr>
          <p:cNvPr id="2" name="Rectangle 1"/>
          <p:cNvSpPr/>
          <p:nvPr/>
        </p:nvSpPr>
        <p:spPr>
          <a:xfrm>
            <a:off x="4374684" y="7395971"/>
            <a:ext cx="533400" cy="29767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p:nvSpPr>
        <p:spPr>
          <a:xfrm>
            <a:off x="4908084" y="7063945"/>
            <a:ext cx="608133" cy="27091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p:cNvSpPr/>
          <p:nvPr/>
        </p:nvSpPr>
        <p:spPr>
          <a:xfrm>
            <a:off x="3897694" y="7699162"/>
            <a:ext cx="2503106" cy="381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extBox 29"/>
          <p:cNvSpPr txBox="1"/>
          <p:nvPr/>
        </p:nvSpPr>
        <p:spPr>
          <a:xfrm>
            <a:off x="797945" y="6105854"/>
            <a:ext cx="6527305" cy="256765"/>
          </a:xfrm>
          <a:prstGeom prst="rect">
            <a:avLst/>
          </a:prstGeom>
          <a:noFill/>
        </p:spPr>
        <p:txBody>
          <a:bodyPr wrap="square" lIns="101882" tIns="50941" rIns="101882" bIns="50941" rtlCol="0">
            <a:spAutoFit/>
          </a:bodyPr>
          <a:lstStyle/>
          <a:p>
            <a:pPr algn="ctr"/>
            <a:r>
              <a:rPr lang="es-419" sz="1000" b="1" i="1" dirty="0">
                <a:latin typeface="Calibri" panose="020F0502020204030204" pitchFamily="34" charset="0"/>
              </a:rPr>
              <a:t>Nota:  Pueden haber más estándares por objetivo</a:t>
            </a:r>
            <a:r>
              <a:rPr lang="es-419" sz="1000" b="1" i="1" dirty="0" smtClean="0">
                <a:latin typeface="Calibri" panose="020F0502020204030204" pitchFamily="34" charset="0"/>
              </a:rPr>
              <a:t>. </a:t>
            </a:r>
            <a:r>
              <a:rPr lang="es-419" sz="1000" b="1" i="1" dirty="0">
                <a:latin typeface="Calibri" panose="020F0502020204030204" pitchFamily="34" charset="0"/>
              </a:rPr>
              <a:t>Los estándares de escritura evaluados aparecen dentro del recuadro.</a:t>
            </a:r>
          </a:p>
        </p:txBody>
      </p:sp>
      <p:graphicFrame>
        <p:nvGraphicFramePr>
          <p:cNvPr id="26" name="Table 25"/>
          <p:cNvGraphicFramePr>
            <a:graphicFrameLocks noGrp="1"/>
          </p:cNvGraphicFramePr>
          <p:nvPr>
            <p:extLst>
              <p:ext uri="{D42A27DB-BD31-4B8C-83A1-F6EECF244321}">
                <p14:modId xmlns:p14="http://schemas.microsoft.com/office/powerpoint/2010/main" val="2119831293"/>
              </p:ext>
            </p:extLst>
          </p:nvPr>
        </p:nvGraphicFramePr>
        <p:xfrm>
          <a:off x="1642041" y="2992388"/>
          <a:ext cx="4759958" cy="1421892"/>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56765"/>
                <a:gridCol w="2665835"/>
                <a:gridCol w="1051558"/>
                <a:gridCol w="685800"/>
              </a:tblGrid>
              <a:tr h="284988">
                <a:tc gridSpan="4">
                  <a:txBody>
                    <a:bodyPr/>
                    <a:lstStyle/>
                    <a:p>
                      <a:pPr algn="ctr"/>
                      <a:r>
                        <a:rPr lang="es-MX" sz="1200" b="1" noProof="0" dirty="0" smtClean="0"/>
                        <a:t>Lectura: Texto literario</a:t>
                      </a:r>
                      <a:endParaRPr lang="es-MX" sz="1200" b="1" noProof="0" dirty="0"/>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s-MX" sz="1200" b="1" noProof="0" dirty="0" smtClean="0"/>
                        <a:t>Objetivos</a:t>
                      </a:r>
                      <a:endParaRPr lang="es-MX" sz="1200" b="1" noProof="0" dirty="0"/>
                    </a:p>
                  </a:txBody>
                  <a:tcPr marL="103632" marR="103632" marT="50292" marB="50292">
                    <a:solidFill>
                      <a:schemeClr val="bg1"/>
                    </a:solidFill>
                  </a:tcPr>
                </a:tc>
                <a:tc hMerge="1">
                  <a:txBody>
                    <a:bodyPr/>
                    <a:lstStyle/>
                    <a:p>
                      <a:endParaRPr lang="en-US" dirty="0"/>
                    </a:p>
                  </a:txBody>
                  <a:tcPr/>
                </a:tc>
                <a:tc>
                  <a:txBody>
                    <a:bodyPr/>
                    <a:lstStyle/>
                    <a:p>
                      <a:pPr algn="ctr"/>
                      <a:r>
                        <a:rPr lang="es-MX" sz="1200" b="1" noProof="0" dirty="0" smtClean="0"/>
                        <a:t>Estándares</a:t>
                      </a:r>
                      <a:endParaRPr lang="es-MX" sz="1200" b="1" noProof="0" dirty="0"/>
                    </a:p>
                  </a:txBody>
                  <a:tcPr marL="103632" marR="103632" marT="50292" marB="50292">
                    <a:solidFill>
                      <a:schemeClr val="bg1"/>
                    </a:solidFill>
                  </a:tcPr>
                </a:tc>
                <a:tc>
                  <a:txBody>
                    <a:bodyPr/>
                    <a:lstStyle/>
                    <a:p>
                      <a:pPr algn="ctr"/>
                      <a:r>
                        <a:rPr lang="es-MX" sz="1200" b="1" noProof="0" dirty="0" smtClean="0"/>
                        <a:t>DOK</a:t>
                      </a:r>
                      <a:endParaRPr lang="es-MX" sz="1200" b="1" noProof="0" dirty="0"/>
                    </a:p>
                  </a:txBody>
                  <a:tcPr marL="103632" marR="103632" marT="50292" marB="50292">
                    <a:solidFill>
                      <a:schemeClr val="bg1"/>
                    </a:solidFill>
                  </a:tcPr>
                </a:tc>
              </a:tr>
              <a:tr h="284988">
                <a:tc>
                  <a:txBody>
                    <a:bodyPr/>
                    <a:lstStyle/>
                    <a:p>
                      <a:r>
                        <a:rPr lang="en-US" sz="1200" b="1" dirty="0" smtClean="0">
                          <a:solidFill>
                            <a:schemeClr val="tx1"/>
                          </a:solidFill>
                        </a:rPr>
                        <a:t>3</a:t>
                      </a:r>
                      <a:endParaRPr lang="en-US" sz="1200" b="1" dirty="0">
                        <a:solidFill>
                          <a:schemeClr val="tx1"/>
                        </a:solidFill>
                      </a:endParaRPr>
                    </a:p>
                  </a:txBody>
                  <a:tcPr marL="103632" marR="103632" marT="50292" marB="50292">
                    <a:solidFill>
                      <a:srgbClr val="FFFFCC"/>
                    </a:solidFill>
                  </a:tcPr>
                </a:tc>
                <a:tc>
                  <a:txBody>
                    <a:bodyPr/>
                    <a:lstStyle/>
                    <a:p>
                      <a:r>
                        <a:rPr lang="es-MX" sz="1200" b="1" noProof="0" dirty="0" smtClean="0">
                          <a:solidFill>
                            <a:schemeClr val="tx1"/>
                          </a:solidFill>
                        </a:rPr>
                        <a:t>Razonamiento y evidencia</a:t>
                      </a:r>
                      <a:endParaRPr lang="es-MX" sz="1200" b="1" noProof="0" dirty="0">
                        <a:solidFill>
                          <a:schemeClr val="tx1"/>
                        </a:solidFill>
                      </a:endParaRPr>
                    </a:p>
                  </a:txBody>
                  <a:tcPr marL="103632" marR="103632" marT="50292" marB="50292">
                    <a:solidFill>
                      <a:srgbClr val="FFFFCC"/>
                    </a:solidFill>
                  </a:tcPr>
                </a:tc>
                <a:tc>
                  <a:txBody>
                    <a:bodyPr/>
                    <a:lstStyle/>
                    <a:p>
                      <a:r>
                        <a:rPr lang="es-MX" sz="1200" b="1" noProof="0" dirty="0" smtClean="0">
                          <a:solidFill>
                            <a:schemeClr val="tx1"/>
                          </a:solidFill>
                          <a:effectLst/>
                        </a:rPr>
                        <a:t>RL.4.3</a:t>
                      </a:r>
                      <a:endParaRPr lang="es-MX" sz="1200" b="1" noProof="0" dirty="0">
                        <a:solidFill>
                          <a:schemeClr val="tx1"/>
                        </a:solidFill>
                        <a:effectLst/>
                      </a:endParaRPr>
                    </a:p>
                  </a:txBody>
                  <a:tcPr marL="103632" marR="103632" marT="50292" marB="50292">
                    <a:solidFill>
                      <a:srgbClr val="FFFFCC"/>
                    </a:solidFill>
                  </a:tcPr>
                </a:tc>
                <a:tc>
                  <a:txBody>
                    <a:bodyPr/>
                    <a:lstStyle/>
                    <a:p>
                      <a:pPr algn="ctr"/>
                      <a:r>
                        <a:rPr lang="es-MX" sz="1200" b="1" noProof="0" dirty="0" smtClean="0">
                          <a:solidFill>
                            <a:schemeClr val="tx1"/>
                          </a:solidFill>
                        </a:rPr>
                        <a:t>1-2</a:t>
                      </a:r>
                      <a:endParaRPr lang="es-MX" sz="1200" b="1" noProof="0" dirty="0">
                        <a:solidFill>
                          <a:schemeClr val="tx1"/>
                        </a:solidFill>
                      </a:endParaRPr>
                    </a:p>
                  </a:txBody>
                  <a:tcPr marL="103632" marR="103632" marT="50292" marB="50292" anchor="ctr">
                    <a:solidFill>
                      <a:srgbClr val="FFFFCC"/>
                    </a:solidFill>
                  </a:tcPr>
                </a:tc>
              </a:tr>
              <a:tr h="283464">
                <a:tc>
                  <a:txBody>
                    <a:bodyPr/>
                    <a:lstStyle/>
                    <a:p>
                      <a:r>
                        <a:rPr lang="en-US" sz="1200" b="1" dirty="0" smtClean="0">
                          <a:solidFill>
                            <a:schemeClr val="tx1"/>
                          </a:solidFill>
                        </a:rPr>
                        <a:t>6</a:t>
                      </a:r>
                      <a:endParaRPr lang="en-US" sz="1200" b="1" dirty="0">
                        <a:solidFill>
                          <a:schemeClr val="tx1"/>
                        </a:solidFill>
                      </a:endParaRPr>
                    </a:p>
                  </a:txBody>
                  <a:tcPr marL="103632" marR="103632" marT="50292" marB="50292">
                    <a:solidFill>
                      <a:srgbClr val="FFFFCC"/>
                    </a:solidFill>
                  </a:tcPr>
                </a:tc>
                <a:tc>
                  <a:txBody>
                    <a:bodyPr/>
                    <a:lstStyle/>
                    <a:p>
                      <a:r>
                        <a:rPr lang="es-MX" sz="1200" b="1" noProof="0" dirty="0" smtClean="0">
                          <a:solidFill>
                            <a:schemeClr val="tx1"/>
                          </a:solidFill>
                        </a:rPr>
                        <a:t>Razonamiento y evidencia</a:t>
                      </a:r>
                      <a:endParaRPr lang="es-MX" sz="1200" b="1" noProof="0" dirty="0">
                        <a:solidFill>
                          <a:schemeClr val="tx1"/>
                        </a:solidFill>
                      </a:endParaRPr>
                    </a:p>
                  </a:txBody>
                  <a:tcPr marL="103632" marR="103632" marT="50292" marB="50292">
                    <a:solidFill>
                      <a:srgbClr val="FFFFCC"/>
                    </a:solidFill>
                  </a:tcPr>
                </a:tc>
                <a:tc>
                  <a:txBody>
                    <a:bodyPr/>
                    <a:lstStyle/>
                    <a:p>
                      <a:r>
                        <a:rPr lang="es-MX" sz="1200" b="1" noProof="0" dirty="0" smtClean="0">
                          <a:solidFill>
                            <a:schemeClr val="tx1"/>
                          </a:solidFill>
                          <a:effectLst/>
                        </a:rPr>
                        <a:t>RL.4.6</a:t>
                      </a:r>
                      <a:endParaRPr lang="es-MX" sz="1200" b="1" noProof="0" dirty="0">
                        <a:solidFill>
                          <a:schemeClr val="tx1"/>
                        </a:solidFill>
                        <a:effectLst/>
                      </a:endParaRPr>
                    </a:p>
                  </a:txBody>
                  <a:tcPr marL="103632" marR="103632" marT="50292" marB="50292">
                    <a:solidFill>
                      <a:srgbClr val="FFFFCC"/>
                    </a:solidFill>
                  </a:tcPr>
                </a:tc>
                <a:tc>
                  <a:txBody>
                    <a:bodyPr/>
                    <a:lstStyle/>
                    <a:p>
                      <a:pPr algn="ctr"/>
                      <a:r>
                        <a:rPr lang="es-MX" sz="1200" b="1" noProof="0" dirty="0" smtClean="0">
                          <a:solidFill>
                            <a:schemeClr val="tx1"/>
                          </a:solidFill>
                        </a:rPr>
                        <a:t>2</a:t>
                      </a:r>
                      <a:endParaRPr lang="es-MX" sz="1200" b="1" noProof="0" dirty="0">
                        <a:solidFill>
                          <a:schemeClr val="tx1"/>
                        </a:solidFill>
                      </a:endParaRPr>
                    </a:p>
                  </a:txBody>
                  <a:tcPr marL="103632" marR="103632" marT="50292" marB="50292" anchor="ctr">
                    <a:solidFill>
                      <a:srgbClr val="FFFFCC"/>
                    </a:solidFill>
                  </a:tcPr>
                </a:tc>
              </a:tr>
              <a:tr h="284988">
                <a:tc>
                  <a:txBody>
                    <a:bodyPr/>
                    <a:lstStyle/>
                    <a:p>
                      <a:r>
                        <a:rPr lang="en-US" sz="1200" b="1" dirty="0" smtClean="0"/>
                        <a:t>5</a:t>
                      </a:r>
                      <a:endParaRPr lang="en-US" sz="1200" b="1" dirty="0"/>
                    </a:p>
                  </a:txBody>
                  <a:tcPr marL="103632" marR="103632" marT="50292" marB="50292">
                    <a:solidFill>
                      <a:srgbClr val="FFFFCC"/>
                    </a:solidFill>
                  </a:tcPr>
                </a:tc>
                <a:tc>
                  <a:txBody>
                    <a:bodyPr/>
                    <a:lstStyle/>
                    <a:p>
                      <a:r>
                        <a:rPr lang="es-MX" sz="1200" b="1" noProof="0" dirty="0" smtClean="0"/>
                        <a:t>Análisis dentro y a través de textos</a:t>
                      </a:r>
                      <a:endParaRPr lang="es-MX" sz="1200" b="1" noProof="0" dirty="0"/>
                    </a:p>
                  </a:txBody>
                  <a:tcPr marL="103632" marR="103632" marT="50292" marB="50292">
                    <a:solidFill>
                      <a:srgbClr val="FFFFCC"/>
                    </a:solidFill>
                  </a:tcPr>
                </a:tc>
                <a:tc>
                  <a:txBody>
                    <a:bodyPr/>
                    <a:lstStyle/>
                    <a:p>
                      <a:r>
                        <a:rPr lang="es-MX" sz="1200" b="1" noProof="0" dirty="0" smtClean="0">
                          <a:solidFill>
                            <a:schemeClr val="tx1"/>
                          </a:solidFill>
                          <a:effectLst/>
                        </a:rPr>
                        <a:t>RL.4.9</a:t>
                      </a:r>
                      <a:endParaRPr lang="es-MX" sz="1200" b="1" noProof="0" dirty="0">
                        <a:solidFill>
                          <a:schemeClr val="tx1"/>
                        </a:solidFill>
                        <a:effectLst/>
                      </a:endParaRPr>
                    </a:p>
                  </a:txBody>
                  <a:tcPr marL="103632" marR="103632" marT="50292" marB="50292">
                    <a:solidFill>
                      <a:srgbClr val="FFFFCC"/>
                    </a:solidFill>
                  </a:tcPr>
                </a:tc>
                <a:tc>
                  <a:txBody>
                    <a:bodyPr/>
                    <a:lstStyle/>
                    <a:p>
                      <a:pPr algn="ctr"/>
                      <a:r>
                        <a:rPr lang="es-MX" sz="1200" b="1" noProof="0" dirty="0" smtClean="0">
                          <a:solidFill>
                            <a:schemeClr val="tx1"/>
                          </a:solidFill>
                        </a:rPr>
                        <a:t>4</a:t>
                      </a:r>
                      <a:endParaRPr lang="es-MX" sz="1200" b="1" noProof="0" dirty="0">
                        <a:solidFill>
                          <a:schemeClr val="tx1"/>
                        </a:solidFill>
                      </a:endParaRPr>
                    </a:p>
                  </a:txBody>
                  <a:tcPr marL="103632" marR="103632" marT="50292" marB="50292" anchor="ctr">
                    <a:solidFill>
                      <a:srgbClr val="FFFFCC"/>
                    </a:solidFill>
                  </a:tcPr>
                </a:tc>
              </a:tr>
            </a:tbl>
          </a:graphicData>
        </a:graphic>
      </p:graphicFrame>
      <p:graphicFrame>
        <p:nvGraphicFramePr>
          <p:cNvPr id="27" name="Table 26"/>
          <p:cNvGraphicFramePr>
            <a:graphicFrameLocks noGrp="1"/>
          </p:cNvGraphicFramePr>
          <p:nvPr>
            <p:extLst>
              <p:ext uri="{D42A27DB-BD31-4B8C-83A1-F6EECF244321}">
                <p14:modId xmlns:p14="http://schemas.microsoft.com/office/powerpoint/2010/main" val="3547183592"/>
              </p:ext>
            </p:extLst>
          </p:nvPr>
        </p:nvGraphicFramePr>
        <p:xfrm>
          <a:off x="1640842" y="4483899"/>
          <a:ext cx="4759958" cy="142341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64183"/>
                <a:gridCol w="2558417"/>
                <a:gridCol w="1051558"/>
                <a:gridCol w="685800"/>
              </a:tblGrid>
              <a:tr h="284988">
                <a:tc gridSpan="4">
                  <a:txBody>
                    <a:bodyPr/>
                    <a:lstStyle/>
                    <a:p>
                      <a:pPr algn="ctr"/>
                      <a:r>
                        <a:rPr lang="es-GT" sz="1200" b="1" noProof="0" dirty="0" smtClean="0"/>
                        <a:t>Lectura: Texto i</a:t>
                      </a:r>
                      <a:r>
                        <a:rPr lang="es-GT" sz="1200" b="1" baseline="0" noProof="0" dirty="0" smtClean="0"/>
                        <a:t>nformativo</a:t>
                      </a:r>
                      <a:endParaRPr lang="es-GT" sz="1200" b="1" noProof="0" dirty="0"/>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3464">
                <a:tc gridSpan="2">
                  <a:txBody>
                    <a:bodyPr/>
                    <a:lstStyle/>
                    <a:p>
                      <a:pPr algn="ctr"/>
                      <a:r>
                        <a:rPr lang="es-GT" sz="1200" b="1" noProof="0" dirty="0" smtClean="0"/>
                        <a:t>Objetivos</a:t>
                      </a:r>
                      <a:endParaRPr lang="es-GT" sz="1200" b="1" noProof="0" dirty="0"/>
                    </a:p>
                  </a:txBody>
                  <a:tcPr marL="103632" marR="103632" marT="50292" marB="50292">
                    <a:solidFill>
                      <a:schemeClr val="bg1"/>
                    </a:solidFill>
                  </a:tcPr>
                </a:tc>
                <a:tc hMerge="1">
                  <a:txBody>
                    <a:bodyPr/>
                    <a:lstStyle/>
                    <a:p>
                      <a:endParaRPr lang="en-US" dirty="0"/>
                    </a:p>
                  </a:txBody>
                  <a:tcPr/>
                </a:tc>
                <a:tc>
                  <a:txBody>
                    <a:bodyPr/>
                    <a:lstStyle/>
                    <a:p>
                      <a:pPr algn="ctr"/>
                      <a:r>
                        <a:rPr lang="es-GT" sz="1200" b="1" noProof="0" dirty="0" smtClean="0"/>
                        <a:t>Estándares</a:t>
                      </a:r>
                      <a:endParaRPr lang="es-GT" sz="1200" b="1" noProof="0" dirty="0"/>
                    </a:p>
                  </a:txBody>
                  <a:tcPr marL="103632" marR="103632" marT="50292" marB="50292">
                    <a:solidFill>
                      <a:schemeClr val="bg1"/>
                    </a:solidFill>
                  </a:tcPr>
                </a:tc>
                <a:tc>
                  <a:txBody>
                    <a:bodyPr/>
                    <a:lstStyle/>
                    <a:p>
                      <a:pPr algn="ctr"/>
                      <a:r>
                        <a:rPr lang="es-GT" sz="1200" b="1" noProof="0" dirty="0" smtClean="0"/>
                        <a:t>DOK</a:t>
                      </a:r>
                      <a:endParaRPr lang="es-GT" sz="1200" b="1" noProof="0" dirty="0"/>
                    </a:p>
                  </a:txBody>
                  <a:tcPr marL="103632" marR="103632" marT="50292" marB="50292">
                    <a:solidFill>
                      <a:schemeClr val="bg1"/>
                    </a:solidFill>
                  </a:tcPr>
                </a:tc>
              </a:tr>
              <a:tr h="284988">
                <a:tc>
                  <a:txBody>
                    <a:bodyPr/>
                    <a:lstStyle/>
                    <a:p>
                      <a:r>
                        <a:rPr lang="en-US" sz="1200" b="1" dirty="0" smtClean="0">
                          <a:solidFill>
                            <a:schemeClr val="tx1"/>
                          </a:solidFill>
                        </a:rPr>
                        <a:t>10</a:t>
                      </a:r>
                      <a:endParaRPr lang="en-US" sz="1200" b="1" dirty="0">
                        <a:solidFill>
                          <a:schemeClr val="tx1"/>
                        </a:solidFill>
                      </a:endParaRPr>
                    </a:p>
                  </a:txBody>
                  <a:tcPr marL="103632" marR="103632" marT="50292" marB="50292">
                    <a:solidFill>
                      <a:srgbClr val="FFFFCC"/>
                    </a:solidFill>
                  </a:tcPr>
                </a:tc>
                <a:tc>
                  <a:txBody>
                    <a:bodyPr/>
                    <a:lstStyle/>
                    <a:p>
                      <a:r>
                        <a:rPr lang="es-MX" sz="1200" b="1" noProof="0" dirty="0" smtClean="0">
                          <a:solidFill>
                            <a:schemeClr val="tx1"/>
                          </a:solidFill>
                        </a:rPr>
                        <a:t>Razonamiento y evidencia</a:t>
                      </a:r>
                      <a:endParaRPr lang="es-MX" sz="1200" b="1" noProof="0"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effectLst/>
                        </a:rPr>
                        <a:t>RI.4.3</a:t>
                      </a:r>
                      <a:endParaRPr lang="en-US" sz="1200" b="1" dirty="0">
                        <a:solidFill>
                          <a:schemeClr val="tx1"/>
                        </a:solidFill>
                        <a:effectLst/>
                      </a:endParaRPr>
                    </a:p>
                  </a:txBody>
                  <a:tcPr marL="103632" marR="103632" marT="50292" marB="50292">
                    <a:solidFill>
                      <a:srgbClr val="FFFFCC"/>
                    </a:solidFill>
                  </a:tcPr>
                </a:tc>
                <a:tc>
                  <a:txBody>
                    <a:bodyPr/>
                    <a:lstStyle/>
                    <a:p>
                      <a:pPr algn="ctr"/>
                      <a:r>
                        <a:rPr lang="en-US" sz="1200" b="1" dirty="0" smtClean="0">
                          <a:solidFill>
                            <a:schemeClr val="tx1"/>
                          </a:solidFill>
                        </a:rPr>
                        <a:t>1-2</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11</a:t>
                      </a:r>
                      <a:endParaRPr lang="en-US" sz="1200" b="1" dirty="0">
                        <a:solidFill>
                          <a:schemeClr val="tx1"/>
                        </a:solidFill>
                      </a:endParaRPr>
                    </a:p>
                  </a:txBody>
                  <a:tcPr marL="103632" marR="103632" marT="50292" marB="50292">
                    <a:solidFill>
                      <a:srgbClr val="FFFFCC"/>
                    </a:solidFill>
                  </a:tcPr>
                </a:tc>
                <a:tc>
                  <a:txBody>
                    <a:bodyPr/>
                    <a:lstStyle/>
                    <a:p>
                      <a:r>
                        <a:rPr lang="es-MX" sz="1200" b="1" noProof="0" dirty="0" smtClean="0">
                          <a:solidFill>
                            <a:schemeClr val="tx1"/>
                          </a:solidFill>
                        </a:rPr>
                        <a:t>Razonamiento y evidencia</a:t>
                      </a:r>
                      <a:endParaRPr lang="es-MX" sz="1200" b="1" noProof="0" dirty="0">
                        <a:solidFill>
                          <a:schemeClr val="tx1"/>
                        </a:solidFill>
                      </a:endParaRPr>
                    </a:p>
                  </a:txBody>
                  <a:tcPr marL="103632" marR="103632" marT="50292" marB="50292">
                    <a:solidFill>
                      <a:srgbClr val="FFFFCC"/>
                    </a:solidFill>
                  </a:tcPr>
                </a:tc>
                <a:tc>
                  <a:txBody>
                    <a:bodyPr/>
                    <a:lstStyle/>
                    <a:p>
                      <a:r>
                        <a:rPr lang="en-US" sz="1200" b="1" dirty="0" smtClean="0">
                          <a:solidFill>
                            <a:schemeClr val="tx1"/>
                          </a:solidFill>
                          <a:effectLst/>
                        </a:rPr>
                        <a:t>RI.4.6</a:t>
                      </a:r>
                      <a:endParaRPr lang="en-US" sz="1200" b="1" dirty="0">
                        <a:solidFill>
                          <a:schemeClr val="tx1"/>
                        </a:solidFill>
                        <a:effectLst/>
                      </a:endParaRPr>
                    </a:p>
                  </a:txBody>
                  <a:tcPr marL="103632" marR="103632" marT="50292" marB="50292">
                    <a:solidFill>
                      <a:srgbClr val="FFFFCC"/>
                    </a:solidFill>
                  </a:tcPr>
                </a:tc>
                <a:tc>
                  <a:txBody>
                    <a:bodyPr/>
                    <a:lstStyle/>
                    <a:p>
                      <a:pPr algn="ctr"/>
                      <a:r>
                        <a:rPr lang="en-US" sz="1200" b="1" dirty="0" smtClean="0">
                          <a:solidFill>
                            <a:schemeClr val="tx1"/>
                          </a:solidFill>
                        </a:rPr>
                        <a:t>3</a:t>
                      </a:r>
                      <a:endParaRPr lang="en-US" sz="1200" b="1" dirty="0">
                        <a:solidFill>
                          <a:schemeClr val="tx1"/>
                        </a:solidFill>
                      </a:endParaRPr>
                    </a:p>
                  </a:txBody>
                  <a:tcPr marL="103632" marR="103632" marT="50292" marB="50292" anchor="ctr">
                    <a:solidFill>
                      <a:srgbClr val="FFFFCC"/>
                    </a:solidFill>
                  </a:tcPr>
                </a:tc>
              </a:tr>
              <a:tr h="284988">
                <a:tc>
                  <a:txBody>
                    <a:bodyPr/>
                    <a:lstStyle/>
                    <a:p>
                      <a:r>
                        <a:rPr lang="en-US" sz="1200" b="1" dirty="0" smtClean="0">
                          <a:solidFill>
                            <a:schemeClr val="tx1"/>
                          </a:solidFill>
                        </a:rPr>
                        <a:t>12</a:t>
                      </a:r>
                      <a:endParaRPr lang="en-US" sz="1200" b="1" dirty="0">
                        <a:solidFill>
                          <a:schemeClr val="tx1"/>
                        </a:solidFill>
                      </a:endParaRPr>
                    </a:p>
                  </a:txBody>
                  <a:tcPr marL="103632" marR="103632" marT="50292" marB="50292">
                    <a:solidFill>
                      <a:srgbClr val="FFFFCC"/>
                    </a:solidFill>
                  </a:tcPr>
                </a:tc>
                <a:tc>
                  <a:txBody>
                    <a:bodyPr/>
                    <a:lstStyle/>
                    <a:p>
                      <a:r>
                        <a:rPr lang="es-MX" sz="1200" b="1" noProof="0" dirty="0" smtClean="0"/>
                        <a:t>Análisis dentro y a través de textos</a:t>
                      </a:r>
                      <a:endParaRPr lang="es-MX" sz="1200" b="1" noProof="0" dirty="0"/>
                    </a:p>
                  </a:txBody>
                  <a:tcPr marL="103632" marR="103632" marT="50292" marB="50292">
                    <a:solidFill>
                      <a:srgbClr val="FFFFCC"/>
                    </a:solidFill>
                  </a:tcPr>
                </a:tc>
                <a:tc>
                  <a:txBody>
                    <a:bodyPr/>
                    <a:lstStyle/>
                    <a:p>
                      <a:r>
                        <a:rPr lang="en-US" sz="1200" b="1" dirty="0" smtClean="0">
                          <a:solidFill>
                            <a:schemeClr val="tx1"/>
                          </a:solidFill>
                          <a:effectLst/>
                        </a:rPr>
                        <a:t>RI.4.9</a:t>
                      </a:r>
                      <a:endParaRPr lang="en-US" sz="1200" b="1" dirty="0">
                        <a:solidFill>
                          <a:schemeClr val="tx1"/>
                        </a:solidFill>
                        <a:effectLst/>
                      </a:endParaRPr>
                    </a:p>
                  </a:txBody>
                  <a:tcPr marL="103632" marR="103632" marT="50292" marB="50292">
                    <a:solidFill>
                      <a:srgbClr val="FFFFCC"/>
                    </a:solidFill>
                  </a:tcPr>
                </a:tc>
                <a:tc>
                  <a:txBody>
                    <a:bodyPr/>
                    <a:lstStyle/>
                    <a:p>
                      <a:pPr algn="ctr"/>
                      <a:r>
                        <a:rPr lang="en-US" sz="1200" b="1" dirty="0" smtClean="0">
                          <a:solidFill>
                            <a:schemeClr val="tx1"/>
                          </a:solidFill>
                        </a:rPr>
                        <a:t>4</a:t>
                      </a:r>
                      <a:endParaRPr lang="en-US" sz="1200" b="1" dirty="0">
                        <a:solidFill>
                          <a:schemeClr val="tx1"/>
                        </a:solidFill>
                      </a:endParaRPr>
                    </a:p>
                  </a:txBody>
                  <a:tcPr marL="103632" marR="103632" marT="50292" marB="50292" anchor="ctr">
                    <a:solidFill>
                      <a:srgbClr val="FFFFCC"/>
                    </a:solidFill>
                  </a:tcPr>
                </a:tc>
              </a:tr>
            </a:tbl>
          </a:graphicData>
        </a:graphic>
      </p:graphicFrame>
      <p:sp>
        <p:nvSpPr>
          <p:cNvPr id="15" name="Rectangle 14"/>
          <p:cNvSpPr/>
          <p:nvPr/>
        </p:nvSpPr>
        <p:spPr>
          <a:xfrm>
            <a:off x="3897693" y="8148096"/>
            <a:ext cx="5334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3897693" y="8481268"/>
            <a:ext cx="533400" cy="228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lide Number Placeholder 2"/>
          <p:cNvSpPr>
            <a:spLocks noGrp="1"/>
          </p:cNvSpPr>
          <p:nvPr>
            <p:ph type="sldNum" sz="quarter" idx="12"/>
          </p:nvPr>
        </p:nvSpPr>
        <p:spPr/>
        <p:txBody>
          <a:bodyPr/>
          <a:lstStyle/>
          <a:p>
            <a:fld id="{AF8359E8-5B63-4AE7-A26F-FE183B9DDE83}" type="slidenum">
              <a:rPr lang="en-US" smtClean="0"/>
              <a:t>2</a:t>
            </a:fld>
            <a:endParaRPr lang="en-US" dirty="0"/>
          </a:p>
        </p:txBody>
      </p:sp>
      <p:sp>
        <p:nvSpPr>
          <p:cNvPr id="4" name="Footer Placeholder 3"/>
          <p:cNvSpPr>
            <a:spLocks noGrp="1"/>
          </p:cNvSpPr>
          <p:nvPr>
            <p:ph type="ftr" sz="quarter" idx="11"/>
          </p:nvPr>
        </p:nvSpPr>
        <p:spPr>
          <a:xfrm>
            <a:off x="2057400" y="9322653"/>
            <a:ext cx="3512820" cy="535516"/>
          </a:xfrm>
        </p:spPr>
        <p:txBody>
          <a:bodyPr/>
          <a:lstStyle/>
          <a:p>
            <a:r>
              <a:rPr lang="en-US" dirty="0"/>
              <a:t>Rev. Control 07/01/2015 HSD  – OSP and Susan S. Richmond</a:t>
            </a:r>
          </a:p>
        </p:txBody>
      </p:sp>
    </p:spTree>
    <p:extLst>
      <p:ext uri="{BB962C8B-B14F-4D97-AF65-F5344CB8AC3E}">
        <p14:creationId xmlns:p14="http://schemas.microsoft.com/office/powerpoint/2010/main" val="42793511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20</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2048281619"/>
              </p:ext>
            </p:extLst>
          </p:nvPr>
        </p:nvGraphicFramePr>
        <p:xfrm>
          <a:off x="385434" y="251460"/>
          <a:ext cx="6998346" cy="9241536"/>
        </p:xfrm>
        <a:graphic>
          <a:graphicData uri="http://schemas.openxmlformats.org/drawingml/2006/table">
            <a:tbl>
              <a:tblPr firstRow="1" bandRow="1">
                <a:tableStyleId>{5940675A-B579-460E-94D1-54222C63F5DA}</a:tableStyleId>
              </a:tblPr>
              <a:tblGrid>
                <a:gridCol w="545092"/>
                <a:gridCol w="6453254"/>
              </a:tblGrid>
              <a:tr h="662940">
                <a:tc gridSpan="2">
                  <a:txBody>
                    <a:bodyPr/>
                    <a:lstStyle/>
                    <a:p>
                      <a:pPr lvl="0" defTabSz="914318">
                        <a:defRPr/>
                      </a:pPr>
                      <a:r>
                        <a:rPr lang="es-MX" sz="1200" dirty="0" smtClean="0">
                          <a:solidFill>
                            <a:prstClr val="black"/>
                          </a:solidFill>
                          <a:ea typeface="Calibri"/>
                          <a:cs typeface="Times New Roman"/>
                        </a:rPr>
                        <a:t>Nota:  Los “escritos breves” no deben tomar más de 10 minutos.   Los escritos breves se califican con una rúbrica de 2-3 puntos. Las composiciones completas se califican con una rúbrica de 4 puntos. La diferencia entre esta rúbrica y las rúbricas de Respuesta construida-Lectura, es que la  Rúbrica de Escrito Breve está evaluando el dominio de la escritura en un área específica, mientras que las rúbricas de lectura están evaluando la comprensión. </a:t>
                      </a:r>
                      <a:endParaRPr lang="es-MX" sz="1200" dirty="0">
                        <a:solidFill>
                          <a:prstClr val="black"/>
                        </a:solidFill>
                        <a:ea typeface="Calibri"/>
                        <a:cs typeface="Times New Roman"/>
                      </a:endParaRPr>
                    </a:p>
                  </a:txBody>
                  <a:tcPr marL="103632" marR="103632" marT="50292" marB="50292"/>
                </a:tc>
                <a:tc hMerge="1">
                  <a:txBody>
                    <a:bodyPr/>
                    <a:lstStyle/>
                    <a:p>
                      <a:endParaRPr lang="en-US"/>
                    </a:p>
                  </a:txBody>
                  <a:tcPr/>
                </a:tc>
              </a:tr>
              <a:tr h="335280">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s-MX" sz="1400" b="1" i="0" u="none" strike="noStrike" kern="1200" cap="none" spc="0" normalizeH="0" baseline="0" noProof="0" dirty="0" smtClean="0">
                          <a:ln>
                            <a:noFill/>
                          </a:ln>
                          <a:solidFill>
                            <a:prstClr val="black"/>
                          </a:solidFill>
                          <a:effectLst/>
                          <a:uLnTx/>
                          <a:uFillTx/>
                          <a:latin typeface="+mn-lt"/>
                          <a:ea typeface="+mn-ea"/>
                          <a:cs typeface="+mn-cs"/>
                        </a:rPr>
                        <a:t>Pre-evaluación Trimestre 4: Clave para la </a:t>
                      </a:r>
                      <a:r>
                        <a:rPr kumimoji="0" lang="es-MX" sz="1400" b="1" i="0" u="sng" strike="noStrike" kern="1200" cap="none" spc="0" normalizeH="0" baseline="0" noProof="0" dirty="0" smtClean="0">
                          <a:ln>
                            <a:noFill/>
                          </a:ln>
                          <a:solidFill>
                            <a:prstClr val="black"/>
                          </a:solidFill>
                          <a:effectLst/>
                          <a:uLnTx/>
                          <a:uFillTx/>
                          <a:latin typeface="+mn-lt"/>
                          <a:ea typeface="+mn-ea"/>
                          <a:cs typeface="+mn-cs"/>
                        </a:rPr>
                        <a:t>Respuesta construida del escrito breve</a:t>
                      </a:r>
                    </a:p>
                  </a:txBody>
                  <a:tcPr marL="103632" marR="103632" marT="50292" marB="50292"/>
                </a:tc>
                <a:tc hMerge="1">
                  <a:txBody>
                    <a:bodyPr/>
                    <a:lstStyle/>
                    <a:p>
                      <a:endParaRPr lang="en-US"/>
                    </a:p>
                  </a:txBody>
                  <a:tcPr/>
                </a:tc>
              </a:tr>
              <a:tr h="403860">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MX" sz="1200" b="1" u="sng" dirty="0" smtClean="0">
                          <a:solidFill>
                            <a:schemeClr val="tx1"/>
                          </a:solidFill>
                        </a:rPr>
                        <a:t>Organización:</a:t>
                      </a:r>
                      <a:r>
                        <a:rPr lang="es-MX" sz="1200" b="1" u="sng" baseline="0" dirty="0" smtClean="0">
                          <a:solidFill>
                            <a:schemeClr val="tx1"/>
                          </a:solidFill>
                        </a:rPr>
                        <a:t> Conclusión y Adverbios de tiempo</a:t>
                      </a:r>
                      <a:endParaRPr lang="es-MX" sz="1200" b="1" u="sng" dirty="0" smtClean="0">
                        <a:solidFill>
                          <a:schemeClr val="tx1"/>
                        </a:solidFill>
                      </a:endParaRPr>
                    </a:p>
                    <a:p>
                      <a:pPr marL="0" marR="0" lvl="0" indent="0" algn="ctr" defTabSz="966612" rtl="0" eaLnBrk="1" fontAlgn="auto" latinLnBrk="0" hangingPunct="1">
                        <a:lnSpc>
                          <a:spcPct val="100000"/>
                        </a:lnSpc>
                        <a:spcBef>
                          <a:spcPts val="0"/>
                        </a:spcBef>
                        <a:spcAft>
                          <a:spcPts val="0"/>
                        </a:spcAft>
                        <a:buClrTx/>
                        <a:buSzTx/>
                        <a:buFontTx/>
                        <a:buNone/>
                        <a:tabLst/>
                        <a:defRPr/>
                      </a:pPr>
                      <a:r>
                        <a:rPr lang="es-MX" sz="1100" dirty="0" smtClean="0">
                          <a:solidFill>
                            <a:schemeClr val="tx1"/>
                          </a:solidFill>
                          <a:latin typeface="+mn-lt"/>
                        </a:rPr>
                        <a:t>W.4.1c  Objetivo</a:t>
                      </a:r>
                      <a:r>
                        <a:rPr lang="es-MX" sz="1100" baseline="0" dirty="0" smtClean="0">
                          <a:solidFill>
                            <a:schemeClr val="tx1"/>
                          </a:solidFill>
                          <a:latin typeface="+mn-lt"/>
                        </a:rPr>
                        <a:t> </a:t>
                      </a:r>
                      <a:r>
                        <a:rPr lang="es-MX" sz="1100" dirty="0" smtClean="0">
                          <a:solidFill>
                            <a:schemeClr val="tx1"/>
                          </a:solidFill>
                          <a:effectLst/>
                          <a:latin typeface="+mn-lt"/>
                        </a:rPr>
                        <a:t>1a</a:t>
                      </a:r>
                      <a:r>
                        <a:rPr lang="es-MX" sz="1100" dirty="0" smtClean="0">
                          <a:solidFill>
                            <a:schemeClr val="tx1"/>
                          </a:solidFill>
                          <a:latin typeface="+mn-lt"/>
                        </a:rPr>
                        <a:t/>
                      </a:r>
                      <a:br>
                        <a:rPr lang="es-MX" sz="1100" dirty="0" smtClean="0">
                          <a:solidFill>
                            <a:schemeClr val="tx1"/>
                          </a:solidFill>
                          <a:latin typeface="+mn-lt"/>
                        </a:rPr>
                      </a:br>
                      <a:r>
                        <a:rPr lang="es-MX" sz="1100" dirty="0" smtClean="0">
                          <a:solidFill>
                            <a:schemeClr val="tx1"/>
                          </a:solidFill>
                          <a:latin typeface="+mn-lt"/>
                        </a:rPr>
                        <a:t>Escribir un texto breve</a:t>
                      </a:r>
                      <a:r>
                        <a:rPr kumimoji="0" lang="es-MX" sz="1000" b="0" i="1" u="none" strike="noStrike" kern="1200" cap="none" spc="0" normalizeH="0" baseline="0" noProof="0" dirty="0" smtClean="0">
                          <a:ln>
                            <a:noFill/>
                          </a:ln>
                          <a:solidFill>
                            <a:schemeClr val="tx1"/>
                          </a:solidFill>
                          <a:effectLst/>
                          <a:uLnTx/>
                          <a:uFillTx/>
                          <a:latin typeface="+mn-lt"/>
                          <a:ea typeface="+mn-ea"/>
                          <a:cs typeface="Helvetica" pitchFamily="34" charset="0"/>
                        </a:rPr>
                        <a:t>, W.4.1c  </a:t>
                      </a:r>
                      <a:r>
                        <a:rPr kumimoji="0" lang="es-MX" sz="1000" b="1" i="1" u="none" strike="noStrike" kern="1200" cap="none" spc="0" normalizeH="0" baseline="0" noProof="0" dirty="0" smtClean="0">
                          <a:ln>
                            <a:noFill/>
                          </a:ln>
                          <a:solidFill>
                            <a:schemeClr val="tx1"/>
                          </a:solidFill>
                          <a:effectLst/>
                          <a:uLnTx/>
                          <a:uFillTx/>
                          <a:latin typeface="+mn-lt"/>
                          <a:ea typeface="+mn-ea"/>
                          <a:cs typeface="Helvetica" pitchFamily="34" charset="0"/>
                        </a:rPr>
                        <a:t>Enlaza opinión y razones utilizando palabras y frases (por ej., por ejemplo, así, además).</a:t>
                      </a:r>
                      <a:endParaRPr kumimoji="0" lang="es-MX" sz="1000" b="0" i="1" u="none" strike="noStrike" kern="1200" cap="none" spc="0" normalizeH="0" baseline="0" noProof="0" dirty="0" smtClean="0">
                        <a:ln>
                          <a:noFill/>
                        </a:ln>
                        <a:solidFill>
                          <a:schemeClr val="tx1"/>
                        </a:solidFill>
                        <a:effectLst/>
                        <a:uLnTx/>
                        <a:uFillTx/>
                        <a:latin typeface="+mn-lt"/>
                        <a:ea typeface="+mn-ea"/>
                        <a:cs typeface="Helvetica" pitchFamily="34" charset="0"/>
                      </a:endParaRPr>
                    </a:p>
                  </a:txBody>
                  <a:tcPr marL="103632" marR="103632" marT="50292" marB="50292"/>
                </a:tc>
                <a:tc hMerge="1">
                  <a:txBody>
                    <a:bodyPr/>
                    <a:lstStyle/>
                    <a:p>
                      <a:endParaRPr lang="en-US"/>
                    </a:p>
                  </a:txBody>
                  <a:tcPr/>
                </a:tc>
              </a:tr>
              <a:tr h="690372">
                <a:tc gridSpan="2">
                  <a:txBody>
                    <a:bodyPr/>
                    <a:lstStyle/>
                    <a:p>
                      <a:pPr marL="290513" marR="0" lvl="0" indent="-290513" algn="l" defTabSz="1018809" rtl="0" eaLnBrk="1" fontAlgn="auto" latinLnBrk="0" hangingPunct="1">
                        <a:lnSpc>
                          <a:spcPct val="100000"/>
                        </a:lnSpc>
                        <a:spcBef>
                          <a:spcPts val="0"/>
                        </a:spcBef>
                        <a:spcAft>
                          <a:spcPts val="0"/>
                        </a:spcAft>
                        <a:buClrTx/>
                        <a:buSzTx/>
                        <a:buFont typeface="+mj-lt"/>
                        <a:buNone/>
                        <a:tabLst/>
                        <a:defRPr/>
                      </a:pPr>
                      <a:r>
                        <a:rPr lang="es-MX" sz="1200" b="1" dirty="0" smtClean="0"/>
                        <a:t>Pregunta # 17:</a:t>
                      </a:r>
                    </a:p>
                    <a:p>
                      <a:pPr marL="290513" marR="0" lvl="0" indent="-290513" algn="l" defTabSz="1018809" rtl="0" eaLnBrk="1" fontAlgn="auto" latinLnBrk="0" hangingPunct="1">
                        <a:lnSpc>
                          <a:spcPct val="100000"/>
                        </a:lnSpc>
                        <a:spcBef>
                          <a:spcPts val="0"/>
                        </a:spcBef>
                        <a:spcAft>
                          <a:spcPts val="0"/>
                        </a:spcAft>
                        <a:buClrTx/>
                        <a:buSzTx/>
                        <a:buFont typeface="+mj-lt"/>
                        <a:buNone/>
                        <a:tabLst/>
                        <a:defRPr/>
                      </a:pPr>
                      <a:endParaRPr lang="es-MX" sz="1200" b="1" baseline="0" dirty="0" smtClean="0">
                        <a:solidFill>
                          <a:schemeClr val="tx1"/>
                        </a:solidFill>
                        <a:latin typeface="Helvetica" pitchFamily="34" charset="0"/>
                      </a:endParaRPr>
                    </a:p>
                    <a:p>
                      <a:pPr marL="0" marR="0" lvl="0" indent="0" algn="l" defTabSz="1018809" rtl="0" eaLnBrk="1" fontAlgn="auto" latinLnBrk="0" hangingPunct="1">
                        <a:lnSpc>
                          <a:spcPct val="100000"/>
                        </a:lnSpc>
                        <a:spcBef>
                          <a:spcPts val="0"/>
                        </a:spcBef>
                        <a:spcAft>
                          <a:spcPts val="0"/>
                        </a:spcAft>
                        <a:buClrTx/>
                        <a:buSzTx/>
                        <a:buFont typeface="+mj-lt"/>
                        <a:buNone/>
                        <a:tabLst/>
                        <a:defRPr/>
                      </a:pPr>
                      <a:r>
                        <a:rPr lang="es-MX" sz="1200" b="1" dirty="0" smtClean="0">
                          <a:solidFill>
                            <a:schemeClr val="tx1"/>
                          </a:solidFill>
                          <a:latin typeface="Helvetica" pitchFamily="34" charset="0"/>
                        </a:rPr>
                        <a:t>Un estudiante está escribiendo un artículo de opinión para su clase sobre el bosque tropical. Lee el borrador del cuento y completa la tarea a continuación.</a:t>
                      </a:r>
                    </a:p>
                    <a:p>
                      <a:pPr marL="290513" marR="0" lvl="0" indent="-290513" algn="l" defTabSz="1018809" rtl="0" eaLnBrk="1" fontAlgn="auto" latinLnBrk="0" hangingPunct="1">
                        <a:lnSpc>
                          <a:spcPct val="100000"/>
                        </a:lnSpc>
                        <a:spcBef>
                          <a:spcPts val="0"/>
                        </a:spcBef>
                        <a:spcAft>
                          <a:spcPts val="0"/>
                        </a:spcAft>
                        <a:buClrTx/>
                        <a:buSzTx/>
                        <a:buFont typeface="+mj-lt"/>
                        <a:buNone/>
                        <a:tabLst/>
                        <a:defRPr/>
                      </a:pPr>
                      <a:endParaRPr kumimoji="0" lang="es-MX" sz="1400" b="1" i="0" u="none" strike="noStrike" kern="1200" cap="none" spc="0" normalizeH="0" baseline="0" noProof="0" dirty="0" smtClean="0">
                        <a:ln>
                          <a:noFill/>
                        </a:ln>
                        <a:solidFill>
                          <a:prstClr val="black"/>
                        </a:solidFill>
                        <a:effectLst/>
                        <a:uLnTx/>
                        <a:uFillTx/>
                        <a:latin typeface="Helvetica" pitchFamily="34" charset="0"/>
                        <a:ea typeface="+mn-ea"/>
                        <a:cs typeface="+mn-cs"/>
                      </a:endParaRPr>
                    </a:p>
                    <a:p>
                      <a:pPr marL="290513" marR="0" indent="-4763" algn="l" defTabSz="1018809" rtl="0" eaLnBrk="1" fontAlgn="auto" latinLnBrk="0" hangingPunct="1">
                        <a:lnSpc>
                          <a:spcPct val="100000"/>
                        </a:lnSpc>
                        <a:spcBef>
                          <a:spcPts val="0"/>
                        </a:spcBef>
                        <a:spcAft>
                          <a:spcPts val="0"/>
                        </a:spcAft>
                        <a:buClrTx/>
                        <a:buSzTx/>
                        <a:buFont typeface="+mj-lt"/>
                        <a:buNone/>
                        <a:tabLst/>
                        <a:defRPr/>
                      </a:pPr>
                      <a:r>
                        <a:rPr lang="es-ES" sz="1200" b="0" baseline="0" dirty="0" smtClean="0">
                          <a:solidFill>
                            <a:schemeClr val="tx1"/>
                          </a:solidFill>
                          <a:latin typeface="Helvetica" pitchFamily="34" charset="0"/>
                        </a:rPr>
                        <a:t> Por ejemplo, el mono aullador y muchos otros animales viven en el estrato emergente (capa superior) de un bosque tropical. Rara vez tocan el suelo.  Ellos y muchos tipos de ranas arbóreas necesitan los árboles altos para tener un hogar. La gente corta árboles en los bosques tropicales por muchas razones. ¿Pero realmente esto vale la pena sea cual sea el motivo, si destruye los bosques? Creo que sería mejor encontrar otra manera de ganar dinero, para que  así las plantas y los animales puedan sobrevivir e incluso los turistas puedan visitar los bosques tropicales. Pero, ¿por qué destruir un ecosistema entero? Por esta razón creo que los bosques tropicales deben ser protegidos.</a:t>
                      </a:r>
                    </a:p>
                    <a:p>
                      <a:pPr marL="290513" marR="0" indent="-4763" algn="l" defTabSz="1018809" rtl="0" eaLnBrk="1" fontAlgn="auto" latinLnBrk="0" hangingPunct="1">
                        <a:lnSpc>
                          <a:spcPct val="100000"/>
                        </a:lnSpc>
                        <a:spcBef>
                          <a:spcPts val="0"/>
                        </a:spcBef>
                        <a:spcAft>
                          <a:spcPts val="0"/>
                        </a:spcAft>
                        <a:buClrTx/>
                        <a:buSzTx/>
                        <a:buFont typeface="+mj-lt"/>
                        <a:buNone/>
                        <a:tabLst/>
                        <a:defRPr/>
                      </a:pPr>
                      <a:endParaRPr kumimoji="0" lang="es-MX" sz="1200" b="1" i="0" u="none" strike="noStrike" kern="1200" cap="none" spc="0" normalizeH="0" baseline="0" noProof="0" dirty="0" smtClean="0">
                        <a:ln>
                          <a:noFill/>
                        </a:ln>
                        <a:solidFill>
                          <a:prstClr val="black"/>
                        </a:solidFill>
                        <a:effectLst/>
                        <a:uLnTx/>
                        <a:uFillTx/>
                        <a:latin typeface="Helvetica" pitchFamily="34" charset="0"/>
                        <a:ea typeface="+mn-ea"/>
                        <a:cs typeface="+mn-cs"/>
                      </a:endParaRPr>
                    </a:p>
                    <a:p>
                      <a:pPr marL="290513" marR="0" indent="-7938" algn="l" defTabSz="1018809" rtl="0" eaLnBrk="1" fontAlgn="auto" latinLnBrk="0" hangingPunct="1">
                        <a:lnSpc>
                          <a:spcPct val="100000"/>
                        </a:lnSpc>
                        <a:spcBef>
                          <a:spcPts val="0"/>
                        </a:spcBef>
                        <a:spcAft>
                          <a:spcPts val="0"/>
                        </a:spcAft>
                        <a:buClrTx/>
                        <a:buSzTx/>
                        <a:buFont typeface="+mj-lt"/>
                        <a:buNone/>
                        <a:tabLst/>
                        <a:defRPr/>
                      </a:pPr>
                      <a:r>
                        <a:rPr lang="es-MX" sz="1200" b="1" dirty="0" smtClean="0">
                          <a:solidFill>
                            <a:schemeClr val="tx1"/>
                          </a:solidFill>
                          <a:latin typeface="Helvetica" pitchFamily="34" charset="0"/>
                        </a:rPr>
                        <a:t>El comienzo del artículo del estudiante no presenta su opinión.  Escribe un párrafo de introducción que establezca claramente</a:t>
                      </a:r>
                      <a:r>
                        <a:rPr lang="es-MX" sz="1200" b="1" baseline="0" dirty="0" smtClean="0">
                          <a:solidFill>
                            <a:schemeClr val="tx1"/>
                          </a:solidFill>
                          <a:latin typeface="Helvetica" pitchFamily="34" charset="0"/>
                        </a:rPr>
                        <a:t> </a:t>
                      </a:r>
                      <a:r>
                        <a:rPr lang="es-MX" sz="1200" b="1" dirty="0" smtClean="0">
                          <a:solidFill>
                            <a:schemeClr val="tx1"/>
                          </a:solidFill>
                          <a:latin typeface="Helvetica" pitchFamily="34" charset="0"/>
                        </a:rPr>
                        <a:t>la opinión y explique de qué se trata el tema.</a:t>
                      </a:r>
                    </a:p>
                    <a:p>
                      <a:pPr marL="0" marR="0" lvl="0" indent="0" algn="r" defTabSz="1018809" rtl="0" eaLnBrk="1" fontAlgn="auto" latinLnBrk="0" hangingPunct="1">
                        <a:lnSpc>
                          <a:spcPct val="100000"/>
                        </a:lnSpc>
                        <a:spcBef>
                          <a:spcPts val="0"/>
                        </a:spcBef>
                        <a:spcAft>
                          <a:spcPts val="0"/>
                        </a:spcAft>
                        <a:buClrTx/>
                        <a:buSzTx/>
                        <a:buFont typeface="+mj-lt"/>
                        <a:buNone/>
                        <a:tabLst/>
                        <a:defRPr/>
                      </a:pPr>
                      <a:endParaRPr kumimoji="0" lang="es-MX" sz="1200" b="0" i="1" u="none" strike="noStrike" kern="1200" cap="none" spc="0" normalizeH="0" baseline="0" noProof="0" dirty="0" smtClean="0">
                        <a:ln>
                          <a:noFill/>
                        </a:ln>
                        <a:solidFill>
                          <a:schemeClr val="tx1"/>
                        </a:solidFill>
                        <a:effectLst/>
                        <a:uLnTx/>
                        <a:uFillTx/>
                        <a:latin typeface="+mn-lt"/>
                        <a:ea typeface="+mn-ea"/>
                        <a:cs typeface="Helvetica" pitchFamily="34" charset="0"/>
                      </a:endParaRPr>
                    </a:p>
                    <a:p>
                      <a:pPr marL="0" marR="0" lvl="0" indent="0" algn="l" defTabSz="1018809" rtl="0" eaLnBrk="1" fontAlgn="auto" latinLnBrk="0" hangingPunct="1">
                        <a:lnSpc>
                          <a:spcPct val="100000"/>
                        </a:lnSpc>
                        <a:spcBef>
                          <a:spcPts val="0"/>
                        </a:spcBef>
                        <a:spcAft>
                          <a:spcPts val="0"/>
                        </a:spcAft>
                        <a:buClrTx/>
                        <a:buSzTx/>
                        <a:buFont typeface="+mj-lt"/>
                        <a:buNone/>
                        <a:tabLst/>
                        <a:defRPr/>
                      </a:pPr>
                      <a:r>
                        <a:rPr kumimoji="0" lang="es-MX" sz="900" b="0" i="1" u="none" strike="noStrike" kern="1200" cap="none" spc="0" normalizeH="0" baseline="0" noProof="0" dirty="0" smtClean="0">
                          <a:ln>
                            <a:noFill/>
                          </a:ln>
                          <a:solidFill>
                            <a:schemeClr val="tx1"/>
                          </a:solidFill>
                          <a:effectLst/>
                          <a:uLnTx/>
                          <a:uFillTx/>
                          <a:latin typeface="+mn-lt"/>
                          <a:ea typeface="+mn-ea"/>
                          <a:cs typeface="Helvetica" pitchFamily="34" charset="0"/>
                        </a:rPr>
                        <a:t>Escribir un texto breve, W.4.1c Enlaza la opinión y razones utilizando palabras y frases (por ej., por ejemplo, así, además).Objetivo de escritura 1a</a:t>
                      </a:r>
                      <a:r>
                        <a:rPr lang="es-MX" sz="900" b="0" dirty="0" smtClean="0">
                          <a:solidFill>
                            <a:schemeClr val="tx1"/>
                          </a:solidFill>
                          <a:latin typeface="+mn-lt"/>
                        </a:rPr>
                        <a:t>   </a:t>
                      </a: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419" sz="1600" b="1" noProof="0" dirty="0" smtClean="0"/>
                        <a:t>Lenguaje de la respuesta - maestro/rúbrica </a:t>
                      </a:r>
                    </a:p>
                  </a:txBody>
                  <a:tcPr marL="103632" marR="103632" marT="50292" marB="50292">
                    <a:solidFill>
                      <a:schemeClr val="bg1">
                        <a:lumMod val="85000"/>
                      </a:schemeClr>
                    </a:solidFill>
                  </a:tcPr>
                </a:tc>
                <a:tc hMerge="1">
                  <a:txBody>
                    <a:bodyPr/>
                    <a:lstStyle/>
                    <a:p>
                      <a:endParaRPr lang="en-US"/>
                    </a:p>
                  </a:txBody>
                  <a:tcPr/>
                </a:tc>
              </a:tr>
              <a:tr h="848868">
                <a:tc gridSpan="2">
                  <a:txBody>
                    <a:bodyPr/>
                    <a:lstStyle/>
                    <a:p>
                      <a:pPr marL="0" marR="0" lvl="0" indent="0" algn="l" defTabSz="764118" rtl="0" eaLnBrk="1" fontAlgn="auto" latinLnBrk="0" hangingPunct="1">
                        <a:lnSpc>
                          <a:spcPct val="100000"/>
                        </a:lnSpc>
                        <a:spcBef>
                          <a:spcPts val="0"/>
                        </a:spcBef>
                        <a:spcAft>
                          <a:spcPts val="0"/>
                        </a:spcAft>
                        <a:buClrTx/>
                        <a:buSzTx/>
                        <a:buFontTx/>
                        <a:buNone/>
                        <a:tabLst/>
                        <a:defRPr sz="1800" b="0" i="0"/>
                      </a:pPr>
                      <a:r>
                        <a:rPr lang="es-GT" sz="1100" b="0" u="sng" noProof="0" dirty="0" smtClean="0">
                          <a:solidFill>
                            <a:schemeClr val="tx1"/>
                          </a:solidFill>
                        </a:rPr>
                        <a:t>Instrucciones</a:t>
                      </a:r>
                      <a:r>
                        <a:rPr lang="es-GT" sz="1100" b="0" u="sng" baseline="0" noProof="0" dirty="0" smtClean="0">
                          <a:solidFill>
                            <a:schemeClr val="tx1"/>
                          </a:solidFill>
                        </a:rPr>
                        <a:t> para calificar</a:t>
                      </a:r>
                      <a:r>
                        <a:rPr lang="es-GT" sz="1100" u="none" noProof="0" dirty="0" smtClean="0">
                          <a:solidFill>
                            <a:schemeClr val="tx1"/>
                          </a:solidFill>
                        </a:rPr>
                        <a:t>: </a:t>
                      </a:r>
                      <a:r>
                        <a:rPr lang="es-GT" sz="1100" kern="1200" noProof="0" dirty="0" smtClean="0">
                          <a:solidFill>
                            <a:schemeClr val="tx1"/>
                          </a:solidFill>
                          <a:effectLst/>
                          <a:latin typeface="+mn-lt"/>
                          <a:ea typeface="Times New Roman"/>
                          <a:cs typeface="Arial"/>
                        </a:rPr>
                        <a:t>Escriba una respuesta</a:t>
                      </a:r>
                      <a:r>
                        <a:rPr lang="es-GT" sz="1100" kern="1200" baseline="0" noProof="0" dirty="0" smtClean="0">
                          <a:solidFill>
                            <a:schemeClr val="tx1"/>
                          </a:solidFill>
                          <a:effectLst/>
                          <a:latin typeface="+mn-lt"/>
                          <a:ea typeface="Times New Roman"/>
                          <a:cs typeface="Arial"/>
                        </a:rPr>
                        <a:t> general de lo que los estudiantes pueden incluir en una contestación competente con ejemplos del texto. </a:t>
                      </a:r>
                      <a:r>
                        <a:rPr lang="es-419" sz="1100" kern="1200" baseline="0" noProof="0" dirty="0" smtClean="0">
                          <a:solidFill>
                            <a:schemeClr val="tx1"/>
                          </a:solidFill>
                          <a:effectLst/>
                          <a:latin typeface="+mn-lt"/>
                          <a:ea typeface="Times New Roman"/>
                          <a:cs typeface="Arial"/>
                        </a:rPr>
                        <a:t>Sea bien específico y “extenso”.</a:t>
                      </a:r>
                    </a:p>
                    <a:p>
                      <a:pPr lvl="0" algn="l">
                        <a:defRPr sz="1800" b="0" i="0"/>
                      </a:pPr>
                      <a:r>
                        <a:rPr lang="es-GT" sz="1100" b="0" u="sng" noProof="0" dirty="0" smtClean="0">
                          <a:solidFill>
                            <a:schemeClr val="tx1"/>
                          </a:solidFill>
                        </a:rPr>
                        <a:t>Lenguaje del maestro y notas de calificación</a:t>
                      </a:r>
                      <a:r>
                        <a:rPr lang="es-GT" sz="1100" b="0" u="none" noProof="0" dirty="0" smtClean="0">
                          <a:solidFill>
                            <a:schemeClr val="tx1"/>
                          </a:solidFill>
                        </a:rPr>
                        <a:t>:</a:t>
                      </a:r>
                      <a:endParaRPr lang="es-GT" sz="1100" b="0" noProof="0" dirty="0" smtClean="0">
                        <a:solidFill>
                          <a:schemeClr val="tx1"/>
                        </a:solidFill>
                      </a:endParaRPr>
                    </a:p>
                    <a:p>
                      <a:pPr lvl="0" algn="l">
                        <a:defRPr sz="1800" b="0" i="0"/>
                      </a:pPr>
                      <a:r>
                        <a:rPr lang="es-MX" sz="1100" b="1" dirty="0" smtClean="0">
                          <a:solidFill>
                            <a:schemeClr val="tx1"/>
                          </a:solidFill>
                          <a:latin typeface="+mn-lt"/>
                        </a:rPr>
                        <a:t>La respuesta del estudiante</a:t>
                      </a:r>
                      <a:r>
                        <a:rPr lang="es-MX" sz="1100" b="0" dirty="0" smtClean="0">
                          <a:solidFill>
                            <a:schemeClr val="tx1"/>
                          </a:solidFill>
                          <a:latin typeface="+mn-lt"/>
                        </a:rPr>
                        <a:t> </a:t>
                      </a:r>
                      <a:r>
                        <a:rPr lang="es-ES" sz="1100" b="0" dirty="0" smtClean="0">
                          <a:solidFill>
                            <a:schemeClr val="tx1"/>
                          </a:solidFill>
                          <a:latin typeface="+mn-lt"/>
                        </a:rPr>
                        <a:t>debe proporcionar un párrafo de introducción con una declaración de opinión específica, que hace una transición (utilizando palabras de transición si es necesario)</a:t>
                      </a:r>
                      <a:r>
                        <a:rPr lang="es-ES" sz="1100" b="0" baseline="0" dirty="0" smtClean="0">
                          <a:solidFill>
                            <a:schemeClr val="tx1"/>
                          </a:solidFill>
                          <a:latin typeface="+mn-lt"/>
                        </a:rPr>
                        <a:t> </a:t>
                      </a:r>
                      <a:r>
                        <a:rPr lang="es-ES" sz="1100" b="0" dirty="0" smtClean="0">
                          <a:solidFill>
                            <a:schemeClr val="tx1"/>
                          </a:solidFill>
                          <a:latin typeface="+mn-lt"/>
                        </a:rPr>
                        <a:t>fácil y lógica al resto del artículo apoyando las  razones ofrecidas para la opinión.</a:t>
                      </a:r>
                      <a:endParaRPr lang="en-US" sz="1100" b="0" dirty="0" smtClean="0">
                        <a:solidFill>
                          <a:schemeClr val="tx1"/>
                        </a:solidFill>
                        <a:uFill>
                          <a:solidFill/>
                        </a:uFill>
                        <a:latin typeface="+mn-lt"/>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s-419" sz="1400" b="1" noProof="0" dirty="0" smtClean="0"/>
                        <a:t>Ejemplo de respuesta en el “lenguaje” del estudiante </a:t>
                      </a:r>
                    </a:p>
                  </a:txBody>
                  <a:tcPr marL="103632" marR="103632" marT="50292" marB="50292">
                    <a:solidFill>
                      <a:schemeClr val="bg1">
                        <a:lumMod val="85000"/>
                      </a:schemeClr>
                    </a:solidFill>
                  </a:tcPr>
                </a:tc>
                <a:tc hMerge="1">
                  <a:txBody>
                    <a:bodyPr/>
                    <a:lstStyle/>
                    <a:p>
                      <a:endParaRPr lang="en-US" sz="1000" dirty="0"/>
                    </a:p>
                  </a:txBody>
                  <a:tcPr/>
                </a:tc>
              </a:tr>
              <a:tr h="786738">
                <a:tc>
                  <a:txBody>
                    <a:bodyPr/>
                    <a:lstStyle/>
                    <a:p>
                      <a:pPr algn="ctr"/>
                      <a:r>
                        <a:rPr lang="en-US" sz="2000" b="1" dirty="0" smtClean="0"/>
                        <a:t>2</a:t>
                      </a:r>
                      <a:endParaRPr lang="en-US" sz="2000" b="1" dirty="0"/>
                    </a:p>
                  </a:txBody>
                  <a:tcPr marL="103632" marR="103632" marT="50292" marB="50292" anchor="ctr"/>
                </a:tc>
                <a:tc>
                  <a:txBody>
                    <a:bodyPr/>
                    <a:lstStyle/>
                    <a:p>
                      <a:r>
                        <a:rPr lang="es-ES" sz="1000" i="1" dirty="0" smtClean="0">
                          <a:solidFill>
                            <a:schemeClr val="tx1"/>
                          </a:solidFill>
                        </a:rPr>
                        <a:t>La respuesta proporciona un párrafo de introducción con una declaración de opinión específica, que hace una </a:t>
                      </a:r>
                      <a:r>
                        <a:rPr lang="es-ES" sz="1000" b="1" i="1" dirty="0" smtClean="0">
                          <a:solidFill>
                            <a:schemeClr val="tx1"/>
                          </a:solidFill>
                        </a:rPr>
                        <a:t>transición </a:t>
                      </a:r>
                      <a:r>
                        <a:rPr lang="es-ES" sz="1000" i="1" dirty="0" smtClean="0">
                          <a:solidFill>
                            <a:schemeClr val="tx1"/>
                          </a:solidFill>
                        </a:rPr>
                        <a:t>(</a:t>
                      </a:r>
                      <a:r>
                        <a:rPr lang="es-ES" sz="1000" b="1" i="1" dirty="0" smtClean="0">
                          <a:solidFill>
                            <a:schemeClr val="tx1"/>
                          </a:solidFill>
                        </a:rPr>
                        <a:t>utilizando palabras de transición si es necesario</a:t>
                      </a:r>
                      <a:r>
                        <a:rPr lang="es-ES" sz="1000" i="1" dirty="0" smtClean="0">
                          <a:solidFill>
                            <a:schemeClr val="tx1"/>
                          </a:solidFill>
                        </a:rPr>
                        <a:t>) lógica que sigue y apoya la opinión a lo largo del artículo.</a:t>
                      </a:r>
                    </a:p>
                    <a:p>
                      <a:r>
                        <a:rPr lang="es-ES" sz="1000" i="0" dirty="0" smtClean="0">
                          <a:solidFill>
                            <a:schemeClr val="tx1"/>
                          </a:solidFill>
                        </a:rPr>
                        <a:t>Yo creo que los bosques tropicales se deben proteger . No es justo para las plantas ni para los animales que dependen de los bosques tropicales como su hábitat, permitir</a:t>
                      </a:r>
                      <a:r>
                        <a:rPr lang="es-ES" sz="1000" i="0" baseline="0" dirty="0" smtClean="0">
                          <a:solidFill>
                            <a:schemeClr val="tx1"/>
                          </a:solidFill>
                        </a:rPr>
                        <a:t> que estos sean</a:t>
                      </a:r>
                      <a:r>
                        <a:rPr lang="es-ES" sz="1000" i="0" dirty="0" smtClean="0">
                          <a:solidFill>
                            <a:schemeClr val="tx1"/>
                          </a:solidFill>
                        </a:rPr>
                        <a:t> destruidos.  </a:t>
                      </a:r>
                      <a:r>
                        <a:rPr lang="es-ES" sz="1000" b="1" i="0" dirty="0" smtClean="0">
                          <a:solidFill>
                            <a:schemeClr val="tx1"/>
                          </a:solidFill>
                        </a:rPr>
                        <a:t>Además, </a:t>
                      </a:r>
                      <a:r>
                        <a:rPr lang="es-ES" sz="1000" i="0" dirty="0" smtClean="0">
                          <a:solidFill>
                            <a:schemeClr val="tx1"/>
                          </a:solidFill>
                        </a:rPr>
                        <a:t>si los bosques tropicales son destruidos estas</a:t>
                      </a:r>
                      <a:r>
                        <a:rPr lang="es-ES" sz="1000" i="0" baseline="0" dirty="0" smtClean="0">
                          <a:solidFill>
                            <a:schemeClr val="tx1"/>
                          </a:solidFill>
                        </a:rPr>
                        <a:t> </a:t>
                      </a:r>
                      <a:r>
                        <a:rPr lang="es-ES" sz="1000" i="0" dirty="0" smtClean="0">
                          <a:solidFill>
                            <a:schemeClr val="tx1"/>
                          </a:solidFill>
                        </a:rPr>
                        <a:t>plantas y estos animales podrían morir.</a:t>
                      </a:r>
                      <a:endParaRPr lang="en-US" sz="1100" i="0" dirty="0" smtClean="0">
                        <a:solidFill>
                          <a:schemeClr val="tx1"/>
                        </a:solidFill>
                      </a:endParaRPr>
                    </a:p>
                  </a:txBody>
                  <a:tcPr marL="103632" marR="103632" marT="50292" marB="50292"/>
                </a:tc>
              </a:tr>
              <a:tr h="315468">
                <a:tc>
                  <a:txBody>
                    <a:bodyPr/>
                    <a:lstStyle/>
                    <a:p>
                      <a:pPr algn="ctr"/>
                      <a:r>
                        <a:rPr lang="en-US" sz="2000" b="1" dirty="0" smtClean="0"/>
                        <a:t>1</a:t>
                      </a:r>
                      <a:endParaRPr lang="en-US" sz="2000" b="1" dirty="0"/>
                    </a:p>
                  </a:txBody>
                  <a:tcPr marL="103632" marR="103632" marT="50292" marB="50292" anchor="ct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s-ES" sz="1000" b="0" i="1" u="none" strike="noStrike" kern="1200" cap="none" spc="0" normalizeH="0" baseline="0" noProof="0" dirty="0" smtClean="0">
                          <a:ln>
                            <a:noFill/>
                          </a:ln>
                          <a:solidFill>
                            <a:schemeClr val="tx1"/>
                          </a:solidFill>
                          <a:effectLst/>
                          <a:uLnTx/>
                          <a:uFillTx/>
                          <a:latin typeface="+mn-lt"/>
                          <a:ea typeface="+mn-ea"/>
                          <a:cs typeface="+mn-cs"/>
                        </a:rPr>
                        <a:t>La respuesta proporciona </a:t>
                      </a:r>
                      <a:r>
                        <a:rPr lang="es-ES" sz="1000" i="1" dirty="0" smtClean="0">
                          <a:solidFill>
                            <a:schemeClr val="tx1"/>
                          </a:solidFill>
                        </a:rPr>
                        <a:t>un párrafo de introducción con una declaración de opinión específica</a:t>
                      </a:r>
                      <a:r>
                        <a:rPr kumimoji="0" lang="es-ES" sz="1000" b="0" i="1" u="none" strike="noStrike" kern="1200" cap="none" spc="0" normalizeH="0" baseline="0" noProof="0" dirty="0" smtClean="0">
                          <a:ln>
                            <a:noFill/>
                          </a:ln>
                          <a:solidFill>
                            <a:schemeClr val="tx1"/>
                          </a:solidFill>
                          <a:effectLst/>
                          <a:uLnTx/>
                          <a:uFillTx/>
                          <a:latin typeface="+mn-lt"/>
                          <a:ea typeface="+mn-ea"/>
                          <a:cs typeface="+mn-cs"/>
                        </a:rPr>
                        <a:t> pero tiene pocas transiciones (parcial o pocas palabras de transición o frases) y apoya parcialmente la opinión a lo largo del artículo. </a:t>
                      </a:r>
                    </a:p>
                    <a:p>
                      <a:pPr marL="0" marR="0" lvl="0" indent="0" algn="l" defTabSz="1018809" rtl="0" eaLnBrk="1" fontAlgn="auto" latinLnBrk="0" hangingPunct="1">
                        <a:lnSpc>
                          <a:spcPct val="100000"/>
                        </a:lnSpc>
                        <a:spcBef>
                          <a:spcPts val="0"/>
                        </a:spcBef>
                        <a:spcAft>
                          <a:spcPts val="0"/>
                        </a:spcAft>
                        <a:buClrTx/>
                        <a:buSzTx/>
                        <a:buFontTx/>
                        <a:buNone/>
                        <a:tabLst/>
                        <a:defRPr/>
                      </a:pPr>
                      <a:r>
                        <a:rPr kumimoji="0" lang="es-ES" sz="1000" b="0" i="0" u="none" strike="noStrike" kern="1200" cap="none" spc="0" normalizeH="0" baseline="0" noProof="0" dirty="0" smtClean="0">
                          <a:ln>
                            <a:noFill/>
                          </a:ln>
                          <a:solidFill>
                            <a:schemeClr val="tx1"/>
                          </a:solidFill>
                          <a:effectLst/>
                          <a:uLnTx/>
                          <a:uFillTx/>
                          <a:latin typeface="+mn-lt"/>
                          <a:ea typeface="+mn-ea"/>
                          <a:cs typeface="+mn-cs"/>
                        </a:rPr>
                        <a:t>Yo creo que deben salvar los bosques tropicales. No puedo imaginar el mundo sin bosques tropicales, ¿puedes tú?</a:t>
                      </a:r>
                      <a:endParaRPr kumimoji="0" lang="en-US" sz="1100" b="0" i="0" u="none" strike="noStrike" kern="1200" cap="none" spc="0" normalizeH="0" baseline="0" noProof="0" dirty="0" smtClean="0">
                        <a:ln>
                          <a:noFill/>
                        </a:ln>
                        <a:solidFill>
                          <a:schemeClr val="tx1"/>
                        </a:solidFill>
                        <a:effectLst/>
                        <a:uLnTx/>
                        <a:uFillTx/>
                        <a:latin typeface="+mn-lt"/>
                        <a:ea typeface="+mn-ea"/>
                        <a:cs typeface="+mn-cs"/>
                      </a:endParaRPr>
                    </a:p>
                  </a:txBody>
                  <a:tcPr marL="103632" marR="103632" marT="50292" marB="50292"/>
                </a:tc>
              </a:tr>
              <a:tr h="472440">
                <a:tc>
                  <a:txBody>
                    <a:bodyPr/>
                    <a:lstStyle/>
                    <a:p>
                      <a:pPr algn="ctr"/>
                      <a:r>
                        <a:rPr lang="en-US" sz="2000" b="1" dirty="0" smtClean="0"/>
                        <a:t>0</a:t>
                      </a:r>
                      <a:endParaRPr lang="en-US" sz="2000" b="1" dirty="0"/>
                    </a:p>
                  </a:txBody>
                  <a:tcPr marL="103632" marR="103632" marT="50292" marB="50292" anchor="ctr"/>
                </a:tc>
                <a:tc>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s-ES" sz="1000" i="1" dirty="0" smtClean="0">
                          <a:solidFill>
                            <a:schemeClr val="tx1"/>
                          </a:solidFill>
                        </a:rPr>
                        <a:t>La respuesta proporciona un párrafo de introducción que no tiene una declaración de opinión específica o que apoye la opinión a lo largo del artículo. </a:t>
                      </a:r>
                    </a:p>
                    <a:p>
                      <a:pPr marL="0" marR="0" indent="0" algn="l" defTabSz="1018824" rtl="0" eaLnBrk="1" fontAlgn="auto" latinLnBrk="0" hangingPunct="1">
                        <a:lnSpc>
                          <a:spcPct val="100000"/>
                        </a:lnSpc>
                        <a:spcBef>
                          <a:spcPts val="0"/>
                        </a:spcBef>
                        <a:spcAft>
                          <a:spcPts val="0"/>
                        </a:spcAft>
                        <a:buClrTx/>
                        <a:buSzTx/>
                        <a:buFontTx/>
                        <a:buNone/>
                        <a:tabLst/>
                        <a:defRPr/>
                      </a:pPr>
                      <a:r>
                        <a:rPr lang="es-ES" sz="1000" i="0" dirty="0" smtClean="0">
                          <a:solidFill>
                            <a:schemeClr val="tx1"/>
                          </a:solidFill>
                        </a:rPr>
                        <a:t>Los bosques tropicales son realmente importantes y bellos.  Algún día quiero ver uno de verdad. Me gustan mucho los animales que viven en los bosques tropicales, pero especialmente las ranas arbóreas.</a:t>
                      </a:r>
                      <a:endParaRPr lang="en-US" sz="1100" b="0" i="0" baseline="0" dirty="0" smtClean="0">
                        <a:solidFill>
                          <a:schemeClr val="tx1"/>
                        </a:solidFill>
                      </a:endParaRPr>
                    </a:p>
                  </a:txBody>
                  <a:tcPr marL="103632" marR="103632" marT="50292" marB="50292"/>
                </a:tc>
              </a:tr>
            </a:tbl>
          </a:graphicData>
        </a:graphic>
      </p:graphicFrame>
    </p:spTree>
    <p:extLst>
      <p:ext uri="{BB962C8B-B14F-4D97-AF65-F5344CB8AC3E}">
        <p14:creationId xmlns:p14="http://schemas.microsoft.com/office/powerpoint/2010/main" val="11228428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946776260"/>
              </p:ext>
            </p:extLst>
          </p:nvPr>
        </p:nvGraphicFramePr>
        <p:xfrm>
          <a:off x="161925" y="164124"/>
          <a:ext cx="7458558" cy="5639192"/>
        </p:xfrm>
        <a:graphic>
          <a:graphicData uri="http://schemas.openxmlformats.org/drawingml/2006/table">
            <a:tbl>
              <a:tblPr firstRow="1" bandRow="1">
                <a:tableStyleId>{5940675A-B579-460E-94D1-54222C63F5DA}</a:tableStyleId>
              </a:tblPr>
              <a:tblGrid>
                <a:gridCol w="676275"/>
                <a:gridCol w="1143000"/>
                <a:gridCol w="1371600"/>
                <a:gridCol w="1491832"/>
                <a:gridCol w="1421536"/>
                <a:gridCol w="1354315"/>
              </a:tblGrid>
              <a:tr h="508078">
                <a:tc gridSpan="6">
                  <a:txBody>
                    <a:bodyPr/>
                    <a:lstStyle/>
                    <a:p>
                      <a:r>
                        <a:rPr lang="en-US" sz="900" dirty="0" smtClean="0"/>
                        <a:t>W.4.1</a:t>
                      </a:r>
                      <a:r>
                        <a:rPr lang="en-US" sz="900" baseline="0" dirty="0" smtClean="0"/>
                        <a:t> </a:t>
                      </a:r>
                      <a:r>
                        <a:rPr lang="en-US" sz="900" dirty="0" smtClean="0"/>
                        <a:t>Write opinion pieces on topics or texts, supporting a point of view with reasons and information.</a:t>
                      </a:r>
                    </a:p>
                    <a:p>
                      <a:r>
                        <a:rPr lang="en-US" sz="900" dirty="0" smtClean="0"/>
                        <a:t>W.4.1.a</a:t>
                      </a:r>
                      <a:r>
                        <a:rPr lang="en-US" sz="900" baseline="0" dirty="0" smtClean="0"/>
                        <a:t> </a:t>
                      </a:r>
                      <a:r>
                        <a:rPr lang="en-US" sz="900" dirty="0" smtClean="0"/>
                        <a:t>Introduce a topic or text clearly, state an opinion, and create an organizational structure in which related ideas are grouped to support the writer's purpose.</a:t>
                      </a:r>
                    </a:p>
                    <a:p>
                      <a:r>
                        <a:rPr lang="en-US" sz="900" dirty="0" smtClean="0"/>
                        <a:t>W.4.1.b</a:t>
                      </a:r>
                      <a:r>
                        <a:rPr lang="en-US" sz="900" baseline="0" dirty="0" smtClean="0"/>
                        <a:t> </a:t>
                      </a:r>
                      <a:r>
                        <a:rPr lang="en-US" sz="900" dirty="0" smtClean="0"/>
                        <a:t>Provide reasons that are supported by facts and details.</a:t>
                      </a:r>
                    </a:p>
                    <a:p>
                      <a:r>
                        <a:rPr lang="en-US" sz="900" dirty="0" smtClean="0"/>
                        <a:t>W.4.1.c</a:t>
                      </a:r>
                      <a:r>
                        <a:rPr lang="en-US" sz="900" baseline="0" dirty="0" smtClean="0"/>
                        <a:t> </a:t>
                      </a:r>
                      <a:r>
                        <a:rPr lang="en-US" sz="900" dirty="0" smtClean="0"/>
                        <a:t>Link opinion and reasons using words and phrases (e.g., for instance, in order to, in addition).</a:t>
                      </a:r>
                    </a:p>
                    <a:p>
                      <a:r>
                        <a:rPr lang="en-US" sz="900" dirty="0" smtClean="0"/>
                        <a:t>W.4.1.d</a:t>
                      </a:r>
                      <a:r>
                        <a:rPr lang="en-US" sz="900" baseline="0" dirty="0" smtClean="0"/>
                        <a:t> </a:t>
                      </a:r>
                      <a:r>
                        <a:rPr lang="en-US" sz="900" dirty="0" smtClean="0"/>
                        <a:t>Provide a concluding statement or section related to the opinion presented.</a:t>
                      </a:r>
                      <a:endParaRPr lang="en-US" sz="900" dirty="0"/>
                    </a:p>
                  </a:txBody>
                  <a:tcPr marL="97155" marR="77004" marT="38502" marB="3850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9872">
                <a:tc gridSpan="6">
                  <a:txBody>
                    <a:bodyPr/>
                    <a:lstStyle/>
                    <a:p>
                      <a:pPr marL="0" marR="0" algn="ctr">
                        <a:lnSpc>
                          <a:spcPct val="100000"/>
                        </a:lnSpc>
                        <a:spcBef>
                          <a:spcPts val="0"/>
                        </a:spcBef>
                        <a:spcAft>
                          <a:spcPts val="0"/>
                        </a:spcAft>
                      </a:pPr>
                      <a:r>
                        <a:rPr lang="en-US" sz="1300" b="1" kern="1200" dirty="0" smtClean="0">
                          <a:effectLst/>
                        </a:rPr>
                        <a:t>Opinion</a:t>
                      </a:r>
                      <a:r>
                        <a:rPr lang="en-US" sz="1300" b="1" kern="1200" baseline="0" dirty="0" smtClean="0">
                          <a:effectLst/>
                        </a:rPr>
                        <a:t> </a:t>
                      </a:r>
                      <a:r>
                        <a:rPr lang="en-US" sz="1300" kern="1200" dirty="0" smtClean="0">
                          <a:effectLst/>
                        </a:rPr>
                        <a:t>Full </a:t>
                      </a:r>
                      <a:r>
                        <a:rPr lang="en-US" sz="1300" kern="1200" dirty="0">
                          <a:effectLst/>
                        </a:rPr>
                        <a:t>Composition </a:t>
                      </a:r>
                      <a:r>
                        <a:rPr lang="en-US" sz="1300" kern="1200" dirty="0" smtClean="0">
                          <a:effectLst/>
                        </a:rPr>
                        <a:t>Performance Task Score </a:t>
                      </a:r>
                      <a:r>
                        <a:rPr lang="en-US" sz="1300" b="1" kern="1200" dirty="0" smtClean="0">
                          <a:effectLst/>
                        </a:rPr>
                        <a:t>“4” </a:t>
                      </a:r>
                      <a:r>
                        <a:rPr lang="en-US" sz="1300" kern="1200" dirty="0" smtClean="0">
                          <a:effectLst/>
                        </a:rPr>
                        <a:t>Example </a:t>
                      </a:r>
                      <a:r>
                        <a:rPr lang="en-US" sz="1300" b="1" i="1" kern="1200" dirty="0" smtClean="0">
                          <a:effectLst/>
                        </a:rPr>
                        <a:t>SBAC Rubric Grades 3 - 5</a:t>
                      </a:r>
                      <a:endParaRPr lang="en-US" sz="900" b="1" i="1" dirty="0">
                        <a:effectLst/>
                        <a:latin typeface="Calibri"/>
                        <a:ea typeface="Calibri"/>
                        <a:cs typeface="Times New Roman"/>
                      </a:endParaRPr>
                    </a:p>
                  </a:txBody>
                  <a:tcPr marL="97155" marR="77004" marT="38502" marB="38502"/>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rowSpan="2">
                  <a:txBody>
                    <a:bodyPr/>
                    <a:lstStyle/>
                    <a:p>
                      <a:pPr marL="0" marR="0" algn="ctr">
                        <a:lnSpc>
                          <a:spcPct val="100000"/>
                        </a:lnSpc>
                        <a:spcBef>
                          <a:spcPts val="0"/>
                        </a:spcBef>
                        <a:spcAft>
                          <a:spcPts val="0"/>
                        </a:spcAft>
                      </a:pPr>
                      <a:r>
                        <a:rPr lang="en-US" sz="1500" b="1" kern="1200" dirty="0">
                          <a:effectLst/>
                        </a:rPr>
                        <a:t>score</a:t>
                      </a:r>
                      <a:endParaRPr lang="en-US" sz="900" b="1" dirty="0">
                        <a:effectLst/>
                        <a:latin typeface="Calibri"/>
                        <a:ea typeface="Calibri"/>
                        <a:cs typeface="Times New Roman"/>
                      </a:endParaRPr>
                    </a:p>
                  </a:txBody>
                  <a:tcPr marL="97155" marR="77004" marT="38502" marB="38502" anchor="ctr"/>
                </a:tc>
                <a:tc gridSpan="2">
                  <a:txBody>
                    <a:bodyPr/>
                    <a:lstStyle/>
                    <a:p>
                      <a:pPr marL="0" marR="0" algn="ctr">
                        <a:lnSpc>
                          <a:spcPct val="100000"/>
                        </a:lnSpc>
                        <a:spcBef>
                          <a:spcPts val="0"/>
                        </a:spcBef>
                        <a:spcAft>
                          <a:spcPts val="0"/>
                        </a:spcAft>
                      </a:pPr>
                      <a:r>
                        <a:rPr lang="en-US" sz="1000" kern="1200" dirty="0">
                          <a:effectLst/>
                        </a:rPr>
                        <a:t>Statement of Purpose/Focus and Organization</a:t>
                      </a:r>
                      <a:endParaRPr lang="en-US" sz="900" dirty="0">
                        <a:effectLst/>
                        <a:latin typeface="Calibri"/>
                        <a:ea typeface="Calibri"/>
                        <a:cs typeface="Times New Roman"/>
                      </a:endParaRPr>
                    </a:p>
                  </a:txBody>
                  <a:tcPr marL="97155" marR="77004" marT="38502" marB="38502" anchor="ctr">
                    <a:solidFill>
                      <a:schemeClr val="accent1">
                        <a:lumMod val="60000"/>
                        <a:lumOff val="40000"/>
                      </a:schemeClr>
                    </a:solidFill>
                  </a:tcPr>
                </a:tc>
                <a:tc hMerge="1">
                  <a:txBody>
                    <a:bodyPr/>
                    <a:lstStyle/>
                    <a:p>
                      <a:endParaRPr lang="en-US"/>
                    </a:p>
                  </a:txBody>
                  <a:tcPr/>
                </a:tc>
                <a:tc gridSpan="2">
                  <a:txBody>
                    <a:bodyPr/>
                    <a:lstStyle/>
                    <a:p>
                      <a:pPr marL="0" marR="0" algn="ctr">
                        <a:lnSpc>
                          <a:spcPct val="100000"/>
                        </a:lnSpc>
                        <a:spcBef>
                          <a:spcPts val="0"/>
                        </a:spcBef>
                        <a:spcAft>
                          <a:spcPts val="0"/>
                        </a:spcAft>
                      </a:pPr>
                      <a:r>
                        <a:rPr lang="en-US" sz="1000" kern="1200" dirty="0">
                          <a:effectLst/>
                        </a:rPr>
                        <a:t>Development: Language and Elaboration</a:t>
                      </a:r>
                      <a:endParaRPr lang="en-US" sz="900" dirty="0">
                        <a:effectLst/>
                      </a:endParaRPr>
                    </a:p>
                    <a:p>
                      <a:pPr marL="0" marR="0" algn="ctr">
                        <a:lnSpc>
                          <a:spcPct val="100000"/>
                        </a:lnSpc>
                        <a:spcBef>
                          <a:spcPts val="0"/>
                        </a:spcBef>
                        <a:spcAft>
                          <a:spcPts val="0"/>
                        </a:spcAft>
                      </a:pPr>
                      <a:r>
                        <a:rPr lang="en-US" sz="1000" kern="1200" dirty="0">
                          <a:effectLst/>
                        </a:rPr>
                        <a:t>of Evidence</a:t>
                      </a:r>
                      <a:endParaRPr lang="en-US" sz="900" dirty="0">
                        <a:effectLst/>
                        <a:latin typeface="Calibri"/>
                        <a:ea typeface="Calibri"/>
                        <a:cs typeface="Times New Roman"/>
                      </a:endParaRPr>
                    </a:p>
                  </a:txBody>
                  <a:tcPr marL="97155" marR="77004" marT="38502" marB="38502" anchor="ctr">
                    <a:solidFill>
                      <a:schemeClr val="accent3">
                        <a:lumMod val="40000"/>
                        <a:lumOff val="60000"/>
                      </a:schemeClr>
                    </a:solidFill>
                  </a:tcPr>
                </a:tc>
                <a:tc hMerge="1">
                  <a:txBody>
                    <a:bodyPr/>
                    <a:lstStyle/>
                    <a:p>
                      <a:endParaRPr lang="en-US"/>
                    </a:p>
                  </a:txBody>
                  <a:tcPr/>
                </a:tc>
                <a:tc rowSpan="2">
                  <a:txBody>
                    <a:bodyPr/>
                    <a:lstStyle/>
                    <a:p>
                      <a:pPr marL="0" marR="0" algn="ctr">
                        <a:lnSpc>
                          <a:spcPct val="100000"/>
                        </a:lnSpc>
                        <a:spcBef>
                          <a:spcPts val="0"/>
                        </a:spcBef>
                        <a:spcAft>
                          <a:spcPts val="0"/>
                        </a:spcAft>
                      </a:pPr>
                      <a:r>
                        <a:rPr lang="en-US" sz="900" dirty="0" smtClean="0">
                          <a:effectLst/>
                          <a:latin typeface="Calibri"/>
                          <a:ea typeface="Calibri"/>
                          <a:cs typeface="Times New Roman"/>
                        </a:rPr>
                        <a:t>Conventions</a:t>
                      </a:r>
                      <a:endParaRPr lang="en-US" sz="900" dirty="0">
                        <a:effectLst/>
                        <a:latin typeface="Calibri"/>
                        <a:ea typeface="Calibri"/>
                        <a:cs typeface="Times New Roman"/>
                      </a:endParaRPr>
                    </a:p>
                  </a:txBody>
                  <a:tcPr marL="97155" marR="77004" marT="38502" marB="38502" anchor="ctr">
                    <a:solidFill>
                      <a:schemeClr val="accent6">
                        <a:lumMod val="40000"/>
                        <a:lumOff val="60000"/>
                      </a:schemeClr>
                    </a:solidFill>
                  </a:tcPr>
                </a:tc>
              </a:tr>
              <a:tr h="168744">
                <a:tc vMerge="1">
                  <a:txBody>
                    <a:bodyPr/>
                    <a:lstStyle/>
                    <a:p>
                      <a:endParaRPr lang="en-US"/>
                    </a:p>
                  </a:txBody>
                  <a:tcPr/>
                </a:tc>
                <a:tc>
                  <a:txBody>
                    <a:bodyPr/>
                    <a:lstStyle/>
                    <a:p>
                      <a:pPr marL="0" marR="0" algn="ctr">
                        <a:lnSpc>
                          <a:spcPct val="100000"/>
                        </a:lnSpc>
                        <a:spcBef>
                          <a:spcPts val="0"/>
                        </a:spcBef>
                        <a:spcAft>
                          <a:spcPts val="0"/>
                        </a:spcAft>
                      </a:pPr>
                      <a:r>
                        <a:rPr lang="en-US" sz="1000" kern="1200" dirty="0">
                          <a:effectLst/>
                        </a:rPr>
                        <a:t>Statement of</a:t>
                      </a:r>
                      <a:endParaRPr lang="en-US" sz="900" dirty="0">
                        <a:effectLst/>
                      </a:endParaRPr>
                    </a:p>
                    <a:p>
                      <a:pPr marL="0" marR="0" algn="ctr">
                        <a:lnSpc>
                          <a:spcPct val="100000"/>
                        </a:lnSpc>
                        <a:spcBef>
                          <a:spcPts val="0"/>
                        </a:spcBef>
                        <a:spcAft>
                          <a:spcPts val="0"/>
                        </a:spcAft>
                      </a:pPr>
                      <a:r>
                        <a:rPr lang="en-US" sz="1000" kern="1200" dirty="0">
                          <a:effectLst/>
                        </a:rPr>
                        <a:t>Purpose/Focus</a:t>
                      </a:r>
                      <a:endParaRPr lang="en-US" sz="900" dirty="0">
                        <a:effectLst/>
                        <a:latin typeface="Calibri"/>
                        <a:ea typeface="Calibri"/>
                        <a:cs typeface="Times New Roman"/>
                      </a:endParaRPr>
                    </a:p>
                  </a:txBody>
                  <a:tcPr marL="97155" marR="77004" marT="38502" marB="38502" anchor="ctr">
                    <a:solidFill>
                      <a:schemeClr val="accent1">
                        <a:lumMod val="20000"/>
                        <a:lumOff val="80000"/>
                      </a:schemeClr>
                    </a:solidFill>
                  </a:tcPr>
                </a:tc>
                <a:tc>
                  <a:txBody>
                    <a:bodyPr/>
                    <a:lstStyle/>
                    <a:p>
                      <a:pPr marL="0" marR="0" algn="ctr">
                        <a:lnSpc>
                          <a:spcPct val="100000"/>
                        </a:lnSpc>
                        <a:spcBef>
                          <a:spcPts val="0"/>
                        </a:spcBef>
                        <a:spcAft>
                          <a:spcPts val="0"/>
                        </a:spcAft>
                      </a:pPr>
                      <a:r>
                        <a:rPr lang="en-US" sz="1000" kern="1200" dirty="0">
                          <a:effectLst/>
                        </a:rPr>
                        <a:t>Organization</a:t>
                      </a:r>
                      <a:endParaRPr lang="en-US" sz="900" dirty="0">
                        <a:effectLst/>
                        <a:latin typeface="Calibri"/>
                        <a:ea typeface="Calibri"/>
                        <a:cs typeface="Times New Roman"/>
                      </a:endParaRPr>
                    </a:p>
                  </a:txBody>
                  <a:tcPr marL="97155" marR="77004" marT="38502" marB="38502" anchor="ctr">
                    <a:solidFill>
                      <a:schemeClr val="accent1">
                        <a:lumMod val="20000"/>
                        <a:lumOff val="80000"/>
                      </a:schemeClr>
                    </a:solidFill>
                  </a:tcPr>
                </a:tc>
                <a:tc>
                  <a:txBody>
                    <a:bodyPr/>
                    <a:lstStyle/>
                    <a:p>
                      <a:pPr marL="0" marR="0" algn="ctr">
                        <a:lnSpc>
                          <a:spcPct val="100000"/>
                        </a:lnSpc>
                        <a:spcBef>
                          <a:spcPts val="0"/>
                        </a:spcBef>
                        <a:spcAft>
                          <a:spcPts val="0"/>
                        </a:spcAft>
                      </a:pPr>
                      <a:r>
                        <a:rPr lang="en-US" sz="1000" kern="1200" dirty="0">
                          <a:effectLst/>
                        </a:rPr>
                        <a:t>Elaboration of</a:t>
                      </a:r>
                      <a:endParaRPr lang="en-US" sz="900" dirty="0">
                        <a:effectLst/>
                      </a:endParaRPr>
                    </a:p>
                    <a:p>
                      <a:pPr marL="0" marR="0" algn="ctr">
                        <a:lnSpc>
                          <a:spcPct val="100000"/>
                        </a:lnSpc>
                        <a:spcBef>
                          <a:spcPts val="0"/>
                        </a:spcBef>
                        <a:spcAft>
                          <a:spcPts val="0"/>
                        </a:spcAft>
                      </a:pPr>
                      <a:r>
                        <a:rPr lang="en-US" sz="1000" kern="1200" dirty="0">
                          <a:effectLst/>
                        </a:rPr>
                        <a:t>Evidence</a:t>
                      </a:r>
                      <a:endParaRPr lang="en-US" sz="900" dirty="0">
                        <a:effectLst/>
                        <a:latin typeface="Calibri"/>
                        <a:ea typeface="Calibri"/>
                        <a:cs typeface="Times New Roman"/>
                      </a:endParaRPr>
                    </a:p>
                  </a:txBody>
                  <a:tcPr marL="97155" marR="77004" marT="38502" marB="38502" anchor="ctr">
                    <a:solidFill>
                      <a:schemeClr val="accent3">
                        <a:lumMod val="20000"/>
                        <a:lumOff val="80000"/>
                      </a:schemeClr>
                    </a:solidFill>
                  </a:tcPr>
                </a:tc>
                <a:tc>
                  <a:txBody>
                    <a:bodyPr/>
                    <a:lstStyle/>
                    <a:p>
                      <a:pPr marL="0" marR="0" algn="ctr">
                        <a:lnSpc>
                          <a:spcPct val="100000"/>
                        </a:lnSpc>
                        <a:spcBef>
                          <a:spcPts val="0"/>
                        </a:spcBef>
                        <a:spcAft>
                          <a:spcPts val="0"/>
                        </a:spcAft>
                      </a:pPr>
                      <a:r>
                        <a:rPr lang="en-US" sz="1000" kern="1200" dirty="0">
                          <a:effectLst/>
                        </a:rPr>
                        <a:t>Language and</a:t>
                      </a:r>
                      <a:endParaRPr lang="en-US" sz="900" dirty="0">
                        <a:effectLst/>
                      </a:endParaRPr>
                    </a:p>
                    <a:p>
                      <a:pPr marL="0" marR="0" algn="ctr">
                        <a:lnSpc>
                          <a:spcPct val="100000"/>
                        </a:lnSpc>
                        <a:spcBef>
                          <a:spcPts val="0"/>
                        </a:spcBef>
                        <a:spcAft>
                          <a:spcPts val="0"/>
                        </a:spcAft>
                      </a:pPr>
                      <a:r>
                        <a:rPr lang="en-US" sz="1000" kern="1200" dirty="0">
                          <a:effectLst/>
                        </a:rPr>
                        <a:t>Vocabulary</a:t>
                      </a:r>
                      <a:endParaRPr lang="en-US" sz="900" dirty="0">
                        <a:effectLst/>
                        <a:latin typeface="Calibri"/>
                        <a:ea typeface="Calibri"/>
                        <a:cs typeface="Times New Roman"/>
                      </a:endParaRPr>
                    </a:p>
                  </a:txBody>
                  <a:tcPr marL="97155" marR="77004" marT="38502" marB="38502" anchor="ctr">
                    <a:solidFill>
                      <a:schemeClr val="accent3">
                        <a:lumMod val="20000"/>
                        <a:lumOff val="80000"/>
                      </a:schemeClr>
                    </a:solidFill>
                  </a:tcPr>
                </a:tc>
                <a:tc vMerge="1">
                  <a:txBody>
                    <a:bodyPr/>
                    <a:lstStyle/>
                    <a:p>
                      <a:pPr marL="0" marR="0" algn="ctr">
                        <a:lnSpc>
                          <a:spcPct val="100000"/>
                        </a:lnSpc>
                        <a:spcBef>
                          <a:spcPts val="0"/>
                        </a:spcBef>
                        <a:spcAft>
                          <a:spcPts val="0"/>
                        </a:spcAft>
                      </a:pPr>
                      <a:endParaRPr lang="en-US" sz="900" dirty="0">
                        <a:effectLst/>
                        <a:latin typeface="Calibri"/>
                        <a:ea typeface="Calibri"/>
                        <a:cs typeface="Times New Roman"/>
                      </a:endParaRPr>
                    </a:p>
                  </a:txBody>
                  <a:tcPr marR="72474" marT="36752" marB="36752" anchor="ctr">
                    <a:solidFill>
                      <a:schemeClr val="accent6">
                        <a:lumMod val="20000"/>
                        <a:lumOff val="80000"/>
                      </a:schemeClr>
                    </a:solidFill>
                  </a:tcPr>
                </a:tc>
              </a:tr>
              <a:tr h="1006140">
                <a:tc>
                  <a:txBody>
                    <a:bodyPr/>
                    <a:lstStyle/>
                    <a:p>
                      <a:pPr marL="0" marR="0" algn="ctr">
                        <a:lnSpc>
                          <a:spcPct val="100000"/>
                        </a:lnSpc>
                        <a:spcBef>
                          <a:spcPts val="0"/>
                        </a:spcBef>
                        <a:spcAft>
                          <a:spcPts val="0"/>
                        </a:spcAft>
                      </a:pPr>
                      <a:r>
                        <a:rPr lang="en-US" sz="2000" b="1" dirty="0" smtClean="0">
                          <a:solidFill>
                            <a:srgbClr val="000000"/>
                          </a:solidFill>
                          <a:effectLst>
                            <a:outerShdw blurRad="38100" dist="38100" dir="2700000" algn="tl">
                              <a:srgbClr val="000000">
                                <a:alpha val="43137"/>
                              </a:srgbClr>
                            </a:outerShdw>
                          </a:effectLst>
                          <a:latin typeface="+mn-lt"/>
                          <a:ea typeface="Times New Roman"/>
                          <a:cs typeface="Times New Roman"/>
                        </a:rPr>
                        <a:t>4</a:t>
                      </a:r>
                    </a:p>
                    <a:p>
                      <a:pPr marL="0" marR="0" algn="ctr">
                        <a:lnSpc>
                          <a:spcPct val="100000"/>
                        </a:lnSpc>
                        <a:spcBef>
                          <a:spcPts val="0"/>
                        </a:spcBef>
                        <a:spcAft>
                          <a:spcPts val="0"/>
                        </a:spcAft>
                      </a:pPr>
                      <a:r>
                        <a:rPr lang="en-US" sz="900" b="1" dirty="0" smtClean="0">
                          <a:solidFill>
                            <a:srgbClr val="000000"/>
                          </a:solidFill>
                          <a:effectLst>
                            <a:outerShdw blurRad="38100" dist="38100" dir="2700000" algn="tl">
                              <a:srgbClr val="000000">
                                <a:alpha val="43137"/>
                              </a:srgbClr>
                            </a:outerShdw>
                          </a:effectLst>
                          <a:latin typeface="+mn-lt"/>
                          <a:ea typeface="Calibri"/>
                          <a:cs typeface="Times New Roman"/>
                        </a:rPr>
                        <a:t>Exemplary</a:t>
                      </a:r>
                      <a:endParaRPr lang="en-US" sz="900" dirty="0">
                        <a:effectLst>
                          <a:outerShdw blurRad="38100" dist="38100" dir="2700000" algn="tl">
                            <a:srgbClr val="000000">
                              <a:alpha val="43137"/>
                            </a:srgbClr>
                          </a:outerShdw>
                        </a:effectLst>
                        <a:latin typeface="+mn-lt"/>
                        <a:ea typeface="Calibri"/>
                        <a:cs typeface="Times New Roman"/>
                      </a:endParaRPr>
                    </a:p>
                  </a:txBody>
                  <a:tcPr marL="92536" marR="28654" marT="0" marB="0" anchor="ctr"/>
                </a:tc>
                <a:tc>
                  <a:txBody>
                    <a:bodyPr/>
                    <a:lstStyle/>
                    <a:p>
                      <a:r>
                        <a:rPr lang="en-US" sz="1000" kern="1200" baseline="0" dirty="0" smtClean="0">
                          <a:solidFill>
                            <a:schemeClr val="tx1"/>
                          </a:solidFill>
                          <a:latin typeface="+mn-lt"/>
                          <a:ea typeface="+mn-ea"/>
                          <a:cs typeface="+mn-cs"/>
                        </a:rPr>
                        <a:t>The response is fully sustained and consistently and purposefully focused: </a:t>
                      </a:r>
                    </a:p>
                    <a:p>
                      <a:pPr marL="119063" indent="-119063">
                        <a:buFont typeface="Arial" pitchFamily="34" charset="0"/>
                        <a:buChar char="•"/>
                      </a:pPr>
                      <a:r>
                        <a:rPr lang="en-US" sz="900" kern="1200" baseline="0" dirty="0" smtClean="0">
                          <a:solidFill>
                            <a:schemeClr val="tx1"/>
                          </a:solidFill>
                          <a:latin typeface="+mn-lt"/>
                          <a:ea typeface="+mn-ea"/>
                          <a:cs typeface="+mn-cs"/>
                        </a:rPr>
                        <a:t>opinion is clearly stated, focused, and strongly maintained </a:t>
                      </a:r>
                    </a:p>
                    <a:p>
                      <a:pPr marL="119063" indent="-119063">
                        <a:buFont typeface="Arial" pitchFamily="34" charset="0"/>
                        <a:buChar char="•"/>
                      </a:pPr>
                      <a:r>
                        <a:rPr lang="en-US" sz="900" kern="1200" baseline="0" dirty="0" smtClean="0">
                          <a:solidFill>
                            <a:schemeClr val="tx1"/>
                          </a:solidFill>
                          <a:latin typeface="+mn-lt"/>
                          <a:ea typeface="+mn-ea"/>
                          <a:cs typeface="+mn-cs"/>
                        </a:rPr>
                        <a:t>opinion is communicated clearly within the context </a:t>
                      </a:r>
                    </a:p>
                  </a:txBody>
                  <a:tcPr marL="92536" marR="0" marT="0" marB="0"/>
                </a:tc>
                <a:tc>
                  <a:txBody>
                    <a:bodyPr/>
                    <a:lstStyle/>
                    <a:p>
                      <a:pPr algn="l" fontAlgn="t"/>
                      <a:r>
                        <a:rPr lang="en-US" sz="1000" b="0" i="0" u="none" strike="noStrike" dirty="0">
                          <a:solidFill>
                            <a:srgbClr val="000000"/>
                          </a:solidFill>
                          <a:latin typeface="+mn-lt"/>
                        </a:rPr>
                        <a:t>The response has a clear and effective organizational structure creating unity and completeness: </a:t>
                      </a:r>
                      <a:endParaRPr lang="en-US" sz="1000" b="0" i="0" u="none" strike="noStrike" dirty="0" smtClean="0">
                        <a:solidFill>
                          <a:srgbClr val="000000"/>
                        </a:solidFill>
                        <a:latin typeface="+mn-lt"/>
                      </a:endParaRPr>
                    </a:p>
                    <a:p>
                      <a:pPr marL="119063" indent="-119063" algn="l" fontAlgn="t">
                        <a:buFont typeface="Arial" pitchFamily="34" charset="0"/>
                        <a:buChar char="•"/>
                      </a:pPr>
                      <a:r>
                        <a:rPr lang="en-US" sz="900" b="0" i="0" u="none" strike="noStrike" dirty="0" smtClean="0">
                          <a:solidFill>
                            <a:srgbClr val="000000"/>
                          </a:solidFill>
                          <a:latin typeface="+mn-lt"/>
                        </a:rPr>
                        <a:t>effective</a:t>
                      </a:r>
                      <a:r>
                        <a:rPr lang="en-US" sz="900" b="0" i="0" u="none" strike="noStrike" dirty="0">
                          <a:solidFill>
                            <a:srgbClr val="000000"/>
                          </a:solidFill>
                          <a:latin typeface="+mn-lt"/>
                        </a:rPr>
                        <a:t>, consistent use of a variety of transitional strategies </a:t>
                      </a:r>
                      <a:endParaRPr lang="en-US" sz="900" b="0" i="0" u="none" strike="noStrike" dirty="0" smtClean="0">
                        <a:solidFill>
                          <a:srgbClr val="000000"/>
                        </a:solidFill>
                        <a:latin typeface="+mn-lt"/>
                      </a:endParaRPr>
                    </a:p>
                    <a:p>
                      <a:pPr marL="119063" indent="-119063" algn="l" fontAlgn="t">
                        <a:buFont typeface="Arial" pitchFamily="34" charset="0"/>
                        <a:buChar char="•"/>
                      </a:pPr>
                      <a:r>
                        <a:rPr lang="en-US" sz="900" b="0" i="0" u="none" strike="noStrike" dirty="0" smtClean="0">
                          <a:solidFill>
                            <a:srgbClr val="000000"/>
                          </a:solidFill>
                          <a:latin typeface="+mn-lt"/>
                        </a:rPr>
                        <a:t>logical </a:t>
                      </a:r>
                      <a:r>
                        <a:rPr lang="en-US" sz="900" b="0" i="0" u="none" strike="noStrike" dirty="0">
                          <a:solidFill>
                            <a:srgbClr val="000000"/>
                          </a:solidFill>
                          <a:latin typeface="+mn-lt"/>
                        </a:rPr>
                        <a:t>progression of ideas from beginning to end </a:t>
                      </a:r>
                      <a:endParaRPr lang="en-US" sz="900" b="0" i="0" u="none" strike="noStrike" dirty="0" smtClean="0">
                        <a:solidFill>
                          <a:srgbClr val="000000"/>
                        </a:solidFill>
                        <a:latin typeface="+mn-lt"/>
                      </a:endParaRPr>
                    </a:p>
                    <a:p>
                      <a:pPr marL="119063" indent="-119063" algn="l" fontAlgn="t">
                        <a:buFont typeface="Arial" pitchFamily="34" charset="0"/>
                        <a:buChar char="•"/>
                      </a:pPr>
                      <a:r>
                        <a:rPr lang="en-US" sz="900" b="0" i="0" u="none" strike="noStrike" dirty="0" smtClean="0">
                          <a:solidFill>
                            <a:srgbClr val="000000"/>
                          </a:solidFill>
                          <a:latin typeface="+mn-lt"/>
                        </a:rPr>
                        <a:t>effective </a:t>
                      </a:r>
                      <a:r>
                        <a:rPr lang="en-US" sz="900" b="0" i="0" u="none" strike="noStrike" dirty="0">
                          <a:solidFill>
                            <a:srgbClr val="000000"/>
                          </a:solidFill>
                          <a:latin typeface="+mn-lt"/>
                        </a:rPr>
                        <a:t>introduction and conclusion for audience and purpose</a:t>
                      </a:r>
                    </a:p>
                  </a:txBody>
                  <a:tcPr marL="92536" marR="0" marT="0" marB="0"/>
                </a:tc>
                <a:tc>
                  <a:txBody>
                    <a:bodyPr/>
                    <a:lstStyle/>
                    <a:p>
                      <a:pPr algn="l" fontAlgn="t"/>
                      <a:r>
                        <a:rPr lang="en-US" sz="1000" b="0" i="0" u="none" strike="noStrike" dirty="0">
                          <a:solidFill>
                            <a:srgbClr val="000000"/>
                          </a:solidFill>
                          <a:latin typeface="+mn-lt"/>
                        </a:rPr>
                        <a:t>The response provides thorough and convincing support/evidence for the writer’s opinion that includes the effective use of sources, facts, and details: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use </a:t>
                      </a:r>
                      <a:r>
                        <a:rPr lang="en-US" sz="900" b="0" i="0" u="none" strike="noStrike" dirty="0">
                          <a:solidFill>
                            <a:srgbClr val="000000"/>
                          </a:solidFill>
                          <a:latin typeface="+mn-lt"/>
                        </a:rPr>
                        <a:t>of evidence from sources is smoothly integrated, comprehensive, and relevant </a:t>
                      </a:r>
                      <a:endParaRPr lang="en-US" sz="9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effective </a:t>
                      </a:r>
                      <a:r>
                        <a:rPr lang="en-US" sz="900" b="0" i="0" u="none" strike="noStrike" dirty="0">
                          <a:solidFill>
                            <a:srgbClr val="000000"/>
                          </a:solidFill>
                          <a:latin typeface="+mn-lt"/>
                        </a:rPr>
                        <a:t>use of a variety of elaborative techniques</a:t>
                      </a:r>
                    </a:p>
                  </a:txBody>
                  <a:tcPr marL="92536" marR="0" marT="0" marB="0"/>
                </a:tc>
                <a:tc>
                  <a:txBody>
                    <a:bodyPr/>
                    <a:lstStyle/>
                    <a:p>
                      <a:pPr algn="l" fontAlgn="t"/>
                      <a:r>
                        <a:rPr lang="en-US" sz="1000" b="0" i="0" u="none" strike="noStrike" dirty="0">
                          <a:solidFill>
                            <a:srgbClr val="000000"/>
                          </a:solidFill>
                          <a:latin typeface="+mn-lt"/>
                        </a:rPr>
                        <a:t>The response clearly and effectively expresses ideas, using precise language: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1000" b="0" i="0" u="none" strike="noStrike" dirty="0" smtClean="0">
                          <a:solidFill>
                            <a:srgbClr val="000000"/>
                          </a:solidFill>
                          <a:latin typeface="+mn-lt"/>
                        </a:rPr>
                        <a:t>use </a:t>
                      </a:r>
                      <a:r>
                        <a:rPr lang="en-US" sz="1000" b="0" i="0" u="none" strike="noStrike" dirty="0">
                          <a:solidFill>
                            <a:srgbClr val="000000"/>
                          </a:solidFill>
                          <a:latin typeface="+mn-lt"/>
                        </a:rPr>
                        <a:t>of academic and domain-specific vocabulary is clearly appropriate for the audience and purpose</a:t>
                      </a:r>
                    </a:p>
                  </a:txBody>
                  <a:tcPr marL="92536" marR="0" marT="0" marB="0"/>
                </a:tc>
                <a:tc>
                  <a:txBody>
                    <a:bodyPr/>
                    <a:lstStyle/>
                    <a:p>
                      <a:pPr algn="l" fontAlgn="t">
                        <a:buFont typeface="Arial" pitchFamily="34" charset="0"/>
                        <a:buNone/>
                      </a:pPr>
                      <a:r>
                        <a:rPr lang="en-US" sz="1000" b="0" i="0" u="none" strike="noStrike" dirty="0">
                          <a:solidFill>
                            <a:srgbClr val="000000"/>
                          </a:solidFill>
                          <a:latin typeface="+mn-lt"/>
                        </a:rPr>
                        <a:t>The response demonstrates a strong command of conventions: </a:t>
                      </a:r>
                      <a:endParaRPr lang="en-US" sz="10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few</a:t>
                      </a:r>
                      <a:r>
                        <a:rPr lang="en-US" sz="900" b="0" i="0" u="none" strike="noStrike" dirty="0">
                          <a:solidFill>
                            <a:srgbClr val="000000"/>
                          </a:solidFill>
                          <a:latin typeface="+mn-lt"/>
                        </a:rPr>
                        <a:t>, if any, errors in usage and sentence formation </a:t>
                      </a:r>
                      <a:endParaRPr lang="en-US" sz="900" b="0" i="0" u="none" strike="noStrike" dirty="0" smtClean="0">
                        <a:solidFill>
                          <a:srgbClr val="000000"/>
                        </a:solidFill>
                        <a:latin typeface="+mn-lt"/>
                      </a:endParaRPr>
                    </a:p>
                    <a:p>
                      <a:pPr marL="117475" indent="-117475" algn="l" fontAlgn="t">
                        <a:buFont typeface="Arial" pitchFamily="34" charset="0"/>
                        <a:buChar char="•"/>
                      </a:pPr>
                      <a:r>
                        <a:rPr lang="en-US" sz="900" b="0" i="0" u="none" strike="noStrike" dirty="0" smtClean="0">
                          <a:solidFill>
                            <a:srgbClr val="000000"/>
                          </a:solidFill>
                          <a:latin typeface="+mn-lt"/>
                        </a:rPr>
                        <a:t>effective </a:t>
                      </a:r>
                      <a:r>
                        <a:rPr lang="en-US" sz="900" b="0" i="0" u="none" strike="noStrike" dirty="0">
                          <a:solidFill>
                            <a:srgbClr val="000000"/>
                          </a:solidFill>
                          <a:latin typeface="+mn-lt"/>
                        </a:rPr>
                        <a:t>and consistent use of punctuation, capitalization, and spelling</a:t>
                      </a:r>
                    </a:p>
                  </a:txBody>
                  <a:tcPr marL="92536" marR="0" marT="0" marB="0"/>
                </a:tc>
              </a:tr>
              <a:tr h="1673576">
                <a:tc>
                  <a:txBody>
                    <a:bodyPr/>
                    <a:lstStyle/>
                    <a:p>
                      <a:pPr marL="0" marR="0" algn="ctr">
                        <a:lnSpc>
                          <a:spcPct val="100000"/>
                        </a:lnSpc>
                        <a:spcBef>
                          <a:spcPts val="0"/>
                        </a:spcBef>
                        <a:spcAft>
                          <a:spcPts val="0"/>
                        </a:spcAft>
                      </a:pPr>
                      <a:r>
                        <a:rPr lang="en-US" sz="900" b="1" kern="1200" dirty="0" smtClean="0">
                          <a:solidFill>
                            <a:schemeClr val="tx1"/>
                          </a:solidFill>
                          <a:effectLst>
                            <a:outerShdw blurRad="38100" dist="38100" dir="2700000" algn="tl">
                              <a:srgbClr val="000000">
                                <a:alpha val="43137"/>
                              </a:srgbClr>
                            </a:outerShdw>
                          </a:effectLst>
                        </a:rPr>
                        <a:t>Student score explained</a:t>
                      </a:r>
                      <a:endParaRPr lang="en-US" sz="900" b="1" dirty="0">
                        <a:solidFill>
                          <a:schemeClr val="tx1"/>
                        </a:solidFill>
                        <a:effectLst>
                          <a:outerShdw blurRad="38100" dist="38100" dir="2700000" algn="tl">
                            <a:srgbClr val="000000">
                              <a:alpha val="43137"/>
                            </a:srgbClr>
                          </a:outerShdw>
                        </a:effectLst>
                        <a:latin typeface="Calibri"/>
                        <a:ea typeface="Calibri"/>
                        <a:cs typeface="Times New Roman"/>
                      </a:endParaRPr>
                    </a:p>
                  </a:txBody>
                  <a:tcPr marL="97155" marR="77004" marT="38502" marB="38502" anchor="ctr"/>
                </a:tc>
                <a:tc>
                  <a:txBody>
                    <a:bodyPr/>
                    <a:lstStyle/>
                    <a:p>
                      <a:pPr marL="0" marR="0">
                        <a:lnSpc>
                          <a:spcPct val="100000"/>
                        </a:lnSpc>
                        <a:spcBef>
                          <a:spcPts val="0"/>
                        </a:spcBef>
                        <a:spcAft>
                          <a:spcPts val="0"/>
                        </a:spcAft>
                      </a:pPr>
                      <a:r>
                        <a:rPr lang="en-US" sz="900" dirty="0" smtClean="0">
                          <a:solidFill>
                            <a:schemeClr val="tx1"/>
                          </a:solidFill>
                          <a:effectLst/>
                          <a:latin typeface="Calibri"/>
                          <a:ea typeface="Calibri"/>
                          <a:cs typeface="Times New Roman"/>
                        </a:rPr>
                        <a:t>The student response is sustained throughout and focused on the prompt continually supporting a specifically stated opinion.</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900" dirty="0" smtClean="0">
                          <a:solidFill>
                            <a:schemeClr val="tx1"/>
                          </a:solidFill>
                          <a:effectLst/>
                          <a:latin typeface="Calibri"/>
                          <a:ea typeface="Calibri"/>
                          <a:cs typeface="Times New Roman"/>
                        </a:rPr>
                        <a:t>The</a:t>
                      </a:r>
                      <a:r>
                        <a:rPr lang="en-US" sz="900" baseline="0" dirty="0" smtClean="0">
                          <a:solidFill>
                            <a:schemeClr val="tx1"/>
                          </a:solidFill>
                          <a:effectLst/>
                          <a:latin typeface="Calibri"/>
                          <a:ea typeface="Calibri"/>
                          <a:cs typeface="Times New Roman"/>
                        </a:rPr>
                        <a:t> response has a clear organizational structure by describing how plants and animals exist in 4 separate layers of a rainforest.  The student uses transitional language to help the writing flow from the introduction to the conclusion.  </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900" dirty="0" smtClean="0">
                          <a:solidFill>
                            <a:schemeClr val="tx1"/>
                          </a:solidFill>
                          <a:effectLst/>
                          <a:latin typeface="Calibri"/>
                          <a:ea typeface="Calibri"/>
                          <a:cs typeface="Times New Roman"/>
                        </a:rPr>
                        <a:t>There is evidence</a:t>
                      </a:r>
                      <a:r>
                        <a:rPr lang="en-US" sz="900" baseline="0" dirty="0" smtClean="0">
                          <a:solidFill>
                            <a:schemeClr val="tx1"/>
                          </a:solidFill>
                          <a:effectLst/>
                          <a:latin typeface="Calibri"/>
                          <a:ea typeface="Calibri"/>
                          <a:cs typeface="Times New Roman"/>
                        </a:rPr>
                        <a:t> within each section of the response that supports why the rainforest is the best place to study a variety of plants and animals.  The information is relevant to the opinion.  The student uses elaboration techniques of description.</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900" dirty="0" smtClean="0">
                          <a:solidFill>
                            <a:schemeClr val="tx1"/>
                          </a:solidFill>
                          <a:effectLst/>
                          <a:latin typeface="Calibri"/>
                          <a:ea typeface="Calibri"/>
                          <a:cs typeface="Times New Roman"/>
                        </a:rPr>
                        <a:t>The student uses academic language (convince, opinion) as well as domain specific vocabulary to make specific points (names of 4 layers of a rainforest, howler monkeys, boas, tree frogs, ocelots, and leaf-tree types).</a:t>
                      </a:r>
                      <a:endParaRPr lang="en-US" sz="900" dirty="0">
                        <a:solidFill>
                          <a:schemeClr val="tx1"/>
                        </a:solidFill>
                        <a:effectLst/>
                        <a:latin typeface="Calibri"/>
                        <a:ea typeface="Calibri"/>
                        <a:cs typeface="Times New Roman"/>
                      </a:endParaRPr>
                    </a:p>
                  </a:txBody>
                  <a:tcPr marL="97155" marR="77004" marT="38502" marB="38502"/>
                </a:tc>
                <a:tc>
                  <a:txBody>
                    <a:bodyPr/>
                    <a:lstStyle/>
                    <a:p>
                      <a:pPr marL="0" marR="0">
                        <a:lnSpc>
                          <a:spcPct val="100000"/>
                        </a:lnSpc>
                        <a:spcBef>
                          <a:spcPts val="0"/>
                        </a:spcBef>
                        <a:spcAft>
                          <a:spcPts val="0"/>
                        </a:spcAft>
                      </a:pPr>
                      <a:r>
                        <a:rPr lang="en-US" sz="900" b="0" dirty="0" smtClean="0">
                          <a:solidFill>
                            <a:schemeClr val="tx1"/>
                          </a:solidFill>
                          <a:effectLst/>
                          <a:latin typeface="Calibri"/>
                          <a:ea typeface="Calibri"/>
                          <a:cs typeface="Times New Roman"/>
                        </a:rPr>
                        <a:t>The student</a:t>
                      </a:r>
                      <a:r>
                        <a:rPr lang="en-US" sz="900" b="0" baseline="0" dirty="0" smtClean="0">
                          <a:solidFill>
                            <a:schemeClr val="tx1"/>
                          </a:solidFill>
                          <a:effectLst/>
                          <a:latin typeface="Calibri"/>
                          <a:ea typeface="Calibri"/>
                          <a:cs typeface="Times New Roman"/>
                        </a:rPr>
                        <a:t> has few, if any, errors in usage and sentence formation.  There are a variety of sentence types.  Punctuation, capitalization and spelling is accurate.</a:t>
                      </a:r>
                      <a:endParaRPr lang="en-US" sz="900" b="0" dirty="0">
                        <a:solidFill>
                          <a:schemeClr val="tx1"/>
                        </a:solidFill>
                        <a:effectLst/>
                        <a:latin typeface="Calibri"/>
                        <a:ea typeface="Calibri"/>
                        <a:cs typeface="Times New Roman"/>
                      </a:endParaRPr>
                    </a:p>
                  </a:txBody>
                  <a:tcPr marL="97155" marR="77004" marT="38502" marB="38502"/>
                </a:tc>
              </a:tr>
            </a:tbl>
          </a:graphicData>
        </a:graphic>
      </p:graphicFrame>
      <p:grpSp>
        <p:nvGrpSpPr>
          <p:cNvPr id="3" name="Group 2"/>
          <p:cNvGrpSpPr/>
          <p:nvPr/>
        </p:nvGrpSpPr>
        <p:grpSpPr>
          <a:xfrm>
            <a:off x="161925" y="5803316"/>
            <a:ext cx="7458558" cy="3797462"/>
            <a:chOff x="258937" y="5803316"/>
            <a:chExt cx="7010400" cy="3797462"/>
          </a:xfrm>
        </p:grpSpPr>
        <p:sp>
          <p:nvSpPr>
            <p:cNvPr id="2" name="Rectangle 1"/>
            <p:cNvSpPr/>
            <p:nvPr/>
          </p:nvSpPr>
          <p:spPr>
            <a:xfrm>
              <a:off x="258937" y="5803316"/>
              <a:ext cx="7010400" cy="3785652"/>
            </a:xfrm>
            <a:prstGeom prst="rect">
              <a:avLst/>
            </a:prstGeom>
          </p:spPr>
          <p:txBody>
            <a:bodyPr wrap="square">
              <a:spAutoFit/>
            </a:bodyPr>
            <a:lstStyle/>
            <a:p>
              <a:pPr>
                <a:defRPr/>
              </a:pPr>
              <a:r>
                <a:rPr lang="es-ES" sz="1000" b="1" u="sng" dirty="0" smtClean="0">
                  <a:latin typeface="+mj-lt"/>
                  <a:ea typeface="Times New Roman"/>
                  <a:cs typeface="Times New Roman"/>
                </a:rPr>
                <a:t>Ejemplo de una tarea de rendimiento</a:t>
              </a:r>
              <a:r>
                <a:rPr lang="es-ES" sz="1000" b="1" dirty="0" smtClean="0">
                  <a:latin typeface="+mj-lt"/>
                  <a:ea typeface="Times New Roman"/>
                  <a:cs typeface="Times New Roman"/>
                </a:rPr>
                <a:t>: </a:t>
              </a:r>
              <a:r>
                <a:rPr lang="es-ES" sz="1000" b="1" dirty="0"/>
                <a:t>¿Es un bosque tropical el mejor hábitat para estudiar la mayor diversidad </a:t>
              </a:r>
              <a:r>
                <a:rPr lang="es-ES" sz="1000" b="1" dirty="0" smtClean="0"/>
                <a:t>de plantas </a:t>
              </a:r>
              <a:r>
                <a:rPr lang="es-ES" sz="1000" b="1" dirty="0"/>
                <a:t>y </a:t>
              </a:r>
              <a:r>
                <a:rPr lang="es-ES" sz="1000" b="1" dirty="0" smtClean="0"/>
                <a:t>animales?  Utiliza </a:t>
              </a:r>
              <a:r>
                <a:rPr lang="es-ES" sz="1000" b="1" dirty="0"/>
                <a:t>detalles y ejemplos de los textos como referencia para apoyar tu opinión.</a:t>
              </a:r>
            </a:p>
            <a:p>
              <a:endParaRPr lang="es-ES" sz="1000" b="1" dirty="0" smtClean="0">
                <a:latin typeface="+mj-lt"/>
                <a:ea typeface="Times New Roman"/>
                <a:cs typeface="Times New Roman"/>
              </a:endParaRPr>
            </a:p>
            <a:p>
              <a:endParaRPr lang="en-US" sz="600" dirty="0" smtClean="0">
                <a:latin typeface="+mj-lt"/>
              </a:endParaRPr>
            </a:p>
            <a:p>
              <a:r>
                <a:rPr lang="es-ES" sz="1000" dirty="0" smtClean="0">
                  <a:latin typeface="+mj-lt"/>
                </a:rPr>
                <a:t>En mi opinión, un bosque tropical es el mejor lugar para estudiar y aprender sobre muchos tipos diferentes de plantas </a:t>
              </a:r>
              <a:r>
                <a:rPr lang="es-ES" sz="1000" dirty="0">
                  <a:latin typeface="+mj-lt"/>
                </a:rPr>
                <a:t>y animales. </a:t>
              </a:r>
              <a:r>
                <a:rPr lang="es-ES" sz="1000" dirty="0" smtClean="0">
                  <a:latin typeface="+mj-lt"/>
                </a:rPr>
                <a:t>Algunas </a:t>
              </a:r>
              <a:r>
                <a:rPr lang="es-ES" sz="1000" dirty="0">
                  <a:latin typeface="+mj-lt"/>
                </a:rPr>
                <a:t>personas pueden pensar que otros hábitats son buenos lugares para </a:t>
              </a:r>
              <a:r>
                <a:rPr lang="es-ES" sz="1000" dirty="0" smtClean="0">
                  <a:latin typeface="+mj-lt"/>
                </a:rPr>
                <a:t>estudiar </a:t>
              </a:r>
              <a:r>
                <a:rPr lang="es-ES" sz="1000" dirty="0">
                  <a:latin typeface="+mj-lt"/>
                </a:rPr>
                <a:t>plantas </a:t>
              </a:r>
              <a:r>
                <a:rPr lang="es-ES" sz="1000" dirty="0" smtClean="0">
                  <a:latin typeface="+mj-lt"/>
                </a:rPr>
                <a:t>y </a:t>
              </a:r>
              <a:r>
                <a:rPr lang="es-ES" sz="1000" dirty="0">
                  <a:latin typeface="+mj-lt"/>
                </a:rPr>
                <a:t>animales también, pero déjame convencerte de que en </a:t>
              </a:r>
              <a:r>
                <a:rPr lang="es-ES" sz="1000" dirty="0" smtClean="0">
                  <a:latin typeface="+mj-lt"/>
                </a:rPr>
                <a:t>un bosque tropical serás </a:t>
              </a:r>
              <a:r>
                <a:rPr lang="es-ES" sz="1000" dirty="0">
                  <a:latin typeface="+mj-lt"/>
                </a:rPr>
                <a:t>capaz de aprender o estudiar sobre más plantas y animales </a:t>
              </a:r>
              <a:r>
                <a:rPr lang="es-ES" sz="1000" dirty="0" smtClean="0">
                  <a:latin typeface="+mj-lt"/>
                </a:rPr>
                <a:t>que, ¡en </a:t>
              </a:r>
              <a:r>
                <a:rPr lang="es-ES" sz="1000" dirty="0">
                  <a:latin typeface="+mj-lt"/>
                </a:rPr>
                <a:t>cualquier otro lugar en la tierra!  </a:t>
              </a:r>
              <a:endParaRPr lang="es-ES" sz="1000" dirty="0" smtClean="0">
                <a:latin typeface="+mj-lt"/>
              </a:endParaRPr>
            </a:p>
            <a:p>
              <a:endParaRPr lang="es-ES" sz="1000" dirty="0" smtClean="0">
                <a:latin typeface="+mj-lt"/>
              </a:endParaRPr>
            </a:p>
            <a:p>
              <a:endParaRPr lang="es-ES" sz="800" dirty="0">
                <a:latin typeface="+mj-lt"/>
              </a:endParaRPr>
            </a:p>
            <a:p>
              <a:r>
                <a:rPr lang="es-ES" sz="1000" dirty="0" smtClean="0">
                  <a:latin typeface="+mj-lt"/>
                </a:rPr>
                <a:t>Los </a:t>
              </a:r>
              <a:r>
                <a:rPr lang="es-ES" sz="1000" dirty="0">
                  <a:latin typeface="+mj-lt"/>
                </a:rPr>
                <a:t>bosques </a:t>
              </a:r>
              <a:r>
                <a:rPr lang="es-ES" sz="1000" dirty="0" smtClean="0">
                  <a:latin typeface="+mj-lt"/>
                </a:rPr>
                <a:t>tropicales </a:t>
              </a:r>
              <a:r>
                <a:rPr lang="es-ES" sz="1000" dirty="0">
                  <a:latin typeface="+mj-lt"/>
                </a:rPr>
                <a:t>tienen </a:t>
              </a:r>
              <a:r>
                <a:rPr lang="es-ES" sz="1000" dirty="0" smtClean="0">
                  <a:latin typeface="+mj-lt"/>
                </a:rPr>
                <a:t>cuatro estratos (capas) </a:t>
              </a:r>
              <a:r>
                <a:rPr lang="es-ES" sz="1000" dirty="0">
                  <a:latin typeface="+mj-lt"/>
                </a:rPr>
                <a:t>y cada </a:t>
              </a:r>
              <a:r>
                <a:rPr lang="es-ES" sz="1000" dirty="0" smtClean="0">
                  <a:latin typeface="+mj-lt"/>
                </a:rPr>
                <a:t>estrato </a:t>
              </a:r>
              <a:r>
                <a:rPr lang="es-ES" sz="1000" dirty="0">
                  <a:latin typeface="+mj-lt"/>
                </a:rPr>
                <a:t>tiene sus </a:t>
              </a:r>
              <a:r>
                <a:rPr lang="es-ES" sz="1000" dirty="0" smtClean="0">
                  <a:latin typeface="+mj-lt"/>
                </a:rPr>
                <a:t>propio ecosistema </a:t>
              </a:r>
              <a:r>
                <a:rPr lang="es-ES" sz="1000" dirty="0">
                  <a:latin typeface="+mj-lt"/>
                </a:rPr>
                <a:t>de </a:t>
              </a:r>
              <a:r>
                <a:rPr lang="es-ES" sz="1000" dirty="0" smtClean="0">
                  <a:latin typeface="+mj-lt"/>
                </a:rPr>
                <a:t>plantas </a:t>
              </a:r>
              <a:r>
                <a:rPr lang="es-ES" sz="1000" dirty="0">
                  <a:latin typeface="+mj-lt"/>
                </a:rPr>
                <a:t>y </a:t>
              </a:r>
              <a:r>
                <a:rPr lang="es-ES" sz="1000" dirty="0" smtClean="0">
                  <a:latin typeface="+mj-lt"/>
                </a:rPr>
                <a:t>animales. ¡Son muchas plantas y muchos </a:t>
              </a:r>
              <a:r>
                <a:rPr lang="es-ES" sz="1000" dirty="0">
                  <a:latin typeface="+mj-lt"/>
                </a:rPr>
                <a:t>animales en un área!   </a:t>
              </a:r>
              <a:endParaRPr lang="es-ES" sz="1000" dirty="0" smtClean="0">
                <a:latin typeface="+mj-lt"/>
              </a:endParaRPr>
            </a:p>
            <a:p>
              <a:endParaRPr lang="es-ES" sz="700" dirty="0">
                <a:latin typeface="+mj-lt"/>
              </a:endParaRPr>
            </a:p>
            <a:p>
              <a:r>
                <a:rPr lang="es-ES" sz="1000" dirty="0" smtClean="0">
                  <a:latin typeface="+mj-lt"/>
                </a:rPr>
                <a:t>Primero está </a:t>
              </a:r>
              <a:r>
                <a:rPr lang="es-ES" sz="1000" dirty="0">
                  <a:latin typeface="+mj-lt"/>
                </a:rPr>
                <a:t>el suelo </a:t>
              </a:r>
              <a:r>
                <a:rPr lang="es-ES" sz="1000" dirty="0" smtClean="0">
                  <a:latin typeface="+mj-lt"/>
                </a:rPr>
                <a:t>forestal donde </a:t>
              </a:r>
              <a:r>
                <a:rPr lang="es-ES" sz="1000" dirty="0">
                  <a:latin typeface="+mj-lt"/>
                </a:rPr>
                <a:t>se </a:t>
              </a:r>
              <a:r>
                <a:rPr lang="es-ES" sz="1000" dirty="0" smtClean="0">
                  <a:latin typeface="+mj-lt"/>
                </a:rPr>
                <a:t>puede </a:t>
              </a:r>
              <a:r>
                <a:rPr lang="es-ES" sz="1000" dirty="0">
                  <a:latin typeface="+mj-lt"/>
                </a:rPr>
                <a:t>estudiar las lombrices de tierra y todo tipo de serpientes (como las boas).  </a:t>
              </a:r>
              <a:endParaRPr lang="es-ES" sz="1000" dirty="0" smtClean="0">
                <a:latin typeface="+mj-lt"/>
              </a:endParaRPr>
            </a:p>
            <a:p>
              <a:endParaRPr lang="es-ES" sz="1000" dirty="0">
                <a:latin typeface="+mj-lt"/>
              </a:endParaRPr>
            </a:p>
            <a:p>
              <a:r>
                <a:rPr lang="es-ES" sz="1000" dirty="0" smtClean="0">
                  <a:latin typeface="+mj-lt"/>
                </a:rPr>
                <a:t>Después sigue el </a:t>
              </a:r>
              <a:r>
                <a:rPr lang="es-ES" sz="1000" dirty="0">
                  <a:latin typeface="+mj-lt"/>
                </a:rPr>
                <a:t>sotobosque donde se puede aprender sobre las plantas con </a:t>
              </a:r>
              <a:r>
                <a:rPr lang="es-ES" sz="1000" dirty="0" smtClean="0">
                  <a:latin typeface="+mj-lt"/>
                </a:rPr>
                <a:t>hojas anchas.  </a:t>
              </a:r>
            </a:p>
            <a:p>
              <a:endParaRPr lang="es-ES" sz="1000" dirty="0">
                <a:latin typeface="+mj-lt"/>
              </a:endParaRPr>
            </a:p>
            <a:p>
              <a:r>
                <a:rPr lang="es-ES" sz="1000" dirty="0" smtClean="0">
                  <a:latin typeface="+mj-lt"/>
                </a:rPr>
                <a:t>La </a:t>
              </a:r>
              <a:r>
                <a:rPr lang="es-ES" sz="1000" dirty="0">
                  <a:latin typeface="+mj-lt"/>
                </a:rPr>
                <a:t>tercera capa se llama </a:t>
              </a:r>
              <a:r>
                <a:rPr lang="es-ES" sz="1000" dirty="0" smtClean="0">
                  <a:latin typeface="+mj-lt"/>
                </a:rPr>
                <a:t>el dosel.  Aquí </a:t>
              </a:r>
              <a:r>
                <a:rPr lang="es-ES" sz="1000" dirty="0">
                  <a:latin typeface="+mj-lt"/>
                </a:rPr>
                <a:t>es donde verás muchas plantas y animales.  Las hojas son gruesas aquí.  Puedes estudiar </a:t>
              </a:r>
              <a:r>
                <a:rPr lang="es-ES" sz="1000" dirty="0" smtClean="0">
                  <a:latin typeface="+mj-lt"/>
                </a:rPr>
                <a:t>las frutas</a:t>
              </a:r>
              <a:r>
                <a:rPr lang="es-ES" sz="1000" dirty="0">
                  <a:latin typeface="+mj-lt"/>
                </a:rPr>
                <a:t>, flores, ranas </a:t>
              </a:r>
              <a:r>
                <a:rPr lang="es-ES" sz="1000" dirty="0" smtClean="0">
                  <a:latin typeface="+mj-lt"/>
                </a:rPr>
                <a:t>arbóreas cantando y ocelotes escurridizos. </a:t>
              </a:r>
            </a:p>
            <a:p>
              <a:endParaRPr lang="es-ES" sz="1000" dirty="0">
                <a:latin typeface="+mj-lt"/>
              </a:endParaRPr>
            </a:p>
            <a:p>
              <a:endParaRPr lang="es-ES" sz="700" dirty="0" smtClean="0">
                <a:latin typeface="+mj-lt"/>
              </a:endParaRPr>
            </a:p>
            <a:p>
              <a:r>
                <a:rPr lang="es-ES" sz="1000" dirty="0" smtClean="0">
                  <a:latin typeface="+mj-lt"/>
                </a:rPr>
                <a:t>La </a:t>
              </a:r>
              <a:r>
                <a:rPr lang="es-ES" sz="1000" dirty="0">
                  <a:latin typeface="+mj-lt"/>
                </a:rPr>
                <a:t>última capa se </a:t>
              </a:r>
              <a:r>
                <a:rPr lang="es-ES" sz="1000" dirty="0" smtClean="0">
                  <a:latin typeface="+mj-lt"/>
                </a:rPr>
                <a:t>llama el estrato emergente o la capa superior.  Aquí hay 300 clases diferentes de árboles que son mucho más que en otro de bosque. Puedes estudiar los árboles más altos y más fuertes así como animales que viven en los árboles (como los monos aulladores).  </a:t>
              </a:r>
            </a:p>
            <a:p>
              <a:endParaRPr lang="es-ES" sz="500" dirty="0" smtClean="0">
                <a:latin typeface="+mj-lt"/>
              </a:endParaRPr>
            </a:p>
            <a:p>
              <a:r>
                <a:rPr lang="es-ES" sz="1000" dirty="0" smtClean="0">
                  <a:latin typeface="+mj-lt"/>
                </a:rPr>
                <a:t>Espero haberte convencido, a ti lector, de que los bosques tropicales son los mejores lugares para estudiar una gran variedad de plantas y animales. Si no fue así, entonces haz tu propia exploración (en el bosque tropical por supuesto).</a:t>
              </a:r>
              <a:endParaRPr lang="en-US" sz="1000" dirty="0">
                <a:latin typeface="+mj-lt"/>
              </a:endParaRPr>
            </a:p>
          </p:txBody>
        </p:sp>
        <p:sp>
          <p:nvSpPr>
            <p:cNvPr id="8" name="Rectangle 7"/>
            <p:cNvSpPr/>
            <p:nvPr/>
          </p:nvSpPr>
          <p:spPr>
            <a:xfrm>
              <a:off x="303570" y="6140934"/>
              <a:ext cx="2133600" cy="230832"/>
            </a:xfrm>
            <a:prstGeom prst="rect">
              <a:avLst/>
            </a:prstGeom>
            <a:solidFill>
              <a:schemeClr val="bg2"/>
            </a:solidFill>
            <a:ln w="9525">
              <a:solidFill>
                <a:schemeClr val="tx1"/>
              </a:solidFill>
            </a:ln>
          </p:spPr>
          <p:txBody>
            <a:bodyPr wrap="square">
              <a:spAutoFit/>
            </a:bodyPr>
            <a:lstStyle/>
            <a:p>
              <a:r>
                <a:rPr lang="es-ES" sz="900" b="1" i="1" dirty="0" smtClean="0"/>
                <a:t>El escritor presenta una opinión definitiva.</a:t>
              </a:r>
              <a:endParaRPr lang="en-US" sz="900" i="1" dirty="0"/>
            </a:p>
          </p:txBody>
        </p:sp>
        <p:sp>
          <p:nvSpPr>
            <p:cNvPr id="10" name="Rectangle 9"/>
            <p:cNvSpPr/>
            <p:nvPr/>
          </p:nvSpPr>
          <p:spPr>
            <a:xfrm>
              <a:off x="1302060" y="6889826"/>
              <a:ext cx="5025888" cy="230832"/>
            </a:xfrm>
            <a:prstGeom prst="rect">
              <a:avLst/>
            </a:prstGeom>
            <a:solidFill>
              <a:schemeClr val="bg2"/>
            </a:solidFill>
            <a:ln w="9525">
              <a:solidFill>
                <a:schemeClr val="tx1"/>
              </a:solidFill>
            </a:ln>
          </p:spPr>
          <p:txBody>
            <a:bodyPr wrap="square">
              <a:spAutoFit/>
            </a:bodyPr>
            <a:lstStyle/>
            <a:p>
              <a:r>
                <a:rPr lang="es-ES" sz="900" b="1" i="1" dirty="0" smtClean="0"/>
                <a:t>El escritor se mantiene en el tema a través del uso de lenguaje de transición: primero, después, etc...</a:t>
              </a:r>
              <a:endParaRPr lang="en-US" sz="900" i="1" dirty="0"/>
            </a:p>
          </p:txBody>
        </p:sp>
        <p:sp>
          <p:nvSpPr>
            <p:cNvPr id="11" name="Rectangle 10"/>
            <p:cNvSpPr/>
            <p:nvPr/>
          </p:nvSpPr>
          <p:spPr>
            <a:xfrm>
              <a:off x="1905000" y="7327071"/>
              <a:ext cx="4151245" cy="230832"/>
            </a:xfrm>
            <a:prstGeom prst="rect">
              <a:avLst/>
            </a:prstGeom>
            <a:solidFill>
              <a:schemeClr val="bg2"/>
            </a:solidFill>
            <a:ln w="9525">
              <a:solidFill>
                <a:schemeClr val="tx1"/>
              </a:solidFill>
            </a:ln>
          </p:spPr>
          <p:txBody>
            <a:bodyPr wrap="square">
              <a:spAutoFit/>
            </a:bodyPr>
            <a:lstStyle/>
            <a:p>
              <a:r>
                <a:rPr lang="es-ES" sz="900" b="1" i="1" dirty="0" smtClean="0"/>
                <a:t>El escritor proporciona evidencia de los pasajes de leídos para apoyar la opinión.</a:t>
              </a:r>
              <a:endParaRPr lang="en-US" sz="900" i="1" dirty="0"/>
            </a:p>
          </p:txBody>
        </p:sp>
        <p:sp>
          <p:nvSpPr>
            <p:cNvPr id="12" name="Rectangle 11"/>
            <p:cNvSpPr/>
            <p:nvPr/>
          </p:nvSpPr>
          <p:spPr>
            <a:xfrm>
              <a:off x="312081" y="8490390"/>
              <a:ext cx="5039139" cy="230832"/>
            </a:xfrm>
            <a:prstGeom prst="rect">
              <a:avLst/>
            </a:prstGeom>
            <a:solidFill>
              <a:schemeClr val="bg2"/>
            </a:solidFill>
            <a:ln w="9525">
              <a:solidFill>
                <a:schemeClr val="tx1"/>
              </a:solidFill>
            </a:ln>
          </p:spPr>
          <p:txBody>
            <a:bodyPr wrap="square">
              <a:spAutoFit/>
            </a:bodyPr>
            <a:lstStyle/>
            <a:p>
              <a:r>
                <a:rPr lang="es-ES" sz="900" b="1" i="1" dirty="0" smtClean="0"/>
                <a:t>El escritor expresa ideas, utilizando lenguaje preciso de los pasajes para la elaboración de ideas.</a:t>
              </a:r>
              <a:endParaRPr lang="en-US" sz="900" i="1" dirty="0"/>
            </a:p>
          </p:txBody>
        </p:sp>
        <p:sp>
          <p:nvSpPr>
            <p:cNvPr id="14" name="Rectangle 13"/>
            <p:cNvSpPr/>
            <p:nvPr/>
          </p:nvSpPr>
          <p:spPr>
            <a:xfrm>
              <a:off x="3401327" y="9369946"/>
              <a:ext cx="2077021" cy="230832"/>
            </a:xfrm>
            <a:prstGeom prst="rect">
              <a:avLst/>
            </a:prstGeom>
            <a:solidFill>
              <a:schemeClr val="bg2"/>
            </a:solidFill>
            <a:ln w="9525">
              <a:solidFill>
                <a:schemeClr val="tx1"/>
              </a:solidFill>
            </a:ln>
          </p:spPr>
          <p:txBody>
            <a:bodyPr wrap="square">
              <a:spAutoFit/>
            </a:bodyPr>
            <a:lstStyle/>
            <a:p>
              <a:r>
                <a:rPr lang="es-ES" sz="900" b="1" i="1" dirty="0" smtClean="0"/>
                <a:t>El escritor concluye el artículo de opinión.</a:t>
              </a:r>
              <a:endParaRPr lang="en-US" sz="900" i="1" dirty="0"/>
            </a:p>
          </p:txBody>
        </p:sp>
        <p:sp>
          <p:nvSpPr>
            <p:cNvPr id="15" name="Rectangle 14"/>
            <p:cNvSpPr/>
            <p:nvPr/>
          </p:nvSpPr>
          <p:spPr>
            <a:xfrm>
              <a:off x="4191000" y="6154865"/>
              <a:ext cx="2819399" cy="230832"/>
            </a:xfrm>
            <a:prstGeom prst="rect">
              <a:avLst/>
            </a:prstGeom>
            <a:solidFill>
              <a:schemeClr val="bg2"/>
            </a:solidFill>
            <a:ln w="9525">
              <a:solidFill>
                <a:schemeClr val="tx1"/>
              </a:solidFill>
            </a:ln>
          </p:spPr>
          <p:txBody>
            <a:bodyPr wrap="square">
              <a:spAutoFit/>
            </a:bodyPr>
            <a:lstStyle/>
            <a:p>
              <a:r>
                <a:rPr lang="es-ES" sz="900" b="1" i="1" dirty="0" smtClean="0"/>
                <a:t>El escritor utiliza ortografía y puntuación correcta.</a:t>
              </a:r>
              <a:endParaRPr lang="en-US" sz="900" i="1" dirty="0"/>
            </a:p>
          </p:txBody>
        </p:sp>
      </p:grpSp>
      <p:sp>
        <p:nvSpPr>
          <p:cNvPr id="6" name="TextBox 5"/>
          <p:cNvSpPr txBox="1"/>
          <p:nvPr/>
        </p:nvSpPr>
        <p:spPr>
          <a:xfrm rot="19851382">
            <a:off x="946090" y="2663932"/>
            <a:ext cx="5668027" cy="830997"/>
          </a:xfrm>
          <a:prstGeom prst="rect">
            <a:avLst/>
          </a:prstGeom>
          <a:noFill/>
        </p:spPr>
        <p:txBody>
          <a:bodyPr wrap="none" rtlCol="0">
            <a:spAutoFit/>
          </a:bodyPr>
          <a:lstStyle/>
          <a:p>
            <a:r>
              <a:rPr lang="en-US" sz="4800" dirty="0" smtClean="0">
                <a:solidFill>
                  <a:schemeClr val="bg1">
                    <a:lumMod val="50000"/>
                  </a:schemeClr>
                </a:solidFill>
              </a:rPr>
              <a:t>NOT YET TRANSLATED</a:t>
            </a:r>
            <a:endParaRPr lang="en-US" sz="4800" dirty="0">
              <a:solidFill>
                <a:schemeClr val="bg1">
                  <a:lumMod val="50000"/>
                </a:schemeClr>
              </a:solidFill>
            </a:endParaRPr>
          </a:p>
        </p:txBody>
      </p:sp>
    </p:spTree>
    <p:extLst>
      <p:ext uri="{BB962C8B-B14F-4D97-AF65-F5344CB8AC3E}">
        <p14:creationId xmlns:p14="http://schemas.microsoft.com/office/powerpoint/2010/main" val="5085678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graphicFrame>
        <p:nvGraphicFramePr>
          <p:cNvPr id="116" name="Shape 116"/>
          <p:cNvGraphicFramePr/>
          <p:nvPr>
            <p:extLst>
              <p:ext uri="{D42A27DB-BD31-4B8C-83A1-F6EECF244321}">
                <p14:modId xmlns:p14="http://schemas.microsoft.com/office/powerpoint/2010/main" val="2802942049"/>
              </p:ext>
            </p:extLst>
          </p:nvPr>
        </p:nvGraphicFramePr>
        <p:xfrm>
          <a:off x="311622" y="600393"/>
          <a:ext cx="7162801" cy="8952954"/>
        </p:xfrm>
        <a:graphic>
          <a:graphicData uri="http://schemas.openxmlformats.org/drawingml/2006/table">
            <a:tbl>
              <a:tblPr>
                <a:noFill/>
              </a:tblPr>
              <a:tblGrid>
                <a:gridCol w="646226"/>
                <a:gridCol w="1156361"/>
                <a:gridCol w="1490224"/>
                <a:gridCol w="1396795"/>
                <a:gridCol w="1249765"/>
                <a:gridCol w="1223430"/>
              </a:tblGrid>
              <a:tr h="389125">
                <a:tc rowSpan="2">
                  <a:txBody>
                    <a:bodyPr/>
                    <a:lstStyle/>
                    <a:p>
                      <a:pPr marL="0" marR="0" lvl="0" indent="0" algn="ctr" rtl="0">
                        <a:lnSpc>
                          <a:spcPct val="115000"/>
                        </a:lnSpc>
                        <a:spcBef>
                          <a:spcPts val="0"/>
                        </a:spcBef>
                        <a:spcAft>
                          <a:spcPts val="0"/>
                        </a:spcAft>
                        <a:buSzPct val="25000"/>
                        <a:buNone/>
                      </a:pPr>
                      <a:r>
                        <a:rPr lang="en-US" sz="1200" b="1" u="none" strike="noStrike" cap="none" baseline="0" dirty="0">
                          <a:solidFill>
                            <a:srgbClr val="000000"/>
                          </a:solidFill>
                          <a:latin typeface="Calibri"/>
                          <a:ea typeface="Calibri"/>
                          <a:cs typeface="Calibri"/>
                          <a:sym typeface="Calibri"/>
                        </a:rPr>
                        <a:t>Score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A5A5A5"/>
                    </a:solidFill>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Statement of Purpose/Focus and Organization</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8CB3E3"/>
                    </a:solidFill>
                  </a:tcPr>
                </a:tc>
                <a:tc hMerge="1">
                  <a:txBody>
                    <a:bodyPr/>
                    <a:lstStyle/>
                    <a:p>
                      <a:endParaRPr lang="en-US"/>
                    </a:p>
                  </a:txBody>
                  <a:tcPr/>
                </a:tc>
                <a:tc gridSpan="2">
                  <a:txBody>
                    <a:bodyPr/>
                    <a:lstStyle/>
                    <a:p>
                      <a:pPr marL="0" marR="0" lvl="0" indent="0" algn="ctr" rtl="0">
                        <a:lnSpc>
                          <a:spcPct val="115000"/>
                        </a:lnSpc>
                        <a:spcBef>
                          <a:spcPts val="0"/>
                        </a:spcBef>
                        <a:spcAft>
                          <a:spcPts val="0"/>
                        </a:spcAft>
                        <a:buSzPct val="25000"/>
                        <a:buNone/>
                      </a:pPr>
                      <a:r>
                        <a:rPr lang="en-US" sz="1100" b="1" u="none" strike="noStrike" cap="none" baseline="0">
                          <a:solidFill>
                            <a:srgbClr val="000000"/>
                          </a:solidFill>
                          <a:latin typeface="Calibri"/>
                          <a:ea typeface="Calibri"/>
                          <a:cs typeface="Calibri"/>
                          <a:sym typeface="Calibri"/>
                        </a:rPr>
                        <a:t>Development: Language and Elaboration of Evidence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C2D59B"/>
                    </a:solidFill>
                  </a:tcPr>
                </a:tc>
                <a:tc hMerge="1">
                  <a:txBody>
                    <a:bodyPr/>
                    <a:lstStyle/>
                    <a:p>
                      <a:endParaRPr lang="en-US"/>
                    </a:p>
                  </a:txBody>
                  <a:tcPr/>
                </a:tc>
                <a:tc rowSpan="2">
                  <a:txBody>
                    <a:bodyPr/>
                    <a:lstStyle/>
                    <a:p>
                      <a:pPr marL="0" marR="0" lvl="0" indent="0" algn="ctr" rtl="0">
                        <a:lnSpc>
                          <a:spcPct val="115000"/>
                        </a:lnSpc>
                        <a:spcBef>
                          <a:spcPts val="0"/>
                        </a:spcBef>
                        <a:spcAft>
                          <a:spcPts val="0"/>
                        </a:spcAft>
                        <a:buSzPct val="25000"/>
                        <a:buNone/>
                      </a:pPr>
                      <a:r>
                        <a:rPr lang="en-US" sz="1300" b="1" u="none" strike="noStrike" cap="none" baseline="0">
                          <a:solidFill>
                            <a:srgbClr val="000000"/>
                          </a:solidFill>
                          <a:latin typeface="Calibri"/>
                          <a:ea typeface="Calibri"/>
                          <a:cs typeface="Calibri"/>
                          <a:sym typeface="Calibri"/>
                        </a:rPr>
                        <a:t>Conventions</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-L.3.2</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-L.4.2, L.4.3b</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-L.5.2</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FAC090"/>
                    </a:solidFill>
                  </a:tcPr>
                </a:tc>
              </a:tr>
              <a:tr h="462675">
                <a:tc vMerge="1">
                  <a:txBody>
                    <a:bodyPr/>
                    <a:lstStyle/>
                    <a:p>
                      <a:endParaRPr lang="en-US"/>
                    </a:p>
                  </a:txBody>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Statement of Purpose/Focus</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-W.3.1a-c</a:t>
                      </a:r>
                    </a:p>
                    <a:p>
                      <a:pPr lvl="0" algn="ctr" rtl="0">
                        <a:lnSpc>
                          <a:spcPct val="115000"/>
                        </a:lnSpc>
                        <a:spcBef>
                          <a:spcPts val="0"/>
                        </a:spcBef>
                        <a:buSzPct val="25000"/>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-W.4.1a-c</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-W.5.1a-c</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spcBef>
                          <a:spcPts val="0"/>
                        </a:spcBef>
                        <a:buSzPct val="25000"/>
                        <a:buNone/>
                      </a:pPr>
                      <a:r>
                        <a:rPr lang="en-US" sz="1200" b="1" u="none" strike="noStrike" cap="none" baseline="0">
                          <a:latin typeface="Calibri"/>
                          <a:ea typeface="Calibri"/>
                          <a:cs typeface="Calibri"/>
                          <a:sym typeface="Calibri"/>
                        </a:rPr>
                        <a:t>Organization</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spcBef>
                          <a:spcPts val="0"/>
                        </a:spcBef>
                        <a:buClr>
                          <a:schemeClr val="dk1"/>
                        </a:buClr>
                        <a:buSzPct val="25000"/>
                        <a:buFont typeface="Arial"/>
                        <a:buNone/>
                      </a:pPr>
                      <a:r>
                        <a:rPr lang="en-US" sz="600" b="1">
                          <a:solidFill>
                            <a:schemeClr val="dk1"/>
                          </a:solidFill>
                          <a:latin typeface="Calibri"/>
                          <a:ea typeface="Calibri"/>
                          <a:cs typeface="Calibri"/>
                          <a:sym typeface="Calibri"/>
                        </a:rPr>
                        <a:t>Text Types &amp; Purposes:</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-W.3.1c-d</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-W.4.1c-d</a:t>
                      </a:r>
                    </a:p>
                    <a:p>
                      <a:pPr lvl="0" algn="ctr" rtl="0">
                        <a:spcBef>
                          <a:spcPts val="0"/>
                        </a:spcBef>
                        <a:buClr>
                          <a:schemeClr val="dk1"/>
                        </a:buClr>
                        <a:buSzPct val="25000"/>
                        <a:buFont typeface="Arial"/>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-W.5.1c-d</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AE5F1"/>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Elaboration of Evidence</a:t>
                      </a:r>
                    </a:p>
                    <a:p>
                      <a:pPr lvl="0" algn="ctr" rtl="0">
                        <a:lnSpc>
                          <a:spcPct val="115000"/>
                        </a:lnSpc>
                        <a:spcBef>
                          <a:spcPts val="0"/>
                        </a:spcBef>
                        <a:buClr>
                          <a:schemeClr val="dk1"/>
                        </a:buClr>
                        <a:buSzPct val="25000"/>
                        <a:buFont typeface="Arial"/>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Research to Build and Present Knowledge:</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-W.3.7-8</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-W.4.7-9</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-W.5.7-9</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a:txBody>
                    <a:bodyPr/>
                    <a:lstStyle/>
                    <a:p>
                      <a:pPr marL="0" marR="0" lvl="0" indent="0" algn="ctr" rtl="0">
                        <a:lnSpc>
                          <a:spcPct val="115000"/>
                        </a:lnSpc>
                        <a:spcBef>
                          <a:spcPts val="0"/>
                        </a:spcBef>
                        <a:spcAft>
                          <a:spcPts val="0"/>
                        </a:spcAft>
                        <a:buSzPct val="25000"/>
                        <a:buNone/>
                      </a:pPr>
                      <a:r>
                        <a:rPr lang="en-US" sz="1200" b="1" u="none" strike="noStrike" cap="none" baseline="0">
                          <a:solidFill>
                            <a:srgbClr val="000000"/>
                          </a:solidFill>
                          <a:latin typeface="Calibri"/>
                          <a:ea typeface="Calibri"/>
                          <a:cs typeface="Calibri"/>
                          <a:sym typeface="Calibri"/>
                        </a:rPr>
                        <a:t>Language and Vocabulary</a:t>
                      </a:r>
                    </a:p>
                    <a:p>
                      <a:pPr lvl="0" algn="ctr" rtl="0">
                        <a:lnSpc>
                          <a:spcPct val="115000"/>
                        </a:lnSpc>
                        <a:spcBef>
                          <a:spcPts val="0"/>
                        </a:spcBef>
                        <a:buSzPct val="25000"/>
                        <a:buNone/>
                      </a:pPr>
                      <a:r>
                        <a:rPr lang="en-US" sz="600" b="1" i="1" u="sng">
                          <a:solidFill>
                            <a:schemeClr val="dk1"/>
                          </a:solidFill>
                          <a:latin typeface="Calibri"/>
                          <a:ea typeface="Calibri"/>
                          <a:cs typeface="Calibri"/>
                          <a:sym typeface="Calibri"/>
                        </a:rPr>
                        <a:t>CCSS and Report Card Alignment</a:t>
                      </a:r>
                    </a:p>
                    <a:p>
                      <a:pPr lvl="0" algn="ctr" rtl="0">
                        <a:lnSpc>
                          <a:spcPct val="115000"/>
                        </a:lnSpc>
                        <a:spcBef>
                          <a:spcPts val="0"/>
                        </a:spcBef>
                        <a:buClr>
                          <a:schemeClr val="dk1"/>
                        </a:buClr>
                        <a:buSzPct val="25000"/>
                        <a:buFont typeface="Arial"/>
                        <a:buNone/>
                      </a:pPr>
                      <a:r>
                        <a:rPr lang="en-US" sz="600" b="1">
                          <a:solidFill>
                            <a:schemeClr val="dk1"/>
                          </a:solidFill>
                          <a:latin typeface="Calibri"/>
                          <a:ea typeface="Calibri"/>
                          <a:cs typeface="Calibri"/>
                          <a:sym typeface="Calibri"/>
                        </a:rPr>
                        <a:t>Conventions &amp; Vocab.  Acquisition: </a:t>
                      </a:r>
                      <a:r>
                        <a:rPr lang="en-US" sz="600" b="1" u="sng">
                          <a:solidFill>
                            <a:schemeClr val="dk1"/>
                          </a:solidFill>
                          <a:latin typeface="Calibri"/>
                          <a:ea typeface="Calibri"/>
                          <a:cs typeface="Calibri"/>
                          <a:sym typeface="Calibri"/>
                        </a:rPr>
                        <a:t>3rd</a:t>
                      </a:r>
                      <a:r>
                        <a:rPr lang="en-US" sz="600" b="1">
                          <a:solidFill>
                            <a:schemeClr val="dk1"/>
                          </a:solidFill>
                          <a:latin typeface="Calibri"/>
                          <a:ea typeface="Calibri"/>
                          <a:cs typeface="Calibri"/>
                          <a:sym typeface="Calibri"/>
                        </a:rPr>
                        <a:t>-L.3.1b-i, L.3.3a &amp; L.3.6</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4th</a:t>
                      </a:r>
                      <a:r>
                        <a:rPr lang="en-US" sz="600" b="1">
                          <a:solidFill>
                            <a:schemeClr val="dk1"/>
                          </a:solidFill>
                          <a:latin typeface="Calibri"/>
                          <a:ea typeface="Calibri"/>
                          <a:cs typeface="Calibri"/>
                          <a:sym typeface="Calibri"/>
                        </a:rPr>
                        <a:t>-L.4.1, L.4.3a, &amp; L.4.6</a:t>
                      </a:r>
                    </a:p>
                    <a:p>
                      <a:pPr lvl="0" algn="ctr" rtl="0">
                        <a:lnSpc>
                          <a:spcPct val="115000"/>
                        </a:lnSpc>
                        <a:spcBef>
                          <a:spcPts val="0"/>
                        </a:spcBef>
                        <a:buClr>
                          <a:schemeClr val="dk1"/>
                        </a:buClr>
                        <a:buSzPct val="25000"/>
                        <a:buFont typeface="Arial"/>
                        <a:buNone/>
                      </a:pPr>
                      <a:r>
                        <a:rPr lang="en-US" sz="600" b="1" u="sng">
                          <a:solidFill>
                            <a:schemeClr val="dk1"/>
                          </a:solidFill>
                          <a:latin typeface="Calibri"/>
                          <a:ea typeface="Calibri"/>
                          <a:cs typeface="Calibri"/>
                          <a:sym typeface="Calibri"/>
                        </a:rPr>
                        <a:t>5th</a:t>
                      </a:r>
                      <a:r>
                        <a:rPr lang="en-US" sz="600" b="1">
                          <a:solidFill>
                            <a:schemeClr val="dk1"/>
                          </a:solidFill>
                          <a:latin typeface="Calibri"/>
                          <a:ea typeface="Calibri"/>
                          <a:cs typeface="Calibri"/>
                          <a:sym typeface="Calibri"/>
                        </a:rPr>
                        <a:t>-L.5.1b-e, L.5.3a &amp; L.5.6</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solidFill>
                      <a:srgbClr val="D6E3BC"/>
                    </a:solidFill>
                  </a:tcPr>
                </a:tc>
                <a:tc vMerge="1">
                  <a:txBody>
                    <a:bodyPr/>
                    <a:lstStyle/>
                    <a:p>
                      <a:endParaRPr lang="en-US"/>
                    </a:p>
                  </a:txBody>
                  <a:tcPr/>
                </a:tc>
              </a:tr>
              <a:tr h="183132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4</a:t>
                      </a:r>
                    </a:p>
                    <a:p>
                      <a:pPr marL="0" marR="0" lvl="0" indent="0" algn="ctr" rtl="0">
                        <a:lnSpc>
                          <a:spcPct val="115000"/>
                        </a:lnSpc>
                        <a:spcBef>
                          <a:spcPts val="0"/>
                        </a:spcBef>
                        <a:spcAft>
                          <a:spcPts val="0"/>
                        </a:spcAft>
                        <a:buSzPct val="25000"/>
                        <a:buNone/>
                      </a:pPr>
                      <a:r>
                        <a:rPr lang="en-US" sz="900" b="1" u="none" strike="noStrike" cap="none" baseline="0">
                          <a:solidFill>
                            <a:srgbClr val="000000"/>
                          </a:solidFill>
                          <a:latin typeface="Calibri"/>
                          <a:ea typeface="Calibri"/>
                          <a:cs typeface="Calibri"/>
                          <a:sym typeface="Calibri"/>
                        </a:rPr>
                        <a:t>Exemplary</a:t>
                      </a:r>
                    </a:p>
                    <a:p>
                      <a:pPr marL="0" marR="0" lvl="0" indent="0" algn="ctr" rtl="0">
                        <a:lnSpc>
                          <a:spcPct val="115000"/>
                        </a:lnSpc>
                        <a:spcBef>
                          <a:spcPts val="0"/>
                        </a:spcBef>
                        <a:spcAft>
                          <a:spcPts val="0"/>
                        </a:spcAft>
                        <a:buSzPct val="25000"/>
                        <a:buNone/>
                      </a:pPr>
                      <a:r>
                        <a:rPr lang="en-US" sz="900" b="1">
                          <a:latin typeface="Calibri"/>
                          <a:ea typeface="Calibri"/>
                          <a:cs typeface="Calibri"/>
                          <a:sym typeface="Calibri"/>
                        </a:rPr>
                        <a:t>(E)</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dirty="0">
                          <a:solidFill>
                            <a:schemeClr val="dk1"/>
                          </a:solidFill>
                          <a:latin typeface="Calibri"/>
                          <a:ea typeface="Calibri"/>
                          <a:cs typeface="Calibri"/>
                          <a:sym typeface="Calibri"/>
                        </a:rPr>
                        <a:t>The response is fully sustained and consistently and purposefully focused: </a:t>
                      </a:r>
                    </a:p>
                    <a:p>
                      <a:pPr marL="119063" marR="0" lvl="0" indent="-119063" algn="l" rtl="0">
                        <a:spcBef>
                          <a:spcPts val="0"/>
                        </a:spcBef>
                        <a:buClr>
                          <a:schemeClr val="dk1"/>
                        </a:buClr>
                        <a:buSzPct val="100000"/>
                        <a:buFont typeface="Arial"/>
                        <a:buChar char="•"/>
                      </a:pPr>
                      <a:r>
                        <a:rPr lang="en-US" sz="900" u="none" strike="noStrike" cap="none" baseline="0" dirty="0">
                          <a:solidFill>
                            <a:schemeClr val="dk1"/>
                          </a:solidFill>
                          <a:latin typeface="Calibri"/>
                          <a:ea typeface="Calibri"/>
                          <a:cs typeface="Calibri"/>
                          <a:sym typeface="Calibri"/>
                        </a:rPr>
                        <a:t>opinion is clearly stated, focused, and strongly maintained </a:t>
                      </a:r>
                    </a:p>
                    <a:p>
                      <a:pPr marL="119063" marR="0" lvl="0" indent="-119063" algn="l" rtl="0">
                        <a:spcBef>
                          <a:spcPts val="0"/>
                        </a:spcBef>
                        <a:buClr>
                          <a:schemeClr val="dk1"/>
                        </a:buClr>
                        <a:buSzPct val="100000"/>
                        <a:buFont typeface="Arial"/>
                        <a:buChar char="•"/>
                      </a:pPr>
                      <a:r>
                        <a:rPr lang="en-US" sz="900" u="none" strike="noStrike" cap="none" baseline="0" dirty="0">
                          <a:solidFill>
                            <a:schemeClr val="dk1"/>
                          </a:solidFill>
                          <a:latin typeface="Calibri"/>
                          <a:ea typeface="Calibri"/>
                          <a:cs typeface="Calibri"/>
                          <a:sym typeface="Calibri"/>
                        </a:rPr>
                        <a:t>opinion is communicated clearly within the context </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dirty="0">
                          <a:solidFill>
                            <a:srgbClr val="000000"/>
                          </a:solidFill>
                          <a:latin typeface="Calibri"/>
                          <a:ea typeface="Calibri"/>
                          <a:cs typeface="Calibri"/>
                          <a:sym typeface="Calibri"/>
                        </a:rPr>
                        <a:t>The response has a clear and effective organizational structure creating unity and completeness: </a:t>
                      </a:r>
                    </a:p>
                    <a:p>
                      <a:pPr marL="119063" marR="0" lvl="0" indent="-119063" algn="l" rtl="0">
                        <a:spcBef>
                          <a:spcPts val="0"/>
                        </a:spcBef>
                        <a:buClr>
                          <a:srgbClr val="000000"/>
                        </a:buClr>
                        <a:buSzPct val="100000"/>
                        <a:buFont typeface="Arial"/>
                        <a:buChar char="•"/>
                      </a:pPr>
                      <a:r>
                        <a:rPr lang="en-US" sz="900" b="0" i="0" u="none" strike="noStrike" cap="none" baseline="0" dirty="0">
                          <a:solidFill>
                            <a:srgbClr val="000000"/>
                          </a:solidFill>
                          <a:latin typeface="Calibri"/>
                          <a:ea typeface="Calibri"/>
                          <a:cs typeface="Calibri"/>
                          <a:sym typeface="Calibri"/>
                        </a:rPr>
                        <a:t>effective, consistent use of a variety of transitional strategies </a:t>
                      </a:r>
                    </a:p>
                    <a:p>
                      <a:pPr marL="119063" marR="0" lvl="0" indent="-119063" algn="l" rtl="0">
                        <a:spcBef>
                          <a:spcPts val="0"/>
                        </a:spcBef>
                        <a:buClr>
                          <a:srgbClr val="000000"/>
                        </a:buClr>
                        <a:buSzPct val="100000"/>
                        <a:buFont typeface="Arial"/>
                        <a:buChar char="•"/>
                      </a:pPr>
                      <a:r>
                        <a:rPr lang="en-US" sz="900" b="0" i="0" u="none" strike="noStrike" cap="none" baseline="0" dirty="0">
                          <a:solidFill>
                            <a:srgbClr val="000000"/>
                          </a:solidFill>
                          <a:latin typeface="Calibri"/>
                          <a:ea typeface="Calibri"/>
                          <a:cs typeface="Calibri"/>
                          <a:sym typeface="Calibri"/>
                        </a:rPr>
                        <a:t>logical progression of ideas from beginning to end </a:t>
                      </a:r>
                    </a:p>
                    <a:p>
                      <a:pPr marL="119063" marR="0" lvl="0" indent="-119063" algn="l" rtl="0">
                        <a:spcBef>
                          <a:spcPts val="0"/>
                        </a:spcBef>
                        <a:buClr>
                          <a:srgbClr val="000000"/>
                        </a:buClr>
                        <a:buSzPct val="100000"/>
                        <a:buFont typeface="Arial"/>
                        <a:buChar char="•"/>
                      </a:pPr>
                      <a:r>
                        <a:rPr lang="en-US" sz="900" b="0" i="0" u="none" strike="noStrike" cap="none" baseline="0" dirty="0">
                          <a:solidFill>
                            <a:srgbClr val="000000"/>
                          </a:solidFill>
                          <a:latin typeface="Calibri"/>
                          <a:ea typeface="Calibri"/>
                          <a:cs typeface="Calibri"/>
                          <a:sym typeface="Calibri"/>
                        </a:rPr>
                        <a:t>effective introduction and conclusion for audience and purpose</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dirty="0">
                          <a:solidFill>
                            <a:srgbClr val="000000"/>
                          </a:solidFill>
                          <a:latin typeface="Calibri"/>
                          <a:ea typeface="Calibri"/>
                          <a:cs typeface="Calibri"/>
                          <a:sym typeface="Calibri"/>
                        </a:rPr>
                        <a:t>The response provides thorough and convincing support/evidence for the writer’s opinion that includes the effective use of sources, facts, and details: </a:t>
                      </a:r>
                    </a:p>
                    <a:p>
                      <a:pPr marL="117475" marR="0" lvl="0" indent="-111125" algn="l" rtl="0">
                        <a:spcBef>
                          <a:spcPts val="0"/>
                        </a:spcBef>
                        <a:buClr>
                          <a:srgbClr val="000000"/>
                        </a:buClr>
                        <a:buSzPct val="100000"/>
                        <a:buFont typeface="Arial"/>
                        <a:buChar char="•"/>
                      </a:pPr>
                      <a:r>
                        <a:rPr lang="en-US" sz="900" b="0" i="0" u="none" strike="noStrike" cap="none" baseline="0" dirty="0">
                          <a:solidFill>
                            <a:srgbClr val="000000"/>
                          </a:solidFill>
                          <a:latin typeface="Calibri"/>
                          <a:ea typeface="Calibri"/>
                          <a:cs typeface="Calibri"/>
                          <a:sym typeface="Calibri"/>
                        </a:rPr>
                        <a:t>use of evidence from sources is smoothly integrated, comprehensive, and relevant </a:t>
                      </a:r>
                    </a:p>
                    <a:p>
                      <a:pPr marL="117475" marR="0" lvl="0" indent="-111125" algn="l" rtl="0">
                        <a:spcBef>
                          <a:spcPts val="0"/>
                        </a:spcBef>
                        <a:buClr>
                          <a:srgbClr val="000000"/>
                        </a:buClr>
                        <a:buSzPct val="100000"/>
                        <a:buFont typeface="Arial"/>
                        <a:buChar char="•"/>
                      </a:pPr>
                      <a:r>
                        <a:rPr lang="en-US" sz="900" b="0" i="0" u="none" strike="noStrike" cap="none" baseline="0" dirty="0">
                          <a:solidFill>
                            <a:srgbClr val="000000"/>
                          </a:solidFill>
                          <a:latin typeface="Calibri"/>
                          <a:ea typeface="Calibri"/>
                          <a:cs typeface="Calibri"/>
                          <a:sym typeface="Calibri"/>
                        </a:rPr>
                        <a:t>effective use of a variety of elaborative techniques</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solidFill>
                            <a:srgbClr val="000000"/>
                          </a:solidFill>
                          <a:latin typeface="Calibri"/>
                          <a:ea typeface="Calibri"/>
                          <a:cs typeface="Calibri"/>
                          <a:sym typeface="Calibri"/>
                        </a:rPr>
                        <a:t>The response clearly and effectively expresses ideas, using precise language: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use of academic and domain-specific vocabulary is clearly appropriate for the audience and purpose</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Clr>
                          <a:srgbClr val="000000"/>
                        </a:buClr>
                        <a:buSzPct val="25000"/>
                        <a:buFont typeface="Arial"/>
                        <a:buNone/>
                      </a:pPr>
                      <a:r>
                        <a:rPr lang="en-US" sz="900" b="0" i="0" u="none" strike="noStrike" cap="none" baseline="0">
                          <a:solidFill>
                            <a:srgbClr val="000000"/>
                          </a:solidFill>
                          <a:latin typeface="Calibri"/>
                          <a:ea typeface="Calibri"/>
                          <a:cs typeface="Calibri"/>
                          <a:sym typeface="Calibri"/>
                        </a:rPr>
                        <a:t>The response demonstrates a strong command of conventions: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few, if any, errors in usage and sentence formation e</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effective and consistent use of punctuation, capitalization, and spelling</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86212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3</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Proficient</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chemeClr val="dk1"/>
                          </a:solidFill>
                          <a:latin typeface="Calibri"/>
                          <a:ea typeface="Calibri"/>
                          <a:cs typeface="Calibri"/>
                          <a:sym typeface="Calibri"/>
                        </a:rPr>
                        <a:t>The response is adequately sustained and generally focused: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opinion is clear and for the most part maintained, though some loosely related material may be present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context provided for the claim is adequate </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dirty="0">
                          <a:solidFill>
                            <a:srgbClr val="000000"/>
                          </a:solidFill>
                          <a:latin typeface="Calibri"/>
                          <a:ea typeface="Calibri"/>
                          <a:cs typeface="Calibri"/>
                          <a:sym typeface="Calibri"/>
                        </a:rPr>
                        <a:t>The response has an recognizable organizational structure, though there may be minor flaws and some ideas may be loosely connected: </a:t>
                      </a:r>
                    </a:p>
                    <a:p>
                      <a:pPr marL="119063" marR="0" lvl="0" indent="-119063" algn="l" rtl="0">
                        <a:spcBef>
                          <a:spcPts val="0"/>
                        </a:spcBef>
                        <a:buClr>
                          <a:srgbClr val="000000"/>
                        </a:buClr>
                        <a:buSzPct val="100000"/>
                        <a:buFont typeface="Arial"/>
                        <a:buChar char="•"/>
                      </a:pPr>
                      <a:r>
                        <a:rPr lang="en-US" sz="900" b="0" i="0" u="none" strike="noStrike" cap="none" baseline="0" dirty="0">
                          <a:solidFill>
                            <a:srgbClr val="000000"/>
                          </a:solidFill>
                          <a:latin typeface="Calibri"/>
                          <a:ea typeface="Calibri"/>
                          <a:cs typeface="Calibri"/>
                          <a:sym typeface="Calibri"/>
                        </a:rPr>
                        <a:t>adequate use of transitional strategies with some variety</a:t>
                      </a:r>
                    </a:p>
                    <a:p>
                      <a:pPr marL="119063" marR="0" lvl="0" indent="-119063" algn="l" rtl="0">
                        <a:spcBef>
                          <a:spcPts val="0"/>
                        </a:spcBef>
                        <a:buClr>
                          <a:srgbClr val="000000"/>
                        </a:buClr>
                        <a:buSzPct val="100000"/>
                        <a:buFont typeface="Arial"/>
                        <a:buChar char="•"/>
                      </a:pPr>
                      <a:r>
                        <a:rPr lang="en-US" sz="900" b="0" i="0" u="none" strike="noStrike" cap="none" baseline="0" dirty="0">
                          <a:solidFill>
                            <a:srgbClr val="000000"/>
                          </a:solidFill>
                          <a:latin typeface="Calibri"/>
                          <a:ea typeface="Calibri"/>
                          <a:cs typeface="Calibri"/>
                          <a:sym typeface="Calibri"/>
                        </a:rPr>
                        <a:t> adequate progression of ideas from beginning to end</a:t>
                      </a:r>
                    </a:p>
                    <a:p>
                      <a:pPr marL="119063" marR="0" lvl="0" indent="-119063" algn="l" rtl="0">
                        <a:spcBef>
                          <a:spcPts val="0"/>
                        </a:spcBef>
                        <a:buClr>
                          <a:srgbClr val="000000"/>
                        </a:buClr>
                        <a:buSzPct val="100000"/>
                        <a:buFont typeface="Arial"/>
                        <a:buChar char="•"/>
                      </a:pPr>
                      <a:r>
                        <a:rPr lang="en-US" sz="900" b="0" i="0" u="none" strike="noStrike" cap="none" baseline="0" dirty="0">
                          <a:solidFill>
                            <a:srgbClr val="000000"/>
                          </a:solidFill>
                          <a:latin typeface="Calibri"/>
                          <a:ea typeface="Calibri"/>
                          <a:cs typeface="Calibri"/>
                          <a:sym typeface="Calibri"/>
                        </a:rPr>
                        <a:t> adequate introduction and conclusion</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dirty="0">
                          <a:solidFill>
                            <a:srgbClr val="000000"/>
                          </a:solidFill>
                          <a:latin typeface="Calibri"/>
                          <a:ea typeface="Calibri"/>
                          <a:cs typeface="Calibri"/>
                          <a:sym typeface="Calibri"/>
                        </a:rPr>
                        <a:t>The response provides adequate support/evidence for the writer’s opinion that includes the use of sources, facts, and details: </a:t>
                      </a:r>
                    </a:p>
                    <a:p>
                      <a:pPr marL="117475" marR="0" lvl="0" indent="-117475" algn="l" rtl="0">
                        <a:spcBef>
                          <a:spcPts val="0"/>
                        </a:spcBef>
                        <a:buClr>
                          <a:srgbClr val="000000"/>
                        </a:buClr>
                        <a:buSzPct val="100000"/>
                        <a:buFont typeface="Arial"/>
                        <a:buChar char="•"/>
                      </a:pPr>
                      <a:r>
                        <a:rPr lang="en-US" sz="900" b="0" i="0" u="none" strike="noStrike" cap="none" baseline="0" dirty="0">
                          <a:solidFill>
                            <a:srgbClr val="000000"/>
                          </a:solidFill>
                          <a:latin typeface="Calibri"/>
                          <a:ea typeface="Calibri"/>
                          <a:cs typeface="Calibri"/>
                          <a:sym typeface="Calibri"/>
                        </a:rPr>
                        <a:t>some evidence from sources is integrated, though citations may be general or imprecise </a:t>
                      </a:r>
                    </a:p>
                    <a:p>
                      <a:pPr marL="117475" marR="0" lvl="0" indent="-117475" algn="l" rtl="0">
                        <a:spcBef>
                          <a:spcPts val="0"/>
                        </a:spcBef>
                        <a:buClr>
                          <a:srgbClr val="000000"/>
                        </a:buClr>
                        <a:buSzPct val="100000"/>
                        <a:buFont typeface="Arial"/>
                        <a:buChar char="•"/>
                      </a:pPr>
                      <a:r>
                        <a:rPr lang="en-US" sz="900" b="0" i="0" u="none" strike="noStrike" cap="none" baseline="0" dirty="0">
                          <a:solidFill>
                            <a:srgbClr val="000000"/>
                          </a:solidFill>
                          <a:latin typeface="Calibri"/>
                          <a:ea typeface="Calibri"/>
                          <a:cs typeface="Calibri"/>
                          <a:sym typeface="Calibri"/>
                        </a:rPr>
                        <a:t>adequate use of some elaborative techniques</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dirty="0">
                          <a:solidFill>
                            <a:srgbClr val="000000"/>
                          </a:solidFill>
                          <a:latin typeface="Calibri"/>
                          <a:ea typeface="Calibri"/>
                          <a:cs typeface="Calibri"/>
                          <a:sym typeface="Calibri"/>
                        </a:rPr>
                        <a:t>The response adequately expresses ideas, employing a mix of precise with more general language: </a:t>
                      </a:r>
                    </a:p>
                    <a:p>
                      <a:pPr marL="117475" marR="0" lvl="0" indent="-117475" algn="l" rtl="0">
                        <a:spcBef>
                          <a:spcPts val="0"/>
                        </a:spcBef>
                        <a:buClr>
                          <a:srgbClr val="000000"/>
                        </a:buClr>
                        <a:buSzPct val="100000"/>
                        <a:buFont typeface="Arial"/>
                        <a:buChar char="•"/>
                      </a:pPr>
                      <a:r>
                        <a:rPr lang="en-US" sz="900" b="0" i="0" u="none" strike="noStrike" cap="none" baseline="0" dirty="0">
                          <a:solidFill>
                            <a:srgbClr val="000000"/>
                          </a:solidFill>
                          <a:latin typeface="Calibri"/>
                          <a:ea typeface="Calibri"/>
                          <a:cs typeface="Calibri"/>
                          <a:sym typeface="Calibri"/>
                        </a:rPr>
                        <a:t>use of domain-specific vocabulary is generally appropriate for the audience and purpose</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solidFill>
                            <a:srgbClr val="000000"/>
                          </a:solidFill>
                          <a:latin typeface="Calibri"/>
                          <a:ea typeface="Calibri"/>
                          <a:cs typeface="Calibri"/>
                          <a:sym typeface="Calibri"/>
                        </a:rPr>
                        <a:t>The response demonstrates an adequate command of conventions: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some errors in usage and sentence formation are present, but no systematic pattern of errors is displayed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adequate use of punctuation, capitalization, and spelling</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889125">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2</a:t>
                      </a:r>
                    </a:p>
                    <a:p>
                      <a:pPr marL="0" marR="0" lvl="0" indent="0" algn="ctr" rtl="0">
                        <a:lnSpc>
                          <a:spcPct val="115000"/>
                        </a:lnSpc>
                        <a:spcBef>
                          <a:spcPts val="0"/>
                        </a:spcBef>
                        <a:spcAft>
                          <a:spcPts val="0"/>
                        </a:spcAft>
                        <a:buSzPct val="25000"/>
                        <a:buNone/>
                      </a:pPr>
                      <a:r>
                        <a:rPr lang="en-US" sz="900" b="1" u="none" strike="noStrike" cap="none" baseline="0">
                          <a:solidFill>
                            <a:srgbClr val="000000"/>
                          </a:solidFill>
                          <a:latin typeface="Calibri"/>
                          <a:ea typeface="Calibri"/>
                          <a:cs typeface="Calibri"/>
                          <a:sym typeface="Calibri"/>
                        </a:rPr>
                        <a:t>Developing</a:t>
                      </a:r>
                    </a:p>
                    <a:p>
                      <a:pPr marL="0" marR="0" lvl="0" indent="0" algn="ctr" rtl="0">
                        <a:lnSpc>
                          <a:spcPct val="115000"/>
                        </a:lnSpc>
                        <a:spcBef>
                          <a:spcPts val="0"/>
                        </a:spcBef>
                        <a:spcAft>
                          <a:spcPts val="0"/>
                        </a:spcAft>
                        <a:buSzPct val="25000"/>
                        <a:buNone/>
                      </a:pPr>
                      <a:r>
                        <a:rPr lang="en-US" sz="900" b="1">
                          <a:latin typeface="Calibri"/>
                          <a:ea typeface="Calibri"/>
                          <a:cs typeface="Calibri"/>
                          <a:sym typeface="Calibri"/>
                        </a:rPr>
                        <a:t>(NM)</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a:solidFill>
                            <a:schemeClr val="dk1"/>
                          </a:solidFill>
                          <a:latin typeface="Calibri"/>
                          <a:ea typeface="Calibri"/>
                          <a:cs typeface="Calibri"/>
                          <a:sym typeface="Calibri"/>
                        </a:rPr>
                        <a:t>The response is somewhat sustained with some extraneous material or a minor drift in focus: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may be clearly focused on the opinion but is insufficiently sustained </a:t>
                      </a:r>
                    </a:p>
                    <a:p>
                      <a:pPr marL="119063" marR="0" lvl="0" indent="-119063" algn="l" rtl="0">
                        <a:spcBef>
                          <a:spcPts val="0"/>
                        </a:spcBef>
                        <a:buClr>
                          <a:schemeClr val="dk1"/>
                        </a:buClr>
                        <a:buSzPct val="100000"/>
                        <a:buFont typeface="Arial"/>
                        <a:buChar char="•"/>
                      </a:pPr>
                      <a:r>
                        <a:rPr lang="en-US" sz="900" u="none" strike="noStrike" cap="none" baseline="0">
                          <a:solidFill>
                            <a:schemeClr val="dk1"/>
                          </a:solidFill>
                          <a:latin typeface="Calibri"/>
                          <a:ea typeface="Calibri"/>
                          <a:cs typeface="Calibri"/>
                          <a:sym typeface="Calibri"/>
                        </a:rPr>
                        <a:t>opinion on the issue may be unclear and unfocused </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dirty="0">
                          <a:solidFill>
                            <a:srgbClr val="000000"/>
                          </a:solidFill>
                          <a:latin typeface="Calibri"/>
                          <a:ea typeface="Calibri"/>
                          <a:cs typeface="Calibri"/>
                          <a:sym typeface="Calibri"/>
                        </a:rPr>
                        <a:t>The response has an inconsistent organizational structure, and flaws are evident: </a:t>
                      </a:r>
                    </a:p>
                    <a:p>
                      <a:pPr marL="117475" marR="0" lvl="0" indent="-117475" algn="l" rtl="0">
                        <a:spcBef>
                          <a:spcPts val="0"/>
                        </a:spcBef>
                        <a:buClr>
                          <a:srgbClr val="000000"/>
                        </a:buClr>
                        <a:buSzPct val="100000"/>
                        <a:buFont typeface="Arial"/>
                        <a:buChar char="•"/>
                      </a:pPr>
                      <a:r>
                        <a:rPr lang="en-US" sz="900" b="0" i="0" u="none" strike="noStrike" cap="none" baseline="0" dirty="0">
                          <a:solidFill>
                            <a:srgbClr val="000000"/>
                          </a:solidFill>
                          <a:latin typeface="Calibri"/>
                          <a:ea typeface="Calibri"/>
                          <a:cs typeface="Calibri"/>
                          <a:sym typeface="Calibri"/>
                        </a:rPr>
                        <a:t>inconsistent use of transitional strategies with little variety </a:t>
                      </a:r>
                    </a:p>
                    <a:p>
                      <a:pPr marL="117475" marR="0" lvl="0" indent="-117475" algn="l" rtl="0">
                        <a:spcBef>
                          <a:spcPts val="0"/>
                        </a:spcBef>
                        <a:buClr>
                          <a:srgbClr val="000000"/>
                        </a:buClr>
                        <a:buSzPct val="100000"/>
                        <a:buFont typeface="Arial"/>
                        <a:buChar char="•"/>
                      </a:pPr>
                      <a:r>
                        <a:rPr lang="en-US" sz="900" b="0" i="0" u="none" strike="noStrike" cap="none" baseline="0" dirty="0">
                          <a:solidFill>
                            <a:srgbClr val="000000"/>
                          </a:solidFill>
                          <a:latin typeface="Calibri"/>
                          <a:ea typeface="Calibri"/>
                          <a:cs typeface="Calibri"/>
                          <a:sym typeface="Calibri"/>
                        </a:rPr>
                        <a:t>uneven progression of ideas from beginning to end </a:t>
                      </a:r>
                    </a:p>
                    <a:p>
                      <a:pPr marL="117475" marR="0" lvl="0" indent="-117475" algn="l" rtl="0">
                        <a:spcBef>
                          <a:spcPts val="0"/>
                        </a:spcBef>
                        <a:buClr>
                          <a:srgbClr val="000000"/>
                        </a:buClr>
                        <a:buSzPct val="100000"/>
                        <a:buFont typeface="Arial"/>
                        <a:buChar char="•"/>
                      </a:pPr>
                      <a:r>
                        <a:rPr lang="en-US" sz="900" b="0" i="0" u="none" strike="noStrike" cap="none" baseline="0" dirty="0">
                          <a:solidFill>
                            <a:srgbClr val="000000"/>
                          </a:solidFill>
                          <a:latin typeface="Calibri"/>
                          <a:ea typeface="Calibri"/>
                          <a:cs typeface="Calibri"/>
                          <a:sym typeface="Calibri"/>
                        </a:rPr>
                        <a:t>conclusion and introduction, if present, are weak</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solidFill>
                            <a:srgbClr val="000000"/>
                          </a:solidFill>
                          <a:latin typeface="Calibri"/>
                          <a:ea typeface="Calibri"/>
                          <a:cs typeface="Calibri"/>
                          <a:sym typeface="Calibri"/>
                        </a:rPr>
                        <a:t>The response provides uneven, cursory support/evidence for the writer’s opinion that includes partial or uneven use of sources, facts, and details: </a:t>
                      </a:r>
                    </a:p>
                    <a:p>
                      <a:pPr marL="117475" marR="0" lvl="0" indent="-11112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evidence from sources is weakly integrated, and citations, if present, are uneven </a:t>
                      </a:r>
                    </a:p>
                    <a:p>
                      <a:pPr marL="117475" marR="0" lvl="0" indent="-11112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weak or uneven use of elaborative techniques</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Clr>
                          <a:srgbClr val="000000"/>
                        </a:buClr>
                        <a:buSzPct val="25000"/>
                        <a:buFont typeface="Arial"/>
                        <a:buNone/>
                      </a:pPr>
                      <a:r>
                        <a:rPr lang="en-US" sz="900" b="0" i="0" u="none" strike="noStrike" cap="none" baseline="0" dirty="0">
                          <a:solidFill>
                            <a:srgbClr val="000000"/>
                          </a:solidFill>
                          <a:latin typeface="Calibri"/>
                          <a:ea typeface="Calibri"/>
                          <a:cs typeface="Calibri"/>
                          <a:sym typeface="Calibri"/>
                        </a:rPr>
                        <a:t>The response expresses ideas unevenly, using simplistic language: </a:t>
                      </a:r>
                    </a:p>
                    <a:p>
                      <a:pPr marL="117475" marR="0" lvl="0" indent="-117475" algn="l" rtl="0">
                        <a:spcBef>
                          <a:spcPts val="0"/>
                        </a:spcBef>
                        <a:buClr>
                          <a:srgbClr val="000000"/>
                        </a:buClr>
                        <a:buSzPct val="100000"/>
                        <a:buFont typeface="Arial"/>
                        <a:buChar char="•"/>
                      </a:pPr>
                      <a:r>
                        <a:rPr lang="en-US" sz="900" b="0" i="0" u="none" strike="noStrike" cap="none" baseline="0" dirty="0">
                          <a:solidFill>
                            <a:srgbClr val="000000"/>
                          </a:solidFill>
                          <a:latin typeface="Calibri"/>
                          <a:ea typeface="Calibri"/>
                          <a:cs typeface="Calibri"/>
                          <a:sym typeface="Calibri"/>
                        </a:rPr>
                        <a:t>use of domain-specific vocabulary that may at times be inappropriate for the audience and purpose</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dirty="0">
                          <a:solidFill>
                            <a:srgbClr val="000000"/>
                          </a:solidFill>
                          <a:latin typeface="Calibri"/>
                          <a:ea typeface="Calibri"/>
                          <a:cs typeface="Calibri"/>
                          <a:sym typeface="Calibri"/>
                        </a:rPr>
                        <a:t>The response expresses ideas unevenly, using simplistic language: </a:t>
                      </a:r>
                    </a:p>
                    <a:p>
                      <a:pPr marL="117475" marR="0" lvl="0" indent="-117475" algn="l" rtl="0">
                        <a:spcBef>
                          <a:spcPts val="0"/>
                        </a:spcBef>
                        <a:buClr>
                          <a:srgbClr val="000000"/>
                        </a:buClr>
                        <a:buSzPct val="100000"/>
                        <a:buFont typeface="Arial"/>
                        <a:buChar char="•"/>
                      </a:pPr>
                      <a:r>
                        <a:rPr lang="en-US" sz="900" b="0" i="0" u="none" strike="noStrike" cap="none" baseline="0" dirty="0">
                          <a:solidFill>
                            <a:srgbClr val="000000"/>
                          </a:solidFill>
                          <a:latin typeface="Calibri"/>
                          <a:ea typeface="Calibri"/>
                          <a:cs typeface="Calibri"/>
                          <a:sym typeface="Calibri"/>
                        </a:rPr>
                        <a:t>use of domain-specific vocabulary that may at times be inappropriate for the audience and purpose</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1435073">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1</a:t>
                      </a:r>
                    </a:p>
                    <a:p>
                      <a:pPr marL="0" marR="0" lvl="0" indent="0" algn="ctr" rtl="0">
                        <a:lnSpc>
                          <a:spcPct val="115000"/>
                        </a:lnSpc>
                        <a:spcBef>
                          <a:spcPts val="0"/>
                        </a:spcBef>
                        <a:spcAft>
                          <a:spcPts val="0"/>
                        </a:spcAft>
                        <a:buSzPct val="25000"/>
                        <a:buNone/>
                      </a:pPr>
                      <a:r>
                        <a:rPr lang="en-US" sz="1000" b="1" u="none" strike="noStrike" cap="none" baseline="0">
                          <a:solidFill>
                            <a:srgbClr val="000000"/>
                          </a:solidFill>
                          <a:latin typeface="Calibri"/>
                          <a:ea typeface="Calibri"/>
                          <a:cs typeface="Calibri"/>
                          <a:sym typeface="Calibri"/>
                        </a:rPr>
                        <a:t>Merging</a:t>
                      </a:r>
                    </a:p>
                    <a:p>
                      <a:pPr marL="0" marR="0" lvl="0" indent="0" algn="ctr" rtl="0">
                        <a:lnSpc>
                          <a:spcPct val="115000"/>
                        </a:lnSpc>
                        <a:spcBef>
                          <a:spcPts val="0"/>
                        </a:spcBef>
                        <a:spcAft>
                          <a:spcPts val="0"/>
                        </a:spcAft>
                        <a:buSzPct val="25000"/>
                        <a:buNone/>
                      </a:pPr>
                      <a:r>
                        <a:rPr lang="en-US" sz="1000" b="1">
                          <a:latin typeface="Calibri"/>
                          <a:ea typeface="Calibri"/>
                          <a:cs typeface="Calibri"/>
                          <a:sym typeface="Calibri"/>
                        </a:rPr>
                        <a:t>(NY)</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u="none" strike="noStrike" cap="none" baseline="0" dirty="0">
                          <a:solidFill>
                            <a:schemeClr val="dk1"/>
                          </a:solidFill>
                          <a:latin typeface="Calibri"/>
                          <a:ea typeface="Calibri"/>
                          <a:cs typeface="Calibri"/>
                          <a:sym typeface="Calibri"/>
                        </a:rPr>
                        <a:t>The response may be related to the purpose but may offer little or no focus: </a:t>
                      </a:r>
                    </a:p>
                    <a:p>
                      <a:pPr marL="119063" marR="0" lvl="0" indent="-119063" algn="l" rtl="0">
                        <a:spcBef>
                          <a:spcPts val="0"/>
                        </a:spcBef>
                        <a:buClr>
                          <a:schemeClr val="dk1"/>
                        </a:buClr>
                        <a:buSzPct val="100000"/>
                        <a:buFont typeface="Arial"/>
                        <a:buChar char="•"/>
                      </a:pPr>
                      <a:r>
                        <a:rPr lang="en-US" sz="900" u="none" strike="noStrike" cap="none" baseline="0" dirty="0">
                          <a:solidFill>
                            <a:schemeClr val="dk1"/>
                          </a:solidFill>
                          <a:latin typeface="Calibri"/>
                          <a:ea typeface="Calibri"/>
                          <a:cs typeface="Calibri"/>
                          <a:sym typeface="Calibri"/>
                        </a:rPr>
                        <a:t>may be very brief </a:t>
                      </a:r>
                    </a:p>
                    <a:p>
                      <a:pPr marL="119063" marR="0" lvl="0" indent="-119063" algn="l" rtl="0">
                        <a:spcBef>
                          <a:spcPts val="0"/>
                        </a:spcBef>
                        <a:buClr>
                          <a:schemeClr val="dk1"/>
                        </a:buClr>
                        <a:buSzPct val="100000"/>
                        <a:buFont typeface="Arial"/>
                        <a:buChar char="•"/>
                      </a:pPr>
                      <a:r>
                        <a:rPr lang="en-US" sz="900" u="none" strike="noStrike" cap="none" baseline="0" dirty="0">
                          <a:solidFill>
                            <a:schemeClr val="dk1"/>
                          </a:solidFill>
                          <a:latin typeface="Calibri"/>
                          <a:ea typeface="Calibri"/>
                          <a:cs typeface="Calibri"/>
                          <a:sym typeface="Calibri"/>
                        </a:rPr>
                        <a:t>may have a major drift </a:t>
                      </a:r>
                    </a:p>
                    <a:p>
                      <a:pPr marL="119063" marR="0" lvl="0" indent="-119063" algn="l" rtl="0">
                        <a:spcBef>
                          <a:spcPts val="0"/>
                        </a:spcBef>
                        <a:buClr>
                          <a:schemeClr val="dk1"/>
                        </a:buClr>
                        <a:buSzPct val="100000"/>
                        <a:buFont typeface="Arial"/>
                        <a:buChar char="•"/>
                      </a:pPr>
                      <a:r>
                        <a:rPr lang="en-US" sz="900" u="none" strike="noStrike" cap="none" baseline="0" dirty="0">
                          <a:solidFill>
                            <a:schemeClr val="dk1"/>
                          </a:solidFill>
                          <a:latin typeface="Calibri"/>
                          <a:ea typeface="Calibri"/>
                          <a:cs typeface="Calibri"/>
                          <a:sym typeface="Calibri"/>
                        </a:rPr>
                        <a:t>opinion may be confusing or ambiguous </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solidFill>
                            <a:srgbClr val="000000"/>
                          </a:solidFill>
                          <a:latin typeface="Calibri"/>
                          <a:ea typeface="Calibri"/>
                          <a:cs typeface="Calibri"/>
                          <a:sym typeface="Calibri"/>
                        </a:rPr>
                        <a:t>The response has little or no discernible organizational structure: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few or no transitional strategies are evident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frequent extraneous ideas may intrude</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a:solidFill>
                            <a:srgbClr val="000000"/>
                          </a:solidFill>
                          <a:latin typeface="Calibri"/>
                          <a:ea typeface="Calibri"/>
                          <a:cs typeface="Calibri"/>
                          <a:sym typeface="Calibri"/>
                        </a:rPr>
                        <a:t>The response provides minimal support/evidence for the writer’s opinion that includes little or no use of sources, facts, and details: </a:t>
                      </a:r>
                    </a:p>
                    <a:p>
                      <a:pPr marL="117475" marR="0" lvl="0" indent="-117475" algn="l" rtl="0">
                        <a:spcBef>
                          <a:spcPts val="0"/>
                        </a:spcBef>
                        <a:buClr>
                          <a:srgbClr val="000000"/>
                        </a:buClr>
                        <a:buSzPct val="100000"/>
                        <a:buFont typeface="Arial"/>
                        <a:buChar char="•"/>
                      </a:pPr>
                      <a:r>
                        <a:rPr lang="en-US" sz="900" b="0" i="0" u="none" strike="noStrike" cap="none" baseline="0">
                          <a:solidFill>
                            <a:srgbClr val="000000"/>
                          </a:solidFill>
                          <a:latin typeface="Calibri"/>
                          <a:ea typeface="Calibri"/>
                          <a:cs typeface="Calibri"/>
                          <a:sym typeface="Calibri"/>
                        </a:rPr>
                        <a:t>use of evidence from sources is minimal, absent, in error, or irrelevant</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dirty="0">
                          <a:solidFill>
                            <a:srgbClr val="000000"/>
                          </a:solidFill>
                          <a:latin typeface="Calibri"/>
                          <a:ea typeface="Calibri"/>
                          <a:cs typeface="Calibri"/>
                          <a:sym typeface="Calibri"/>
                        </a:rPr>
                        <a:t>The response expression of ideas is vague, lacks clarity, or is confusing: </a:t>
                      </a:r>
                    </a:p>
                    <a:p>
                      <a:pPr marL="117475" marR="0" lvl="0" indent="-117475" algn="l" rtl="0">
                        <a:spcBef>
                          <a:spcPts val="0"/>
                        </a:spcBef>
                        <a:buClr>
                          <a:srgbClr val="000000"/>
                        </a:buClr>
                        <a:buSzPct val="100000"/>
                        <a:buFont typeface="Arial"/>
                        <a:buChar char="•"/>
                      </a:pPr>
                      <a:r>
                        <a:rPr lang="en-US" sz="900" b="0" i="0" u="none" strike="noStrike" cap="none" baseline="0" dirty="0">
                          <a:solidFill>
                            <a:srgbClr val="000000"/>
                          </a:solidFill>
                          <a:latin typeface="Calibri"/>
                          <a:ea typeface="Calibri"/>
                          <a:cs typeface="Calibri"/>
                          <a:sym typeface="Calibri"/>
                        </a:rPr>
                        <a:t>uses limited language or domain-specific vocabulary </a:t>
                      </a:r>
                    </a:p>
                    <a:p>
                      <a:pPr marL="117475" marR="0" lvl="0" indent="-117475" algn="l" rtl="0">
                        <a:spcBef>
                          <a:spcPts val="0"/>
                        </a:spcBef>
                        <a:buClr>
                          <a:srgbClr val="000000"/>
                        </a:buClr>
                        <a:buSzPct val="100000"/>
                        <a:buFont typeface="Arial"/>
                        <a:buChar char="•"/>
                      </a:pPr>
                      <a:r>
                        <a:rPr lang="en-US" sz="900" b="0" i="0" u="none" strike="noStrike" cap="none" baseline="0" dirty="0">
                          <a:solidFill>
                            <a:srgbClr val="000000"/>
                          </a:solidFill>
                          <a:latin typeface="Calibri"/>
                          <a:ea typeface="Calibri"/>
                          <a:cs typeface="Calibri"/>
                          <a:sym typeface="Calibri"/>
                        </a:rPr>
                        <a:t>may have little sense of audience and purpose</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a:txBody>
                    <a:bodyPr/>
                    <a:lstStyle/>
                    <a:p>
                      <a:pPr marL="0" marR="0" lvl="0" indent="0" algn="l" rtl="0">
                        <a:spcBef>
                          <a:spcPts val="0"/>
                        </a:spcBef>
                        <a:buSzPct val="25000"/>
                        <a:buNone/>
                      </a:pPr>
                      <a:r>
                        <a:rPr lang="en-US" sz="900" b="0" i="0" u="none" strike="noStrike" cap="none" baseline="0" dirty="0">
                          <a:solidFill>
                            <a:srgbClr val="000000"/>
                          </a:solidFill>
                          <a:latin typeface="Calibri"/>
                          <a:ea typeface="Calibri"/>
                          <a:cs typeface="Calibri"/>
                          <a:sym typeface="Calibri"/>
                        </a:rPr>
                        <a:t>The response demonstrates a lack of command of conventions: </a:t>
                      </a:r>
                    </a:p>
                    <a:p>
                      <a:pPr marL="117475" marR="0" lvl="0" indent="-117475" algn="l" rtl="0">
                        <a:spcBef>
                          <a:spcPts val="0"/>
                        </a:spcBef>
                        <a:buClr>
                          <a:srgbClr val="000000"/>
                        </a:buClr>
                        <a:buSzPct val="100000"/>
                        <a:buFont typeface="Arial"/>
                        <a:buChar char="•"/>
                      </a:pPr>
                      <a:r>
                        <a:rPr lang="en-US" sz="900" b="0" i="0" u="none" strike="noStrike" cap="none" baseline="0" dirty="0">
                          <a:solidFill>
                            <a:srgbClr val="000000"/>
                          </a:solidFill>
                          <a:latin typeface="Calibri"/>
                          <a:ea typeface="Calibri"/>
                          <a:cs typeface="Calibri"/>
                          <a:sym typeface="Calibri"/>
                        </a:rPr>
                        <a:t>errors are frequent and severe and meaning is often obscured</a:t>
                      </a:r>
                    </a:p>
                  </a:txBody>
                  <a:tcPr marL="92525" marR="0" marT="0" marB="0">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r>
              <a:tr h="353750">
                <a:tc>
                  <a:txBody>
                    <a:bodyPr/>
                    <a:lstStyle/>
                    <a:p>
                      <a:pPr marL="0" marR="0" lvl="0" indent="0" algn="ctr" rtl="0">
                        <a:lnSpc>
                          <a:spcPct val="115000"/>
                        </a:lnSpc>
                        <a:spcBef>
                          <a:spcPts val="0"/>
                        </a:spcBef>
                        <a:spcAft>
                          <a:spcPts val="0"/>
                        </a:spcAft>
                        <a:buSzPct val="25000"/>
                        <a:buNone/>
                      </a:pPr>
                      <a:r>
                        <a:rPr lang="en-US" sz="2000" b="1" u="none" strike="noStrike" cap="none" baseline="0">
                          <a:solidFill>
                            <a:srgbClr val="000000"/>
                          </a:solidFill>
                          <a:latin typeface="Calibri"/>
                          <a:ea typeface="Calibri"/>
                          <a:cs typeface="Calibri"/>
                          <a:sym typeface="Calibri"/>
                        </a:rPr>
                        <a:t>0</a:t>
                      </a:r>
                    </a:p>
                  </a:txBody>
                  <a:tcPr marL="92525" marR="28650" marT="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gridSpan="5">
                  <a:txBody>
                    <a:bodyPr/>
                    <a:lstStyle/>
                    <a:p>
                      <a:pPr marL="0" marR="0" lvl="0" indent="0" algn="l" rtl="0">
                        <a:spcBef>
                          <a:spcPts val="0"/>
                        </a:spcBef>
                        <a:buSzPct val="25000"/>
                        <a:buNone/>
                      </a:pPr>
                      <a:r>
                        <a:rPr lang="en-US" sz="1000" b="0" i="0" u="none" strike="noStrike" cap="none" baseline="0" dirty="0">
                          <a:solidFill>
                            <a:srgbClr val="000000"/>
                          </a:solidFill>
                          <a:latin typeface="Calibri"/>
                          <a:ea typeface="Calibri"/>
                          <a:cs typeface="Calibri"/>
                          <a:sym typeface="Calibri"/>
                        </a:rPr>
                        <a:t>A response gets no credit if it provides no evidence of the ability to [fill in with key language from the intended target].</a:t>
                      </a:r>
                    </a:p>
                  </a:txBody>
                  <a:tcPr marL="92525" marR="10525" marT="9800" marB="0" anchor="ctr">
                    <a:lnL w="12700" cap="flat">
                      <a:solidFill>
                        <a:srgbClr val="7F7F7F"/>
                      </a:solidFill>
                      <a:prstDash val="solid"/>
                      <a:round/>
                      <a:headEnd type="none" w="med" len="med"/>
                      <a:tailEnd type="none" w="med" len="med"/>
                    </a:lnL>
                    <a:lnR w="12700" cap="flat">
                      <a:solidFill>
                        <a:srgbClr val="7F7F7F"/>
                      </a:solidFill>
                      <a:prstDash val="solid"/>
                      <a:round/>
                      <a:headEnd type="none" w="med" len="med"/>
                      <a:tailEnd type="none" w="med" len="med"/>
                    </a:lnR>
                    <a:lnT w="12700" cap="flat">
                      <a:solidFill>
                        <a:srgbClr val="7F7F7F"/>
                      </a:solidFill>
                      <a:prstDash val="solid"/>
                      <a:round/>
                      <a:headEnd type="none" w="med" len="med"/>
                      <a:tailEnd type="none" w="med" len="med"/>
                    </a:lnT>
                    <a:lnB w="12700" cap="flat">
                      <a:solidFill>
                        <a:srgbClr val="7F7F7F"/>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17" name="Shape 117"/>
          <p:cNvSpPr/>
          <p:nvPr/>
        </p:nvSpPr>
        <p:spPr>
          <a:xfrm>
            <a:off x="294354" y="250754"/>
            <a:ext cx="5891150" cy="346227"/>
          </a:xfrm>
          <a:prstGeom prst="rect">
            <a:avLst/>
          </a:prstGeom>
          <a:noFill/>
          <a:ln>
            <a:noFill/>
          </a:ln>
        </p:spPr>
        <p:txBody>
          <a:bodyPr lIns="96875" tIns="48425" rIns="96875" bIns="48425" anchor="t" anchorCtr="0">
            <a:noAutofit/>
          </a:bodyPr>
          <a:lstStyle/>
          <a:p>
            <a:pPr marL="0" marR="0" lvl="0" indent="0" algn="l" rtl="0">
              <a:spcBef>
                <a:spcPts val="0"/>
              </a:spcBef>
              <a:buSzPct val="25000"/>
              <a:buNone/>
            </a:pPr>
            <a:r>
              <a:rPr lang="en-US" sz="1600" b="1" i="0" u="none" strike="noStrike" cap="none" baseline="0" dirty="0">
                <a:solidFill>
                  <a:schemeClr val="dk1"/>
                </a:solidFill>
                <a:latin typeface="Calibri"/>
                <a:ea typeface="Calibri"/>
                <a:cs typeface="Calibri"/>
                <a:sym typeface="Calibri"/>
              </a:rPr>
              <a:t> Grades 3 - 5: Generic 4-Point Opinion Writing Rubric </a:t>
            </a:r>
          </a:p>
        </p:txBody>
      </p:sp>
      <p:sp>
        <p:nvSpPr>
          <p:cNvPr id="118" name="Shape 118"/>
          <p:cNvSpPr txBox="1">
            <a:spLocks noGrp="1"/>
          </p:cNvSpPr>
          <p:nvPr>
            <p:ph type="sldNum" idx="12"/>
          </p:nvPr>
        </p:nvSpPr>
        <p:spPr>
          <a:xfrm>
            <a:off x="7162800" y="9522884"/>
            <a:ext cx="589127" cy="535515"/>
          </a:xfrm>
          <a:prstGeom prst="rect">
            <a:avLst/>
          </a:prstGeom>
          <a:noFill/>
          <a:ln>
            <a:noFill/>
          </a:ln>
        </p:spPr>
        <p:txBody>
          <a:bodyPr lIns="101875" tIns="50925" rIns="101875" bIns="50925" anchor="ctr" anchorCtr="0">
            <a:noAutofit/>
          </a:bodyPr>
          <a:lstStyle/>
          <a:p>
            <a:pPr marL="0" marR="0" lvl="0" indent="0" algn="r" rtl="0">
              <a:spcBef>
                <a:spcPts val="0"/>
              </a:spcBef>
              <a:buSzPct val="25000"/>
              <a:buNone/>
            </a:pPr>
            <a:r>
              <a:rPr lang="en-US"/>
              <a:t> </a:t>
            </a:r>
          </a:p>
        </p:txBody>
      </p:sp>
      <p:sp>
        <p:nvSpPr>
          <p:cNvPr id="6" name="TextBox 5"/>
          <p:cNvSpPr txBox="1"/>
          <p:nvPr/>
        </p:nvSpPr>
        <p:spPr>
          <a:xfrm rot="19851382">
            <a:off x="57146" y="4553808"/>
            <a:ext cx="7654486" cy="1015663"/>
          </a:xfrm>
          <a:prstGeom prst="rect">
            <a:avLst/>
          </a:prstGeom>
          <a:noFill/>
        </p:spPr>
        <p:txBody>
          <a:bodyPr wrap="square" rtlCol="0">
            <a:spAutoFit/>
          </a:bodyPr>
          <a:lstStyle/>
          <a:p>
            <a:pPr algn="ctr"/>
            <a:r>
              <a:rPr lang="en-US" sz="6000" dirty="0" smtClean="0">
                <a:solidFill>
                  <a:schemeClr val="bg1">
                    <a:lumMod val="50000"/>
                  </a:schemeClr>
                </a:solidFill>
              </a:rPr>
              <a:t>NOT YET TRANSLATED</a:t>
            </a:r>
            <a:endParaRPr lang="en-US" sz="6000" dirty="0">
              <a:solidFill>
                <a:schemeClr val="bg1">
                  <a:lumMod val="50000"/>
                </a:schemeClr>
              </a:solidFill>
            </a:endParaRPr>
          </a:p>
        </p:txBody>
      </p:sp>
      <p:sp>
        <p:nvSpPr>
          <p:cNvPr id="7" name="Slide Number Placeholder 3"/>
          <p:cNvSpPr txBox="1">
            <a:spLocks/>
          </p:cNvSpPr>
          <p:nvPr/>
        </p:nvSpPr>
        <p:spPr>
          <a:xfrm>
            <a:off x="5643803" y="9448800"/>
            <a:ext cx="1813560" cy="535516"/>
          </a:xfrm>
          <a:prstGeom prst="rect">
            <a:avLst/>
          </a:prstGeom>
        </p:spPr>
        <p:txBody>
          <a:bodyPr vert="horz" lIns="101882" tIns="50941" rIns="101882" bIns="50941" rtlCol="0" anchor="ctr"/>
          <a:lstStyle>
            <a:defPPr>
              <a:defRPr lang="en-US"/>
            </a:defPPr>
            <a:lvl1pPr marL="0" algn="r" defTabSz="1018824" rtl="0" eaLnBrk="1" latinLnBrk="0" hangingPunct="1">
              <a:defRPr sz="1300" kern="1200">
                <a:solidFill>
                  <a:schemeClr val="tx1">
                    <a:tint val="75000"/>
                  </a:schemeClr>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a:lstStyle>
          <a:p>
            <a:fld id="{F177B04D-AEB5-43ED-B9BA-B3D1EC9C9067}" type="slidenum">
              <a:rPr lang="en-US" smtClean="0"/>
              <a:pPr/>
              <a:t>22</a:t>
            </a:fld>
            <a:endParaRPr lang="en-US" dirty="0"/>
          </a:p>
        </p:txBody>
      </p:sp>
    </p:spTree>
    <p:extLst>
      <p:ext uri="{BB962C8B-B14F-4D97-AF65-F5344CB8AC3E}">
        <p14:creationId xmlns:p14="http://schemas.microsoft.com/office/powerpoint/2010/main" val="3092304175"/>
      </p:ext>
    </p:extLst>
  </p:cSld>
  <p:clrMapOvr>
    <a:masterClrMapping/>
  </p:clrMapOvr>
  <p:transition spd="slow">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97215" y="8537383"/>
            <a:ext cx="7338594" cy="1115579"/>
          </a:xfrm>
          <a:prstGeom prst="rect">
            <a:avLst/>
          </a:prstGeom>
          <a:noFill/>
        </p:spPr>
        <p:txBody>
          <a:bodyPr wrap="square" lIns="91330" tIns="45665" rIns="91330" bIns="45665">
            <a:spAutoFit/>
          </a:bodyPr>
          <a:lstStyle/>
          <a:p>
            <a:r>
              <a:rPr lang="es-419" sz="950" dirty="0"/>
              <a:t>Esta tarea de </a:t>
            </a:r>
            <a:r>
              <a:rPr lang="es-419" sz="950"/>
              <a:t>rendimiento </a:t>
            </a:r>
            <a:r>
              <a:rPr lang="es-419" sz="950" smtClean="0"/>
              <a:t>se </a:t>
            </a:r>
            <a:r>
              <a:rPr lang="es-419" sz="950" dirty="0"/>
              <a:t>basa en la escritura. Como una opción, </a:t>
            </a:r>
            <a:r>
              <a:rPr lang="es-419" sz="950"/>
              <a:t>si </a:t>
            </a:r>
            <a:r>
              <a:rPr lang="es-419" sz="950" smtClean="0"/>
              <a:t>desea </a:t>
            </a:r>
            <a:r>
              <a:rPr lang="es-419" sz="950"/>
              <a:t>dar </a:t>
            </a:r>
            <a:r>
              <a:rPr lang="es-419" sz="950" smtClean="0"/>
              <a:t>seguimiento </a:t>
            </a:r>
            <a:r>
              <a:rPr lang="es-419" sz="950" dirty="0"/>
              <a:t>al crecimiento ELP como </a:t>
            </a:r>
            <a:r>
              <a:rPr lang="es-419" sz="950"/>
              <a:t>un </a:t>
            </a:r>
            <a:r>
              <a:rPr lang="es-419" sz="950" smtClean="0"/>
              <a:t>segundo </a:t>
            </a:r>
            <a:r>
              <a:rPr lang="es-419" sz="950" dirty="0"/>
              <a:t>objetivo, los maestros pueden optar por evaluar ELP estándar 4 </a:t>
            </a:r>
            <a:r>
              <a:rPr lang="es-419" sz="950"/>
              <a:t>porque </a:t>
            </a:r>
            <a:r>
              <a:rPr lang="es-419" sz="950" smtClean="0"/>
              <a:t>se </a:t>
            </a:r>
            <a:r>
              <a:rPr lang="es-419" sz="950" dirty="0" smtClean="0"/>
              <a:t>alinea </a:t>
            </a:r>
            <a:r>
              <a:rPr lang="es-419" sz="950" dirty="0"/>
              <a:t>con esta tarea de rendimiento específica. La composición completa de su estudiante </a:t>
            </a:r>
            <a:r>
              <a:rPr lang="es-419" sz="950"/>
              <a:t>puede </a:t>
            </a:r>
            <a:r>
              <a:rPr lang="es-419" sz="950" smtClean="0"/>
              <a:t>ser </a:t>
            </a:r>
            <a:r>
              <a:rPr lang="es-419" sz="950" dirty="0"/>
              <a:t>analizada para identificar los niveles de dominio lingüístico en inglés. Es evidente que los estudiantes estarán navegando a través de las modalidades para llegar al producto final. Sin embargo, es importante tener en mente qué es lo que está evaluando la tarea de rendimiento de un escrito de opinión, y cuán profundamente el estudiante entiende el contenido de </a:t>
            </a:r>
            <a:r>
              <a:rPr lang="es-419" sz="950"/>
              <a:t>la </a:t>
            </a:r>
            <a:r>
              <a:rPr lang="es-419" sz="950" smtClean="0"/>
              <a:t>clase </a:t>
            </a:r>
            <a:r>
              <a:rPr lang="es-419" sz="950" dirty="0"/>
              <a:t>y el lenguaje. La meta de crecimiento ELP es proporcionar “</a:t>
            </a:r>
            <a:r>
              <a:rPr lang="es-419" sz="950"/>
              <a:t>la </a:t>
            </a:r>
            <a:r>
              <a:rPr lang="es-419" sz="950" smtClean="0"/>
              <a:t>enseñanza </a:t>
            </a:r>
            <a:r>
              <a:rPr lang="es-419" sz="950" dirty="0"/>
              <a:t>escalonada justa" para que los estudiantes demuestren su comprensión a fin de </a:t>
            </a:r>
            <a:r>
              <a:rPr lang="es-419" sz="950"/>
              <a:t>que </a:t>
            </a:r>
            <a:r>
              <a:rPr lang="es-419" sz="950" smtClean="0"/>
              <a:t>pasen </a:t>
            </a:r>
            <a:r>
              <a:rPr lang="es-419" sz="950" dirty="0"/>
              <a:t>de un nivel de competencia al siguiente.</a:t>
            </a:r>
          </a:p>
        </p:txBody>
      </p:sp>
      <p:graphicFrame>
        <p:nvGraphicFramePr>
          <p:cNvPr id="5" name="Table 4"/>
          <p:cNvGraphicFramePr>
            <a:graphicFrameLocks noGrp="1"/>
          </p:cNvGraphicFramePr>
          <p:nvPr>
            <p:extLst/>
          </p:nvPr>
        </p:nvGraphicFramePr>
        <p:xfrm>
          <a:off x="236593" y="414963"/>
          <a:ext cx="7299217" cy="5993845"/>
        </p:xfrm>
        <a:graphic>
          <a:graphicData uri="http://schemas.openxmlformats.org/drawingml/2006/table">
            <a:tbl>
              <a:tblPr/>
              <a:tblGrid>
                <a:gridCol w="2049407"/>
                <a:gridCol w="706123"/>
                <a:gridCol w="447041"/>
                <a:gridCol w="447041"/>
                <a:gridCol w="383177"/>
                <a:gridCol w="3266428"/>
              </a:tblGrid>
              <a:tr h="649985">
                <a:tc rowSpan="2">
                  <a:txBody>
                    <a:bodyPr/>
                    <a:lstStyle/>
                    <a:p>
                      <a:pPr marL="0" marR="0">
                        <a:lnSpc>
                          <a:spcPct val="115000"/>
                        </a:lnSpc>
                        <a:spcBef>
                          <a:spcPts val="0"/>
                        </a:spcBef>
                        <a:spcAft>
                          <a:spcPts val="0"/>
                        </a:spcAft>
                      </a:pPr>
                      <a:r>
                        <a:rPr lang="x-none" sz="900" b="1" kern="1200" noProof="0" dirty="0" smtClean="0">
                          <a:solidFill>
                            <a:schemeClr val="bg1">
                              <a:lumMod val="50000"/>
                            </a:schemeClr>
                          </a:solidFill>
                          <a:effectLst/>
                          <a:latin typeface="+mn-lt"/>
                          <a:ea typeface="Calibri"/>
                          <a:cs typeface="Times New Roman"/>
                        </a:rPr>
                        <a:t>Modalidades receptivas*:</a:t>
                      </a:r>
                      <a:r>
                        <a:rPr lang="x-none" sz="900" kern="1200" noProof="0" dirty="0" smtClean="0">
                          <a:solidFill>
                            <a:schemeClr val="bg1">
                              <a:lumMod val="50000"/>
                            </a:schemeClr>
                          </a:solidFill>
                          <a:effectLst/>
                          <a:latin typeface="+mn-lt"/>
                          <a:ea typeface="Calibri"/>
                          <a:cs typeface="Times New Roman"/>
                        </a:rPr>
                        <a:t> </a:t>
                      </a:r>
                      <a:br>
                        <a:rPr lang="x-none" sz="900" kern="1200" noProof="0" dirty="0" smtClean="0">
                          <a:solidFill>
                            <a:schemeClr val="bg1">
                              <a:lumMod val="50000"/>
                            </a:schemeClr>
                          </a:solidFill>
                          <a:effectLst/>
                          <a:latin typeface="+mn-lt"/>
                          <a:ea typeface="Calibri"/>
                          <a:cs typeface="Times New Roman"/>
                        </a:rPr>
                      </a:br>
                      <a:r>
                        <a:rPr lang="x-none" sz="900" kern="1200" noProof="0" dirty="0" smtClean="0">
                          <a:solidFill>
                            <a:schemeClr val="bg1">
                              <a:lumMod val="50000"/>
                            </a:schemeClr>
                          </a:solidFill>
                          <a:effectLst/>
                          <a:latin typeface="+mn-lt"/>
                          <a:ea typeface="Calibri"/>
                          <a:cs typeface="Times New Roman"/>
                        </a:rPr>
                        <a:t>M</a:t>
                      </a:r>
                      <a:r>
                        <a:rPr lang="x-none" sz="900" kern="1200" baseline="0" noProof="0" dirty="0" smtClean="0">
                          <a:solidFill>
                            <a:schemeClr val="bg1">
                              <a:lumMod val="50000"/>
                            </a:schemeClr>
                          </a:solidFill>
                          <a:effectLst/>
                          <a:latin typeface="+mn-lt"/>
                          <a:ea typeface="Calibri"/>
                          <a:cs typeface="Times New Roman"/>
                        </a:rPr>
                        <a:t>aneras </a:t>
                      </a:r>
                      <a:r>
                        <a:rPr lang="x-none" sz="900" kern="1200" noProof="0" dirty="0" smtClean="0">
                          <a:solidFill>
                            <a:schemeClr val="bg1">
                              <a:lumMod val="50000"/>
                            </a:schemeClr>
                          </a:solidFill>
                          <a:effectLst/>
                          <a:latin typeface="+mn-lt"/>
                          <a:ea typeface="Calibri"/>
                          <a:cs typeface="Times New Roman"/>
                        </a:rPr>
                        <a:t>en las que los estudiantes reciben las comunicaciones de otros (por ejemplo: escuchar, leer, ver). La instrucción y evaluación de las modalidades </a:t>
                      </a:r>
                      <a:r>
                        <a:rPr lang="x-none" sz="900" kern="1200" noProof="0" smtClean="0">
                          <a:solidFill>
                            <a:schemeClr val="bg1">
                              <a:lumMod val="50000"/>
                            </a:schemeClr>
                          </a:solidFill>
                          <a:effectLst/>
                          <a:latin typeface="+mn-lt"/>
                          <a:ea typeface="Calibri"/>
                          <a:cs typeface="Times New Roman"/>
                        </a:rPr>
                        <a:t>receptivas se </a:t>
                      </a:r>
                      <a:r>
                        <a:rPr lang="x-none" sz="900" kern="1200" noProof="0" dirty="0" smtClean="0">
                          <a:solidFill>
                            <a:schemeClr val="bg1">
                              <a:lumMod val="50000"/>
                            </a:schemeClr>
                          </a:solidFill>
                          <a:effectLst/>
                          <a:latin typeface="+mn-lt"/>
                          <a:ea typeface="Calibri"/>
                          <a:cs typeface="Times New Roman"/>
                        </a:rPr>
                        <a:t>centran en la comunicación de </a:t>
                      </a:r>
                      <a:r>
                        <a:rPr lang="x-none" sz="900" kern="1200" baseline="0" noProof="0" dirty="0" smtClean="0">
                          <a:solidFill>
                            <a:schemeClr val="bg1">
                              <a:lumMod val="50000"/>
                            </a:schemeClr>
                          </a:solidFill>
                          <a:effectLst/>
                          <a:latin typeface="+mn-lt"/>
                          <a:ea typeface="Calibri"/>
                          <a:cs typeface="Times New Roman"/>
                        </a:rPr>
                        <a:t>lo</a:t>
                      </a:r>
                      <a:r>
                        <a:rPr lang="x-none" sz="900" kern="1200" noProof="0" dirty="0" smtClean="0">
                          <a:solidFill>
                            <a:schemeClr val="bg1">
                              <a:lumMod val="50000"/>
                            </a:schemeClr>
                          </a:solidFill>
                          <a:effectLst/>
                          <a:latin typeface="+mn-lt"/>
                          <a:ea typeface="Calibri"/>
                          <a:cs typeface="Times New Roman"/>
                        </a:rPr>
                        <a:t>s</a:t>
                      </a:r>
                      <a:r>
                        <a:rPr lang="x-none" sz="900" kern="1200" baseline="0" noProof="0" dirty="0" smtClean="0">
                          <a:solidFill>
                            <a:schemeClr val="bg1">
                              <a:lumMod val="50000"/>
                            </a:schemeClr>
                          </a:solidFill>
                          <a:effectLst/>
                          <a:latin typeface="+mn-lt"/>
                          <a:ea typeface="Calibri"/>
                          <a:cs typeface="Times New Roman"/>
                        </a:rPr>
                        <a:t> estudiantes de su </a:t>
                      </a:r>
                      <a:r>
                        <a:rPr lang="x-none" sz="900" kern="1200" noProof="0" dirty="0" smtClean="0">
                          <a:solidFill>
                            <a:schemeClr val="bg1">
                              <a:lumMod val="50000"/>
                            </a:schemeClr>
                          </a:solidFill>
                          <a:effectLst/>
                          <a:latin typeface="+mn-lt"/>
                          <a:ea typeface="Calibri"/>
                          <a:cs typeface="Times New Roman"/>
                        </a:rPr>
                        <a:t>comprensión del significado de </a:t>
                      </a:r>
                      <a:r>
                        <a:rPr lang="en-US" sz="900" kern="1200" noProof="0" dirty="0" smtClean="0">
                          <a:solidFill>
                            <a:schemeClr val="bg1">
                              <a:lumMod val="50000"/>
                            </a:schemeClr>
                          </a:solidFill>
                          <a:effectLst/>
                          <a:latin typeface="+mn-lt"/>
                          <a:ea typeface="Calibri"/>
                          <a:cs typeface="Times New Roman"/>
                        </a:rPr>
                        <a:t>la </a:t>
                      </a:r>
                      <a:r>
                        <a:rPr lang="x-none" sz="900" kern="1200" noProof="0" dirty="0" smtClean="0">
                          <a:solidFill>
                            <a:schemeClr val="bg1">
                              <a:lumMod val="50000"/>
                            </a:schemeClr>
                          </a:solidFill>
                          <a:effectLst/>
                          <a:latin typeface="+mn-lt"/>
                          <a:ea typeface="Calibri"/>
                          <a:cs typeface="Times New Roman"/>
                        </a:rPr>
                        <a:t> comunicaci</a:t>
                      </a:r>
                      <a:r>
                        <a:rPr lang="en-US" sz="900" kern="1200" noProof="0" dirty="0" err="1" smtClean="0">
                          <a:solidFill>
                            <a:schemeClr val="bg1">
                              <a:lumMod val="50000"/>
                            </a:schemeClr>
                          </a:solidFill>
                          <a:effectLst/>
                          <a:latin typeface="+mn-lt"/>
                          <a:ea typeface="Calibri"/>
                          <a:cs typeface="Times New Roman"/>
                        </a:rPr>
                        <a:t>ón</a:t>
                      </a:r>
                      <a:r>
                        <a:rPr lang="en-US" sz="900" kern="1200" noProof="0" dirty="0" smtClean="0">
                          <a:solidFill>
                            <a:schemeClr val="bg1">
                              <a:lumMod val="50000"/>
                            </a:schemeClr>
                          </a:solidFill>
                          <a:effectLst/>
                          <a:latin typeface="+mn-lt"/>
                          <a:ea typeface="Calibri"/>
                          <a:cs typeface="Times New Roman"/>
                        </a:rPr>
                        <a:t> de</a:t>
                      </a:r>
                      <a:r>
                        <a:rPr lang="x-none" sz="900" kern="1200" noProof="0" dirty="0" smtClean="0">
                          <a:solidFill>
                            <a:schemeClr val="bg1">
                              <a:lumMod val="50000"/>
                            </a:schemeClr>
                          </a:solidFill>
                          <a:effectLst/>
                          <a:latin typeface="+mn-lt"/>
                          <a:ea typeface="Calibri"/>
                          <a:cs typeface="Times New Roman"/>
                        </a:rPr>
                        <a:t> los demás.</a:t>
                      </a:r>
                      <a:endParaRPr lang="x-none" sz="900" noProof="0" dirty="0">
                        <a:solidFill>
                          <a:schemeClr val="bg1">
                            <a:lumMod val="50000"/>
                          </a:schemeClr>
                        </a:solidFill>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x-none" sz="900" kern="1200" noProof="0" dirty="0" smtClean="0">
                          <a:solidFill>
                            <a:srgbClr val="7F7F7F"/>
                          </a:solidFill>
                          <a:effectLst/>
                          <a:latin typeface="+mn-lt"/>
                          <a:ea typeface="Calibri"/>
                          <a:cs typeface="Times New Roman"/>
                        </a:rPr>
                        <a:t>Escuchar</a:t>
                      </a:r>
                    </a:p>
                    <a:p>
                      <a:pPr marL="0" marR="0" algn="ctr">
                        <a:lnSpc>
                          <a:spcPct val="115000"/>
                        </a:lnSpc>
                        <a:spcBef>
                          <a:spcPts val="0"/>
                        </a:spcBef>
                        <a:spcAft>
                          <a:spcPts val="0"/>
                        </a:spcAft>
                      </a:pPr>
                      <a:r>
                        <a:rPr lang="x-none" sz="900" kern="1200" noProof="0" dirty="0" smtClean="0">
                          <a:solidFill>
                            <a:srgbClr val="7F7F7F"/>
                          </a:solidFill>
                          <a:effectLst/>
                          <a:latin typeface="+mn-lt"/>
                          <a:ea typeface="Calibri"/>
                          <a:cs typeface="Times New Roman"/>
                        </a:rPr>
                        <a:t>y</a:t>
                      </a:r>
                    </a:p>
                    <a:p>
                      <a:pPr marL="0" marR="0" algn="ctr">
                        <a:lnSpc>
                          <a:spcPct val="115000"/>
                        </a:lnSpc>
                        <a:spcBef>
                          <a:spcPts val="0"/>
                        </a:spcBef>
                        <a:spcAft>
                          <a:spcPts val="0"/>
                        </a:spcAft>
                      </a:pPr>
                      <a:r>
                        <a:rPr lang="x-none" sz="900" kern="1200" noProof="0" dirty="0" smtClean="0">
                          <a:solidFill>
                            <a:srgbClr val="7F7F7F"/>
                          </a:solidFill>
                          <a:effectLst/>
                          <a:latin typeface="+mn-lt"/>
                          <a:ea typeface="Calibri"/>
                          <a:cs typeface="Times New Roman"/>
                        </a:rPr>
                        <a:t>Leer</a:t>
                      </a:r>
                      <a:endParaRPr lang="x-none" sz="900" kern="1200" noProof="0" dirty="0">
                        <a:solidFill>
                          <a:srgbClr val="7F7F7F"/>
                        </a:solidFill>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8">
                  <a:txBody>
                    <a:bodyPr/>
                    <a:lstStyle/>
                    <a:p>
                      <a:pPr marL="291465" marR="71755" indent="-219710" algn="ctr">
                        <a:lnSpc>
                          <a:spcPct val="115000"/>
                        </a:lnSpc>
                        <a:spcBef>
                          <a:spcPts val="0"/>
                        </a:spcBef>
                        <a:spcAft>
                          <a:spcPts val="0"/>
                        </a:spcAft>
                      </a:pPr>
                      <a:r>
                        <a:rPr lang="x-none" sz="1400" b="1" kern="1200" noProof="0" dirty="0" smtClean="0">
                          <a:effectLst/>
                          <a:latin typeface="+mn-lt"/>
                          <a:ea typeface="Times New Roman"/>
                          <a:cs typeface="Times New Roman"/>
                        </a:rPr>
                        <a:t>9 - crear</a:t>
                      </a:r>
                      <a:r>
                        <a:rPr lang="x-none" sz="1400" b="0" kern="1200" noProof="0" dirty="0" smtClean="0">
                          <a:effectLst/>
                          <a:latin typeface="+mn-lt"/>
                          <a:ea typeface="Times New Roman"/>
                          <a:cs typeface="Times New Roman"/>
                        </a:rPr>
                        <a:t> un discurso y un texto  </a:t>
                      </a:r>
                      <a:r>
                        <a:rPr lang="x-none" sz="1400" b="1" kern="1200" noProof="0" dirty="0" smtClean="0">
                          <a:effectLst/>
                          <a:latin typeface="+mn-lt"/>
                          <a:ea typeface="Times New Roman"/>
                          <a:cs typeface="Times New Roman"/>
                        </a:rPr>
                        <a:t>claro y coherente apropiado para su grado</a:t>
                      </a:r>
                      <a:endParaRPr lang="x-none" sz="1600" b="1" noProof="0" dirty="0">
                        <a:effectLst/>
                        <a:latin typeface="+mn-lt"/>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rowSpan="8">
                  <a:txBody>
                    <a:bodyPr/>
                    <a:lstStyle/>
                    <a:p>
                      <a:pPr algn="ctr"/>
                      <a:r>
                        <a:rPr lang="x-none" sz="1400" b="1" kern="1200" noProof="0" dirty="0" smtClean="0">
                          <a:solidFill>
                            <a:schemeClr val="tx1"/>
                          </a:solidFill>
                          <a:effectLst/>
                          <a:latin typeface="+mn-lt"/>
                          <a:ea typeface="Times New Roman"/>
                          <a:cs typeface="Times New Roman"/>
                        </a:rPr>
                        <a:t> 10 - </a:t>
                      </a:r>
                      <a:r>
                        <a:rPr lang="x-none" sz="1400" b="1" kern="1200" noProof="0" dirty="0" smtClean="0">
                          <a:solidFill>
                            <a:schemeClr val="tx1"/>
                          </a:solidFill>
                          <a:effectLst/>
                          <a:latin typeface="+mn-lt"/>
                          <a:ea typeface="+mn-ea"/>
                          <a:cs typeface="+mn-cs"/>
                        </a:rPr>
                        <a:t>hacer uso</a:t>
                      </a:r>
                      <a:r>
                        <a:rPr lang="x-none" sz="1400" kern="1200" noProof="0" dirty="0" smtClean="0">
                          <a:solidFill>
                            <a:schemeClr val="tx1"/>
                          </a:solidFill>
                          <a:effectLst/>
                          <a:latin typeface="+mn-lt"/>
                          <a:ea typeface="+mn-ea"/>
                          <a:cs typeface="+mn-cs"/>
                        </a:rPr>
                        <a:t> preciso del inglés</a:t>
                      </a:r>
                      <a:r>
                        <a:rPr lang="x-none" sz="1400" kern="1200" baseline="0" noProof="0" dirty="0" smtClean="0">
                          <a:solidFill>
                            <a:schemeClr val="tx1"/>
                          </a:solidFill>
                          <a:effectLst/>
                          <a:latin typeface="+mn-lt"/>
                          <a:ea typeface="+mn-ea"/>
                          <a:cs typeface="+mn-cs"/>
                        </a:rPr>
                        <a:t> est</a:t>
                      </a:r>
                      <a:r>
                        <a:rPr lang="x-none" sz="1400" kern="1200" noProof="0" dirty="0" smtClean="0">
                          <a:solidFill>
                            <a:schemeClr val="tx1"/>
                          </a:solidFill>
                          <a:effectLst/>
                          <a:latin typeface="+mn-lt"/>
                          <a:ea typeface="+mn-ea"/>
                          <a:cs typeface="+mn-cs"/>
                        </a:rPr>
                        <a:t>ándar </a:t>
                      </a:r>
                      <a:r>
                        <a:rPr lang="en-US" sz="1400" kern="1200" noProof="0" dirty="0" smtClean="0">
                          <a:solidFill>
                            <a:schemeClr val="tx1"/>
                          </a:solidFill>
                          <a:effectLst/>
                          <a:latin typeface="+mn-lt"/>
                          <a:ea typeface="+mn-ea"/>
                          <a:cs typeface="+mn-cs"/>
                        </a:rPr>
                        <a:t>del </a:t>
                      </a:r>
                      <a:r>
                        <a:rPr lang="x-none" sz="1400" kern="1200" noProof="0" dirty="0" smtClean="0">
                          <a:solidFill>
                            <a:schemeClr val="tx1"/>
                          </a:solidFill>
                          <a:effectLst/>
                          <a:latin typeface="+mn-lt"/>
                          <a:ea typeface="+mn-ea"/>
                          <a:cs typeface="+mn-cs"/>
                        </a:rPr>
                        <a:t>nivel de grado para </a:t>
                      </a:r>
                    </a:p>
                    <a:p>
                      <a:pPr algn="ctr"/>
                      <a:r>
                        <a:rPr lang="x-none" sz="1400" kern="1200" noProof="0" smtClean="0">
                          <a:solidFill>
                            <a:schemeClr val="tx1"/>
                          </a:solidFill>
                          <a:effectLst/>
                          <a:latin typeface="+mn-lt"/>
                          <a:ea typeface="+mn-ea"/>
                          <a:cs typeface="+mn-cs"/>
                        </a:rPr>
                        <a:t>                comunicarse </a:t>
                      </a:r>
                      <a:r>
                        <a:rPr lang="x-none" sz="1400" kern="1200" noProof="0" dirty="0" smtClean="0">
                          <a:solidFill>
                            <a:schemeClr val="tx1"/>
                          </a:solidFill>
                          <a:effectLst/>
                          <a:latin typeface="+mn-lt"/>
                          <a:ea typeface="+mn-ea"/>
                          <a:cs typeface="+mn-cs"/>
                        </a:rPr>
                        <a:t>apropiadamente de forma oral y escrita</a:t>
                      </a:r>
                      <a:endParaRPr lang="x-none" sz="1600" noProof="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Times New Roman"/>
                        </a:rPr>
                        <a:t>1</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s-419" sz="800" b="1" i="0" u="none" strike="noStrike" kern="1200" cap="none" spc="0" normalizeH="0" baseline="0" noProof="0" dirty="0" smtClean="0">
                          <a:ln>
                            <a:noFill/>
                          </a:ln>
                          <a:solidFill>
                            <a:srgbClr val="7F7F7F"/>
                          </a:solidFill>
                          <a:effectLst/>
                          <a:uLnTx/>
                          <a:uFillTx/>
                          <a:latin typeface="+mn-lt"/>
                          <a:ea typeface="Calibri"/>
                          <a:cs typeface="GillSansMT"/>
                        </a:rPr>
                        <a:t>elaborar/construir significados  </a:t>
                      </a:r>
                      <a:r>
                        <a:rPr kumimoji="0" lang="es-419" sz="800" b="0" i="0" u="none" strike="noStrike" kern="1200" cap="none" spc="0" normalizeH="0" baseline="0" noProof="0" dirty="0" smtClean="0">
                          <a:ln>
                            <a:noFill/>
                          </a:ln>
                          <a:solidFill>
                            <a:srgbClr val="7F7F7F"/>
                          </a:solidFill>
                          <a:effectLst/>
                          <a:uLnTx/>
                          <a:uFillTx/>
                          <a:latin typeface="+mn-lt"/>
                          <a:ea typeface="Calibri"/>
                          <a:cs typeface="GillSansMT"/>
                        </a:rPr>
                        <a:t>a partir </a:t>
                      </a:r>
                      <a:r>
                        <a:rPr kumimoji="0" lang="es-419" sz="800" b="0" i="0" u="none" strike="noStrike" kern="1200" cap="none" spc="0" normalizeH="0" baseline="0" noProof="0" smtClean="0">
                          <a:ln>
                            <a:noFill/>
                          </a:ln>
                          <a:solidFill>
                            <a:srgbClr val="7F7F7F"/>
                          </a:solidFill>
                          <a:effectLst/>
                          <a:uLnTx/>
                          <a:uFillTx/>
                          <a:latin typeface="+mn-lt"/>
                          <a:ea typeface="Calibri"/>
                          <a:cs typeface="GillSansMT"/>
                        </a:rPr>
                        <a:t>de presentaciones </a:t>
                      </a:r>
                      <a:r>
                        <a:rPr kumimoji="0" lang="es-419" sz="800" b="0" i="0" u="none" strike="noStrike" kern="1200" cap="none" spc="0" normalizeH="0" baseline="0" noProof="0" dirty="0" smtClean="0">
                          <a:ln>
                            <a:noFill/>
                          </a:ln>
                          <a:solidFill>
                            <a:srgbClr val="7F7F7F"/>
                          </a:solidFill>
                          <a:effectLst/>
                          <a:uLnTx/>
                          <a:uFillTx/>
                          <a:latin typeface="+mn-lt"/>
                          <a:ea typeface="Calibri"/>
                          <a:cs typeface="GillSansMT"/>
                        </a:rPr>
                        <a:t>orales y de textos literarios e informativos, por medio de las siguientes destrezas  apropiadas para el nivel de grado: escuchar, leer </a:t>
                      </a:r>
                      <a:r>
                        <a:rPr kumimoji="0" lang="es-419" sz="800" b="0" i="0" u="none" strike="noStrike" kern="1200" cap="none" spc="0" normalizeH="0" baseline="0" noProof="0" smtClean="0">
                          <a:ln>
                            <a:noFill/>
                          </a:ln>
                          <a:solidFill>
                            <a:srgbClr val="7F7F7F"/>
                          </a:solidFill>
                          <a:effectLst/>
                          <a:uLnTx/>
                          <a:uFillTx/>
                          <a:latin typeface="+mn-lt"/>
                          <a:ea typeface="Calibri"/>
                          <a:cs typeface="GillSansMT"/>
                        </a:rPr>
                        <a:t>y observar </a:t>
                      </a:r>
                      <a:endParaRPr kumimoji="0" lang="es-419" sz="1400" b="0" i="0" u="none" strike="noStrike" kern="1200" cap="none" spc="0" normalizeH="0" baseline="0" noProof="0" dirty="0">
                        <a:ln>
                          <a:noFill/>
                        </a:ln>
                        <a:solidFill>
                          <a:prstClr val="black"/>
                        </a:solidFill>
                        <a:effectLst/>
                        <a:uLnTx/>
                        <a:uFillTx/>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937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Calibri"/>
                          <a:cs typeface="Times New Roman"/>
                        </a:rPr>
                        <a:t>8</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determinar el significado </a:t>
                      </a:r>
                      <a:r>
                        <a:rPr lang="x-none" sz="900" b="0" kern="1200" noProof="0" dirty="0" smtClean="0">
                          <a:solidFill>
                            <a:srgbClr val="7F7F7F"/>
                          </a:solidFill>
                          <a:effectLst/>
                          <a:latin typeface="+mn-lt"/>
                          <a:ea typeface="Calibri"/>
                          <a:cs typeface="GillSansMT"/>
                        </a:rPr>
                        <a:t>de palabras </a:t>
                      </a:r>
                      <a:r>
                        <a:rPr lang="x-none" sz="900" b="0" kern="1200" noProof="0" smtClean="0">
                          <a:solidFill>
                            <a:srgbClr val="7F7F7F"/>
                          </a:solidFill>
                          <a:effectLst/>
                          <a:latin typeface="+mn-lt"/>
                          <a:ea typeface="Calibri"/>
                          <a:cs typeface="GillSansMT"/>
                        </a:rPr>
                        <a:t>y frases en presentaciones </a:t>
                      </a:r>
                      <a:r>
                        <a:rPr lang="x-none" sz="900" b="0" kern="1200" noProof="0" dirty="0" smtClean="0">
                          <a:solidFill>
                            <a:srgbClr val="7F7F7F"/>
                          </a:solidFill>
                          <a:effectLst/>
                          <a:latin typeface="+mn-lt"/>
                          <a:ea typeface="Calibri"/>
                          <a:cs typeface="GillSansMT"/>
                        </a:rPr>
                        <a:t>orales y en textos literarios e informativos</a:t>
                      </a:r>
                      <a:endParaRPr lang="x-none" sz="1500" b="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25377">
                <a:tc row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x-none" sz="2100" b="1" kern="1200" noProof="0" dirty="0" smtClean="0">
                          <a:effectLst/>
                          <a:latin typeface="+mn-lt"/>
                          <a:ea typeface="Calibri"/>
                          <a:cs typeface="Times New Roman"/>
                        </a:rPr>
                        <a:t>Modalidades productivas*:</a:t>
                      </a:r>
                      <a:r>
                        <a:rPr lang="x-none" sz="2100" kern="1200" noProof="0" dirty="0" smtClean="0">
                          <a:effectLst/>
                          <a:latin typeface="+mn-lt"/>
                          <a:ea typeface="Calibri"/>
                          <a:cs typeface="Times New Roman"/>
                        </a:rPr>
                        <a:t> </a:t>
                      </a:r>
                    </a:p>
                    <a:p>
                      <a:pPr marL="0" marR="0">
                        <a:lnSpc>
                          <a:spcPct val="115000"/>
                        </a:lnSpc>
                        <a:spcBef>
                          <a:spcPts val="0"/>
                        </a:spcBef>
                        <a:spcAft>
                          <a:spcPts val="0"/>
                        </a:spcAft>
                      </a:pPr>
                      <a:r>
                        <a:rPr lang="x-none" sz="1300" kern="1200" noProof="0" dirty="0" smtClean="0">
                          <a:effectLst/>
                          <a:latin typeface="+mn-lt"/>
                          <a:ea typeface="Calibri"/>
                          <a:cs typeface="Times New Roman"/>
                        </a:rPr>
                        <a:t>Formas en que los </a:t>
                      </a:r>
                      <a:r>
                        <a:rPr lang="x-none" sz="1300" kern="1200" noProof="0" smtClean="0">
                          <a:effectLst/>
                          <a:latin typeface="+mn-lt"/>
                          <a:ea typeface="Calibri"/>
                          <a:cs typeface="Times New Roman"/>
                        </a:rPr>
                        <a:t>estudiantes se </a:t>
                      </a:r>
                      <a:r>
                        <a:rPr lang="x-none" sz="1300" kern="1200" noProof="0" dirty="0" smtClean="0">
                          <a:effectLst/>
                          <a:latin typeface="+mn-lt"/>
                          <a:ea typeface="Calibri"/>
                          <a:cs typeface="Times New Roman"/>
                        </a:rPr>
                        <a:t>comunican con otros (por ejemplo: hablar, escribir y dibujar). La instrucción y evaluación de las modalidades </a:t>
                      </a:r>
                      <a:r>
                        <a:rPr lang="x-none" sz="1300" kern="1200" noProof="0" smtClean="0">
                          <a:effectLst/>
                          <a:latin typeface="+mn-lt"/>
                          <a:ea typeface="Calibri"/>
                          <a:cs typeface="Times New Roman"/>
                        </a:rPr>
                        <a:t>productivas se </a:t>
                      </a:r>
                      <a:r>
                        <a:rPr lang="x-none" sz="1300" kern="1200" noProof="0" dirty="0" smtClean="0">
                          <a:effectLst/>
                          <a:latin typeface="+mn-lt"/>
                          <a:ea typeface="Calibri"/>
                          <a:cs typeface="Times New Roman"/>
                        </a:rPr>
                        <a:t>centran en la comunicación del estudiante de su propia comprensión o interpretación.</a:t>
                      </a:r>
                      <a:endParaRPr lang="x-none" sz="130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rowSpan="3">
                  <a:txBody>
                    <a:bodyPr/>
                    <a:lstStyle/>
                    <a:p>
                      <a:pPr marL="0" marR="0" algn="ctr">
                        <a:lnSpc>
                          <a:spcPct val="115000"/>
                        </a:lnSpc>
                        <a:spcBef>
                          <a:spcPts val="0"/>
                        </a:spcBef>
                        <a:spcAft>
                          <a:spcPts val="0"/>
                        </a:spcAft>
                      </a:pPr>
                      <a:r>
                        <a:rPr lang="x-none" sz="1300" kern="1200" noProof="0" dirty="0" smtClean="0">
                          <a:effectLst/>
                          <a:latin typeface="+mn-lt"/>
                          <a:ea typeface="Calibri"/>
                          <a:cs typeface="Times New Roman"/>
                        </a:rPr>
                        <a:t>Hablar  </a:t>
                      </a:r>
                      <a:br>
                        <a:rPr lang="x-none" sz="1300" kern="1200" noProof="0" dirty="0" smtClean="0">
                          <a:effectLst/>
                          <a:latin typeface="+mn-lt"/>
                          <a:ea typeface="Calibri"/>
                          <a:cs typeface="Times New Roman"/>
                        </a:rPr>
                      </a:br>
                      <a:r>
                        <a:rPr lang="x-none" sz="1300" kern="1200" noProof="0" dirty="0" smtClean="0">
                          <a:effectLst/>
                          <a:latin typeface="+mn-lt"/>
                          <a:ea typeface="Calibri"/>
                          <a:cs typeface="Times New Roman"/>
                        </a:rPr>
                        <a:t>y</a:t>
                      </a:r>
                    </a:p>
                    <a:p>
                      <a:pPr marL="0" marR="0" algn="ctr">
                        <a:lnSpc>
                          <a:spcPct val="115000"/>
                        </a:lnSpc>
                        <a:spcBef>
                          <a:spcPts val="0"/>
                        </a:spcBef>
                        <a:spcAft>
                          <a:spcPts val="0"/>
                        </a:spcAft>
                      </a:pPr>
                      <a:r>
                        <a:rPr lang="x-none" sz="1300" kern="1200" noProof="0" dirty="0" smtClean="0">
                          <a:effectLst/>
                          <a:latin typeface="+mn-lt"/>
                          <a:ea typeface="Calibri"/>
                          <a:cs typeface="Times New Roman"/>
                        </a:rPr>
                        <a:t>Escribir</a:t>
                      </a:r>
                      <a:endParaRPr lang="x-none" sz="1300" kern="1200" noProof="0" dirty="0">
                        <a:effectLst/>
                        <a:latin typeface="+mn-lt"/>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2400" kern="1200" noProof="0" dirty="0" smtClean="0">
                          <a:effectLst/>
                          <a:latin typeface="Calibri"/>
                          <a:ea typeface="Times New Roman"/>
                          <a:cs typeface="GillSansMT"/>
                        </a:rPr>
                        <a:t>3</a:t>
                      </a:r>
                      <a:endParaRPr lang="x-none" sz="16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1400" kern="1200" noProof="0" dirty="0" smtClean="0">
                          <a:effectLst/>
                          <a:latin typeface="+mn-lt"/>
                          <a:ea typeface="Calibri"/>
                          <a:cs typeface="GillSansMT"/>
                        </a:rPr>
                        <a:t>hablar y escribir sobre textos y temas literarios e informativos complejos, apropiados para el grado</a:t>
                      </a:r>
                      <a:endParaRPr lang="x-none" sz="1400" kern="1200" noProof="0" dirty="0">
                        <a:effectLst/>
                        <a:latin typeface="+mn-lt"/>
                        <a:ea typeface="Calibri"/>
                        <a:cs typeface="GillSansMT"/>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26067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2400" b="1" kern="1200" noProof="0" dirty="0" smtClean="0">
                          <a:effectLst/>
                          <a:latin typeface="Calibri"/>
                          <a:ea typeface="Times New Roman"/>
                          <a:cs typeface="Times New Roman"/>
                        </a:rPr>
                        <a:t>4</a:t>
                      </a:r>
                      <a:endParaRPr lang="x-none" sz="16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a:txBody>
                    <a:bodyPr/>
                    <a:lstStyle/>
                    <a:p>
                      <a:pPr marL="0" marR="0">
                        <a:lnSpc>
                          <a:spcPct val="115000"/>
                        </a:lnSpc>
                        <a:spcBef>
                          <a:spcPts val="0"/>
                        </a:spcBef>
                        <a:spcAft>
                          <a:spcPts val="0"/>
                        </a:spcAft>
                      </a:pPr>
                      <a:r>
                        <a:rPr lang="x-none" sz="1800" b="1" kern="1200" noProof="0" dirty="0" smtClean="0">
                          <a:effectLst/>
                          <a:latin typeface="+mn-lt"/>
                          <a:ea typeface="Calibri"/>
                          <a:cs typeface="GillSansMT"/>
                        </a:rPr>
                        <a:t>construir declaraciones orales y escritas apropiadas para su grado, y apoyarlas con razonamiento y evidencia</a:t>
                      </a:r>
                      <a:endParaRPr lang="x-none" sz="160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r>
              <a:tr h="80148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2400" kern="1200" noProof="0" dirty="0" smtClean="0">
                          <a:effectLst/>
                          <a:latin typeface="Calibri"/>
                          <a:ea typeface="Times New Roman"/>
                          <a:cs typeface="Times New Roman"/>
                        </a:rPr>
                        <a:t>7</a:t>
                      </a:r>
                      <a:endParaRPr lang="x-none" sz="16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1400" kern="1200" noProof="0" dirty="0" smtClean="0">
                          <a:effectLst/>
                          <a:latin typeface="+mn-lt"/>
                          <a:ea typeface="Calibri"/>
                          <a:cs typeface="GillSansMT"/>
                        </a:rPr>
                        <a:t>adaptar las opciones del lenguaje a un propósito, una tarea y una audiencia</a:t>
                      </a:r>
                      <a:r>
                        <a:rPr lang="en-US" sz="1400" kern="1200" noProof="0" dirty="0" smtClean="0">
                          <a:effectLst/>
                          <a:latin typeface="+mn-lt"/>
                          <a:ea typeface="Calibri"/>
                          <a:cs typeface="GillSansMT"/>
                        </a:rPr>
                        <a:t>, </a:t>
                      </a:r>
                      <a:r>
                        <a:rPr lang="x-none" sz="1400" kern="1200" noProof="0" dirty="0" smtClean="0">
                          <a:effectLst/>
                          <a:latin typeface="+mn-lt"/>
                          <a:ea typeface="Calibri"/>
                          <a:cs typeface="GillSansMT"/>
                        </a:rPr>
                        <a:t>cuando habla y escribe</a:t>
                      </a:r>
                      <a:endParaRPr lang="x-none" sz="1400" kern="1200" noProof="0" dirty="0">
                        <a:effectLst/>
                        <a:latin typeface="+mn-lt"/>
                        <a:ea typeface="Calibri"/>
                        <a:cs typeface="GillSansMT"/>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673137">
                <a:tc rowSpan="3">
                  <a:txBody>
                    <a:bodyPr/>
                    <a:lstStyle/>
                    <a:p>
                      <a:pPr marL="0" marR="0">
                        <a:lnSpc>
                          <a:spcPct val="115000"/>
                        </a:lnSpc>
                        <a:spcBef>
                          <a:spcPts val="0"/>
                        </a:spcBef>
                        <a:spcAft>
                          <a:spcPts val="0"/>
                        </a:spcAft>
                      </a:pPr>
                      <a:r>
                        <a:rPr lang="x-none" sz="900" b="1" kern="1200" noProof="0" dirty="0" smtClean="0">
                          <a:solidFill>
                            <a:schemeClr val="bg1">
                              <a:lumMod val="50000"/>
                            </a:schemeClr>
                          </a:solidFill>
                          <a:effectLst/>
                          <a:latin typeface="+mn-lt"/>
                          <a:ea typeface="Calibri"/>
                          <a:cs typeface="Times New Roman"/>
                        </a:rPr>
                        <a:t>Modalidades interactivas*: </a:t>
                      </a:r>
                    </a:p>
                    <a:p>
                      <a:pPr marL="0" marR="0">
                        <a:lnSpc>
                          <a:spcPct val="115000"/>
                        </a:lnSpc>
                        <a:spcBef>
                          <a:spcPts val="0"/>
                        </a:spcBef>
                        <a:spcAft>
                          <a:spcPts val="0"/>
                        </a:spcAft>
                      </a:pPr>
                      <a:r>
                        <a:rPr lang="x-none" sz="900" kern="1200" noProof="0" dirty="0" smtClean="0">
                          <a:solidFill>
                            <a:schemeClr val="bg1">
                              <a:lumMod val="50000"/>
                            </a:schemeClr>
                          </a:solidFill>
                          <a:effectLst/>
                          <a:latin typeface="+mn-lt"/>
                          <a:ea typeface="Calibri"/>
                          <a:cs typeface="Times New Roman"/>
                        </a:rPr>
                        <a:t>Uso colaborativo de modalidades receptivas y productivas mientras</a:t>
                      </a:r>
                      <a:r>
                        <a:rPr lang="x-none" sz="900" kern="1200" baseline="0" noProof="0" dirty="0" smtClean="0">
                          <a:solidFill>
                            <a:schemeClr val="bg1">
                              <a:lumMod val="50000"/>
                            </a:schemeClr>
                          </a:solidFill>
                          <a:effectLst/>
                          <a:latin typeface="+mn-lt"/>
                          <a:ea typeface="Calibri"/>
                          <a:cs typeface="Times New Roman"/>
                        </a:rPr>
                        <a:t> “</a:t>
                      </a:r>
                      <a:r>
                        <a:rPr lang="x-none" sz="900" kern="1200" noProof="0" dirty="0" smtClean="0">
                          <a:solidFill>
                            <a:schemeClr val="bg1">
                              <a:lumMod val="50000"/>
                            </a:schemeClr>
                          </a:solidFill>
                          <a:effectLst/>
                          <a:latin typeface="+mn-lt"/>
                          <a:ea typeface="Calibri"/>
                          <a:cs typeface="Times New Roman"/>
                        </a:rPr>
                        <a:t>los estudiantes participan en las conversaciones, proporcionan y obtienen información, </a:t>
                      </a:r>
                      <a:r>
                        <a:rPr lang="x-none" sz="900" kern="1200" noProof="0" smtClean="0">
                          <a:solidFill>
                            <a:schemeClr val="bg1">
                              <a:lumMod val="50000"/>
                            </a:schemeClr>
                          </a:solidFill>
                          <a:effectLst/>
                          <a:latin typeface="+mn-lt"/>
                          <a:ea typeface="Calibri"/>
                          <a:cs typeface="Times New Roman"/>
                        </a:rPr>
                        <a:t>expresan sentimientos </a:t>
                      </a:r>
                      <a:r>
                        <a:rPr lang="x-none" sz="900" kern="1200" noProof="0" dirty="0" smtClean="0">
                          <a:solidFill>
                            <a:schemeClr val="bg1">
                              <a:lumMod val="50000"/>
                            </a:schemeClr>
                          </a:solidFill>
                          <a:effectLst/>
                          <a:latin typeface="+mn-lt"/>
                          <a:ea typeface="Calibri"/>
                          <a:cs typeface="Times New Roman"/>
                        </a:rPr>
                        <a:t>y emociones, e intercambian opiniones" (Phillips, 2008, p. 3). </a:t>
                      </a:r>
                      <a:endParaRPr lang="x-none" sz="1500" noProof="0" dirty="0">
                        <a:solidFill>
                          <a:schemeClr val="bg1">
                            <a:lumMod val="50000"/>
                          </a:schemeClr>
                        </a:solidFill>
                        <a:effectLst/>
                        <a:latin typeface="+mn-lt"/>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00000"/>
                        </a:lnSpc>
                        <a:spcBef>
                          <a:spcPts val="0"/>
                        </a:spcBef>
                        <a:spcAft>
                          <a:spcPts val="0"/>
                        </a:spcAft>
                      </a:pPr>
                      <a:endParaRPr lang="x-none" sz="900" kern="120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noProof="0" dirty="0" smtClean="0">
                          <a:solidFill>
                            <a:schemeClr val="bg1">
                              <a:lumMod val="50000"/>
                            </a:schemeClr>
                          </a:solidFill>
                          <a:effectLst/>
                          <a:latin typeface="+mn-lt"/>
                          <a:ea typeface="Calibri"/>
                          <a:cs typeface="Times New Roman"/>
                        </a:rPr>
                        <a:t>Escuchar,</a:t>
                      </a:r>
                      <a:r>
                        <a:rPr lang="x-none" sz="900" kern="1200" baseline="0" noProof="0" dirty="0" smtClean="0">
                          <a:solidFill>
                            <a:schemeClr val="bg1">
                              <a:lumMod val="50000"/>
                            </a:schemeClr>
                          </a:solidFill>
                          <a:effectLst/>
                          <a:latin typeface="+mn-lt"/>
                          <a:ea typeface="Calibri"/>
                          <a:cs typeface="Times New Roman"/>
                        </a:rPr>
                        <a:t>   </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Hablar,</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Leer</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y</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Escribir</a:t>
                      </a:r>
                      <a:endParaRPr lang="x-none" sz="1200" noProof="0" dirty="0">
                        <a:solidFill>
                          <a:schemeClr val="bg1">
                            <a:lumMod val="50000"/>
                          </a:schemeClr>
                        </a:solidFill>
                        <a:effectLst/>
                        <a:latin typeface="+mn-lt"/>
                        <a:ea typeface="Calibri"/>
                        <a:cs typeface="Times New Roman"/>
                      </a:endParaRPr>
                    </a:p>
                  </a:txBody>
                  <a:tcPr marL="33808" marR="33808" marT="12157"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GillSansMT"/>
                        </a:rPr>
                        <a:t>2</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participar en intercambios orales y escritos </a:t>
                      </a:r>
                      <a:r>
                        <a:rPr lang="x-none" sz="900" b="0" kern="1200" noProof="0" dirty="0" smtClean="0">
                          <a:solidFill>
                            <a:srgbClr val="7F7F7F"/>
                          </a:solidFill>
                          <a:effectLst/>
                          <a:latin typeface="+mn-lt"/>
                          <a:ea typeface="Calibri"/>
                          <a:cs typeface="GillSansMT"/>
                        </a:rPr>
                        <a:t>de información, ideas y análisis, responder a los compañeros, a la audiencia o a los comentarios de los lectores y sus preguntas, de manera apropiada para el grado</a:t>
                      </a:r>
                      <a:endParaRPr lang="x-none" sz="900" b="0" kern="1200" noProof="0" dirty="0">
                        <a:solidFill>
                          <a:srgbClr val="7F7F7F"/>
                        </a:solidFill>
                        <a:effectLst/>
                        <a:latin typeface="+mn-lt"/>
                        <a:ea typeface="Calibri"/>
                        <a:cs typeface="GillSansMT"/>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05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Times New Roman"/>
                        </a:rPr>
                        <a:t>5</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realizar una investigación, y evaluar y comunicar </a:t>
                      </a:r>
                      <a:r>
                        <a:rPr lang="x-none" sz="900" b="0" kern="1200" noProof="0" dirty="0" smtClean="0">
                          <a:solidFill>
                            <a:srgbClr val="7F7F7F"/>
                          </a:solidFill>
                          <a:effectLst/>
                          <a:latin typeface="+mn-lt"/>
                          <a:ea typeface="Calibri"/>
                          <a:cs typeface="GillSansMT"/>
                        </a:rPr>
                        <a:t>los resultados para responder preguntas o resolver problemas</a:t>
                      </a:r>
                      <a:endParaRPr lang="x-none" sz="1500" b="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0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Times New Roman"/>
                        </a:rPr>
                        <a:t>6</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analizar y criticar </a:t>
                      </a:r>
                      <a:r>
                        <a:rPr lang="x-none" sz="900" b="0" kern="1200" noProof="0" dirty="0" smtClean="0">
                          <a:solidFill>
                            <a:srgbClr val="7F7F7F"/>
                          </a:solidFill>
                          <a:effectLst/>
                          <a:latin typeface="+mn-lt"/>
                          <a:ea typeface="Calibri"/>
                          <a:cs typeface="GillSansMT"/>
                        </a:rPr>
                        <a:t>los argumentos de los demás de forma oral y escrita</a:t>
                      </a:r>
                      <a:endParaRPr lang="x-none" sz="1500" b="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nvPr>
        </p:nvGraphicFramePr>
        <p:xfrm>
          <a:off x="216431" y="6448436"/>
          <a:ext cx="7299215" cy="2026061"/>
        </p:xfrm>
        <a:graphic>
          <a:graphicData uri="http://schemas.openxmlformats.org/drawingml/2006/table">
            <a:tbl>
              <a:tblPr firstRow="1" firstCol="1" bandRow="1"/>
              <a:tblGrid>
                <a:gridCol w="829562"/>
                <a:gridCol w="919209"/>
                <a:gridCol w="625598"/>
                <a:gridCol w="762000"/>
                <a:gridCol w="1143000"/>
                <a:gridCol w="1423145"/>
                <a:gridCol w="1596701"/>
              </a:tblGrid>
              <a:tr h="507631">
                <a:tc>
                  <a:txBody>
                    <a:bodyPr/>
                    <a:lstStyle/>
                    <a:p>
                      <a:pPr marL="0" marR="0" algn="ctr">
                        <a:lnSpc>
                          <a:spcPct val="115000"/>
                        </a:lnSpc>
                        <a:spcBef>
                          <a:spcPts val="0"/>
                        </a:spcBef>
                        <a:spcAft>
                          <a:spcPts val="0"/>
                        </a:spcAft>
                      </a:pPr>
                      <a:r>
                        <a:rPr lang="x-none" sz="1400" b="1" noProof="0" dirty="0" smtClean="0">
                          <a:solidFill>
                            <a:srgbClr val="000000"/>
                          </a:solidFill>
                          <a:effectLst/>
                          <a:latin typeface="+mn-lt"/>
                          <a:ea typeface="Times New Roman"/>
                          <a:cs typeface="Times New Roman"/>
                        </a:rPr>
                        <a:t>Estándar</a:t>
                      </a:r>
                      <a:endParaRPr lang="x-none" sz="1400" noProof="0" dirty="0">
                        <a:effectLst/>
                        <a:latin typeface="+mn-lt"/>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x-none" sz="1600" b="1" smtClean="0">
                          <a:effectLst/>
                          <a:latin typeface="Calibri"/>
                          <a:ea typeface="Times New Roman"/>
                          <a:cs typeface="Times New Roman"/>
                        </a:rPr>
                        <a:t>Un </a:t>
                      </a:r>
                      <a:r>
                        <a:rPr lang="x-none" sz="1600" b="1" i="1" smtClean="0">
                          <a:effectLst/>
                          <a:latin typeface="Calibri"/>
                          <a:ea typeface="Times New Roman"/>
                          <a:cs typeface="Times New Roman"/>
                        </a:rPr>
                        <a:t>ELL </a:t>
                      </a:r>
                      <a:r>
                        <a:rPr lang="x-none" sz="1600" b="1" smtClean="0">
                          <a:effectLst/>
                          <a:latin typeface="Calibri"/>
                          <a:ea typeface="Times New Roman"/>
                          <a:cs typeface="Times New Roman"/>
                        </a:rPr>
                        <a:t>puede…</a:t>
                      </a:r>
                      <a:endParaRPr lang="x-none" sz="1600" dirty="0">
                        <a:effectLst/>
                        <a:latin typeface="Calibri"/>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5">
                  <a:txBody>
                    <a:bodyPr/>
                    <a:lstStyle/>
                    <a:p>
                      <a:pPr marL="0" marR="0" algn="ctr">
                        <a:lnSpc>
                          <a:spcPct val="115000"/>
                        </a:lnSpc>
                        <a:spcBef>
                          <a:spcPts val="0"/>
                        </a:spcBef>
                        <a:spcAft>
                          <a:spcPts val="0"/>
                        </a:spcAft>
                      </a:pPr>
                      <a:r>
                        <a:rPr lang="x-none" sz="1600" b="1" noProof="0" dirty="0" smtClean="0">
                          <a:solidFill>
                            <a:srgbClr val="000000"/>
                          </a:solidFill>
                          <a:effectLst/>
                          <a:latin typeface="+mn-lt"/>
                          <a:ea typeface="Times New Roman"/>
                          <a:cs typeface="Times New Roman"/>
                        </a:rPr>
                        <a:t>Al final de un nivel de dominio del idioma inglés, un estudiante </a:t>
                      </a:r>
                      <a:r>
                        <a:rPr lang="x-none" sz="1600" b="1" i="1" noProof="0" dirty="0" smtClean="0">
                          <a:solidFill>
                            <a:srgbClr val="000000"/>
                          </a:solidFill>
                          <a:effectLst/>
                          <a:latin typeface="+mn-lt"/>
                          <a:ea typeface="Times New Roman"/>
                          <a:cs typeface="Times New Roman"/>
                        </a:rPr>
                        <a:t>ELL</a:t>
                      </a:r>
                      <a:r>
                        <a:rPr lang="x-none" sz="1600" b="1" baseline="0" noProof="0" dirty="0" smtClean="0">
                          <a:solidFill>
                            <a:srgbClr val="000000"/>
                          </a:solidFill>
                          <a:effectLst/>
                          <a:latin typeface="+mn-lt"/>
                          <a:ea typeface="Times New Roman"/>
                          <a:cs typeface="Times New Roman"/>
                        </a:rPr>
                        <a:t> en </a:t>
                      </a:r>
                      <a:r>
                        <a:rPr lang="en-US" sz="1600" b="1" baseline="0" noProof="0" dirty="0" smtClean="0">
                          <a:solidFill>
                            <a:srgbClr val="000000"/>
                          </a:solidFill>
                          <a:effectLst/>
                          <a:latin typeface="+mn-lt"/>
                          <a:ea typeface="Times New Roman"/>
                          <a:cs typeface="Times New Roman"/>
                        </a:rPr>
                        <a:t>4</a:t>
                      </a:r>
                      <a:r>
                        <a:rPr lang="en-US" sz="1600" b="1" baseline="30000" noProof="0" dirty="0" smtClean="0">
                          <a:solidFill>
                            <a:srgbClr val="000000"/>
                          </a:solidFill>
                          <a:effectLst/>
                          <a:latin typeface="+mn-lt"/>
                          <a:ea typeface="Times New Roman"/>
                          <a:cs typeface="Times New Roman"/>
                        </a:rPr>
                        <a:t>t</a:t>
                      </a:r>
                      <a:r>
                        <a:rPr lang="x-none" sz="1600" b="1" baseline="30000" noProof="0" dirty="0" smtClean="0">
                          <a:solidFill>
                            <a:srgbClr val="000000"/>
                          </a:solidFill>
                          <a:effectLst/>
                          <a:latin typeface="+mn-lt"/>
                          <a:ea typeface="Times New Roman"/>
                          <a:cs typeface="Times New Roman"/>
                        </a:rPr>
                        <a:t>o</a:t>
                      </a:r>
                      <a:r>
                        <a:rPr lang="x-none" sz="1600" b="1" baseline="0" noProof="0" dirty="0" smtClean="0">
                          <a:solidFill>
                            <a:srgbClr val="000000"/>
                          </a:solidFill>
                          <a:effectLst/>
                          <a:latin typeface="+mn-lt"/>
                          <a:ea typeface="Times New Roman"/>
                          <a:cs typeface="Times New Roman"/>
                        </a:rPr>
                        <a:t>-</a:t>
                      </a:r>
                      <a:r>
                        <a:rPr lang="en-US" sz="1600" b="1" baseline="0" noProof="0" dirty="0" smtClean="0">
                          <a:solidFill>
                            <a:srgbClr val="000000"/>
                          </a:solidFill>
                          <a:effectLst/>
                          <a:latin typeface="+mn-lt"/>
                          <a:ea typeface="Times New Roman"/>
                          <a:cs typeface="Times New Roman"/>
                        </a:rPr>
                        <a:t> 5</a:t>
                      </a:r>
                      <a:r>
                        <a:rPr lang="en-US" sz="1600" b="1" baseline="30000" noProof="0" dirty="0" smtClean="0">
                          <a:solidFill>
                            <a:srgbClr val="000000"/>
                          </a:solidFill>
                          <a:effectLst/>
                          <a:latin typeface="+mn-lt"/>
                          <a:ea typeface="Times New Roman"/>
                          <a:cs typeface="Times New Roman"/>
                        </a:rPr>
                        <a:t>to</a:t>
                      </a:r>
                      <a:r>
                        <a:rPr lang="x-none" sz="1600" b="1" baseline="30000" noProof="0" dirty="0" smtClean="0">
                          <a:solidFill>
                            <a:srgbClr val="000000"/>
                          </a:solidFill>
                          <a:effectLst/>
                          <a:latin typeface="+mn-lt"/>
                          <a:ea typeface="Times New Roman"/>
                          <a:cs typeface="Times New Roman"/>
                        </a:rPr>
                        <a:t>  </a:t>
                      </a:r>
                      <a:r>
                        <a:rPr lang="x-none" sz="1600" b="1" baseline="0" noProof="0" dirty="0" smtClean="0">
                          <a:solidFill>
                            <a:srgbClr val="000000"/>
                          </a:solidFill>
                          <a:effectLst/>
                          <a:latin typeface="+mn-lt"/>
                          <a:ea typeface="Times New Roman"/>
                          <a:cs typeface="Times New Roman"/>
                        </a:rPr>
                        <a:t>grado </a:t>
                      </a:r>
                      <a:r>
                        <a:rPr lang="x-none" sz="1600" b="1" noProof="0" dirty="0" smtClean="0">
                          <a:solidFill>
                            <a:srgbClr val="000000"/>
                          </a:solidFill>
                          <a:effectLst/>
                          <a:latin typeface="+mn-lt"/>
                          <a:ea typeface="Times New Roman"/>
                          <a:cs typeface="Times New Roman"/>
                        </a:rPr>
                        <a:t>puede . . . </a:t>
                      </a:r>
                      <a:endParaRPr lang="x-none" sz="1600" noProof="0" dirty="0">
                        <a:effectLst/>
                        <a:latin typeface="+mn-lt"/>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12028">
                <a:tc rowSpan="2">
                  <a:txBody>
                    <a:bodyPr/>
                    <a:lstStyle/>
                    <a:p>
                      <a:pPr marL="0" marR="0" algn="ctr">
                        <a:lnSpc>
                          <a:spcPct val="115000"/>
                        </a:lnSpc>
                        <a:spcBef>
                          <a:spcPts val="0"/>
                        </a:spcBef>
                        <a:spcAft>
                          <a:spcPts val="0"/>
                        </a:spcAft>
                      </a:pPr>
                      <a:r>
                        <a:rPr lang="x-none" sz="3100" b="1" dirty="0" smtClean="0">
                          <a:solidFill>
                            <a:srgbClr val="000000"/>
                          </a:solidFill>
                          <a:effectLst/>
                          <a:latin typeface="Calibri"/>
                          <a:ea typeface="Times New Roman"/>
                          <a:cs typeface="Times New Roman"/>
                        </a:rPr>
                        <a:t>4</a:t>
                      </a:r>
                      <a:endParaRPr lang="x-none" sz="1400" dirty="0" smtClean="0">
                        <a:effectLst/>
                        <a:latin typeface="Calibri"/>
                        <a:ea typeface="Calibri"/>
                        <a:cs typeface="Times New Roman"/>
                      </a:endParaRPr>
                    </a:p>
                    <a:p>
                      <a:pPr marL="0" marR="0" algn="ctr">
                        <a:lnSpc>
                          <a:spcPct val="115000"/>
                        </a:lnSpc>
                        <a:spcBef>
                          <a:spcPts val="0"/>
                        </a:spcBef>
                        <a:spcAft>
                          <a:spcPts val="0"/>
                        </a:spcAft>
                      </a:pPr>
                      <a:r>
                        <a:rPr lang="x-none" sz="1300" dirty="0" smtClean="0">
                          <a:solidFill>
                            <a:srgbClr val="000000"/>
                          </a:solidFill>
                          <a:effectLst/>
                          <a:latin typeface="Calibri"/>
                          <a:ea typeface="Times New Roman"/>
                          <a:cs typeface="Times New Roman"/>
                        </a:rPr>
                        <a:t>Productivo</a:t>
                      </a:r>
                      <a:endParaRPr lang="x-none" sz="1400" dirty="0" smtClean="0">
                        <a:effectLst/>
                        <a:latin typeface="Calibri"/>
                        <a:ea typeface="Calibri"/>
                        <a:cs typeface="Times New Roman"/>
                      </a:endParaRPr>
                    </a:p>
                    <a:p>
                      <a:pPr marL="0" marR="0" algn="ctr">
                        <a:lnSpc>
                          <a:spcPct val="115000"/>
                        </a:lnSpc>
                        <a:spcBef>
                          <a:spcPts val="0"/>
                        </a:spcBef>
                        <a:spcAft>
                          <a:spcPts val="0"/>
                        </a:spcAft>
                      </a:pPr>
                      <a:r>
                        <a:rPr lang="x-none" sz="1300" dirty="0" smtClean="0">
                          <a:solidFill>
                            <a:srgbClr val="000000"/>
                          </a:solidFill>
                          <a:effectLst/>
                          <a:latin typeface="Calibri"/>
                          <a:ea typeface="Times New Roman"/>
                          <a:cs typeface="Times New Roman"/>
                        </a:rPr>
                        <a:t>(S &amp; W)</a:t>
                      </a:r>
                      <a:endParaRPr lang="x-none" sz="1400" dirty="0">
                        <a:effectLst/>
                        <a:latin typeface="Calibri"/>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marL="0" marR="0">
                        <a:lnSpc>
                          <a:spcPct val="115000"/>
                        </a:lnSpc>
                        <a:spcBef>
                          <a:spcPts val="0"/>
                        </a:spcBef>
                        <a:spcAft>
                          <a:spcPts val="0"/>
                        </a:spcAft>
                      </a:pPr>
                      <a:r>
                        <a:rPr lang="x-none" sz="900" b="1" dirty="0" smtClean="0">
                          <a:effectLst/>
                          <a:latin typeface="Calibri"/>
                          <a:ea typeface="Times New Roman"/>
                          <a:cs typeface="Times New Roman"/>
                        </a:rPr>
                        <a:t>…</a:t>
                      </a:r>
                      <a:r>
                        <a:rPr lang="x-none" sz="900" b="1" noProof="0" dirty="0" smtClean="0">
                          <a:effectLst/>
                          <a:latin typeface="+mn-lt"/>
                          <a:ea typeface="Times New Roman"/>
                          <a:cs typeface="Times New Roman"/>
                        </a:rPr>
                        <a:t>…construir declaraciones orales y escritas apropiadas para su grado, y apoyarlas con</a:t>
                      </a:r>
                      <a:r>
                        <a:rPr lang="x-none" sz="900" b="1" baseline="0" noProof="0" dirty="0" smtClean="0">
                          <a:effectLst/>
                          <a:latin typeface="+mn-lt"/>
                          <a:ea typeface="Times New Roman"/>
                          <a:cs typeface="Times New Roman"/>
                        </a:rPr>
                        <a:t>  razonamiento y evidencia. </a:t>
                      </a:r>
                      <a:endParaRPr lang="x-none" sz="900" b="1" noProof="0" dirty="0" smtClean="0">
                        <a:effectLst/>
                        <a:latin typeface="+mn-lt"/>
                        <a:ea typeface="Times New Roman"/>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1</a:t>
                      </a:r>
                      <a:endParaRPr lang="x-none" sz="2100" dirty="0">
                        <a:effectLst/>
                        <a:latin typeface="Calibri"/>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2</a:t>
                      </a:r>
                      <a:endParaRPr lang="x-none" sz="21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3</a:t>
                      </a:r>
                      <a:endParaRPr lang="x-none" sz="21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4</a:t>
                      </a:r>
                      <a:endParaRPr lang="x-none" sz="21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5</a:t>
                      </a:r>
                      <a:endParaRPr lang="x-none" sz="21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049616">
                <a:tc vMerge="1">
                  <a:txBody>
                    <a:bodyPr/>
                    <a:lstStyle/>
                    <a:p>
                      <a:endParaRPr lang="en-US"/>
                    </a:p>
                  </a:txBody>
                  <a:tcPr/>
                </a:tc>
                <a:tc vMerge="1">
                  <a:txBody>
                    <a:bodyPr/>
                    <a:lstStyle/>
                    <a:p>
                      <a:endParaRPr lang="en-US"/>
                    </a:p>
                  </a:txBody>
                  <a:tcPr/>
                </a:tc>
                <a:tc>
                  <a:txBody>
                    <a:bodyPr/>
                    <a:lstStyle/>
                    <a:p>
                      <a:pPr marL="0" marR="0" indent="0" algn="l" defTabSz="1018737" rtl="0" eaLnBrk="1" fontAlgn="auto" latinLnBrk="0" hangingPunct="1">
                        <a:lnSpc>
                          <a:spcPct val="115000"/>
                        </a:lnSpc>
                        <a:spcBef>
                          <a:spcPts val="0"/>
                        </a:spcBef>
                        <a:spcAft>
                          <a:spcPts val="0"/>
                        </a:spcAft>
                        <a:buClrTx/>
                        <a:buSzTx/>
                        <a:buFontTx/>
                        <a:buNone/>
                        <a:tabLst/>
                        <a:defRPr/>
                      </a:pPr>
                      <a:r>
                        <a:rPr lang="es-419" sz="800" dirty="0" smtClean="0">
                          <a:solidFill>
                            <a:srgbClr val="000000"/>
                          </a:solidFill>
                          <a:effectLst/>
                          <a:latin typeface="+mn-lt"/>
                          <a:ea typeface="Times New Roman"/>
                          <a:cs typeface="Times New Roman"/>
                        </a:rPr>
                        <a:t> </a:t>
                      </a:r>
                      <a:r>
                        <a:rPr lang="es-419" sz="800" noProof="0" dirty="0" smtClean="0">
                          <a:solidFill>
                            <a:srgbClr val="000000"/>
                          </a:solidFill>
                          <a:effectLst/>
                          <a:latin typeface="+mn-lt"/>
                          <a:ea typeface="Times New Roman"/>
                          <a:cs typeface="Times New Roman"/>
                        </a:rPr>
                        <a:t>…</a:t>
                      </a:r>
                      <a:r>
                        <a:rPr lang="es-419" sz="800" b="0" i="0" u="none" strike="noStrike" noProof="0" dirty="0" smtClean="0">
                          <a:solidFill>
                            <a:srgbClr val="000000"/>
                          </a:solidFill>
                          <a:effectLst/>
                          <a:latin typeface="+mn-lt"/>
                        </a:rPr>
                        <a:t>expresar una opinión sobre  un tema conocido.</a:t>
                      </a:r>
                      <a:endParaRPr lang="es-419" sz="800" noProof="0" dirty="0" smtClean="0">
                        <a:effectLst/>
                        <a:latin typeface="+mn-lt"/>
                        <a:ea typeface="Calibri"/>
                        <a:cs typeface="Times New Roman"/>
                      </a:endParaRPr>
                    </a:p>
                    <a:p>
                      <a:pPr marL="0" marR="0">
                        <a:lnSpc>
                          <a:spcPct val="115000"/>
                        </a:lnSpc>
                        <a:spcBef>
                          <a:spcPts val="0"/>
                        </a:spcBef>
                        <a:spcAft>
                          <a:spcPts val="0"/>
                        </a:spcAft>
                      </a:pPr>
                      <a:endParaRPr lang="es-419" sz="8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11430">
                        <a:lnSpc>
                          <a:spcPct val="115000"/>
                        </a:lnSpc>
                        <a:spcBef>
                          <a:spcPts val="0"/>
                        </a:spcBef>
                        <a:spcAft>
                          <a:spcPts val="0"/>
                        </a:spcAft>
                      </a:pPr>
                      <a:r>
                        <a:rPr lang="es-419" sz="800" dirty="0" smtClean="0">
                          <a:solidFill>
                            <a:srgbClr val="000000"/>
                          </a:solidFill>
                          <a:effectLst/>
                          <a:latin typeface="+mn-lt"/>
                          <a:ea typeface="Times New Roman"/>
                          <a:cs typeface="Times New Roman"/>
                        </a:rPr>
                        <a:t>…desarrollar</a:t>
                      </a:r>
                      <a:r>
                        <a:rPr lang="es-419" sz="800" baseline="0" dirty="0" smtClean="0">
                          <a:solidFill>
                            <a:srgbClr val="000000"/>
                          </a:solidFill>
                          <a:effectLst/>
                          <a:latin typeface="+mn-lt"/>
                          <a:ea typeface="Times New Roman"/>
                          <a:cs typeface="Times New Roman"/>
                        </a:rPr>
                        <a:t> </a:t>
                      </a:r>
                      <a:r>
                        <a:rPr lang="es-419" sz="800" dirty="0" smtClean="0">
                          <a:solidFill>
                            <a:srgbClr val="000000"/>
                          </a:solidFill>
                          <a:effectLst/>
                          <a:latin typeface="+mn-lt"/>
                          <a:ea typeface="Times New Roman"/>
                          <a:cs typeface="Times New Roman"/>
                        </a:rPr>
                        <a:t>una declaración simple </a:t>
                      </a:r>
                      <a:r>
                        <a:rPr lang="es-419" sz="800" b="0" i="0" u="none" strike="noStrike" dirty="0" smtClean="0">
                          <a:solidFill>
                            <a:srgbClr val="000000"/>
                          </a:solidFill>
                          <a:effectLst/>
                          <a:latin typeface="+mn-lt"/>
                        </a:rPr>
                        <a:t>sobre un tema conocido, y dar una razón para apoyar la declaración.</a:t>
                      </a:r>
                      <a:endParaRPr lang="es-419" sz="800" noProof="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800"/>
                        </a:spcAft>
                      </a:pPr>
                      <a:r>
                        <a:rPr lang="es-419" sz="800" dirty="0" smtClean="0">
                          <a:solidFill>
                            <a:srgbClr val="000000"/>
                          </a:solidFill>
                          <a:effectLst/>
                          <a:latin typeface="+mn-lt"/>
                          <a:ea typeface="Times New Roman"/>
                          <a:cs typeface="Times New Roman"/>
                        </a:rPr>
                        <a:t>…desarrollar una declaración  sobre temas conocidos,</a:t>
                      </a:r>
                      <a:r>
                        <a:rPr lang="es-419" sz="800" baseline="0" dirty="0" smtClean="0">
                          <a:solidFill>
                            <a:srgbClr val="000000"/>
                          </a:solidFill>
                          <a:effectLst/>
                          <a:latin typeface="+mn-lt"/>
                          <a:ea typeface="Times New Roman"/>
                          <a:cs typeface="Times New Roman"/>
                        </a:rPr>
                        <a:t> introduciendo el tema y proporcionando algunas razones o hechos para apoyar la declaración</a:t>
                      </a:r>
                      <a:r>
                        <a:rPr lang="es-419" sz="800" b="0" i="0" u="none" strike="noStrike" baseline="0" dirty="0" smtClean="0">
                          <a:solidFill>
                            <a:srgbClr val="000000"/>
                          </a:solidFill>
                          <a:effectLst/>
                          <a:latin typeface="+mn-lt"/>
                        </a:rPr>
                        <a:t>.</a:t>
                      </a:r>
                      <a:endParaRPr lang="es-419" sz="8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s-419" sz="800" dirty="0" smtClean="0">
                          <a:solidFill>
                            <a:srgbClr val="000000"/>
                          </a:solidFill>
                          <a:effectLst/>
                          <a:latin typeface="+mn-lt"/>
                          <a:ea typeface="Times New Roman"/>
                          <a:cs typeface="Times New Roman"/>
                        </a:rPr>
                        <a:t>…desarrollar una declaración  sobre una variedad de temas; introducir el tema, proporcionar varias razones o hechos para apoyar la declaración  y proporcionar una declaración de conclusión.</a:t>
                      </a:r>
                      <a:endParaRPr lang="es-419" sz="8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1018824" rtl="0" eaLnBrk="1" fontAlgn="auto" latinLnBrk="0" hangingPunct="1">
                        <a:lnSpc>
                          <a:spcPct val="115000"/>
                        </a:lnSpc>
                        <a:spcBef>
                          <a:spcPts val="0"/>
                        </a:spcBef>
                        <a:spcAft>
                          <a:spcPts val="0"/>
                        </a:spcAft>
                        <a:buClrTx/>
                        <a:buSzTx/>
                        <a:buFontTx/>
                        <a:buNone/>
                        <a:tabLst/>
                        <a:defRPr/>
                      </a:pPr>
                      <a:r>
                        <a:rPr lang="es-419" sz="800" dirty="0" smtClean="0">
                          <a:solidFill>
                            <a:srgbClr val="000000"/>
                          </a:solidFill>
                          <a:effectLst/>
                          <a:latin typeface="+mn-lt"/>
                          <a:ea typeface="Times New Roman"/>
                          <a:cs typeface="Times New Roman"/>
                        </a:rPr>
                        <a:t>…desarrollar una declaración  sobre una variedad de temas; introducir el tema, proporcionar  razones o hechos lógicamente</a:t>
                      </a:r>
                      <a:r>
                        <a:rPr lang="es-419" sz="800" baseline="0" dirty="0" smtClean="0">
                          <a:solidFill>
                            <a:srgbClr val="000000"/>
                          </a:solidFill>
                          <a:effectLst/>
                          <a:latin typeface="+mn-lt"/>
                          <a:ea typeface="Times New Roman"/>
                          <a:cs typeface="Times New Roman"/>
                        </a:rPr>
                        <a:t> ordenados </a:t>
                      </a:r>
                      <a:r>
                        <a:rPr lang="es-419" sz="800" dirty="0" smtClean="0">
                          <a:solidFill>
                            <a:srgbClr val="000000"/>
                          </a:solidFill>
                          <a:effectLst/>
                          <a:latin typeface="+mn-lt"/>
                          <a:ea typeface="Times New Roman"/>
                          <a:cs typeface="Times New Roman"/>
                        </a:rPr>
                        <a:t>para apoyar la declaración  y proporcionar una declaración de conclusión.</a:t>
                      </a:r>
                      <a:endParaRPr lang="es-419" sz="800" dirty="0" smtClean="0">
                        <a:effectLst/>
                        <a:latin typeface="+mn-lt"/>
                        <a:ea typeface="Calibri"/>
                        <a:cs typeface="Times New Roman"/>
                      </a:endParaRPr>
                    </a:p>
                    <a:p>
                      <a:pPr marL="0" marR="0">
                        <a:lnSpc>
                          <a:spcPct val="115000"/>
                        </a:lnSpc>
                        <a:spcBef>
                          <a:spcPts val="0"/>
                        </a:spcBef>
                        <a:spcAft>
                          <a:spcPts val="0"/>
                        </a:spcAft>
                      </a:pPr>
                      <a:endParaRPr lang="es-419" sz="8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9" name="Rectangle 8"/>
          <p:cNvSpPr/>
          <p:nvPr/>
        </p:nvSpPr>
        <p:spPr>
          <a:xfrm>
            <a:off x="166735" y="76200"/>
            <a:ext cx="7375248" cy="429969"/>
          </a:xfrm>
          <a:prstGeom prst="rect">
            <a:avLst/>
          </a:prstGeom>
        </p:spPr>
        <p:txBody>
          <a:bodyPr wrap="square" lIns="91330" tIns="45665" rIns="91330" bIns="45665">
            <a:spAutoFit/>
          </a:bodyPr>
          <a:lstStyle/>
          <a:p>
            <a:pPr algn="ctr"/>
            <a:r>
              <a:rPr lang="es-ES" sz="2095" b="1" i="1" dirty="0"/>
              <a:t>Estándares ELP de </a:t>
            </a:r>
            <a:r>
              <a:rPr lang="es-ES" sz="2095" b="1" i="1" dirty="0" smtClean="0"/>
              <a:t>4</a:t>
            </a:r>
            <a:r>
              <a:rPr lang="es-ES" sz="2095" b="1" i="1" baseline="30000" dirty="0"/>
              <a:t>t</a:t>
            </a:r>
            <a:r>
              <a:rPr lang="es-ES" sz="2095" b="1" i="1" baseline="30000" dirty="0" smtClean="0"/>
              <a:t>o</a:t>
            </a:r>
            <a:r>
              <a:rPr lang="es-ES" sz="2095" b="1" i="1" dirty="0" smtClean="0"/>
              <a:t> – 5</a:t>
            </a:r>
            <a:r>
              <a:rPr lang="es-ES" sz="2095" b="1" i="1" baseline="30000" dirty="0"/>
              <a:t>t</a:t>
            </a:r>
            <a:r>
              <a:rPr lang="es-ES" sz="2095" b="1" i="1" baseline="30000" dirty="0" smtClean="0"/>
              <a:t>o</a:t>
            </a:r>
            <a:r>
              <a:rPr lang="es-ES" sz="2095" b="1" i="1" dirty="0" smtClean="0"/>
              <a:t> organizados </a:t>
            </a:r>
            <a:r>
              <a:rPr lang="es-ES" sz="2095" b="1" i="1" dirty="0"/>
              <a:t>por M</a:t>
            </a:r>
            <a:r>
              <a:rPr lang="es-ES" sz="2095" b="1" i="1" dirty="0" smtClean="0"/>
              <a:t>odalidad</a:t>
            </a:r>
            <a:endParaRPr lang="es-ES" sz="2095" b="1" i="1" dirty="0"/>
          </a:p>
        </p:txBody>
      </p:sp>
      <p:sp>
        <p:nvSpPr>
          <p:cNvPr id="6" name="TextBox 5"/>
          <p:cNvSpPr txBox="1"/>
          <p:nvPr/>
        </p:nvSpPr>
        <p:spPr>
          <a:xfrm>
            <a:off x="3541460" y="9471877"/>
            <a:ext cx="3768814" cy="221279"/>
          </a:xfrm>
          <a:prstGeom prst="rect">
            <a:avLst/>
          </a:prstGeom>
          <a:noFill/>
        </p:spPr>
        <p:txBody>
          <a:bodyPr wrap="square" rtlCol="0">
            <a:spAutoFit/>
          </a:bodyPr>
          <a:lstStyle/>
          <a:p>
            <a:r>
              <a:rPr lang="en-US" sz="838" b="1" i="1" dirty="0"/>
              <a:t>Oregon ELP Standards Aligned with Performance Task, 2014; Arcema Tovar</a:t>
            </a:r>
          </a:p>
        </p:txBody>
      </p:sp>
      <p:sp>
        <p:nvSpPr>
          <p:cNvPr id="2" name="Slide Number Placeholder 1"/>
          <p:cNvSpPr>
            <a:spLocks noGrp="1"/>
          </p:cNvSpPr>
          <p:nvPr>
            <p:ph type="sldNum" sz="quarter" idx="12"/>
          </p:nvPr>
        </p:nvSpPr>
        <p:spPr>
          <a:xfrm>
            <a:off x="5532731" y="9425398"/>
            <a:ext cx="1813560" cy="535516"/>
          </a:xfrm>
        </p:spPr>
        <p:txBody>
          <a:bodyPr/>
          <a:lstStyle/>
          <a:p>
            <a:fld id="{AF8359E8-5B63-4AE7-A26F-FE183B9DDE83}" type="slidenum">
              <a:rPr lang="en-US" smtClean="0"/>
              <a:t>23</a:t>
            </a:fld>
            <a:endParaRPr lang="en-US" dirty="0"/>
          </a:p>
        </p:txBody>
      </p:sp>
      <p:sp>
        <p:nvSpPr>
          <p:cNvPr id="3" name="Footer Placeholder 2"/>
          <p:cNvSpPr>
            <a:spLocks noGrp="1"/>
          </p:cNvSpPr>
          <p:nvPr>
            <p:ph type="ftr" sz="quarter" idx="11"/>
          </p:nvPr>
        </p:nvSpPr>
        <p:spPr>
          <a:xfrm>
            <a:off x="1859344" y="9595156"/>
            <a:ext cx="3364231" cy="267758"/>
          </a:xfrm>
        </p:spPr>
        <p:txBody>
          <a:bodyPr/>
          <a:lstStyle/>
          <a:p>
            <a:r>
              <a:rPr lang="en-US" dirty="0"/>
              <a:t>Rev. Control 07/01/2015 HSD  – OSP and Susan S. Richmond</a:t>
            </a:r>
          </a:p>
        </p:txBody>
      </p:sp>
    </p:spTree>
    <p:extLst>
      <p:ext uri="{BB962C8B-B14F-4D97-AF65-F5344CB8AC3E}">
        <p14:creationId xmlns:p14="http://schemas.microsoft.com/office/powerpoint/2010/main" val="13305301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30870088"/>
              </p:ext>
            </p:extLst>
          </p:nvPr>
        </p:nvGraphicFramePr>
        <p:xfrm>
          <a:off x="312624" y="159948"/>
          <a:ext cx="7231176" cy="9206461"/>
        </p:xfrm>
        <a:graphic>
          <a:graphicData uri="http://schemas.openxmlformats.org/drawingml/2006/table">
            <a:tbl>
              <a:tblPr/>
              <a:tblGrid>
                <a:gridCol w="380591"/>
                <a:gridCol w="477408"/>
                <a:gridCol w="2763039"/>
                <a:gridCol w="901626"/>
                <a:gridCol w="901626"/>
                <a:gridCol w="818006"/>
                <a:gridCol w="552609"/>
                <a:gridCol w="436271"/>
              </a:tblGrid>
              <a:tr h="236713">
                <a:tc gridSpan="8">
                  <a:txBody>
                    <a:bodyPr/>
                    <a:lstStyle/>
                    <a:p>
                      <a:pPr algn="l" fontAlgn="ctr"/>
                      <a:r>
                        <a:rPr lang="es-419" sz="1400" b="1" i="0" u="none" strike="noStrike" noProof="0" dirty="0" smtClean="0">
                          <a:solidFill>
                            <a:srgbClr val="000000"/>
                          </a:solidFill>
                          <a:latin typeface="Calibri"/>
                        </a:rPr>
                        <a:t>Pre-evaluación - Tarea de rendimiento: E</a:t>
                      </a:r>
                      <a:r>
                        <a:rPr lang="es-419" sz="1400" b="1" i="0" u="none" strike="noStrike" baseline="0" noProof="0" dirty="0" smtClean="0">
                          <a:solidFill>
                            <a:srgbClr val="000000"/>
                          </a:solidFill>
                          <a:latin typeface="Calibri"/>
                        </a:rPr>
                        <a:t>scrito de opinión</a:t>
                      </a:r>
                      <a:endParaRPr lang="es-419" sz="1400" b="1" i="0" u="none" strike="noStrike" noProof="0" dirty="0">
                        <a:solidFill>
                          <a:srgbClr val="000000"/>
                        </a:solidFill>
                        <a:latin typeface="Calibri"/>
                      </a:endParaRPr>
                    </a:p>
                  </a:txBody>
                  <a:tcPr marL="0" marR="0" marT="0" marB="0" anchor="ctr">
                    <a:lnL>
                      <a:noFill/>
                    </a:lnL>
                    <a:lnR>
                      <a:noFill/>
                    </a:lnR>
                    <a:lnT>
                      <a:noFill/>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45962">
                <a:tc gridSpan="3">
                  <a:txBody>
                    <a:bodyPr/>
                    <a:lstStyle/>
                    <a:p>
                      <a:pPr algn="l" fontAlgn="t"/>
                      <a:r>
                        <a:rPr lang="es-ES" sz="1200" b="1" i="0" u="none" strike="noStrike" noProof="0" dirty="0" smtClean="0">
                          <a:solidFill>
                            <a:srgbClr val="000000"/>
                          </a:solidFill>
                          <a:latin typeface="Calibri"/>
                        </a:rPr>
                        <a:t>Puntaje</a:t>
                      </a:r>
                      <a:r>
                        <a:rPr lang="es-ES" sz="1200" b="1" i="0" u="none" strike="noStrike" baseline="0" noProof="0" dirty="0" smtClean="0">
                          <a:solidFill>
                            <a:srgbClr val="000000"/>
                          </a:solidFill>
                          <a:latin typeface="Calibri"/>
                        </a:rPr>
                        <a:t> del estudiante y la clase</a:t>
                      </a:r>
                      <a:r>
                        <a:rPr lang="es-ES" sz="1200" b="1" i="0" u="none" strike="noStrike" noProof="0" dirty="0" smtClean="0">
                          <a:solidFill>
                            <a:srgbClr val="000000"/>
                          </a:solidFill>
                          <a:latin typeface="Calibri"/>
                        </a:rPr>
                        <a:t>:</a:t>
                      </a:r>
                      <a:endParaRPr lang="es-ES" sz="1200" b="1" i="0" u="none" strike="noStrike" noProof="0" dirty="0">
                        <a:solidFill>
                          <a:srgbClr val="000000"/>
                        </a:solidFill>
                        <a:latin typeface="Calibri"/>
                      </a:endParaRPr>
                    </a:p>
                  </a:txBody>
                  <a:tcPr marL="0" marR="0" marT="0" marB="0">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r" fontAlgn="ctr"/>
                      <a:r>
                        <a:rPr lang="es-419" sz="900" b="1" i="0" u="none" strike="noStrike" noProof="0" dirty="0" smtClean="0">
                          <a:solidFill>
                            <a:srgbClr val="000000"/>
                          </a:solidFill>
                          <a:latin typeface="Calibri"/>
                        </a:rPr>
                        <a:t>Año escolar:</a:t>
                      </a:r>
                      <a:endParaRPr lang="es-419"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endParaRPr lang="es-419" sz="900" b="0" i="0" u="none" strike="sng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s-419" sz="900" b="1" i="0" u="none" strike="noStrike" noProof="0" dirty="0" smtClean="0">
                          <a:solidFill>
                            <a:srgbClr val="000000"/>
                          </a:solidFill>
                          <a:latin typeface="Calibri"/>
                        </a:rPr>
                        <a:t>Grado:</a:t>
                      </a:r>
                      <a:endParaRPr lang="es-419"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00439">
                <a:tc gridSpan="2">
                  <a:txBody>
                    <a:bodyPr/>
                    <a:lstStyle/>
                    <a:p>
                      <a:pPr algn="ctr" fontAlgn="ctr"/>
                      <a:endParaRPr lang="es-ES" sz="900" b="0" i="0" u="none" strike="noStrike" noProof="0"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s-ES" sz="900" b="1" i="0" u="none" strike="noStrike" noProof="0" dirty="0" smtClean="0">
                          <a:solidFill>
                            <a:srgbClr val="000000"/>
                          </a:solidFill>
                          <a:latin typeface="Calibri"/>
                        </a:rPr>
                        <a:t>Nombre del maestro:</a:t>
                      </a:r>
                      <a:endParaRPr lang="es-ES"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82233">
                <a:tc gridSpan="2">
                  <a:txBody>
                    <a:bodyPr/>
                    <a:lstStyle/>
                    <a:p>
                      <a:pPr algn="ctr" fontAlgn="ctr"/>
                      <a:endParaRPr lang="es-ES" sz="900" b="0" i="0" u="none" strike="noStrike" noProof="0"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s-ES" sz="900" b="1" i="0" u="none" strike="noStrike" noProof="0" dirty="0" smtClean="0">
                          <a:solidFill>
                            <a:srgbClr val="000000"/>
                          </a:solidFill>
                          <a:latin typeface="Calibri"/>
                        </a:rPr>
                        <a:t>Escuela:</a:t>
                      </a:r>
                      <a:endParaRPr lang="es-ES"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5800">
                <a:tc gridSpan="2">
                  <a:txBody>
                    <a:bodyPr/>
                    <a:lstStyle/>
                    <a:p>
                      <a:pPr algn="ctr" fontAlgn="ctr"/>
                      <a:endParaRPr lang="es-419" sz="900" b="0" i="0" u="none" strike="noStrike" noProof="0"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ctr"/>
                      <a:endParaRPr lang="es-419"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4319">
                <a:tc rowSpan="2" gridSpan="3">
                  <a:txBody>
                    <a:bodyPr/>
                    <a:lstStyle/>
                    <a:p>
                      <a:pPr algn="ctr" fontAlgn="ctr"/>
                      <a:r>
                        <a:rPr lang="es-419" sz="900" b="1" i="0" u="none" strike="noStrike" noProof="0" dirty="0" smtClean="0">
                          <a:solidFill>
                            <a:srgbClr val="FFFFFF"/>
                          </a:solidFill>
                          <a:latin typeface="Calibri"/>
                        </a:rPr>
                        <a:t>Nombre del estudiante</a:t>
                      </a:r>
                      <a:endParaRPr lang="es-419"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hMerge="1">
                  <a:txBody>
                    <a:bodyPr/>
                    <a:lstStyle/>
                    <a:p>
                      <a:endParaRPr lang="en-US"/>
                    </a:p>
                  </a:txBody>
                  <a:tcPr/>
                </a:tc>
                <a:tc rowSpan="2" hMerge="1">
                  <a:txBody>
                    <a:bodyPr/>
                    <a:lstStyle/>
                    <a:p>
                      <a:endParaRPr lang="en-US"/>
                    </a:p>
                  </a:txBody>
                  <a:tcPr/>
                </a:tc>
                <a:tc>
                  <a:txBody>
                    <a:bodyPr/>
                    <a:lstStyle/>
                    <a:p>
                      <a:pPr algn="ctr" fontAlgn="ctr"/>
                      <a:r>
                        <a:rPr lang="es-419" sz="900" b="1" i="0" u="none" strike="noStrike" noProof="0" dirty="0" smtClean="0">
                          <a:solidFill>
                            <a:srgbClr val="FFFFFF"/>
                          </a:solidFill>
                          <a:latin typeface="Calibri"/>
                        </a:rPr>
                        <a:t>Enfoque y organización </a:t>
                      </a:r>
                      <a:endParaRPr lang="es-419"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s-419" sz="900" b="1" i="0" u="none" strike="noStrike" noProof="0" dirty="0" smtClean="0">
                          <a:solidFill>
                            <a:srgbClr val="FFFFFF"/>
                          </a:solidFill>
                          <a:latin typeface="Calibri"/>
                        </a:rPr>
                        <a:t>Elaboración</a:t>
                      </a:r>
                      <a:r>
                        <a:rPr lang="es-419" sz="900" b="1" i="0" u="none" strike="noStrike" baseline="0" noProof="0" dirty="0" smtClean="0">
                          <a:solidFill>
                            <a:srgbClr val="FFFFFF"/>
                          </a:solidFill>
                          <a:latin typeface="Calibri"/>
                        </a:rPr>
                        <a:t> y evidencia</a:t>
                      </a:r>
                      <a:r>
                        <a:rPr lang="es-419" sz="900" b="1" i="0" u="none" strike="noStrike" noProof="0" dirty="0" smtClean="0">
                          <a:solidFill>
                            <a:srgbClr val="FFFFFF"/>
                          </a:solidFill>
                          <a:latin typeface="Calibri"/>
                        </a:rPr>
                        <a:t> </a:t>
                      </a:r>
                      <a:endParaRPr lang="es-419"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s-419" sz="900" b="1" i="0" u="none" strike="noStrike" noProof="0" dirty="0" smtClean="0">
                          <a:solidFill>
                            <a:srgbClr val="FFFFFF"/>
                          </a:solidFill>
                          <a:latin typeface="Calibri"/>
                        </a:rPr>
                        <a:t>Convenciones </a:t>
                      </a:r>
                      <a:endParaRPr lang="es-419"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s-419" sz="900" b="1" i="0" u="none" strike="noStrike" noProof="0" dirty="0" smtClean="0">
                          <a:solidFill>
                            <a:srgbClr val="FFFFFF"/>
                          </a:solidFill>
                          <a:latin typeface="Calibri"/>
                        </a:rPr>
                        <a:t>Total</a:t>
                      </a:r>
                      <a:r>
                        <a:rPr lang="es-419" sz="900" b="1" i="0" u="none" strike="noStrike" baseline="0" noProof="0" dirty="0" smtClean="0">
                          <a:solidFill>
                            <a:srgbClr val="FFFFFF"/>
                          </a:solidFill>
                          <a:latin typeface="Calibri"/>
                        </a:rPr>
                        <a:t> del </a:t>
                      </a:r>
                      <a:r>
                        <a:rPr lang="es-419" sz="800" b="1" i="0" u="none" strike="noStrike" baseline="0" noProof="0" dirty="0" smtClean="0">
                          <a:solidFill>
                            <a:srgbClr val="FFFFFF"/>
                          </a:solidFill>
                          <a:latin typeface="Calibri"/>
                        </a:rPr>
                        <a:t>estudiante</a:t>
                      </a:r>
                      <a:r>
                        <a:rPr lang="es-419" sz="900" b="1" i="0" u="none" strike="noStrike" noProof="0" dirty="0" smtClean="0">
                          <a:solidFill>
                            <a:srgbClr val="FFFFFF"/>
                          </a:solidFill>
                          <a:latin typeface="Calibri"/>
                        </a:rPr>
                        <a:t> </a:t>
                      </a:r>
                      <a:endParaRPr lang="es-419"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s-419" sz="900" b="1" i="0" u="none" strike="noStrike" noProof="0" dirty="0" smtClean="0">
                          <a:solidFill>
                            <a:srgbClr val="FFFFFF"/>
                          </a:solidFill>
                          <a:latin typeface="Calibri"/>
                        </a:rPr>
                        <a:t>Puntaje  ELP</a:t>
                      </a:r>
                      <a:endParaRPr lang="es-419"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55800">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s-419" sz="900" b="0" i="0" u="none" strike="noStrike" noProof="0" dirty="0" smtClean="0">
                          <a:solidFill>
                            <a:srgbClr val="FFFFFF"/>
                          </a:solidFill>
                          <a:latin typeface="Calibri"/>
                        </a:rPr>
                        <a:t>Puntaje</a:t>
                      </a: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s-419" sz="900" b="0" i="0" u="none" strike="noStrike" noProof="0" dirty="0" smtClean="0">
                          <a:solidFill>
                            <a:srgbClr val="FFFFFF"/>
                          </a:solidFill>
                          <a:latin typeface="+mn-lt"/>
                        </a:rPr>
                        <a:t>Puntaje</a:t>
                      </a:r>
                      <a:endParaRPr lang="es-419" sz="900" b="0" i="0" u="none" strike="noStrike" noProof="0" dirty="0">
                        <a:solidFill>
                          <a:srgbClr val="FFFFFF"/>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s-419" sz="900" b="0" i="0" u="none" strike="noStrike" noProof="0" dirty="0" smtClean="0">
                          <a:solidFill>
                            <a:srgbClr val="FFFFFF"/>
                          </a:solidFill>
                          <a:latin typeface="+mn-lt"/>
                        </a:rPr>
                        <a:t>Puntaje</a:t>
                      </a:r>
                      <a:endParaRPr lang="es-419" sz="900" b="0" i="0" u="none" strike="noStrike" noProof="0" dirty="0">
                        <a:solidFill>
                          <a:srgbClr val="FFFFFF"/>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vMerge="1">
                  <a:txBody>
                    <a:bodyPr/>
                    <a:lstStyle/>
                    <a:p>
                      <a:endParaRPr lang="en-US"/>
                    </a:p>
                  </a:txBody>
                  <a:tcPr/>
                </a:tc>
                <a:tc vMerge="1">
                  <a:txBody>
                    <a:bodyPr/>
                    <a:lstStyle/>
                    <a:p>
                      <a:endParaRPr lang="en-US"/>
                    </a:p>
                  </a:txBody>
                  <a:tcPr/>
                </a:tc>
              </a:tr>
              <a:tr h="207577">
                <a:tc>
                  <a:txBody>
                    <a:bodyPr/>
                    <a:lstStyle/>
                    <a:p>
                      <a:pPr algn="ctr" fontAlgn="ctr"/>
                      <a:r>
                        <a:rPr lang="es-419" sz="900" b="0" i="0" u="none" strike="noStrike" noProof="0" dirty="0" smtClean="0">
                          <a:solidFill>
                            <a:srgbClr val="000000"/>
                          </a:solidFill>
                          <a:latin typeface="Calibri"/>
                        </a:rPr>
                        <a:t> 1</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4</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5</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6</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7</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8</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9</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10</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11</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12</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13</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14</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15</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16</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17</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18</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19</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20</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21</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22</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23</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24</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25</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26</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27</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28</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29</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30</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31</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32</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33</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34</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35</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bl>
          </a:graphicData>
        </a:graphic>
      </p:graphicFrame>
      <p:sp>
        <p:nvSpPr>
          <p:cNvPr id="5" name="TextBox 1"/>
          <p:cNvSpPr txBox="1"/>
          <p:nvPr/>
        </p:nvSpPr>
        <p:spPr>
          <a:xfrm>
            <a:off x="481071" y="768867"/>
            <a:ext cx="152062" cy="136489"/>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black"/>
                </a:solidFill>
              </a:rPr>
              <a:t>1</a:t>
            </a:r>
          </a:p>
        </p:txBody>
      </p:sp>
      <p:sp>
        <p:nvSpPr>
          <p:cNvPr id="6" name="TextBox 2"/>
          <p:cNvSpPr txBox="1"/>
          <p:nvPr/>
        </p:nvSpPr>
        <p:spPr>
          <a:xfrm>
            <a:off x="479651" y="932368"/>
            <a:ext cx="162143" cy="137842"/>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black"/>
                </a:solidFill>
              </a:rPr>
              <a:t>2</a:t>
            </a:r>
          </a:p>
        </p:txBody>
      </p:sp>
      <p:sp>
        <p:nvSpPr>
          <p:cNvPr id="7" name="TextBox 3"/>
          <p:cNvSpPr txBox="1"/>
          <p:nvPr/>
        </p:nvSpPr>
        <p:spPr>
          <a:xfrm>
            <a:off x="480627" y="1083296"/>
            <a:ext cx="157385" cy="131238"/>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black"/>
                </a:solidFill>
              </a:rPr>
              <a:t>3</a:t>
            </a:r>
          </a:p>
        </p:txBody>
      </p:sp>
      <p:sp>
        <p:nvSpPr>
          <p:cNvPr id="8" name="TextBox 4"/>
          <p:cNvSpPr txBox="1"/>
          <p:nvPr/>
        </p:nvSpPr>
        <p:spPr>
          <a:xfrm>
            <a:off x="480816" y="1234948"/>
            <a:ext cx="157385" cy="133427"/>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white"/>
                </a:solidFill>
              </a:rPr>
              <a:t>4</a:t>
            </a:r>
          </a:p>
        </p:txBody>
      </p:sp>
      <p:sp>
        <p:nvSpPr>
          <p:cNvPr id="9" name="TextBox 5"/>
          <p:cNvSpPr txBox="1"/>
          <p:nvPr/>
        </p:nvSpPr>
        <p:spPr>
          <a:xfrm>
            <a:off x="657717" y="791639"/>
            <a:ext cx="570588" cy="1284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s-419" sz="789" dirty="0" smtClean="0">
                <a:solidFill>
                  <a:prstClr val="black"/>
                </a:solidFill>
              </a:rPr>
              <a:t>= Emergiendo</a:t>
            </a:r>
            <a:endParaRPr lang="es-419" sz="789" dirty="0">
              <a:solidFill>
                <a:prstClr val="black"/>
              </a:solidFill>
            </a:endParaRPr>
          </a:p>
        </p:txBody>
      </p:sp>
      <p:sp>
        <p:nvSpPr>
          <p:cNvPr id="10" name="TextBox 6"/>
          <p:cNvSpPr txBox="1"/>
          <p:nvPr/>
        </p:nvSpPr>
        <p:spPr>
          <a:xfrm>
            <a:off x="657906" y="943295"/>
            <a:ext cx="713693" cy="13979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s-419" sz="789" dirty="0" smtClean="0">
                <a:solidFill>
                  <a:prstClr val="black"/>
                </a:solidFill>
              </a:rPr>
              <a:t>= En desarrollo</a:t>
            </a:r>
            <a:endParaRPr lang="es-419" sz="789" dirty="0">
              <a:solidFill>
                <a:prstClr val="black"/>
              </a:solidFill>
            </a:endParaRPr>
          </a:p>
        </p:txBody>
      </p:sp>
      <p:sp>
        <p:nvSpPr>
          <p:cNvPr id="11" name="TextBox 7"/>
          <p:cNvSpPr txBox="1"/>
          <p:nvPr/>
        </p:nvSpPr>
        <p:spPr>
          <a:xfrm>
            <a:off x="660170" y="1095465"/>
            <a:ext cx="711429" cy="12514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s-419" sz="789" dirty="0" smtClean="0">
                <a:solidFill>
                  <a:prstClr val="black"/>
                </a:solidFill>
              </a:rPr>
              <a:t>= Competente</a:t>
            </a:r>
            <a:endParaRPr lang="es-419" sz="789" dirty="0">
              <a:solidFill>
                <a:prstClr val="black"/>
              </a:solidFill>
            </a:endParaRPr>
          </a:p>
        </p:txBody>
      </p:sp>
      <p:sp>
        <p:nvSpPr>
          <p:cNvPr id="12" name="TextBox 8"/>
          <p:cNvSpPr txBox="1"/>
          <p:nvPr/>
        </p:nvSpPr>
        <p:spPr>
          <a:xfrm>
            <a:off x="665260" y="1243869"/>
            <a:ext cx="570588" cy="12558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s-419" sz="789" dirty="0" smtClean="0">
                <a:solidFill>
                  <a:prstClr val="black"/>
                </a:solidFill>
              </a:rPr>
              <a:t>= Ejemplar</a:t>
            </a:r>
            <a:endParaRPr lang="es-419" sz="789" dirty="0">
              <a:solidFill>
                <a:prstClr val="black"/>
              </a:solidFill>
            </a:endParaRPr>
          </a:p>
        </p:txBody>
      </p:sp>
      <p:sp>
        <p:nvSpPr>
          <p:cNvPr id="13" name="TextBox 9"/>
          <p:cNvSpPr txBox="1"/>
          <p:nvPr/>
        </p:nvSpPr>
        <p:spPr>
          <a:xfrm>
            <a:off x="325536" y="628872"/>
            <a:ext cx="826869" cy="16276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s-ES" sz="690" b="1" u="sng" dirty="0" smtClean="0">
                <a:solidFill>
                  <a:prstClr val="black"/>
                </a:solidFill>
              </a:rPr>
              <a:t>Clave para el puntaje:</a:t>
            </a:r>
            <a:endParaRPr lang="es-ES" sz="690" b="1" u="sng" dirty="0">
              <a:solidFill>
                <a:prstClr val="black"/>
              </a:solidFill>
            </a:endParaRPr>
          </a:p>
        </p:txBody>
      </p:sp>
      <p:grpSp>
        <p:nvGrpSpPr>
          <p:cNvPr id="2" name="Group 1"/>
          <p:cNvGrpSpPr/>
          <p:nvPr/>
        </p:nvGrpSpPr>
        <p:grpSpPr>
          <a:xfrm>
            <a:off x="1497498" y="628872"/>
            <a:ext cx="691320" cy="745134"/>
            <a:chOff x="1269580" y="633354"/>
            <a:chExt cx="691320" cy="745134"/>
          </a:xfrm>
        </p:grpSpPr>
        <p:sp>
          <p:nvSpPr>
            <p:cNvPr id="14" name="TextBox 10"/>
            <p:cNvSpPr txBox="1"/>
            <p:nvPr/>
          </p:nvSpPr>
          <p:spPr>
            <a:xfrm>
              <a:off x="1298296" y="774216"/>
              <a:ext cx="322600" cy="135586"/>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dirty="0">
                  <a:solidFill>
                    <a:prstClr val="black"/>
                  </a:solidFill>
                </a:rPr>
                <a:t>0 - 4</a:t>
              </a:r>
            </a:p>
          </p:txBody>
        </p:sp>
        <p:sp>
          <p:nvSpPr>
            <p:cNvPr id="15" name="TextBox 11"/>
            <p:cNvSpPr txBox="1"/>
            <p:nvPr/>
          </p:nvSpPr>
          <p:spPr>
            <a:xfrm>
              <a:off x="1291562" y="937814"/>
              <a:ext cx="325889" cy="138096"/>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dirty="0">
                  <a:solidFill>
                    <a:prstClr val="black"/>
                  </a:solidFill>
                </a:rPr>
                <a:t>5 - 7</a:t>
              </a:r>
            </a:p>
          </p:txBody>
        </p:sp>
        <p:sp>
          <p:nvSpPr>
            <p:cNvPr id="16" name="TextBox 12"/>
            <p:cNvSpPr txBox="1"/>
            <p:nvPr/>
          </p:nvSpPr>
          <p:spPr>
            <a:xfrm>
              <a:off x="1292537" y="1087573"/>
              <a:ext cx="322702" cy="141159"/>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black"/>
                  </a:solidFill>
                </a:rPr>
                <a:t>8 - 10</a:t>
              </a:r>
            </a:p>
          </p:txBody>
        </p:sp>
        <p:sp>
          <p:nvSpPr>
            <p:cNvPr id="17" name="TextBox 13"/>
            <p:cNvSpPr txBox="1"/>
            <p:nvPr/>
          </p:nvSpPr>
          <p:spPr>
            <a:xfrm>
              <a:off x="1292727" y="1240392"/>
              <a:ext cx="322702" cy="138096"/>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white"/>
                  </a:solidFill>
                </a:rPr>
                <a:t>11 - 12</a:t>
              </a:r>
            </a:p>
          </p:txBody>
        </p:sp>
        <p:sp>
          <p:nvSpPr>
            <p:cNvPr id="18" name="TextBox 14"/>
            <p:cNvSpPr txBox="1"/>
            <p:nvPr/>
          </p:nvSpPr>
          <p:spPr>
            <a:xfrm>
              <a:off x="1269580" y="633354"/>
              <a:ext cx="691320" cy="11879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s-ES" sz="690" b="1" u="sng" dirty="0" smtClean="0">
                  <a:solidFill>
                    <a:prstClr val="black"/>
                  </a:solidFill>
                </a:rPr>
                <a:t># total correcto</a:t>
              </a:r>
              <a:endParaRPr lang="es-ES" sz="690" b="1" u="sng" dirty="0">
                <a:solidFill>
                  <a:prstClr val="black"/>
                </a:solidFill>
              </a:endParaRPr>
            </a:p>
          </p:txBody>
        </p:sp>
      </p:grpSp>
      <p:sp>
        <p:nvSpPr>
          <p:cNvPr id="3" name="Slide Number Placeholder 2"/>
          <p:cNvSpPr>
            <a:spLocks noGrp="1"/>
          </p:cNvSpPr>
          <p:nvPr>
            <p:ph type="sldNum" sz="quarter" idx="12"/>
          </p:nvPr>
        </p:nvSpPr>
        <p:spPr/>
        <p:txBody>
          <a:bodyPr/>
          <a:lstStyle/>
          <a:p>
            <a:fld id="{AF8359E8-5B63-4AE7-A26F-FE183B9DDE83}" type="slidenum">
              <a:rPr lang="en-US" smtClean="0"/>
              <a:t>24</a:t>
            </a:fld>
            <a:endParaRPr lang="en-US" dirty="0"/>
          </a:p>
        </p:txBody>
      </p:sp>
      <p:sp>
        <p:nvSpPr>
          <p:cNvPr id="19" name="Footer Placeholder 18"/>
          <p:cNvSpPr>
            <a:spLocks noGrp="1"/>
          </p:cNvSpPr>
          <p:nvPr>
            <p:ph type="ftr" sz="quarter" idx="11"/>
          </p:nvPr>
        </p:nvSpPr>
        <p:spPr>
          <a:xfrm>
            <a:off x="2667000" y="9435232"/>
            <a:ext cx="3059430" cy="372311"/>
          </a:xfrm>
        </p:spPr>
        <p:txBody>
          <a:bodyPr/>
          <a:lstStyle/>
          <a:p>
            <a:r>
              <a:rPr lang="en-US" dirty="0"/>
              <a:t>Rev. Control 07/01/2015 HSD  – OSP and Susan S. Richmond</a:t>
            </a:r>
          </a:p>
        </p:txBody>
      </p:sp>
    </p:spTree>
    <p:extLst>
      <p:ext uri="{BB962C8B-B14F-4D97-AF65-F5344CB8AC3E}">
        <p14:creationId xmlns:p14="http://schemas.microsoft.com/office/powerpoint/2010/main" val="6212485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5586142" y="9414978"/>
            <a:ext cx="1813560" cy="535516"/>
          </a:xfrm>
        </p:spPr>
        <p:txBody>
          <a:bodyPr/>
          <a:lstStyle/>
          <a:p>
            <a:fld id="{F177B04D-AEB5-43ED-B9BA-B3D1EC9C9067}" type="slidenum">
              <a:rPr lang="en-US" smtClean="0"/>
              <a:pPr/>
              <a:t>25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631151479"/>
              </p:ext>
            </p:extLst>
          </p:nvPr>
        </p:nvGraphicFramePr>
        <p:xfrm>
          <a:off x="304800" y="304800"/>
          <a:ext cx="7189470" cy="9262578"/>
        </p:xfrm>
        <a:graphic>
          <a:graphicData uri="http://schemas.openxmlformats.org/drawingml/2006/table">
            <a:tbl>
              <a:tblPr firstRow="1" bandRow="1">
                <a:effectLst>
                  <a:innerShdw blurRad="114300">
                    <a:prstClr val="black"/>
                  </a:innerShdw>
                </a:effectLst>
                <a:tableStyleId>{5C22544A-7EE6-4342-B048-85BDC9FD1C3A}</a:tableStyleId>
              </a:tblPr>
              <a:tblGrid>
                <a:gridCol w="6534149"/>
                <a:gridCol w="655321"/>
              </a:tblGrid>
              <a:tr h="319315">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MX" sz="1400" b="1" u="none" baseline="0" noProof="0" dirty="0" smtClean="0">
                          <a:solidFill>
                            <a:schemeClr val="tx1"/>
                          </a:solidFill>
                          <a:effectLst/>
                        </a:rPr>
                        <a:t>Grado 4: Pre-evaluación Trimestre 4 </a:t>
                      </a:r>
                    </a:p>
                    <a:p>
                      <a:pPr marL="0" marR="0" indent="0" algn="ctr" defTabSz="966612" rtl="0" eaLnBrk="1" fontAlgn="auto" latinLnBrk="0" hangingPunct="1">
                        <a:lnSpc>
                          <a:spcPct val="100000"/>
                        </a:lnSpc>
                        <a:spcBef>
                          <a:spcPts val="0"/>
                        </a:spcBef>
                        <a:spcAft>
                          <a:spcPts val="0"/>
                        </a:spcAft>
                        <a:buClrTx/>
                        <a:buSzTx/>
                        <a:buFontTx/>
                        <a:buNone/>
                        <a:tabLst/>
                        <a:defRPr/>
                      </a:pPr>
                      <a:r>
                        <a:rPr lang="es-MX" sz="1400" b="1" u="none" baseline="0" noProof="0" dirty="0" smtClean="0">
                          <a:solidFill>
                            <a:schemeClr val="tx1"/>
                          </a:solidFill>
                          <a:effectLst/>
                        </a:rPr>
                        <a:t>Clave para las respuestas de selección múltiple</a:t>
                      </a:r>
                    </a:p>
                  </a:txBody>
                  <a:tcPr marL="97155" marR="97155" marT="47897" marB="47897" anchor="ctr">
                    <a:solidFill>
                      <a:schemeClr val="bg1"/>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r>
              <a:tr h="290285">
                <a:tc>
                  <a:txBody>
                    <a:bodyPr/>
                    <a:lstStyle/>
                    <a:p>
                      <a:pPr marL="800100" marR="0" indent="-800100" algn="l" defTabSz="966612" rtl="0" eaLnBrk="1" fontAlgn="auto" latinLnBrk="0" hangingPunct="1">
                        <a:lnSpc>
                          <a:spcPct val="100000"/>
                        </a:lnSpc>
                        <a:spcBef>
                          <a:spcPts val="0"/>
                        </a:spcBef>
                        <a:spcAft>
                          <a:spcPts val="0"/>
                        </a:spcAft>
                        <a:buClrTx/>
                        <a:buSzTx/>
                        <a:buFontTx/>
                        <a:buNone/>
                        <a:tabLst/>
                        <a:defRPr/>
                      </a:pPr>
                      <a:r>
                        <a:rPr lang="es-419" sz="1200" b="1" i="0" u="sng" noProof="0" dirty="0" smtClean="0">
                          <a:solidFill>
                            <a:schemeClr val="tx1"/>
                          </a:solidFill>
                          <a:effectLst>
                            <a:outerShdw blurRad="38100" dist="38100" dir="2700000" algn="tl">
                              <a:srgbClr val="000000">
                                <a:alpha val="43137"/>
                              </a:srgbClr>
                            </a:outerShdw>
                          </a:effectLst>
                        </a:rPr>
                        <a:t>Pregunta 1</a:t>
                      </a:r>
                      <a:r>
                        <a:rPr lang="es-419" sz="1200" b="1" i="0" u="none" noProof="0" dirty="0" smtClean="0">
                          <a:solidFill>
                            <a:schemeClr val="tx1"/>
                          </a:solidFill>
                          <a:effectLst>
                            <a:outerShdw blurRad="38100" dist="38100" dir="2700000" algn="tl">
                              <a:srgbClr val="000000">
                                <a:alpha val="43137"/>
                              </a:srgbClr>
                            </a:outerShdw>
                          </a:effectLst>
                        </a:rPr>
                        <a:t>  </a:t>
                      </a:r>
                      <a:r>
                        <a:rPr lang="es-419" sz="1100" b="0" i="0" u="none" noProof="0" dirty="0" smtClean="0">
                          <a:solidFill>
                            <a:schemeClr val="tx1"/>
                          </a:solidFill>
                          <a:effectLst/>
                        </a:rPr>
                        <a:t>¿Qué dos detalles en </a:t>
                      </a:r>
                      <a:r>
                        <a:rPr lang="es-419" sz="1100" b="1" i="1" u="none" noProof="0" dirty="0" smtClean="0">
                          <a:solidFill>
                            <a:schemeClr val="tx1"/>
                          </a:solidFill>
                          <a:effectLst/>
                        </a:rPr>
                        <a:t>Bosque tropical: Hogar </a:t>
                      </a:r>
                      <a:r>
                        <a:rPr lang="es-419" sz="1100" b="0" i="0" u="none" noProof="0" dirty="0" smtClean="0">
                          <a:solidFill>
                            <a:schemeClr val="tx1"/>
                          </a:solidFill>
                          <a:effectLst/>
                        </a:rPr>
                        <a:t>apoyan por qué el ocelote quería vivir en un lugar nuevo? </a:t>
                      </a:r>
                      <a:r>
                        <a:rPr lang="es-419" sz="1100" b="0" i="0" u="none" noProof="0" dirty="0" smtClean="0">
                          <a:solidFill>
                            <a:schemeClr val="tx1"/>
                          </a:solidFill>
                          <a:effectLst/>
                          <a:latin typeface="+mn-lt"/>
                        </a:rPr>
                        <a:t>(ambas respuestas deben estar correctas</a:t>
                      </a:r>
                      <a:r>
                        <a:rPr lang="es-419" sz="1100" b="0" i="0" u="none" baseline="0" noProof="0" dirty="0" smtClean="0">
                          <a:solidFill>
                            <a:schemeClr val="tx1"/>
                          </a:solidFill>
                          <a:effectLst/>
                          <a:latin typeface="+mn-lt"/>
                        </a:rPr>
                        <a:t>) </a:t>
                      </a:r>
                      <a:r>
                        <a:rPr lang="es-419" sz="1100" b="0" i="0" u="none" noProof="0" dirty="0" smtClean="0">
                          <a:solidFill>
                            <a:schemeClr val="tx1"/>
                          </a:solidFill>
                          <a:effectLst/>
                        </a:rPr>
                        <a:t> </a:t>
                      </a:r>
                      <a:r>
                        <a:rPr lang="es-419" sz="1100" b="0" i="1" u="none" noProof="0" dirty="0" smtClean="0">
                          <a:solidFill>
                            <a:schemeClr val="tx1"/>
                          </a:solidFill>
                          <a:effectLst/>
                        </a:rPr>
                        <a:t>Hacia</a:t>
                      </a:r>
                      <a:r>
                        <a:rPr lang="es-419" sz="1100" b="0" i="0" u="none" noProof="0" dirty="0" smtClean="0">
                          <a:solidFill>
                            <a:schemeClr val="tx1"/>
                          </a:solidFill>
                          <a:effectLst/>
                          <a:latin typeface="+mn-lt"/>
                        </a:rPr>
                        <a:t> </a:t>
                      </a:r>
                      <a:r>
                        <a:rPr lang="es-419" sz="1100" b="0" i="1" u="none" noProof="0" dirty="0" smtClean="0">
                          <a:solidFill>
                            <a:schemeClr val="tx1"/>
                          </a:solidFill>
                          <a:effectLst/>
                          <a:latin typeface="+mn-lt"/>
                        </a:rPr>
                        <a:t>RL.4.3  DOK-2  </a:t>
                      </a:r>
                      <a:endParaRPr lang="es-419" sz="1100" b="0" i="0" u="none" baseline="0" noProof="0"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A,B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152400">
                <a:tc>
                  <a:txBody>
                    <a:bodyPr/>
                    <a:lstStyle/>
                    <a:p>
                      <a:pPr marL="800100" marR="0" indent="-800100" algn="l" defTabSz="966612" rtl="0" eaLnBrk="1" fontAlgn="auto" latinLnBrk="0" hangingPunct="1">
                        <a:lnSpc>
                          <a:spcPct val="100000"/>
                        </a:lnSpc>
                        <a:spcBef>
                          <a:spcPts val="0"/>
                        </a:spcBef>
                        <a:spcAft>
                          <a:spcPts val="0"/>
                        </a:spcAft>
                        <a:buClrTx/>
                        <a:buSzTx/>
                        <a:buFontTx/>
                        <a:buNone/>
                        <a:tabLst/>
                        <a:defRPr/>
                      </a:pPr>
                      <a:r>
                        <a:rPr lang="es-419" sz="1200" b="1" i="0" u="sng" noProof="0" dirty="0" smtClean="0">
                          <a:solidFill>
                            <a:schemeClr val="tx1"/>
                          </a:solidFill>
                          <a:effectLst>
                            <a:outerShdw blurRad="38100" dist="38100" dir="2700000" algn="tl">
                              <a:srgbClr val="000000">
                                <a:alpha val="43137"/>
                              </a:srgbClr>
                            </a:outerShdw>
                          </a:effectLst>
                        </a:rPr>
                        <a:t>Pregunta  2</a:t>
                      </a:r>
                      <a:r>
                        <a:rPr lang="es-419" sz="1200" b="0" i="0" u="none" baseline="0" noProof="0" dirty="0" smtClean="0">
                          <a:solidFill>
                            <a:schemeClr val="tx1"/>
                          </a:solidFill>
                          <a:effectLst/>
                          <a:latin typeface="+mn-lt"/>
                        </a:rPr>
                        <a:t>  </a:t>
                      </a:r>
                      <a:r>
                        <a:rPr lang="es-419" sz="1100" b="0" i="0" u="none" baseline="0" noProof="0" dirty="0" smtClean="0">
                          <a:solidFill>
                            <a:schemeClr val="tx1"/>
                          </a:solidFill>
                          <a:effectLst/>
                          <a:latin typeface="+mn-lt"/>
                        </a:rPr>
                        <a:t>¿Fue una buena idea que el ocelote le contara a sus amigos que él quería vivir en un lugar nuevo?  </a:t>
                      </a:r>
                      <a:r>
                        <a:rPr lang="es-419" sz="1100" b="0" i="1" noProof="0" dirty="0" smtClean="0">
                          <a:solidFill>
                            <a:schemeClr val="tx1"/>
                          </a:solidFill>
                          <a:latin typeface="+mn-lt"/>
                        </a:rPr>
                        <a:t>Hacia</a:t>
                      </a:r>
                      <a:r>
                        <a:rPr lang="es-419" sz="1100" b="0" i="0" noProof="0" dirty="0" smtClean="0">
                          <a:solidFill>
                            <a:schemeClr val="tx1"/>
                          </a:solidFill>
                          <a:latin typeface="+mn-lt"/>
                        </a:rPr>
                        <a:t> </a:t>
                      </a:r>
                      <a:r>
                        <a:rPr lang="es-419" sz="1100" b="0" i="1" noProof="0" dirty="0" smtClean="0">
                          <a:solidFill>
                            <a:schemeClr val="tx1"/>
                          </a:solidFill>
                          <a:latin typeface="+mn-lt"/>
                        </a:rPr>
                        <a:t>RL.4.3  DOK-3</a:t>
                      </a:r>
                      <a:endParaRPr lang="es-419" sz="1100" b="0" i="1" u="none" strike="sngStrike" noProof="0"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D</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7383">
                <a:tc>
                  <a:txBody>
                    <a:bodyPr/>
                    <a:lstStyle/>
                    <a:p>
                      <a:pPr marL="800100" indent="-800100"/>
                      <a:r>
                        <a:rPr lang="es-419" sz="1200" b="1" i="0" u="sng" noProof="0" dirty="0" smtClean="0">
                          <a:solidFill>
                            <a:schemeClr val="tx1"/>
                          </a:solidFill>
                          <a:effectLst>
                            <a:outerShdw blurRad="38100" dist="38100" dir="2700000" algn="tl">
                              <a:srgbClr val="000000">
                                <a:alpha val="43137"/>
                              </a:srgbClr>
                            </a:outerShdw>
                          </a:effectLst>
                        </a:rPr>
                        <a:t>Pregunta 3</a:t>
                      </a:r>
                      <a:r>
                        <a:rPr lang="es-419" sz="1200" b="0" i="0" u="none" baseline="0" noProof="0" dirty="0" smtClean="0">
                          <a:solidFill>
                            <a:schemeClr val="tx1"/>
                          </a:solidFill>
                          <a:effectLst/>
                          <a:latin typeface="+mn-lt"/>
                        </a:rPr>
                        <a:t> </a:t>
                      </a:r>
                      <a:r>
                        <a:rPr lang="es-419" sz="1200" b="0" i="0" noProof="0" dirty="0" smtClean="0">
                          <a:solidFill>
                            <a:schemeClr val="tx1"/>
                          </a:solidFill>
                          <a:latin typeface="+mn-lt"/>
                        </a:rPr>
                        <a:t> </a:t>
                      </a:r>
                      <a:r>
                        <a:rPr lang="es-419" sz="1100" b="0" i="0" noProof="0" dirty="0" smtClean="0">
                          <a:solidFill>
                            <a:schemeClr val="tx1"/>
                          </a:solidFill>
                          <a:latin typeface="+mn-lt"/>
                        </a:rPr>
                        <a:t>¿Cómo sabe el lector que ambos textos, </a:t>
                      </a:r>
                      <a:r>
                        <a:rPr lang="es-419" sz="1100" b="1" i="1" noProof="0" dirty="0" smtClean="0">
                          <a:solidFill>
                            <a:schemeClr val="tx1"/>
                          </a:solidFill>
                          <a:latin typeface="+mn-lt"/>
                        </a:rPr>
                        <a:t>El bosque tropical: Un hogar </a:t>
                      </a:r>
                      <a:r>
                        <a:rPr lang="es-419" sz="1100" b="0" i="0" noProof="0" dirty="0" smtClean="0">
                          <a:solidFill>
                            <a:schemeClr val="tx1"/>
                          </a:solidFill>
                          <a:latin typeface="+mn-lt"/>
                        </a:rPr>
                        <a:t>y</a:t>
                      </a:r>
                      <a:r>
                        <a:rPr lang="es-419" sz="1100" b="1" i="1" noProof="0" dirty="0" smtClean="0">
                          <a:solidFill>
                            <a:schemeClr val="tx1"/>
                          </a:solidFill>
                          <a:latin typeface="+mn-lt"/>
                        </a:rPr>
                        <a:t> Lluvioso, </a:t>
                      </a:r>
                      <a:r>
                        <a:rPr lang="es-419" sz="1100" b="0" i="0" noProof="0" dirty="0" smtClean="0">
                          <a:solidFill>
                            <a:schemeClr val="tx1"/>
                          </a:solidFill>
                          <a:latin typeface="+mn-lt"/>
                        </a:rPr>
                        <a:t>son narrados en tercera persona?  </a:t>
                      </a:r>
                      <a:r>
                        <a:rPr lang="es-419" sz="1100" b="0" i="1" noProof="0" dirty="0" smtClean="0">
                          <a:solidFill>
                            <a:schemeClr val="tx1"/>
                          </a:solidFill>
                          <a:latin typeface="+mn-lt"/>
                        </a:rPr>
                        <a:t>Hacia </a:t>
                      </a:r>
                      <a:r>
                        <a:rPr lang="es-419" sz="1100" b="0" i="1" baseline="0" noProof="0" dirty="0" smtClean="0">
                          <a:solidFill>
                            <a:schemeClr val="tx1"/>
                          </a:solidFill>
                          <a:latin typeface="+mn-lt"/>
                        </a:rPr>
                        <a:t>RL.4.6  DOK-2</a:t>
                      </a:r>
                      <a:endParaRPr lang="es-419" sz="1100" b="0" i="1" u="none" strike="sngStrike" kern="1200" noProof="0" dirty="0" smtClean="0">
                        <a:solidFill>
                          <a:schemeClr val="tx1"/>
                        </a:solidFill>
                        <a:effectLst>
                          <a:outerShdw blurRad="38100" dist="38100" dir="2700000" algn="tl">
                            <a:srgbClr val="000000">
                              <a:alpha val="43137"/>
                            </a:srgbClr>
                          </a:outerShdw>
                        </a:effectLst>
                        <a:latin typeface="+mn-lt"/>
                        <a:ea typeface="+mn-ea"/>
                        <a:cs typeface="+mn-cs"/>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0">
                <a:tc>
                  <a:txBody>
                    <a:bodyPr/>
                    <a:lstStyle/>
                    <a:p>
                      <a:pPr marL="857250" marR="0" indent="-857250" algn="l" defTabSz="966612" rtl="0" eaLnBrk="1" fontAlgn="auto" latinLnBrk="0" hangingPunct="1">
                        <a:lnSpc>
                          <a:spcPct val="100000"/>
                        </a:lnSpc>
                        <a:spcBef>
                          <a:spcPts val="0"/>
                        </a:spcBef>
                        <a:spcAft>
                          <a:spcPts val="0"/>
                        </a:spcAft>
                        <a:buClrTx/>
                        <a:buSzTx/>
                        <a:buFontTx/>
                        <a:buNone/>
                        <a:tabLst/>
                        <a:defRPr/>
                      </a:pPr>
                      <a:r>
                        <a:rPr lang="es-419" sz="1200" b="1" i="0" u="sng" noProof="0" dirty="0" smtClean="0">
                          <a:solidFill>
                            <a:schemeClr val="tx1"/>
                          </a:solidFill>
                          <a:effectLst>
                            <a:outerShdw blurRad="38100" dist="38100" dir="2700000" algn="tl">
                              <a:srgbClr val="000000">
                                <a:alpha val="43137"/>
                              </a:srgbClr>
                            </a:outerShdw>
                          </a:effectLst>
                        </a:rPr>
                        <a:t>Pregunta  4</a:t>
                      </a:r>
                      <a:r>
                        <a:rPr lang="es-419" sz="1200" b="1" i="0" u="none" noProof="0" dirty="0" smtClean="0">
                          <a:solidFill>
                            <a:schemeClr val="tx1"/>
                          </a:solidFill>
                          <a:effectLst>
                            <a:outerShdw blurRad="38100" dist="38100" dir="2700000" algn="tl">
                              <a:srgbClr val="000000">
                                <a:alpha val="43137"/>
                              </a:srgbClr>
                            </a:outerShdw>
                          </a:effectLst>
                        </a:rPr>
                        <a:t>  </a:t>
                      </a:r>
                      <a:r>
                        <a:rPr lang="es-419" sz="1100" b="0" i="0" u="none" noProof="0" dirty="0" smtClean="0">
                          <a:solidFill>
                            <a:schemeClr val="tx1"/>
                          </a:solidFill>
                          <a:effectLst/>
                        </a:rPr>
                        <a:t>¿Qué logró el autor al redactar ambos textos, </a:t>
                      </a:r>
                      <a:r>
                        <a:rPr lang="es-419" sz="1100" b="1" i="1" noProof="0" dirty="0" smtClean="0">
                          <a:solidFill>
                            <a:schemeClr val="tx1"/>
                          </a:solidFill>
                          <a:latin typeface="+mn-lt"/>
                        </a:rPr>
                        <a:t>El bosque tropical: Un hogar </a:t>
                      </a:r>
                      <a:r>
                        <a:rPr lang="es-419" sz="1100" b="0" i="0" noProof="0" dirty="0" smtClean="0">
                          <a:solidFill>
                            <a:schemeClr val="tx1"/>
                          </a:solidFill>
                          <a:latin typeface="+mn-lt"/>
                        </a:rPr>
                        <a:t>y</a:t>
                      </a:r>
                      <a:r>
                        <a:rPr lang="es-419" sz="1100" b="1" i="1" noProof="0" dirty="0" smtClean="0">
                          <a:solidFill>
                            <a:schemeClr val="tx1"/>
                          </a:solidFill>
                          <a:latin typeface="+mn-lt"/>
                        </a:rPr>
                        <a:t> Lluvioso, </a:t>
                      </a:r>
                      <a:r>
                        <a:rPr lang="es-419" sz="1100" b="0" i="0" u="none" noProof="0" dirty="0" smtClean="0">
                          <a:solidFill>
                            <a:schemeClr val="tx1"/>
                          </a:solidFill>
                          <a:effectLst/>
                        </a:rPr>
                        <a:t>en tercera persona? </a:t>
                      </a:r>
                      <a:r>
                        <a:rPr lang="es-419" sz="1100" b="0" i="1" strike="noStrike" noProof="0" dirty="0" smtClean="0">
                          <a:solidFill>
                            <a:schemeClr val="tx1"/>
                          </a:solidFill>
                          <a:effectLst/>
                          <a:latin typeface="+mn-lt"/>
                        </a:rPr>
                        <a:t>Hacia  RL.4.6</a:t>
                      </a:r>
                      <a:r>
                        <a:rPr lang="es-419" sz="1100" b="0" i="1" noProof="0" dirty="0" smtClean="0">
                          <a:solidFill>
                            <a:schemeClr val="tx1"/>
                          </a:solidFill>
                          <a:effectLst/>
                          <a:latin typeface="+mn-lt"/>
                        </a:rPr>
                        <a:t>  DOK-4 </a:t>
                      </a:r>
                      <a:endParaRPr lang="es-419" sz="1100" b="0" i="1" strike="sngStrike" noProof="0" dirty="0" smtClean="0">
                        <a:solidFill>
                          <a:schemeClr val="tx1"/>
                        </a:solidFill>
                        <a:effectLst/>
                        <a:latin typeface="+mn-l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B</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9196">
                <a:tc>
                  <a:txBody>
                    <a:bodyPr/>
                    <a:lstStyle/>
                    <a:p>
                      <a:r>
                        <a:rPr lang="es-419" sz="1200" b="1" i="0" u="sng" dirty="0" smtClean="0">
                          <a:solidFill>
                            <a:schemeClr val="tx1"/>
                          </a:solidFill>
                          <a:effectLst>
                            <a:outerShdw blurRad="38100" dist="38100" dir="2700000" algn="tl">
                              <a:srgbClr val="000000">
                                <a:alpha val="43137"/>
                              </a:srgbClr>
                            </a:outerShdw>
                          </a:effectLst>
                        </a:rPr>
                        <a:t>Pregunta  5</a:t>
                      </a:r>
                      <a:r>
                        <a:rPr lang="es-419" sz="1200" b="1" i="0" u="none" dirty="0" smtClean="0">
                          <a:solidFill>
                            <a:schemeClr val="tx1"/>
                          </a:solidFill>
                          <a:effectLst>
                            <a:outerShdw blurRad="38100" dist="38100" dir="2700000" algn="tl">
                              <a:srgbClr val="000000">
                                <a:alpha val="43137"/>
                              </a:srgbClr>
                            </a:outerShdw>
                          </a:effectLst>
                        </a:rPr>
                        <a:t>  </a:t>
                      </a:r>
                      <a:r>
                        <a:rPr lang="es-419" sz="1100" b="0" i="0" u="none" dirty="0" smtClean="0">
                          <a:solidFill>
                            <a:schemeClr val="tx1"/>
                          </a:solidFill>
                          <a:effectLst/>
                        </a:rPr>
                        <a:t>¿Cómo </a:t>
                      </a:r>
                      <a:r>
                        <a:rPr lang="es-419" sz="1100" b="1" i="1" u="none" dirty="0" smtClean="0">
                          <a:solidFill>
                            <a:schemeClr val="tx1"/>
                          </a:solidFill>
                          <a:effectLst/>
                        </a:rPr>
                        <a:t>El bosque tropical: Un hogar y Lluvioso </a:t>
                      </a:r>
                      <a:r>
                        <a:rPr lang="es-419" sz="1100" b="0" i="0" u="none" dirty="0" smtClean="0">
                          <a:solidFill>
                            <a:schemeClr val="tx1"/>
                          </a:solidFill>
                          <a:effectLst/>
                        </a:rPr>
                        <a:t>pueden afectar al lector de diferentes maneras?</a:t>
                      </a:r>
                    </a:p>
                    <a:p>
                      <a:pPr marL="0" indent="800100"/>
                      <a:r>
                        <a:rPr lang="es-419" sz="1100" b="0" i="1" dirty="0" smtClean="0">
                          <a:solidFill>
                            <a:schemeClr val="tx1"/>
                          </a:solidFill>
                          <a:effectLst/>
                          <a:latin typeface="+mn-lt"/>
                        </a:rPr>
                        <a:t>Hacia</a:t>
                      </a:r>
                      <a:r>
                        <a:rPr lang="es-419" sz="1100" b="0" i="1" baseline="0" dirty="0" smtClean="0">
                          <a:solidFill>
                            <a:schemeClr val="tx1"/>
                          </a:solidFill>
                          <a:effectLst/>
                          <a:latin typeface="+mn-lt"/>
                        </a:rPr>
                        <a:t> RL.4.9  DOK-2</a:t>
                      </a:r>
                      <a:endParaRPr lang="es-419" sz="1100" b="0" i="1" strike="sngStrike" dirty="0" smtClean="0">
                        <a:solidFill>
                          <a:schemeClr val="tx1"/>
                        </a:solidFill>
                        <a:effectLst/>
                        <a:latin typeface="+mn-lt"/>
                      </a:endParaRPr>
                    </a:p>
                  </a:txBody>
                  <a:tcPr marL="97155" marR="97155" marT="47897" marB="47897" anchor="ctr">
                    <a:lnB w="12700" cmpd="sng">
                      <a:noFill/>
                    </a:lnB>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A</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0199">
                <a:tc>
                  <a:txBody>
                    <a:bodyPr/>
                    <a:lstStyle/>
                    <a:p>
                      <a:pPr marL="801688" marR="0" indent="-801688" algn="l" defTabSz="966612" rtl="0" eaLnBrk="1" fontAlgn="auto" latinLnBrk="0" hangingPunct="1">
                        <a:lnSpc>
                          <a:spcPct val="100000"/>
                        </a:lnSpc>
                        <a:spcBef>
                          <a:spcPts val="0"/>
                        </a:spcBef>
                        <a:spcAft>
                          <a:spcPts val="0"/>
                        </a:spcAft>
                        <a:buClrTx/>
                        <a:buSzTx/>
                        <a:buFontTx/>
                        <a:buNone/>
                        <a:tabLst/>
                        <a:defRPr/>
                      </a:pPr>
                      <a:r>
                        <a:rPr lang="es-419" sz="1200" b="1" i="0" u="sng" dirty="0" smtClean="0">
                          <a:solidFill>
                            <a:schemeClr val="tx1"/>
                          </a:solidFill>
                          <a:effectLst>
                            <a:outerShdw blurRad="38100" dist="38100" dir="2700000" algn="tl">
                              <a:srgbClr val="000000">
                                <a:alpha val="43137"/>
                              </a:srgbClr>
                            </a:outerShdw>
                          </a:effectLst>
                        </a:rPr>
                        <a:t>Pregunta  6</a:t>
                      </a:r>
                      <a:r>
                        <a:rPr lang="es-419" sz="1200" b="1" i="0" u="none" dirty="0" smtClean="0">
                          <a:solidFill>
                            <a:schemeClr val="tx1"/>
                          </a:solidFill>
                          <a:effectLst>
                            <a:outerShdw blurRad="38100" dist="38100" dir="2700000" algn="tl">
                              <a:srgbClr val="000000">
                                <a:alpha val="43137"/>
                              </a:srgbClr>
                            </a:outerShdw>
                          </a:effectLst>
                        </a:rPr>
                        <a:t>  </a:t>
                      </a:r>
                      <a:r>
                        <a:rPr lang="es-419" sz="1100" b="0" i="0" u="none" dirty="0" smtClean="0">
                          <a:solidFill>
                            <a:schemeClr val="tx1"/>
                          </a:solidFill>
                          <a:effectLst/>
                        </a:rPr>
                        <a:t>Después de que el ocelote cambia su punto de vista en </a:t>
                      </a:r>
                      <a:r>
                        <a:rPr lang="es-419" sz="1100" b="1" i="1" u="none" dirty="0" smtClean="0">
                          <a:solidFill>
                            <a:schemeClr val="tx1"/>
                          </a:solidFill>
                          <a:effectLst/>
                        </a:rPr>
                        <a:t>El bosque tropical: Un hogar</a:t>
                      </a:r>
                      <a:r>
                        <a:rPr lang="es-419" sz="1100" b="0" i="0" u="none" dirty="0" smtClean="0">
                          <a:solidFill>
                            <a:schemeClr val="tx1"/>
                          </a:solidFill>
                          <a:effectLst/>
                        </a:rPr>
                        <a:t>, él aprende a amar al bosque tropical. De acuerdo al poema </a:t>
                      </a:r>
                      <a:r>
                        <a:rPr lang="es-419" sz="1100" b="1" i="1" u="none" dirty="0" smtClean="0">
                          <a:solidFill>
                            <a:schemeClr val="tx1"/>
                          </a:solidFill>
                          <a:effectLst/>
                        </a:rPr>
                        <a:t>Lluvioso</a:t>
                      </a:r>
                      <a:r>
                        <a:rPr lang="es-419" sz="1100" b="0" i="0" u="none" dirty="0" smtClean="0">
                          <a:solidFill>
                            <a:schemeClr val="tx1"/>
                          </a:solidFill>
                          <a:effectLst/>
                        </a:rPr>
                        <a:t>, ¿qué otras cosas podría el ocelote aprender a amar sobre el bosque tropical que no se mencionan en </a:t>
                      </a:r>
                      <a:r>
                        <a:rPr lang="es-419" sz="1100" b="1" i="1" u="none" dirty="0" smtClean="0">
                          <a:solidFill>
                            <a:schemeClr val="tx1"/>
                          </a:solidFill>
                          <a:effectLst/>
                        </a:rPr>
                        <a:t>El bosque tropical: Un hogar</a:t>
                      </a:r>
                      <a:r>
                        <a:rPr lang="es-419" sz="1100" b="0" i="0" u="none" dirty="0" smtClean="0">
                          <a:solidFill>
                            <a:schemeClr val="tx1"/>
                          </a:solidFill>
                          <a:effectLst/>
                        </a:rPr>
                        <a:t>?</a:t>
                      </a:r>
                      <a:r>
                        <a:rPr lang="es-419" sz="1100" b="0" i="0" u="none" baseline="0" dirty="0" smtClean="0">
                          <a:solidFill>
                            <a:schemeClr val="tx1"/>
                          </a:solidFill>
                          <a:effectLst/>
                        </a:rPr>
                        <a:t>  </a:t>
                      </a:r>
                      <a:r>
                        <a:rPr lang="es-419" sz="1100" b="0" i="1" u="none" baseline="0" dirty="0" smtClean="0">
                          <a:solidFill>
                            <a:schemeClr val="tx1"/>
                          </a:solidFill>
                          <a:effectLst/>
                        </a:rPr>
                        <a:t>Hacia</a:t>
                      </a:r>
                      <a:r>
                        <a:rPr lang="es-419" sz="1100" b="0" i="1" dirty="0" smtClean="0">
                          <a:solidFill>
                            <a:schemeClr val="tx1"/>
                          </a:solidFill>
                          <a:latin typeface="+mn-lt"/>
                          <a:cs typeface="Helvetica" pitchFamily="34" charset="0"/>
                        </a:rPr>
                        <a:t> </a:t>
                      </a:r>
                      <a:r>
                        <a:rPr lang="es-419" sz="1100" b="0" i="1" u="none" dirty="0" smtClean="0">
                          <a:solidFill>
                            <a:schemeClr val="tx1"/>
                          </a:solidFill>
                          <a:effectLst/>
                          <a:latin typeface="+mn-lt"/>
                        </a:rPr>
                        <a:t>RL.4.9   DOK-3 </a:t>
                      </a:r>
                      <a:endParaRPr lang="es-419" sz="1100" b="0" i="1" u="none" strike="sngStrike"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D</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lnL w="12700" cap="flat" cmpd="sng" algn="ctr">
                      <a:solidFill>
                        <a:schemeClr val="bg1"/>
                      </a:solidFill>
                      <a:prstDash val="solid"/>
                      <a:round/>
                      <a:headEnd type="none" w="med" len="med"/>
                      <a:tailEnd type="none" w="med" len="med"/>
                    </a:lnL>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200" b="1" i="0" u="sng" dirty="0" smtClean="0">
                          <a:solidFill>
                            <a:schemeClr val="tx1"/>
                          </a:solidFill>
                          <a:effectLst>
                            <a:outerShdw blurRad="38100" dist="38100" dir="2700000" algn="tl">
                              <a:srgbClr val="000000">
                                <a:alpha val="43137"/>
                              </a:srgbClr>
                            </a:outerShdw>
                          </a:effectLst>
                        </a:rPr>
                        <a:t>Pregunta </a:t>
                      </a:r>
                      <a:r>
                        <a:rPr lang="es-419" sz="1200" b="1" u="sng" dirty="0" smtClean="0">
                          <a:solidFill>
                            <a:schemeClr val="tx1"/>
                          </a:solidFill>
                          <a:effectLst>
                            <a:outerShdw blurRad="38100" dist="38100" dir="2700000" algn="tl">
                              <a:srgbClr val="000000">
                                <a:alpha val="43137"/>
                              </a:srgbClr>
                            </a:outerShdw>
                          </a:effectLst>
                        </a:rPr>
                        <a:t> 7</a:t>
                      </a:r>
                      <a:r>
                        <a:rPr lang="es-419" sz="1200" b="1" u="none" dirty="0" smtClean="0">
                          <a:solidFill>
                            <a:schemeClr val="tx1"/>
                          </a:solidFill>
                          <a:effectLst>
                            <a:outerShdw blurRad="38100" dist="38100" dir="2700000" algn="tl">
                              <a:srgbClr val="000000">
                                <a:alpha val="43137"/>
                              </a:srgbClr>
                            </a:outerShdw>
                          </a:effectLst>
                        </a:rPr>
                        <a:t>                                            </a:t>
                      </a:r>
                      <a:r>
                        <a:rPr lang="es-419" sz="1200" b="1" u="sng" dirty="0" smtClean="0">
                          <a:solidFill>
                            <a:schemeClr val="tx1"/>
                          </a:solidFill>
                          <a:effectLst>
                            <a:outerShdw blurRad="38100" dist="38100" dir="2700000" algn="tl">
                              <a:srgbClr val="000000">
                                <a:alpha val="43137"/>
                              </a:srgbClr>
                            </a:outerShdw>
                          </a:effectLst>
                          <a:latin typeface="+mn-lt"/>
                        </a:rPr>
                        <a:t>Respuesta construida </a:t>
                      </a:r>
                      <a:r>
                        <a:rPr lang="es-419" sz="1200" b="1" u="sng" baseline="0" dirty="0" smtClean="0">
                          <a:solidFill>
                            <a:schemeClr val="tx1"/>
                          </a:solidFill>
                          <a:effectLst>
                            <a:outerShdw blurRad="38100" dist="38100" dir="2700000" algn="tl">
                              <a:srgbClr val="000000">
                                <a:alpha val="43137"/>
                              </a:srgbClr>
                            </a:outerShdw>
                          </a:effectLst>
                          <a:latin typeface="+mn-lt"/>
                        </a:rPr>
                        <a:t>Texto l</a:t>
                      </a:r>
                      <a:r>
                        <a:rPr lang="es-419" sz="1200" b="1" u="sng" dirty="0" smtClean="0">
                          <a:solidFill>
                            <a:schemeClr val="tx1"/>
                          </a:solidFill>
                          <a:effectLst>
                            <a:outerShdw blurRad="38100" dist="38100" dir="2700000" algn="tl">
                              <a:srgbClr val="000000">
                                <a:alpha val="43137"/>
                              </a:srgbClr>
                            </a:outerShdw>
                          </a:effectLst>
                          <a:latin typeface="+mn-lt"/>
                        </a:rPr>
                        <a:t>iterario</a:t>
                      </a:r>
                      <a:r>
                        <a:rPr lang="es-419" sz="1200" b="1" u="none" dirty="0" smtClean="0">
                          <a:solidFill>
                            <a:schemeClr val="tx1"/>
                          </a:solidFill>
                          <a:effectLst>
                            <a:outerShdw blurRad="38100" dist="38100" dir="2700000" algn="tl">
                              <a:srgbClr val="000000">
                                <a:alpha val="43137"/>
                              </a:srgbClr>
                            </a:outerShdw>
                          </a:effectLst>
                          <a:latin typeface="+mn-lt"/>
                        </a:rPr>
                        <a:t>    </a:t>
                      </a:r>
                      <a:r>
                        <a:rPr lang="es-419" sz="1200" b="0" u="none" baseline="0" dirty="0" smtClean="0">
                          <a:solidFill>
                            <a:schemeClr val="tx1"/>
                          </a:solidFill>
                          <a:effectLst/>
                          <a:latin typeface="+mn-lt"/>
                        </a:rPr>
                        <a:t> </a:t>
                      </a:r>
                      <a:r>
                        <a:rPr lang="es-419" sz="1200" b="1" u="none" baseline="0" dirty="0" smtClean="0">
                          <a:solidFill>
                            <a:schemeClr val="tx1"/>
                          </a:solidFill>
                          <a:effectLst>
                            <a:outerShdw blurRad="38100" dist="38100" dir="2700000" algn="tl">
                              <a:srgbClr val="000000">
                                <a:alpha val="43137"/>
                              </a:srgbClr>
                            </a:outerShdw>
                          </a:effectLst>
                        </a:rPr>
                        <a:t>DOK 4</a:t>
                      </a:r>
                      <a:endParaRPr lang="es-419" sz="1200" b="0" u="sng" dirty="0" smtClean="0">
                        <a:solidFill>
                          <a:schemeClr val="tx1"/>
                        </a:solidFill>
                        <a:effectLst>
                          <a:outerShdw blurRad="38100" dist="38100" dir="2700000" algn="tl">
                            <a:srgbClr val="000000">
                              <a:alpha val="43137"/>
                            </a:srgbClr>
                          </a:outerShdw>
                        </a:effectLst>
                      </a:endParaRPr>
                    </a:p>
                  </a:txBody>
                  <a:tcPr marL="97155" marR="97155" marT="47897" marB="47897" anchor="ctr">
                    <a:lnT w="12700" cmpd="sng">
                      <a:noFill/>
                    </a:lnT>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RL4.6</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7383">
                <a:tc>
                  <a:txBody>
                    <a:bodyPr/>
                    <a:lstStyle/>
                    <a:p>
                      <a:r>
                        <a:rPr lang="es-419" sz="1200" b="1" i="0" u="sng" dirty="0" smtClean="0">
                          <a:solidFill>
                            <a:schemeClr val="tx1"/>
                          </a:solidFill>
                          <a:effectLst>
                            <a:outerShdw blurRad="38100" dist="38100" dir="2700000" algn="tl">
                              <a:srgbClr val="000000">
                                <a:alpha val="43137"/>
                              </a:srgbClr>
                            </a:outerShdw>
                          </a:effectLst>
                        </a:rPr>
                        <a:t>Pregunta </a:t>
                      </a:r>
                      <a:r>
                        <a:rPr lang="es-419" sz="1200" b="1" u="sng" dirty="0" smtClean="0">
                          <a:solidFill>
                            <a:schemeClr val="tx1"/>
                          </a:solidFill>
                          <a:effectLst>
                            <a:outerShdw blurRad="38100" dist="38100" dir="2700000" algn="tl">
                              <a:srgbClr val="000000">
                                <a:alpha val="43137"/>
                              </a:srgbClr>
                            </a:outerShdw>
                          </a:effectLst>
                        </a:rPr>
                        <a:t> 8</a:t>
                      </a:r>
                      <a:r>
                        <a:rPr lang="es-419" sz="1200" b="1" u="none" dirty="0" smtClean="0">
                          <a:solidFill>
                            <a:schemeClr val="tx1"/>
                          </a:solidFill>
                          <a:effectLst>
                            <a:outerShdw blurRad="38100" dist="38100" dir="2700000" algn="tl">
                              <a:srgbClr val="000000">
                                <a:alpha val="43137"/>
                              </a:srgbClr>
                            </a:outerShdw>
                          </a:effectLst>
                        </a:rPr>
                        <a:t>                                            </a:t>
                      </a:r>
                      <a:r>
                        <a:rPr lang="es-419" sz="1200" b="1" u="sng" dirty="0" smtClean="0">
                          <a:solidFill>
                            <a:schemeClr val="tx1"/>
                          </a:solidFill>
                          <a:effectLst>
                            <a:outerShdw blurRad="38100" dist="38100" dir="2700000" algn="tl">
                              <a:srgbClr val="000000">
                                <a:alpha val="43137"/>
                              </a:srgbClr>
                            </a:outerShdw>
                          </a:effectLst>
                          <a:latin typeface="+mn-lt"/>
                        </a:rPr>
                        <a:t>Respuesta construida </a:t>
                      </a:r>
                      <a:r>
                        <a:rPr lang="es-419" sz="1200" b="1" u="sng" baseline="0" dirty="0" smtClean="0">
                          <a:solidFill>
                            <a:schemeClr val="tx1"/>
                          </a:solidFill>
                          <a:effectLst>
                            <a:outerShdw blurRad="38100" dist="38100" dir="2700000" algn="tl">
                              <a:srgbClr val="000000">
                                <a:alpha val="43137"/>
                              </a:srgbClr>
                            </a:outerShdw>
                          </a:effectLst>
                          <a:latin typeface="+mn-lt"/>
                        </a:rPr>
                        <a:t>Texto l</a:t>
                      </a:r>
                      <a:r>
                        <a:rPr lang="es-419" sz="1200" b="1" u="sng" dirty="0" smtClean="0">
                          <a:solidFill>
                            <a:schemeClr val="tx1"/>
                          </a:solidFill>
                          <a:effectLst>
                            <a:outerShdw blurRad="38100" dist="38100" dir="2700000" algn="tl">
                              <a:srgbClr val="000000">
                                <a:alpha val="43137"/>
                              </a:srgbClr>
                            </a:outerShdw>
                          </a:effectLst>
                          <a:latin typeface="+mn-lt"/>
                        </a:rPr>
                        <a:t>iterario</a:t>
                      </a:r>
                      <a:r>
                        <a:rPr lang="es-419" sz="1200" b="0" u="none" baseline="0" dirty="0" smtClean="0">
                          <a:solidFill>
                            <a:schemeClr val="tx1"/>
                          </a:solidFill>
                          <a:effectLst/>
                          <a:latin typeface="+mn-lt"/>
                        </a:rPr>
                        <a:t> </a:t>
                      </a:r>
                      <a:r>
                        <a:rPr lang="es-419" sz="1200" b="1" u="none" dirty="0" smtClean="0">
                          <a:solidFill>
                            <a:schemeClr val="tx1"/>
                          </a:solidFill>
                          <a:effectLst>
                            <a:outerShdw blurRad="38100" dist="38100" dir="2700000" algn="tl">
                              <a:srgbClr val="000000">
                                <a:alpha val="43137"/>
                              </a:srgbClr>
                            </a:outerShdw>
                          </a:effectLst>
                        </a:rPr>
                        <a:t>    </a:t>
                      </a:r>
                      <a:r>
                        <a:rPr lang="es-419" sz="1200" b="1" u="none" baseline="0" dirty="0" smtClean="0">
                          <a:solidFill>
                            <a:schemeClr val="tx1"/>
                          </a:solidFill>
                          <a:effectLst>
                            <a:outerShdw blurRad="38100" dist="38100" dir="2700000" algn="tl">
                              <a:srgbClr val="000000">
                                <a:alpha val="43137"/>
                              </a:srgbClr>
                            </a:outerShdw>
                          </a:effectLst>
                        </a:rPr>
                        <a:t>DOK 3</a:t>
                      </a:r>
                      <a:endParaRPr lang="es-419" sz="12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RL4.9</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97108">
                <a:tc>
                  <a:txBody>
                    <a:bodyPr/>
                    <a:lstStyle/>
                    <a:p>
                      <a:pPr marL="800100" marR="0" indent="-800100" algn="l" defTabSz="966612" rtl="0" eaLnBrk="1" fontAlgn="auto" latinLnBrk="0" hangingPunct="1">
                        <a:lnSpc>
                          <a:spcPct val="100000"/>
                        </a:lnSpc>
                        <a:spcBef>
                          <a:spcPts val="0"/>
                        </a:spcBef>
                        <a:spcAft>
                          <a:spcPts val="0"/>
                        </a:spcAft>
                        <a:buClrTx/>
                        <a:buSzTx/>
                        <a:buFontTx/>
                        <a:buNone/>
                        <a:tabLst/>
                        <a:defRPr/>
                      </a:pPr>
                      <a:r>
                        <a:rPr lang="es-419" sz="1200" b="1" i="0" u="sng" dirty="0" smtClean="0">
                          <a:solidFill>
                            <a:schemeClr val="tx1"/>
                          </a:solidFill>
                          <a:effectLst>
                            <a:outerShdw blurRad="38100" dist="38100" dir="2700000" algn="tl">
                              <a:srgbClr val="000000">
                                <a:alpha val="43137"/>
                              </a:srgbClr>
                            </a:outerShdw>
                          </a:effectLst>
                        </a:rPr>
                        <a:t>Pregunta  9</a:t>
                      </a:r>
                      <a:r>
                        <a:rPr lang="es-419" sz="1200" b="1" i="0" u="none" dirty="0" smtClean="0">
                          <a:solidFill>
                            <a:schemeClr val="tx1"/>
                          </a:solidFill>
                          <a:effectLst>
                            <a:outerShdw blurRad="38100" dist="38100" dir="2700000" algn="tl">
                              <a:srgbClr val="000000">
                                <a:alpha val="43137"/>
                              </a:srgbClr>
                            </a:outerShdw>
                          </a:effectLst>
                        </a:rPr>
                        <a:t>   </a:t>
                      </a:r>
                      <a:r>
                        <a:rPr lang="es-419" sz="1100" b="0" i="0" baseline="0" dirty="0" smtClean="0">
                          <a:solidFill>
                            <a:schemeClr val="tx1"/>
                          </a:solidFill>
                          <a:effectLst/>
                          <a:latin typeface="+mn-lt"/>
                          <a:ea typeface="Times New Roman"/>
                          <a:cs typeface="Times New Roman"/>
                        </a:rPr>
                        <a:t>¿Qué impacto tiene el suelo forestal en el estrato (capa) emergente?  </a:t>
                      </a:r>
                      <a:r>
                        <a:rPr lang="es-419" sz="1100" b="0" i="1" baseline="0" dirty="0" smtClean="0">
                          <a:solidFill>
                            <a:schemeClr val="tx1"/>
                          </a:solidFill>
                          <a:effectLst/>
                          <a:latin typeface="+mn-lt"/>
                          <a:ea typeface="Times New Roman"/>
                          <a:cs typeface="Times New Roman"/>
                        </a:rPr>
                        <a:t>Hacia RI.4.3 DOK-2 </a:t>
                      </a:r>
                      <a:endParaRPr lang="es-419" sz="1100" b="0" i="1" strike="sngStrike" kern="1200" dirty="0" smtClean="0">
                        <a:solidFill>
                          <a:schemeClr val="tx1"/>
                        </a:solidFill>
                        <a:effectLst>
                          <a:outerShdw blurRad="38100" dist="38100" dir="2700000" algn="tl">
                            <a:srgbClr val="000000">
                              <a:alpha val="43137"/>
                            </a:srgbClr>
                          </a:outerShdw>
                        </a:effectLst>
                        <a:latin typeface="+mn-lt"/>
                        <a:ea typeface="Times New Roman"/>
                        <a:cs typeface="Times New Roman"/>
                      </a:endParaRPr>
                    </a:p>
                  </a:txBody>
                  <a:tcPr marL="97155" marR="97155" marT="47897" marB="47897"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rPr>
                        <a:t>C</a:t>
                      </a:r>
                      <a:endParaRPr lang="en-US" sz="1200" b="1" dirty="0">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140354">
                <a:tc>
                  <a:txBody>
                    <a:bodyPr/>
                    <a:lstStyle/>
                    <a:p>
                      <a:pPr marL="857250" marR="0" indent="-857250" algn="l" defTabSz="966612" rtl="0" eaLnBrk="1" fontAlgn="auto" latinLnBrk="0" hangingPunct="1">
                        <a:lnSpc>
                          <a:spcPct val="100000"/>
                        </a:lnSpc>
                        <a:spcBef>
                          <a:spcPts val="0"/>
                        </a:spcBef>
                        <a:spcAft>
                          <a:spcPts val="0"/>
                        </a:spcAft>
                        <a:buClrTx/>
                        <a:buSzTx/>
                        <a:buFontTx/>
                        <a:buNone/>
                        <a:tabLst/>
                        <a:defRPr/>
                      </a:pPr>
                      <a:r>
                        <a:rPr lang="es-419" sz="1200" b="1" i="0" u="sng" dirty="0" smtClean="0">
                          <a:solidFill>
                            <a:schemeClr val="tx1"/>
                          </a:solidFill>
                          <a:effectLst>
                            <a:outerShdw blurRad="38100" dist="38100" dir="2700000" algn="tl">
                              <a:srgbClr val="000000">
                                <a:alpha val="43137"/>
                              </a:srgbClr>
                            </a:outerShdw>
                          </a:effectLst>
                        </a:rPr>
                        <a:t>Pregunta 10</a:t>
                      </a:r>
                      <a:r>
                        <a:rPr lang="es-419" sz="1200" b="0" i="0" u="none" dirty="0" smtClean="0">
                          <a:solidFill>
                            <a:schemeClr val="tx1"/>
                          </a:solidFill>
                          <a:effectLst/>
                        </a:rPr>
                        <a:t>  </a:t>
                      </a:r>
                      <a:r>
                        <a:rPr lang="es-419" sz="1100" b="0" i="0" u="none" dirty="0" smtClean="0">
                          <a:solidFill>
                            <a:schemeClr val="tx1"/>
                          </a:solidFill>
                          <a:effectLst/>
                        </a:rPr>
                        <a:t>¿Qué puedes concluir sobre la relación que existe entre el río Amazonas y el bosque tropical de la Amazonia?</a:t>
                      </a:r>
                      <a:r>
                        <a:rPr lang="es-419" sz="1100" b="0" i="0" u="none" baseline="0" dirty="0" smtClean="0">
                          <a:solidFill>
                            <a:schemeClr val="tx1"/>
                          </a:solidFill>
                          <a:effectLst/>
                        </a:rPr>
                        <a:t>  </a:t>
                      </a:r>
                      <a:r>
                        <a:rPr lang="es-419" sz="1100" b="0" i="1" u="none" baseline="0" dirty="0" smtClean="0">
                          <a:solidFill>
                            <a:schemeClr val="tx1"/>
                          </a:solidFill>
                          <a:effectLst/>
                        </a:rPr>
                        <a:t>Hacia</a:t>
                      </a:r>
                      <a:r>
                        <a:rPr lang="es-419" sz="1100" b="0" i="1" u="none" dirty="0" smtClean="0">
                          <a:solidFill>
                            <a:schemeClr val="tx1"/>
                          </a:solidFill>
                          <a:effectLst/>
                        </a:rPr>
                        <a:t> RI.4.3</a:t>
                      </a:r>
                      <a:r>
                        <a:rPr lang="es-419" sz="1100" b="0" i="1" u="none" baseline="0" dirty="0" smtClean="0">
                          <a:solidFill>
                            <a:schemeClr val="tx1"/>
                          </a:solidFill>
                          <a:effectLst/>
                        </a:rPr>
                        <a:t> DOK-3 </a:t>
                      </a:r>
                      <a:endParaRPr lang="es-419" sz="1100" b="0" i="1" u="none" strike="sngStrike"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00" b="1" dirty="0" smtClean="0">
                          <a:effectLst>
                            <a:outerShdw blurRad="38100" dist="38100" dir="2700000" algn="tl">
                              <a:srgbClr val="000000">
                                <a:alpha val="43137"/>
                              </a:srgbClr>
                            </a:outerShdw>
                          </a:effectLst>
                        </a:rPr>
                        <a:t>D</a:t>
                      </a:r>
                      <a:endParaRPr lang="en-US" sz="1200" b="1" dirty="0">
                        <a:effectLst>
                          <a:outerShdw blurRad="38100" dist="38100" dir="2700000" algn="tl">
                            <a:srgbClr val="000000">
                              <a:alpha val="43137"/>
                            </a:srgbClr>
                          </a:outerShdw>
                        </a:effectLst>
                      </a:endParaRPr>
                    </a:p>
                  </a:txBody>
                  <a:tcPr marL="97155" marR="97155" marT="47897" marB="47897" anchor="ctr">
                    <a:solidFill>
                      <a:schemeClr val="bg2"/>
                    </a:solidFill>
                  </a:tcPr>
                </a:tc>
              </a:tr>
              <a:tr h="0">
                <a:tc>
                  <a:txBody>
                    <a:bodyPr/>
                    <a:lstStyle/>
                    <a:p>
                      <a:pPr marL="857250" indent="-857250">
                        <a:buFont typeface="+mj-lt"/>
                        <a:buNone/>
                      </a:pPr>
                      <a:r>
                        <a:rPr lang="es-419" sz="1200" b="1" i="0" u="sng" dirty="0" smtClean="0">
                          <a:solidFill>
                            <a:schemeClr val="tx1"/>
                          </a:solidFill>
                          <a:effectLst>
                            <a:outerShdw blurRad="38100" dist="38100" dir="2700000" algn="tl">
                              <a:srgbClr val="000000">
                                <a:alpha val="43137"/>
                              </a:srgbClr>
                            </a:outerShdw>
                          </a:effectLst>
                        </a:rPr>
                        <a:t>Pregunta 11</a:t>
                      </a:r>
                      <a:r>
                        <a:rPr lang="es-419" sz="1200" b="0" i="0" u="none" dirty="0" smtClean="0">
                          <a:solidFill>
                            <a:schemeClr val="tx1"/>
                          </a:solidFill>
                          <a:effectLst>
                            <a:outerShdw blurRad="38100" dist="38100" dir="2700000" algn="tl">
                              <a:srgbClr val="000000">
                                <a:alpha val="43137"/>
                              </a:srgbClr>
                            </a:outerShdw>
                          </a:effectLst>
                        </a:rPr>
                        <a:t>  </a:t>
                      </a:r>
                      <a:r>
                        <a:rPr lang="es-419" sz="1100" b="0" i="0" u="none" dirty="0" smtClean="0">
                          <a:solidFill>
                            <a:schemeClr val="tx1"/>
                          </a:solidFill>
                          <a:effectLst/>
                        </a:rPr>
                        <a:t>A diferencia de </a:t>
                      </a:r>
                      <a:r>
                        <a:rPr lang="es-419" sz="1100" b="1" i="1" u="none" dirty="0" smtClean="0">
                          <a:solidFill>
                            <a:schemeClr val="tx1"/>
                          </a:solidFill>
                          <a:effectLst/>
                        </a:rPr>
                        <a:t>Experimentando un bosque tropical</a:t>
                      </a:r>
                      <a:r>
                        <a:rPr lang="es-419" sz="1100" b="0" i="0" u="none" dirty="0" smtClean="0">
                          <a:solidFill>
                            <a:schemeClr val="tx1"/>
                          </a:solidFill>
                          <a:effectLst/>
                        </a:rPr>
                        <a:t>, el artículo </a:t>
                      </a:r>
                      <a:r>
                        <a:rPr lang="es-419" sz="1100" b="1" i="1" u="none" dirty="0" smtClean="0">
                          <a:solidFill>
                            <a:schemeClr val="tx1"/>
                          </a:solidFill>
                          <a:effectLst/>
                        </a:rPr>
                        <a:t>Bosque tropical: La Amazonia </a:t>
                      </a:r>
                      <a:r>
                        <a:rPr lang="es-419" sz="1100" b="0" i="0" u="none" dirty="0" smtClean="0">
                          <a:solidFill>
                            <a:schemeClr val="tx1"/>
                          </a:solidFill>
                          <a:effectLst/>
                        </a:rPr>
                        <a:t>podría ser utilizado como ¿qué tipo de recurso?</a:t>
                      </a:r>
                      <a:r>
                        <a:rPr lang="es-419" sz="1100" b="0" i="0" u="none" baseline="0" dirty="0" smtClean="0">
                          <a:solidFill>
                            <a:schemeClr val="tx1"/>
                          </a:solidFill>
                          <a:effectLst/>
                        </a:rPr>
                        <a:t>  </a:t>
                      </a:r>
                      <a:r>
                        <a:rPr lang="es-419" sz="1100" b="0" i="1" u="none" baseline="0" dirty="0" smtClean="0">
                          <a:solidFill>
                            <a:schemeClr val="tx1"/>
                          </a:solidFill>
                          <a:effectLst/>
                        </a:rPr>
                        <a:t>Hacia</a:t>
                      </a:r>
                      <a:r>
                        <a:rPr lang="es-419" sz="1100" b="0" i="1" dirty="0" smtClean="0">
                          <a:solidFill>
                            <a:schemeClr val="tx1"/>
                          </a:solidFill>
                          <a:effectLst/>
                          <a:latin typeface="+mn-lt"/>
                        </a:rPr>
                        <a:t> RI.4.6  DOK-3</a:t>
                      </a:r>
                      <a:r>
                        <a:rPr lang="es-419" sz="1100" b="0" i="1" baseline="0" dirty="0" smtClean="0">
                          <a:solidFill>
                            <a:schemeClr val="tx1"/>
                          </a:solidFill>
                          <a:effectLst/>
                          <a:latin typeface="+mn-lt"/>
                        </a:rPr>
                        <a:t>  </a:t>
                      </a:r>
                      <a:endParaRPr lang="es-419" sz="1100" b="0" i="1" strike="sngStrike"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rPr>
                        <a:t>B</a:t>
                      </a:r>
                      <a:endParaRPr lang="en-US" sz="1200" b="1" dirty="0">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90726">
                <a:tc>
                  <a:txBody>
                    <a:bodyPr/>
                    <a:lstStyle/>
                    <a:p>
                      <a:pPr marL="857250" marR="0" indent="-857250" algn="l" defTabSz="966612" rtl="0" eaLnBrk="1" fontAlgn="auto" latinLnBrk="0" hangingPunct="1">
                        <a:lnSpc>
                          <a:spcPct val="100000"/>
                        </a:lnSpc>
                        <a:spcBef>
                          <a:spcPts val="0"/>
                        </a:spcBef>
                        <a:spcAft>
                          <a:spcPts val="0"/>
                        </a:spcAft>
                        <a:buClrTx/>
                        <a:buSzTx/>
                        <a:buFontTx/>
                        <a:buNone/>
                        <a:tabLst/>
                        <a:defRPr/>
                      </a:pPr>
                      <a:r>
                        <a:rPr lang="es-419" sz="1200" b="1" i="0" u="sng" dirty="0" smtClean="0">
                          <a:solidFill>
                            <a:schemeClr val="tx1"/>
                          </a:solidFill>
                          <a:effectLst>
                            <a:outerShdw blurRad="38100" dist="38100" dir="2700000" algn="tl">
                              <a:srgbClr val="000000">
                                <a:alpha val="43137"/>
                              </a:srgbClr>
                            </a:outerShdw>
                          </a:effectLst>
                        </a:rPr>
                        <a:t>Pregunta 12</a:t>
                      </a:r>
                      <a:r>
                        <a:rPr lang="es-419" sz="1200" b="0" i="0" u="none" dirty="0" smtClean="0">
                          <a:solidFill>
                            <a:schemeClr val="tx1"/>
                          </a:solidFill>
                          <a:effectLst>
                            <a:outerShdw blurRad="38100" dist="38100" dir="2700000" algn="tl">
                              <a:srgbClr val="000000">
                                <a:alpha val="43137"/>
                              </a:srgbClr>
                            </a:outerShdw>
                          </a:effectLst>
                        </a:rPr>
                        <a:t>  </a:t>
                      </a:r>
                      <a:r>
                        <a:rPr lang="es-419" sz="1100" b="0" i="0" dirty="0" smtClean="0">
                          <a:solidFill>
                            <a:schemeClr val="tx1"/>
                          </a:solidFill>
                          <a:effectLst/>
                          <a:latin typeface="+mn-lt"/>
                        </a:rPr>
                        <a:t>¿Qué declaración conecta mejor las semejanzas entre </a:t>
                      </a:r>
                      <a:r>
                        <a:rPr lang="es-419" sz="1100" b="1" i="1" dirty="0" smtClean="0">
                          <a:solidFill>
                            <a:schemeClr val="tx1"/>
                          </a:solidFill>
                          <a:effectLst/>
                          <a:latin typeface="+mn-lt"/>
                        </a:rPr>
                        <a:t>Experimentando un bosque tropical </a:t>
                      </a:r>
                      <a:r>
                        <a:rPr lang="es-419" sz="1100" b="0" i="0" dirty="0" smtClean="0">
                          <a:solidFill>
                            <a:schemeClr val="tx1"/>
                          </a:solidFill>
                          <a:effectLst/>
                          <a:latin typeface="+mn-lt"/>
                        </a:rPr>
                        <a:t>y </a:t>
                      </a:r>
                      <a:r>
                        <a:rPr lang="es-419" sz="1100" b="1" i="1" dirty="0" smtClean="0">
                          <a:solidFill>
                            <a:schemeClr val="tx1"/>
                          </a:solidFill>
                          <a:effectLst/>
                          <a:latin typeface="+mn-lt"/>
                        </a:rPr>
                        <a:t>Bosque tropical: La Amazonia</a:t>
                      </a:r>
                      <a:r>
                        <a:rPr lang="es-419" sz="1100" b="0" i="0" dirty="0" smtClean="0">
                          <a:solidFill>
                            <a:schemeClr val="tx1"/>
                          </a:solidFill>
                          <a:effectLst/>
                          <a:latin typeface="+mn-lt"/>
                        </a:rPr>
                        <a:t>?  </a:t>
                      </a:r>
                      <a:r>
                        <a:rPr lang="es-419" sz="1100" b="0" i="1" dirty="0" smtClean="0">
                          <a:solidFill>
                            <a:schemeClr val="tx1"/>
                          </a:solidFill>
                          <a:effectLst/>
                          <a:latin typeface="+mn-lt"/>
                        </a:rPr>
                        <a:t>Hacia RI.4.6  DOK-3 </a:t>
                      </a:r>
                      <a:endParaRPr lang="es-419" sz="1100" b="0" i="1" strike="sngStrike"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c>
                  <a:txBody>
                    <a:bodyPr/>
                    <a:lstStyle/>
                    <a:p>
                      <a:pPr algn="ctr"/>
                      <a:r>
                        <a:rPr lang="en-US" sz="1200" b="1" dirty="0" smtClean="0">
                          <a:effectLst>
                            <a:outerShdw blurRad="38100" dist="38100" dir="2700000" algn="tl">
                              <a:srgbClr val="000000">
                                <a:alpha val="43137"/>
                              </a:srgbClr>
                            </a:outerShdw>
                          </a:effectLst>
                        </a:rPr>
                        <a:t>C</a:t>
                      </a:r>
                      <a:endParaRPr lang="en-US" sz="1200" b="1" dirty="0">
                        <a:effectLst>
                          <a:outerShdw blurRad="38100" dist="38100" dir="2700000" algn="tl">
                            <a:srgbClr val="000000">
                              <a:alpha val="43137"/>
                            </a:srgbClr>
                          </a:outerShdw>
                        </a:effectLst>
                      </a:endParaRPr>
                    </a:p>
                  </a:txBody>
                  <a:tcPr marL="97155" marR="97155" marT="47897" marB="47897" anchor="ctr">
                    <a:solidFill>
                      <a:schemeClr val="bg2"/>
                    </a:solidFill>
                  </a:tcPr>
                </a:tc>
              </a:tr>
              <a:tr h="279692">
                <a:tc>
                  <a:txBody>
                    <a:bodyPr/>
                    <a:lstStyle/>
                    <a:p>
                      <a:pPr marL="860425" marR="0" indent="-860425" algn="l" defTabSz="966612" rtl="0" eaLnBrk="1" fontAlgn="auto" latinLnBrk="0" hangingPunct="1">
                        <a:lnSpc>
                          <a:spcPct val="100000"/>
                        </a:lnSpc>
                        <a:spcBef>
                          <a:spcPts val="0"/>
                        </a:spcBef>
                        <a:spcAft>
                          <a:spcPts val="0"/>
                        </a:spcAft>
                        <a:buClrTx/>
                        <a:buSzTx/>
                        <a:buFontTx/>
                        <a:buNone/>
                        <a:tabLst/>
                        <a:defRPr/>
                      </a:pPr>
                      <a:r>
                        <a:rPr lang="es-419" sz="1200" b="1" i="0" u="sng" dirty="0" smtClean="0">
                          <a:solidFill>
                            <a:schemeClr val="tx1"/>
                          </a:solidFill>
                          <a:effectLst>
                            <a:outerShdw blurRad="38100" dist="38100" dir="2700000" algn="tl">
                              <a:srgbClr val="000000">
                                <a:alpha val="43137"/>
                              </a:srgbClr>
                            </a:outerShdw>
                          </a:effectLst>
                        </a:rPr>
                        <a:t>Pregunta 13</a:t>
                      </a:r>
                      <a:r>
                        <a:rPr lang="es-419" sz="1200" b="0" i="0" u="none" baseline="0" dirty="0" smtClean="0">
                          <a:solidFill>
                            <a:schemeClr val="tx1"/>
                          </a:solidFill>
                          <a:effectLst/>
                        </a:rPr>
                        <a:t>  </a:t>
                      </a:r>
                      <a:r>
                        <a:rPr lang="es-419" sz="1100" b="0" i="0" u="none" baseline="0" dirty="0" smtClean="0">
                          <a:solidFill>
                            <a:schemeClr val="tx1"/>
                          </a:solidFill>
                          <a:effectLst/>
                        </a:rPr>
                        <a:t>¿Por qué podría el autor de </a:t>
                      </a:r>
                      <a:r>
                        <a:rPr lang="es-419" sz="1100" b="1" i="1" u="none" baseline="0" dirty="0" smtClean="0">
                          <a:solidFill>
                            <a:schemeClr val="tx1"/>
                          </a:solidFill>
                          <a:effectLst/>
                        </a:rPr>
                        <a:t>Experimentando un bosque tropical </a:t>
                      </a:r>
                      <a:r>
                        <a:rPr lang="es-419" sz="1100" b="0" i="0" u="none" baseline="0" dirty="0" smtClean="0">
                          <a:solidFill>
                            <a:schemeClr val="tx1"/>
                          </a:solidFill>
                          <a:effectLst/>
                        </a:rPr>
                        <a:t>referirse a los árboles como "rascacielos", pero el autor de </a:t>
                      </a:r>
                      <a:r>
                        <a:rPr lang="es-419" sz="1100" b="1" i="1" u="none" baseline="0" dirty="0" smtClean="0">
                          <a:solidFill>
                            <a:schemeClr val="tx1"/>
                          </a:solidFill>
                          <a:effectLst/>
                        </a:rPr>
                        <a:t>Bosque tropical: La Amazonia </a:t>
                      </a:r>
                      <a:r>
                        <a:rPr lang="es-419" sz="1100" b="0" i="0" u="none" kern="1200" baseline="0" dirty="0" smtClean="0">
                          <a:solidFill>
                            <a:schemeClr val="tx1"/>
                          </a:solidFill>
                          <a:effectLst/>
                          <a:latin typeface="+mn-lt"/>
                          <a:ea typeface="+mn-ea"/>
                          <a:cs typeface="+mn-cs"/>
                        </a:rPr>
                        <a:t>solamente</a:t>
                      </a:r>
                      <a:r>
                        <a:rPr lang="es-419" sz="1100" b="1" i="1" u="none" baseline="0" dirty="0" smtClean="0">
                          <a:solidFill>
                            <a:schemeClr val="tx1"/>
                          </a:solidFill>
                          <a:effectLst/>
                        </a:rPr>
                        <a:t> </a:t>
                      </a:r>
                      <a:r>
                        <a:rPr lang="es-419" sz="1100" b="0" i="0" u="none" baseline="0" dirty="0" smtClean="0">
                          <a:solidFill>
                            <a:schemeClr val="tx1"/>
                          </a:solidFill>
                          <a:effectLst/>
                        </a:rPr>
                        <a:t>se refiere a su altura? </a:t>
                      </a:r>
                      <a:r>
                        <a:rPr lang="es-419" sz="1100" b="0" i="1" dirty="0" smtClean="0">
                          <a:solidFill>
                            <a:schemeClr val="tx1"/>
                          </a:solidFill>
                          <a:latin typeface="+mn-lt"/>
                        </a:rPr>
                        <a:t>Hacia RI.4.9  DOK-2</a:t>
                      </a:r>
                      <a:r>
                        <a:rPr lang="es-419" sz="1100" b="0" i="1" baseline="0" dirty="0" smtClean="0">
                          <a:solidFill>
                            <a:schemeClr val="tx1"/>
                          </a:solidFill>
                          <a:latin typeface="+mn-lt"/>
                        </a:rPr>
                        <a:t>  </a:t>
                      </a:r>
                      <a:endParaRPr lang="es-419" sz="1100" b="0" i="1" strike="sngStrike" dirty="0" smtClean="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rPr>
                        <a:t>A</a:t>
                      </a:r>
                      <a:endParaRPr lang="en-US" sz="1200" b="1" dirty="0">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153418">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200" b="1" i="0" u="sng" dirty="0" smtClean="0">
                          <a:solidFill>
                            <a:schemeClr val="tx1"/>
                          </a:solidFill>
                          <a:effectLst>
                            <a:outerShdw blurRad="38100" dist="38100" dir="2700000" algn="tl">
                              <a:srgbClr val="000000">
                                <a:alpha val="43137"/>
                              </a:srgbClr>
                            </a:outerShdw>
                          </a:effectLst>
                        </a:rPr>
                        <a:t>Pregunta 14</a:t>
                      </a:r>
                      <a:r>
                        <a:rPr lang="es-419" sz="1200" b="1" i="0" u="none" dirty="0" smtClean="0">
                          <a:solidFill>
                            <a:schemeClr val="tx1"/>
                          </a:solidFill>
                          <a:effectLst>
                            <a:outerShdw blurRad="38100" dist="38100" dir="2700000" algn="tl">
                              <a:srgbClr val="000000">
                                <a:alpha val="43137"/>
                              </a:srgbClr>
                            </a:outerShdw>
                          </a:effectLst>
                        </a:rPr>
                        <a:t>  </a:t>
                      </a:r>
                      <a:r>
                        <a:rPr lang="es-419" sz="1100" b="0" i="0" u="none" dirty="0" smtClean="0">
                          <a:solidFill>
                            <a:schemeClr val="tx1"/>
                          </a:solidFill>
                          <a:effectLst/>
                        </a:rPr>
                        <a:t>¿Cómo ambos artículos explican por qué el aire es tan</a:t>
                      </a:r>
                      <a:r>
                        <a:rPr lang="es-419" sz="1100" b="0" i="0" u="none" baseline="0" dirty="0" smtClean="0">
                          <a:solidFill>
                            <a:schemeClr val="tx1"/>
                          </a:solidFill>
                          <a:effectLst/>
                        </a:rPr>
                        <a:t> quieto</a:t>
                      </a:r>
                      <a:r>
                        <a:rPr lang="es-419" sz="1100" b="0" i="0" u="none" dirty="0" smtClean="0">
                          <a:solidFill>
                            <a:schemeClr val="tx1"/>
                          </a:solidFill>
                          <a:effectLst/>
                        </a:rPr>
                        <a:t> en el bosque tropical? </a:t>
                      </a:r>
                    </a:p>
                    <a:p>
                      <a:pPr marL="798513" marR="0" indent="61913" algn="l" defTabSz="966612" rtl="0" eaLnBrk="1" fontAlgn="auto" latinLnBrk="0" hangingPunct="1">
                        <a:lnSpc>
                          <a:spcPct val="100000"/>
                        </a:lnSpc>
                        <a:spcBef>
                          <a:spcPts val="0"/>
                        </a:spcBef>
                        <a:spcAft>
                          <a:spcPts val="0"/>
                        </a:spcAft>
                        <a:buClrTx/>
                        <a:buSzTx/>
                        <a:buFontTx/>
                        <a:buNone/>
                        <a:tabLst/>
                        <a:defRPr/>
                      </a:pPr>
                      <a:r>
                        <a:rPr lang="es-419" sz="1100" b="0" i="1" u="none" strike="noStrike" dirty="0" smtClean="0">
                          <a:solidFill>
                            <a:schemeClr val="tx1"/>
                          </a:solidFill>
                          <a:effectLst/>
                        </a:rPr>
                        <a:t>Hacia</a:t>
                      </a:r>
                      <a:r>
                        <a:rPr lang="es-419" sz="1100" b="0" i="1" u="none" strike="noStrike" baseline="0" dirty="0" smtClean="0">
                          <a:solidFill>
                            <a:schemeClr val="tx1"/>
                          </a:solidFill>
                          <a:effectLst/>
                        </a:rPr>
                        <a:t> RI.4.9  DOK-3 </a:t>
                      </a:r>
                      <a:endParaRPr lang="es-419" sz="1100" b="0" i="1" u="none" strike="sngStrike"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00" b="1" dirty="0" smtClean="0">
                          <a:effectLst>
                            <a:outerShdw blurRad="38100" dist="38100" dir="2700000" algn="tl">
                              <a:srgbClr val="000000">
                                <a:alpha val="43137"/>
                              </a:srgbClr>
                            </a:outerShdw>
                          </a:effectLst>
                        </a:rPr>
                        <a:t>C</a:t>
                      </a:r>
                      <a:endParaRPr lang="en-US" sz="1200" b="1" dirty="0">
                        <a:effectLst>
                          <a:outerShdw blurRad="38100" dist="38100" dir="2700000" algn="tl">
                            <a:srgbClr val="000000">
                              <a:alpha val="43137"/>
                            </a:srgbClr>
                          </a:outerShdw>
                        </a:effectLst>
                      </a:endParaRPr>
                    </a:p>
                  </a:txBody>
                  <a:tcPr marL="97155" marR="97155" marT="47897" marB="47897" anchor="ctr">
                    <a:solidFill>
                      <a:schemeClr val="bg2"/>
                    </a:solidFill>
                  </a:tcPr>
                </a:tc>
              </a:tr>
              <a:tr h="36002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200" b="1" i="0" u="sng" dirty="0" smtClean="0">
                          <a:solidFill>
                            <a:schemeClr val="tx1"/>
                          </a:solidFill>
                          <a:effectLst>
                            <a:outerShdw blurRad="38100" dist="38100" dir="2700000" algn="tl">
                              <a:srgbClr val="000000">
                                <a:alpha val="43137"/>
                              </a:srgbClr>
                            </a:outerShdw>
                          </a:effectLst>
                        </a:rPr>
                        <a:t>Pregunta </a:t>
                      </a:r>
                      <a:r>
                        <a:rPr lang="es-419" sz="1200" b="1" u="sng" dirty="0" smtClean="0">
                          <a:solidFill>
                            <a:schemeClr val="tx1"/>
                          </a:solidFill>
                          <a:effectLst>
                            <a:outerShdw blurRad="38100" dist="38100" dir="2700000" algn="tl">
                              <a:srgbClr val="000000">
                                <a:alpha val="43137"/>
                              </a:srgbClr>
                            </a:outerShdw>
                          </a:effectLst>
                        </a:rPr>
                        <a:t>15</a:t>
                      </a:r>
                      <a:r>
                        <a:rPr lang="es-419" sz="1200" b="1" u="none" dirty="0" smtClean="0">
                          <a:solidFill>
                            <a:schemeClr val="tx1"/>
                          </a:solidFill>
                          <a:effectLst>
                            <a:outerShdw blurRad="38100" dist="38100" dir="2700000" algn="tl">
                              <a:srgbClr val="000000">
                                <a:alpha val="43137"/>
                              </a:srgbClr>
                            </a:outerShdw>
                          </a:effectLst>
                        </a:rPr>
                        <a:t>                                </a:t>
                      </a:r>
                      <a:r>
                        <a:rPr lang="es-419" sz="1200" b="1" u="none" dirty="0" smtClean="0">
                          <a:solidFill>
                            <a:schemeClr val="tx1"/>
                          </a:solidFill>
                          <a:effectLst/>
                        </a:rPr>
                        <a:t>  </a:t>
                      </a:r>
                      <a:r>
                        <a:rPr lang="es-419" sz="1200" b="1" u="sng" dirty="0" smtClean="0">
                          <a:solidFill>
                            <a:schemeClr val="tx1"/>
                          </a:solidFill>
                          <a:effectLst>
                            <a:outerShdw blurRad="38100" dist="38100" dir="2700000" algn="tl">
                              <a:srgbClr val="000000">
                                <a:alpha val="43137"/>
                              </a:srgbClr>
                            </a:outerShdw>
                          </a:effectLst>
                        </a:rPr>
                        <a:t>Respuesta construida texto informativo</a:t>
                      </a:r>
                      <a:r>
                        <a:rPr lang="es-419" sz="1200" b="1" u="none" dirty="0" smtClean="0">
                          <a:solidFill>
                            <a:schemeClr val="tx1"/>
                          </a:solidFill>
                          <a:effectLst>
                            <a:outerShdw blurRad="38100" dist="38100" dir="2700000" algn="tl">
                              <a:srgbClr val="000000">
                                <a:alpha val="43137"/>
                              </a:srgbClr>
                            </a:outerShdw>
                          </a:effectLst>
                        </a:rPr>
                        <a:t>           </a:t>
                      </a:r>
                      <a:r>
                        <a:rPr lang="es-419" sz="1200" b="1" u="none" baseline="0" dirty="0" smtClean="0">
                          <a:solidFill>
                            <a:schemeClr val="tx1"/>
                          </a:solidFill>
                          <a:effectLst>
                            <a:outerShdw blurRad="38100" dist="38100" dir="2700000" algn="tl">
                              <a:srgbClr val="000000">
                                <a:alpha val="43137"/>
                              </a:srgbClr>
                            </a:outerShdw>
                          </a:effectLst>
                        </a:rPr>
                        <a:t>DOK 4</a:t>
                      </a:r>
                      <a:endParaRPr lang="es-419" sz="1200" b="0"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RI.4.6</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352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200" b="1" i="0" u="sng" dirty="0" smtClean="0">
                          <a:solidFill>
                            <a:schemeClr val="tx1"/>
                          </a:solidFill>
                          <a:effectLst>
                            <a:outerShdw blurRad="38100" dist="38100" dir="2700000" algn="tl">
                              <a:srgbClr val="000000">
                                <a:alpha val="43137"/>
                              </a:srgbClr>
                            </a:outerShdw>
                          </a:effectLst>
                        </a:rPr>
                        <a:t>Pregunta </a:t>
                      </a:r>
                      <a:r>
                        <a:rPr lang="es-419" sz="1200" b="1" u="sng" dirty="0" smtClean="0">
                          <a:solidFill>
                            <a:schemeClr val="tx1"/>
                          </a:solidFill>
                          <a:effectLst>
                            <a:outerShdw blurRad="38100" dist="38100" dir="2700000" algn="tl">
                              <a:srgbClr val="000000">
                                <a:alpha val="43137"/>
                              </a:srgbClr>
                            </a:outerShdw>
                          </a:effectLst>
                        </a:rPr>
                        <a:t>16</a:t>
                      </a:r>
                      <a:r>
                        <a:rPr lang="es-419" sz="1200" b="1" u="none" dirty="0" smtClean="0">
                          <a:solidFill>
                            <a:schemeClr val="tx1"/>
                          </a:solidFill>
                          <a:effectLst>
                            <a:outerShdw blurRad="38100" dist="38100" dir="2700000" algn="tl">
                              <a:srgbClr val="000000">
                                <a:alpha val="43137"/>
                              </a:srgbClr>
                            </a:outerShdw>
                          </a:effectLst>
                        </a:rPr>
                        <a:t>                                  </a:t>
                      </a:r>
                      <a:r>
                        <a:rPr lang="es-419" sz="1200" b="1" u="sng" dirty="0" smtClean="0">
                          <a:solidFill>
                            <a:schemeClr val="tx1"/>
                          </a:solidFill>
                          <a:effectLst>
                            <a:outerShdw blurRad="38100" dist="38100" dir="2700000" algn="tl">
                              <a:srgbClr val="000000">
                                <a:alpha val="43137"/>
                              </a:srgbClr>
                            </a:outerShdw>
                          </a:effectLst>
                        </a:rPr>
                        <a:t>Respuesta construida texto informativo</a:t>
                      </a:r>
                      <a:r>
                        <a:rPr lang="es-419" sz="1200" b="1" u="none" dirty="0" smtClean="0">
                          <a:solidFill>
                            <a:schemeClr val="tx1"/>
                          </a:solidFill>
                          <a:effectLst>
                            <a:outerShdw blurRad="38100" dist="38100" dir="2700000" algn="tl">
                              <a:srgbClr val="000000">
                                <a:alpha val="43137"/>
                              </a:srgbClr>
                            </a:outerShdw>
                          </a:effectLst>
                        </a:rPr>
                        <a:t>           </a:t>
                      </a:r>
                      <a:r>
                        <a:rPr lang="es-419" sz="1200" b="1" u="none" baseline="0" dirty="0" smtClean="0">
                          <a:solidFill>
                            <a:schemeClr val="tx1"/>
                          </a:solidFill>
                          <a:effectLst>
                            <a:outerShdw blurRad="38100" dist="38100" dir="2700000" algn="tl">
                              <a:srgbClr val="000000">
                                <a:alpha val="43137"/>
                              </a:srgbClr>
                            </a:outerShdw>
                          </a:effectLst>
                        </a:rPr>
                        <a:t>DOK 4</a:t>
                      </a:r>
                      <a:endParaRPr lang="es-419" sz="1200" b="0"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RI.4.9</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200" b="1" u="sng" dirty="0" smtClean="0">
                          <a:solidFill>
                            <a:schemeClr val="tx1"/>
                          </a:solidFill>
                          <a:effectLst>
                            <a:outerShdw blurRad="38100" dist="38100" dir="2700000" algn="tl">
                              <a:srgbClr val="000000">
                                <a:alpha val="43137"/>
                              </a:srgbClr>
                            </a:outerShdw>
                          </a:effectLst>
                        </a:rPr>
                        <a:t>Escribir</a:t>
                      </a:r>
                      <a:r>
                        <a:rPr lang="es-419" sz="1200" b="1" u="sng" baseline="0" dirty="0" smtClean="0">
                          <a:solidFill>
                            <a:schemeClr val="tx1"/>
                          </a:solidFill>
                          <a:effectLst>
                            <a:outerShdw blurRad="38100" dist="38100" dir="2700000" algn="tl">
                              <a:srgbClr val="000000">
                                <a:alpha val="43137"/>
                              </a:srgbClr>
                            </a:outerShdw>
                          </a:effectLst>
                        </a:rPr>
                        <a:t> y Revisar</a:t>
                      </a:r>
                      <a:endParaRPr lang="es-419" sz="12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1053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200" b="1" i="0" u="sng" dirty="0" smtClean="0">
                          <a:solidFill>
                            <a:schemeClr val="tx1"/>
                          </a:solidFill>
                          <a:effectLst>
                            <a:outerShdw blurRad="38100" dist="38100" dir="2700000" algn="tl">
                              <a:srgbClr val="000000">
                                <a:alpha val="43137"/>
                              </a:srgbClr>
                            </a:outerShdw>
                          </a:effectLst>
                        </a:rPr>
                        <a:t>Pregunta </a:t>
                      </a:r>
                      <a:r>
                        <a:rPr lang="es-419" sz="1200" b="1" u="sng" dirty="0" smtClean="0">
                          <a:solidFill>
                            <a:schemeClr val="tx1"/>
                          </a:solidFill>
                          <a:effectLst>
                            <a:outerShdw blurRad="38100" dist="38100" dir="2700000" algn="tl">
                              <a:srgbClr val="000000">
                                <a:alpha val="43137"/>
                              </a:srgbClr>
                            </a:outerShdw>
                          </a:effectLst>
                        </a:rPr>
                        <a:t>17</a:t>
                      </a:r>
                      <a:r>
                        <a:rPr lang="es-419" sz="1200" b="1" u="none" dirty="0" smtClean="0">
                          <a:solidFill>
                            <a:schemeClr val="tx1"/>
                          </a:solidFill>
                          <a:effectLst>
                            <a:outerShdw blurRad="38100" dist="38100" dir="2700000" algn="tl">
                              <a:srgbClr val="000000">
                                <a:alpha val="43137"/>
                              </a:srgbClr>
                            </a:outerShdw>
                          </a:effectLst>
                        </a:rPr>
                        <a:t>                                                               </a:t>
                      </a:r>
                      <a:r>
                        <a:rPr lang="es-419" sz="1200" b="1" u="sng" dirty="0" smtClean="0">
                          <a:solidFill>
                            <a:schemeClr val="tx1"/>
                          </a:solidFill>
                          <a:effectLst>
                            <a:outerShdw blurRad="38100" dist="38100" dir="2700000" algn="tl">
                              <a:srgbClr val="000000">
                                <a:alpha val="43137"/>
                              </a:srgbClr>
                            </a:outerShdw>
                          </a:effectLst>
                        </a:rPr>
                        <a:t>Escrito breve</a:t>
                      </a:r>
                    </a:p>
                  </a:txBody>
                  <a:tcPr marL="97155" marR="97155" marT="47897" marB="47897" anchor="ctr">
                    <a:solidFill>
                      <a:schemeClr val="bg2"/>
                    </a:solidFill>
                  </a:tcPr>
                </a:tc>
                <a:tc>
                  <a:txBody>
                    <a:bodyPr/>
                    <a:lstStyle/>
                    <a:p>
                      <a:pPr algn="ctr"/>
                      <a:r>
                        <a:rPr lang="en-US" sz="1200" b="1" dirty="0" smtClean="0">
                          <a:solidFill>
                            <a:schemeClr val="tx1"/>
                          </a:solidFill>
                          <a:effectLst>
                            <a:outerShdw blurRad="38100" dist="38100" dir="2700000" algn="tl">
                              <a:srgbClr val="000000">
                                <a:alpha val="43137"/>
                              </a:srgbClr>
                            </a:outerShdw>
                          </a:effectLst>
                        </a:rPr>
                        <a:t>W.4.1c</a:t>
                      </a:r>
                      <a:endParaRPr lang="en-US"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200" b="1" i="0" u="sng" dirty="0" smtClean="0">
                          <a:solidFill>
                            <a:schemeClr val="tx1"/>
                          </a:solidFill>
                          <a:effectLst>
                            <a:outerShdw blurRad="38100" dist="38100" dir="2700000" algn="tl">
                              <a:srgbClr val="000000">
                                <a:alpha val="43137"/>
                              </a:srgbClr>
                            </a:outerShdw>
                          </a:effectLst>
                        </a:rPr>
                        <a:t>Pregunta </a:t>
                      </a:r>
                      <a:r>
                        <a:rPr lang="es-419" sz="1200" b="1" u="sng" baseline="0" dirty="0" smtClean="0">
                          <a:solidFill>
                            <a:schemeClr val="tx1"/>
                          </a:solidFill>
                          <a:effectLst>
                            <a:outerShdw blurRad="38100" dist="38100" dir="2700000" algn="tl">
                              <a:srgbClr val="000000">
                                <a:alpha val="43137"/>
                              </a:srgbClr>
                            </a:outerShdw>
                          </a:effectLst>
                        </a:rPr>
                        <a:t>18</a:t>
                      </a:r>
                      <a:r>
                        <a:rPr lang="es-419" sz="1200" b="1" u="none" baseline="0" dirty="0" smtClean="0">
                          <a:solidFill>
                            <a:schemeClr val="tx1"/>
                          </a:solidFill>
                          <a:effectLst>
                            <a:outerShdw blurRad="38100" dist="38100" dir="2700000" algn="tl">
                              <a:srgbClr val="000000">
                                <a:alpha val="43137"/>
                              </a:srgbClr>
                            </a:outerShdw>
                          </a:effectLst>
                        </a:rPr>
                        <a:t>  </a:t>
                      </a:r>
                      <a:r>
                        <a:rPr lang="es-419" sz="1100" b="0" u="none" baseline="0" dirty="0" smtClean="0">
                          <a:solidFill>
                            <a:schemeClr val="tx1"/>
                          </a:solidFill>
                          <a:effectLst/>
                        </a:rPr>
                        <a:t>Escoge la oración que es la mejor forma para desarrollar la razón en la oración subrayada. </a:t>
                      </a:r>
                      <a:r>
                        <a:rPr lang="es-419" sz="1050" b="0" i="1" dirty="0" smtClean="0">
                          <a:solidFill>
                            <a:schemeClr val="tx1"/>
                          </a:solidFill>
                          <a:effectLst/>
                          <a:latin typeface="+mn-lt"/>
                          <a:cs typeface="Helvetica" panose="020B0604020202020204" pitchFamily="34" charset="0"/>
                        </a:rPr>
                        <a:t>W.4.1b</a:t>
                      </a:r>
                    </a:p>
                  </a:txBody>
                  <a:tcPr marL="97155" marR="97155" marT="47897" marB="47897"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rPr>
                        <a:t>B</a:t>
                      </a:r>
                      <a:endParaRPr lang="en-US" sz="1200" b="1" dirty="0">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0">
                <a:tc>
                  <a:txBody>
                    <a:bodyPr/>
                    <a:lstStyle/>
                    <a:p>
                      <a:pPr marL="860425" marR="0" lvl="0" indent="-860425" algn="l" defTabSz="1018809" rtl="0" eaLnBrk="1" fontAlgn="auto" latinLnBrk="0" hangingPunct="1">
                        <a:lnSpc>
                          <a:spcPct val="100000"/>
                        </a:lnSpc>
                        <a:spcBef>
                          <a:spcPts val="0"/>
                        </a:spcBef>
                        <a:spcAft>
                          <a:spcPts val="0"/>
                        </a:spcAft>
                        <a:buClrTx/>
                        <a:buSzTx/>
                        <a:buFontTx/>
                        <a:buNone/>
                        <a:tabLst/>
                        <a:defRPr/>
                      </a:pPr>
                      <a:r>
                        <a:rPr lang="es-419" sz="1200" b="1" i="0" u="sng" dirty="0" smtClean="0">
                          <a:solidFill>
                            <a:schemeClr val="tx1"/>
                          </a:solidFill>
                          <a:effectLst>
                            <a:outerShdw blurRad="38100" dist="38100" dir="2700000" algn="tl">
                              <a:srgbClr val="000000">
                                <a:alpha val="43137"/>
                              </a:srgbClr>
                            </a:outerShdw>
                          </a:effectLst>
                        </a:rPr>
                        <a:t>Pregunta </a:t>
                      </a:r>
                      <a:r>
                        <a:rPr lang="es-419" sz="1200" b="1" u="sng" dirty="0" smtClean="0">
                          <a:solidFill>
                            <a:schemeClr val="tx1"/>
                          </a:solidFill>
                          <a:effectLst>
                            <a:outerShdw blurRad="38100" dist="38100" dir="2700000" algn="tl">
                              <a:srgbClr val="000000">
                                <a:alpha val="43137"/>
                              </a:srgbClr>
                            </a:outerShdw>
                          </a:effectLst>
                        </a:rPr>
                        <a:t>19</a:t>
                      </a:r>
                      <a:r>
                        <a:rPr lang="es-419" sz="1200" b="1" u="none" dirty="0" smtClean="0">
                          <a:solidFill>
                            <a:schemeClr val="tx1"/>
                          </a:solidFill>
                          <a:effectLst>
                            <a:outerShdw blurRad="38100" dist="38100" dir="2700000" algn="tl">
                              <a:srgbClr val="000000">
                                <a:alpha val="43137"/>
                              </a:srgbClr>
                            </a:outerShdw>
                          </a:effectLst>
                        </a:rPr>
                        <a:t>  </a:t>
                      </a:r>
                      <a:r>
                        <a:rPr lang="es-419" sz="1100" b="0" u="none" dirty="0" smtClean="0">
                          <a:solidFill>
                            <a:schemeClr val="tx1"/>
                          </a:solidFill>
                          <a:effectLst/>
                        </a:rPr>
                        <a:t>El estudiante quiere reemplazar las palabras subrayadas para hacer la descripción más clara. ¿Cuál de las siguientes palabras reemplazarían mejor </a:t>
                      </a:r>
                      <a:r>
                        <a:rPr lang="es-419" sz="1100" b="0" u="sng" dirty="0" smtClean="0">
                          <a:solidFill>
                            <a:schemeClr val="tx1"/>
                          </a:solidFill>
                          <a:effectLst/>
                        </a:rPr>
                        <a:t>mojado </a:t>
                      </a:r>
                      <a:r>
                        <a:rPr lang="es-419" sz="1100" b="0" u="none" dirty="0" smtClean="0">
                          <a:solidFill>
                            <a:schemeClr val="tx1"/>
                          </a:solidFill>
                          <a:effectLst/>
                        </a:rPr>
                        <a:t>y </a:t>
                      </a:r>
                      <a:r>
                        <a:rPr lang="es-419" sz="1100" b="0" u="sng" dirty="0" smtClean="0">
                          <a:solidFill>
                            <a:schemeClr val="tx1"/>
                          </a:solidFill>
                          <a:effectLst/>
                        </a:rPr>
                        <a:t>muchos</a:t>
                      </a:r>
                      <a:r>
                        <a:rPr lang="es-419" sz="1100" b="0" u="none" dirty="0" smtClean="0">
                          <a:solidFill>
                            <a:schemeClr val="tx1"/>
                          </a:solidFill>
                          <a:effectLst/>
                        </a:rPr>
                        <a:t>?</a:t>
                      </a:r>
                      <a:r>
                        <a:rPr lang="es-419" sz="1100" b="0" u="none" baseline="0" dirty="0" smtClean="0">
                          <a:solidFill>
                            <a:schemeClr val="tx1"/>
                          </a:solidFill>
                          <a:effectLst/>
                        </a:rPr>
                        <a:t>  </a:t>
                      </a:r>
                      <a:r>
                        <a:rPr lang="es-419" sz="1100" b="0" i="1" strike="noStrike" dirty="0" smtClean="0">
                          <a:solidFill>
                            <a:schemeClr val="tx1"/>
                          </a:solidFill>
                          <a:effectLst/>
                          <a:latin typeface="+mn-lt"/>
                        </a:rPr>
                        <a:t>L.4.3a</a:t>
                      </a:r>
                      <a:endParaRPr lang="es-419" sz="1100" b="0" i="1" strike="noStrike" dirty="0" smtClean="0">
                        <a:solidFill>
                          <a:schemeClr val="tx1"/>
                        </a:solidFill>
                        <a:effectLst/>
                        <a:latin typeface="+mn-lt"/>
                        <a:cs typeface="Helvetica" panose="020B0604020202020204" pitchFamily="34" charset="0"/>
                      </a:endParaRPr>
                    </a:p>
                  </a:txBody>
                  <a:tcPr marL="97155" marR="97155" marT="47897" marB="47897" anchor="ctr">
                    <a:solidFill>
                      <a:schemeClr val="bg2"/>
                    </a:solidFill>
                  </a:tcPr>
                </a:tc>
                <a:tc>
                  <a:txBody>
                    <a:bodyPr/>
                    <a:lstStyle/>
                    <a:p>
                      <a:pPr algn="ctr"/>
                      <a:r>
                        <a:rPr lang="en-US" sz="1200" b="1" dirty="0" smtClean="0">
                          <a:effectLst>
                            <a:outerShdw blurRad="38100" dist="38100" dir="2700000" algn="tl">
                              <a:srgbClr val="000000">
                                <a:alpha val="43137"/>
                              </a:srgbClr>
                            </a:outerShdw>
                          </a:effectLst>
                        </a:rPr>
                        <a:t>C</a:t>
                      </a:r>
                      <a:endParaRPr lang="en-US" sz="1200" b="1" dirty="0">
                        <a:effectLst>
                          <a:outerShdw blurRad="38100" dist="38100" dir="2700000" algn="tl">
                            <a:srgbClr val="000000">
                              <a:alpha val="43137"/>
                            </a:srgbClr>
                          </a:outerShdw>
                        </a:effectLst>
                      </a:endParaRPr>
                    </a:p>
                  </a:txBody>
                  <a:tcPr marL="97155" marR="97155" marT="47897" marB="47897" anchor="ctr">
                    <a:solidFill>
                      <a:schemeClr val="bg2"/>
                    </a:solidFill>
                  </a:tcPr>
                </a:tc>
              </a:tr>
              <a:tr h="151242">
                <a:tc>
                  <a:txBody>
                    <a:bodyPr/>
                    <a:lstStyle/>
                    <a:p>
                      <a:pPr marL="860425" marR="0" lvl="0" indent="-860425" algn="l" defTabSz="914400" rtl="0" eaLnBrk="1" fontAlgn="auto" latinLnBrk="0" hangingPunct="1">
                        <a:lnSpc>
                          <a:spcPct val="100000"/>
                        </a:lnSpc>
                        <a:spcBef>
                          <a:spcPts val="0"/>
                        </a:spcBef>
                        <a:spcAft>
                          <a:spcPts val="0"/>
                        </a:spcAft>
                        <a:buClrTx/>
                        <a:buSzTx/>
                        <a:buFontTx/>
                        <a:buNone/>
                        <a:tabLst/>
                        <a:defRPr/>
                      </a:pPr>
                      <a:r>
                        <a:rPr lang="es-419" sz="1200" b="1" i="0" u="sng" dirty="0" smtClean="0">
                          <a:solidFill>
                            <a:schemeClr val="tx1"/>
                          </a:solidFill>
                          <a:effectLst>
                            <a:outerShdw blurRad="38100" dist="38100" dir="2700000" algn="tl">
                              <a:srgbClr val="000000">
                                <a:alpha val="43137"/>
                              </a:srgbClr>
                            </a:outerShdw>
                          </a:effectLst>
                        </a:rPr>
                        <a:t>Pregunta </a:t>
                      </a:r>
                      <a:r>
                        <a:rPr lang="es-419" sz="1200" b="1" u="sng" dirty="0" smtClean="0">
                          <a:solidFill>
                            <a:schemeClr val="tx1"/>
                          </a:solidFill>
                          <a:effectLst>
                            <a:outerShdw blurRad="38100" dist="38100" dir="2700000" algn="tl">
                              <a:srgbClr val="000000">
                                <a:alpha val="43137"/>
                              </a:srgbClr>
                            </a:outerShdw>
                          </a:effectLst>
                        </a:rPr>
                        <a:t>20</a:t>
                      </a:r>
                      <a:r>
                        <a:rPr lang="es-419" sz="1200" b="1" u="none" dirty="0" smtClean="0">
                          <a:solidFill>
                            <a:schemeClr val="tx1"/>
                          </a:solidFill>
                          <a:effectLst>
                            <a:outerShdw blurRad="38100" dist="38100" dir="2700000" algn="tl">
                              <a:srgbClr val="000000">
                                <a:alpha val="43137"/>
                              </a:srgbClr>
                            </a:outerShdw>
                          </a:effectLst>
                        </a:rPr>
                        <a:t>  </a:t>
                      </a:r>
                      <a:r>
                        <a:rPr lang="es-419" sz="1100" b="0" u="none" dirty="0" smtClean="0">
                          <a:solidFill>
                            <a:schemeClr val="tx1"/>
                          </a:solidFill>
                          <a:effectLst/>
                        </a:rPr>
                        <a:t>Lee las siguientes oraciones. Luego, selecciona las dos respuestas que muestran la puntuación correcta.</a:t>
                      </a:r>
                      <a:r>
                        <a:rPr lang="es-419" sz="1100" b="0" u="none" baseline="0" dirty="0" smtClean="0">
                          <a:solidFill>
                            <a:schemeClr val="tx1"/>
                          </a:solidFill>
                          <a:effectLst/>
                        </a:rPr>
                        <a:t>  </a:t>
                      </a:r>
                      <a:r>
                        <a:rPr kumimoji="0" lang="es-419" sz="1100" b="0" i="1" u="none" strike="noStrike" kern="1200" cap="none" spc="0" normalizeH="0" baseline="0" noProof="0" dirty="0" smtClean="0">
                          <a:ln>
                            <a:noFill/>
                          </a:ln>
                          <a:solidFill>
                            <a:prstClr val="black"/>
                          </a:solidFill>
                          <a:effectLst/>
                          <a:uLnTx/>
                          <a:uFillTx/>
                          <a:latin typeface="+mn-lt"/>
                          <a:ea typeface="+mn-ea"/>
                          <a:cs typeface="Helvetica" panose="020B0604020202020204" pitchFamily="34" charset="0"/>
                        </a:rPr>
                        <a:t>L.4.1f</a:t>
                      </a:r>
                    </a:p>
                  </a:txBody>
                  <a:tcPr marL="97155" marR="97155" marT="47897" marB="47897" anchor="ctr">
                    <a:solidFill>
                      <a:schemeClr val="bg1">
                        <a:lumMod val="85000"/>
                      </a:schemeClr>
                    </a:solidFill>
                  </a:tcPr>
                </a:tc>
                <a:tc>
                  <a:txBody>
                    <a:bodyPr/>
                    <a:lstStyle/>
                    <a:p>
                      <a:pPr algn="ctr"/>
                      <a:r>
                        <a:rPr lang="en-US" sz="1200" b="1" dirty="0" smtClean="0">
                          <a:effectLst>
                            <a:outerShdw blurRad="38100" dist="38100" dir="2700000" algn="tl">
                              <a:srgbClr val="000000">
                                <a:alpha val="43137"/>
                              </a:srgbClr>
                            </a:outerShdw>
                          </a:effectLst>
                        </a:rPr>
                        <a:t>B,D</a:t>
                      </a:r>
                      <a:endParaRPr lang="en-US" sz="1200" b="1" dirty="0">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bl>
          </a:graphicData>
        </a:graphic>
      </p:graphicFrame>
    </p:spTree>
    <p:extLst>
      <p:ext uri="{BB962C8B-B14F-4D97-AF65-F5344CB8AC3E}">
        <p14:creationId xmlns:p14="http://schemas.microsoft.com/office/powerpoint/2010/main" val="42857713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26</a:t>
            </a:fld>
            <a:endParaRPr lang="en-US" dirty="0"/>
          </a:p>
        </p:txBody>
      </p:sp>
      <p:grpSp>
        <p:nvGrpSpPr>
          <p:cNvPr id="23" name="Group 22"/>
          <p:cNvGrpSpPr/>
          <p:nvPr/>
        </p:nvGrpSpPr>
        <p:grpSpPr>
          <a:xfrm>
            <a:off x="874009" y="1452599"/>
            <a:ext cx="2514226" cy="3322820"/>
            <a:chOff x="4529632" y="-795550"/>
            <a:chExt cx="2366331" cy="3171783"/>
          </a:xfrm>
        </p:grpSpPr>
        <p:sp>
          <p:nvSpPr>
            <p:cNvPr id="24" name="Parallelogram 23"/>
            <p:cNvSpPr/>
            <p:nvPr/>
          </p:nvSpPr>
          <p:spPr>
            <a:xfrm rot="1584430" flipH="1">
              <a:off x="4725760" y="464791"/>
              <a:ext cx="2170203" cy="1911442"/>
            </a:xfrm>
            <a:prstGeom prst="parallelogram">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Parallelogram 24"/>
            <p:cNvSpPr/>
            <p:nvPr/>
          </p:nvSpPr>
          <p:spPr>
            <a:xfrm>
              <a:off x="5029200" y="694562"/>
              <a:ext cx="1676400" cy="1439038"/>
            </a:xfrm>
            <a:prstGeom prst="parallelogram">
              <a:avLst/>
            </a:prstGeom>
            <a:solidFill>
              <a:srgbClr val="FFFFB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p:cNvSpPr/>
            <p:nvPr/>
          </p:nvSpPr>
          <p:spPr>
            <a:xfrm>
              <a:off x="4529632" y="-795550"/>
              <a:ext cx="1077581" cy="925428"/>
            </a:xfrm>
            <a:prstGeom prst="rect">
              <a:avLst/>
            </a:prstGeom>
            <a:solidFill>
              <a:srgbClr val="FFFFBD"/>
            </a:solidFill>
            <a:ln>
              <a:solidFill>
                <a:schemeClr val="accent6">
                  <a:lumMod val="75000"/>
                </a:scheme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7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4</a:t>
              </a:r>
              <a:r>
                <a:rPr lang="en-US" sz="5700" b="1" baseline="300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to</a:t>
              </a:r>
              <a:r>
                <a:rPr lang="en-US" sz="57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a:t>
              </a:r>
              <a:endParaRPr lang="en-US" sz="57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27" name="Picture 8" descr="C:\Documents and Settings\Owner\Local Settings\Temporary Internet Files\Content.IE5\FH6EVO2I\MP900400619[1].jpg"/>
            <p:cNvPicPr>
              <a:picLocks noChangeAspect="1" noChangeArrowheads="1"/>
            </p:cNvPicPr>
            <p:nvPr/>
          </p:nvPicPr>
          <p:blipFill>
            <a:blip r:embed="rId3" cstate="print"/>
            <a:srcRect l="12664" t="12664" r="10917"/>
            <a:stretch>
              <a:fillRect/>
            </a:stretch>
          </p:blipFill>
          <p:spPr bwMode="auto">
            <a:xfrm>
              <a:off x="5181600" y="576344"/>
              <a:ext cx="1654527" cy="1785856"/>
            </a:xfrm>
            <a:prstGeom prst="rect">
              <a:avLst/>
            </a:prstGeom>
            <a:noFill/>
            <a:effectLst>
              <a:softEdge rad="317500"/>
            </a:effectLst>
          </p:spPr>
        </p:pic>
      </p:grpSp>
      <p:sp>
        <p:nvSpPr>
          <p:cNvPr id="9" name="Rectangle 8"/>
          <p:cNvSpPr/>
          <p:nvPr/>
        </p:nvSpPr>
        <p:spPr>
          <a:xfrm>
            <a:off x="973229" y="2258214"/>
            <a:ext cx="1843838" cy="877163"/>
          </a:xfrm>
          <a:prstGeom prst="rect">
            <a:avLst/>
          </a:prstGeom>
        </p:spPr>
        <p:txBody>
          <a:bodyPr wrap="none">
            <a:spAutoFit/>
          </a:bodyPr>
          <a:lstStyle/>
          <a:p>
            <a:r>
              <a:rPr lang="es-MX" sz="5100" b="1" dirty="0" smtClean="0">
                <a:effectLst>
                  <a:outerShdw blurRad="38100" dist="38100" dir="2700000" algn="tl">
                    <a:srgbClr val="000000">
                      <a:alpha val="43137"/>
                    </a:srgbClr>
                  </a:outerShdw>
                </a:effectLst>
              </a:rPr>
              <a:t>Grado</a:t>
            </a:r>
            <a:endParaRPr lang="es-MX" sz="5100" b="1" dirty="0">
              <a:effectLst>
                <a:outerShdw blurRad="38100" dist="38100" dir="2700000" algn="tl">
                  <a:srgbClr val="000000">
                    <a:alpha val="43137"/>
                  </a:srgbClr>
                </a:outerShdw>
              </a:effectLst>
            </a:endParaRPr>
          </a:p>
        </p:txBody>
      </p:sp>
      <p:sp>
        <p:nvSpPr>
          <p:cNvPr id="12" name="Right Triangle 11"/>
          <p:cNvSpPr/>
          <p:nvPr/>
        </p:nvSpPr>
        <p:spPr>
          <a:xfrm rot="5400000" flipH="1">
            <a:off x="660174" y="7641999"/>
            <a:ext cx="1756229" cy="3076575"/>
          </a:xfrm>
          <a:prstGeom prst="rtTriangle">
            <a:avLst/>
          </a:prstGeom>
          <a:blipFill>
            <a:blip r:embed="rId4"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67" tIns="48184" rIns="96367" bIns="48184" rtlCol="0" anchor="ctr"/>
          <a:lstStyle/>
          <a:p>
            <a:pPr algn="ctr"/>
            <a:endParaRPr lang="en-US" dirty="0"/>
          </a:p>
        </p:txBody>
      </p:sp>
      <p:sp>
        <p:nvSpPr>
          <p:cNvPr id="13" name="Right Triangle 12"/>
          <p:cNvSpPr/>
          <p:nvPr/>
        </p:nvSpPr>
        <p:spPr>
          <a:xfrm rot="16200000" flipH="1">
            <a:off x="5476308" y="-699520"/>
            <a:ext cx="1596571" cy="2995613"/>
          </a:xfrm>
          <a:prstGeom prst="rtTriangle">
            <a:avLst/>
          </a:prstGeom>
          <a:blipFill>
            <a:blip r:embed="rId4"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67" tIns="48184" rIns="96367" bIns="48184" rtlCol="0" anchor="ctr"/>
          <a:lstStyle/>
          <a:p>
            <a:pPr algn="ctr"/>
            <a:endParaRPr lang="en-US" dirty="0"/>
          </a:p>
        </p:txBody>
      </p:sp>
      <p:sp>
        <p:nvSpPr>
          <p:cNvPr id="14" name="TextBox 13"/>
          <p:cNvSpPr txBox="1"/>
          <p:nvPr/>
        </p:nvSpPr>
        <p:spPr>
          <a:xfrm>
            <a:off x="835909" y="4743715"/>
            <a:ext cx="5829300" cy="2790651"/>
          </a:xfrm>
          <a:prstGeom prst="rect">
            <a:avLst/>
          </a:prstGeom>
          <a:noFill/>
          <a:ln>
            <a:noFill/>
          </a:ln>
        </p:spPr>
        <p:txBody>
          <a:bodyPr wrap="square" lIns="96661" tIns="48331" rIns="96661" bIns="48331" rtlCol="0">
            <a:spAutoFit/>
          </a:bodyPr>
          <a:lstStyle/>
          <a:p>
            <a:endParaRPr lang="es-MX" sz="3500" b="1" dirty="0" smtClean="0">
              <a:effectLst>
                <a:outerShdw blurRad="38100" dist="38100" dir="2700000" algn="tl">
                  <a:srgbClr val="000000">
                    <a:alpha val="43137"/>
                  </a:srgbClr>
                </a:outerShdw>
              </a:effectLst>
            </a:endParaRPr>
          </a:p>
          <a:p>
            <a:r>
              <a:rPr lang="es-MX" sz="3500" b="1" dirty="0" smtClean="0">
                <a:effectLst>
                  <a:outerShdw blurRad="38100" dist="38100" dir="2700000" algn="tl">
                    <a:srgbClr val="000000">
                      <a:alpha val="43137"/>
                    </a:srgbClr>
                  </a:outerShdw>
                </a:effectLst>
              </a:rPr>
              <a:t>Copia del estudiante</a:t>
            </a:r>
          </a:p>
          <a:p>
            <a:r>
              <a:rPr lang="es-MX" sz="3500" b="1" dirty="0" smtClean="0">
                <a:effectLst>
                  <a:outerShdw blurRad="38100" dist="38100" dir="2700000" algn="tl">
                    <a:srgbClr val="000000">
                      <a:alpha val="43137"/>
                    </a:srgbClr>
                  </a:outerShdw>
                </a:effectLst>
              </a:rPr>
              <a:t>Pre-evaluación Trimestre </a:t>
            </a:r>
            <a:r>
              <a:rPr lang="es-MX" sz="3500" b="1" dirty="0">
                <a:effectLst>
                  <a:outerShdw blurRad="38100" dist="38100" dir="2700000" algn="tl">
                    <a:srgbClr val="000000">
                      <a:alpha val="43137"/>
                    </a:srgbClr>
                  </a:outerShdw>
                </a:effectLst>
              </a:rPr>
              <a:t>4</a:t>
            </a:r>
            <a:endParaRPr lang="es-MX" sz="3500" b="1" dirty="0" smtClean="0">
              <a:effectLst>
                <a:outerShdw blurRad="38100" dist="38100" dir="2700000" algn="tl">
                  <a:srgbClr val="000000">
                    <a:alpha val="43137"/>
                  </a:srgbClr>
                </a:outerShdw>
              </a:effectLst>
            </a:endParaRPr>
          </a:p>
          <a:p>
            <a:endParaRPr lang="es-MX" sz="3500" b="1" dirty="0" smtClean="0">
              <a:effectLst>
                <a:outerShdw blurRad="38100" dist="38100" dir="2700000" algn="tl">
                  <a:srgbClr val="000000">
                    <a:alpha val="43137"/>
                  </a:srgbClr>
                </a:outerShdw>
              </a:effectLst>
            </a:endParaRPr>
          </a:p>
          <a:p>
            <a:r>
              <a:rPr lang="es-MX" sz="3500" b="1" dirty="0" smtClean="0">
                <a:effectLst>
                  <a:outerShdw blurRad="38100" dist="38100" dir="2700000" algn="tl">
                    <a:srgbClr val="000000">
                      <a:alpha val="43137"/>
                    </a:srgbClr>
                  </a:outerShdw>
                </a:effectLst>
              </a:rPr>
              <a:t>Nombre </a:t>
            </a:r>
            <a:r>
              <a:rPr lang="en-US" sz="3500" b="1" dirty="0" smtClean="0">
                <a:effectLst>
                  <a:outerShdw blurRad="38100" dist="38100" dir="2700000" algn="tl">
                    <a:srgbClr val="000000">
                      <a:alpha val="43137"/>
                    </a:srgbClr>
                  </a:outerShdw>
                </a:effectLst>
              </a:rPr>
              <a:t>__________________</a:t>
            </a:r>
            <a:endParaRPr lang="en-US" sz="35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4711969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27</a:t>
            </a:fld>
            <a:endParaRPr lang="en-US" dirty="0"/>
          </a:p>
        </p:txBody>
      </p:sp>
      <p:sp>
        <p:nvSpPr>
          <p:cNvPr id="5" name="TextBox 4"/>
          <p:cNvSpPr txBox="1"/>
          <p:nvPr/>
        </p:nvSpPr>
        <p:spPr>
          <a:xfrm>
            <a:off x="533399" y="304800"/>
            <a:ext cx="6781801" cy="7745567"/>
          </a:xfrm>
          <a:prstGeom prst="rect">
            <a:avLst/>
          </a:prstGeom>
          <a:noFill/>
        </p:spPr>
        <p:txBody>
          <a:bodyPr wrap="square" lIns="96378" tIns="48189" rIns="96378" bIns="48189" rtlCol="0">
            <a:spAutoFit/>
          </a:bodyPr>
          <a:lstStyle/>
          <a:p>
            <a:r>
              <a:rPr lang="es-ES" sz="1150" u="sng" dirty="0" smtClean="0"/>
              <a:t>Instrucciones para el estudiante</a:t>
            </a:r>
            <a:r>
              <a:rPr lang="es-ES" sz="1150" dirty="0" smtClean="0"/>
              <a:t>:  Lee las instrucciones.</a:t>
            </a:r>
          </a:p>
          <a:p>
            <a:endParaRPr lang="es-ES" sz="1150" u="sng" dirty="0" smtClean="0"/>
          </a:p>
          <a:p>
            <a:r>
              <a:rPr lang="es-ES" sz="1150" b="1" u="sng" dirty="0" smtClean="0"/>
              <a:t>Parte 1</a:t>
            </a:r>
            <a:r>
              <a:rPr lang="es-ES" sz="1150" b="1" dirty="0" smtClean="0"/>
              <a:t> </a:t>
            </a:r>
          </a:p>
          <a:p>
            <a:endParaRPr lang="es-ES" sz="1150" b="1" dirty="0" smtClean="0"/>
          </a:p>
          <a:p>
            <a:r>
              <a:rPr lang="es-ES" sz="1150" b="1" dirty="0" smtClean="0"/>
              <a:t>Tu tarea:</a:t>
            </a:r>
          </a:p>
          <a:p>
            <a:r>
              <a:rPr lang="es-ES" sz="1150" dirty="0" smtClean="0"/>
              <a:t>Vas a leer varios textos  sobre los </a:t>
            </a:r>
            <a:r>
              <a:rPr lang="es-ES" sz="1150" u="sng" dirty="0" smtClean="0"/>
              <a:t>bosques tropicales</a:t>
            </a:r>
            <a:r>
              <a:rPr lang="es-ES" sz="1150" dirty="0" smtClean="0"/>
              <a:t>.</a:t>
            </a:r>
          </a:p>
          <a:p>
            <a:r>
              <a:rPr lang="es-ES" sz="1150" dirty="0" smtClean="0"/>
              <a:t>Mientras lees, toma notas sobre estas fuentes de información.</a:t>
            </a:r>
          </a:p>
          <a:p>
            <a:r>
              <a:rPr lang="es-ES" sz="1150" dirty="0" smtClean="0"/>
              <a:t>Luego, responderás varias preguntas de investigación acerca de estas fuentes. </a:t>
            </a:r>
          </a:p>
          <a:p>
            <a:r>
              <a:rPr lang="es-ES" sz="1150" dirty="0" smtClean="0"/>
              <a:t>Tus notas y tus respuestas te ayudarán a planificar y a escribir tu artículo de opinión sobre los bosques tropicales. </a:t>
            </a:r>
          </a:p>
          <a:p>
            <a:endParaRPr lang="es-ES" sz="1150" b="1" dirty="0" smtClean="0"/>
          </a:p>
          <a:p>
            <a:r>
              <a:rPr lang="es-ES" sz="1150" b="1" dirty="0" smtClean="0"/>
              <a:t>Pasos a seguir:</a:t>
            </a:r>
          </a:p>
          <a:p>
            <a:r>
              <a:rPr lang="es-ES" sz="1150" dirty="0" smtClean="0"/>
              <a:t>Con el fin de ayudarte a planificar y a escribir tu artículo, vas a hacer lo siguiente:</a:t>
            </a:r>
          </a:p>
          <a:p>
            <a:pPr marL="228600" indent="-228600">
              <a:buAutoNum type="arabicPeriod"/>
            </a:pPr>
            <a:r>
              <a:rPr lang="es-ES" sz="1150" dirty="0" smtClean="0"/>
              <a:t>Leer varios textos sobre los </a:t>
            </a:r>
            <a:r>
              <a:rPr lang="es-ES" sz="1150" u="sng" dirty="0" smtClean="0"/>
              <a:t>bosques tropicales</a:t>
            </a:r>
            <a:r>
              <a:rPr lang="es-ES" sz="1150" dirty="0" smtClean="0"/>
              <a:t>.</a:t>
            </a:r>
            <a:endParaRPr lang="es-ES" sz="1150" dirty="0" smtClean="0">
              <a:solidFill>
                <a:srgbClr val="FF0000"/>
              </a:solidFill>
            </a:endParaRPr>
          </a:p>
          <a:p>
            <a:pPr marL="230188" indent="-230188"/>
            <a:r>
              <a:rPr lang="es-ES" sz="1150" dirty="0" smtClean="0"/>
              <a:t>2.   Responder varias preguntas acerca de las fuentes de información.</a:t>
            </a:r>
          </a:p>
          <a:p>
            <a:pPr marL="228600" indent="-228600">
              <a:buAutoNum type="arabicPeriod" startAt="3"/>
            </a:pPr>
            <a:r>
              <a:rPr lang="es-ES" sz="1150" dirty="0" smtClean="0"/>
              <a:t>Planificar el escrito de tu artículo de opinión.</a:t>
            </a:r>
          </a:p>
          <a:p>
            <a:endParaRPr lang="es-ES" sz="1150" b="1" dirty="0" smtClean="0"/>
          </a:p>
          <a:p>
            <a:r>
              <a:rPr lang="es-ES" sz="1150" b="1" dirty="0" smtClean="0"/>
              <a:t>Instrucciones para empezar:</a:t>
            </a:r>
          </a:p>
          <a:p>
            <a:r>
              <a:rPr lang="es-ES" sz="1150" dirty="0"/>
              <a:t>Ahora leerás los textos. Toma notas porque es posible que quieras consultar tus notas mientras planificas tu artículo de opinión. Puedes consultar tus respuestas, notas y cualquiera de las fuentes de información cuantas veces quieras cuando estés escribiendo tu artículo de opinión. </a:t>
            </a:r>
          </a:p>
          <a:p>
            <a:endParaRPr lang="es-ES" sz="1150" b="1" dirty="0" smtClean="0"/>
          </a:p>
          <a:p>
            <a:r>
              <a:rPr lang="es-ES" sz="1150" b="1" dirty="0" smtClean="0"/>
              <a:t>Preguntas:</a:t>
            </a:r>
          </a:p>
          <a:p>
            <a:r>
              <a:rPr lang="es-ES" sz="1150" dirty="0" smtClean="0"/>
              <a:t>Contesta las preguntas. Tus respuestas a estas preguntas serán calificadas. Además, van a ayudarte a pensar sobre las fuentes de información que has leído, lo que también te ayudará a planificar tu artículo de opinión. </a:t>
            </a:r>
          </a:p>
          <a:p>
            <a:endParaRPr lang="es-ES" sz="1150" dirty="0" smtClean="0"/>
          </a:p>
          <a:p>
            <a:r>
              <a:rPr lang="es-ES" sz="1150" b="1" u="sng" dirty="0" smtClean="0"/>
              <a:t>Parte 2</a:t>
            </a:r>
            <a:r>
              <a:rPr lang="es-ES" sz="1150" b="1" dirty="0" smtClean="0"/>
              <a:t> </a:t>
            </a:r>
          </a:p>
          <a:p>
            <a:pPr>
              <a:defRPr/>
            </a:pPr>
            <a:r>
              <a:rPr lang="es-ES" sz="1150" b="1" u="sng" dirty="0" smtClean="0"/>
              <a:t>Tu tarea</a:t>
            </a:r>
            <a:r>
              <a:rPr lang="es-ES" sz="1150" b="1" dirty="0" smtClean="0"/>
              <a:t>: </a:t>
            </a:r>
            <a:r>
              <a:rPr lang="es-ES" sz="1150" dirty="0" smtClean="0"/>
              <a:t>Escribe un artículo de opinión, respondiendo la siguiente pregunta: </a:t>
            </a:r>
            <a:r>
              <a:rPr lang="es-ES" sz="1150" b="1" dirty="0" smtClean="0"/>
              <a:t>¿Es un bosque tropical el mejor hábitat para estudiar la mayor diversidad de plantas y animales?  Utiliza detalles y ejemplos de los textos como referencia para apoyar tu opinión.</a:t>
            </a:r>
          </a:p>
          <a:p>
            <a:pPr>
              <a:defRPr/>
            </a:pPr>
            <a:endParaRPr lang="es-ES" sz="1150" dirty="0" smtClean="0"/>
          </a:p>
          <a:p>
            <a:r>
              <a:rPr lang="es-ES" sz="1150" b="1" u="sng" dirty="0" smtClean="0"/>
              <a:t>Vas a</a:t>
            </a:r>
            <a:r>
              <a:rPr lang="es-ES" sz="1150" dirty="0" smtClean="0"/>
              <a:t>:</a:t>
            </a:r>
          </a:p>
          <a:p>
            <a:pPr marL="342900" indent="-342900">
              <a:buFont typeface="+mj-lt"/>
              <a:buAutoNum type="arabicPeriod"/>
            </a:pPr>
            <a:r>
              <a:rPr lang="es-ES" sz="1150" dirty="0" smtClean="0"/>
              <a:t>Planificar tu escrito.  Puedes utilizar tus notas y respuestas.</a:t>
            </a:r>
          </a:p>
          <a:p>
            <a:pPr marL="361375" indent="-361375">
              <a:buAutoNum type="arabicPeriod"/>
            </a:pPr>
            <a:endParaRPr lang="es-ES" sz="1150" dirty="0" smtClean="0"/>
          </a:p>
          <a:p>
            <a:pPr marL="361375" indent="-361375">
              <a:buFontTx/>
              <a:buAutoNum type="arabicPeriod"/>
            </a:pPr>
            <a:r>
              <a:rPr lang="es-ES" sz="1150" dirty="0" smtClean="0"/>
              <a:t>Escribir, revisar y editar tu primer borrador (tu maestro te proporcionará papel).</a:t>
            </a:r>
          </a:p>
          <a:p>
            <a:pPr marL="361375" indent="-361375">
              <a:buAutoNum type="arabicPeriod"/>
            </a:pPr>
            <a:endParaRPr lang="es-ES" sz="1150" dirty="0" smtClean="0"/>
          </a:p>
          <a:p>
            <a:pPr marL="361375" indent="-361375">
              <a:buAutoNum type="arabicPeriod"/>
            </a:pPr>
            <a:r>
              <a:rPr lang="es-ES" sz="1150" dirty="0" smtClean="0"/>
              <a:t>Escribir una versión final de tu artículo de opinión.</a:t>
            </a:r>
          </a:p>
          <a:p>
            <a:pPr marL="361375" indent="-361375">
              <a:buAutoNum type="arabicPeriod"/>
            </a:pPr>
            <a:endParaRPr lang="es-ES" sz="1150" dirty="0" smtClean="0"/>
          </a:p>
          <a:p>
            <a:pPr algn="ctr"/>
            <a:r>
              <a:rPr lang="es-ES" sz="1200" b="1" u="sng" dirty="0" smtClean="0"/>
              <a:t>Cómo serás calificado</a:t>
            </a:r>
          </a:p>
          <a:p>
            <a:endParaRPr lang="en-US" sz="1200" b="1" dirty="0"/>
          </a:p>
          <a:p>
            <a:endParaRPr lang="en-US" sz="1200" dirty="0"/>
          </a:p>
          <a:p>
            <a:pPr algn="ctr"/>
            <a:endParaRPr lang="en-US" sz="1200" dirty="0"/>
          </a:p>
          <a:p>
            <a:endParaRPr lang="en-US" sz="1200" u="sng" dirty="0"/>
          </a:p>
        </p:txBody>
      </p:sp>
      <p:graphicFrame>
        <p:nvGraphicFramePr>
          <p:cNvPr id="7" name="Table 6"/>
          <p:cNvGraphicFramePr>
            <a:graphicFrameLocks noGrp="1"/>
          </p:cNvGraphicFramePr>
          <p:nvPr>
            <p:extLst>
              <p:ext uri="{D42A27DB-BD31-4B8C-83A1-F6EECF244321}">
                <p14:modId xmlns:p14="http://schemas.microsoft.com/office/powerpoint/2010/main" val="1083421691"/>
              </p:ext>
            </p:extLst>
          </p:nvPr>
        </p:nvGraphicFramePr>
        <p:xfrm>
          <a:off x="1414462" y="7315200"/>
          <a:ext cx="5062538" cy="2137953"/>
        </p:xfrm>
        <a:graphic>
          <a:graphicData uri="http://schemas.openxmlformats.org/drawingml/2006/table">
            <a:tbl>
              <a:tblPr firstRow="1" bandRow="1">
                <a:tableStyleId>{5940675A-B579-460E-94D1-54222C63F5DA}</a:tableStyleId>
              </a:tblPr>
              <a:tblGrid>
                <a:gridCol w="1075909"/>
                <a:gridCol w="3986629"/>
              </a:tblGrid>
              <a:tr h="383177">
                <a:tc>
                  <a:txBody>
                    <a:bodyPr/>
                    <a:lstStyle/>
                    <a:p>
                      <a:pPr algn="r"/>
                      <a:r>
                        <a:rPr lang="es-EC" sz="1000" b="1" i="1" noProof="0" dirty="0" smtClean="0">
                          <a:solidFill>
                            <a:schemeClr val="tx1"/>
                          </a:solidFill>
                        </a:rPr>
                        <a:t>Propósito</a:t>
                      </a:r>
                      <a:endParaRPr lang="es-EC" sz="1000" b="1" i="1" noProof="0" dirty="0">
                        <a:solidFill>
                          <a:schemeClr val="tx1"/>
                        </a:solidFill>
                      </a:endParaRPr>
                    </a:p>
                  </a:txBody>
                  <a:tcPr marL="97155" marR="97155" marT="47897" marB="47897" anchor="ctr">
                    <a:lnB w="12700" cap="flat" cmpd="sng" algn="ctr">
                      <a:noFill/>
                      <a:prstDash val="solid"/>
                      <a:round/>
                      <a:headEnd type="none" w="med" len="med"/>
                      <a:tailEnd type="none" w="med" len="med"/>
                    </a:lnB>
                    <a:solidFill>
                      <a:schemeClr val="bg2"/>
                    </a:solidFill>
                  </a:tcPr>
                </a:tc>
                <a:tc>
                  <a:txBody>
                    <a:bodyPr/>
                    <a:lstStyle/>
                    <a:p>
                      <a:pPr marL="0" marR="0" lvl="0" indent="0" algn="l" defTabSz="1018809" rtl="0" eaLnBrk="1" fontAlgn="auto" latinLnBrk="0" hangingPunct="1">
                        <a:lnSpc>
                          <a:spcPct val="100000"/>
                        </a:lnSpc>
                        <a:spcBef>
                          <a:spcPts val="0"/>
                        </a:spcBef>
                        <a:spcAft>
                          <a:spcPts val="0"/>
                        </a:spcAft>
                        <a:buClrTx/>
                        <a:buSzTx/>
                        <a:buFont typeface="+mj-lt"/>
                        <a:buNone/>
                        <a:tabLst/>
                        <a:defRPr/>
                      </a:pPr>
                      <a:r>
                        <a:rPr kumimoji="0" lang="es-419" sz="1000" b="0" i="0" u="none" strike="noStrike" kern="1200" cap="none" spc="0" normalizeH="0" baseline="0" noProof="0" dirty="0" smtClean="0">
                          <a:ln>
                            <a:noFill/>
                          </a:ln>
                          <a:solidFill>
                            <a:prstClr val="black"/>
                          </a:solidFill>
                          <a:effectLst/>
                          <a:uLnTx/>
                          <a:uFillTx/>
                          <a:latin typeface="+mn-lt"/>
                          <a:ea typeface="Calibri"/>
                          <a:cs typeface="Times New Roman"/>
                        </a:rPr>
                        <a:t>¿Estableces tu opinión claramente? ¿Te mantienes en el tema? </a:t>
                      </a:r>
                      <a:endParaRPr kumimoji="0" lang="es-419" sz="1000" b="1" i="0" u="none" strike="noStrike" kern="1200" cap="none" spc="0" normalizeH="0" baseline="0" noProof="0" dirty="0">
                        <a:ln>
                          <a:noFill/>
                        </a:ln>
                        <a:solidFill>
                          <a:prstClr val="black"/>
                        </a:solidFill>
                        <a:effectLst/>
                        <a:uLnTx/>
                        <a:uFillTx/>
                        <a:latin typeface="+mn-lt"/>
                        <a:ea typeface="Calibri"/>
                        <a:cs typeface="Times New Roman"/>
                      </a:endParaRP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2"/>
                    </a:solidFill>
                  </a:tcPr>
                </a:tc>
              </a:tr>
              <a:tr h="239486">
                <a:tc>
                  <a:txBody>
                    <a:bodyPr/>
                    <a:lstStyle/>
                    <a:p>
                      <a:pPr algn="r"/>
                      <a:r>
                        <a:rPr lang="es-EC" sz="1000" b="1" i="1" noProof="0" dirty="0" smtClean="0">
                          <a:solidFill>
                            <a:schemeClr val="tx1"/>
                          </a:solidFill>
                        </a:rPr>
                        <a:t>Organización</a:t>
                      </a:r>
                      <a:endParaRPr lang="es-EC" sz="1000" b="1" i="1" noProof="0"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2"/>
                    </a:solidFill>
                  </a:tcPr>
                </a:tc>
                <a:tc>
                  <a:txBody>
                    <a:bodyPr/>
                    <a:lstStyle/>
                    <a:p>
                      <a:pPr marL="0" lvl="0" indent="0" defTabSz="1018809">
                        <a:buFont typeface="+mj-lt"/>
                        <a:buNone/>
                        <a:defRPr/>
                      </a:pPr>
                      <a:r>
                        <a:rPr lang="es-419" sz="1000" noProof="0" dirty="0" smtClean="0">
                          <a:solidFill>
                            <a:prstClr val="black"/>
                          </a:solidFill>
                          <a:ea typeface="Calibri"/>
                          <a:cs typeface="Times New Roman"/>
                        </a:rPr>
                        <a:t>¿Fluyen lógicamente tus ideas desde la introducción hasta la conclusión?  ¿Utilizas transiciones efectivas? </a:t>
                      </a:r>
                      <a:endParaRPr lang="es-419" sz="1000" noProof="0" dirty="0">
                        <a:solidFill>
                          <a:prstClr val="black"/>
                        </a:solidFill>
                        <a:ea typeface="Calibri"/>
                        <a:cs typeface="Times New Roman"/>
                      </a:endParaRPr>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2"/>
                    </a:solidFill>
                  </a:tcPr>
                </a:tc>
              </a:tr>
              <a:tr h="383177">
                <a:tc>
                  <a:txBody>
                    <a:bodyPr/>
                    <a:lstStyle/>
                    <a:p>
                      <a:pPr algn="r"/>
                      <a:r>
                        <a:rPr lang="es-EC" sz="1000" b="1" i="1" noProof="0" dirty="0" smtClean="0">
                          <a:solidFill>
                            <a:schemeClr val="tx1"/>
                          </a:solidFill>
                        </a:rPr>
                        <a:t>Elaboración:</a:t>
                      </a:r>
                    </a:p>
                    <a:p>
                      <a:pPr algn="r"/>
                      <a:r>
                        <a:rPr lang="es-EC" sz="1000" b="1" i="1" noProof="0" dirty="0" smtClean="0">
                          <a:solidFill>
                            <a:schemeClr val="tx1"/>
                          </a:solidFill>
                        </a:rPr>
                        <a:t>de</a:t>
                      </a:r>
                      <a:r>
                        <a:rPr lang="es-EC" sz="1000" b="1" i="1" baseline="0" noProof="0" dirty="0" smtClean="0">
                          <a:solidFill>
                            <a:schemeClr val="tx1"/>
                          </a:solidFill>
                        </a:rPr>
                        <a:t> la</a:t>
                      </a:r>
                      <a:r>
                        <a:rPr lang="es-EC" sz="1000" b="1" i="1" noProof="0" dirty="0" smtClean="0">
                          <a:solidFill>
                            <a:schemeClr val="tx1"/>
                          </a:solidFill>
                        </a:rPr>
                        <a:t> evidencia</a:t>
                      </a:r>
                    </a:p>
                  </a:txBody>
                  <a:tcPr marL="97155" marR="97155" marT="47897" marB="47897" anchor="ctr">
                    <a:lnB w="12700" cap="flat" cmpd="sng" algn="ctr">
                      <a:noFill/>
                      <a:prstDash val="solid"/>
                      <a:round/>
                      <a:headEnd type="none" w="med" len="med"/>
                      <a:tailEnd type="none" w="med" len="med"/>
                    </a:lnB>
                    <a:solidFill>
                      <a:schemeClr val="bg1">
                        <a:lumMod val="95000"/>
                      </a:schemeClr>
                    </a:solidFill>
                  </a:tcPr>
                </a:tc>
                <a:tc>
                  <a:txBody>
                    <a:bodyPr/>
                    <a:lstStyle/>
                    <a:p>
                      <a:pPr marL="0" lvl="0" indent="0" defTabSz="1018809">
                        <a:buFont typeface="+mj-lt"/>
                        <a:buNone/>
                        <a:defRPr/>
                      </a:pPr>
                      <a:r>
                        <a:rPr lang="es-419" sz="1000" noProof="0" dirty="0" smtClean="0">
                          <a:solidFill>
                            <a:prstClr val="black"/>
                          </a:solidFill>
                          <a:ea typeface="Calibri"/>
                          <a:cs typeface="Times New Roman"/>
                        </a:rPr>
                        <a:t>¿Proporcionas evidencia tomadas de</a:t>
                      </a:r>
                      <a:r>
                        <a:rPr lang="es-419" sz="1000" baseline="0" noProof="0" dirty="0" smtClean="0">
                          <a:solidFill>
                            <a:prstClr val="black"/>
                          </a:solidFill>
                          <a:ea typeface="Calibri"/>
                          <a:cs typeface="Times New Roman"/>
                        </a:rPr>
                        <a:t> las fuentes para tus opiniones y elaboras con información específica?  </a:t>
                      </a:r>
                      <a:endParaRPr lang="es-419" sz="1000" noProof="0" dirty="0">
                        <a:solidFill>
                          <a:prstClr val="black"/>
                        </a:solidFill>
                        <a:ea typeface="Calibri"/>
                        <a:cs typeface="Times New Roman"/>
                      </a:endParaRP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263435">
                <a:tc>
                  <a:txBody>
                    <a:bodyPr/>
                    <a:lstStyle/>
                    <a:p>
                      <a:pPr algn="r"/>
                      <a:r>
                        <a:rPr lang="es-EC" sz="1000" b="1" i="1" noProof="0" dirty="0" smtClean="0">
                          <a:solidFill>
                            <a:schemeClr val="tx1"/>
                          </a:solidFill>
                        </a:rPr>
                        <a:t>Elaboración:</a:t>
                      </a:r>
                    </a:p>
                    <a:p>
                      <a:pPr algn="r"/>
                      <a:r>
                        <a:rPr lang="es-EC" sz="1000" b="1" i="1" noProof="0" dirty="0" smtClean="0">
                          <a:solidFill>
                            <a:schemeClr val="tx1"/>
                          </a:solidFill>
                        </a:rPr>
                        <a:t>del lenguaje</a:t>
                      </a:r>
                      <a:r>
                        <a:rPr lang="es-EC" sz="1000" b="1" i="1" baseline="0" noProof="0" dirty="0" smtClean="0">
                          <a:solidFill>
                            <a:schemeClr val="tx1"/>
                          </a:solidFill>
                        </a:rPr>
                        <a:t> y</a:t>
                      </a:r>
                      <a:r>
                        <a:rPr lang="es-EC" sz="1000" b="1" i="1" noProof="0" dirty="0" smtClean="0">
                          <a:solidFill>
                            <a:schemeClr val="tx1"/>
                          </a:solidFill>
                        </a:rPr>
                        <a:t> vocabulario</a:t>
                      </a:r>
                      <a:endParaRPr lang="es-EC" sz="1000" b="1" i="1" noProof="0"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1">
                        <a:lumMod val="95000"/>
                      </a:schemeClr>
                    </a:solidFill>
                  </a:tcPr>
                </a:tc>
                <a:tc>
                  <a:txBody>
                    <a:bodyPr/>
                    <a:lstStyle/>
                    <a:p>
                      <a:pPr marL="0" lvl="0" indent="0" defTabSz="1018809">
                        <a:buFont typeface="+mj-lt"/>
                        <a:buNone/>
                        <a:defRPr/>
                      </a:pPr>
                      <a:r>
                        <a:rPr lang="es-419" sz="1000" noProof="0" dirty="0" smtClean="0">
                          <a:solidFill>
                            <a:prstClr val="black"/>
                          </a:solidFill>
                          <a:ea typeface="Calibri"/>
                          <a:cs typeface="Times New Roman"/>
                        </a:rPr>
                        <a:t>¿Expresas</a:t>
                      </a:r>
                      <a:r>
                        <a:rPr lang="es-419" sz="1000" baseline="0" noProof="0" dirty="0" smtClean="0">
                          <a:solidFill>
                            <a:prstClr val="black"/>
                          </a:solidFill>
                          <a:ea typeface="Calibri"/>
                          <a:cs typeface="Times New Roman"/>
                        </a:rPr>
                        <a:t> tus ideas de manera eficaz?  ¿Utilizas lenguaje preciso que resulta apropiado para tu audiencia y propósito?</a:t>
                      </a:r>
                      <a:endParaRPr lang="es-419" sz="1000" noProof="0" dirty="0">
                        <a:solidFill>
                          <a:prstClr val="black"/>
                        </a:solidFill>
                        <a:ea typeface="Calibri"/>
                        <a:cs typeface="Times New Roman"/>
                      </a:endParaRPr>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1">
                        <a:lumMod val="95000"/>
                      </a:schemeClr>
                    </a:solidFill>
                  </a:tcPr>
                </a:tc>
              </a:tr>
              <a:tr h="239486">
                <a:tc>
                  <a:txBody>
                    <a:bodyPr/>
                    <a:lstStyle/>
                    <a:p>
                      <a:pPr algn="r"/>
                      <a:r>
                        <a:rPr lang="es-EC" sz="1000" b="1" i="1" noProof="0" dirty="0" smtClean="0">
                          <a:solidFill>
                            <a:schemeClr val="tx1"/>
                          </a:solidFill>
                        </a:rPr>
                        <a:t>Convenciones</a:t>
                      </a:r>
                      <a:endParaRPr lang="es-EC" sz="1000" b="1" i="1" noProof="0" dirty="0">
                        <a:solidFill>
                          <a:schemeClr val="tx1"/>
                        </a:solidFill>
                      </a:endParaRPr>
                    </a:p>
                  </a:txBody>
                  <a:tcPr marL="97155" marR="97155" marT="47897" marB="47897" anchor="ctr">
                    <a:solidFill>
                      <a:schemeClr val="accent6">
                        <a:lumMod val="20000"/>
                        <a:lumOff val="80000"/>
                      </a:schemeClr>
                    </a:solidFill>
                  </a:tcPr>
                </a:tc>
                <a:tc>
                  <a:txBody>
                    <a:bodyPr/>
                    <a:lstStyle/>
                    <a:p>
                      <a:pPr marL="0" lvl="0" indent="0" defTabSz="1018809">
                        <a:buFont typeface="+mj-lt"/>
                        <a:buNone/>
                        <a:defRPr/>
                      </a:pPr>
                      <a:r>
                        <a:rPr lang="es-419" sz="1000" kern="1200" noProof="0" dirty="0" smtClean="0">
                          <a:solidFill>
                            <a:prstClr val="black"/>
                          </a:solidFill>
                          <a:latin typeface="+mn-lt"/>
                          <a:ea typeface="Calibri"/>
                          <a:cs typeface="Times New Roman"/>
                        </a:rPr>
                        <a:t> ¿Utilizas correctamente las reglas de puntuación, uso de mayúsculas y ortografía?  </a:t>
                      </a:r>
                      <a:endParaRPr lang="es-419" sz="1000" noProof="0" dirty="0">
                        <a:solidFill>
                          <a:prstClr val="black"/>
                        </a:solidFill>
                        <a:ea typeface="Calibri"/>
                        <a:cs typeface="Times New Roman"/>
                      </a:endParaRPr>
                    </a:p>
                  </a:txBody>
                  <a:tcPr marL="97155" marR="97155" marT="47897" marB="47897" anchor="ctr">
                    <a:solidFill>
                      <a:schemeClr val="accent6">
                        <a:lumMod val="20000"/>
                        <a:lumOff val="80000"/>
                      </a:schemeClr>
                    </a:solidFill>
                  </a:tcPr>
                </a:tc>
              </a:tr>
            </a:tbl>
          </a:graphicData>
        </a:graphic>
      </p:graphicFrame>
    </p:spTree>
    <p:extLst>
      <p:ext uri="{BB962C8B-B14F-4D97-AF65-F5344CB8AC3E}">
        <p14:creationId xmlns:p14="http://schemas.microsoft.com/office/powerpoint/2010/main" val="14359671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2" y="46132"/>
            <a:ext cx="205819" cy="4106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1882" tIns="50941" rIns="101882" bIns="50941" numCol="1" anchor="ctr" anchorCtr="0" compatLnSpc="1">
            <a:prstTxWarp prst="textNoShape">
              <a:avLst/>
            </a:prstTxWarp>
            <a:spAutoFit/>
          </a:bodyPr>
          <a:lstStyle/>
          <a:p>
            <a:endParaRPr lang="en-US" dirty="0"/>
          </a:p>
        </p:txBody>
      </p:sp>
      <p:sp>
        <p:nvSpPr>
          <p:cNvPr id="4" name="Rectangle 3"/>
          <p:cNvSpPr/>
          <p:nvPr/>
        </p:nvSpPr>
        <p:spPr>
          <a:xfrm>
            <a:off x="762000" y="1066800"/>
            <a:ext cx="6248400" cy="6124754"/>
          </a:xfrm>
          <a:prstGeom prst="rect">
            <a:avLst/>
          </a:prstGeom>
        </p:spPr>
        <p:txBody>
          <a:bodyPr wrap="square">
            <a:spAutoFit/>
          </a:bodyPr>
          <a:lstStyle/>
          <a:p>
            <a:pPr algn="ctr"/>
            <a:r>
              <a:rPr lang="es-ES" i="1" dirty="0" smtClean="0"/>
              <a:t>El bosque tropical: Un hogar</a:t>
            </a:r>
          </a:p>
          <a:p>
            <a:pPr lvl="0" algn="ctr"/>
            <a:r>
              <a:rPr lang="es-ES" sz="1200" i="1" dirty="0" smtClean="0"/>
              <a:t>Por: </a:t>
            </a:r>
            <a:r>
              <a:rPr lang="es-ES" sz="1200" i="1" dirty="0" err="1" smtClean="0">
                <a:solidFill>
                  <a:prstClr val="black"/>
                </a:solidFill>
              </a:rPr>
              <a:t>Ginger</a:t>
            </a:r>
            <a:r>
              <a:rPr lang="es-ES" sz="1200" i="1" dirty="0" smtClean="0">
                <a:solidFill>
                  <a:prstClr val="black"/>
                </a:solidFill>
              </a:rPr>
              <a:t> </a:t>
            </a:r>
            <a:r>
              <a:rPr lang="es-ES" sz="1200" i="1" dirty="0" err="1" smtClean="0">
                <a:solidFill>
                  <a:prstClr val="black"/>
                </a:solidFill>
              </a:rPr>
              <a:t>Jay</a:t>
            </a:r>
            <a:endParaRPr lang="es-ES" sz="1200" i="1" dirty="0" smtClean="0">
              <a:solidFill>
                <a:prstClr val="black"/>
              </a:solidFill>
            </a:endParaRPr>
          </a:p>
          <a:p>
            <a:pPr algn="ctr"/>
            <a:endParaRPr lang="en-US" sz="1200" dirty="0" smtClean="0"/>
          </a:p>
          <a:p>
            <a:r>
              <a:rPr lang="es-ES" sz="1200" dirty="0" smtClean="0"/>
              <a:t>Un día, en el corazón del bosque tropical, un ocelote se encontró sintiéndose un poco desanimado. Estaba cansado de la lluvia y la niebla.  Estaba cansado del ruido y la algarabía. Ya no estaba satisfecho con las plantas y las viñas, ni con las flores y los olores del bosque tropical. Él anhelaba estar en algún otro lugar. Él soñaba con estar en algún lugar caluroso y seco, tranquilo y sencillo. O tal vez él podría vivir en un lugar frío y helado, con nieve y blanco. Él quería vivir en cualquier lugar menos en el bosque tropical. Así que decidió visitar a su amigo el mono aullador.</a:t>
            </a:r>
            <a:r>
              <a:rPr lang="en-US" sz="1200" dirty="0" smtClean="0"/>
              <a:t> </a:t>
            </a:r>
          </a:p>
          <a:p>
            <a:endParaRPr lang="en-US" sz="1200" dirty="0" smtClean="0"/>
          </a:p>
          <a:p>
            <a:r>
              <a:rPr lang="es-ES" sz="1200" dirty="0" smtClean="0"/>
              <a:t>Él intentó explicarle su dilema al mono, pero era difícil hacer que el mono escuchara. Columpiándose de un árbol a otro árbol, y gritando a todo pulmón, el mono ni siquiera le prestó atención. Sin embargo, cuando el ocelote le habló acerca de su sueño de mudarse al desierto, el mono se detuvo— Mi amigo, no puedes vivir en el desierto. ¡Tu pelaje peludo sería demasiado pesado y caluroso! El ocelote no había pensado en esto antes. Su hermoso pelaje le haría sentir calor. Ni siquiera podría disfrutar el sol. Tal vez el desierto no era un buen hogar para un ocelote.</a:t>
            </a:r>
          </a:p>
          <a:p>
            <a:r>
              <a:rPr lang="en-US" sz="1200" dirty="0" smtClean="0"/>
              <a:t> </a:t>
            </a:r>
          </a:p>
          <a:p>
            <a:r>
              <a:rPr lang="es-ES" sz="1200" dirty="0" smtClean="0"/>
              <a:t>Decidió visitar a su amiga la boa constrictora. Mientras la boa se arrastraba por el suelo, el ocelote le contó su sueño de mudarse al Ártico. Él le explicó su deseo por vivir en un lugar limpio y blanco.  Él quería vivir donde hacía frío todo el tiempo. </a:t>
            </a:r>
            <a:r>
              <a:rPr lang="es-ES" sz="1200" dirty="0"/>
              <a:t>A</a:t>
            </a:r>
            <a:r>
              <a:rPr lang="es-ES" sz="1200" dirty="0" smtClean="0"/>
              <a:t>demás, ¡su hermoso pelaje peludo sería perfecto en tal clima! —Esto puede ser cierto mi amigo, pero tus MANCHAS oscuras te hará un blanco fácil en la nieve —dijo la boa. El ocelote no había pensado en esta posibilidad. Había osos polares en el Ártico. ¡No quiero ser un blanco para un oso polar! Tal vez el Ártico no era un buen hogar para un ocelote.</a:t>
            </a:r>
            <a:r>
              <a:rPr lang="en-US" sz="1200" dirty="0" smtClean="0"/>
              <a:t> </a:t>
            </a:r>
          </a:p>
          <a:p>
            <a:endParaRPr lang="en-US" sz="1200" dirty="0" smtClean="0"/>
          </a:p>
          <a:p>
            <a:r>
              <a:rPr lang="es-ES" sz="1200" dirty="0" smtClean="0"/>
              <a:t>Así que el ocelote decidió permanecer en el bosque tropical. Él aprendió a amar la lluvia y la niebla. Él aprendió a amar al ruido y la algarabía. Con el tiempo incluso aprendió a amar a las plantas y viñas, a las flores y los olores del bosque tropical. Además, sus amigos estaban aquí, y lo habían ayudado a descubrir que el bosque tropical era el hogar perfecto para él.</a:t>
            </a:r>
            <a:r>
              <a:rPr lang="en-US" sz="1200" dirty="0" smtClean="0"/>
              <a:t>  </a:t>
            </a:r>
          </a:p>
          <a:p>
            <a:r>
              <a:rPr lang="en-US" sz="1200" dirty="0" smtClean="0"/>
              <a:t> </a:t>
            </a:r>
          </a:p>
          <a:p>
            <a:endParaRPr lang="en-US" sz="1200" dirty="0" smtClean="0"/>
          </a:p>
        </p:txBody>
      </p:sp>
      <p:sp>
        <p:nvSpPr>
          <p:cNvPr id="5" name="TextBox 4"/>
          <p:cNvSpPr txBox="1"/>
          <p:nvPr/>
        </p:nvSpPr>
        <p:spPr>
          <a:xfrm>
            <a:off x="5410200" y="248146"/>
            <a:ext cx="2057400" cy="830997"/>
          </a:xfrm>
          <a:prstGeom prst="rect">
            <a:avLst/>
          </a:prstGeom>
          <a:ln w="9525"/>
        </p:spPr>
        <p:style>
          <a:lnRef idx="2">
            <a:schemeClr val="dk1"/>
          </a:lnRef>
          <a:fillRef idx="1">
            <a:schemeClr val="lt1"/>
          </a:fillRef>
          <a:effectRef idx="0">
            <a:schemeClr val="dk1"/>
          </a:effectRef>
          <a:fontRef idx="minor">
            <a:schemeClr val="dk1"/>
          </a:fontRef>
        </p:style>
        <p:txBody>
          <a:bodyPr wrap="square" rtlCol="0">
            <a:spAutoFit/>
          </a:bodyPr>
          <a:lstStyle/>
          <a:p>
            <a:pPr lvl="0"/>
            <a:r>
              <a:rPr lang="es-ES_tradnl" sz="800" dirty="0">
                <a:solidFill>
                  <a:prstClr val="black"/>
                </a:solidFill>
              </a:rPr>
              <a:t>Equivalencia de grado: </a:t>
            </a:r>
            <a:r>
              <a:rPr lang="es-ES_tradnl" sz="800" dirty="0" smtClean="0">
                <a:solidFill>
                  <a:prstClr val="black"/>
                </a:solidFill>
              </a:rPr>
              <a:t>4.2</a:t>
            </a:r>
            <a:endParaRPr lang="es-ES_tradnl" sz="800" dirty="0">
              <a:solidFill>
                <a:prstClr val="black"/>
              </a:solidFill>
            </a:endParaRPr>
          </a:p>
          <a:p>
            <a:pPr lvl="0"/>
            <a:r>
              <a:rPr lang="es-ES" sz="800" dirty="0">
                <a:solidFill>
                  <a:prstClr val="black"/>
                </a:solidFill>
              </a:rPr>
              <a:t>Escala </a:t>
            </a:r>
            <a:r>
              <a:rPr lang="es-ES" sz="800" i="1" dirty="0" err="1">
                <a:solidFill>
                  <a:prstClr val="black"/>
                </a:solidFill>
              </a:rPr>
              <a:t>Lexile</a:t>
            </a:r>
            <a:r>
              <a:rPr lang="es-ES" sz="800" dirty="0">
                <a:solidFill>
                  <a:prstClr val="black"/>
                </a:solidFill>
              </a:rPr>
              <a:t>: </a:t>
            </a:r>
            <a:r>
              <a:rPr lang="es-ES" sz="800" dirty="0" smtClean="0">
                <a:solidFill>
                  <a:prstClr val="black"/>
                </a:solidFill>
              </a:rPr>
              <a:t>690L</a:t>
            </a:r>
            <a:endParaRPr lang="es-ES" sz="800" dirty="0">
              <a:solidFill>
                <a:prstClr val="black"/>
              </a:solidFill>
            </a:endParaRPr>
          </a:p>
          <a:p>
            <a:pPr lvl="0"/>
            <a:r>
              <a:rPr lang="es-ES" sz="800" dirty="0">
                <a:solidFill>
                  <a:prstClr val="black"/>
                </a:solidFill>
              </a:rPr>
              <a:t>Promedio del largo de la oración: </a:t>
            </a:r>
            <a:r>
              <a:rPr lang="es-ES" sz="800" dirty="0" smtClean="0">
                <a:solidFill>
                  <a:prstClr val="black"/>
                </a:solidFill>
              </a:rPr>
              <a:t>11.62</a:t>
            </a:r>
            <a:endParaRPr lang="es-ES" sz="800" dirty="0">
              <a:solidFill>
                <a:prstClr val="black"/>
              </a:solidFill>
            </a:endParaRPr>
          </a:p>
          <a:p>
            <a:pPr lvl="0"/>
            <a:r>
              <a:rPr lang="es-ES" sz="800" dirty="0">
                <a:solidFill>
                  <a:prstClr val="black"/>
                </a:solidFill>
              </a:rPr>
              <a:t>Promedio de la frecuencia de palabras: </a:t>
            </a:r>
            <a:r>
              <a:rPr lang="es-ES" sz="800" dirty="0" smtClean="0">
                <a:solidFill>
                  <a:prstClr val="black"/>
                </a:solidFill>
              </a:rPr>
              <a:t>3.77</a:t>
            </a:r>
            <a:endParaRPr lang="es-ES" sz="800" dirty="0">
              <a:solidFill>
                <a:prstClr val="black"/>
              </a:solidFill>
            </a:endParaRPr>
          </a:p>
          <a:p>
            <a:pPr lvl="0"/>
            <a:r>
              <a:rPr lang="es-ES" sz="800" dirty="0">
                <a:solidFill>
                  <a:prstClr val="black"/>
                </a:solidFill>
              </a:rPr>
              <a:t>Número de palabras: </a:t>
            </a:r>
            <a:r>
              <a:rPr lang="es-ES" sz="800" dirty="0" smtClean="0">
                <a:solidFill>
                  <a:prstClr val="black"/>
                </a:solidFill>
              </a:rPr>
              <a:t>395</a:t>
            </a:r>
            <a:endParaRPr lang="es-ES" sz="800" dirty="0">
              <a:solidFill>
                <a:prstClr val="black"/>
              </a:solidFill>
            </a:endParaRPr>
          </a:p>
          <a:p>
            <a:pPr lvl="0"/>
            <a:r>
              <a:rPr lang="es-419" sz="800" b="1" i="1" dirty="0">
                <a:solidFill>
                  <a:prstClr val="black"/>
                </a:solidFill>
              </a:rPr>
              <a:t>Nota: Basado en el texto original en inglés</a:t>
            </a:r>
            <a:r>
              <a:rPr lang="es-419" sz="800" b="1" i="1" dirty="0" smtClean="0">
                <a:solidFill>
                  <a:prstClr val="black"/>
                </a:solidFill>
              </a:rPr>
              <a:t>.</a:t>
            </a:r>
            <a:endParaRPr lang="es-ES_tradnl" sz="800" dirty="0">
              <a:solidFill>
                <a:prstClr val="black"/>
              </a:solidFill>
            </a:endParaRPr>
          </a:p>
        </p:txBody>
      </p:sp>
      <p:sp>
        <p:nvSpPr>
          <p:cNvPr id="3" name="Slide Number Placeholder 2"/>
          <p:cNvSpPr>
            <a:spLocks noGrp="1"/>
          </p:cNvSpPr>
          <p:nvPr>
            <p:ph type="sldNum" sz="quarter" idx="12"/>
          </p:nvPr>
        </p:nvSpPr>
        <p:spPr>
          <a:xfrm>
            <a:off x="5532120" y="9296400"/>
            <a:ext cx="1813560" cy="535516"/>
          </a:xfrm>
        </p:spPr>
        <p:txBody>
          <a:bodyPr/>
          <a:lstStyle/>
          <a:p>
            <a:fld id="{AF8359E8-5B63-4AE7-A26F-FE183B9DDE83}" type="slidenum">
              <a:rPr lang="en-US" smtClean="0"/>
              <a:t>28</a:t>
            </a:fld>
            <a:endParaRPr lang="en-US" dirty="0"/>
          </a:p>
        </p:txBody>
      </p:sp>
    </p:spTree>
    <p:extLst>
      <p:ext uri="{BB962C8B-B14F-4D97-AF65-F5344CB8AC3E}">
        <p14:creationId xmlns:p14="http://schemas.microsoft.com/office/powerpoint/2010/main" val="16183718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762000"/>
            <a:ext cx="7086600" cy="5509200"/>
          </a:xfrm>
          <a:prstGeom prst="rect">
            <a:avLst/>
          </a:prstGeom>
        </p:spPr>
        <p:txBody>
          <a:bodyPr wrap="square">
            <a:spAutoFit/>
          </a:bodyPr>
          <a:lstStyle/>
          <a:p>
            <a:pPr algn="ctr"/>
            <a:endParaRPr lang="en-US" i="1" dirty="0" smtClean="0">
              <a:latin typeface="Comic Sans MS"/>
              <a:ea typeface="Times New Roman"/>
            </a:endParaRPr>
          </a:p>
          <a:p>
            <a:pPr algn="ctr"/>
            <a:endParaRPr lang="en-US" i="1" dirty="0">
              <a:latin typeface="Comic Sans MS"/>
              <a:ea typeface="Times New Roman"/>
            </a:endParaRPr>
          </a:p>
          <a:p>
            <a:pPr algn="ctr"/>
            <a:r>
              <a:rPr lang="en-US" i="1" dirty="0" smtClean="0">
                <a:latin typeface="Comic Sans MS"/>
                <a:ea typeface="Times New Roman"/>
              </a:rPr>
              <a:t> </a:t>
            </a:r>
            <a:r>
              <a:rPr lang="es-MX" i="1" dirty="0" smtClean="0">
                <a:latin typeface="Comic Sans MS"/>
                <a:ea typeface="Times New Roman"/>
              </a:rPr>
              <a:t>Lluvioso</a:t>
            </a:r>
          </a:p>
          <a:p>
            <a:pPr algn="ctr"/>
            <a:r>
              <a:rPr lang="es-MX" sz="1200" i="1" dirty="0" smtClean="0">
                <a:latin typeface="Comic Sans MS"/>
                <a:ea typeface="Times New Roman"/>
              </a:rPr>
              <a:t>Por: </a:t>
            </a:r>
            <a:r>
              <a:rPr lang="es-MX" sz="1200" i="1" dirty="0" err="1" smtClean="0">
                <a:latin typeface="Comic Sans MS"/>
                <a:ea typeface="Times New Roman"/>
              </a:rPr>
              <a:t>Ginger</a:t>
            </a:r>
            <a:r>
              <a:rPr lang="es-MX" sz="1200" i="1" dirty="0" smtClean="0">
                <a:latin typeface="Comic Sans MS"/>
                <a:ea typeface="Times New Roman"/>
              </a:rPr>
              <a:t> </a:t>
            </a:r>
            <a:r>
              <a:rPr lang="es-MX" sz="1200" i="1" dirty="0" err="1" smtClean="0">
                <a:latin typeface="Comic Sans MS"/>
                <a:ea typeface="Times New Roman"/>
              </a:rPr>
              <a:t>Jay</a:t>
            </a:r>
            <a:endParaRPr lang="es-MX" sz="1200" i="1" dirty="0" smtClean="0">
              <a:latin typeface="Comic Sans MS"/>
              <a:ea typeface="Times New Roman"/>
            </a:endParaRPr>
          </a:p>
          <a:p>
            <a:pPr algn="ctr"/>
            <a:endParaRPr lang="es-MX" sz="1400" dirty="0" smtClean="0">
              <a:latin typeface="Times New Roman"/>
              <a:ea typeface="Times New Roman"/>
            </a:endParaRPr>
          </a:p>
          <a:p>
            <a:pPr algn="ctr"/>
            <a:r>
              <a:rPr lang="es-MX" sz="1400" dirty="0" smtClean="0">
                <a:latin typeface="Comic Sans MS"/>
                <a:ea typeface="Times New Roman"/>
              </a:rPr>
              <a:t>Lluvioso, húmedo, el aire placentero.  </a:t>
            </a:r>
          </a:p>
          <a:p>
            <a:pPr algn="ctr"/>
            <a:r>
              <a:rPr lang="es-MX" sz="1400" dirty="0" smtClean="0">
                <a:latin typeface="Comic Sans MS"/>
                <a:ea typeface="Times New Roman"/>
              </a:rPr>
              <a:t>Suave y blando bajo los pies, el suelo. </a:t>
            </a:r>
          </a:p>
          <a:p>
            <a:pPr algn="ctr"/>
            <a:r>
              <a:rPr lang="es-MX" sz="1400" dirty="0" smtClean="0">
                <a:latin typeface="Comic Sans MS"/>
                <a:ea typeface="Times New Roman"/>
              </a:rPr>
              <a:t>Lleno de sonidos y olores y de lugares hermosos.  </a:t>
            </a:r>
          </a:p>
          <a:p>
            <a:pPr algn="ctr"/>
            <a:r>
              <a:rPr lang="es-MX" sz="1400" dirty="0" smtClean="0">
                <a:latin typeface="Comic Sans MS"/>
                <a:ea typeface="Times New Roman"/>
              </a:rPr>
              <a:t>Con noches de niebla y días lluviosos.   </a:t>
            </a:r>
          </a:p>
          <a:p>
            <a:pPr algn="ctr"/>
            <a:endParaRPr lang="es-MX" sz="1400" dirty="0" smtClean="0">
              <a:latin typeface="Comic Sans MS"/>
              <a:ea typeface="Times New Roman"/>
            </a:endParaRPr>
          </a:p>
          <a:p>
            <a:pPr algn="ctr"/>
            <a:r>
              <a:rPr lang="es-MX" sz="1400" dirty="0" smtClean="0">
                <a:latin typeface="Comic Sans MS"/>
                <a:ea typeface="Times New Roman"/>
              </a:rPr>
              <a:t>Los perezosos y serpientes y monos van creciendo. </a:t>
            </a:r>
          </a:p>
          <a:p>
            <a:pPr algn="ctr"/>
            <a:r>
              <a:rPr lang="es-MX" sz="1400" dirty="0" smtClean="0">
                <a:latin typeface="Comic Sans MS"/>
                <a:ea typeface="Times New Roman"/>
              </a:rPr>
              <a:t>La tierra se mueve, el aire viviendo. </a:t>
            </a:r>
          </a:p>
          <a:p>
            <a:pPr algn="ctr"/>
            <a:r>
              <a:rPr lang="es-MX" sz="1400" dirty="0" smtClean="0">
                <a:latin typeface="Comic Sans MS"/>
                <a:ea typeface="Times New Roman"/>
              </a:rPr>
              <a:t>Con insectos y aves y cosas peludas caminando. </a:t>
            </a:r>
          </a:p>
          <a:p>
            <a:pPr algn="ctr"/>
            <a:r>
              <a:rPr lang="es-MX" sz="1400" dirty="0" smtClean="0">
                <a:latin typeface="Comic Sans MS"/>
                <a:ea typeface="Times New Roman"/>
              </a:rPr>
              <a:t>El ocelote escurridizo, y las ranas arbóreas cantando.   </a:t>
            </a:r>
          </a:p>
          <a:p>
            <a:pPr algn="ctr"/>
            <a:endParaRPr lang="es-MX" sz="1400" dirty="0" smtClean="0">
              <a:latin typeface="Comic Sans MS"/>
              <a:ea typeface="Times New Roman"/>
            </a:endParaRPr>
          </a:p>
          <a:p>
            <a:pPr algn="ctr"/>
            <a:r>
              <a:rPr lang="es-MX" sz="1400" dirty="0" smtClean="0">
                <a:latin typeface="Comic Sans MS"/>
                <a:ea typeface="Times New Roman"/>
              </a:rPr>
              <a:t>El desierto puede ser caliente y arenoso. </a:t>
            </a:r>
          </a:p>
          <a:p>
            <a:pPr algn="ctr"/>
            <a:r>
              <a:rPr lang="es-MX" sz="1400" dirty="0" smtClean="0">
                <a:latin typeface="Comic Sans MS"/>
                <a:ea typeface="Times New Roman"/>
              </a:rPr>
              <a:t>El Ártico puede ser frío y fabuloso. </a:t>
            </a:r>
          </a:p>
          <a:p>
            <a:pPr algn="ctr"/>
            <a:r>
              <a:rPr lang="es-MX" sz="1400" dirty="0" smtClean="0">
                <a:latin typeface="Comic Sans MS"/>
                <a:ea typeface="Times New Roman"/>
              </a:rPr>
              <a:t>No pueden competir con la diversión en el bosque tropical.</a:t>
            </a:r>
          </a:p>
          <a:p>
            <a:pPr algn="ctr"/>
            <a:r>
              <a:rPr lang="es-MX" sz="1400" dirty="0" smtClean="0">
                <a:latin typeface="Comic Sans MS"/>
                <a:ea typeface="Times New Roman"/>
              </a:rPr>
              <a:t> Donde los animales juegan y corren y pueden disfrutar.</a:t>
            </a:r>
          </a:p>
          <a:p>
            <a:pPr algn="ctr"/>
            <a:r>
              <a:rPr lang="es-MX" sz="1400" dirty="0" smtClean="0">
                <a:latin typeface="Comic Sans MS"/>
                <a:ea typeface="Times New Roman"/>
              </a:rPr>
              <a:t>   </a:t>
            </a:r>
          </a:p>
          <a:p>
            <a:pPr algn="ctr"/>
            <a:r>
              <a:rPr lang="es-MX" sz="1400" dirty="0" smtClean="0">
                <a:latin typeface="Comic Sans MS"/>
                <a:ea typeface="Times New Roman"/>
              </a:rPr>
              <a:t>¿Qué misterios los árboles encierran? </a:t>
            </a:r>
          </a:p>
          <a:p>
            <a:pPr algn="ctr"/>
            <a:r>
              <a:rPr lang="es-MX" sz="1400" dirty="0" smtClean="0">
                <a:latin typeface="Comic Sans MS"/>
                <a:ea typeface="Times New Roman"/>
              </a:rPr>
              <a:t>¿</a:t>
            </a:r>
            <a:r>
              <a:rPr lang="es-MX" sz="1400" dirty="0">
                <a:latin typeface="Comic Sans MS"/>
                <a:ea typeface="Times New Roman"/>
              </a:rPr>
              <a:t>Q</a:t>
            </a:r>
            <a:r>
              <a:rPr lang="es-MX" sz="1400" dirty="0" smtClean="0">
                <a:latin typeface="Comic Sans MS"/>
                <a:ea typeface="Times New Roman"/>
              </a:rPr>
              <a:t>ué magias en la brisa se quedan? </a:t>
            </a:r>
          </a:p>
          <a:p>
            <a:pPr algn="ctr"/>
            <a:r>
              <a:rPr lang="es-MX" sz="1400" dirty="0" smtClean="0">
                <a:latin typeface="Comic Sans MS"/>
                <a:ea typeface="Times New Roman"/>
              </a:rPr>
              <a:t>Las plantas y los animales son dueños de este lugar. </a:t>
            </a:r>
          </a:p>
          <a:p>
            <a:pPr algn="ctr"/>
            <a:r>
              <a:rPr lang="es-MX" sz="1400" dirty="0" smtClean="0">
                <a:latin typeface="Comic Sans MS"/>
                <a:ea typeface="Times New Roman"/>
              </a:rPr>
              <a:t>Es admirable y hermoso el gran bosque tropical.</a:t>
            </a:r>
            <a:endParaRPr lang="es-MX" sz="1400" dirty="0"/>
          </a:p>
        </p:txBody>
      </p:sp>
      <p:sp>
        <p:nvSpPr>
          <p:cNvPr id="2" name="Slide Number Placeholder 1"/>
          <p:cNvSpPr>
            <a:spLocks noGrp="1"/>
          </p:cNvSpPr>
          <p:nvPr>
            <p:ph type="sldNum" sz="quarter" idx="12"/>
          </p:nvPr>
        </p:nvSpPr>
        <p:spPr/>
        <p:txBody>
          <a:bodyPr/>
          <a:lstStyle/>
          <a:p>
            <a:fld id="{AF8359E8-5B63-4AE7-A26F-FE183B9DDE83}" type="slidenum">
              <a:rPr lang="en-US" smtClean="0"/>
              <a:t>29</a:t>
            </a:fld>
            <a:endParaRPr lang="en-US" dirty="0"/>
          </a:p>
        </p:txBody>
      </p:sp>
      <p:sp>
        <p:nvSpPr>
          <p:cNvPr id="5" name="TextBox 4"/>
          <p:cNvSpPr txBox="1"/>
          <p:nvPr/>
        </p:nvSpPr>
        <p:spPr>
          <a:xfrm>
            <a:off x="4029996" y="8382000"/>
            <a:ext cx="3429000" cy="577081"/>
          </a:xfrm>
          <a:prstGeom prst="rect">
            <a:avLst/>
          </a:prstGeom>
          <a:noFill/>
        </p:spPr>
        <p:txBody>
          <a:bodyPr wrap="square" rtlCol="0">
            <a:spAutoFit/>
          </a:bodyPr>
          <a:lstStyle/>
          <a:p>
            <a:r>
              <a:rPr lang="es-419" sz="1050" b="1" i="1" dirty="0" smtClean="0"/>
              <a:t>Nota: </a:t>
            </a:r>
            <a:r>
              <a:rPr lang="es-419" sz="1050" i="1" dirty="0" smtClean="0"/>
              <a:t>La traducción fue ligeramente modificada para mantener la rima, pero sin alterar el significado/contenido del poema.  Z.  Rosa y M. </a:t>
            </a:r>
            <a:r>
              <a:rPr lang="es-419" sz="1050" i="1" dirty="0" err="1" smtClean="0"/>
              <a:t>Mendez</a:t>
            </a:r>
            <a:r>
              <a:rPr lang="es-419" sz="1050" i="1" dirty="0" smtClean="0"/>
              <a:t>.</a:t>
            </a:r>
            <a:endParaRPr lang="es-419" sz="1050" i="1" dirty="0"/>
          </a:p>
        </p:txBody>
      </p:sp>
      <p:sp>
        <p:nvSpPr>
          <p:cNvPr id="6" name="TextBox 5"/>
          <p:cNvSpPr txBox="1"/>
          <p:nvPr/>
        </p:nvSpPr>
        <p:spPr>
          <a:xfrm>
            <a:off x="5335657" y="346501"/>
            <a:ext cx="2057400" cy="830997"/>
          </a:xfrm>
          <a:prstGeom prst="rect">
            <a:avLst/>
          </a:prstGeom>
          <a:ln w="9525"/>
        </p:spPr>
        <p:style>
          <a:lnRef idx="2">
            <a:schemeClr val="dk1"/>
          </a:lnRef>
          <a:fillRef idx="1">
            <a:schemeClr val="lt1"/>
          </a:fillRef>
          <a:effectRef idx="0">
            <a:schemeClr val="dk1"/>
          </a:effectRef>
          <a:fontRef idx="minor">
            <a:schemeClr val="dk1"/>
          </a:fontRef>
        </p:style>
        <p:txBody>
          <a:bodyPr wrap="square" rtlCol="0">
            <a:spAutoFit/>
          </a:bodyPr>
          <a:lstStyle/>
          <a:p>
            <a:pPr lvl="0"/>
            <a:r>
              <a:rPr lang="es-ES_tradnl" sz="800" dirty="0">
                <a:solidFill>
                  <a:prstClr val="black"/>
                </a:solidFill>
              </a:rPr>
              <a:t>Equivalencia de grado: </a:t>
            </a:r>
            <a:r>
              <a:rPr lang="es-ES_tradnl" sz="800" dirty="0" smtClean="0">
                <a:solidFill>
                  <a:prstClr val="black"/>
                </a:solidFill>
              </a:rPr>
              <a:t>1.9</a:t>
            </a:r>
            <a:endParaRPr lang="es-ES_tradnl" sz="800" dirty="0">
              <a:solidFill>
                <a:prstClr val="black"/>
              </a:solidFill>
            </a:endParaRPr>
          </a:p>
          <a:p>
            <a:pPr lvl="0"/>
            <a:r>
              <a:rPr lang="es-ES" sz="800" dirty="0">
                <a:solidFill>
                  <a:prstClr val="black"/>
                </a:solidFill>
              </a:rPr>
              <a:t>Escala </a:t>
            </a:r>
            <a:r>
              <a:rPr lang="es-ES" sz="800" i="1" dirty="0" err="1">
                <a:solidFill>
                  <a:prstClr val="black"/>
                </a:solidFill>
              </a:rPr>
              <a:t>Lexile</a:t>
            </a:r>
            <a:r>
              <a:rPr lang="es-ES" sz="800" dirty="0">
                <a:solidFill>
                  <a:prstClr val="black"/>
                </a:solidFill>
              </a:rPr>
              <a:t>: </a:t>
            </a:r>
            <a:r>
              <a:rPr lang="es-ES" sz="800" dirty="0" smtClean="0">
                <a:solidFill>
                  <a:prstClr val="black"/>
                </a:solidFill>
              </a:rPr>
              <a:t>480L</a:t>
            </a:r>
            <a:endParaRPr lang="es-ES" sz="800" dirty="0">
              <a:solidFill>
                <a:prstClr val="black"/>
              </a:solidFill>
            </a:endParaRPr>
          </a:p>
          <a:p>
            <a:pPr lvl="0"/>
            <a:r>
              <a:rPr lang="es-ES" sz="800" dirty="0">
                <a:solidFill>
                  <a:prstClr val="black"/>
                </a:solidFill>
              </a:rPr>
              <a:t>Promedio del largo de la oración: </a:t>
            </a:r>
            <a:r>
              <a:rPr lang="es-ES" sz="800" dirty="0" smtClean="0">
                <a:solidFill>
                  <a:prstClr val="black"/>
                </a:solidFill>
              </a:rPr>
              <a:t>6.69</a:t>
            </a:r>
            <a:endParaRPr lang="es-ES" sz="800" dirty="0">
              <a:solidFill>
                <a:prstClr val="black"/>
              </a:solidFill>
            </a:endParaRPr>
          </a:p>
          <a:p>
            <a:pPr lvl="0"/>
            <a:r>
              <a:rPr lang="es-ES" sz="800" dirty="0">
                <a:solidFill>
                  <a:prstClr val="black"/>
                </a:solidFill>
              </a:rPr>
              <a:t>Promedio de la frecuencia de palabras: </a:t>
            </a:r>
            <a:r>
              <a:rPr lang="es-ES" sz="800" dirty="0" smtClean="0">
                <a:solidFill>
                  <a:prstClr val="black"/>
                </a:solidFill>
              </a:rPr>
              <a:t>3.27</a:t>
            </a:r>
            <a:endParaRPr lang="es-ES" sz="800" dirty="0">
              <a:solidFill>
                <a:prstClr val="black"/>
              </a:solidFill>
            </a:endParaRPr>
          </a:p>
          <a:p>
            <a:pPr lvl="0"/>
            <a:r>
              <a:rPr lang="es-ES" sz="800" dirty="0">
                <a:solidFill>
                  <a:prstClr val="black"/>
                </a:solidFill>
              </a:rPr>
              <a:t>Número de palabras: </a:t>
            </a:r>
            <a:r>
              <a:rPr lang="es-ES" sz="800" dirty="0" smtClean="0">
                <a:solidFill>
                  <a:prstClr val="black"/>
                </a:solidFill>
              </a:rPr>
              <a:t>107</a:t>
            </a:r>
            <a:endParaRPr lang="es-ES" sz="800" dirty="0">
              <a:solidFill>
                <a:prstClr val="black"/>
              </a:solidFill>
            </a:endParaRPr>
          </a:p>
          <a:p>
            <a:pPr lvl="0"/>
            <a:r>
              <a:rPr lang="es-419" sz="800" b="1" i="1" dirty="0">
                <a:solidFill>
                  <a:prstClr val="black"/>
                </a:solidFill>
              </a:rPr>
              <a:t>Nota: Basado en el texto original en inglés</a:t>
            </a:r>
            <a:r>
              <a:rPr lang="es-419" sz="800" b="1" i="1" dirty="0" smtClean="0">
                <a:solidFill>
                  <a:prstClr val="black"/>
                </a:solidFill>
              </a:rPr>
              <a:t>.</a:t>
            </a:r>
            <a:endParaRPr lang="es-ES_tradnl" sz="800" dirty="0">
              <a:solidFill>
                <a:prstClr val="black"/>
              </a:solidFill>
            </a:endParaRPr>
          </a:p>
        </p:txBody>
      </p:sp>
    </p:spTree>
    <p:extLst>
      <p:ext uri="{BB962C8B-B14F-4D97-AF65-F5344CB8AC3E}">
        <p14:creationId xmlns:p14="http://schemas.microsoft.com/office/powerpoint/2010/main" val="1914634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8" name="Picture 14" descr="Image result for revise"/>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83320" y="213244"/>
            <a:ext cx="2905654" cy="1347291"/>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lIns="96359" tIns="48180" rIns="96359" bIns="48180"/>
          <a:lstStyle/>
          <a:p>
            <a:fld id="{F177B04D-AEB5-43ED-B9BA-B3D1EC9C9067}" type="slidenum">
              <a:rPr lang="en-US" smtClean="0"/>
              <a:pPr/>
              <a:t>3</a:t>
            </a:fld>
            <a:endParaRPr lang="en-US" dirty="0"/>
          </a:p>
        </p:txBody>
      </p:sp>
      <p:sp>
        <p:nvSpPr>
          <p:cNvPr id="5" name="AutoShape 12" descr="Image result for revise"/>
          <p:cNvSpPr>
            <a:spLocks noChangeAspect="1" noChangeArrowheads="1"/>
          </p:cNvSpPr>
          <p:nvPr/>
        </p:nvSpPr>
        <p:spPr bwMode="auto">
          <a:xfrm>
            <a:off x="176318" y="-158909"/>
            <a:ext cx="345440" cy="33528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01882" tIns="50941" rIns="101882" bIns="50941" numCol="1" anchor="t" anchorCtr="0" compatLnSpc="1">
            <a:prstTxWarp prst="textNoShape">
              <a:avLst/>
            </a:prstTxWarp>
          </a:bodyPr>
          <a:lstStyle/>
          <a:p>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372142450"/>
              </p:ext>
            </p:extLst>
          </p:nvPr>
        </p:nvGraphicFramePr>
        <p:xfrm>
          <a:off x="1295400" y="886889"/>
          <a:ext cx="5289348" cy="6435418"/>
        </p:xfrm>
        <a:graphic>
          <a:graphicData uri="http://schemas.openxmlformats.org/drawingml/2006/table">
            <a:tbl>
              <a:tblPr firstRow="1" bandRow="1">
                <a:tableStyleId>{5940675A-B579-460E-94D1-54222C63F5DA}</a:tableStyleId>
              </a:tblPr>
              <a:tblGrid>
                <a:gridCol w="2686653"/>
                <a:gridCol w="2602695"/>
              </a:tblGrid>
              <a:tr h="1336412">
                <a:tc gridSpan="2">
                  <a:txBody>
                    <a:bodyPr/>
                    <a:lstStyle/>
                    <a:p>
                      <a:pPr algn="ctr"/>
                      <a:endParaRPr kumimoji="0" lang="es-419" sz="1500" b="0" i="0" u="none" strike="noStrike" kern="1200" cap="none" spc="0" normalizeH="0" baseline="0" noProof="0" dirty="0" smtClean="0">
                        <a:ln>
                          <a:noFill/>
                        </a:ln>
                        <a:solidFill>
                          <a:prstClr val="black"/>
                        </a:solidFill>
                        <a:effectLst/>
                        <a:uLnTx/>
                        <a:uFillTx/>
                        <a:latin typeface="+mn-lt"/>
                        <a:ea typeface="+mn-ea"/>
                        <a:cs typeface="+mn-cs"/>
                      </a:endParaRPr>
                    </a:p>
                    <a:p>
                      <a:pPr algn="l"/>
                      <a:r>
                        <a:rPr kumimoji="0" lang="es-419" sz="1500" b="1" i="0" u="none" strike="noStrike" kern="1200" cap="none" spc="0" normalizeH="0" baseline="0" noProof="0" dirty="0" smtClean="0">
                          <a:ln>
                            <a:noFill/>
                          </a:ln>
                          <a:solidFill>
                            <a:prstClr val="black"/>
                          </a:solidFill>
                          <a:effectLst/>
                          <a:uLnTx/>
                          <a:uFillTx/>
                          <a:latin typeface="+mn-lt"/>
                          <a:ea typeface="+mn-ea"/>
                          <a:cs typeface="+mn-cs"/>
                        </a:rPr>
                        <a:t>Todas las evaluaciones ELA de primaria fueron revisadas y actualizadas en junio del año 2015 por los siguientes excelentes y dedicados maestros de K-6</a:t>
                      </a:r>
                      <a:r>
                        <a:rPr kumimoji="0" lang="es-419" sz="1500" b="1" i="0" u="none" strike="noStrike" kern="1200" cap="none" spc="0" normalizeH="0" baseline="30000" noProof="0" dirty="0" smtClean="0">
                          <a:ln>
                            <a:noFill/>
                          </a:ln>
                          <a:solidFill>
                            <a:prstClr val="black"/>
                          </a:solidFill>
                          <a:effectLst/>
                          <a:uLnTx/>
                          <a:uFillTx/>
                          <a:latin typeface="+mn-lt"/>
                          <a:ea typeface="+mn-ea"/>
                          <a:cs typeface="+mn-cs"/>
                        </a:rPr>
                        <a:t>to</a:t>
                      </a:r>
                      <a:r>
                        <a:rPr kumimoji="0" lang="es-419" sz="1500" b="1" i="0" u="none" strike="noStrike" kern="1200" cap="none" spc="0" normalizeH="0" baseline="0" noProof="0" dirty="0" smtClean="0">
                          <a:ln>
                            <a:noFill/>
                          </a:ln>
                          <a:solidFill>
                            <a:prstClr val="black"/>
                          </a:solidFill>
                          <a:effectLst/>
                          <a:uLnTx/>
                          <a:uFillTx/>
                          <a:latin typeface="+mn-lt"/>
                          <a:ea typeface="+mn-ea"/>
                          <a:cs typeface="+mn-cs"/>
                        </a:rPr>
                        <a:t> de HSD.   </a:t>
                      </a:r>
                      <a:endParaRPr lang="es-419" sz="2200" noProof="0" dirty="0"/>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1000" b="0" dirty="0">
                        <a:latin typeface="Lucida Handwriting" panose="03010101010101010101" pitchFamily="66" charset="0"/>
                      </a:endParaRPr>
                    </a:p>
                  </a:txBody>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Minter</a:t>
                      </a: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Bridge</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a:t>
                      </a: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Benson</a:t>
                      </a:r>
                      <a:endPar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a:t>
                      </a:r>
                      <a:r>
                        <a:rPr kumimoji="0" lang="es-419" sz="12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Union</a:t>
                      </a:r>
                      <a:endParaRPr kumimoji="0" lang="es-419" sz="12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Jamie</a:t>
                      </a: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Lentz</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Mooberry</a:t>
                      </a:r>
                      <a:endPar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Anne</a:t>
                      </a:r>
                      <a:r>
                        <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 </a:t>
                      </a: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Berg</a:t>
                      </a:r>
                      <a:endPar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Eastwood</a:t>
                      </a:r>
                      <a:endParaRPr kumimoji="0" lang="es-419" sz="12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Maines</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Quatama</a:t>
                      </a:r>
                      <a:endPar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Aliceson</a:t>
                      </a:r>
                      <a:r>
                        <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 </a:t>
                      </a: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Brandt</a:t>
                      </a:r>
                      <a:endPar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Eastwood</a:t>
                      </a:r>
                      <a:endParaRPr kumimoji="0" lang="es-419" sz="12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McLain</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Carlson</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Minter</a:t>
                      </a: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Bridge</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Portinga</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Deplanche</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Judy</a:t>
                      </a: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Ramer</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Consultant</a:t>
                      </a:r>
                      <a:endPar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a:t>
                      </a: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Glasscock</a:t>
                      </a:r>
                      <a:endPar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Imlay</a:t>
                      </a:r>
                      <a:endParaRPr kumimoji="0" lang="es-419" sz="12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Retzlaff</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McKinney</a:t>
                      </a:r>
                      <a:endPar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Sonja</a:t>
                      </a:r>
                      <a:r>
                        <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 </a:t>
                      </a: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Grabel</a:t>
                      </a:r>
                      <a:endPar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Jami</a:t>
                      </a: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Rider</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Harding</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Orenco</a:t>
                      </a:r>
                      <a:endPar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Rooke</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err="1" smtClean="0">
                          <a:ln>
                            <a:noFill/>
                          </a:ln>
                          <a:solidFill>
                            <a:prstClr val="black"/>
                          </a:solidFill>
                          <a:effectLst/>
                          <a:uLnTx/>
                          <a:uFillTx/>
                          <a:latin typeface="Lucida Handwriting" panose="03010101010101010101" pitchFamily="66" charset="0"/>
                          <a:ea typeface="+mn-ea"/>
                          <a:cs typeface="+mn-cs"/>
                        </a:rPr>
                        <a:t>Renae</a:t>
                      </a:r>
                      <a:r>
                        <a:rPr kumimoji="0" lang="es-419" sz="1200" b="1" i="0" u="none" strike="noStrike" kern="1200" cap="none" spc="0" normalizeH="0" baseline="0" noProof="0" smtClean="0">
                          <a:ln>
                            <a:noFill/>
                          </a:ln>
                          <a:solidFill>
                            <a:prstClr val="black"/>
                          </a:solidFill>
                          <a:effectLst/>
                          <a:uLnTx/>
                          <a:uFillTx/>
                          <a:latin typeface="Lucida Handwriting" panose="03010101010101010101" pitchFamily="66" charset="0"/>
                          <a:ea typeface="+mn-ea"/>
                          <a:cs typeface="+mn-cs"/>
                        </a:rPr>
                        <a:t> Iversen</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Angela</a:t>
                      </a: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Witch</a:t>
                      </a: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Hazel</a:t>
                      </a:r>
                      <a:endPar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Ginger</a:t>
                      </a: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Jay</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Witch</a:t>
                      </a: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Hazel</a:t>
                      </a:r>
                      <a:endPar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s-419" sz="1200" b="0" noProof="0" dirty="0">
                        <a:solidFill>
                          <a:srgbClr val="FF0000"/>
                        </a:solidFill>
                        <a:latin typeface="Lucida Handwriting" panose="03010101010101010101" pitchFamily="66" charset="0"/>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450421081"/>
              </p:ext>
            </p:extLst>
          </p:nvPr>
        </p:nvGraphicFramePr>
        <p:xfrm>
          <a:off x="476995" y="8479428"/>
          <a:ext cx="7088229" cy="774459"/>
        </p:xfrm>
        <a:graphic>
          <a:graphicData uri="http://schemas.openxmlformats.org/drawingml/2006/table">
            <a:tbl>
              <a:tblPr firstRow="1" bandRow="1">
                <a:tableStyleId>{2D5ABB26-0587-4C30-8999-92F81FD0307C}</a:tableStyleId>
              </a:tblPr>
              <a:tblGrid>
                <a:gridCol w="7088229"/>
              </a:tblGrid>
              <a:tr h="774459">
                <a:tc>
                  <a:txBody>
                    <a:bodyPr/>
                    <a:lstStyle/>
                    <a:p>
                      <a:pPr algn="ctr"/>
                      <a:endParaRPr lang="es-ES" sz="1500" b="1" i="1" noProof="0" dirty="0" smtClean="0"/>
                    </a:p>
                    <a:p>
                      <a:pPr algn="ctr"/>
                      <a:r>
                        <a:rPr lang="es-ES" sz="1200" b="1" i="1" noProof="0" dirty="0" smtClean="0"/>
                        <a:t>Gracias a todos los que participaron en la traducción de esta evaluación, </a:t>
                      </a:r>
                    </a:p>
                    <a:p>
                      <a:pPr marL="0" marR="0" lvl="0" indent="0" algn="ctr" defTabSz="914400" rtl="0" eaLnBrk="1" fontAlgn="auto" latinLnBrk="0" hangingPunct="1">
                        <a:lnSpc>
                          <a:spcPct val="100000"/>
                        </a:lnSpc>
                        <a:spcBef>
                          <a:spcPts val="0"/>
                        </a:spcBef>
                        <a:spcAft>
                          <a:spcPts val="0"/>
                        </a:spcAft>
                        <a:buClrTx/>
                        <a:buSzTx/>
                        <a:buFontTx/>
                        <a:buNone/>
                        <a:tabLst/>
                        <a:defRPr/>
                      </a:pPr>
                      <a:r>
                        <a:rPr lang="es-ES" sz="1200" b="1" i="1" noProof="0" dirty="0" smtClean="0"/>
                        <a:t>bajo la coordinación</a:t>
                      </a:r>
                      <a:r>
                        <a:rPr lang="es-ES" sz="1200" b="1" i="1" baseline="0" noProof="0" dirty="0" smtClean="0"/>
                        <a:t> de </a:t>
                      </a:r>
                      <a:r>
                        <a:rPr kumimoji="0" lang="es-ES" sz="1200" b="1" i="1"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Z. Rosa. y M. </a:t>
                      </a:r>
                      <a:r>
                        <a:rPr kumimoji="0" lang="es-ES" sz="1200" b="1" i="1"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Mendez</a:t>
                      </a:r>
                      <a:endParaRPr kumimoji="0" lang="es-ES" sz="1200" b="1" i="1" u="none" strike="noStrike" kern="1200" cap="none" spc="0" normalizeH="0" baseline="0" noProof="0" dirty="0">
                        <a:ln>
                          <a:noFill/>
                        </a:ln>
                        <a:solidFill>
                          <a:prstClr val="black"/>
                        </a:solidFill>
                        <a:effectLst/>
                        <a:uLnTx/>
                        <a:uFillTx/>
                        <a:latin typeface="Lucida Handwriting" panose="03010101010101010101" pitchFamily="66" charset="0"/>
                        <a:ea typeface="+mn-ea"/>
                        <a:cs typeface="+mn-cs"/>
                      </a:endParaRPr>
                    </a:p>
                  </a:txBody>
                  <a:tcPr marL="103899" marR="103899" marT="51949" marB="51949"/>
                </a:tc>
              </a:tr>
            </a:tbl>
          </a:graphicData>
        </a:graphic>
      </p:graphicFrame>
    </p:spTree>
    <p:extLst>
      <p:ext uri="{BB962C8B-B14F-4D97-AF65-F5344CB8AC3E}">
        <p14:creationId xmlns:p14="http://schemas.microsoft.com/office/powerpoint/2010/main" val="566755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30</a:t>
            </a:fld>
            <a:endParaRPr lang="en-US" dirty="0"/>
          </a:p>
        </p:txBody>
      </p:sp>
      <p:sp>
        <p:nvSpPr>
          <p:cNvPr id="7" name="Rectangle 6"/>
          <p:cNvSpPr/>
          <p:nvPr/>
        </p:nvSpPr>
        <p:spPr>
          <a:xfrm>
            <a:off x="690908" y="940111"/>
            <a:ext cx="6395692" cy="2472756"/>
          </a:xfrm>
          <a:prstGeom prst="rect">
            <a:avLst/>
          </a:prstGeom>
        </p:spPr>
        <p:txBody>
          <a:bodyPr wrap="square" lIns="101881" tIns="50941" rIns="101881" bIns="50941">
            <a:spAutoFit/>
          </a:bodyPr>
          <a:lstStyle/>
          <a:p>
            <a:pPr marL="403136" indent="-342900">
              <a:buAutoNum type="arabicPeriod"/>
            </a:pPr>
            <a:r>
              <a:rPr lang="es-ES" sz="1400" b="1" dirty="0" smtClean="0">
                <a:latin typeface="Helvetica" pitchFamily="34" charset="0"/>
                <a:cs typeface="Helvetica" pitchFamily="34" charset="0"/>
              </a:rPr>
              <a:t>¿Qué </a:t>
            </a:r>
            <a:r>
              <a:rPr lang="es-ES" sz="1400" b="1" u="sng" dirty="0" smtClean="0">
                <a:latin typeface="Helvetica" pitchFamily="34" charset="0"/>
                <a:cs typeface="Helvetica" pitchFamily="34" charset="0"/>
              </a:rPr>
              <a:t>dos</a:t>
            </a:r>
            <a:r>
              <a:rPr lang="es-ES" sz="1400" b="1" dirty="0" smtClean="0">
                <a:latin typeface="Helvetica" pitchFamily="34" charset="0"/>
                <a:cs typeface="Helvetica" pitchFamily="34" charset="0"/>
              </a:rPr>
              <a:t> detalles en </a:t>
            </a:r>
            <a:r>
              <a:rPr lang="es-ES" sz="1400" i="1" dirty="0" smtClean="0">
                <a:latin typeface="Helvetica" pitchFamily="34" charset="0"/>
                <a:cs typeface="Helvetica" pitchFamily="34" charset="0"/>
              </a:rPr>
              <a:t>Bosque tropical: Hogar </a:t>
            </a:r>
            <a:r>
              <a:rPr lang="es-ES" sz="1400" b="1" dirty="0" smtClean="0">
                <a:latin typeface="Helvetica" pitchFamily="34" charset="0"/>
                <a:cs typeface="Helvetica" pitchFamily="34" charset="0"/>
              </a:rPr>
              <a:t>apoyan por qué el ocelote quería vivir en un lugar nuevo</a:t>
            </a:r>
            <a:r>
              <a:rPr lang="es-ES" sz="1400" b="1" i="1" dirty="0" smtClean="0">
                <a:latin typeface="Helvetica" pitchFamily="34" charset="0"/>
                <a:cs typeface="Helvetica" pitchFamily="34" charset="0"/>
              </a:rPr>
              <a:t>?</a:t>
            </a:r>
            <a:r>
              <a:rPr lang="es-ES" sz="1400" b="1" dirty="0" smtClean="0">
                <a:latin typeface="Helvetica" pitchFamily="34" charset="0"/>
                <a:cs typeface="Helvetica" pitchFamily="34" charset="0"/>
              </a:rPr>
              <a:t> </a:t>
            </a:r>
          </a:p>
          <a:p>
            <a:pPr marL="403136" indent="-342900">
              <a:buAutoNum type="arabicPeriod"/>
            </a:pPr>
            <a:endParaRPr lang="es-ES" sz="1400" dirty="0" smtClean="0">
              <a:latin typeface="Helvetica" pitchFamily="34" charset="0"/>
              <a:cs typeface="Helvetica" pitchFamily="34" charset="0"/>
            </a:endParaRPr>
          </a:p>
          <a:p>
            <a:pPr marL="687388" indent="-287338">
              <a:buFont typeface="+mj-lt"/>
              <a:buAutoNum type="alphaUcPeriod"/>
            </a:pPr>
            <a:r>
              <a:rPr lang="es-ES" sz="1400" dirty="0" smtClean="0">
                <a:latin typeface="Helvetica" pitchFamily="34" charset="0"/>
                <a:cs typeface="Helvetica" pitchFamily="34" charset="0"/>
              </a:rPr>
              <a:t>El ocelote estaba cansado de la lluvia y la niebla. </a:t>
            </a:r>
          </a:p>
          <a:p>
            <a:pPr marL="687388" indent="-287338">
              <a:buFont typeface="+mj-lt"/>
              <a:buAutoNum type="alphaUcPeriod"/>
            </a:pPr>
            <a:endParaRPr lang="es-ES" sz="1400" dirty="0" smtClean="0">
              <a:latin typeface="Helvetica" pitchFamily="34" charset="0"/>
              <a:cs typeface="Helvetica" pitchFamily="34" charset="0"/>
            </a:endParaRPr>
          </a:p>
          <a:p>
            <a:pPr marL="687388" indent="-287338">
              <a:buFont typeface="+mj-lt"/>
              <a:buAutoNum type="alphaUcPeriod"/>
            </a:pPr>
            <a:r>
              <a:rPr lang="es-ES" sz="1400" dirty="0" smtClean="0">
                <a:latin typeface="Helvetica" pitchFamily="34" charset="0"/>
                <a:cs typeface="Helvetica" pitchFamily="34" charset="0"/>
              </a:rPr>
              <a:t>El ocelote estaba cansado del ruido en el bosque tropical.</a:t>
            </a:r>
          </a:p>
          <a:p>
            <a:pPr marL="687388" indent="-287338">
              <a:buFont typeface="+mj-lt"/>
              <a:buAutoNum type="alphaUcPeriod"/>
            </a:pPr>
            <a:endParaRPr lang="es-ES" sz="1400" dirty="0" smtClean="0">
              <a:latin typeface="Helvetica" pitchFamily="34" charset="0"/>
              <a:cs typeface="Helvetica" pitchFamily="34" charset="0"/>
            </a:endParaRPr>
          </a:p>
          <a:p>
            <a:pPr marL="687388" indent="-287338">
              <a:buFont typeface="+mj-lt"/>
              <a:buAutoNum type="alphaUcPeriod"/>
            </a:pPr>
            <a:r>
              <a:rPr lang="es-ES" sz="1400" dirty="0" smtClean="0">
                <a:latin typeface="Helvetica" pitchFamily="34" charset="0"/>
                <a:cs typeface="Helvetica" pitchFamily="34" charset="0"/>
              </a:rPr>
              <a:t>Él decidió que un desierto era el mejor lugar para vivir.</a:t>
            </a:r>
          </a:p>
          <a:p>
            <a:pPr marL="687388" indent="-287338">
              <a:buFont typeface="+mj-lt"/>
              <a:buAutoNum type="alphaUcPeriod"/>
            </a:pPr>
            <a:endParaRPr lang="es-ES" sz="1400" dirty="0" smtClean="0">
              <a:latin typeface="Helvetica" pitchFamily="34" charset="0"/>
              <a:cs typeface="Helvetica" pitchFamily="34" charset="0"/>
            </a:endParaRPr>
          </a:p>
          <a:p>
            <a:pPr marL="687388" indent="-287338">
              <a:buFont typeface="+mj-lt"/>
              <a:buAutoNum type="alphaUcPeriod"/>
            </a:pPr>
            <a:r>
              <a:rPr lang="es-ES" sz="1400" dirty="0" smtClean="0">
                <a:latin typeface="Helvetica" pitchFamily="34" charset="0"/>
                <a:cs typeface="Helvetica" pitchFamily="34" charset="0"/>
              </a:rPr>
              <a:t>Él quería vivir en la nieve y el hielo.</a:t>
            </a:r>
          </a:p>
          <a:p>
            <a:pPr marL="839959" indent="-358070">
              <a:buFont typeface="+mj-lt"/>
              <a:buAutoNum type="alphaUcPeriod"/>
            </a:pPr>
            <a:endParaRPr lang="en-US" sz="1400" dirty="0">
              <a:latin typeface="Helvetica" pitchFamily="34" charset="0"/>
              <a:cs typeface="Helvetica" pitchFamily="34" charset="0"/>
            </a:endParaRPr>
          </a:p>
        </p:txBody>
      </p:sp>
      <p:cxnSp>
        <p:nvCxnSpPr>
          <p:cNvPr id="10" name="Straight Connector 9"/>
          <p:cNvCxnSpPr/>
          <p:nvPr/>
        </p:nvCxnSpPr>
        <p:spPr>
          <a:xfrm>
            <a:off x="485775" y="4630057"/>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819558" y="1618018"/>
            <a:ext cx="254904" cy="1509227"/>
            <a:chOff x="811896" y="1625859"/>
            <a:chExt cx="254904" cy="1509227"/>
          </a:xfrm>
        </p:grpSpPr>
        <p:sp>
          <p:nvSpPr>
            <p:cNvPr id="11" name="Oval 10"/>
            <p:cNvSpPr/>
            <p:nvPr/>
          </p:nvSpPr>
          <p:spPr>
            <a:xfrm>
              <a:off x="823912" y="162585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811896" y="24992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811896" y="28956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814920" y="20574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
        <p:nvSpPr>
          <p:cNvPr id="29" name="Rectangle 28"/>
          <p:cNvSpPr/>
          <p:nvPr/>
        </p:nvSpPr>
        <p:spPr>
          <a:xfrm>
            <a:off x="690908" y="5172068"/>
            <a:ext cx="6395691" cy="2472756"/>
          </a:xfrm>
          <a:prstGeom prst="rect">
            <a:avLst/>
          </a:prstGeom>
        </p:spPr>
        <p:txBody>
          <a:bodyPr wrap="square" lIns="101881" tIns="50941" rIns="101881" bIns="50941">
            <a:spAutoFit/>
          </a:bodyPr>
          <a:lstStyle/>
          <a:p>
            <a:pPr marL="403136" indent="-342900">
              <a:buAutoNum type="arabicPeriod" startAt="2"/>
            </a:pPr>
            <a:r>
              <a:rPr lang="es-ES" sz="1400" b="1" dirty="0" smtClean="0">
                <a:latin typeface="Helvetica" pitchFamily="34" charset="0"/>
                <a:cs typeface="Helvetica" pitchFamily="34" charset="0"/>
              </a:rPr>
              <a:t>¿Fue una buena idea que el ocelote le contara a sus amigos que él quería vivir en un lugar nuevo?</a:t>
            </a:r>
          </a:p>
          <a:p>
            <a:pPr marL="403136" indent="-342900">
              <a:buAutoNum type="arabicPeriod" startAt="2"/>
            </a:pPr>
            <a:endParaRPr lang="es-ES" sz="1400" dirty="0" smtClean="0">
              <a:latin typeface="Helvetica" pitchFamily="34" charset="0"/>
              <a:cs typeface="Helvetica" pitchFamily="34" charset="0"/>
            </a:endParaRPr>
          </a:p>
          <a:p>
            <a:pPr marL="687388" indent="-287338">
              <a:buFont typeface="+mj-lt"/>
              <a:buAutoNum type="alphaUcPeriod"/>
            </a:pPr>
            <a:r>
              <a:rPr lang="es-ES" sz="1400" dirty="0" smtClean="0">
                <a:latin typeface="Helvetica" pitchFamily="34" charset="0"/>
                <a:cs typeface="Helvetica" pitchFamily="34" charset="0"/>
              </a:rPr>
              <a:t>No, los amigos del ocelote no querían escucharlo.</a:t>
            </a:r>
          </a:p>
          <a:p>
            <a:pPr marL="687388" indent="-287338">
              <a:buFont typeface="+mj-lt"/>
              <a:buAutoNum type="alphaUcPeriod"/>
            </a:pPr>
            <a:endParaRPr lang="es-ES" sz="1400" dirty="0" smtClean="0">
              <a:latin typeface="Helvetica" pitchFamily="34" charset="0"/>
              <a:cs typeface="Helvetica" pitchFamily="34" charset="0"/>
            </a:endParaRPr>
          </a:p>
          <a:p>
            <a:pPr marL="687388" indent="-287338">
              <a:buFont typeface="+mj-lt"/>
              <a:buAutoNum type="alphaUcPeriod"/>
            </a:pPr>
            <a:r>
              <a:rPr lang="es-ES" sz="1400" dirty="0" smtClean="0">
                <a:latin typeface="Helvetica" pitchFamily="34" charset="0"/>
                <a:cs typeface="Helvetica" pitchFamily="34" charset="0"/>
              </a:rPr>
              <a:t>Sí, los amigos del ocelote entendieron cómo él se sentía.</a:t>
            </a:r>
          </a:p>
          <a:p>
            <a:pPr marL="687388" indent="-287338">
              <a:buFont typeface="+mj-lt"/>
              <a:buAutoNum type="alphaUcPeriod"/>
            </a:pPr>
            <a:endParaRPr lang="es-ES" sz="1400" dirty="0" smtClean="0">
              <a:latin typeface="Helvetica" pitchFamily="34" charset="0"/>
              <a:cs typeface="Helvetica" pitchFamily="34" charset="0"/>
            </a:endParaRPr>
          </a:p>
          <a:p>
            <a:pPr marL="687388" indent="-287338">
              <a:buFont typeface="+mj-lt"/>
              <a:buAutoNum type="alphaUcPeriod"/>
            </a:pPr>
            <a:r>
              <a:rPr lang="es-ES" sz="1400" dirty="0" smtClean="0">
                <a:latin typeface="Helvetica" pitchFamily="34" charset="0"/>
                <a:cs typeface="Helvetica" pitchFamily="34" charset="0"/>
              </a:rPr>
              <a:t>No, los amigos del ocelote no estaban de acuerdo con el.</a:t>
            </a:r>
          </a:p>
          <a:p>
            <a:pPr marL="687388" indent="-287338">
              <a:buFont typeface="+mj-lt"/>
              <a:buAutoNum type="alphaUcPeriod"/>
            </a:pPr>
            <a:endParaRPr lang="es-ES" sz="1400" dirty="0" smtClean="0">
              <a:latin typeface="Helvetica" pitchFamily="34" charset="0"/>
              <a:cs typeface="Helvetica" pitchFamily="34" charset="0"/>
            </a:endParaRPr>
          </a:p>
          <a:p>
            <a:pPr marL="687388" indent="-287338">
              <a:buFont typeface="+mj-lt"/>
              <a:buAutoNum type="alphaUcPeriod"/>
            </a:pPr>
            <a:r>
              <a:rPr lang="es-ES" sz="1400" dirty="0" smtClean="0">
                <a:latin typeface="Helvetica" pitchFamily="34" charset="0"/>
                <a:cs typeface="Helvetica" pitchFamily="34" charset="0"/>
              </a:rPr>
              <a:t>Sí, los amigos del ocelote lo ayudaron a entender dónde debería vivir y por qué. </a:t>
            </a:r>
            <a:endParaRPr lang="es-ES" sz="1400" dirty="0">
              <a:latin typeface="Helvetica" pitchFamily="34" charset="0"/>
              <a:cs typeface="Helvetica" pitchFamily="34" charset="0"/>
            </a:endParaRPr>
          </a:p>
        </p:txBody>
      </p:sp>
      <p:grpSp>
        <p:nvGrpSpPr>
          <p:cNvPr id="5" name="Group 4"/>
          <p:cNvGrpSpPr/>
          <p:nvPr/>
        </p:nvGrpSpPr>
        <p:grpSpPr>
          <a:xfrm>
            <a:off x="814193" y="5847248"/>
            <a:ext cx="253618" cy="1544316"/>
            <a:chOff x="945356" y="5841242"/>
            <a:chExt cx="253618" cy="1544316"/>
          </a:xfrm>
        </p:grpSpPr>
        <p:sp>
          <p:nvSpPr>
            <p:cNvPr id="30" name="Oval 29"/>
            <p:cNvSpPr/>
            <p:nvPr/>
          </p:nvSpPr>
          <p:spPr>
            <a:xfrm>
              <a:off x="956086" y="714607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945356" y="629537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947631" y="667960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947631" y="584124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aphicFrame>
        <p:nvGraphicFramePr>
          <p:cNvPr id="2" name="Table 1"/>
          <p:cNvGraphicFramePr>
            <a:graphicFrameLocks noGrp="1"/>
          </p:cNvGraphicFramePr>
          <p:nvPr>
            <p:extLst>
              <p:ext uri="{D42A27DB-BD31-4B8C-83A1-F6EECF244321}">
                <p14:modId xmlns:p14="http://schemas.microsoft.com/office/powerpoint/2010/main" val="1861700999"/>
              </p:ext>
            </p:extLst>
          </p:nvPr>
        </p:nvGraphicFramePr>
        <p:xfrm>
          <a:off x="5472752" y="3746375"/>
          <a:ext cx="1713960" cy="739228"/>
        </p:xfrm>
        <a:graphic>
          <a:graphicData uri="http://schemas.openxmlformats.org/drawingml/2006/table">
            <a:tbl>
              <a:tblPr firstRow="1" firstCol="1" bandRow="1"/>
              <a:tblGrid>
                <a:gridCol w="1713960"/>
              </a:tblGrid>
              <a:tr h="129628">
                <a:tc>
                  <a:txBody>
                    <a:bodyPr/>
                    <a:lstStyle/>
                    <a:p>
                      <a:pPr marL="0" marR="0" algn="ctr">
                        <a:lnSpc>
                          <a:spcPct val="100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RL.4.3  DOK </a:t>
                      </a:r>
                      <a:r>
                        <a:rPr lang="en-US" sz="800" b="1" dirty="0">
                          <a:solidFill>
                            <a:srgbClr val="000000"/>
                          </a:solidFill>
                          <a:effectLst/>
                          <a:latin typeface="Calibri"/>
                          <a:ea typeface="Times New Roman"/>
                          <a:cs typeface="Times New Roman"/>
                        </a:rPr>
                        <a:t>2 - Cl</a:t>
                      </a:r>
                      <a:endParaRPr lang="en-US" sz="800" dirty="0">
                        <a:effectLst/>
                        <a:latin typeface="Calibri"/>
                        <a:ea typeface="Calibri"/>
                        <a:cs typeface="Times New Roman"/>
                      </a:endParaRPr>
                    </a:p>
                  </a:txBody>
                  <a:tcPr marL="33968" marR="3396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6D9F1"/>
                    </a:solidFill>
                  </a:tcPr>
                </a:tc>
              </a:tr>
              <a:tr h="458607">
                <a:tc>
                  <a:txBody>
                    <a:bodyPr/>
                    <a:lstStyle/>
                    <a:p>
                      <a:pPr marL="0" marR="0" algn="l">
                        <a:lnSpc>
                          <a:spcPct val="100000"/>
                        </a:lnSpc>
                        <a:spcBef>
                          <a:spcPts val="0"/>
                        </a:spcBef>
                        <a:spcAft>
                          <a:spcPts val="0"/>
                        </a:spcAft>
                      </a:pPr>
                      <a:r>
                        <a:rPr lang="es-ES" sz="800" b="0" dirty="0" smtClean="0">
                          <a:solidFill>
                            <a:srgbClr val="000000"/>
                          </a:solidFill>
                          <a:effectLst/>
                          <a:latin typeface="+mn-lt"/>
                          <a:ea typeface="Times New Roman"/>
                          <a:cs typeface="Times New Roman"/>
                        </a:rPr>
                        <a:t>Localiza a profundidad los detalles específicos de un cuento o drama para apoyar una comprensión </a:t>
                      </a:r>
                      <a:r>
                        <a:rPr lang="es-ES" sz="800" b="0" u="sng" dirty="0" smtClean="0">
                          <a:solidFill>
                            <a:srgbClr val="000000"/>
                          </a:solidFill>
                          <a:effectLst/>
                          <a:latin typeface="+mn-lt"/>
                          <a:ea typeface="Times New Roman"/>
                          <a:cs typeface="Times New Roman"/>
                        </a:rPr>
                        <a:t>implícita</a:t>
                      </a:r>
                      <a:r>
                        <a:rPr lang="es-ES" sz="800" b="0" dirty="0" smtClean="0">
                          <a:solidFill>
                            <a:srgbClr val="000000"/>
                          </a:solidFill>
                          <a:effectLst/>
                          <a:latin typeface="+mn-lt"/>
                          <a:ea typeface="Times New Roman"/>
                          <a:cs typeface="Times New Roman"/>
                        </a:rPr>
                        <a:t> de un personaje, ambiente/ escenario o acontecimiento.</a:t>
                      </a:r>
                      <a:endParaRPr lang="en-US" sz="800" b="0" dirty="0" smtClean="0">
                        <a:solidFill>
                          <a:srgbClr val="000000"/>
                        </a:solidFill>
                        <a:effectLst/>
                        <a:latin typeface="Calibri"/>
                        <a:ea typeface="Times New Roman"/>
                        <a:cs typeface="Times New Roman"/>
                      </a:endParaRPr>
                    </a:p>
                  </a:txBody>
                  <a:tcPr marL="33968" marR="33968"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134586555"/>
              </p:ext>
            </p:extLst>
          </p:nvPr>
        </p:nvGraphicFramePr>
        <p:xfrm>
          <a:off x="5586512" y="8320725"/>
          <a:ext cx="1600200" cy="739228"/>
        </p:xfrm>
        <a:graphic>
          <a:graphicData uri="http://schemas.openxmlformats.org/drawingml/2006/table">
            <a:tbl>
              <a:tblPr firstRow="1" firstCol="1" bandRow="1"/>
              <a:tblGrid>
                <a:gridCol w="1600200"/>
              </a:tblGrid>
              <a:tr h="129628">
                <a:tc>
                  <a:txBody>
                    <a:bodyPr/>
                    <a:lstStyle/>
                    <a:p>
                      <a:pPr marL="0" marR="0" algn="ctr">
                        <a:lnSpc>
                          <a:spcPct val="100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RL.4.3  DOK </a:t>
                      </a:r>
                      <a:r>
                        <a:rPr lang="en-US" sz="800" b="1" dirty="0">
                          <a:solidFill>
                            <a:srgbClr val="000000"/>
                          </a:solidFill>
                          <a:effectLst/>
                          <a:latin typeface="Calibri"/>
                          <a:ea typeface="Times New Roman"/>
                          <a:cs typeface="Times New Roman"/>
                        </a:rPr>
                        <a:t>3 - Cu</a:t>
                      </a:r>
                      <a:endParaRPr lang="en-US" sz="800" dirty="0">
                        <a:effectLst/>
                        <a:latin typeface="Calibri"/>
                        <a:ea typeface="Calibri"/>
                        <a:cs typeface="Times New Roman"/>
                      </a:endParaRPr>
                    </a:p>
                  </a:txBody>
                  <a:tcPr marL="33968" marR="33968"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6D9F1"/>
                    </a:solidFill>
                  </a:tcPr>
                </a:tc>
              </a:tr>
              <a:tr h="502518">
                <a:tc>
                  <a:txBody>
                    <a:bodyPr/>
                    <a:lstStyle/>
                    <a:p>
                      <a:pPr marL="0" marR="0" algn="l">
                        <a:lnSpc>
                          <a:spcPct val="100000"/>
                        </a:lnSpc>
                        <a:spcBef>
                          <a:spcPts val="0"/>
                        </a:spcBef>
                        <a:spcAft>
                          <a:spcPts val="0"/>
                        </a:spcAft>
                      </a:pPr>
                      <a:r>
                        <a:rPr lang="es-ES" sz="800" b="0" dirty="0" smtClean="0">
                          <a:solidFill>
                            <a:srgbClr val="000000"/>
                          </a:solidFill>
                          <a:effectLst/>
                          <a:latin typeface="+mn-lt"/>
                          <a:ea typeface="Times New Roman"/>
                          <a:cs typeface="Times New Roman"/>
                        </a:rPr>
                        <a:t>Cuando se le hacen preguntas sobre un personaje, ambiente/escenario o acontecimiento, el estudiante toma detalles específicos del texto como  pruebas de apoyo.</a:t>
                      </a:r>
                      <a:endParaRPr lang="en-US" sz="800" b="0" dirty="0" smtClean="0">
                        <a:solidFill>
                          <a:srgbClr val="000000"/>
                        </a:solidFill>
                        <a:effectLst/>
                        <a:latin typeface="Calibri"/>
                        <a:ea typeface="Times New Roman"/>
                        <a:cs typeface="Times New Roman"/>
                      </a:endParaRPr>
                    </a:p>
                  </a:txBody>
                  <a:tcPr marL="33968" marR="33968"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r>
            </a:tbl>
          </a:graphicData>
        </a:graphic>
      </p:graphicFrame>
    </p:spTree>
    <p:extLst>
      <p:ext uri="{BB962C8B-B14F-4D97-AF65-F5344CB8AC3E}">
        <p14:creationId xmlns:p14="http://schemas.microsoft.com/office/powerpoint/2010/main" val="106933648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31</a:t>
            </a:fld>
            <a:endParaRPr lang="en-US" dirty="0"/>
          </a:p>
        </p:txBody>
      </p:sp>
      <p:sp>
        <p:nvSpPr>
          <p:cNvPr id="3" name="Rectangle 2"/>
          <p:cNvSpPr/>
          <p:nvPr/>
        </p:nvSpPr>
        <p:spPr>
          <a:xfrm>
            <a:off x="685800" y="863911"/>
            <a:ext cx="6433597" cy="2903644"/>
          </a:xfrm>
          <a:prstGeom prst="rect">
            <a:avLst/>
          </a:prstGeom>
          <a:noFill/>
        </p:spPr>
        <p:txBody>
          <a:bodyPr wrap="square" lIns="101881" tIns="50941" rIns="101881" bIns="50941">
            <a:spAutoFit/>
          </a:bodyPr>
          <a:lstStyle/>
          <a:p>
            <a:pPr marL="403136" indent="-342900">
              <a:buAutoNum type="arabicPeriod" startAt="3"/>
            </a:pPr>
            <a:r>
              <a:rPr lang="es-ES" sz="1400" b="1" dirty="0" smtClean="0">
                <a:latin typeface="Helvetica" pitchFamily="34" charset="0"/>
                <a:cs typeface="Helvetica" pitchFamily="34" charset="0"/>
              </a:rPr>
              <a:t>¿Cómo sabe el lector que ambos  textos, </a:t>
            </a:r>
            <a:r>
              <a:rPr lang="es-ES" sz="1400" i="1" dirty="0" smtClean="0">
                <a:latin typeface="Helvetica" pitchFamily="34" charset="0"/>
                <a:cs typeface="Helvetica" pitchFamily="34" charset="0"/>
              </a:rPr>
              <a:t>El bosque tropical: Un hogar </a:t>
            </a:r>
            <a:r>
              <a:rPr lang="es-ES" sz="1400" b="1" dirty="0" smtClean="0">
                <a:latin typeface="Helvetica" pitchFamily="34" charset="0"/>
                <a:cs typeface="Helvetica" pitchFamily="34" charset="0"/>
              </a:rPr>
              <a:t>y </a:t>
            </a:r>
            <a:r>
              <a:rPr lang="es-ES" sz="1400" i="1" dirty="0" smtClean="0">
                <a:latin typeface="Helvetica" pitchFamily="34" charset="0"/>
                <a:cs typeface="Helvetica" pitchFamily="34" charset="0"/>
              </a:rPr>
              <a:t>Lluvioso,</a:t>
            </a:r>
            <a:r>
              <a:rPr lang="es-ES" sz="1400" b="1" dirty="0" smtClean="0">
                <a:latin typeface="Helvetica" pitchFamily="34" charset="0"/>
                <a:cs typeface="Helvetica" pitchFamily="34" charset="0"/>
              </a:rPr>
              <a:t> son narrados en tercera persona?</a:t>
            </a:r>
          </a:p>
          <a:p>
            <a:pPr marL="403136" indent="-342900">
              <a:buAutoNum type="arabicPeriod" startAt="3"/>
            </a:pPr>
            <a:endParaRPr lang="en-US" sz="1400" dirty="0">
              <a:latin typeface="Helvetica" pitchFamily="34" charset="0"/>
              <a:cs typeface="Helvetica" pitchFamily="34" charset="0"/>
            </a:endParaRPr>
          </a:p>
          <a:p>
            <a:pPr marL="687388" indent="-287338">
              <a:buFont typeface="+mj-lt"/>
              <a:buAutoNum type="alphaUcPeriod"/>
            </a:pPr>
            <a:r>
              <a:rPr lang="es-ES" sz="1400" dirty="0" smtClean="0">
                <a:latin typeface="Helvetica" pitchFamily="34" charset="0"/>
                <a:cs typeface="Helvetica" pitchFamily="34" charset="0"/>
              </a:rPr>
              <a:t>Los narradores están describiendo sus propias experiencias.</a:t>
            </a:r>
          </a:p>
          <a:p>
            <a:pPr marL="687388" indent="-287338">
              <a:buFont typeface="+mj-lt"/>
              <a:buAutoNum type="alphaUcPeriod"/>
            </a:pPr>
            <a:endParaRPr lang="en-US" sz="1400" dirty="0">
              <a:latin typeface="Helvetica" pitchFamily="34" charset="0"/>
              <a:cs typeface="Helvetica" pitchFamily="34" charset="0"/>
            </a:endParaRPr>
          </a:p>
          <a:p>
            <a:pPr marL="687388" indent="-287338">
              <a:buFont typeface="+mj-lt"/>
              <a:buAutoNum type="alphaUcPeriod"/>
            </a:pPr>
            <a:r>
              <a:rPr lang="es-ES" sz="1400" dirty="0" smtClean="0">
                <a:latin typeface="Helvetica" pitchFamily="34" charset="0"/>
                <a:cs typeface="Helvetica" pitchFamily="34" charset="0"/>
              </a:rPr>
              <a:t>Los narradores están contando acerca de alguien o algo más.</a:t>
            </a:r>
          </a:p>
          <a:p>
            <a:pPr marL="687388" indent="-287338">
              <a:buFont typeface="+mj-lt"/>
              <a:buAutoNum type="alphaUcPeriod"/>
            </a:pPr>
            <a:endParaRPr lang="en-US" sz="1400" dirty="0">
              <a:latin typeface="Helvetica" pitchFamily="34" charset="0"/>
              <a:cs typeface="Helvetica" pitchFamily="34" charset="0"/>
            </a:endParaRPr>
          </a:p>
          <a:p>
            <a:pPr marL="687388" indent="-287338">
              <a:buFont typeface="+mj-lt"/>
              <a:buAutoNum type="alphaUcPeriod"/>
            </a:pPr>
            <a:r>
              <a:rPr lang="es-ES" sz="1400" dirty="0" smtClean="0">
                <a:latin typeface="Helvetica" pitchFamily="34" charset="0"/>
                <a:cs typeface="Helvetica" pitchFamily="34" charset="0"/>
              </a:rPr>
              <a:t>Los narradores están explicando algo que a ellos les contaron.</a:t>
            </a:r>
          </a:p>
          <a:p>
            <a:pPr marL="687388" indent="-287338">
              <a:buFont typeface="+mj-lt"/>
              <a:buAutoNum type="alphaUcPeriod"/>
            </a:pPr>
            <a:endParaRPr lang="en-US" sz="1400" dirty="0">
              <a:latin typeface="Helvetica" pitchFamily="34" charset="0"/>
              <a:cs typeface="Helvetica" pitchFamily="34" charset="0"/>
            </a:endParaRPr>
          </a:p>
          <a:p>
            <a:pPr marL="687388" indent="-287338">
              <a:buFont typeface="+mj-lt"/>
              <a:buAutoNum type="alphaUcPeriod"/>
            </a:pPr>
            <a:r>
              <a:rPr lang="es-ES" sz="1400" dirty="0" smtClean="0">
                <a:latin typeface="Helvetica" pitchFamily="34" charset="0"/>
                <a:cs typeface="Helvetica" pitchFamily="34" charset="0"/>
              </a:rPr>
              <a:t>Ambos textos están explicando los puntos de vista de los narradores.</a:t>
            </a:r>
            <a:endParaRPr lang="en-US" sz="1400" dirty="0">
              <a:latin typeface="Helvetica" pitchFamily="34" charset="0"/>
              <a:cs typeface="Helvetica" pitchFamily="34" charset="0"/>
            </a:endParaRPr>
          </a:p>
          <a:p>
            <a:pPr marL="913581" indent="-361417">
              <a:buFont typeface="+mj-lt"/>
              <a:buAutoNum type="alphaUcPeriod"/>
            </a:pPr>
            <a:endParaRPr lang="en-US" sz="1400" dirty="0" smtClean="0">
              <a:latin typeface="Helvetica" pitchFamily="34" charset="0"/>
              <a:cs typeface="Helvetica" pitchFamily="34" charset="0"/>
            </a:endParaRPr>
          </a:p>
          <a:p>
            <a:pPr marL="913581" indent="-361417">
              <a:buFont typeface="+mj-lt"/>
              <a:buAutoNum type="alphaUcPeriod"/>
            </a:pPr>
            <a:endParaRPr lang="en-US" sz="1400" dirty="0">
              <a:latin typeface="Helvetica" pitchFamily="34" charset="0"/>
              <a:cs typeface="Helvetica" pitchFamily="34" charset="0"/>
            </a:endParaRPr>
          </a:p>
          <a:p>
            <a:pPr marL="913581" indent="-361417">
              <a:buFont typeface="+mj-lt"/>
              <a:buAutoNum type="alphaUcPeriod"/>
            </a:pPr>
            <a:endParaRPr lang="en-US" sz="1400" dirty="0">
              <a:latin typeface="Helvetica" pitchFamily="34" charset="0"/>
              <a:cs typeface="Helvetica" pitchFamily="34" charset="0"/>
            </a:endParaRPr>
          </a:p>
        </p:txBody>
      </p:sp>
      <p:sp>
        <p:nvSpPr>
          <p:cNvPr id="8" name="Rectangle 7"/>
          <p:cNvSpPr/>
          <p:nvPr/>
        </p:nvSpPr>
        <p:spPr>
          <a:xfrm>
            <a:off x="685800" y="4953000"/>
            <a:ext cx="6433597" cy="3119087"/>
          </a:xfrm>
          <a:prstGeom prst="rect">
            <a:avLst/>
          </a:prstGeom>
          <a:noFill/>
        </p:spPr>
        <p:txBody>
          <a:bodyPr wrap="square" lIns="101881" tIns="50941" rIns="101881" bIns="50941">
            <a:spAutoFit/>
          </a:bodyPr>
          <a:lstStyle/>
          <a:p>
            <a:pPr marL="403136" indent="-342900">
              <a:buAutoNum type="arabicPeriod" startAt="4"/>
            </a:pPr>
            <a:r>
              <a:rPr lang="es-ES" sz="1400" b="1" dirty="0" smtClean="0">
                <a:latin typeface="Helvetica" pitchFamily="34" charset="0"/>
                <a:cs typeface="Helvetica" pitchFamily="34" charset="0"/>
              </a:rPr>
              <a:t>¿Qué logró el autor al redactar ambos textos, </a:t>
            </a:r>
            <a:r>
              <a:rPr lang="es-ES" sz="1400" i="1" dirty="0" smtClean="0">
                <a:latin typeface="Helvetica" pitchFamily="34" charset="0"/>
                <a:cs typeface="Helvetica" pitchFamily="34" charset="0"/>
              </a:rPr>
              <a:t>El </a:t>
            </a:r>
            <a:r>
              <a:rPr lang="es-ES" sz="1400" i="1" dirty="0">
                <a:latin typeface="Helvetica" pitchFamily="34" charset="0"/>
                <a:cs typeface="Helvetica" pitchFamily="34" charset="0"/>
              </a:rPr>
              <a:t>bosque tropical: Un hogar </a:t>
            </a:r>
            <a:r>
              <a:rPr lang="es-ES" sz="1400" b="1" dirty="0">
                <a:latin typeface="Helvetica" pitchFamily="34" charset="0"/>
                <a:cs typeface="Helvetica" pitchFamily="34" charset="0"/>
              </a:rPr>
              <a:t>y </a:t>
            </a:r>
            <a:r>
              <a:rPr lang="es-ES" sz="1400" i="1" dirty="0" smtClean="0">
                <a:latin typeface="Helvetica" pitchFamily="34" charset="0"/>
                <a:cs typeface="Helvetica" pitchFamily="34" charset="0"/>
              </a:rPr>
              <a:t>Lluvioso,</a:t>
            </a:r>
            <a:r>
              <a:rPr lang="es-ES" sz="1400" b="1" dirty="0" smtClean="0">
                <a:latin typeface="Helvetica" pitchFamily="34" charset="0"/>
                <a:cs typeface="Helvetica" pitchFamily="34" charset="0"/>
              </a:rPr>
              <a:t> en tercera persona?</a:t>
            </a:r>
          </a:p>
          <a:p>
            <a:pPr marL="403136" indent="-342900">
              <a:buAutoNum type="arabicPeriod" startAt="4"/>
            </a:pPr>
            <a:endParaRPr lang="en-US" sz="1400" dirty="0">
              <a:latin typeface="Helvetica" pitchFamily="34" charset="0"/>
              <a:cs typeface="Helvetica" pitchFamily="34" charset="0"/>
            </a:endParaRPr>
          </a:p>
          <a:p>
            <a:pPr marL="687388" indent="-287338">
              <a:buFont typeface="+mj-lt"/>
              <a:buAutoNum type="alphaUcPeriod"/>
            </a:pPr>
            <a:r>
              <a:rPr lang="es-ES" sz="1400" dirty="0">
                <a:latin typeface="Helvetica" pitchFamily="34" charset="0"/>
                <a:cs typeface="Helvetica" pitchFamily="34" charset="0"/>
              </a:rPr>
              <a:t>El autor </a:t>
            </a:r>
            <a:r>
              <a:rPr lang="es-ES" sz="1400" dirty="0" smtClean="0">
                <a:latin typeface="Helvetica" pitchFamily="34" charset="0"/>
                <a:cs typeface="Helvetica" pitchFamily="34" charset="0"/>
              </a:rPr>
              <a:t>pudo </a:t>
            </a:r>
            <a:r>
              <a:rPr lang="es-ES" sz="1400" dirty="0">
                <a:latin typeface="Helvetica" pitchFamily="34" charset="0"/>
                <a:cs typeface="Helvetica" pitchFamily="34" charset="0"/>
              </a:rPr>
              <a:t>decir </a:t>
            </a:r>
            <a:r>
              <a:rPr lang="es-ES" sz="1400" dirty="0" smtClean="0">
                <a:latin typeface="Helvetica" pitchFamily="34" charset="0"/>
                <a:cs typeface="Helvetica" pitchFamily="34" charset="0"/>
              </a:rPr>
              <a:t>cómo los ocelotes se </a:t>
            </a:r>
            <a:r>
              <a:rPr lang="es-ES" sz="1400" dirty="0">
                <a:latin typeface="Helvetica" pitchFamily="34" charset="0"/>
                <a:cs typeface="Helvetica" pitchFamily="34" charset="0"/>
              </a:rPr>
              <a:t>sienten acerca de la vida en </a:t>
            </a:r>
            <a:r>
              <a:rPr lang="es-ES" sz="1400" dirty="0" smtClean="0">
                <a:latin typeface="Helvetica" pitchFamily="34" charset="0"/>
                <a:cs typeface="Helvetica" pitchFamily="34" charset="0"/>
              </a:rPr>
              <a:t>un bosque </a:t>
            </a:r>
            <a:r>
              <a:rPr lang="es-ES" sz="1400" dirty="0">
                <a:latin typeface="Helvetica" pitchFamily="34" charset="0"/>
                <a:cs typeface="Helvetica" pitchFamily="34" charset="0"/>
              </a:rPr>
              <a:t>tropical</a:t>
            </a:r>
            <a:r>
              <a:rPr lang="es-ES" sz="1400" dirty="0" smtClean="0">
                <a:latin typeface="Helvetica" pitchFamily="34" charset="0"/>
                <a:cs typeface="Helvetica" pitchFamily="34" charset="0"/>
              </a:rPr>
              <a:t>.</a:t>
            </a:r>
            <a:endParaRPr lang="en-US" sz="1400" dirty="0" smtClean="0">
              <a:latin typeface="Helvetica" pitchFamily="34" charset="0"/>
              <a:cs typeface="Helvetica" pitchFamily="34" charset="0"/>
            </a:endParaRPr>
          </a:p>
          <a:p>
            <a:pPr marL="687388" indent="-287338">
              <a:buFont typeface="+mj-lt"/>
              <a:buAutoNum type="alphaUcPeriod"/>
            </a:pPr>
            <a:endParaRPr lang="en-US" sz="1400" dirty="0">
              <a:latin typeface="Helvetica" pitchFamily="34" charset="0"/>
              <a:cs typeface="Helvetica" pitchFamily="34" charset="0"/>
            </a:endParaRPr>
          </a:p>
          <a:p>
            <a:pPr marL="687388" indent="-287338">
              <a:buFont typeface="+mj-lt"/>
              <a:buAutoNum type="alphaUcPeriod"/>
            </a:pPr>
            <a:r>
              <a:rPr lang="es-ES" sz="1400" dirty="0">
                <a:latin typeface="Helvetica" pitchFamily="34" charset="0"/>
                <a:cs typeface="Helvetica" pitchFamily="34" charset="0"/>
              </a:rPr>
              <a:t>El autor </a:t>
            </a:r>
            <a:r>
              <a:rPr lang="es-ES" sz="1400" dirty="0" smtClean="0">
                <a:latin typeface="Helvetica" pitchFamily="34" charset="0"/>
                <a:cs typeface="Helvetica" pitchFamily="34" charset="0"/>
              </a:rPr>
              <a:t>pudo </a:t>
            </a:r>
            <a:r>
              <a:rPr lang="es-ES" sz="1400" dirty="0">
                <a:latin typeface="Helvetica" pitchFamily="34" charset="0"/>
                <a:cs typeface="Helvetica" pitchFamily="34" charset="0"/>
              </a:rPr>
              <a:t>compartir la belleza y </a:t>
            </a:r>
            <a:r>
              <a:rPr lang="es-ES" sz="1400" dirty="0" smtClean="0">
                <a:latin typeface="Helvetica" pitchFamily="34" charset="0"/>
                <a:cs typeface="Helvetica" pitchFamily="34" charset="0"/>
              </a:rPr>
              <a:t>lo que hace único a un bosque </a:t>
            </a:r>
            <a:r>
              <a:rPr lang="es-ES" sz="1400" dirty="0">
                <a:latin typeface="Helvetica" pitchFamily="34" charset="0"/>
                <a:cs typeface="Helvetica" pitchFamily="34" charset="0"/>
              </a:rPr>
              <a:t>tropical</a:t>
            </a:r>
            <a:r>
              <a:rPr lang="es-ES" sz="1400" dirty="0" smtClean="0">
                <a:latin typeface="Helvetica" pitchFamily="34" charset="0"/>
                <a:cs typeface="Helvetica" pitchFamily="34" charset="0"/>
              </a:rPr>
              <a:t>.</a:t>
            </a:r>
          </a:p>
          <a:p>
            <a:pPr marL="687388" indent="-287338">
              <a:buFont typeface="+mj-lt"/>
              <a:buAutoNum type="alphaUcPeriod"/>
            </a:pPr>
            <a:endParaRPr lang="en-US" sz="1400" dirty="0">
              <a:latin typeface="Helvetica" pitchFamily="34" charset="0"/>
              <a:cs typeface="Helvetica" pitchFamily="34" charset="0"/>
            </a:endParaRPr>
          </a:p>
          <a:p>
            <a:pPr marL="687388" indent="-287338">
              <a:buFont typeface="+mj-lt"/>
              <a:buAutoNum type="alphaUcPeriod"/>
            </a:pPr>
            <a:r>
              <a:rPr lang="es-ES" sz="1400" dirty="0" smtClean="0">
                <a:latin typeface="Helvetica" pitchFamily="34" charset="0"/>
                <a:cs typeface="Helvetica" pitchFamily="34" charset="0"/>
              </a:rPr>
              <a:t>El </a:t>
            </a:r>
            <a:r>
              <a:rPr lang="es-ES" sz="1400" dirty="0">
                <a:latin typeface="Helvetica" pitchFamily="34" charset="0"/>
                <a:cs typeface="Helvetica" pitchFamily="34" charset="0"/>
              </a:rPr>
              <a:t>autor </a:t>
            </a:r>
            <a:r>
              <a:rPr lang="es-ES" sz="1400" dirty="0" smtClean="0">
                <a:latin typeface="Helvetica" pitchFamily="34" charset="0"/>
                <a:cs typeface="Helvetica" pitchFamily="34" charset="0"/>
              </a:rPr>
              <a:t>pudo explicar </a:t>
            </a:r>
            <a:r>
              <a:rPr lang="es-ES" sz="1400" dirty="0">
                <a:latin typeface="Helvetica" pitchFamily="34" charset="0"/>
                <a:cs typeface="Helvetica" pitchFamily="34" charset="0"/>
              </a:rPr>
              <a:t>más sobre la vida de </a:t>
            </a:r>
            <a:r>
              <a:rPr lang="es-ES" sz="1400" dirty="0" smtClean="0">
                <a:latin typeface="Helvetica" pitchFamily="34" charset="0"/>
                <a:cs typeface="Helvetica" pitchFamily="34" charset="0"/>
              </a:rPr>
              <a:t>una </a:t>
            </a:r>
            <a:r>
              <a:rPr lang="es-ES" sz="1400" dirty="0">
                <a:latin typeface="Helvetica" pitchFamily="34" charset="0"/>
                <a:cs typeface="Helvetica" pitchFamily="34" charset="0"/>
              </a:rPr>
              <a:t>boa constrictor y </a:t>
            </a:r>
            <a:r>
              <a:rPr lang="es-ES" sz="1400" dirty="0" smtClean="0">
                <a:latin typeface="Helvetica" pitchFamily="34" charset="0"/>
                <a:cs typeface="Helvetica" pitchFamily="34" charset="0"/>
              </a:rPr>
              <a:t>la de un </a:t>
            </a:r>
            <a:r>
              <a:rPr lang="es-ES" sz="1400" dirty="0">
                <a:latin typeface="Helvetica" pitchFamily="34" charset="0"/>
                <a:cs typeface="Helvetica" pitchFamily="34" charset="0"/>
              </a:rPr>
              <a:t>mono</a:t>
            </a:r>
            <a:r>
              <a:rPr lang="es-ES" sz="1400" dirty="0" smtClean="0">
                <a:latin typeface="Helvetica" pitchFamily="34" charset="0"/>
                <a:cs typeface="Helvetica" pitchFamily="34" charset="0"/>
              </a:rPr>
              <a:t>.</a:t>
            </a:r>
          </a:p>
          <a:p>
            <a:pPr marL="687388" indent="-287338">
              <a:buFont typeface="+mj-lt"/>
              <a:buAutoNum type="alphaUcPeriod"/>
            </a:pPr>
            <a:endParaRPr lang="en-US" sz="1400" dirty="0">
              <a:latin typeface="Helvetica" pitchFamily="34" charset="0"/>
              <a:cs typeface="Helvetica" pitchFamily="34" charset="0"/>
            </a:endParaRPr>
          </a:p>
          <a:p>
            <a:pPr marL="687388" indent="-287338">
              <a:buFont typeface="+mj-lt"/>
              <a:buAutoNum type="alphaUcPeriod"/>
            </a:pPr>
            <a:r>
              <a:rPr lang="es-ES" sz="1400" dirty="0">
                <a:latin typeface="Helvetica" pitchFamily="34" charset="0"/>
                <a:cs typeface="Helvetica" pitchFamily="34" charset="0"/>
              </a:rPr>
              <a:t>El autor ayuda al lector a entender más acerca de cómo los animales pueden ser amigos.</a:t>
            </a:r>
            <a:endParaRPr lang="en-US" sz="1400" dirty="0">
              <a:latin typeface="Helvetica" pitchFamily="34" charset="0"/>
              <a:cs typeface="Helvetica" pitchFamily="34" charset="0"/>
            </a:endParaRPr>
          </a:p>
        </p:txBody>
      </p:sp>
      <p:cxnSp>
        <p:nvCxnSpPr>
          <p:cNvPr id="10" name="Straight Connector 9"/>
          <p:cNvCxnSpPr/>
          <p:nvPr/>
        </p:nvCxnSpPr>
        <p:spPr>
          <a:xfrm>
            <a:off x="404813" y="4724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811486" y="5638800"/>
            <a:ext cx="257727" cy="2169020"/>
            <a:chOff x="838341" y="5631814"/>
            <a:chExt cx="257727" cy="2169020"/>
          </a:xfrm>
        </p:grpSpPr>
        <p:sp>
          <p:nvSpPr>
            <p:cNvPr id="11" name="Oval 10"/>
            <p:cNvSpPr/>
            <p:nvPr/>
          </p:nvSpPr>
          <p:spPr>
            <a:xfrm>
              <a:off x="853180" y="563181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838341" y="62484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839882" y="687860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853180" y="756134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aphicFrame>
        <p:nvGraphicFramePr>
          <p:cNvPr id="2" name="Table 1"/>
          <p:cNvGraphicFramePr>
            <a:graphicFrameLocks noGrp="1"/>
          </p:cNvGraphicFramePr>
          <p:nvPr>
            <p:extLst>
              <p:ext uri="{D42A27DB-BD31-4B8C-83A1-F6EECF244321}">
                <p14:modId xmlns:p14="http://schemas.microsoft.com/office/powerpoint/2010/main" val="321844208"/>
              </p:ext>
            </p:extLst>
          </p:nvPr>
        </p:nvGraphicFramePr>
        <p:xfrm>
          <a:off x="5124966" y="3943790"/>
          <a:ext cx="1733033" cy="545592"/>
        </p:xfrm>
        <a:graphic>
          <a:graphicData uri="http://schemas.openxmlformats.org/drawingml/2006/table">
            <a:tbl>
              <a:tblPr firstRow="1" firstCol="1" bandRow="1"/>
              <a:tblGrid>
                <a:gridCol w="1733033"/>
              </a:tblGrid>
              <a:tr h="134112">
                <a:tc>
                  <a:txBody>
                    <a:bodyPr/>
                    <a:lstStyle/>
                    <a:p>
                      <a:pPr marL="0" marR="0" algn="ctr">
                        <a:lnSpc>
                          <a:spcPct val="100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RL.4.6  DOK </a:t>
                      </a:r>
                      <a:r>
                        <a:rPr lang="en-US" sz="800" b="1" dirty="0">
                          <a:solidFill>
                            <a:srgbClr val="000000"/>
                          </a:solidFill>
                          <a:effectLst/>
                          <a:latin typeface="Calibri"/>
                          <a:ea typeface="Times New Roman"/>
                          <a:cs typeface="Times New Roman"/>
                        </a:rPr>
                        <a:t>– 2 </a:t>
                      </a:r>
                      <a:r>
                        <a:rPr lang="en-US" sz="800" b="1" dirty="0" err="1">
                          <a:solidFill>
                            <a:srgbClr val="000000"/>
                          </a:solidFill>
                          <a:effectLst/>
                          <a:latin typeface="Calibri"/>
                          <a:ea typeface="Times New Roman"/>
                          <a:cs typeface="Times New Roman"/>
                        </a:rPr>
                        <a:t>ANp</a:t>
                      </a:r>
                      <a:endParaRPr lang="en-US" sz="800" dirty="0">
                        <a:effectLst/>
                        <a:latin typeface="Calibri"/>
                        <a:ea typeface="Calibri"/>
                        <a:cs typeface="Times New Roman"/>
                      </a:endParaRPr>
                    </a:p>
                  </a:txBody>
                  <a:tcPr marL="33421" marR="33421"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BD4B4"/>
                    </a:solidFill>
                  </a:tcPr>
                </a:tc>
              </a:tr>
              <a:tr h="411480">
                <a:tc>
                  <a:txBody>
                    <a:bodyPr/>
                    <a:lstStyle/>
                    <a:p>
                      <a:pPr marL="0" marR="0" algn="l">
                        <a:lnSpc>
                          <a:spcPct val="100000"/>
                        </a:lnSpc>
                        <a:spcBef>
                          <a:spcPts val="0"/>
                        </a:spcBef>
                        <a:spcAft>
                          <a:spcPts val="0"/>
                        </a:spcAft>
                      </a:pPr>
                      <a:r>
                        <a:rPr lang="es-ES" sz="800" b="0" dirty="0" smtClean="0">
                          <a:solidFill>
                            <a:srgbClr val="000000"/>
                          </a:solidFill>
                          <a:effectLst/>
                          <a:latin typeface="+mn-lt"/>
                          <a:ea typeface="Times New Roman"/>
                          <a:cs typeface="Times New Roman"/>
                        </a:rPr>
                        <a:t>Compara o clasifica cuentos contados en primera  y tercera persona (organizadores gráficos, tablas).</a:t>
                      </a:r>
                      <a:endParaRPr lang="en-US" sz="800" b="0" dirty="0" smtClean="0">
                        <a:solidFill>
                          <a:srgbClr val="000000"/>
                        </a:solidFill>
                        <a:effectLst/>
                        <a:latin typeface="Calibri"/>
                        <a:ea typeface="Times New Roman"/>
                        <a:cs typeface="Times New Roman"/>
                      </a:endParaRPr>
                    </a:p>
                  </a:txBody>
                  <a:tcPr marL="33421" marR="33421"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942124166"/>
              </p:ext>
            </p:extLst>
          </p:nvPr>
        </p:nvGraphicFramePr>
        <p:xfrm>
          <a:off x="5124965" y="8287531"/>
          <a:ext cx="1733033" cy="865632"/>
        </p:xfrm>
        <a:graphic>
          <a:graphicData uri="http://schemas.openxmlformats.org/drawingml/2006/table">
            <a:tbl>
              <a:tblPr firstRow="1" firstCol="1" bandRow="1"/>
              <a:tblGrid>
                <a:gridCol w="1733033"/>
              </a:tblGrid>
              <a:tr h="134112">
                <a:tc>
                  <a:txBody>
                    <a:bodyPr/>
                    <a:lstStyle/>
                    <a:p>
                      <a:pPr marL="0" marR="0" algn="ctr">
                        <a:lnSpc>
                          <a:spcPct val="100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RL.4.6   DOK </a:t>
                      </a:r>
                      <a:r>
                        <a:rPr lang="en-US" sz="800" b="1" dirty="0">
                          <a:solidFill>
                            <a:srgbClr val="000000"/>
                          </a:solidFill>
                          <a:effectLst/>
                          <a:latin typeface="Calibri"/>
                          <a:ea typeface="Times New Roman"/>
                          <a:cs typeface="Times New Roman"/>
                        </a:rPr>
                        <a:t>4 - ANN</a:t>
                      </a:r>
                      <a:endParaRPr lang="en-US" sz="800" dirty="0">
                        <a:effectLst/>
                        <a:latin typeface="Calibri"/>
                        <a:ea typeface="Calibri"/>
                        <a:cs typeface="Times New Roman"/>
                      </a:endParaRPr>
                    </a:p>
                  </a:txBody>
                  <a:tcPr marL="33421" marR="33421"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FBD4B4"/>
                    </a:solidFill>
                  </a:tcPr>
                </a:tc>
              </a:tr>
              <a:tr h="624840">
                <a:tc>
                  <a:txBody>
                    <a:bodyPr/>
                    <a:lstStyle/>
                    <a:p>
                      <a:pPr marL="0" marR="0" algn="l">
                        <a:lnSpc>
                          <a:spcPct val="100000"/>
                        </a:lnSpc>
                        <a:spcBef>
                          <a:spcPts val="0"/>
                        </a:spcBef>
                        <a:spcAft>
                          <a:spcPts val="0"/>
                        </a:spcAft>
                      </a:pPr>
                      <a:r>
                        <a:rPr lang="es-ES" sz="800" b="0" dirty="0" smtClean="0">
                          <a:solidFill>
                            <a:srgbClr val="000000"/>
                          </a:solidFill>
                          <a:effectLst/>
                          <a:latin typeface="+mn-lt"/>
                          <a:ea typeface="Times New Roman"/>
                          <a:cs typeface="Times New Roman"/>
                        </a:rPr>
                        <a:t>Analiza el mismo punto de vista del personaje en dos o más textos del mismo autor (por ejemplo, libros de capítulos). ¿Cambió el punto de vista del  personaje? ¿Fue contado en primera o tercera persona?</a:t>
                      </a:r>
                      <a:endParaRPr lang="en-US" sz="800" b="0" dirty="0" smtClean="0">
                        <a:solidFill>
                          <a:srgbClr val="000000"/>
                        </a:solidFill>
                        <a:effectLst/>
                        <a:latin typeface="Calibri"/>
                        <a:ea typeface="Times New Roman"/>
                        <a:cs typeface="Times New Roman"/>
                      </a:endParaRPr>
                    </a:p>
                  </a:txBody>
                  <a:tcPr marL="33421" marR="33421"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grpSp>
        <p:nvGrpSpPr>
          <p:cNvPr id="19" name="Group 18"/>
          <p:cNvGrpSpPr/>
          <p:nvPr/>
        </p:nvGrpSpPr>
        <p:grpSpPr>
          <a:xfrm>
            <a:off x="826325" y="1525125"/>
            <a:ext cx="254904" cy="1509227"/>
            <a:chOff x="811896" y="1625859"/>
            <a:chExt cx="254904" cy="1509227"/>
          </a:xfrm>
        </p:grpSpPr>
        <p:sp>
          <p:nvSpPr>
            <p:cNvPr id="20" name="Oval 19"/>
            <p:cNvSpPr/>
            <p:nvPr/>
          </p:nvSpPr>
          <p:spPr>
            <a:xfrm>
              <a:off x="823912" y="162585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1" name="Oval 20"/>
            <p:cNvSpPr/>
            <p:nvPr/>
          </p:nvSpPr>
          <p:spPr>
            <a:xfrm>
              <a:off x="811896" y="24992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2" name="Oval 21"/>
            <p:cNvSpPr/>
            <p:nvPr/>
          </p:nvSpPr>
          <p:spPr>
            <a:xfrm>
              <a:off x="811896" y="28956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814920" y="20574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Tree>
    <p:extLst>
      <p:ext uri="{BB962C8B-B14F-4D97-AF65-F5344CB8AC3E}">
        <p14:creationId xmlns:p14="http://schemas.microsoft.com/office/powerpoint/2010/main" val="40655982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32</a:t>
            </a:fld>
            <a:endParaRPr lang="en-US" dirty="0"/>
          </a:p>
        </p:txBody>
      </p:sp>
      <p:sp>
        <p:nvSpPr>
          <p:cNvPr id="3" name="Rectangle 2"/>
          <p:cNvSpPr/>
          <p:nvPr/>
        </p:nvSpPr>
        <p:spPr>
          <a:xfrm>
            <a:off x="697833" y="457200"/>
            <a:ext cx="6412830" cy="4196305"/>
          </a:xfrm>
          <a:prstGeom prst="rect">
            <a:avLst/>
          </a:prstGeom>
        </p:spPr>
        <p:txBody>
          <a:bodyPr wrap="square" lIns="101881" tIns="50941" rIns="101881" bIns="50941">
            <a:spAutoFit/>
          </a:bodyPr>
          <a:lstStyle/>
          <a:p>
            <a:pPr marL="349250" indent="-288925"/>
            <a:r>
              <a:rPr lang="en-US" sz="1400" b="1" dirty="0" smtClean="0">
                <a:latin typeface="Helvetica" pitchFamily="34" charset="0"/>
                <a:cs typeface="Helvetica" pitchFamily="34" charset="0"/>
              </a:rPr>
              <a:t>5.   </a:t>
            </a:r>
            <a:r>
              <a:rPr lang="es-ES" sz="1400" b="1" dirty="0" smtClean="0">
                <a:latin typeface="Helvetica" pitchFamily="34" charset="0"/>
                <a:cs typeface="Helvetica" pitchFamily="34" charset="0"/>
              </a:rPr>
              <a:t>¿Cómo </a:t>
            </a:r>
            <a:r>
              <a:rPr lang="es-ES" sz="1400" i="1" dirty="0" smtClean="0">
                <a:latin typeface="Helvetica" pitchFamily="34" charset="0"/>
                <a:cs typeface="Helvetica" pitchFamily="34" charset="0"/>
              </a:rPr>
              <a:t>El bosque tropical: Un hogar </a:t>
            </a:r>
            <a:r>
              <a:rPr lang="es-ES" sz="1400" b="1" dirty="0" smtClean="0">
                <a:latin typeface="Helvetica" pitchFamily="34" charset="0"/>
                <a:cs typeface="Helvetica" pitchFamily="34" charset="0"/>
              </a:rPr>
              <a:t>y </a:t>
            </a:r>
            <a:r>
              <a:rPr lang="es-ES" sz="1400" i="1" dirty="0" smtClean="0">
                <a:latin typeface="Helvetica" pitchFamily="34" charset="0"/>
                <a:cs typeface="Helvetica" pitchFamily="34" charset="0"/>
              </a:rPr>
              <a:t>Lluvioso</a:t>
            </a:r>
            <a:r>
              <a:rPr lang="es-ES" sz="1400" b="1" dirty="0" smtClean="0">
                <a:latin typeface="Helvetica" pitchFamily="34" charset="0"/>
                <a:cs typeface="Helvetica" pitchFamily="34" charset="0"/>
              </a:rPr>
              <a:t> pueden afectar al lector de diferentes maneras?</a:t>
            </a:r>
            <a:endParaRPr lang="es-ES" sz="1400" dirty="0" smtClean="0">
              <a:latin typeface="Helvetica" pitchFamily="34" charset="0"/>
              <a:cs typeface="Helvetica" pitchFamily="34" charset="0"/>
            </a:endParaRPr>
          </a:p>
          <a:p>
            <a:pPr marL="63675" indent="-63675"/>
            <a:endParaRPr lang="es-ES" sz="1400" dirty="0" smtClean="0">
              <a:latin typeface="Helvetica" pitchFamily="34" charset="0"/>
              <a:cs typeface="Helvetica" pitchFamily="34" charset="0"/>
            </a:endParaRPr>
          </a:p>
          <a:p>
            <a:pPr marL="625475" indent="-276225">
              <a:buFont typeface="+mj-lt"/>
              <a:buAutoNum type="alphaUcPeriod"/>
            </a:pPr>
            <a:r>
              <a:rPr lang="es-ES" sz="1400" dirty="0" smtClean="0">
                <a:latin typeface="Helvetica" pitchFamily="34" charset="0"/>
                <a:cs typeface="Helvetica" pitchFamily="34" charset="0"/>
              </a:rPr>
              <a:t>El lector anticipa el resultado de los acontecimientos en </a:t>
            </a:r>
            <a:r>
              <a:rPr lang="es-ES" sz="1400" b="1" i="1" dirty="0">
                <a:latin typeface="Helvetica" pitchFamily="34" charset="0"/>
                <a:cs typeface="Helvetica" pitchFamily="34" charset="0"/>
              </a:rPr>
              <a:t>El bosque tropical: Un </a:t>
            </a:r>
            <a:r>
              <a:rPr lang="es-ES" sz="1400" b="1" i="1" dirty="0" smtClean="0">
                <a:latin typeface="Helvetica" pitchFamily="34" charset="0"/>
                <a:cs typeface="Helvetica" pitchFamily="34" charset="0"/>
              </a:rPr>
              <a:t>hogar,</a:t>
            </a:r>
            <a:r>
              <a:rPr lang="es-ES" sz="1400" b="1" dirty="0" smtClean="0">
                <a:latin typeface="Helvetica" pitchFamily="34" charset="0"/>
                <a:cs typeface="Helvetica" pitchFamily="34" charset="0"/>
              </a:rPr>
              <a:t> </a:t>
            </a:r>
            <a:r>
              <a:rPr lang="es-ES" sz="1400" dirty="0" smtClean="0">
                <a:latin typeface="Helvetica" pitchFamily="34" charset="0"/>
                <a:cs typeface="Helvetica" pitchFamily="34" charset="0"/>
              </a:rPr>
              <a:t>mientras que en </a:t>
            </a:r>
            <a:r>
              <a:rPr lang="es-ES" sz="1400" b="1" i="1" dirty="0">
                <a:latin typeface="Helvetica" pitchFamily="34" charset="0"/>
                <a:cs typeface="Helvetica" pitchFamily="34" charset="0"/>
              </a:rPr>
              <a:t>Lluvioso</a:t>
            </a:r>
            <a:r>
              <a:rPr lang="es-ES" sz="1400" dirty="0" smtClean="0">
                <a:latin typeface="Helvetica" pitchFamily="34" charset="0"/>
                <a:cs typeface="Helvetica" pitchFamily="34" charset="0"/>
              </a:rPr>
              <a:t>, el lector siente lo que es estar en un bosque tropical.</a:t>
            </a:r>
          </a:p>
          <a:p>
            <a:pPr marL="625475" indent="-276225">
              <a:buFont typeface="+mj-lt"/>
              <a:buAutoNum type="alphaUcPeriod"/>
            </a:pPr>
            <a:endParaRPr lang="es-ES" sz="1400" dirty="0" smtClean="0">
              <a:latin typeface="Helvetica" pitchFamily="34" charset="0"/>
              <a:cs typeface="Helvetica" pitchFamily="34" charset="0"/>
            </a:endParaRPr>
          </a:p>
          <a:p>
            <a:pPr marL="625475" indent="-276225">
              <a:buFont typeface="+mj-lt"/>
              <a:buAutoNum type="alphaUcPeriod"/>
            </a:pPr>
            <a:r>
              <a:rPr lang="es-ES" sz="1400" dirty="0" smtClean="0">
                <a:latin typeface="Helvetica" pitchFamily="34" charset="0"/>
                <a:cs typeface="Helvetica" pitchFamily="34" charset="0"/>
              </a:rPr>
              <a:t>En </a:t>
            </a:r>
            <a:r>
              <a:rPr lang="es-ES" sz="1400" b="1" i="1" dirty="0">
                <a:latin typeface="Helvetica" pitchFamily="34" charset="0"/>
                <a:cs typeface="Helvetica" pitchFamily="34" charset="0"/>
              </a:rPr>
              <a:t>El bosque tropical: Un hogar</a:t>
            </a:r>
            <a:r>
              <a:rPr lang="es-ES" sz="1400" dirty="0" smtClean="0">
                <a:latin typeface="Helvetica" pitchFamily="34" charset="0"/>
                <a:cs typeface="Helvetica" pitchFamily="34" charset="0"/>
              </a:rPr>
              <a:t>, el lector experimenta lo que es estar en un bosque tropical, </a:t>
            </a:r>
            <a:r>
              <a:rPr lang="es-ES" sz="1400" dirty="0">
                <a:latin typeface="Helvetica" pitchFamily="34" charset="0"/>
                <a:cs typeface="Helvetica" pitchFamily="34" charset="0"/>
              </a:rPr>
              <a:t>mientras que en </a:t>
            </a:r>
            <a:r>
              <a:rPr lang="es-ES" sz="1400" b="1" i="1" dirty="0">
                <a:latin typeface="Helvetica" pitchFamily="34" charset="0"/>
                <a:cs typeface="Helvetica" pitchFamily="34" charset="0"/>
              </a:rPr>
              <a:t>Lluvioso</a:t>
            </a:r>
            <a:r>
              <a:rPr lang="es-ES" sz="1400" dirty="0" smtClean="0">
                <a:latin typeface="Helvetica" pitchFamily="34" charset="0"/>
                <a:cs typeface="Helvetica" pitchFamily="34" charset="0"/>
              </a:rPr>
              <a:t>, el lector aprende por qué un bosque tropical es el mejor hábitat.</a:t>
            </a:r>
          </a:p>
          <a:p>
            <a:pPr marL="625475" indent="-276225">
              <a:buFont typeface="+mj-lt"/>
              <a:buAutoNum type="alphaUcPeriod"/>
            </a:pPr>
            <a:endParaRPr lang="es-ES" sz="1400" dirty="0" smtClean="0">
              <a:latin typeface="Helvetica" pitchFamily="34" charset="0"/>
              <a:cs typeface="Helvetica" pitchFamily="34" charset="0"/>
            </a:endParaRPr>
          </a:p>
          <a:p>
            <a:pPr marL="625475" indent="-276225">
              <a:buFont typeface="+mj-lt"/>
              <a:buAutoNum type="alphaUcPeriod"/>
            </a:pPr>
            <a:r>
              <a:rPr lang="es-ES" sz="1400" dirty="0" smtClean="0">
                <a:latin typeface="Helvetica" pitchFamily="34" charset="0"/>
                <a:cs typeface="Helvetica" pitchFamily="34" charset="0"/>
              </a:rPr>
              <a:t>El lector aprende sobre dónde viven los animales y por </a:t>
            </a:r>
            <a:r>
              <a:rPr lang="es-ES" sz="1400" dirty="0">
                <a:latin typeface="Helvetica" pitchFamily="34" charset="0"/>
                <a:cs typeface="Helvetica" pitchFamily="34" charset="0"/>
              </a:rPr>
              <a:t>qué </a:t>
            </a:r>
            <a:r>
              <a:rPr lang="es-ES" sz="1400" dirty="0" smtClean="0">
                <a:latin typeface="Helvetica" pitchFamily="34" charset="0"/>
                <a:cs typeface="Helvetica" pitchFamily="34" charset="0"/>
              </a:rPr>
              <a:t>en </a:t>
            </a:r>
            <a:r>
              <a:rPr lang="es-ES" sz="1400" b="1" i="1" dirty="0">
                <a:latin typeface="Helvetica" pitchFamily="34" charset="0"/>
                <a:cs typeface="Helvetica" pitchFamily="34" charset="0"/>
              </a:rPr>
              <a:t>El bosque tropical: Un </a:t>
            </a:r>
            <a:r>
              <a:rPr lang="es-ES" sz="1400" b="1" i="1" dirty="0" smtClean="0">
                <a:latin typeface="Helvetica" pitchFamily="34" charset="0"/>
                <a:cs typeface="Helvetica" pitchFamily="34" charset="0"/>
              </a:rPr>
              <a:t>hogar,</a:t>
            </a:r>
            <a:r>
              <a:rPr lang="es-ES" sz="1400" dirty="0" smtClean="0">
                <a:latin typeface="Helvetica" pitchFamily="34" charset="0"/>
                <a:cs typeface="Helvetica" pitchFamily="34" charset="0"/>
              </a:rPr>
              <a:t> mientras que en </a:t>
            </a:r>
            <a:r>
              <a:rPr lang="es-ES" sz="1400" b="1" i="1" dirty="0">
                <a:latin typeface="Helvetica" pitchFamily="34" charset="0"/>
                <a:cs typeface="Helvetica" pitchFamily="34" charset="0"/>
              </a:rPr>
              <a:t>Lluvioso</a:t>
            </a:r>
            <a:r>
              <a:rPr lang="es-ES" sz="1400" dirty="0" smtClean="0">
                <a:latin typeface="Helvetica" pitchFamily="34" charset="0"/>
                <a:cs typeface="Helvetica" pitchFamily="34" charset="0"/>
              </a:rPr>
              <a:t>, hay un sentido de entendimiento de que tan húmedo puede ser un bosque tropical.</a:t>
            </a:r>
          </a:p>
          <a:p>
            <a:pPr marL="625475" indent="-276225">
              <a:buFont typeface="+mj-lt"/>
              <a:buAutoNum type="alphaUcPeriod"/>
            </a:pPr>
            <a:endParaRPr lang="es-ES" sz="1400" dirty="0" smtClean="0">
              <a:latin typeface="Helvetica" pitchFamily="34" charset="0"/>
              <a:cs typeface="Helvetica" pitchFamily="34" charset="0"/>
            </a:endParaRPr>
          </a:p>
          <a:p>
            <a:pPr marL="625475" indent="-276225">
              <a:buFont typeface="+mj-lt"/>
              <a:buAutoNum type="alphaUcPeriod"/>
            </a:pPr>
            <a:r>
              <a:rPr lang="es-ES" sz="1400" dirty="0" smtClean="0">
                <a:latin typeface="Helvetica" pitchFamily="34" charset="0"/>
                <a:cs typeface="Helvetica" pitchFamily="34" charset="0"/>
              </a:rPr>
              <a:t>El lector se puede imaginar cómo un ocelote podría vivir en diferentes hábitats en </a:t>
            </a:r>
            <a:r>
              <a:rPr lang="es-ES" sz="1400" b="1" i="1" dirty="0">
                <a:latin typeface="Helvetica" pitchFamily="34" charset="0"/>
                <a:cs typeface="Helvetica" pitchFamily="34" charset="0"/>
              </a:rPr>
              <a:t>El bosque tropical: Un </a:t>
            </a:r>
            <a:r>
              <a:rPr lang="es-ES" sz="1400" b="1" i="1" dirty="0" smtClean="0">
                <a:latin typeface="Helvetica" pitchFamily="34" charset="0"/>
                <a:cs typeface="Helvetica" pitchFamily="34" charset="0"/>
              </a:rPr>
              <a:t>hogar,</a:t>
            </a:r>
            <a:r>
              <a:rPr lang="es-ES" sz="1400" dirty="0" smtClean="0">
                <a:latin typeface="Helvetica" pitchFamily="34" charset="0"/>
                <a:cs typeface="Helvetica" pitchFamily="34" charset="0"/>
              </a:rPr>
              <a:t> mientras que en </a:t>
            </a:r>
            <a:r>
              <a:rPr lang="es-ES" sz="1400" b="1" i="1" dirty="0">
                <a:latin typeface="Helvetica" pitchFamily="34" charset="0"/>
                <a:cs typeface="Helvetica" pitchFamily="34" charset="0"/>
              </a:rPr>
              <a:t>Lluvioso</a:t>
            </a:r>
            <a:r>
              <a:rPr lang="es-ES" sz="1400" dirty="0" smtClean="0">
                <a:latin typeface="Helvetica" pitchFamily="34" charset="0"/>
                <a:cs typeface="Helvetica" pitchFamily="34" charset="0"/>
              </a:rPr>
              <a:t>, el lector aprende acerca de las ranas arbóreas.</a:t>
            </a:r>
            <a:endParaRPr lang="es-ES" sz="1400" dirty="0">
              <a:latin typeface="Helvetica" pitchFamily="34" charset="0"/>
              <a:cs typeface="Helvetica" pitchFamily="34" charset="0"/>
            </a:endParaRPr>
          </a:p>
        </p:txBody>
      </p:sp>
      <p:sp>
        <p:nvSpPr>
          <p:cNvPr id="8" name="Rectangle 7"/>
          <p:cNvSpPr/>
          <p:nvPr/>
        </p:nvSpPr>
        <p:spPr>
          <a:xfrm>
            <a:off x="697833" y="5641957"/>
            <a:ext cx="6400799" cy="2903644"/>
          </a:xfrm>
          <a:prstGeom prst="rect">
            <a:avLst/>
          </a:prstGeom>
        </p:spPr>
        <p:txBody>
          <a:bodyPr wrap="square" lIns="101881" tIns="50941" rIns="101881" bIns="50941">
            <a:spAutoFit/>
          </a:bodyPr>
          <a:lstStyle/>
          <a:p>
            <a:pPr marL="361417" indent="-361417">
              <a:buAutoNum type="arabicPeriod" startAt="6"/>
            </a:pPr>
            <a:r>
              <a:rPr lang="es-MX" sz="1400" b="1" dirty="0" smtClean="0">
                <a:latin typeface="Helvetica" pitchFamily="34" charset="0"/>
                <a:cs typeface="Helvetica" pitchFamily="34" charset="0"/>
              </a:rPr>
              <a:t>Después de que el ocelote cambia su punto de vista en </a:t>
            </a:r>
            <a:r>
              <a:rPr lang="es-MX" sz="1400" i="1" dirty="0" smtClean="0">
                <a:latin typeface="Helvetica" pitchFamily="34" charset="0"/>
                <a:cs typeface="Helvetica" pitchFamily="34" charset="0"/>
              </a:rPr>
              <a:t>El bosque tropical: Un hogar</a:t>
            </a:r>
            <a:r>
              <a:rPr lang="es-MX" sz="1400" b="1" dirty="0" smtClean="0">
                <a:latin typeface="Helvetica" pitchFamily="34" charset="0"/>
                <a:cs typeface="Helvetica" pitchFamily="34" charset="0"/>
              </a:rPr>
              <a:t>, él aprende a amar al bosque tropical. De acuerdo al poema </a:t>
            </a:r>
            <a:r>
              <a:rPr lang="es-MX" sz="1400" i="1" dirty="0" smtClean="0">
                <a:latin typeface="Helvetica" pitchFamily="34" charset="0"/>
                <a:cs typeface="Helvetica" pitchFamily="34" charset="0"/>
              </a:rPr>
              <a:t>Lluvioso</a:t>
            </a:r>
            <a:r>
              <a:rPr lang="es-MX" sz="1400" b="1" dirty="0" smtClean="0">
                <a:latin typeface="Helvetica" pitchFamily="34" charset="0"/>
                <a:cs typeface="Helvetica" pitchFamily="34" charset="0"/>
              </a:rPr>
              <a:t>, ¿qué otras cosas podría el ocelote aprender a amar sobre el bosque tropical que no se mencionan en </a:t>
            </a:r>
            <a:r>
              <a:rPr lang="es-MX" sz="1400" i="1" dirty="0" smtClean="0">
                <a:latin typeface="Helvetica" pitchFamily="34" charset="0"/>
                <a:cs typeface="Helvetica" pitchFamily="34" charset="0"/>
              </a:rPr>
              <a:t>El bosque tropical: Un hogar</a:t>
            </a:r>
            <a:r>
              <a:rPr lang="es-MX" sz="1400" b="1" dirty="0" smtClean="0">
                <a:latin typeface="Helvetica" pitchFamily="34" charset="0"/>
                <a:cs typeface="Helvetica" pitchFamily="34" charset="0"/>
              </a:rPr>
              <a:t>?</a:t>
            </a:r>
          </a:p>
          <a:p>
            <a:pPr marL="361417" indent="-361417">
              <a:buAutoNum type="arabicPeriod" startAt="6"/>
            </a:pPr>
            <a:endParaRPr lang="es-MX" sz="1400" dirty="0" smtClean="0">
              <a:latin typeface="Helvetica" pitchFamily="34" charset="0"/>
              <a:cs typeface="Helvetica" pitchFamily="34" charset="0"/>
            </a:endParaRPr>
          </a:p>
          <a:p>
            <a:pPr marL="625475" indent="-276225">
              <a:buFont typeface="+mj-lt"/>
              <a:buAutoNum type="alphaUcPeriod"/>
            </a:pPr>
            <a:r>
              <a:rPr lang="es-MX" sz="1400" dirty="0" smtClean="0">
                <a:latin typeface="Helvetica" pitchFamily="34" charset="0"/>
                <a:cs typeface="Helvetica" pitchFamily="34" charset="0"/>
              </a:rPr>
              <a:t>la lluvia y la niebla</a:t>
            </a:r>
          </a:p>
          <a:p>
            <a:pPr marL="625475" indent="-276225">
              <a:buFont typeface="+mj-lt"/>
              <a:buAutoNum type="alphaUcPeriod"/>
            </a:pPr>
            <a:endParaRPr lang="es-MX" sz="1400" dirty="0" smtClean="0">
              <a:latin typeface="Helvetica" pitchFamily="34" charset="0"/>
              <a:cs typeface="Helvetica" pitchFamily="34" charset="0"/>
            </a:endParaRPr>
          </a:p>
          <a:p>
            <a:pPr marL="625475" indent="-276225">
              <a:buFont typeface="+mj-lt"/>
              <a:buAutoNum type="alphaUcPeriod"/>
            </a:pPr>
            <a:r>
              <a:rPr lang="es-MX" sz="1400" dirty="0" smtClean="0">
                <a:latin typeface="Helvetica" pitchFamily="34" charset="0"/>
                <a:cs typeface="Helvetica" pitchFamily="34" charset="0"/>
              </a:rPr>
              <a:t>los olores y las plantas</a:t>
            </a:r>
          </a:p>
          <a:p>
            <a:pPr marL="625475" indent="-276225">
              <a:buFont typeface="+mj-lt"/>
              <a:buAutoNum type="alphaUcPeriod"/>
            </a:pPr>
            <a:endParaRPr lang="es-MX" sz="1400" dirty="0" smtClean="0">
              <a:latin typeface="Helvetica" pitchFamily="34" charset="0"/>
              <a:cs typeface="Helvetica" pitchFamily="34" charset="0"/>
            </a:endParaRPr>
          </a:p>
          <a:p>
            <a:pPr marL="625475" indent="-276225">
              <a:buFont typeface="+mj-lt"/>
              <a:buAutoNum type="alphaUcPeriod"/>
            </a:pPr>
            <a:r>
              <a:rPr lang="es-MX" sz="1400" dirty="0" smtClean="0">
                <a:latin typeface="Helvetica" pitchFamily="34" charset="0"/>
                <a:cs typeface="Helvetica" pitchFamily="34" charset="0"/>
              </a:rPr>
              <a:t>los sonidos, las charlas y los ruidos</a:t>
            </a:r>
          </a:p>
          <a:p>
            <a:pPr marL="625475" indent="-276225">
              <a:buFont typeface="+mj-lt"/>
              <a:buAutoNum type="alphaUcPeriod"/>
            </a:pPr>
            <a:endParaRPr lang="es-MX" sz="1400" dirty="0" smtClean="0">
              <a:latin typeface="Helvetica" pitchFamily="34" charset="0"/>
              <a:cs typeface="Helvetica" pitchFamily="34" charset="0"/>
            </a:endParaRPr>
          </a:p>
          <a:p>
            <a:pPr marL="625475" indent="-276225">
              <a:buFont typeface="+mj-lt"/>
              <a:buAutoNum type="alphaUcPeriod"/>
            </a:pPr>
            <a:r>
              <a:rPr lang="es-MX" sz="1400" dirty="0" smtClean="0">
                <a:latin typeface="Helvetica" pitchFamily="34" charset="0"/>
                <a:cs typeface="Helvetica" pitchFamily="34" charset="0"/>
              </a:rPr>
              <a:t>los insectos, las aves y las cosas peludas</a:t>
            </a:r>
            <a:endParaRPr lang="es-MX" sz="1400" dirty="0">
              <a:latin typeface="Helvetica" pitchFamily="34" charset="0"/>
              <a:cs typeface="Helvetica" pitchFamily="34" charset="0"/>
            </a:endParaRPr>
          </a:p>
        </p:txBody>
      </p:sp>
      <p:cxnSp>
        <p:nvCxnSpPr>
          <p:cNvPr id="10" name="Straight Connector 9"/>
          <p:cNvCxnSpPr/>
          <p:nvPr/>
        </p:nvCxnSpPr>
        <p:spPr>
          <a:xfrm>
            <a:off x="410116" y="5105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798896" y="6997465"/>
            <a:ext cx="248897" cy="1463317"/>
            <a:chOff x="1204628" y="6739905"/>
            <a:chExt cx="248897" cy="1463317"/>
          </a:xfrm>
        </p:grpSpPr>
        <p:sp>
          <p:nvSpPr>
            <p:cNvPr id="11" name="Oval 10"/>
            <p:cNvSpPr/>
            <p:nvPr/>
          </p:nvSpPr>
          <p:spPr>
            <a:xfrm>
              <a:off x="1204628" y="796373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1204628" y="673990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1210637" y="715319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1207280" y="755088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pSp>
        <p:nvGrpSpPr>
          <p:cNvPr id="2" name="Group 1"/>
          <p:cNvGrpSpPr/>
          <p:nvPr/>
        </p:nvGrpSpPr>
        <p:grpSpPr>
          <a:xfrm>
            <a:off x="786899" y="1148113"/>
            <a:ext cx="242888" cy="2994808"/>
            <a:chOff x="1238825" y="1143000"/>
            <a:chExt cx="242888" cy="2994808"/>
          </a:xfrm>
        </p:grpSpPr>
        <p:sp>
          <p:nvSpPr>
            <p:cNvPr id="17" name="Oval 16"/>
            <p:cNvSpPr/>
            <p:nvPr/>
          </p:nvSpPr>
          <p:spPr>
            <a:xfrm>
              <a:off x="1238825" y="284625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8" name="Oval 17"/>
            <p:cNvSpPr/>
            <p:nvPr/>
          </p:nvSpPr>
          <p:spPr>
            <a:xfrm>
              <a:off x="1238825" y="11430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9" name="Oval 18"/>
            <p:cNvSpPr/>
            <p:nvPr/>
          </p:nvSpPr>
          <p:spPr>
            <a:xfrm>
              <a:off x="1238825" y="199208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0" name="Oval 19"/>
            <p:cNvSpPr/>
            <p:nvPr/>
          </p:nvSpPr>
          <p:spPr>
            <a:xfrm>
              <a:off x="1238825" y="389832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aphicFrame>
        <p:nvGraphicFramePr>
          <p:cNvPr id="5" name="Table 4"/>
          <p:cNvGraphicFramePr>
            <a:graphicFrameLocks noGrp="1"/>
          </p:cNvGraphicFramePr>
          <p:nvPr>
            <p:extLst>
              <p:ext uri="{D42A27DB-BD31-4B8C-83A1-F6EECF244321}">
                <p14:modId xmlns:p14="http://schemas.microsoft.com/office/powerpoint/2010/main" val="964798040"/>
              </p:ext>
            </p:extLst>
          </p:nvPr>
        </p:nvGraphicFramePr>
        <p:xfrm>
          <a:off x="5351386" y="4484549"/>
          <a:ext cx="1661177" cy="609600"/>
        </p:xfrm>
        <a:graphic>
          <a:graphicData uri="http://schemas.openxmlformats.org/drawingml/2006/table">
            <a:tbl>
              <a:tblPr firstRow="1" firstCol="1" bandRow="1"/>
              <a:tblGrid>
                <a:gridCol w="1661177"/>
              </a:tblGrid>
              <a:tr h="44958">
                <a:tc>
                  <a:txBody>
                    <a:bodyPr/>
                    <a:lstStyle/>
                    <a:p>
                      <a:pPr marL="0" marR="0" algn="ctr">
                        <a:lnSpc>
                          <a:spcPct val="100000"/>
                        </a:lnSpc>
                        <a:spcBef>
                          <a:spcPts val="0"/>
                        </a:spcBef>
                        <a:spcAft>
                          <a:spcPts val="0"/>
                        </a:spcAft>
                      </a:pPr>
                      <a:r>
                        <a:rPr lang="es-ES" sz="800" b="1" noProof="0" dirty="0" smtClean="0">
                          <a:solidFill>
                            <a:srgbClr val="000000"/>
                          </a:solidFill>
                          <a:effectLst/>
                          <a:latin typeface="Calibri"/>
                          <a:ea typeface="Times New Roman"/>
                          <a:cs typeface="Times New Roman"/>
                        </a:rPr>
                        <a:t>Hacia RL.4.9        DOK 2 - </a:t>
                      </a:r>
                      <a:r>
                        <a:rPr lang="es-ES" sz="800" b="1" noProof="0" dirty="0" err="1" smtClean="0">
                          <a:solidFill>
                            <a:srgbClr val="000000"/>
                          </a:solidFill>
                          <a:effectLst/>
                          <a:latin typeface="Calibri"/>
                          <a:ea typeface="Times New Roman"/>
                          <a:cs typeface="Times New Roman"/>
                        </a:rPr>
                        <a:t>ANp</a:t>
                      </a:r>
                      <a:endParaRPr lang="es-ES" sz="800" noProof="0" dirty="0">
                        <a:effectLst/>
                        <a:latin typeface="Calibri"/>
                        <a:ea typeface="Calibri"/>
                        <a:cs typeface="Times New Roman"/>
                      </a:endParaRPr>
                    </a:p>
                  </a:txBody>
                  <a:tcPr marL="35031" marR="3503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BD4B4"/>
                    </a:solidFill>
                  </a:tcPr>
                </a:tc>
              </a:tr>
              <a:tr h="98476">
                <a:tc>
                  <a:txBody>
                    <a:bodyPr/>
                    <a:lstStyle/>
                    <a:p>
                      <a:pPr marL="0" marR="0" algn="l">
                        <a:lnSpc>
                          <a:spcPct val="100000"/>
                        </a:lnSpc>
                        <a:spcBef>
                          <a:spcPts val="0"/>
                        </a:spcBef>
                        <a:spcAft>
                          <a:spcPts val="0"/>
                        </a:spcAft>
                      </a:pPr>
                      <a:r>
                        <a:rPr lang="es-ES" sz="800" b="0" noProof="0" dirty="0" smtClean="0">
                          <a:solidFill>
                            <a:srgbClr val="000000"/>
                          </a:solidFill>
                          <a:effectLst/>
                          <a:latin typeface="+mn-lt"/>
                          <a:ea typeface="Times New Roman"/>
                          <a:cs typeface="Times New Roman"/>
                        </a:rPr>
                        <a:t>Clasifica el patrón de acontecimientos vistos en dos o más cuentos, mitos o  literatura tradicional de diferentes culturas (organizadores gráficos).</a:t>
                      </a:r>
                      <a:endParaRPr lang="es-ES" sz="800" b="0" noProof="0" dirty="0">
                        <a:effectLst/>
                        <a:latin typeface="Calibri"/>
                        <a:ea typeface="Calibri"/>
                        <a:cs typeface="Times New Roman"/>
                      </a:endParaRPr>
                    </a:p>
                  </a:txBody>
                  <a:tcPr marL="35031" marR="3503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408590886"/>
              </p:ext>
            </p:extLst>
          </p:nvPr>
        </p:nvGraphicFramePr>
        <p:xfrm>
          <a:off x="5155188" y="8558778"/>
          <a:ext cx="1857375" cy="750697"/>
        </p:xfrm>
        <a:graphic>
          <a:graphicData uri="http://schemas.openxmlformats.org/drawingml/2006/table">
            <a:tbl>
              <a:tblPr firstRow="1" firstCol="1" bandRow="1"/>
              <a:tblGrid>
                <a:gridCol w="1857375"/>
              </a:tblGrid>
              <a:tr h="141097">
                <a:tc>
                  <a:txBody>
                    <a:bodyPr/>
                    <a:lstStyle/>
                    <a:p>
                      <a:pPr marL="0" marR="0" algn="ctr">
                        <a:lnSpc>
                          <a:spcPct val="100000"/>
                        </a:lnSpc>
                        <a:spcBef>
                          <a:spcPts val="0"/>
                        </a:spcBef>
                        <a:spcAft>
                          <a:spcPts val="0"/>
                        </a:spcAft>
                      </a:pPr>
                      <a:r>
                        <a:rPr lang="es-ES" sz="800" b="1" noProof="0" dirty="0" smtClean="0">
                          <a:solidFill>
                            <a:srgbClr val="000000"/>
                          </a:solidFill>
                          <a:effectLst/>
                          <a:latin typeface="Calibri"/>
                          <a:ea typeface="Times New Roman"/>
                          <a:cs typeface="Times New Roman"/>
                        </a:rPr>
                        <a:t>Hacia RL.4.9        DOK 3 - </a:t>
                      </a:r>
                      <a:r>
                        <a:rPr lang="es-ES" sz="800" b="1" noProof="0" dirty="0" err="1" smtClean="0">
                          <a:solidFill>
                            <a:srgbClr val="000000"/>
                          </a:solidFill>
                          <a:effectLst/>
                          <a:latin typeface="Calibri"/>
                          <a:ea typeface="Times New Roman"/>
                          <a:cs typeface="Times New Roman"/>
                        </a:rPr>
                        <a:t>Cv</a:t>
                      </a:r>
                      <a:endParaRPr lang="es-ES" sz="800" noProof="0" dirty="0">
                        <a:effectLst/>
                        <a:latin typeface="Calibri"/>
                        <a:ea typeface="Calibri"/>
                        <a:cs typeface="Times New Roman"/>
                      </a:endParaRPr>
                    </a:p>
                  </a:txBody>
                  <a:tcPr marL="35031" marR="3503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C6D9F1"/>
                    </a:solidFill>
                  </a:tcPr>
                </a:tc>
              </a:tr>
              <a:tr h="98476">
                <a:tc>
                  <a:txBody>
                    <a:bodyPr/>
                    <a:lstStyle/>
                    <a:p>
                      <a:pPr marL="0" marR="0" algn="l">
                        <a:lnSpc>
                          <a:spcPct val="100000"/>
                        </a:lnSpc>
                        <a:spcBef>
                          <a:spcPts val="0"/>
                        </a:spcBef>
                        <a:spcAft>
                          <a:spcPts val="0"/>
                        </a:spcAft>
                      </a:pPr>
                      <a:r>
                        <a:rPr lang="es-ES" sz="800" b="0" noProof="0" dirty="0" smtClean="0">
                          <a:solidFill>
                            <a:srgbClr val="000000"/>
                          </a:solidFill>
                          <a:effectLst/>
                          <a:latin typeface="+mn-lt"/>
                          <a:ea typeface="Times New Roman"/>
                          <a:cs typeface="Arial"/>
                        </a:rPr>
                        <a:t>Identifica tópicos o temas </a:t>
                      </a:r>
                      <a:r>
                        <a:rPr lang="es-ES" sz="800" b="0" u="sng" noProof="0" dirty="0" smtClean="0">
                          <a:solidFill>
                            <a:srgbClr val="000000"/>
                          </a:solidFill>
                          <a:effectLst/>
                          <a:latin typeface="+mn-lt"/>
                          <a:ea typeface="Times New Roman"/>
                          <a:cs typeface="Arial"/>
                        </a:rPr>
                        <a:t>similares </a:t>
                      </a:r>
                      <a:r>
                        <a:rPr lang="es-ES" sz="800" b="0" noProof="0" dirty="0" smtClean="0">
                          <a:solidFill>
                            <a:srgbClr val="000000"/>
                          </a:solidFill>
                          <a:effectLst/>
                          <a:latin typeface="+mn-lt"/>
                          <a:ea typeface="Times New Roman"/>
                          <a:cs typeface="Arial"/>
                        </a:rPr>
                        <a:t>entre una selección de cuentos, mitos o literatura tradicional de diferentes culturas (comparar un tópico  o un tema utilizando un diagrama  </a:t>
                      </a:r>
                      <a:r>
                        <a:rPr lang="es-ES" sz="800" b="0" noProof="0" dirty="0" err="1" smtClean="0">
                          <a:solidFill>
                            <a:srgbClr val="000000"/>
                          </a:solidFill>
                          <a:effectLst/>
                          <a:latin typeface="+mn-lt"/>
                          <a:ea typeface="Times New Roman"/>
                          <a:cs typeface="Arial"/>
                        </a:rPr>
                        <a:t>Venn</a:t>
                      </a:r>
                      <a:r>
                        <a:rPr lang="es-ES" sz="800" b="0" noProof="0" dirty="0" smtClean="0">
                          <a:solidFill>
                            <a:srgbClr val="000000"/>
                          </a:solidFill>
                          <a:effectLst/>
                          <a:latin typeface="+mn-lt"/>
                          <a:ea typeface="Times New Roman"/>
                          <a:cs typeface="Arial"/>
                        </a:rPr>
                        <a:t>).</a:t>
                      </a:r>
                      <a:endParaRPr lang="es-ES" sz="800" b="0" noProof="0" dirty="0">
                        <a:effectLst/>
                        <a:latin typeface="Calibri"/>
                        <a:ea typeface="Calibri"/>
                        <a:cs typeface="Times New Roman"/>
                      </a:endParaRPr>
                    </a:p>
                  </a:txBody>
                  <a:tcPr marL="35031" marR="3503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Tree>
    <p:extLst>
      <p:ext uri="{BB962C8B-B14F-4D97-AF65-F5344CB8AC3E}">
        <p14:creationId xmlns:p14="http://schemas.microsoft.com/office/powerpoint/2010/main" val="266977353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33</a:t>
            </a:fld>
            <a:endParaRPr lang="en-US" dirty="0"/>
          </a:p>
        </p:txBody>
      </p:sp>
      <p:graphicFrame>
        <p:nvGraphicFramePr>
          <p:cNvPr id="26" name="Table 25"/>
          <p:cNvGraphicFramePr>
            <a:graphicFrameLocks noGrp="1"/>
          </p:cNvGraphicFramePr>
          <p:nvPr>
            <p:extLst>
              <p:ext uri="{D42A27DB-BD31-4B8C-83A1-F6EECF244321}">
                <p14:modId xmlns:p14="http://schemas.microsoft.com/office/powerpoint/2010/main" val="159687125"/>
              </p:ext>
            </p:extLst>
          </p:nvPr>
        </p:nvGraphicFramePr>
        <p:xfrm>
          <a:off x="304800" y="280713"/>
          <a:ext cx="7086600" cy="3549747"/>
        </p:xfrm>
        <a:graphic>
          <a:graphicData uri="http://schemas.openxmlformats.org/drawingml/2006/table">
            <a:tbl>
              <a:tblPr firstRow="1" bandRow="1">
                <a:tableStyleId>{5940675A-B579-460E-94D1-54222C63F5DA}</a:tableStyleId>
              </a:tblPr>
              <a:tblGrid>
                <a:gridCol w="7086600"/>
              </a:tblGrid>
              <a:tr h="709887">
                <a:tc>
                  <a:txBody>
                    <a:bodyPr/>
                    <a:lstStyle/>
                    <a:p>
                      <a:pPr marL="341313" marR="0" indent="-287338" algn="l" defTabSz="1018824" rtl="0" eaLnBrk="1" fontAlgn="auto" latinLnBrk="0" hangingPunct="1">
                        <a:lnSpc>
                          <a:spcPct val="100000"/>
                        </a:lnSpc>
                        <a:spcBef>
                          <a:spcPts val="0"/>
                        </a:spcBef>
                        <a:spcAft>
                          <a:spcPts val="0"/>
                        </a:spcAft>
                        <a:buClrTx/>
                        <a:buSzTx/>
                        <a:buFontTx/>
                        <a:buAutoNum type="arabicPeriod" startAt="7"/>
                        <a:tabLst/>
                        <a:defRPr/>
                      </a:pPr>
                      <a:r>
                        <a:rPr lang="es-ES" sz="1400" b="1" baseline="0" dirty="0" smtClean="0">
                          <a:solidFill>
                            <a:schemeClr val="tx1"/>
                          </a:solidFill>
                        </a:rPr>
                        <a:t>Explica cómo cada texto, </a:t>
                      </a:r>
                      <a:r>
                        <a:rPr lang="es-ES" sz="1400" i="1" dirty="0" smtClean="0">
                          <a:latin typeface="Helvetica" pitchFamily="34" charset="0"/>
                          <a:cs typeface="Helvetica" pitchFamily="34" charset="0"/>
                        </a:rPr>
                        <a:t>El bosque tropical: Un hogar </a:t>
                      </a:r>
                      <a:r>
                        <a:rPr lang="es-ES" sz="1400" b="1" dirty="0" smtClean="0">
                          <a:latin typeface="Helvetica" pitchFamily="34" charset="0"/>
                          <a:cs typeface="Helvetica" pitchFamily="34" charset="0"/>
                        </a:rPr>
                        <a:t>y </a:t>
                      </a:r>
                      <a:r>
                        <a:rPr lang="es-ES" sz="1400" i="1" dirty="0" smtClean="0">
                          <a:latin typeface="Helvetica" pitchFamily="34" charset="0"/>
                          <a:cs typeface="Helvetica" pitchFamily="34" charset="0"/>
                        </a:rPr>
                        <a:t>Lluvioso</a:t>
                      </a:r>
                      <a:r>
                        <a:rPr lang="es-ES" sz="1400" b="1" baseline="0" dirty="0" smtClean="0">
                          <a:solidFill>
                            <a:schemeClr val="tx1"/>
                          </a:solidFill>
                        </a:rPr>
                        <a:t>, es o no es como una fábula. Utiliza detalles y ejemplos de ambos textos.</a:t>
                      </a:r>
                      <a:endParaRPr lang="en-US" sz="1400" b="1" baseline="0" dirty="0" smtClean="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77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80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9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5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624250506"/>
              </p:ext>
            </p:extLst>
          </p:nvPr>
        </p:nvGraphicFramePr>
        <p:xfrm>
          <a:off x="5257800" y="3962400"/>
          <a:ext cx="2199640" cy="758952"/>
        </p:xfrm>
        <a:graphic>
          <a:graphicData uri="http://schemas.openxmlformats.org/drawingml/2006/table">
            <a:tbl>
              <a:tblPr firstRow="1" firstCol="1" bandRow="1"/>
              <a:tblGrid>
                <a:gridCol w="2199640"/>
              </a:tblGrid>
              <a:tr h="134112">
                <a:tc>
                  <a:txBody>
                    <a:bodyPr/>
                    <a:lstStyle/>
                    <a:p>
                      <a:pPr marL="0" marR="0" algn="ctr">
                        <a:lnSpc>
                          <a:spcPct val="100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RL.4.6  DOK </a:t>
                      </a:r>
                      <a:r>
                        <a:rPr lang="en-US" sz="800" b="1" dirty="0">
                          <a:solidFill>
                            <a:srgbClr val="000000"/>
                          </a:solidFill>
                          <a:effectLst/>
                          <a:latin typeface="Calibri"/>
                          <a:ea typeface="Times New Roman"/>
                          <a:cs typeface="Times New Roman"/>
                        </a:rPr>
                        <a:t>4 - SYU</a:t>
                      </a:r>
                      <a:endParaRPr lang="en-US" sz="800" dirty="0">
                        <a:effectLst/>
                        <a:latin typeface="Calibri"/>
                        <a:ea typeface="Calibri"/>
                        <a:cs typeface="Times New Roman"/>
                      </a:endParaRPr>
                    </a:p>
                  </a:txBody>
                  <a:tcPr marL="33421" marR="33421"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5B8B7"/>
                    </a:solidFill>
                  </a:tcPr>
                </a:tc>
              </a:tr>
              <a:tr h="624840">
                <a:tc>
                  <a:txBody>
                    <a:bodyPr/>
                    <a:lstStyle/>
                    <a:p>
                      <a:pPr marL="0" marR="0" algn="l">
                        <a:lnSpc>
                          <a:spcPct val="100000"/>
                        </a:lnSpc>
                        <a:spcBef>
                          <a:spcPts val="0"/>
                        </a:spcBef>
                        <a:spcAft>
                          <a:spcPts val="0"/>
                        </a:spcAft>
                      </a:pPr>
                      <a:r>
                        <a:rPr lang="es-ES" sz="800" b="0" dirty="0" smtClean="0">
                          <a:solidFill>
                            <a:srgbClr val="000000"/>
                          </a:solidFill>
                          <a:effectLst/>
                          <a:latin typeface="+mn-lt"/>
                          <a:ea typeface="Times New Roman"/>
                          <a:cs typeface="Times New Roman"/>
                        </a:rPr>
                        <a:t>Sintetiza múltiples recuentos en narraciones en primera y tercera persona con el fin de comparar y contrastar los puntos de vista desde el que se narran diferentes cuentos (para un propósito o resultado - es decir, ensayo, etc...).</a:t>
                      </a:r>
                      <a:endParaRPr lang="en-US" sz="800" b="0" dirty="0" smtClean="0">
                        <a:solidFill>
                          <a:srgbClr val="000000"/>
                        </a:solidFill>
                        <a:effectLst/>
                        <a:latin typeface="Calibri"/>
                        <a:ea typeface="Times New Roman"/>
                        <a:cs typeface="Times New Roman"/>
                      </a:endParaRPr>
                    </a:p>
                  </a:txBody>
                  <a:tcPr marL="33421" marR="33421" marT="0"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427402038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005385419"/>
              </p:ext>
            </p:extLst>
          </p:nvPr>
        </p:nvGraphicFramePr>
        <p:xfrm>
          <a:off x="416324" y="2590800"/>
          <a:ext cx="7043738" cy="3897660"/>
        </p:xfrm>
        <a:graphic>
          <a:graphicData uri="http://schemas.openxmlformats.org/drawingml/2006/table">
            <a:tbl>
              <a:tblPr firstRow="1" bandRow="1">
                <a:tableStyleId>{5940675A-B579-460E-94D1-54222C63F5DA}</a:tableStyleId>
              </a:tblPr>
              <a:tblGrid>
                <a:gridCol w="7043738"/>
              </a:tblGrid>
              <a:tr h="380112">
                <a:tc>
                  <a:txBody>
                    <a:bodyPr/>
                    <a:lstStyle/>
                    <a:p>
                      <a:pPr marL="284163" marR="0" indent="-284163" algn="l" defTabSz="966612" rtl="0" eaLnBrk="1" fontAlgn="auto" latinLnBrk="0" hangingPunct="1">
                        <a:lnSpc>
                          <a:spcPct val="100000"/>
                        </a:lnSpc>
                        <a:spcBef>
                          <a:spcPts val="0"/>
                        </a:spcBef>
                        <a:spcAft>
                          <a:spcPts val="0"/>
                        </a:spcAft>
                        <a:buClrTx/>
                        <a:buSzTx/>
                        <a:buFont typeface="+mj-lt"/>
                        <a:buNone/>
                        <a:tabLst/>
                        <a:defRPr/>
                      </a:pPr>
                      <a:r>
                        <a:rPr lang="en-US" sz="1400" b="1" dirty="0" smtClean="0">
                          <a:solidFill>
                            <a:schemeClr val="tx1"/>
                          </a:solidFill>
                          <a:latin typeface="+mj-lt"/>
                        </a:rPr>
                        <a:t>8.   </a:t>
                      </a:r>
                      <a:r>
                        <a:rPr lang="es-ES" sz="1400" b="1" dirty="0" smtClean="0">
                          <a:solidFill>
                            <a:schemeClr val="tx1"/>
                          </a:solidFill>
                          <a:latin typeface="+mj-lt"/>
                        </a:rPr>
                        <a:t>¿Qué figuras</a:t>
                      </a:r>
                      <a:r>
                        <a:rPr lang="es-ES" sz="1400" b="1" baseline="0" dirty="0" smtClean="0">
                          <a:solidFill>
                            <a:schemeClr val="tx1"/>
                          </a:solidFill>
                          <a:latin typeface="+mj-lt"/>
                        </a:rPr>
                        <a:t> literarias </a:t>
                      </a:r>
                      <a:r>
                        <a:rPr lang="es-ES" sz="1400" b="1" dirty="0" smtClean="0">
                          <a:solidFill>
                            <a:schemeClr val="tx1"/>
                          </a:solidFill>
                          <a:latin typeface="+mj-lt"/>
                        </a:rPr>
                        <a:t>(en la tabla anterior) utiliza el autor en </a:t>
                      </a:r>
                      <a:r>
                        <a:rPr lang="es-ES" sz="1400" b="0" i="1" dirty="0" smtClean="0">
                          <a:latin typeface="+mj-lt"/>
                          <a:cs typeface="Helvetica" pitchFamily="34" charset="0"/>
                        </a:rPr>
                        <a:t>El bosque tropical: Un hogar </a:t>
                      </a:r>
                      <a:r>
                        <a:rPr lang="es-ES" sz="1400" b="1" dirty="0" smtClean="0">
                          <a:latin typeface="+mj-lt"/>
                          <a:cs typeface="Helvetica" pitchFamily="34" charset="0"/>
                        </a:rPr>
                        <a:t>y </a:t>
                      </a:r>
                      <a:r>
                        <a:rPr lang="es-ES" sz="1400" b="0" i="1" dirty="0" smtClean="0">
                          <a:latin typeface="+mj-lt"/>
                          <a:cs typeface="Helvetica" pitchFamily="34" charset="0"/>
                        </a:rPr>
                        <a:t>Lluvioso</a:t>
                      </a:r>
                      <a:r>
                        <a:rPr lang="es-ES" sz="1400" b="1" dirty="0" smtClean="0">
                          <a:solidFill>
                            <a:schemeClr val="tx1"/>
                          </a:solidFill>
                          <a:latin typeface="+mj-lt"/>
                        </a:rPr>
                        <a:t>? </a:t>
                      </a:r>
                      <a:r>
                        <a:rPr lang="es-ES" sz="1400" b="1" kern="1200" dirty="0" smtClean="0">
                          <a:solidFill>
                            <a:schemeClr val="tx1"/>
                          </a:solidFill>
                          <a:latin typeface="+mn-lt"/>
                          <a:ea typeface="+mn-ea"/>
                          <a:cs typeface="+mn-cs"/>
                        </a:rPr>
                        <a:t>¿Por qué el autor utiliza estas</a:t>
                      </a:r>
                      <a:r>
                        <a:rPr lang="es-ES" sz="1400" b="1" kern="1200" baseline="0" dirty="0" smtClean="0">
                          <a:solidFill>
                            <a:schemeClr val="tx1"/>
                          </a:solidFill>
                          <a:latin typeface="+mn-lt"/>
                          <a:ea typeface="+mn-ea"/>
                          <a:cs typeface="+mn-cs"/>
                        </a:rPr>
                        <a:t> figuras literarias? </a:t>
                      </a:r>
                      <a:r>
                        <a:rPr lang="es-ES" sz="1400" b="1" dirty="0" smtClean="0">
                          <a:solidFill>
                            <a:schemeClr val="tx1"/>
                          </a:solidFill>
                          <a:latin typeface="+mj-lt"/>
                        </a:rPr>
                        <a:t>Da un ejemplo del texto para cada figura literaria utilizada.</a:t>
                      </a:r>
                      <a:endParaRPr lang="en-US" sz="1400" b="1" dirty="0" smtClean="0">
                        <a:solidFill>
                          <a:schemeClr val="tx1"/>
                        </a:solidFill>
                        <a:latin typeface="+mj-lt"/>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051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977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90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829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77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858660896"/>
              </p:ext>
            </p:extLst>
          </p:nvPr>
        </p:nvGraphicFramePr>
        <p:xfrm>
          <a:off x="5181600" y="7239000"/>
          <a:ext cx="2354261" cy="693738"/>
        </p:xfrm>
        <a:graphic>
          <a:graphicData uri="http://schemas.openxmlformats.org/drawingml/2006/table">
            <a:tbl>
              <a:tblPr firstRow="1" firstCol="1" bandRow="1"/>
              <a:tblGrid>
                <a:gridCol w="2354261"/>
              </a:tblGrid>
              <a:tr h="141097">
                <a:tc>
                  <a:txBody>
                    <a:bodyPr/>
                    <a:lstStyle/>
                    <a:p>
                      <a:pPr marL="0" marR="0" algn="ctr">
                        <a:lnSpc>
                          <a:spcPct val="115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RL.4.9             DOK </a:t>
                      </a:r>
                      <a:r>
                        <a:rPr lang="en-US" sz="800" b="1" dirty="0">
                          <a:solidFill>
                            <a:srgbClr val="000000"/>
                          </a:solidFill>
                          <a:effectLst/>
                          <a:latin typeface="Calibri"/>
                          <a:ea typeface="Times New Roman"/>
                          <a:cs typeface="Times New Roman"/>
                        </a:rPr>
                        <a:t>3 - ANA</a:t>
                      </a:r>
                      <a:endParaRPr lang="en-US" sz="800" dirty="0">
                        <a:effectLst/>
                        <a:latin typeface="Calibri"/>
                        <a:ea typeface="Calibri"/>
                        <a:cs typeface="Times New Roman"/>
                      </a:endParaRPr>
                    </a:p>
                  </a:txBody>
                  <a:tcPr marL="35031" marR="35031"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336042">
                <a:tc>
                  <a:txBody>
                    <a:bodyPr/>
                    <a:lstStyle/>
                    <a:p>
                      <a:pPr marL="0" marR="0" algn="l">
                        <a:lnSpc>
                          <a:spcPct val="115000"/>
                        </a:lnSpc>
                        <a:spcBef>
                          <a:spcPts val="0"/>
                        </a:spcBef>
                        <a:spcAft>
                          <a:spcPts val="1200"/>
                        </a:spcAft>
                      </a:pPr>
                      <a:r>
                        <a:rPr lang="es-ES" sz="800" b="1" smtClean="0">
                          <a:solidFill>
                            <a:srgbClr val="000000"/>
                          </a:solidFill>
                          <a:effectLst/>
                          <a:latin typeface="+mn-lt"/>
                          <a:ea typeface="Times New Roman"/>
                          <a:cs typeface="Times New Roman"/>
                        </a:rPr>
                        <a:t>Analiza la obra del autor en cuentos, mitos o  literatura tradicional de diferentes culturas (¿está el autor utilizando una personificación? ¿Hipérbole? ¿Suspenso? ¿Retroceso?).</a:t>
                      </a:r>
                      <a:endParaRPr lang="en-US" sz="800" dirty="0">
                        <a:effectLst/>
                        <a:latin typeface="Calibri"/>
                        <a:ea typeface="Calibri"/>
                        <a:cs typeface="Times New Roman"/>
                      </a:endParaRPr>
                    </a:p>
                  </a:txBody>
                  <a:tcPr marL="35031" marR="35031"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307225506"/>
              </p:ext>
            </p:extLst>
          </p:nvPr>
        </p:nvGraphicFramePr>
        <p:xfrm>
          <a:off x="304800" y="304800"/>
          <a:ext cx="7231061" cy="2352040"/>
        </p:xfrm>
        <a:graphic>
          <a:graphicData uri="http://schemas.openxmlformats.org/drawingml/2006/table">
            <a:tbl>
              <a:tblPr firstRow="1" bandRow="1">
                <a:tableStyleId>{5940675A-B579-460E-94D1-54222C63F5DA}</a:tableStyleId>
              </a:tblPr>
              <a:tblGrid>
                <a:gridCol w="1369193"/>
                <a:gridCol w="5861868"/>
              </a:tblGrid>
              <a:tr h="370840">
                <a:tc gridSpan="2">
                  <a:txBody>
                    <a:bodyPr/>
                    <a:lstStyle/>
                    <a:p>
                      <a:pPr algn="ctr"/>
                      <a:r>
                        <a:rPr lang="es-ES" sz="1400" b="1" noProof="0" dirty="0" smtClean="0"/>
                        <a:t>Figuras</a:t>
                      </a:r>
                      <a:r>
                        <a:rPr lang="es-ES" sz="1400" b="1" baseline="0" noProof="0" dirty="0" smtClean="0"/>
                        <a:t> </a:t>
                      </a:r>
                      <a:r>
                        <a:rPr lang="es-ES" sz="1400" b="1" noProof="0" dirty="0" smtClean="0"/>
                        <a:t>literarias que describen</a:t>
                      </a:r>
                      <a:endParaRPr lang="es-ES" sz="1400" b="1" noProof="0" dirty="0"/>
                    </a:p>
                  </a:txBody>
                  <a:tcPr anchor="ctr">
                    <a:solidFill>
                      <a:schemeClr val="bg2"/>
                    </a:solidFill>
                  </a:tcPr>
                </a:tc>
                <a:tc hMerge="1">
                  <a:txBody>
                    <a:bodyPr/>
                    <a:lstStyle/>
                    <a:p>
                      <a:endParaRPr lang="en-US" sz="1400" b="1" dirty="0"/>
                    </a:p>
                  </a:txBody>
                  <a:tcPr>
                    <a:solidFill>
                      <a:schemeClr val="bg1"/>
                    </a:solidFill>
                  </a:tcPr>
                </a:tc>
              </a:tr>
              <a:tr h="370840">
                <a:tc>
                  <a:txBody>
                    <a:bodyPr/>
                    <a:lstStyle/>
                    <a:p>
                      <a:r>
                        <a:rPr lang="es-ES" sz="1400" b="1" noProof="0" dirty="0" smtClean="0"/>
                        <a:t>Metáfora</a:t>
                      </a:r>
                      <a:endParaRPr lang="es-ES" sz="1400" b="1" noProof="0" dirty="0"/>
                    </a:p>
                  </a:txBody>
                  <a:tcPr anchor="ctr">
                    <a:solidFill>
                      <a:schemeClr val="bg1"/>
                    </a:solidFill>
                  </a:tcPr>
                </a:tc>
                <a:tc>
                  <a: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kumimoji="0" lang="es-ES" sz="1400" b="0" i="0" u="none" strike="noStrike" kern="1200" cap="none" spc="0" normalizeH="0" baseline="0" noProof="0" dirty="0" smtClean="0">
                          <a:ln>
                            <a:noFill/>
                          </a:ln>
                          <a:solidFill>
                            <a:prstClr val="black"/>
                          </a:solidFill>
                          <a:effectLst/>
                          <a:uLnTx/>
                          <a:uFillTx/>
                          <a:latin typeface="+mn-lt"/>
                          <a:ea typeface="+mn-ea"/>
                          <a:cs typeface="+mn-cs"/>
                        </a:rPr>
                        <a:t>“Henry fue un león en el campo de batalla”. </a:t>
                      </a:r>
                      <a:r>
                        <a:rPr kumimoji="0" lang="es-ES" sz="1400" b="1" i="0" u="none" strike="noStrike" kern="1200" cap="none" spc="0" normalizeH="0" baseline="0" noProof="0" dirty="0" smtClean="0">
                          <a:ln>
                            <a:noFill/>
                          </a:ln>
                          <a:solidFill>
                            <a:prstClr val="black"/>
                          </a:solidFill>
                          <a:effectLst/>
                          <a:uLnTx/>
                          <a:uFillTx/>
                          <a:latin typeface="+mn-lt"/>
                          <a:ea typeface="+mn-ea"/>
                          <a:cs typeface="+mn-cs"/>
                        </a:rPr>
                        <a:t>A Henry se le compara con un león</a:t>
                      </a:r>
                      <a:endParaRPr kumimoji="0" lang="es-ES" sz="1400" b="0" i="0" u="none" strike="noStrike" kern="1200" cap="none" spc="0" normalizeH="0" baseline="0" noProof="0" dirty="0" smtClean="0">
                        <a:ln>
                          <a:noFill/>
                        </a:ln>
                        <a:solidFill>
                          <a:prstClr val="black"/>
                        </a:solidFill>
                        <a:effectLst/>
                        <a:uLnTx/>
                        <a:uFillTx/>
                        <a:latin typeface="+mn-lt"/>
                        <a:ea typeface="+mn-ea"/>
                        <a:cs typeface="+mn-cs"/>
                      </a:endParaRPr>
                    </a:p>
                  </a:txBody>
                  <a:tcPr>
                    <a:solidFill>
                      <a:schemeClr val="bg1"/>
                    </a:solidFill>
                  </a:tcPr>
                </a:tc>
              </a:tr>
              <a:tr h="370840">
                <a:tc>
                  <a: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kumimoji="0" lang="es-ES" sz="1400" b="1" i="0" u="none" strike="noStrike" kern="1200" cap="none" spc="0" normalizeH="0" baseline="0" noProof="0" dirty="0" smtClean="0">
                          <a:ln>
                            <a:noFill/>
                          </a:ln>
                          <a:solidFill>
                            <a:prstClr val="black"/>
                          </a:solidFill>
                          <a:effectLst/>
                          <a:uLnTx/>
                          <a:uFillTx/>
                          <a:latin typeface="+mn-lt"/>
                          <a:ea typeface="+mn-ea"/>
                          <a:cs typeface="+mn-cs"/>
                        </a:rPr>
                        <a:t>Personificación</a:t>
                      </a:r>
                    </a:p>
                  </a:txBody>
                  <a:tcPr anchor="ctr">
                    <a:solidFill>
                      <a:schemeClr val="bg1"/>
                    </a:solidFill>
                  </a:tcPr>
                </a:tc>
                <a:tc>
                  <a:txBody>
                    <a:bodyPr/>
                    <a:lstStyle/>
                    <a:p>
                      <a:pPr marL="0" marR="0" lvl="0" indent="0" algn="l" defTabSz="1018824" rtl="0" eaLnBrk="1" fontAlgn="auto" latinLnBrk="0" hangingPunct="1">
                        <a:lnSpc>
                          <a:spcPct val="100000"/>
                        </a:lnSpc>
                        <a:spcBef>
                          <a:spcPts val="0"/>
                        </a:spcBef>
                        <a:spcAft>
                          <a:spcPts val="0"/>
                        </a:spcAft>
                        <a:buClrTx/>
                        <a:buSzTx/>
                        <a:buFontTx/>
                        <a:buNone/>
                        <a:tabLst/>
                        <a:defRPr/>
                      </a:pPr>
                      <a:r>
                        <a:rPr kumimoji="0" lang="es-ES" sz="1400" b="0" i="0" u="none" strike="noStrike" kern="1200" cap="none" spc="0" normalizeH="0" baseline="0" noProof="0" dirty="0" smtClean="0">
                          <a:ln>
                            <a:noFill/>
                          </a:ln>
                          <a:solidFill>
                            <a:prstClr val="black"/>
                          </a:solidFill>
                          <a:effectLst/>
                          <a:uLnTx/>
                          <a:uFillTx/>
                          <a:latin typeface="+mn-lt"/>
                          <a:ea typeface="+mn-ea"/>
                          <a:cs typeface="+mn-cs"/>
                        </a:rPr>
                        <a:t>“Los vientos furiosos”  </a:t>
                      </a:r>
                      <a:r>
                        <a:rPr kumimoji="0" lang="es-ES" sz="1400" b="1" i="0" u="none" strike="noStrike" kern="1200" cap="none" spc="0" normalizeH="0" baseline="0" noProof="0" dirty="0" smtClean="0">
                          <a:ln>
                            <a:noFill/>
                          </a:ln>
                          <a:solidFill>
                            <a:prstClr val="black"/>
                          </a:solidFill>
                          <a:effectLst/>
                          <a:uLnTx/>
                          <a:uFillTx/>
                          <a:latin typeface="+mn-lt"/>
                          <a:ea typeface="+mn-ea"/>
                          <a:cs typeface="+mn-cs"/>
                        </a:rPr>
                        <a:t>Al viento se le da el rasgo humano de estar furioso.</a:t>
                      </a:r>
                    </a:p>
                    <a:p>
                      <a:pPr marL="0" marR="0" lvl="0" indent="0" algn="l" defTabSz="1018824" rtl="0" eaLnBrk="1" fontAlgn="auto" latinLnBrk="0" hangingPunct="1">
                        <a:lnSpc>
                          <a:spcPct val="100000"/>
                        </a:lnSpc>
                        <a:spcBef>
                          <a:spcPts val="0"/>
                        </a:spcBef>
                        <a:spcAft>
                          <a:spcPts val="0"/>
                        </a:spcAft>
                        <a:buClrTx/>
                        <a:buSzTx/>
                        <a:buFontTx/>
                        <a:buNone/>
                        <a:tabLst/>
                        <a:defRPr/>
                      </a:pPr>
                      <a:r>
                        <a:rPr kumimoji="0" lang="es-ES" sz="1400" b="0" i="0" u="none" strike="noStrike" kern="1200" cap="none" spc="0" normalizeH="0" baseline="0" noProof="0" dirty="0" smtClean="0">
                          <a:ln>
                            <a:noFill/>
                          </a:ln>
                          <a:solidFill>
                            <a:prstClr val="black"/>
                          </a:solidFill>
                          <a:effectLst/>
                          <a:uLnTx/>
                          <a:uFillTx/>
                          <a:latin typeface="+mn-lt"/>
                          <a:ea typeface="+mn-ea"/>
                          <a:cs typeface="+mn-cs"/>
                        </a:rPr>
                        <a:t>“La vaca platicadora” </a:t>
                      </a:r>
                      <a:r>
                        <a:rPr kumimoji="0" lang="es-ES" sz="1400" b="1" i="0" u="none" strike="noStrike" kern="1200" cap="none" spc="0" normalizeH="0" baseline="0" noProof="0" dirty="0" smtClean="0">
                          <a:ln>
                            <a:noFill/>
                          </a:ln>
                          <a:solidFill>
                            <a:prstClr val="black"/>
                          </a:solidFill>
                          <a:effectLst/>
                          <a:uLnTx/>
                          <a:uFillTx/>
                          <a:latin typeface="+mn-lt"/>
                          <a:ea typeface="+mn-ea"/>
                          <a:cs typeface="+mn-cs"/>
                        </a:rPr>
                        <a:t>A un animal se le da el rasgo humano de hablar.</a:t>
                      </a:r>
                    </a:p>
                  </a:txBody>
                  <a:tcPr>
                    <a:solidFill>
                      <a:schemeClr val="bg1"/>
                    </a:solidFill>
                  </a:tcPr>
                </a:tc>
              </a:tr>
              <a:tr h="370840">
                <a:tc>
                  <a:txBody>
                    <a:bodyPr/>
                    <a:lstStyle/>
                    <a:p>
                      <a:r>
                        <a:rPr lang="es-ES" sz="1400" b="1" noProof="0" dirty="0" smtClean="0"/>
                        <a:t>Imaginería</a:t>
                      </a:r>
                    </a:p>
                    <a:p>
                      <a:r>
                        <a:rPr lang="es-MX" sz="1400" b="1" i="0" kern="1200" noProof="0" dirty="0" smtClean="0">
                          <a:solidFill>
                            <a:schemeClr val="tx1"/>
                          </a:solidFill>
                          <a:latin typeface="+mn-lt"/>
                          <a:ea typeface="+mn-ea"/>
                          <a:cs typeface="+mn-cs"/>
                        </a:rPr>
                        <a:t>(imágenes sensoriales)</a:t>
                      </a:r>
                      <a:endParaRPr lang="es-ES" sz="1400" b="1" noProof="0" dirty="0"/>
                    </a:p>
                  </a:txBody>
                  <a:tcPr anchor="ctr">
                    <a:solidFill>
                      <a:schemeClr val="bg1"/>
                    </a:solidFill>
                  </a:tcPr>
                </a:tc>
                <a:tc>
                  <a:txBody>
                    <a:bodyPr/>
                    <a:lstStyle/>
                    <a:p>
                      <a:r>
                        <a:rPr lang="es-ES" sz="1400" noProof="0" dirty="0" smtClean="0"/>
                        <a:t>“El arroyo que brota robó su camino mientras bajaba las exuberantes montañas verdes, salpicadas de pequeñas flores en una explosión de colores y árboles que</a:t>
                      </a:r>
                      <a:r>
                        <a:rPr lang="es-ES" sz="1400" baseline="0" noProof="0" dirty="0" smtClean="0"/>
                        <a:t> reviven </a:t>
                      </a:r>
                      <a:r>
                        <a:rPr lang="es-ES" sz="1400" noProof="0" dirty="0" smtClean="0"/>
                        <a:t>con los cantos alegres de los pájaros”. </a:t>
                      </a:r>
                    </a:p>
                    <a:p>
                      <a:r>
                        <a:rPr lang="es-ES" sz="1400" b="1" noProof="0" dirty="0" smtClean="0"/>
                        <a:t>La imaginería ayuda al lector a visualizar las palabras del autor.</a:t>
                      </a:r>
                      <a:endParaRPr lang="es-ES" sz="1400" b="1" noProof="0" dirty="0"/>
                    </a:p>
                  </a:txBody>
                  <a:tcPr>
                    <a:solidFill>
                      <a:schemeClr val="bg1"/>
                    </a:solidFill>
                  </a:tcPr>
                </a:tc>
              </a:tr>
            </a:tbl>
          </a:graphicData>
        </a:graphic>
      </p:graphicFrame>
    </p:spTree>
    <p:extLst>
      <p:ext uri="{BB962C8B-B14F-4D97-AF65-F5344CB8AC3E}">
        <p14:creationId xmlns:p14="http://schemas.microsoft.com/office/powerpoint/2010/main" val="22147799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35</a:t>
            </a:fld>
            <a:endParaRPr lang="en-US" dirty="0"/>
          </a:p>
        </p:txBody>
      </p:sp>
      <p:sp>
        <p:nvSpPr>
          <p:cNvPr id="2" name="Rectangle 1"/>
          <p:cNvSpPr/>
          <p:nvPr/>
        </p:nvSpPr>
        <p:spPr>
          <a:xfrm>
            <a:off x="323850" y="506600"/>
            <a:ext cx="6962775" cy="8191843"/>
          </a:xfrm>
          <a:prstGeom prst="rect">
            <a:avLst/>
          </a:prstGeom>
        </p:spPr>
        <p:txBody>
          <a:bodyPr wrap="square" lIns="96378" tIns="48189" rIns="96378" bIns="48189">
            <a:spAutoFit/>
          </a:bodyPr>
          <a:lstStyle/>
          <a:p>
            <a:pPr algn="ctr"/>
            <a:r>
              <a:rPr lang="es-ES" i="1" dirty="0" smtClean="0"/>
              <a:t>Bosque tropical: La Amazonia</a:t>
            </a:r>
          </a:p>
          <a:p>
            <a:pPr algn="ctr"/>
            <a:r>
              <a:rPr lang="es-ES" sz="1200" i="1" dirty="0" smtClean="0"/>
              <a:t>Por: </a:t>
            </a:r>
            <a:r>
              <a:rPr lang="es-ES" sz="1200" i="1" dirty="0" err="1" smtClean="0"/>
              <a:t>Nussbaum</a:t>
            </a:r>
            <a:r>
              <a:rPr lang="es-ES" sz="1200" i="1" dirty="0" smtClean="0"/>
              <a:t> </a:t>
            </a:r>
          </a:p>
          <a:p>
            <a:endParaRPr lang="es-ES" sz="1300" b="1" dirty="0" smtClean="0"/>
          </a:p>
          <a:p>
            <a:r>
              <a:rPr lang="es-ES" sz="1300" dirty="0" smtClean="0"/>
              <a:t>La Amazonia es el bosque tropical más grande del mundo. Cubre un área de casi 2.8 millones de millas cuadradas. Es casi del tamaño de Australia. El río Amazonas le da vida al bosque tropical de la Amazonia. Es el segundo río más grande del mundo. El río corre por en medio del bosque tropical. El agua del río se acumula en el bosque tropical. El vasto bosque tropical tiene cuatro estratos (capas).  Cada estrato tiene sus propios ecosistemas de plantas y animales.</a:t>
            </a:r>
          </a:p>
          <a:p>
            <a:endParaRPr lang="es-ES" sz="1300" dirty="0" smtClean="0"/>
          </a:p>
          <a:p>
            <a:r>
              <a:rPr lang="es-ES" sz="1300" b="1" u="sng" dirty="0" smtClean="0"/>
              <a:t>El suelo forestal</a:t>
            </a:r>
          </a:p>
          <a:p>
            <a:r>
              <a:rPr lang="es-ES" sz="1300" dirty="0" smtClean="0"/>
              <a:t>El suelo del bosque es el estrato más bajo. El aire no fluye porque hay poco o nada de viento que baje a este estrato. Solamente el dos por ciento de la luz solar llega al suelo desde los estratos superiores, por lo que muy pocas plantas crecen aquí. El suelo forestal es rico en vegetación descompuesta. Cuando algo se pudre produce nutrientes que se mezclan con la tierra. Las raíces de los árboles están cerca de estos nutrientes. Las lombrices de tierra utilizan estos nutrientes como alimentos.</a:t>
            </a:r>
          </a:p>
          <a:p>
            <a:endParaRPr lang="es-ES" sz="1300" dirty="0" smtClean="0"/>
          </a:p>
          <a:p>
            <a:r>
              <a:rPr lang="es-ES" sz="1300" b="1" u="sng" dirty="0" smtClean="0"/>
              <a:t>El sotobosque</a:t>
            </a:r>
          </a:p>
          <a:p>
            <a:r>
              <a:rPr lang="es-ES" sz="1300" dirty="0" smtClean="0"/>
              <a:t>El sotobosque es el estrato sobre el suelo forestal. Es muy parecido al suelo forestal. Solamente el cinco por ciento de la luz del sol llega al sotobosque. Muchas de las plantas del sotobosque tienen hojas grandes y anchas que absorben la mayor cantidad de luz solar posible. El sotobosque es tan denso que el aire permanece inmóvil. Sin viento las plantas dependen de los insectos y los animales para polinizar sus flores.</a:t>
            </a:r>
          </a:p>
          <a:p>
            <a:endParaRPr lang="es-ES" sz="1300" dirty="0" smtClean="0"/>
          </a:p>
          <a:p>
            <a:r>
              <a:rPr lang="es-ES" sz="1300" b="1" u="sng" dirty="0" smtClean="0"/>
              <a:t>El dosel (</a:t>
            </a:r>
            <a:r>
              <a:rPr lang="es-ES" sz="1300" b="1" i="1" u="sng" dirty="0" err="1" smtClean="0"/>
              <a:t>canopy</a:t>
            </a:r>
            <a:r>
              <a:rPr lang="es-ES" sz="1300" b="1" u="sng" dirty="0" smtClean="0"/>
              <a:t>)</a:t>
            </a:r>
          </a:p>
          <a:p>
            <a:r>
              <a:rPr lang="es-ES" sz="1300" dirty="0" smtClean="0"/>
              <a:t>El estrato sobre el sotobosque es el dosel. Aquí es donde gran parte de la acción ocurre en el bosque tropical. Muchas hojas del dosel forman “puntas de gotas”. Las gotas en las puntas permiten que el agua fluya por encima de las hojas. De esta manera,  no puede crecer musgo sobre las hojas. Las hojas en el dosel son muy gruesas y filtran el 80 por ciento de la luz solar. El dosel es donde crece la mayoría de las frutas y flores en el bosque tropical. Las plantas en forma de vasos, proporcionan fuentes de agua para los animales y son lugares de cría para las ranas arbóreas.</a:t>
            </a:r>
          </a:p>
          <a:p>
            <a:endParaRPr lang="es-ES" sz="1300" dirty="0" smtClean="0"/>
          </a:p>
          <a:p>
            <a:r>
              <a:rPr lang="es-ES" sz="1300" b="1" u="sng" dirty="0" smtClean="0"/>
              <a:t>El estrato emergente o la capa superior</a:t>
            </a:r>
          </a:p>
          <a:p>
            <a:r>
              <a:rPr lang="es-ES" sz="1300" dirty="0" smtClean="0"/>
              <a:t>El estrato emergente o la capa superior está sobre el dosel. Es la capa superior del bosque tropical. Los árboles en el estrato emergente sobrepasan el dosel. Estos árboles pueden ser tan altos como 200 pies de altura. Las hojas en el estrato emergente son pequeñas. Están cubiertas con cera para retener agua. Las semillas flotan en el aire a otras partes del bosque. Los árboles que llegan al estrato emergente son enormes. Muchos son reforzados por poderosas raíces fuertes. Los troncos pueden llegar a medir 16 pies de ancho. Muchos animales que viven en el estrato emergente nunca tocan el suelo.</a:t>
            </a:r>
            <a:endParaRPr lang="en-US" sz="1300" dirty="0"/>
          </a:p>
        </p:txBody>
      </p:sp>
      <p:sp>
        <p:nvSpPr>
          <p:cNvPr id="6" name="TextBox 5"/>
          <p:cNvSpPr txBox="1"/>
          <p:nvPr/>
        </p:nvSpPr>
        <p:spPr>
          <a:xfrm>
            <a:off x="5551170" y="152400"/>
            <a:ext cx="2057400" cy="830997"/>
          </a:xfrm>
          <a:prstGeom prst="rect">
            <a:avLst/>
          </a:prstGeom>
          <a:ln w="9525"/>
        </p:spPr>
        <p:style>
          <a:lnRef idx="2">
            <a:schemeClr val="dk1"/>
          </a:lnRef>
          <a:fillRef idx="1">
            <a:schemeClr val="lt1"/>
          </a:fillRef>
          <a:effectRef idx="0">
            <a:schemeClr val="dk1"/>
          </a:effectRef>
          <a:fontRef idx="minor">
            <a:schemeClr val="dk1"/>
          </a:fontRef>
        </p:style>
        <p:txBody>
          <a:bodyPr wrap="square" rtlCol="0">
            <a:spAutoFit/>
          </a:bodyPr>
          <a:lstStyle/>
          <a:p>
            <a:pPr lvl="0"/>
            <a:r>
              <a:rPr lang="es-ES_tradnl" sz="800" dirty="0">
                <a:solidFill>
                  <a:prstClr val="black"/>
                </a:solidFill>
              </a:rPr>
              <a:t>Equivalencia de grado: </a:t>
            </a:r>
            <a:r>
              <a:rPr lang="es-ES_tradnl" sz="800" dirty="0" smtClean="0">
                <a:solidFill>
                  <a:prstClr val="black"/>
                </a:solidFill>
              </a:rPr>
              <a:t>5.1</a:t>
            </a:r>
            <a:endParaRPr lang="es-ES_tradnl" sz="800" dirty="0">
              <a:solidFill>
                <a:prstClr val="black"/>
              </a:solidFill>
            </a:endParaRPr>
          </a:p>
          <a:p>
            <a:pPr lvl="0"/>
            <a:r>
              <a:rPr lang="es-ES" sz="800" dirty="0">
                <a:solidFill>
                  <a:prstClr val="black"/>
                </a:solidFill>
              </a:rPr>
              <a:t>Escala </a:t>
            </a:r>
            <a:r>
              <a:rPr lang="es-ES" sz="800" i="1" dirty="0" err="1">
                <a:solidFill>
                  <a:prstClr val="black"/>
                </a:solidFill>
              </a:rPr>
              <a:t>Lexile</a:t>
            </a:r>
            <a:r>
              <a:rPr lang="es-ES" sz="800" dirty="0">
                <a:solidFill>
                  <a:prstClr val="black"/>
                </a:solidFill>
              </a:rPr>
              <a:t>: </a:t>
            </a:r>
            <a:r>
              <a:rPr lang="es-ES" sz="800" dirty="0" smtClean="0">
                <a:solidFill>
                  <a:prstClr val="black"/>
                </a:solidFill>
              </a:rPr>
              <a:t>680L</a:t>
            </a:r>
            <a:endParaRPr lang="es-ES" sz="800" dirty="0">
              <a:solidFill>
                <a:prstClr val="black"/>
              </a:solidFill>
            </a:endParaRPr>
          </a:p>
          <a:p>
            <a:pPr lvl="0"/>
            <a:r>
              <a:rPr lang="es-ES" sz="800" dirty="0">
                <a:solidFill>
                  <a:prstClr val="black"/>
                </a:solidFill>
              </a:rPr>
              <a:t>Promedio del largo de la oración: </a:t>
            </a:r>
            <a:r>
              <a:rPr lang="es-ES" sz="800" dirty="0" smtClean="0">
                <a:solidFill>
                  <a:prstClr val="black"/>
                </a:solidFill>
              </a:rPr>
              <a:t>9.93</a:t>
            </a:r>
            <a:endParaRPr lang="es-ES" sz="800" dirty="0">
              <a:solidFill>
                <a:prstClr val="black"/>
              </a:solidFill>
            </a:endParaRPr>
          </a:p>
          <a:p>
            <a:pPr lvl="0"/>
            <a:r>
              <a:rPr lang="es-ES" sz="800" dirty="0">
                <a:solidFill>
                  <a:prstClr val="black"/>
                </a:solidFill>
              </a:rPr>
              <a:t>Promedio de la frecuencia de palabras: </a:t>
            </a:r>
            <a:r>
              <a:rPr lang="es-ES" sz="800" dirty="0" smtClean="0">
                <a:solidFill>
                  <a:prstClr val="black"/>
                </a:solidFill>
              </a:rPr>
              <a:t>3.50</a:t>
            </a:r>
            <a:endParaRPr lang="es-ES" sz="800" dirty="0">
              <a:solidFill>
                <a:prstClr val="black"/>
              </a:solidFill>
            </a:endParaRPr>
          </a:p>
          <a:p>
            <a:pPr lvl="0"/>
            <a:r>
              <a:rPr lang="es-ES" sz="800" dirty="0">
                <a:solidFill>
                  <a:prstClr val="black"/>
                </a:solidFill>
              </a:rPr>
              <a:t>Número de palabras: </a:t>
            </a:r>
            <a:r>
              <a:rPr lang="es-ES" sz="800" dirty="0" smtClean="0">
                <a:solidFill>
                  <a:prstClr val="black"/>
                </a:solidFill>
              </a:rPr>
              <a:t>407</a:t>
            </a:r>
            <a:endParaRPr lang="es-ES" sz="800" dirty="0">
              <a:solidFill>
                <a:prstClr val="black"/>
              </a:solidFill>
            </a:endParaRPr>
          </a:p>
          <a:p>
            <a:pPr lvl="0"/>
            <a:r>
              <a:rPr lang="es-419" sz="800" b="1" i="1" dirty="0">
                <a:solidFill>
                  <a:prstClr val="black"/>
                </a:solidFill>
              </a:rPr>
              <a:t>Nota: Basado en el texto original en inglés</a:t>
            </a:r>
            <a:r>
              <a:rPr lang="es-419" sz="800" b="1" i="1" dirty="0" smtClean="0">
                <a:solidFill>
                  <a:prstClr val="black"/>
                </a:solidFill>
              </a:rPr>
              <a:t>.</a:t>
            </a:r>
            <a:endParaRPr lang="es-ES_tradnl" sz="800" dirty="0">
              <a:solidFill>
                <a:prstClr val="black"/>
              </a:solidFill>
            </a:endParaRPr>
          </a:p>
        </p:txBody>
      </p:sp>
    </p:spTree>
    <p:extLst>
      <p:ext uri="{BB962C8B-B14F-4D97-AF65-F5344CB8AC3E}">
        <p14:creationId xmlns:p14="http://schemas.microsoft.com/office/powerpoint/2010/main" val="20981738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36</a:t>
            </a:fld>
            <a:endParaRPr lang="en-US" dirty="0"/>
          </a:p>
        </p:txBody>
      </p:sp>
      <p:sp>
        <p:nvSpPr>
          <p:cNvPr id="6" name="Rectangle 5"/>
          <p:cNvSpPr/>
          <p:nvPr/>
        </p:nvSpPr>
        <p:spPr>
          <a:xfrm>
            <a:off x="242887" y="558800"/>
            <a:ext cx="7367588" cy="8899729"/>
          </a:xfrm>
          <a:prstGeom prst="rect">
            <a:avLst/>
          </a:prstGeom>
        </p:spPr>
        <p:txBody>
          <a:bodyPr wrap="square" lIns="96378" tIns="48189" rIns="96378" bIns="48189">
            <a:spAutoFit/>
          </a:bodyPr>
          <a:lstStyle/>
          <a:p>
            <a:pPr algn="ctr"/>
            <a:endParaRPr lang="en-US" sz="1300" b="1" u="sng" dirty="0" smtClean="0"/>
          </a:p>
          <a:p>
            <a:pPr algn="ctr"/>
            <a:endParaRPr lang="en-US" i="1" dirty="0" smtClean="0"/>
          </a:p>
          <a:p>
            <a:pPr algn="ctr"/>
            <a:r>
              <a:rPr lang="es-MX" i="1" dirty="0" smtClean="0"/>
              <a:t>Experimentando un bosque tropical </a:t>
            </a:r>
          </a:p>
          <a:p>
            <a:pPr algn="ctr">
              <a:tabLst>
                <a:tab pos="1387104" algn="l"/>
              </a:tabLst>
            </a:pPr>
            <a:r>
              <a:rPr lang="es-MX" sz="1200" i="1" dirty="0" smtClean="0">
                <a:latin typeface="+mj-lt"/>
              </a:rPr>
              <a:t>Una versión corta de una fuente primaria por Leslie Taylor</a:t>
            </a:r>
          </a:p>
          <a:p>
            <a:endParaRPr lang="es-MX" sz="1300" dirty="0" smtClean="0"/>
          </a:p>
          <a:p>
            <a:r>
              <a:rPr lang="es-MX" sz="1300" dirty="0" smtClean="0"/>
              <a:t>Simplemente no hay ninguna manera que puedas realmente experimentar un bosque tropical sin visitar uno. Ninguna fotografía, película, ni documental o libro puede realmente mostrarte cómo es. No se puede describir. Ninguna de las fotos ni los videos que he tomado realmente muestran su verdadera belleza. Ojalá pudiera grabar su verdadero misterio y belleza para aquellos que nunca tendrán la oportunidad de experimentarlo en persona.</a:t>
            </a:r>
          </a:p>
          <a:p>
            <a:r>
              <a:rPr lang="es-MX" sz="1300" dirty="0" smtClean="0"/>
              <a:t> </a:t>
            </a:r>
          </a:p>
          <a:p>
            <a:r>
              <a:rPr lang="es-MX" sz="1300" dirty="0" smtClean="0"/>
              <a:t>Lo primero que sientes al entrar en el bosque tropical es el aire. Es tan denso que se envuelve a tu alrededor.  El aire es muy quieto. En el corazón del bosque tropical hay poco o nada de viento. La interminable cubierta verde de árboles en lo alto, te protege del viento.</a:t>
            </a:r>
          </a:p>
          <a:p>
            <a:endParaRPr lang="es-MX" sz="1300" dirty="0" smtClean="0"/>
          </a:p>
          <a:p>
            <a:r>
              <a:rPr lang="es-MX" sz="1300" dirty="0" smtClean="0"/>
              <a:t>En algunos lugares, el aire es tan denso por la humedad que casi siempre hay una niebla turbia. La niebla rodea todo a tu alrededor y por eso se conoce como el “bosque de las nubes".</a:t>
            </a:r>
          </a:p>
          <a:p>
            <a:endParaRPr lang="es-MX" sz="1300" dirty="0" smtClean="0"/>
          </a:p>
          <a:p>
            <a:r>
              <a:rPr lang="es-MX" sz="1300" dirty="0" smtClean="0"/>
              <a:t>Y sí, el bosque tropical puede ser caluroso para algunos. Puede estar a 100 grados o un poco más caliente en la parte superior de los árboles donde el sol está brillando. Pero a 200 pies abajo, en la parte inferior de los árboles, poca luz solar que llega al suelo del bosque, por lo que rara vez sube a más de 80 grados.</a:t>
            </a:r>
          </a:p>
          <a:p>
            <a:r>
              <a:rPr lang="es-MX" sz="1300" dirty="0" smtClean="0"/>
              <a:t> </a:t>
            </a:r>
          </a:p>
          <a:p>
            <a:r>
              <a:rPr lang="es-MX" sz="1300" dirty="0" smtClean="0"/>
              <a:t>Lo siguiente que verás es la enorme cantidad de los diferentes tipos de vegetación que te rodea. Todo a tu alrededor tiene tonos  de cada color verde que puedas imaginarte.</a:t>
            </a:r>
          </a:p>
          <a:p>
            <a:r>
              <a:rPr lang="es-MX" sz="1300" dirty="0" smtClean="0"/>
              <a:t> </a:t>
            </a:r>
          </a:p>
          <a:p>
            <a:r>
              <a:rPr lang="es-MX" sz="1300" dirty="0" smtClean="0"/>
              <a:t>Es una demostración increíble de la naturaleza. Todo a tu alrededor vive, respira, crece, decae y muere. Realmente puedes ver algunas plantas creciendo ante tus ojos. </a:t>
            </a:r>
          </a:p>
          <a:p>
            <a:endParaRPr lang="es-MX" sz="1300" dirty="0" smtClean="0"/>
          </a:p>
          <a:p>
            <a:r>
              <a:rPr lang="es-MX" sz="1300" dirty="0" smtClean="0"/>
              <a:t>Hay árboles del tamaño de rascacielos. Verás hojas del tamaño de paraguas. Las viñas de todos los tamaños y de diferentes formas entrelazan todo junto. Hay plantas que crecen de las viñas, las cuales crecen en los árboles cubiertos con otras plantas.</a:t>
            </a:r>
          </a:p>
          <a:p>
            <a:endParaRPr lang="es-MX" sz="1300" dirty="0" smtClean="0"/>
          </a:p>
          <a:p>
            <a:r>
              <a:rPr lang="es-MX" sz="1300" dirty="0" smtClean="0"/>
              <a:t>Incluso, si has ido de excursión a muchos bosques, te sorprenderá la increíble mezcla de plantas en un bosque tropical. Un bosque en los Estados Unidos tiene cerca de 12-15 tipos de árboles en un acre. En la Amazonia, ¡un solo acre tendrá cerca de 300 clases diferentes de árboles!</a:t>
            </a:r>
          </a:p>
          <a:p>
            <a:r>
              <a:rPr lang="es-MX" sz="1300" dirty="0" smtClean="0"/>
              <a:t> </a:t>
            </a:r>
          </a:p>
          <a:p>
            <a:r>
              <a:rPr lang="es-MX" sz="1300" dirty="0" smtClean="0"/>
              <a:t>El aire limpio y la grandeza de tantas cosas vivientes a tu alrededor, de cierta forma te llenan de energía. Sientes vida fluir a tu alrededor y a través de ti. Es realmente difícil de describir. Te puede emocionar, abrumar y darte energía, todo al mismo tiempo. Dondequiera que miras, ves algo nuevo, diferente y sorprendente.</a:t>
            </a:r>
          </a:p>
          <a:p>
            <a:endParaRPr lang="en-US" sz="1300" dirty="0"/>
          </a:p>
          <a:p>
            <a:r>
              <a:rPr lang="en-US" sz="1300" dirty="0">
                <a:hlinkClick r:id="rId2"/>
              </a:rPr>
              <a:t>http://www.leslietaylor.net/rainforest/rainforest.html</a:t>
            </a:r>
            <a:endParaRPr lang="en-US" sz="1300" dirty="0"/>
          </a:p>
          <a:p>
            <a:endParaRPr lang="en-US" sz="1300" dirty="0"/>
          </a:p>
        </p:txBody>
      </p:sp>
      <p:sp>
        <p:nvSpPr>
          <p:cNvPr id="8" name="TextBox 7"/>
          <p:cNvSpPr txBox="1"/>
          <p:nvPr/>
        </p:nvSpPr>
        <p:spPr>
          <a:xfrm>
            <a:off x="5551170" y="152400"/>
            <a:ext cx="2057400" cy="830997"/>
          </a:xfrm>
          <a:prstGeom prst="rect">
            <a:avLst/>
          </a:prstGeom>
          <a:ln w="9525"/>
        </p:spPr>
        <p:style>
          <a:lnRef idx="2">
            <a:schemeClr val="dk1"/>
          </a:lnRef>
          <a:fillRef idx="1">
            <a:schemeClr val="lt1"/>
          </a:fillRef>
          <a:effectRef idx="0">
            <a:schemeClr val="dk1"/>
          </a:effectRef>
          <a:fontRef idx="minor">
            <a:schemeClr val="dk1"/>
          </a:fontRef>
        </p:style>
        <p:txBody>
          <a:bodyPr wrap="square" rtlCol="0">
            <a:spAutoFit/>
          </a:bodyPr>
          <a:lstStyle/>
          <a:p>
            <a:pPr lvl="0"/>
            <a:r>
              <a:rPr lang="es-ES_tradnl" sz="800" dirty="0">
                <a:solidFill>
                  <a:prstClr val="black"/>
                </a:solidFill>
              </a:rPr>
              <a:t>Equivalencia de grado: </a:t>
            </a:r>
            <a:r>
              <a:rPr lang="es-ES_tradnl" sz="800" dirty="0" smtClean="0">
                <a:solidFill>
                  <a:prstClr val="black"/>
                </a:solidFill>
              </a:rPr>
              <a:t>6.0</a:t>
            </a:r>
            <a:endParaRPr lang="es-ES_tradnl" sz="800" dirty="0">
              <a:solidFill>
                <a:prstClr val="black"/>
              </a:solidFill>
            </a:endParaRPr>
          </a:p>
          <a:p>
            <a:pPr lvl="0"/>
            <a:r>
              <a:rPr lang="es-ES" sz="800" dirty="0">
                <a:solidFill>
                  <a:prstClr val="black"/>
                </a:solidFill>
              </a:rPr>
              <a:t>Escala </a:t>
            </a:r>
            <a:r>
              <a:rPr lang="es-ES" sz="800" i="1" dirty="0" err="1">
                <a:solidFill>
                  <a:prstClr val="black"/>
                </a:solidFill>
              </a:rPr>
              <a:t>Lexile</a:t>
            </a:r>
            <a:r>
              <a:rPr lang="es-ES" sz="800" dirty="0">
                <a:solidFill>
                  <a:prstClr val="black"/>
                </a:solidFill>
              </a:rPr>
              <a:t>: </a:t>
            </a:r>
            <a:r>
              <a:rPr lang="es-ES" sz="800" dirty="0" smtClean="0">
                <a:solidFill>
                  <a:prstClr val="black"/>
                </a:solidFill>
              </a:rPr>
              <a:t>830L</a:t>
            </a:r>
            <a:endParaRPr lang="es-ES" sz="800" dirty="0">
              <a:solidFill>
                <a:prstClr val="black"/>
              </a:solidFill>
            </a:endParaRPr>
          </a:p>
          <a:p>
            <a:pPr lvl="0"/>
            <a:r>
              <a:rPr lang="es-ES" sz="800" dirty="0">
                <a:solidFill>
                  <a:prstClr val="black"/>
                </a:solidFill>
              </a:rPr>
              <a:t>Promedio del largo de la oración: </a:t>
            </a:r>
            <a:r>
              <a:rPr lang="es-ES" sz="800" dirty="0" smtClean="0">
                <a:solidFill>
                  <a:prstClr val="black"/>
                </a:solidFill>
              </a:rPr>
              <a:t>13.03</a:t>
            </a:r>
            <a:endParaRPr lang="es-ES" sz="800" dirty="0">
              <a:solidFill>
                <a:prstClr val="black"/>
              </a:solidFill>
            </a:endParaRPr>
          </a:p>
          <a:p>
            <a:pPr lvl="0"/>
            <a:r>
              <a:rPr lang="es-ES" sz="800" dirty="0">
                <a:solidFill>
                  <a:prstClr val="black"/>
                </a:solidFill>
              </a:rPr>
              <a:t>Promedio de la frecuencia de palabras: </a:t>
            </a:r>
            <a:r>
              <a:rPr lang="es-ES" sz="800" dirty="0" smtClean="0">
                <a:solidFill>
                  <a:prstClr val="black"/>
                </a:solidFill>
              </a:rPr>
              <a:t>3.63</a:t>
            </a:r>
            <a:endParaRPr lang="es-ES" sz="800" dirty="0">
              <a:solidFill>
                <a:prstClr val="black"/>
              </a:solidFill>
            </a:endParaRPr>
          </a:p>
          <a:p>
            <a:pPr lvl="0"/>
            <a:r>
              <a:rPr lang="es-ES" sz="800" dirty="0">
                <a:solidFill>
                  <a:prstClr val="black"/>
                </a:solidFill>
              </a:rPr>
              <a:t>Número de palabras: </a:t>
            </a:r>
            <a:r>
              <a:rPr lang="es-ES" sz="800" dirty="0" smtClean="0">
                <a:solidFill>
                  <a:prstClr val="black"/>
                </a:solidFill>
              </a:rPr>
              <a:t>417</a:t>
            </a:r>
            <a:endParaRPr lang="es-ES" sz="800" dirty="0">
              <a:solidFill>
                <a:prstClr val="black"/>
              </a:solidFill>
            </a:endParaRPr>
          </a:p>
          <a:p>
            <a:pPr lvl="0"/>
            <a:r>
              <a:rPr lang="es-419" sz="800" b="1" i="1" dirty="0">
                <a:solidFill>
                  <a:prstClr val="black"/>
                </a:solidFill>
              </a:rPr>
              <a:t>Nota: Basado en el texto original en inglés</a:t>
            </a:r>
            <a:r>
              <a:rPr lang="es-419" sz="800" b="1" i="1" dirty="0" smtClean="0">
                <a:solidFill>
                  <a:prstClr val="black"/>
                </a:solidFill>
              </a:rPr>
              <a:t>.</a:t>
            </a:r>
            <a:endParaRPr lang="es-ES_tradnl" sz="800" dirty="0">
              <a:solidFill>
                <a:prstClr val="black"/>
              </a:solidFill>
            </a:endParaRPr>
          </a:p>
        </p:txBody>
      </p:sp>
    </p:spTree>
    <p:extLst>
      <p:ext uri="{BB962C8B-B14F-4D97-AF65-F5344CB8AC3E}">
        <p14:creationId xmlns:p14="http://schemas.microsoft.com/office/powerpoint/2010/main" val="10878816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a:off x="685800" y="4866574"/>
            <a:ext cx="6450003" cy="2688200"/>
          </a:xfrm>
          <a:prstGeom prst="rect">
            <a:avLst/>
          </a:prstGeom>
        </p:spPr>
        <p:txBody>
          <a:bodyPr wrap="square" lIns="101881" tIns="50941" rIns="101881" bIns="50941">
            <a:spAutoFit/>
          </a:bodyPr>
          <a:lstStyle/>
          <a:p>
            <a:endParaRPr lang="en-US" sz="1400" b="1" dirty="0" smtClean="0">
              <a:latin typeface="Helvetica" pitchFamily="34" charset="0"/>
              <a:cs typeface="Helvetica" pitchFamily="34" charset="0"/>
            </a:endParaRPr>
          </a:p>
          <a:p>
            <a:pPr marL="287338" indent="-287338"/>
            <a:r>
              <a:rPr lang="en-US" sz="1400" b="1" dirty="0" smtClean="0">
                <a:latin typeface="Helvetica" pitchFamily="34" charset="0"/>
                <a:cs typeface="Helvetica" pitchFamily="34" charset="0"/>
              </a:rPr>
              <a:t>10. </a:t>
            </a:r>
            <a:r>
              <a:rPr lang="es-ES" sz="1400" b="1" dirty="0" smtClean="0">
                <a:latin typeface="Helvetica" pitchFamily="34" charset="0"/>
                <a:cs typeface="Helvetica" pitchFamily="34" charset="0"/>
              </a:rPr>
              <a:t>¿Qué puedes concluir sobre la relación que existe entre el río Amazonas y el bosque tropical de la Amazonia?</a:t>
            </a:r>
          </a:p>
          <a:p>
            <a:pPr marL="287338" indent="-287338"/>
            <a:endParaRPr lang="en-US" sz="1400" dirty="0">
              <a:latin typeface="Helvetica" pitchFamily="34" charset="0"/>
              <a:cs typeface="Helvetica" pitchFamily="34" charset="0"/>
            </a:endParaRPr>
          </a:p>
          <a:p>
            <a:pPr marL="574675" indent="-287338">
              <a:buFont typeface="+mj-lt"/>
              <a:buAutoNum type="alphaUcPeriod"/>
            </a:pPr>
            <a:r>
              <a:rPr lang="en-US" sz="1400" dirty="0" smtClean="0">
                <a:latin typeface="Helvetica" pitchFamily="34" charset="0"/>
                <a:cs typeface="Helvetica" pitchFamily="34" charset="0"/>
              </a:rPr>
              <a:t> El </a:t>
            </a:r>
            <a:r>
              <a:rPr lang="en-US" sz="1400" dirty="0" err="1">
                <a:latin typeface="Helvetica" pitchFamily="34" charset="0"/>
                <a:cs typeface="Helvetica" pitchFamily="34" charset="0"/>
              </a:rPr>
              <a:t>bosque</a:t>
            </a:r>
            <a:r>
              <a:rPr lang="en-US" sz="1400" dirty="0">
                <a:latin typeface="Helvetica" pitchFamily="34" charset="0"/>
                <a:cs typeface="Helvetica" pitchFamily="34" charset="0"/>
              </a:rPr>
              <a:t> tropical de </a:t>
            </a:r>
            <a:r>
              <a:rPr lang="es-ES" sz="1400" dirty="0">
                <a:latin typeface="Helvetica" pitchFamily="34" charset="0"/>
                <a:cs typeface="Helvetica" pitchFamily="34" charset="0"/>
              </a:rPr>
              <a:t>l</a:t>
            </a:r>
            <a:r>
              <a:rPr lang="es-ES" sz="1400" dirty="0" smtClean="0">
                <a:latin typeface="Helvetica" pitchFamily="34" charset="0"/>
                <a:cs typeface="Helvetica" pitchFamily="34" charset="0"/>
              </a:rPr>
              <a:t>a Amazonia requiere de mucha agua.</a:t>
            </a:r>
          </a:p>
          <a:p>
            <a:pPr marL="574675" indent="-287338">
              <a:buFont typeface="+mj-lt"/>
              <a:buAutoNum type="alphaUcPeriod"/>
            </a:pPr>
            <a:endParaRPr lang="en-US" sz="1400" dirty="0">
              <a:latin typeface="Helvetica" pitchFamily="34" charset="0"/>
              <a:cs typeface="Helvetica" pitchFamily="34" charset="0"/>
            </a:endParaRPr>
          </a:p>
          <a:p>
            <a:pPr marL="574675" indent="-287338">
              <a:buFont typeface="+mj-lt"/>
              <a:buAutoNum type="alphaUcPeriod" startAt="2"/>
            </a:pPr>
            <a:r>
              <a:rPr lang="en-US" sz="1400" dirty="0" smtClean="0">
                <a:latin typeface="Helvetica" pitchFamily="34" charset="0"/>
                <a:cs typeface="Helvetica" pitchFamily="34" charset="0"/>
              </a:rPr>
              <a:t> El </a:t>
            </a:r>
            <a:r>
              <a:rPr lang="en-US" sz="1400" dirty="0" err="1">
                <a:latin typeface="Helvetica" pitchFamily="34" charset="0"/>
                <a:cs typeface="Helvetica" pitchFamily="34" charset="0"/>
              </a:rPr>
              <a:t>bosque</a:t>
            </a:r>
            <a:r>
              <a:rPr lang="en-US" sz="1400" dirty="0">
                <a:latin typeface="Helvetica" pitchFamily="34" charset="0"/>
                <a:cs typeface="Helvetica" pitchFamily="34" charset="0"/>
              </a:rPr>
              <a:t> tropical de </a:t>
            </a:r>
            <a:r>
              <a:rPr lang="es-ES" sz="1400" dirty="0">
                <a:latin typeface="Helvetica" pitchFamily="34" charset="0"/>
                <a:cs typeface="Helvetica" pitchFamily="34" charset="0"/>
              </a:rPr>
              <a:t>l</a:t>
            </a:r>
            <a:r>
              <a:rPr lang="es-ES" sz="1400" dirty="0" smtClean="0">
                <a:latin typeface="Helvetica" pitchFamily="34" charset="0"/>
                <a:cs typeface="Helvetica" pitchFamily="34" charset="0"/>
              </a:rPr>
              <a:t>a </a:t>
            </a:r>
            <a:r>
              <a:rPr lang="es-ES" sz="1400" dirty="0">
                <a:latin typeface="Helvetica" pitchFamily="34" charset="0"/>
                <a:cs typeface="Helvetica" pitchFamily="34" charset="0"/>
              </a:rPr>
              <a:t>Amazonia crece </a:t>
            </a:r>
            <a:r>
              <a:rPr lang="es-ES" sz="1400" dirty="0" smtClean="0">
                <a:latin typeface="Helvetica" pitchFamily="34" charset="0"/>
                <a:cs typeface="Helvetica" pitchFamily="34" charset="0"/>
              </a:rPr>
              <a:t>cerca del río.</a:t>
            </a:r>
          </a:p>
          <a:p>
            <a:pPr marL="574675" indent="-287338">
              <a:buFont typeface="+mj-lt"/>
              <a:buAutoNum type="alphaUcPeriod" startAt="2"/>
            </a:pPr>
            <a:endParaRPr lang="en-US" sz="1400" dirty="0">
              <a:latin typeface="Helvetica" pitchFamily="34" charset="0"/>
              <a:cs typeface="Helvetica" pitchFamily="34" charset="0"/>
            </a:endParaRPr>
          </a:p>
          <a:p>
            <a:pPr marL="574675" indent="-287338">
              <a:buFont typeface="+mj-lt"/>
              <a:buAutoNum type="alphaUcPeriod" startAt="3"/>
            </a:pPr>
            <a:r>
              <a:rPr lang="en-US" sz="1400" dirty="0" smtClean="0">
                <a:latin typeface="Helvetica" pitchFamily="34" charset="0"/>
                <a:cs typeface="Helvetica" pitchFamily="34" charset="0"/>
              </a:rPr>
              <a:t> </a:t>
            </a:r>
            <a:r>
              <a:rPr lang="es-ES" sz="1400" dirty="0" smtClean="0">
                <a:latin typeface="Helvetica" pitchFamily="34" charset="0"/>
                <a:cs typeface="Helvetica" pitchFamily="34" charset="0"/>
              </a:rPr>
              <a:t>El río Amazonas es el río más largo del mundo.</a:t>
            </a:r>
          </a:p>
          <a:p>
            <a:pPr marL="574675" indent="-287338">
              <a:buFont typeface="+mj-lt"/>
              <a:buAutoNum type="alphaUcPeriod" startAt="3"/>
            </a:pPr>
            <a:endParaRPr lang="en-US" sz="1400" dirty="0">
              <a:latin typeface="Helvetica" pitchFamily="34" charset="0"/>
              <a:cs typeface="Helvetica" pitchFamily="34" charset="0"/>
            </a:endParaRPr>
          </a:p>
          <a:p>
            <a:pPr marL="574675" indent="-287338">
              <a:buFont typeface="+mj-lt"/>
              <a:buAutoNum type="alphaUcPeriod" startAt="3"/>
            </a:pPr>
            <a:r>
              <a:rPr lang="es-ES" sz="1400" dirty="0" smtClean="0">
                <a:latin typeface="Helvetica" pitchFamily="34" charset="0"/>
                <a:cs typeface="Helvetica" pitchFamily="34" charset="0"/>
              </a:rPr>
              <a:t>El río Amazonas entra </a:t>
            </a:r>
            <a:r>
              <a:rPr lang="es-ES" sz="1400" dirty="0">
                <a:latin typeface="Helvetica" pitchFamily="34" charset="0"/>
                <a:cs typeface="Helvetica" pitchFamily="34" charset="0"/>
              </a:rPr>
              <a:t>el bosque tropical de </a:t>
            </a:r>
            <a:r>
              <a:rPr lang="es-ES" sz="1400" dirty="0" smtClean="0">
                <a:latin typeface="Helvetica" pitchFamily="34" charset="0"/>
                <a:cs typeface="Helvetica" pitchFamily="34" charset="0"/>
              </a:rPr>
              <a:t>la Amazonia y es su fuente principal de agua</a:t>
            </a:r>
            <a:r>
              <a:rPr lang="en-US" sz="1400" dirty="0" smtClean="0">
                <a:latin typeface="Helvetica" pitchFamily="34" charset="0"/>
                <a:cs typeface="Helvetica" pitchFamily="34" charset="0"/>
              </a:rPr>
              <a:t>.</a:t>
            </a:r>
            <a:endParaRPr lang="en-US" sz="1400" dirty="0">
              <a:latin typeface="Helvetica" pitchFamily="34" charset="0"/>
              <a:cs typeface="Helvetica" pitchFamily="34" charset="0"/>
            </a:endParaRPr>
          </a:p>
        </p:txBody>
      </p:sp>
      <p:sp>
        <p:nvSpPr>
          <p:cNvPr id="27" name="Rectangle 26"/>
          <p:cNvSpPr/>
          <p:nvPr/>
        </p:nvSpPr>
        <p:spPr>
          <a:xfrm>
            <a:off x="749751" y="320731"/>
            <a:ext cx="6386052" cy="2903644"/>
          </a:xfrm>
          <a:prstGeom prst="rect">
            <a:avLst/>
          </a:prstGeom>
        </p:spPr>
        <p:txBody>
          <a:bodyPr wrap="square" lIns="101881" tIns="50941" rIns="101881" bIns="50941">
            <a:spAutoFit/>
          </a:bodyPr>
          <a:lstStyle/>
          <a:p>
            <a:endParaRPr lang="en-US" sz="1400" b="1" dirty="0">
              <a:latin typeface="Helvetica" pitchFamily="34" charset="0"/>
              <a:cs typeface="Helvetica" pitchFamily="34" charset="0"/>
            </a:endParaRPr>
          </a:p>
          <a:p>
            <a:pPr marL="287338" indent="-287338">
              <a:buAutoNum type="arabicPeriod" startAt="9"/>
            </a:pPr>
            <a:r>
              <a:rPr lang="es-ES" sz="1400" b="1" dirty="0" smtClean="0">
                <a:latin typeface="Helvetica" pitchFamily="34" charset="0"/>
                <a:cs typeface="Helvetica" pitchFamily="34" charset="0"/>
              </a:rPr>
              <a:t>¿Qué impacto tiene el suelo forestal en el estrato (capa) emergente?</a:t>
            </a:r>
          </a:p>
          <a:p>
            <a:pPr marL="366437" indent="-366437">
              <a:buAutoNum type="arabicPeriod" startAt="9"/>
            </a:pPr>
            <a:endParaRPr lang="en-US" sz="1400" dirty="0">
              <a:latin typeface="Helvetica" pitchFamily="34" charset="0"/>
              <a:cs typeface="Helvetica" pitchFamily="34" charset="0"/>
            </a:endParaRPr>
          </a:p>
          <a:p>
            <a:pPr marL="574675" indent="-287338">
              <a:buFont typeface="+mj-lt"/>
              <a:buAutoNum type="alphaUcPeriod"/>
            </a:pPr>
            <a:r>
              <a:rPr lang="en-US" sz="1400" dirty="0" smtClean="0">
                <a:latin typeface="Helvetica" pitchFamily="34" charset="0"/>
                <a:cs typeface="Helvetica" pitchFamily="34" charset="0"/>
              </a:rPr>
              <a:t> </a:t>
            </a:r>
            <a:r>
              <a:rPr lang="es-ES" sz="1400" dirty="0" smtClean="0">
                <a:latin typeface="Helvetica" pitchFamily="34" charset="0"/>
                <a:cs typeface="Helvetica" pitchFamily="34" charset="0"/>
              </a:rPr>
              <a:t>Las lombrices de tierra utilizan los nutrientes del suelo forestal como fuente de alimento.</a:t>
            </a:r>
          </a:p>
          <a:p>
            <a:pPr marL="574675" indent="-287338">
              <a:buFont typeface="+mj-lt"/>
              <a:buAutoNum type="alphaUcPeriod"/>
            </a:pPr>
            <a:endParaRPr lang="en-US" sz="1400" dirty="0">
              <a:latin typeface="Helvetica" pitchFamily="34" charset="0"/>
              <a:cs typeface="Helvetica" pitchFamily="34" charset="0"/>
            </a:endParaRPr>
          </a:p>
          <a:p>
            <a:pPr marL="574675" indent="-287338">
              <a:buFont typeface="+mj-lt"/>
              <a:buAutoNum type="alphaUcPeriod" startAt="2"/>
            </a:pPr>
            <a:r>
              <a:rPr lang="en-US" sz="1400" dirty="0" smtClean="0">
                <a:latin typeface="Helvetica" pitchFamily="34" charset="0"/>
                <a:cs typeface="Helvetica" pitchFamily="34" charset="0"/>
              </a:rPr>
              <a:t> </a:t>
            </a:r>
            <a:r>
              <a:rPr lang="es-ES" sz="1400" dirty="0" smtClean="0">
                <a:latin typeface="Helvetica" pitchFamily="34" charset="0"/>
                <a:cs typeface="Helvetica" pitchFamily="34" charset="0"/>
              </a:rPr>
              <a:t>Los animales en el estrato emergente casi nunca tocan el suelo del piso del bosque.</a:t>
            </a:r>
          </a:p>
          <a:p>
            <a:pPr marL="574675" indent="-287338">
              <a:buFont typeface="+mj-lt"/>
              <a:buAutoNum type="alphaUcPeriod" startAt="2"/>
            </a:pPr>
            <a:endParaRPr lang="en-US" sz="1400" dirty="0">
              <a:latin typeface="Helvetica" pitchFamily="34" charset="0"/>
              <a:cs typeface="Helvetica" pitchFamily="34" charset="0"/>
            </a:endParaRPr>
          </a:p>
          <a:p>
            <a:pPr marL="574675" indent="-287338">
              <a:buFont typeface="+mj-lt"/>
              <a:buAutoNum type="alphaUcPeriod" startAt="3"/>
            </a:pPr>
            <a:r>
              <a:rPr lang="en-US" sz="1400" dirty="0" smtClean="0">
                <a:latin typeface="Helvetica" pitchFamily="34" charset="0"/>
                <a:cs typeface="Helvetica" pitchFamily="34" charset="0"/>
              </a:rPr>
              <a:t> </a:t>
            </a:r>
            <a:r>
              <a:rPr lang="es-ES" sz="1400" dirty="0" smtClean="0">
                <a:latin typeface="Helvetica" pitchFamily="34" charset="0"/>
                <a:cs typeface="Helvetica" pitchFamily="34" charset="0"/>
              </a:rPr>
              <a:t>Las raíces de los árboles altos del estrato emergente necesitan los nutrientes del suelo forestal para crecer.</a:t>
            </a:r>
          </a:p>
          <a:p>
            <a:pPr marL="574675" indent="-287338">
              <a:buFont typeface="+mj-lt"/>
              <a:buAutoNum type="alphaUcPeriod" startAt="3"/>
            </a:pPr>
            <a:endParaRPr lang="en-US" sz="1400" dirty="0" smtClean="0">
              <a:latin typeface="Helvetica" pitchFamily="34" charset="0"/>
              <a:cs typeface="Helvetica" pitchFamily="34" charset="0"/>
            </a:endParaRPr>
          </a:p>
          <a:p>
            <a:pPr marL="574675" indent="-287338">
              <a:buFont typeface="+mj-lt"/>
              <a:buAutoNum type="alphaUcPeriod" startAt="4"/>
            </a:pPr>
            <a:r>
              <a:rPr lang="es-ES" sz="1400" dirty="0">
                <a:latin typeface="Helvetica" pitchFamily="34" charset="0"/>
                <a:cs typeface="Helvetica" pitchFamily="34" charset="0"/>
              </a:rPr>
              <a:t>E</a:t>
            </a:r>
            <a:r>
              <a:rPr lang="es-ES" sz="1400" dirty="0" smtClean="0">
                <a:latin typeface="Helvetica" pitchFamily="34" charset="0"/>
                <a:cs typeface="Helvetica" pitchFamily="34" charset="0"/>
              </a:rPr>
              <a:t>l suelo forestal no recibe mucha luz solar del estrato emergente.</a:t>
            </a:r>
            <a:endParaRPr lang="en-US" sz="1400" dirty="0">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37</a:t>
            </a:fld>
            <a:endParaRPr lang="en-US" dirty="0"/>
          </a:p>
        </p:txBody>
      </p:sp>
      <p:cxnSp>
        <p:nvCxnSpPr>
          <p:cNvPr id="11" name="Straight Connector 10"/>
          <p:cNvCxnSpPr/>
          <p:nvPr/>
        </p:nvCxnSpPr>
        <p:spPr>
          <a:xfrm>
            <a:off x="635380" y="4310743"/>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749751" y="1012762"/>
            <a:ext cx="242888" cy="2129660"/>
            <a:chOff x="837729" y="990600"/>
            <a:chExt cx="242888" cy="2129660"/>
          </a:xfrm>
        </p:grpSpPr>
        <p:sp>
          <p:nvSpPr>
            <p:cNvPr id="14" name="Oval 13"/>
            <p:cNvSpPr/>
            <p:nvPr/>
          </p:nvSpPr>
          <p:spPr>
            <a:xfrm>
              <a:off x="837729" y="288077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5" name="Oval 14"/>
            <p:cNvSpPr/>
            <p:nvPr/>
          </p:nvSpPr>
          <p:spPr>
            <a:xfrm>
              <a:off x="837729" y="228121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6" name="Oval 15"/>
            <p:cNvSpPr/>
            <p:nvPr/>
          </p:nvSpPr>
          <p:spPr>
            <a:xfrm>
              <a:off x="837729" y="9906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7" name="Oval 16"/>
            <p:cNvSpPr/>
            <p:nvPr/>
          </p:nvSpPr>
          <p:spPr>
            <a:xfrm>
              <a:off x="837729" y="161820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pSp>
        <p:nvGrpSpPr>
          <p:cNvPr id="3" name="Group 2"/>
          <p:cNvGrpSpPr/>
          <p:nvPr/>
        </p:nvGrpSpPr>
        <p:grpSpPr>
          <a:xfrm>
            <a:off x="743417" y="5791200"/>
            <a:ext cx="252743" cy="1502335"/>
            <a:chOff x="834971" y="5486400"/>
            <a:chExt cx="252743" cy="1502335"/>
          </a:xfrm>
        </p:grpSpPr>
        <p:sp>
          <p:nvSpPr>
            <p:cNvPr id="18" name="Oval 17"/>
            <p:cNvSpPr/>
            <p:nvPr/>
          </p:nvSpPr>
          <p:spPr>
            <a:xfrm>
              <a:off x="834971" y="591668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9" name="Oval 18"/>
            <p:cNvSpPr/>
            <p:nvPr/>
          </p:nvSpPr>
          <p:spPr>
            <a:xfrm>
              <a:off x="844826" y="63178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0" name="Oval 19"/>
            <p:cNvSpPr/>
            <p:nvPr/>
          </p:nvSpPr>
          <p:spPr>
            <a:xfrm>
              <a:off x="844826" y="674924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1" name="Oval 20"/>
            <p:cNvSpPr/>
            <p:nvPr/>
          </p:nvSpPr>
          <p:spPr>
            <a:xfrm>
              <a:off x="841305" y="54864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aphicFrame>
        <p:nvGraphicFramePr>
          <p:cNvPr id="24" name="Table 23"/>
          <p:cNvGraphicFramePr>
            <a:graphicFrameLocks noGrp="1"/>
          </p:cNvGraphicFramePr>
          <p:nvPr>
            <p:extLst>
              <p:ext uri="{D42A27DB-BD31-4B8C-83A1-F6EECF244321}">
                <p14:modId xmlns:p14="http://schemas.microsoft.com/office/powerpoint/2010/main" val="1016498401"/>
              </p:ext>
            </p:extLst>
          </p:nvPr>
        </p:nvGraphicFramePr>
        <p:xfrm>
          <a:off x="5388053" y="3441645"/>
          <a:ext cx="1638758" cy="534894"/>
        </p:xfrm>
        <a:graphic>
          <a:graphicData uri="http://schemas.openxmlformats.org/drawingml/2006/table">
            <a:tbl>
              <a:tblPr/>
              <a:tblGrid>
                <a:gridCol w="1638758"/>
              </a:tblGrid>
              <a:tr h="165245">
                <a:tc>
                  <a:txBody>
                    <a:bodyPr/>
                    <a:lstStyle/>
                    <a:p>
                      <a:pPr marL="0" marR="0" algn="l">
                        <a:lnSpc>
                          <a:spcPct val="100000"/>
                        </a:lnSpc>
                        <a:spcBef>
                          <a:spcPts val="0"/>
                        </a:spcBef>
                        <a:spcAft>
                          <a:spcPts val="0"/>
                        </a:spcAft>
                      </a:pPr>
                      <a:r>
                        <a:rPr lang="en-US" sz="800" b="1" i="1" dirty="0" err="1" smtClean="0">
                          <a:solidFill>
                            <a:srgbClr val="000000"/>
                          </a:solidFill>
                          <a:latin typeface="Calibri"/>
                          <a:ea typeface="Times New Roman"/>
                          <a:cs typeface="Times New Roman"/>
                        </a:rPr>
                        <a:t>Hacia</a:t>
                      </a:r>
                      <a:r>
                        <a:rPr lang="en-US" sz="800" b="1" i="1" dirty="0" smtClean="0">
                          <a:solidFill>
                            <a:srgbClr val="000000"/>
                          </a:solidFill>
                          <a:latin typeface="Calibri"/>
                          <a:ea typeface="Times New Roman"/>
                          <a:cs typeface="Times New Roman"/>
                        </a:rPr>
                        <a:t> RI.4.3     </a:t>
                      </a:r>
                      <a:r>
                        <a:rPr lang="en-US" sz="800" b="1" i="0" dirty="0" smtClean="0">
                          <a:solidFill>
                            <a:srgbClr val="000000"/>
                          </a:solidFill>
                          <a:latin typeface="Calibri"/>
                          <a:ea typeface="Times New Roman"/>
                          <a:cs typeface="Times New Roman"/>
                        </a:rPr>
                        <a:t>DOK 2 </a:t>
                      </a:r>
                      <a:r>
                        <a:rPr lang="en-US" sz="800" b="1" i="0" dirty="0">
                          <a:solidFill>
                            <a:srgbClr val="000000"/>
                          </a:solidFill>
                          <a:latin typeface="Calibri"/>
                          <a:ea typeface="Times New Roman"/>
                          <a:cs typeface="Times New Roman"/>
                        </a:rPr>
                        <a:t>- </a:t>
                      </a:r>
                      <a:r>
                        <a:rPr lang="en-US" sz="800" b="1" i="0" dirty="0" smtClean="0">
                          <a:solidFill>
                            <a:srgbClr val="000000"/>
                          </a:solidFill>
                          <a:latin typeface="Calibri"/>
                          <a:ea typeface="Times New Roman"/>
                          <a:cs typeface="Times New Roman"/>
                        </a:rPr>
                        <a:t>ANs</a:t>
                      </a:r>
                      <a:endParaRPr lang="en-US" sz="800" i="0" dirty="0">
                        <a:latin typeface="Calibri"/>
                        <a:ea typeface="Calibri"/>
                        <a:cs typeface="Times New Roman"/>
                      </a:endParaRPr>
                    </a:p>
                  </a:txBody>
                  <a:tcPr marL="32363" marR="3236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r>
              <a:tr h="369649">
                <a:tc>
                  <a:txBody>
                    <a:bodyPr/>
                    <a:lstStyle/>
                    <a:p>
                      <a:pPr marL="0" marR="0" algn="l">
                        <a:lnSpc>
                          <a:spcPct val="100000"/>
                        </a:lnSpc>
                        <a:spcBef>
                          <a:spcPts val="0"/>
                        </a:spcBef>
                        <a:spcAft>
                          <a:spcPts val="0"/>
                        </a:spcAft>
                      </a:pPr>
                      <a:r>
                        <a:rPr lang="es-ES" sz="800" b="0" dirty="0" smtClean="0">
                          <a:solidFill>
                            <a:srgbClr val="000000"/>
                          </a:solidFill>
                          <a:effectLst/>
                          <a:latin typeface="+mn-lt"/>
                          <a:ea typeface="Times New Roman"/>
                          <a:cs typeface="Times New Roman"/>
                        </a:rPr>
                        <a:t>Distingue entre información relevante e irrelevante en un texto histórico, científico o técnico.</a:t>
                      </a:r>
                      <a:endParaRPr lang="en-US" sz="800" b="0" dirty="0">
                        <a:effectLst/>
                        <a:latin typeface="+mn-lt"/>
                        <a:ea typeface="Calibri"/>
                        <a:cs typeface="Times New Roman"/>
                      </a:endParaRPr>
                    </a:p>
                  </a:txBody>
                  <a:tcPr marL="32363" marR="323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aphicFrame>
        <p:nvGraphicFramePr>
          <p:cNvPr id="29" name="Table 28"/>
          <p:cNvGraphicFramePr>
            <a:graphicFrameLocks noGrp="1"/>
          </p:cNvGraphicFramePr>
          <p:nvPr>
            <p:extLst>
              <p:ext uri="{D42A27DB-BD31-4B8C-83A1-F6EECF244321}">
                <p14:modId xmlns:p14="http://schemas.microsoft.com/office/powerpoint/2010/main" val="2475153914"/>
              </p:ext>
            </p:extLst>
          </p:nvPr>
        </p:nvGraphicFramePr>
        <p:xfrm>
          <a:off x="5379904" y="8158522"/>
          <a:ext cx="1782896" cy="731520"/>
        </p:xfrm>
        <a:graphic>
          <a:graphicData uri="http://schemas.openxmlformats.org/drawingml/2006/table">
            <a:tbl>
              <a:tblPr/>
              <a:tblGrid>
                <a:gridCol w="1782896"/>
              </a:tblGrid>
              <a:tr h="71078">
                <a:tc>
                  <a:txBody>
                    <a:bodyPr/>
                    <a:lstStyle/>
                    <a:p>
                      <a:pPr marL="0" marR="0" algn="ctr">
                        <a:lnSpc>
                          <a:spcPct val="100000"/>
                        </a:lnSpc>
                        <a:spcBef>
                          <a:spcPts val="0"/>
                        </a:spcBef>
                        <a:spcAft>
                          <a:spcPts val="0"/>
                        </a:spcAft>
                      </a:pPr>
                      <a:r>
                        <a:rPr lang="en-US" sz="800" b="1" i="1" dirty="0" err="1" smtClean="0">
                          <a:solidFill>
                            <a:srgbClr val="000000"/>
                          </a:solidFill>
                          <a:latin typeface="Calibri"/>
                          <a:ea typeface="Times New Roman"/>
                          <a:cs typeface="Times New Roman"/>
                        </a:rPr>
                        <a:t>Hacia</a:t>
                      </a:r>
                      <a:r>
                        <a:rPr lang="en-US" sz="800" b="1" i="1" dirty="0" smtClean="0">
                          <a:solidFill>
                            <a:srgbClr val="000000"/>
                          </a:solidFill>
                          <a:latin typeface="Calibri"/>
                          <a:ea typeface="Times New Roman"/>
                          <a:cs typeface="Times New Roman"/>
                        </a:rPr>
                        <a:t> RI.4.3            </a:t>
                      </a:r>
                      <a:r>
                        <a:rPr lang="en-US" sz="800" b="1" i="0" dirty="0" smtClean="0">
                          <a:solidFill>
                            <a:srgbClr val="000000"/>
                          </a:solidFill>
                          <a:latin typeface="Calibri"/>
                          <a:ea typeface="Times New Roman"/>
                          <a:cs typeface="Times New Roman"/>
                        </a:rPr>
                        <a:t>DOK 3- </a:t>
                      </a:r>
                      <a:r>
                        <a:rPr lang="en-US" sz="800" b="1" i="0" dirty="0" err="1" smtClean="0">
                          <a:solidFill>
                            <a:srgbClr val="000000"/>
                          </a:solidFill>
                          <a:latin typeface="Calibri"/>
                          <a:ea typeface="Times New Roman"/>
                          <a:cs typeface="Times New Roman"/>
                        </a:rPr>
                        <a:t>ANz</a:t>
                      </a:r>
                      <a:endParaRPr lang="en-US" sz="800" i="0" dirty="0">
                        <a:latin typeface="Calibri"/>
                        <a:ea typeface="Calibri"/>
                        <a:cs typeface="Times New Roman"/>
                      </a:endParaRPr>
                    </a:p>
                  </a:txBody>
                  <a:tcPr marL="32363" marR="3236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r>
              <a:tr h="478536">
                <a:tc>
                  <a:txBody>
                    <a:bodyPr/>
                    <a:lstStyle/>
                    <a:p>
                      <a:pPr marL="0" marR="0" algn="l">
                        <a:lnSpc>
                          <a:spcPct val="100000"/>
                        </a:lnSpc>
                        <a:spcBef>
                          <a:spcPts val="0"/>
                        </a:spcBef>
                        <a:spcAft>
                          <a:spcPts val="0"/>
                        </a:spcAft>
                      </a:pPr>
                      <a:r>
                        <a:rPr lang="es-ES" sz="800" b="0" dirty="0" smtClean="0">
                          <a:solidFill>
                            <a:srgbClr val="000000"/>
                          </a:solidFill>
                          <a:effectLst/>
                          <a:latin typeface="+mn-lt"/>
                          <a:ea typeface="Times New Roman"/>
                          <a:cs typeface="Arial"/>
                        </a:rPr>
                        <a:t>Analiza  la interrelación entre un acontecimiento en un texto histórico, analizando lo que pasó y por qué paso (continúa  con procedimientos, ideas o conceptos).</a:t>
                      </a:r>
                      <a:endParaRPr lang="en-US" sz="800" dirty="0">
                        <a:effectLst/>
                        <a:latin typeface="+mn-lt"/>
                        <a:ea typeface="Calibri"/>
                        <a:cs typeface="Times New Roman"/>
                      </a:endParaRPr>
                    </a:p>
                  </a:txBody>
                  <a:tcPr marL="32363" marR="323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Tree>
    <p:extLst>
      <p:ext uri="{BB962C8B-B14F-4D97-AF65-F5344CB8AC3E}">
        <p14:creationId xmlns:p14="http://schemas.microsoft.com/office/powerpoint/2010/main" val="278969606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685800" y="5185953"/>
            <a:ext cx="6400799" cy="2688200"/>
          </a:xfrm>
          <a:prstGeom prst="rect">
            <a:avLst/>
          </a:prstGeom>
        </p:spPr>
        <p:txBody>
          <a:bodyPr wrap="square" lIns="101881" tIns="50941" rIns="101881" bIns="50941">
            <a:spAutoFit/>
          </a:bodyPr>
          <a:lstStyle/>
          <a:p>
            <a:pPr marL="342900" indent="-342900">
              <a:buAutoNum type="arabicPeriod" startAt="12"/>
            </a:pPr>
            <a:r>
              <a:rPr lang="es-ES" sz="1400" b="1" dirty="0" smtClean="0">
                <a:latin typeface="Helvetica" pitchFamily="34" charset="0"/>
                <a:cs typeface="Helvetica" pitchFamily="34" charset="0"/>
              </a:rPr>
              <a:t>¿Qué declaración conecta mejor las semejanzas entre </a:t>
            </a:r>
            <a:r>
              <a:rPr lang="es-MX" sz="1400" i="1" dirty="0" smtClean="0">
                <a:latin typeface="Helvetica" pitchFamily="34" charset="0"/>
                <a:cs typeface="Helvetica" pitchFamily="34" charset="0"/>
              </a:rPr>
              <a:t>Experimentando un bosque tropical </a:t>
            </a:r>
            <a:r>
              <a:rPr lang="es-ES" sz="1400" b="1" dirty="0" smtClean="0">
                <a:latin typeface="Helvetica" pitchFamily="34" charset="0"/>
                <a:cs typeface="Helvetica" pitchFamily="34" charset="0"/>
              </a:rPr>
              <a:t>y </a:t>
            </a:r>
            <a:r>
              <a:rPr lang="es-MX" sz="1400" i="1" dirty="0" smtClean="0">
                <a:latin typeface="Helvetica" pitchFamily="34" charset="0"/>
                <a:cs typeface="Helvetica" pitchFamily="34" charset="0"/>
              </a:rPr>
              <a:t>Bosque tropical: La Amazonia</a:t>
            </a:r>
            <a:r>
              <a:rPr lang="es-ES" sz="1400" b="1" dirty="0" smtClean="0">
                <a:latin typeface="Helvetica" pitchFamily="34" charset="0"/>
                <a:cs typeface="Helvetica" pitchFamily="34" charset="0"/>
              </a:rPr>
              <a:t>?</a:t>
            </a:r>
          </a:p>
          <a:p>
            <a:pPr marL="342900" indent="-342900">
              <a:buAutoNum type="arabicPeriod" startAt="12"/>
            </a:pPr>
            <a:endParaRPr lang="en-US" sz="1400" dirty="0">
              <a:latin typeface="Helvetica" pitchFamily="34" charset="0"/>
              <a:cs typeface="Helvetica" pitchFamily="34" charset="0"/>
            </a:endParaRPr>
          </a:p>
          <a:p>
            <a:pPr marL="628650" indent="-287338">
              <a:buFont typeface="+mj-lt"/>
              <a:buAutoNum type="alphaUcPeriod"/>
            </a:pPr>
            <a:r>
              <a:rPr lang="es-ES" sz="1400" dirty="0" smtClean="0">
                <a:latin typeface="Helvetica" pitchFamily="34" charset="0"/>
                <a:cs typeface="Helvetica" pitchFamily="34" charset="0"/>
              </a:rPr>
              <a:t>La Amazonia se ha ganado el nombre de “Bosque de las Nubes”.</a:t>
            </a:r>
          </a:p>
          <a:p>
            <a:pPr marL="628650" indent="-287338">
              <a:buFont typeface="+mj-lt"/>
              <a:buAutoNum type="alphaUcPeriod"/>
            </a:pPr>
            <a:endParaRPr lang="en-US" sz="1400" dirty="0">
              <a:latin typeface="Helvetica" pitchFamily="34" charset="0"/>
              <a:cs typeface="Helvetica" pitchFamily="34" charset="0"/>
            </a:endParaRPr>
          </a:p>
          <a:p>
            <a:pPr marL="628650" indent="-287338">
              <a:buFont typeface="+mj-lt"/>
              <a:buAutoNum type="alphaUcPeriod" startAt="2"/>
            </a:pPr>
            <a:r>
              <a:rPr lang="es-ES" sz="1400" dirty="0" smtClean="0">
                <a:latin typeface="Helvetica" pitchFamily="34" charset="0"/>
                <a:cs typeface="Helvetica" pitchFamily="34" charset="0"/>
              </a:rPr>
              <a:t>El bosque tropical puede ser caliente pero el sotobosque recibe poco aire.</a:t>
            </a:r>
          </a:p>
          <a:p>
            <a:pPr marL="628650" indent="-287338">
              <a:buFont typeface="+mj-lt"/>
              <a:buAutoNum type="alphaUcPeriod" startAt="2"/>
            </a:pPr>
            <a:endParaRPr lang="en-US" sz="1400" dirty="0">
              <a:latin typeface="Helvetica" pitchFamily="34" charset="0"/>
              <a:cs typeface="Helvetica" pitchFamily="34" charset="0"/>
            </a:endParaRPr>
          </a:p>
          <a:p>
            <a:pPr marL="628650" indent="-287338">
              <a:buFont typeface="+mj-lt"/>
              <a:buAutoNum type="alphaUcPeriod" startAt="3"/>
            </a:pPr>
            <a:r>
              <a:rPr lang="es-ES" sz="1400" dirty="0" smtClean="0">
                <a:latin typeface="Helvetica" pitchFamily="34" charset="0"/>
                <a:cs typeface="Helvetica" pitchFamily="34" charset="0"/>
              </a:rPr>
              <a:t>La Amazonia es el bosque tropical más grande del mundo con una interminable cubierta verde de árboles en lo alto.</a:t>
            </a:r>
          </a:p>
          <a:p>
            <a:pPr marL="628650" indent="-287338">
              <a:buFont typeface="+mj-lt"/>
              <a:buAutoNum type="alphaUcPeriod" startAt="3"/>
            </a:pPr>
            <a:endParaRPr lang="en-US" sz="1400" dirty="0">
              <a:latin typeface="Helvetica" pitchFamily="34" charset="0"/>
              <a:cs typeface="Helvetica" pitchFamily="34" charset="0"/>
            </a:endParaRPr>
          </a:p>
          <a:p>
            <a:pPr marL="628650" indent="-287338">
              <a:buFont typeface="+mj-lt"/>
              <a:buAutoNum type="alphaUcPeriod" startAt="3"/>
            </a:pPr>
            <a:r>
              <a:rPr lang="es-ES" sz="1400" dirty="0" smtClean="0">
                <a:latin typeface="Helvetica" pitchFamily="34" charset="0"/>
                <a:cs typeface="Helvetica" pitchFamily="34" charset="0"/>
              </a:rPr>
              <a:t>Un bosque tropical tiene aire puro y hermosas plantas.</a:t>
            </a:r>
            <a:endParaRPr lang="en-US" sz="1400" dirty="0">
              <a:latin typeface="Helvetica" pitchFamily="34" charset="0"/>
              <a:cs typeface="Helvetica" pitchFamily="34" charset="0"/>
            </a:endParaRPr>
          </a:p>
        </p:txBody>
      </p:sp>
      <p:sp>
        <p:nvSpPr>
          <p:cNvPr id="18" name="Rectangle 17"/>
          <p:cNvSpPr/>
          <p:nvPr/>
        </p:nvSpPr>
        <p:spPr>
          <a:xfrm>
            <a:off x="685800" y="626530"/>
            <a:ext cx="6400800" cy="2472756"/>
          </a:xfrm>
          <a:prstGeom prst="rect">
            <a:avLst/>
          </a:prstGeom>
        </p:spPr>
        <p:txBody>
          <a:bodyPr wrap="square" lIns="101881" tIns="50941" rIns="101881" bIns="50941">
            <a:spAutoFit/>
          </a:bodyPr>
          <a:lstStyle/>
          <a:p>
            <a:pPr marL="366437" indent="-366437">
              <a:buAutoNum type="arabicPeriod" startAt="11"/>
            </a:pPr>
            <a:r>
              <a:rPr lang="es-MX" sz="1400" b="1" dirty="0" smtClean="0">
                <a:latin typeface="Helvetica" pitchFamily="34" charset="0"/>
                <a:cs typeface="Helvetica" pitchFamily="34" charset="0"/>
              </a:rPr>
              <a:t>A diferencia de </a:t>
            </a:r>
            <a:r>
              <a:rPr lang="es-MX" sz="1400" i="1" dirty="0" smtClean="0">
                <a:latin typeface="Helvetica" pitchFamily="34" charset="0"/>
                <a:cs typeface="Helvetica" pitchFamily="34" charset="0"/>
              </a:rPr>
              <a:t>Experimentando un bosque tropical</a:t>
            </a:r>
            <a:r>
              <a:rPr lang="es-MX" sz="1400" b="1" dirty="0" smtClean="0">
                <a:latin typeface="Helvetica" pitchFamily="34" charset="0"/>
                <a:cs typeface="Helvetica" pitchFamily="34" charset="0"/>
              </a:rPr>
              <a:t>, el artículo </a:t>
            </a:r>
            <a:r>
              <a:rPr lang="es-MX" sz="1400" i="1" dirty="0" smtClean="0">
                <a:latin typeface="Helvetica" pitchFamily="34" charset="0"/>
                <a:cs typeface="Helvetica" pitchFamily="34" charset="0"/>
              </a:rPr>
              <a:t>Bosque tropical: La Amazonia </a:t>
            </a:r>
            <a:r>
              <a:rPr lang="es-MX" sz="1400" b="1" dirty="0" smtClean="0">
                <a:latin typeface="Helvetica" pitchFamily="34" charset="0"/>
                <a:cs typeface="Helvetica" pitchFamily="34" charset="0"/>
              </a:rPr>
              <a:t>podría ser utilizado como ¿qué tipo de recurso?</a:t>
            </a:r>
          </a:p>
          <a:p>
            <a:pPr marL="366437" indent="-366437">
              <a:buAutoNum type="arabicPeriod" startAt="11"/>
            </a:pPr>
            <a:endParaRPr lang="es-MX" sz="1400" dirty="0" smtClean="0">
              <a:latin typeface="Helvetica" pitchFamily="34" charset="0"/>
              <a:cs typeface="Helvetica" pitchFamily="34" charset="0"/>
            </a:endParaRPr>
          </a:p>
          <a:p>
            <a:pPr marL="628650" indent="-287338">
              <a:buFont typeface="+mj-lt"/>
              <a:buAutoNum type="alphaUcPeriod"/>
            </a:pPr>
            <a:r>
              <a:rPr lang="es-MX" sz="1400" dirty="0" smtClean="0">
                <a:latin typeface="Helvetica" pitchFamily="34" charset="0"/>
                <a:cs typeface="Helvetica" pitchFamily="34" charset="0"/>
              </a:rPr>
              <a:t>un recurso para escribir un relato de fuente primaria</a:t>
            </a:r>
          </a:p>
          <a:p>
            <a:pPr marL="628650" indent="-287338">
              <a:buFont typeface="+mj-lt"/>
              <a:buAutoNum type="alphaUcPeriod"/>
            </a:pPr>
            <a:endParaRPr lang="es-MX" sz="1400" dirty="0" smtClean="0">
              <a:latin typeface="Helvetica" pitchFamily="34" charset="0"/>
              <a:cs typeface="Helvetica" pitchFamily="34" charset="0"/>
            </a:endParaRPr>
          </a:p>
          <a:p>
            <a:pPr marL="628650" indent="-287338">
              <a:buFont typeface="+mj-lt"/>
              <a:buAutoNum type="alphaUcPeriod" startAt="2"/>
            </a:pPr>
            <a:r>
              <a:rPr lang="es-MX" sz="1400" dirty="0">
                <a:latin typeface="Helvetica" pitchFamily="34" charset="0"/>
                <a:cs typeface="Helvetica" pitchFamily="34" charset="0"/>
              </a:rPr>
              <a:t>un recurso </a:t>
            </a:r>
            <a:r>
              <a:rPr lang="es-MX" sz="1400" dirty="0" smtClean="0">
                <a:latin typeface="Helvetica" pitchFamily="34" charset="0"/>
                <a:cs typeface="Helvetica" pitchFamily="34" charset="0"/>
              </a:rPr>
              <a:t>para escribir un informe de un libro que trata de un bosque tropical</a:t>
            </a:r>
          </a:p>
          <a:p>
            <a:pPr marL="628650" indent="-287338">
              <a:buFont typeface="+mj-lt"/>
              <a:buAutoNum type="alphaUcPeriod" startAt="2"/>
            </a:pPr>
            <a:endParaRPr lang="es-MX" sz="1400" dirty="0" smtClean="0">
              <a:latin typeface="Helvetica" pitchFamily="34" charset="0"/>
              <a:cs typeface="Helvetica" pitchFamily="34" charset="0"/>
            </a:endParaRPr>
          </a:p>
          <a:p>
            <a:pPr marL="628650" indent="-287338">
              <a:buFont typeface="+mj-lt"/>
              <a:buAutoNum type="alphaUcPeriod" startAt="3"/>
            </a:pPr>
            <a:r>
              <a:rPr lang="es-MX" sz="1400" dirty="0">
                <a:latin typeface="Helvetica" pitchFamily="34" charset="0"/>
                <a:cs typeface="Helvetica" pitchFamily="34" charset="0"/>
              </a:rPr>
              <a:t>un recurso </a:t>
            </a:r>
            <a:r>
              <a:rPr lang="es-MX" sz="1400" dirty="0" smtClean="0">
                <a:latin typeface="Helvetica" pitchFamily="34" charset="0"/>
                <a:cs typeface="Helvetica" pitchFamily="34" charset="0"/>
              </a:rPr>
              <a:t>para localizar diferentes bosques tropicales para visitar</a:t>
            </a:r>
          </a:p>
          <a:p>
            <a:pPr marL="628650" indent="-287338">
              <a:buFont typeface="+mj-lt"/>
              <a:buAutoNum type="alphaUcPeriod" startAt="3"/>
            </a:pPr>
            <a:endParaRPr lang="es-MX" sz="1400" dirty="0" smtClean="0">
              <a:latin typeface="Helvetica" pitchFamily="34" charset="0"/>
              <a:cs typeface="Helvetica" pitchFamily="34" charset="0"/>
            </a:endParaRPr>
          </a:p>
          <a:p>
            <a:pPr marL="628650" indent="-287338">
              <a:buFont typeface="+mj-lt"/>
              <a:buAutoNum type="alphaUcPeriod" startAt="3"/>
            </a:pPr>
            <a:r>
              <a:rPr lang="es-MX" sz="1400" dirty="0">
                <a:latin typeface="Helvetica" pitchFamily="34" charset="0"/>
                <a:cs typeface="Helvetica" pitchFamily="34" charset="0"/>
              </a:rPr>
              <a:t>un recurso </a:t>
            </a:r>
            <a:r>
              <a:rPr lang="es-MX" sz="1400" dirty="0" smtClean="0">
                <a:latin typeface="Helvetica" pitchFamily="34" charset="0"/>
                <a:cs typeface="Helvetica" pitchFamily="34" charset="0"/>
              </a:rPr>
              <a:t>para escribir sobre animales del bosque tropical</a:t>
            </a:r>
            <a:endParaRPr lang="es-MX" sz="1400" dirty="0">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38</a:t>
            </a:fld>
            <a:endParaRPr lang="en-US" dirty="0"/>
          </a:p>
        </p:txBody>
      </p:sp>
      <p:cxnSp>
        <p:nvCxnSpPr>
          <p:cNvPr id="10" name="Straight Connector 9"/>
          <p:cNvCxnSpPr/>
          <p:nvPr/>
        </p:nvCxnSpPr>
        <p:spPr>
          <a:xfrm>
            <a:off x="485775" y="4726314"/>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822958" y="1324356"/>
            <a:ext cx="242888" cy="1711307"/>
            <a:chOff x="1240771" y="1705356"/>
            <a:chExt cx="242888" cy="1711307"/>
          </a:xfrm>
        </p:grpSpPr>
        <p:sp>
          <p:nvSpPr>
            <p:cNvPr id="11" name="Oval 10"/>
            <p:cNvSpPr/>
            <p:nvPr/>
          </p:nvSpPr>
          <p:spPr>
            <a:xfrm>
              <a:off x="1240771" y="170535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1240771" y="276649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1240771" y="317717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1240771" y="212416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aphicFrame>
        <p:nvGraphicFramePr>
          <p:cNvPr id="19" name="Table 18"/>
          <p:cNvGraphicFramePr>
            <a:graphicFrameLocks noGrp="1"/>
          </p:cNvGraphicFramePr>
          <p:nvPr>
            <p:extLst>
              <p:ext uri="{D42A27DB-BD31-4B8C-83A1-F6EECF244321}">
                <p14:modId xmlns:p14="http://schemas.microsoft.com/office/powerpoint/2010/main" val="3059124080"/>
              </p:ext>
            </p:extLst>
          </p:nvPr>
        </p:nvGraphicFramePr>
        <p:xfrm>
          <a:off x="5256528" y="3810000"/>
          <a:ext cx="1918811" cy="619471"/>
        </p:xfrm>
        <a:graphic>
          <a:graphicData uri="http://schemas.openxmlformats.org/drawingml/2006/table">
            <a:tbl>
              <a:tblPr/>
              <a:tblGrid>
                <a:gridCol w="1918811"/>
              </a:tblGrid>
              <a:tr h="131791">
                <a:tc>
                  <a:txBody>
                    <a:bodyPr/>
                    <a:lstStyle/>
                    <a:p>
                      <a:pPr marL="0" marR="0" algn="ctr">
                        <a:lnSpc>
                          <a:spcPct val="100000"/>
                        </a:lnSpc>
                        <a:spcBef>
                          <a:spcPts val="0"/>
                        </a:spcBef>
                        <a:spcAft>
                          <a:spcPts val="0"/>
                        </a:spcAft>
                      </a:pPr>
                      <a:r>
                        <a:rPr lang="en-US" sz="800" b="1" i="1" dirty="0" err="1" smtClean="0">
                          <a:solidFill>
                            <a:srgbClr val="000000"/>
                          </a:solidFill>
                          <a:latin typeface="Calibri"/>
                          <a:ea typeface="Times New Roman"/>
                          <a:cs typeface="Times New Roman"/>
                        </a:rPr>
                        <a:t>Hacia</a:t>
                      </a:r>
                      <a:r>
                        <a:rPr lang="en-US" sz="800" b="1" i="1" dirty="0" smtClean="0">
                          <a:solidFill>
                            <a:srgbClr val="000000"/>
                          </a:solidFill>
                          <a:latin typeface="Calibri"/>
                          <a:ea typeface="Times New Roman"/>
                          <a:cs typeface="Times New Roman"/>
                        </a:rPr>
                        <a:t> RI.4.6      </a:t>
                      </a:r>
                      <a:r>
                        <a:rPr lang="en-US" sz="800" b="1" dirty="0" smtClean="0">
                          <a:solidFill>
                            <a:srgbClr val="000000"/>
                          </a:solidFill>
                          <a:latin typeface="Calibri"/>
                          <a:ea typeface="Times New Roman"/>
                          <a:cs typeface="Times New Roman"/>
                        </a:rPr>
                        <a:t>DOK 3 - </a:t>
                      </a:r>
                      <a:r>
                        <a:rPr lang="en-US" sz="800" b="1" dirty="0" err="1" smtClean="0">
                          <a:solidFill>
                            <a:srgbClr val="000000"/>
                          </a:solidFill>
                          <a:latin typeface="Calibri"/>
                          <a:ea typeface="Times New Roman"/>
                          <a:cs typeface="Times New Roman"/>
                        </a:rPr>
                        <a:t>Cw</a:t>
                      </a:r>
                      <a:endParaRPr lang="en-US" sz="800" dirty="0">
                        <a:latin typeface="Calibri"/>
                        <a:ea typeface="Calibri"/>
                        <a:cs typeface="Times New Roman"/>
                      </a:endParaRPr>
                    </a:p>
                  </a:txBody>
                  <a:tcPr marL="33841" marR="33841"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r h="401609">
                <a:tc>
                  <a:txBody>
                    <a:bodyPr/>
                    <a:lstStyle/>
                    <a:p>
                      <a:pPr marL="0" marR="0" algn="l">
                        <a:lnSpc>
                          <a:spcPct val="100000"/>
                        </a:lnSpc>
                        <a:spcBef>
                          <a:spcPts val="0"/>
                        </a:spcBef>
                        <a:spcAft>
                          <a:spcPts val="0"/>
                        </a:spcAft>
                      </a:pPr>
                      <a:r>
                        <a:rPr lang="es-ES" sz="800" b="0" dirty="0" smtClean="0">
                          <a:solidFill>
                            <a:srgbClr val="000000"/>
                          </a:solidFill>
                          <a:effectLst/>
                          <a:latin typeface="+mn-lt"/>
                          <a:ea typeface="Times New Roman"/>
                          <a:cs typeface="Times New Roman"/>
                        </a:rPr>
                        <a:t>Explica cómo un relato de fuente primaria o secundaria podría influir en cómo los lectores interpretan un acontecimiento o tema.</a:t>
                      </a:r>
                      <a:endParaRPr lang="en-US" sz="800" b="0" dirty="0">
                        <a:effectLst/>
                        <a:latin typeface="+mn-lt"/>
                        <a:ea typeface="Calibri"/>
                        <a:cs typeface="Times New Roman"/>
                      </a:endParaRPr>
                    </a:p>
                  </a:txBody>
                  <a:tcPr marL="33841" marR="33841"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pSp>
        <p:nvGrpSpPr>
          <p:cNvPr id="3" name="Group 2"/>
          <p:cNvGrpSpPr/>
          <p:nvPr/>
        </p:nvGrpSpPr>
        <p:grpSpPr>
          <a:xfrm>
            <a:off x="821155" y="5867400"/>
            <a:ext cx="246734" cy="1933587"/>
            <a:chOff x="1336798" y="5867400"/>
            <a:chExt cx="246734" cy="1933587"/>
          </a:xfrm>
        </p:grpSpPr>
        <p:sp>
          <p:nvSpPr>
            <p:cNvPr id="30" name="Oval 29"/>
            <p:cNvSpPr/>
            <p:nvPr/>
          </p:nvSpPr>
          <p:spPr>
            <a:xfrm>
              <a:off x="1340644" y="58674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1336798" y="690764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1336798" y="756150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1340644" y="629056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aphicFrame>
        <p:nvGraphicFramePr>
          <p:cNvPr id="34" name="Table 33"/>
          <p:cNvGraphicFramePr>
            <a:graphicFrameLocks noGrp="1"/>
          </p:cNvGraphicFramePr>
          <p:nvPr>
            <p:extLst>
              <p:ext uri="{D42A27DB-BD31-4B8C-83A1-F6EECF244321}">
                <p14:modId xmlns:p14="http://schemas.microsoft.com/office/powerpoint/2010/main" val="3775951617"/>
              </p:ext>
            </p:extLst>
          </p:nvPr>
        </p:nvGraphicFramePr>
        <p:xfrm>
          <a:off x="5287793" y="8229600"/>
          <a:ext cx="1912567" cy="533400"/>
        </p:xfrm>
        <a:graphic>
          <a:graphicData uri="http://schemas.openxmlformats.org/drawingml/2006/table">
            <a:tbl>
              <a:tblPr/>
              <a:tblGrid>
                <a:gridCol w="1912567"/>
              </a:tblGrid>
              <a:tr h="137885">
                <a:tc>
                  <a:txBody>
                    <a:bodyPr/>
                    <a:lstStyle/>
                    <a:p>
                      <a:pPr marL="0" marR="0" algn="ctr">
                        <a:lnSpc>
                          <a:spcPct val="100000"/>
                        </a:lnSpc>
                        <a:spcBef>
                          <a:spcPts val="0"/>
                        </a:spcBef>
                        <a:spcAft>
                          <a:spcPts val="0"/>
                        </a:spcAft>
                      </a:pPr>
                      <a:r>
                        <a:rPr lang="en-US" sz="800" b="1" i="1" dirty="0" err="1" smtClean="0">
                          <a:solidFill>
                            <a:schemeClr val="tx1"/>
                          </a:solidFill>
                          <a:effectLst/>
                        </a:rPr>
                        <a:t>Hacia</a:t>
                      </a:r>
                      <a:r>
                        <a:rPr lang="en-US" sz="800" b="1" i="1" dirty="0" smtClean="0">
                          <a:solidFill>
                            <a:schemeClr val="tx1"/>
                          </a:solidFill>
                          <a:effectLst/>
                        </a:rPr>
                        <a:t> RI.4.6     </a:t>
                      </a:r>
                      <a:r>
                        <a:rPr lang="en-US" sz="800" b="1" dirty="0" smtClean="0">
                          <a:solidFill>
                            <a:schemeClr val="tx1"/>
                          </a:solidFill>
                          <a:effectLst/>
                        </a:rPr>
                        <a:t>DOK </a:t>
                      </a:r>
                      <a:r>
                        <a:rPr lang="en-US" sz="800" b="1" dirty="0">
                          <a:solidFill>
                            <a:schemeClr val="tx1"/>
                          </a:solidFill>
                          <a:effectLst/>
                        </a:rPr>
                        <a:t>3 - </a:t>
                      </a:r>
                      <a:r>
                        <a:rPr lang="en-US" sz="800" b="1" dirty="0" smtClean="0">
                          <a:solidFill>
                            <a:schemeClr val="tx1"/>
                          </a:solidFill>
                          <a:effectLst/>
                        </a:rPr>
                        <a:t>EVD</a:t>
                      </a:r>
                      <a:endParaRPr lang="en-US" sz="800" b="1" dirty="0">
                        <a:solidFill>
                          <a:schemeClr val="tx1"/>
                        </a:solidFill>
                        <a:effectLst/>
                        <a:latin typeface="Calibri"/>
                        <a:ea typeface="Calibri"/>
                        <a:cs typeface="Times New Roman"/>
                      </a:endParaRPr>
                    </a:p>
                  </a:txBody>
                  <a:tcPr marL="19432" marR="19432"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r>
              <a:tr h="395515">
                <a:tc>
                  <a:txBody>
                    <a:bodyPr/>
                    <a:lstStyle/>
                    <a:p>
                      <a:pPr marL="0" marR="0" algn="l">
                        <a:lnSpc>
                          <a:spcPct val="100000"/>
                        </a:lnSpc>
                        <a:spcBef>
                          <a:spcPts val="0"/>
                        </a:spcBef>
                        <a:spcAft>
                          <a:spcPts val="0"/>
                        </a:spcAft>
                      </a:pPr>
                      <a:r>
                        <a:rPr lang="es-ES" sz="800" b="0" dirty="0" smtClean="0">
                          <a:solidFill>
                            <a:srgbClr val="000000"/>
                          </a:solidFill>
                          <a:effectLst/>
                          <a:latin typeface="+mn-lt"/>
                          <a:ea typeface="Times New Roman"/>
                          <a:cs typeface="Times New Roman"/>
                        </a:rPr>
                        <a:t>Compara y contrasta la información primaria y  secundaria con el fin de evaluar cuál tiene el mayor impacto. Explica por qué.</a:t>
                      </a:r>
                      <a:endParaRPr lang="en-US" sz="800" dirty="0">
                        <a:effectLst/>
                        <a:latin typeface="+mn-lt"/>
                        <a:ea typeface="Calibri"/>
                        <a:cs typeface="Times New Roman"/>
                      </a:endParaRPr>
                    </a:p>
                  </a:txBody>
                  <a:tcPr marL="19432" marR="19432"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Tree>
    <p:extLst>
      <p:ext uri="{BB962C8B-B14F-4D97-AF65-F5344CB8AC3E}">
        <p14:creationId xmlns:p14="http://schemas.microsoft.com/office/powerpoint/2010/main" val="124722245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24"/>
          <p:cNvSpPr/>
          <p:nvPr/>
        </p:nvSpPr>
        <p:spPr>
          <a:xfrm>
            <a:off x="583475" y="5176447"/>
            <a:ext cx="6535923" cy="2688200"/>
          </a:xfrm>
          <a:prstGeom prst="rect">
            <a:avLst/>
          </a:prstGeom>
        </p:spPr>
        <p:txBody>
          <a:bodyPr wrap="square" lIns="101881" tIns="50941" rIns="101881" bIns="50941">
            <a:spAutoFit/>
          </a:bodyPr>
          <a:lstStyle/>
          <a:p>
            <a:pPr marL="468312" indent="-342900">
              <a:buAutoNum type="arabicPeriod" startAt="14"/>
            </a:pPr>
            <a:r>
              <a:rPr lang="es-MX" sz="1400" b="1" dirty="0" smtClean="0">
                <a:latin typeface="Helvetica" pitchFamily="34" charset="0"/>
                <a:cs typeface="Helvetica" pitchFamily="34" charset="0"/>
              </a:rPr>
              <a:t>¿Cómo </a:t>
            </a:r>
            <a:r>
              <a:rPr lang="es-MX" sz="1400" b="1" u="sng" dirty="0" smtClean="0">
                <a:latin typeface="Helvetica" pitchFamily="34" charset="0"/>
                <a:cs typeface="Helvetica" pitchFamily="34" charset="0"/>
              </a:rPr>
              <a:t>ambos</a:t>
            </a:r>
            <a:r>
              <a:rPr lang="es-MX" sz="1400" b="1" dirty="0" smtClean="0">
                <a:latin typeface="Helvetica" pitchFamily="34" charset="0"/>
                <a:cs typeface="Helvetica" pitchFamily="34" charset="0"/>
              </a:rPr>
              <a:t> artículos explican por qué el aire es tan quieto en el bosque tropical?</a:t>
            </a:r>
          </a:p>
          <a:p>
            <a:pPr marL="468312" indent="-342900">
              <a:buAutoNum type="arabicPeriod" startAt="14"/>
            </a:pPr>
            <a:endParaRPr lang="es-MX" sz="1400" dirty="0" smtClean="0">
              <a:latin typeface="Helvetica" pitchFamily="34" charset="0"/>
              <a:cs typeface="Helvetica" pitchFamily="34" charset="0"/>
            </a:endParaRPr>
          </a:p>
          <a:p>
            <a:pPr marL="739775" indent="-277813">
              <a:buFont typeface="+mj-lt"/>
              <a:buAutoNum type="alphaUcPeriod"/>
            </a:pPr>
            <a:r>
              <a:rPr lang="es-MX" sz="1400" dirty="0" smtClean="0">
                <a:latin typeface="Helvetica" pitchFamily="34" charset="0"/>
                <a:cs typeface="Helvetica" pitchFamily="34" charset="0"/>
              </a:rPr>
              <a:t>El estrato (la capa) del sotobosque es tan denso que el aire permanece muy quieto.</a:t>
            </a:r>
          </a:p>
          <a:p>
            <a:pPr marL="739775" indent="-277813">
              <a:buFont typeface="+mj-lt"/>
              <a:buAutoNum type="alphaUcPeriod"/>
            </a:pPr>
            <a:endParaRPr lang="es-MX" sz="1400" dirty="0" smtClean="0">
              <a:latin typeface="Helvetica" pitchFamily="34" charset="0"/>
              <a:cs typeface="Helvetica" pitchFamily="34" charset="0"/>
            </a:endParaRPr>
          </a:p>
          <a:p>
            <a:pPr marL="739775" indent="-277813">
              <a:buFont typeface="+mj-lt"/>
              <a:buAutoNum type="alphaUcPeriod" startAt="2"/>
            </a:pPr>
            <a:r>
              <a:rPr lang="es-MX" sz="1400" dirty="0" smtClean="0">
                <a:latin typeface="Helvetica" pitchFamily="34" charset="0"/>
                <a:cs typeface="Helvetica" pitchFamily="34" charset="0"/>
              </a:rPr>
              <a:t>El aire es tan denso que se envuelve a tu alrededor.</a:t>
            </a:r>
          </a:p>
          <a:p>
            <a:pPr marL="739775" indent="-277813">
              <a:buFont typeface="+mj-lt"/>
              <a:buAutoNum type="alphaUcPeriod" startAt="2"/>
            </a:pPr>
            <a:endParaRPr lang="es-MX" sz="1400" dirty="0" smtClean="0">
              <a:latin typeface="Helvetica" pitchFamily="34" charset="0"/>
              <a:cs typeface="Helvetica" pitchFamily="34" charset="0"/>
            </a:endParaRPr>
          </a:p>
          <a:p>
            <a:pPr marL="739775" indent="-277813">
              <a:buFont typeface="+mj-lt"/>
              <a:buAutoNum type="alphaUcPeriod" startAt="3"/>
            </a:pPr>
            <a:r>
              <a:rPr lang="es-MX" sz="1400" dirty="0" smtClean="0">
                <a:latin typeface="Helvetica" pitchFamily="34" charset="0"/>
                <a:cs typeface="Helvetica" pitchFamily="34" charset="0"/>
              </a:rPr>
              <a:t>Hay poco o nada de viento.</a:t>
            </a:r>
          </a:p>
          <a:p>
            <a:pPr marL="739775" indent="-277813">
              <a:buFont typeface="+mj-lt"/>
              <a:buAutoNum type="alphaUcPeriod" startAt="3"/>
            </a:pPr>
            <a:endParaRPr lang="es-MX" sz="1400" dirty="0" smtClean="0">
              <a:latin typeface="Helvetica" pitchFamily="34" charset="0"/>
              <a:cs typeface="Helvetica" pitchFamily="34" charset="0"/>
            </a:endParaRPr>
          </a:p>
          <a:p>
            <a:pPr marL="739775" indent="-277813">
              <a:buFont typeface="+mj-lt"/>
              <a:buAutoNum type="alphaUcPeriod" startAt="3"/>
            </a:pPr>
            <a:r>
              <a:rPr lang="es-MX" sz="1400" dirty="0" smtClean="0">
                <a:latin typeface="Helvetica" pitchFamily="34" charset="0"/>
                <a:cs typeface="Helvetica" pitchFamily="34" charset="0"/>
              </a:rPr>
              <a:t>Hay una espesa cubierta de árboles sobre el suelo forestal. </a:t>
            </a:r>
          </a:p>
          <a:p>
            <a:pPr marL="963778" indent="-304527">
              <a:buFont typeface="+mj-lt"/>
              <a:buAutoNum type="alphaUcPeriod" startAt="3"/>
            </a:pPr>
            <a:endParaRPr lang="en-US" sz="1400" dirty="0">
              <a:latin typeface="Helvetica" pitchFamily="34" charset="0"/>
              <a:cs typeface="Helvetica" pitchFamily="34" charset="0"/>
            </a:endParaRPr>
          </a:p>
        </p:txBody>
      </p:sp>
      <p:sp>
        <p:nvSpPr>
          <p:cNvPr id="24" name="Rectangle 23"/>
          <p:cNvSpPr/>
          <p:nvPr/>
        </p:nvSpPr>
        <p:spPr>
          <a:xfrm>
            <a:off x="583475" y="838200"/>
            <a:ext cx="6535924" cy="2903644"/>
          </a:xfrm>
          <a:prstGeom prst="rect">
            <a:avLst/>
          </a:prstGeom>
        </p:spPr>
        <p:txBody>
          <a:bodyPr wrap="square" lIns="101881" tIns="50941" rIns="101881" bIns="50941">
            <a:spAutoFit/>
          </a:bodyPr>
          <a:lstStyle/>
          <a:p>
            <a:pPr marL="468393" indent="-342900">
              <a:buFontTx/>
              <a:buAutoNum type="arabicPeriod" startAt="13"/>
            </a:pPr>
            <a:r>
              <a:rPr lang="es-MX" sz="1400" b="1" dirty="0" smtClean="0">
                <a:latin typeface="Helvetica" pitchFamily="34" charset="0"/>
                <a:cs typeface="Helvetica" pitchFamily="34" charset="0"/>
              </a:rPr>
              <a:t>¿Por qué podría el autor de </a:t>
            </a:r>
            <a:r>
              <a:rPr lang="es-MX" sz="1400" i="1" dirty="0" smtClean="0">
                <a:latin typeface="Helvetica" pitchFamily="34" charset="0"/>
                <a:cs typeface="Helvetica" pitchFamily="34" charset="0"/>
              </a:rPr>
              <a:t>Experimentando un bosque tropical </a:t>
            </a:r>
            <a:r>
              <a:rPr lang="es-MX" sz="1400" b="1" dirty="0" smtClean="0">
                <a:latin typeface="Helvetica" pitchFamily="34" charset="0"/>
                <a:cs typeface="Helvetica" pitchFamily="34" charset="0"/>
              </a:rPr>
              <a:t>referirse a los árboles como "rascacielos", pero el autor de </a:t>
            </a:r>
            <a:r>
              <a:rPr lang="es-MX" sz="1400" i="1" dirty="0" smtClean="0">
                <a:latin typeface="Helvetica" pitchFamily="34" charset="0"/>
                <a:cs typeface="Helvetica" pitchFamily="34" charset="0"/>
              </a:rPr>
              <a:t>Bosque tropical: La Amazonia</a:t>
            </a:r>
            <a:r>
              <a:rPr lang="es-MX" sz="1400" b="1" dirty="0" smtClean="0">
                <a:latin typeface="Helvetica" pitchFamily="34" charset="0"/>
                <a:cs typeface="Helvetica" pitchFamily="34" charset="0"/>
              </a:rPr>
              <a:t> solamente se refiere a su altura? </a:t>
            </a:r>
          </a:p>
          <a:p>
            <a:pPr marL="468393" indent="-342900">
              <a:buFontTx/>
              <a:buAutoNum type="arabicPeriod" startAt="13"/>
            </a:pPr>
            <a:endParaRPr lang="es-MX" sz="1400" dirty="0" smtClean="0">
              <a:latin typeface="Helvetica" pitchFamily="34" charset="0"/>
              <a:cs typeface="Helvetica" pitchFamily="34" charset="0"/>
            </a:endParaRPr>
          </a:p>
          <a:p>
            <a:pPr marL="742950" indent="-285750">
              <a:buFont typeface="+mj-lt"/>
              <a:buAutoNum type="alphaUcPeriod"/>
            </a:pPr>
            <a:r>
              <a:rPr lang="es-MX" sz="1400" dirty="0" smtClean="0">
                <a:latin typeface="Helvetica" pitchFamily="34" charset="0"/>
                <a:cs typeface="Helvetica" pitchFamily="34" charset="0"/>
              </a:rPr>
              <a:t>Los dos artículos tienen propósitos diferentes.</a:t>
            </a:r>
          </a:p>
          <a:p>
            <a:pPr marL="742950" indent="-285750">
              <a:buFont typeface="+mj-lt"/>
              <a:buAutoNum type="alphaUcPeriod"/>
            </a:pPr>
            <a:endParaRPr lang="es-MX" sz="1400" dirty="0" smtClean="0">
              <a:latin typeface="Helvetica" pitchFamily="34" charset="0"/>
              <a:cs typeface="Helvetica" pitchFamily="34" charset="0"/>
            </a:endParaRPr>
          </a:p>
          <a:p>
            <a:pPr marL="742950" indent="-285750">
              <a:buFont typeface="+mj-lt"/>
              <a:buAutoNum type="alphaUcPeriod" startAt="2"/>
            </a:pPr>
            <a:r>
              <a:rPr lang="es-MX" sz="1400" dirty="0" smtClean="0">
                <a:latin typeface="Helvetica" pitchFamily="34" charset="0"/>
                <a:cs typeface="Helvetica" pitchFamily="34" charset="0"/>
              </a:rPr>
              <a:t>El autor de </a:t>
            </a:r>
            <a:r>
              <a:rPr lang="es-MX" sz="1400" i="1" dirty="0" smtClean="0">
                <a:latin typeface="Helvetica" pitchFamily="34" charset="0"/>
                <a:cs typeface="Helvetica" pitchFamily="34" charset="0"/>
              </a:rPr>
              <a:t>Bosque tropical: La Amazonia</a:t>
            </a:r>
            <a:r>
              <a:rPr lang="es-MX" sz="1400" b="1" dirty="0" smtClean="0">
                <a:latin typeface="Helvetica" pitchFamily="34" charset="0"/>
                <a:cs typeface="Helvetica" pitchFamily="34" charset="0"/>
              </a:rPr>
              <a:t> </a:t>
            </a:r>
            <a:r>
              <a:rPr lang="es-MX" sz="1400" dirty="0" smtClean="0">
                <a:latin typeface="Helvetica" pitchFamily="34" charset="0"/>
                <a:cs typeface="Helvetica" pitchFamily="34" charset="0"/>
              </a:rPr>
              <a:t>no estaba escribiendo sobre rascacielos.</a:t>
            </a:r>
          </a:p>
          <a:p>
            <a:pPr marL="742950" indent="-285750">
              <a:buFont typeface="+mj-lt"/>
              <a:buAutoNum type="alphaUcPeriod" startAt="2"/>
            </a:pPr>
            <a:endParaRPr lang="es-MX" sz="1400" dirty="0" smtClean="0">
              <a:latin typeface="Helvetica" pitchFamily="34" charset="0"/>
              <a:cs typeface="Helvetica" pitchFamily="34" charset="0"/>
            </a:endParaRPr>
          </a:p>
          <a:p>
            <a:pPr marL="742950" indent="-285750">
              <a:buFont typeface="+mj-lt"/>
              <a:buAutoNum type="alphaUcPeriod" startAt="3"/>
            </a:pPr>
            <a:r>
              <a:rPr lang="es-MX" sz="1400" dirty="0" smtClean="0">
                <a:latin typeface="Helvetica" pitchFamily="34" charset="0"/>
                <a:cs typeface="Helvetica" pitchFamily="34" charset="0"/>
              </a:rPr>
              <a:t>El autor de </a:t>
            </a:r>
            <a:r>
              <a:rPr lang="es-MX" sz="1400" i="1" dirty="0" smtClean="0">
                <a:latin typeface="Helvetica" pitchFamily="34" charset="0"/>
                <a:cs typeface="Helvetica" pitchFamily="34" charset="0"/>
              </a:rPr>
              <a:t>Experimentando un bosque tropical </a:t>
            </a:r>
            <a:r>
              <a:rPr lang="es-MX" sz="1400" dirty="0" smtClean="0">
                <a:latin typeface="Helvetica" pitchFamily="34" charset="0"/>
                <a:cs typeface="Helvetica" pitchFamily="34" charset="0"/>
              </a:rPr>
              <a:t>no conocía las alturas de los árboles.</a:t>
            </a:r>
          </a:p>
          <a:p>
            <a:pPr marL="742950" indent="-285750">
              <a:buFont typeface="+mj-lt"/>
              <a:buAutoNum type="alphaUcPeriod" startAt="3"/>
            </a:pPr>
            <a:endParaRPr lang="es-MX" sz="1400" dirty="0" smtClean="0">
              <a:latin typeface="Helvetica" pitchFamily="34" charset="0"/>
              <a:cs typeface="Helvetica" pitchFamily="34" charset="0"/>
            </a:endParaRPr>
          </a:p>
          <a:p>
            <a:pPr marL="742950" indent="-285750">
              <a:buFont typeface="+mj-lt"/>
              <a:buAutoNum type="alphaUcPeriod" startAt="3"/>
            </a:pPr>
            <a:r>
              <a:rPr lang="es-MX" sz="1400" dirty="0" smtClean="0">
                <a:latin typeface="Helvetica" pitchFamily="34" charset="0"/>
                <a:cs typeface="Helvetica" pitchFamily="34" charset="0"/>
              </a:rPr>
              <a:t>Los dos artículos están escritos con diferentes estructuras de texto.</a:t>
            </a:r>
            <a:endParaRPr lang="es-MX" sz="1400" dirty="0">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39</a:t>
            </a:fld>
            <a:endParaRPr lang="en-US" dirty="0"/>
          </a:p>
        </p:txBody>
      </p:sp>
      <p:cxnSp>
        <p:nvCxnSpPr>
          <p:cNvPr id="10" name="Straight Connector 9"/>
          <p:cNvCxnSpPr/>
          <p:nvPr/>
        </p:nvCxnSpPr>
        <p:spPr>
          <a:xfrm>
            <a:off x="404813" y="4789714"/>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828079" y="5853059"/>
            <a:ext cx="242888" cy="1740378"/>
            <a:chOff x="828079" y="5853059"/>
            <a:chExt cx="242888" cy="1740378"/>
          </a:xfrm>
        </p:grpSpPr>
        <p:sp>
          <p:nvSpPr>
            <p:cNvPr id="11" name="Oval 10"/>
            <p:cNvSpPr/>
            <p:nvPr/>
          </p:nvSpPr>
          <p:spPr>
            <a:xfrm>
              <a:off x="828079" y="650141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828079" y="5853059"/>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828079" y="692768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828079" y="735395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pSp>
        <p:nvGrpSpPr>
          <p:cNvPr id="2" name="Group 1"/>
          <p:cNvGrpSpPr/>
          <p:nvPr/>
        </p:nvGrpSpPr>
        <p:grpSpPr>
          <a:xfrm>
            <a:off x="828079" y="1733548"/>
            <a:ext cx="242888" cy="1944267"/>
            <a:chOff x="753278" y="1676400"/>
            <a:chExt cx="242888" cy="1944267"/>
          </a:xfrm>
        </p:grpSpPr>
        <p:sp>
          <p:nvSpPr>
            <p:cNvPr id="15" name="Oval 14"/>
            <p:cNvSpPr/>
            <p:nvPr/>
          </p:nvSpPr>
          <p:spPr>
            <a:xfrm>
              <a:off x="753278" y="16764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6" name="Oval 15"/>
            <p:cNvSpPr/>
            <p:nvPr/>
          </p:nvSpPr>
          <p:spPr>
            <a:xfrm>
              <a:off x="753278" y="211698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7" name="Oval 16"/>
            <p:cNvSpPr/>
            <p:nvPr/>
          </p:nvSpPr>
          <p:spPr>
            <a:xfrm>
              <a:off x="753278" y="272079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8" name="Oval 17"/>
            <p:cNvSpPr/>
            <p:nvPr/>
          </p:nvSpPr>
          <p:spPr>
            <a:xfrm>
              <a:off x="753278" y="338118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aphicFrame>
        <p:nvGraphicFramePr>
          <p:cNvPr id="21" name="Table 20"/>
          <p:cNvGraphicFramePr>
            <a:graphicFrameLocks noGrp="1"/>
          </p:cNvGraphicFramePr>
          <p:nvPr>
            <p:extLst>
              <p:ext uri="{D42A27DB-BD31-4B8C-83A1-F6EECF244321}">
                <p14:modId xmlns:p14="http://schemas.microsoft.com/office/powerpoint/2010/main" val="1154460878"/>
              </p:ext>
            </p:extLst>
          </p:nvPr>
        </p:nvGraphicFramePr>
        <p:xfrm>
          <a:off x="5334000" y="3962400"/>
          <a:ext cx="1700213" cy="737147"/>
        </p:xfrm>
        <a:graphic>
          <a:graphicData uri="http://schemas.openxmlformats.org/drawingml/2006/table">
            <a:tbl>
              <a:tblPr/>
              <a:tblGrid>
                <a:gridCol w="1700213"/>
              </a:tblGrid>
              <a:tr h="127547">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800" b="1" i="1" dirty="0" err="1" smtClean="0">
                          <a:solidFill>
                            <a:schemeClr val="tx1"/>
                          </a:solidFill>
                          <a:effectLst/>
                        </a:rPr>
                        <a:t>Hacia</a:t>
                      </a:r>
                      <a:r>
                        <a:rPr lang="en-US" sz="800" b="1" i="1" dirty="0" smtClean="0">
                          <a:solidFill>
                            <a:schemeClr val="tx1"/>
                          </a:solidFill>
                          <a:effectLst/>
                        </a:rPr>
                        <a:t> RI.4.9            </a:t>
                      </a:r>
                      <a:r>
                        <a:rPr lang="en-US" sz="800" b="1" dirty="0" smtClean="0">
                          <a:solidFill>
                            <a:schemeClr val="tx1"/>
                          </a:solidFill>
                          <a:effectLst/>
                        </a:rPr>
                        <a:t>DOK 2 – Ci</a:t>
                      </a:r>
                      <a:endParaRPr lang="en-US" sz="800" b="1" dirty="0" smtClean="0">
                        <a:solidFill>
                          <a:schemeClr val="tx1"/>
                        </a:solidFill>
                        <a:effectLst/>
                        <a:latin typeface="+mn-lt"/>
                        <a:ea typeface="Calibri"/>
                        <a:cs typeface="Times New Roman"/>
                      </a:endParaRPr>
                    </a:p>
                  </a:txBody>
                  <a:tcPr marL="33163" marR="3316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r h="482053">
                <a:tc>
                  <a:txBody>
                    <a:bodyPr/>
                    <a:lstStyle/>
                    <a:p>
                      <a:pPr marL="0" marR="0" algn="l">
                        <a:lnSpc>
                          <a:spcPct val="100000"/>
                        </a:lnSpc>
                        <a:spcBef>
                          <a:spcPts val="0"/>
                        </a:spcBef>
                        <a:spcAft>
                          <a:spcPts val="0"/>
                        </a:spcAft>
                      </a:pPr>
                      <a:r>
                        <a:rPr lang="es-ES" sz="800" b="0" dirty="0" smtClean="0">
                          <a:solidFill>
                            <a:srgbClr val="000000"/>
                          </a:solidFill>
                          <a:effectLst/>
                          <a:latin typeface="+mn-lt"/>
                          <a:ea typeface="Times New Roman"/>
                          <a:cs typeface="Times New Roman"/>
                        </a:rPr>
                        <a:t>Resume información similar de dos textos sobre el mismo tema (ejemplo, "¿De qué manera el texto # 1 aborda los hechos, detalles o ideas de ____ comparado con el texto # 2?)</a:t>
                      </a:r>
                      <a:endParaRPr lang="en-US" sz="800" b="0" dirty="0">
                        <a:effectLst/>
                        <a:latin typeface="+mn-lt"/>
                        <a:ea typeface="Calibri"/>
                        <a:cs typeface="Times New Roman"/>
                      </a:endParaRPr>
                    </a:p>
                  </a:txBody>
                  <a:tcPr marL="33163" marR="331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aphicFrame>
        <p:nvGraphicFramePr>
          <p:cNvPr id="26" name="Table 25"/>
          <p:cNvGraphicFramePr>
            <a:graphicFrameLocks noGrp="1"/>
          </p:cNvGraphicFramePr>
          <p:nvPr>
            <p:extLst>
              <p:ext uri="{D42A27DB-BD31-4B8C-83A1-F6EECF244321}">
                <p14:modId xmlns:p14="http://schemas.microsoft.com/office/powerpoint/2010/main" val="1352527310"/>
              </p:ext>
            </p:extLst>
          </p:nvPr>
        </p:nvGraphicFramePr>
        <p:xfrm>
          <a:off x="5214398" y="7864647"/>
          <a:ext cx="1905000" cy="896765"/>
        </p:xfrm>
        <a:graphic>
          <a:graphicData uri="http://schemas.openxmlformats.org/drawingml/2006/table">
            <a:tbl>
              <a:tblPr/>
              <a:tblGrid>
                <a:gridCol w="1905000"/>
              </a:tblGrid>
              <a:tr h="165245">
                <a:tc>
                  <a:txBody>
                    <a:bodyPr/>
                    <a:lstStyle/>
                    <a:p>
                      <a:pPr marL="0" marR="0" algn="ctr">
                        <a:lnSpc>
                          <a:spcPct val="100000"/>
                        </a:lnSpc>
                        <a:spcBef>
                          <a:spcPts val="0"/>
                        </a:spcBef>
                        <a:spcAft>
                          <a:spcPts val="0"/>
                        </a:spcAft>
                      </a:pPr>
                      <a:r>
                        <a:rPr lang="en-US" sz="800" b="1" i="1" dirty="0" err="1" smtClean="0">
                          <a:solidFill>
                            <a:schemeClr val="tx1"/>
                          </a:solidFill>
                          <a:effectLst/>
                        </a:rPr>
                        <a:t>Hacia</a:t>
                      </a:r>
                      <a:r>
                        <a:rPr lang="en-US" sz="800" b="1" i="1" dirty="0" smtClean="0">
                          <a:solidFill>
                            <a:schemeClr val="tx1"/>
                          </a:solidFill>
                          <a:effectLst/>
                        </a:rPr>
                        <a:t> RI.4.9          </a:t>
                      </a:r>
                      <a:r>
                        <a:rPr lang="en-US" sz="800" b="1" dirty="0" smtClean="0">
                          <a:solidFill>
                            <a:schemeClr val="tx1"/>
                          </a:solidFill>
                          <a:effectLst/>
                        </a:rPr>
                        <a:t>DOK 3 </a:t>
                      </a:r>
                      <a:r>
                        <a:rPr lang="en-US" sz="800" b="1" dirty="0">
                          <a:solidFill>
                            <a:schemeClr val="tx1"/>
                          </a:solidFill>
                          <a:effectLst/>
                        </a:rPr>
                        <a:t>– </a:t>
                      </a:r>
                      <a:r>
                        <a:rPr lang="en-US" sz="800" b="1" dirty="0" smtClean="0">
                          <a:solidFill>
                            <a:schemeClr val="tx1"/>
                          </a:solidFill>
                          <a:effectLst/>
                        </a:rPr>
                        <a:t>CU</a:t>
                      </a:r>
                      <a:endParaRPr lang="en-US" sz="800" b="1" dirty="0">
                        <a:solidFill>
                          <a:schemeClr val="tx1"/>
                        </a:solidFill>
                        <a:effectLst/>
                        <a:latin typeface="Calibri"/>
                        <a:ea typeface="Calibri"/>
                        <a:cs typeface="Times New Roman"/>
                      </a:endParaRPr>
                    </a:p>
                  </a:txBody>
                  <a:tcPr marL="33163" marR="3316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r>
              <a:tr h="637574">
                <a:tc>
                  <a:txBody>
                    <a:bodyPr/>
                    <a:lstStyle/>
                    <a:p>
                      <a:pPr marL="0" marR="0" lvl="0" indent="0" algn="l" defTabSz="966612" rtl="0" eaLnBrk="1" fontAlgn="auto" latinLnBrk="0" hangingPunct="1">
                        <a:lnSpc>
                          <a:spcPct val="100000"/>
                        </a:lnSpc>
                        <a:spcBef>
                          <a:spcPts val="0"/>
                        </a:spcBef>
                        <a:spcAft>
                          <a:spcPts val="0"/>
                        </a:spcAft>
                        <a:buClrTx/>
                        <a:buSzTx/>
                        <a:buFontTx/>
                        <a:buNone/>
                        <a:tabLst/>
                        <a:defRPr/>
                      </a:pPr>
                      <a:r>
                        <a:rPr kumimoji="0" lang="es-ES" sz="800" b="0" i="0" u="none" strike="noStrike" kern="1200" cap="none" spc="0" normalizeH="0" baseline="0" noProof="0" dirty="0" smtClean="0">
                          <a:ln>
                            <a:noFill/>
                          </a:ln>
                          <a:solidFill>
                            <a:srgbClr val="000000"/>
                          </a:solidFill>
                          <a:effectLst/>
                          <a:uLnTx/>
                          <a:uFillTx/>
                          <a:latin typeface="+mn-lt"/>
                          <a:ea typeface="Times New Roman"/>
                          <a:cs typeface="Times New Roman"/>
                        </a:rPr>
                        <a:t>Conecta ideas similares a través de dos textos sobre el mismo tema, utilizando evidencias como apoyo. (¿Cuál es el "hilo" (la conexión) de apoyo entre los dos textos? - ¿Qué los dos autores  mencionan una y otra vez?).</a:t>
                      </a:r>
                      <a:endParaRPr kumimoji="0" lang="en-US" sz="800" b="0" i="0" u="none" strike="noStrike" kern="1200" cap="none" spc="0" normalizeH="0" baseline="0" noProof="0" dirty="0">
                        <a:ln>
                          <a:noFill/>
                        </a:ln>
                        <a:solidFill>
                          <a:prstClr val="black"/>
                        </a:solidFill>
                        <a:effectLst/>
                        <a:uLnTx/>
                        <a:uFillTx/>
                        <a:latin typeface="+mn-lt"/>
                        <a:ea typeface="Calibri"/>
                        <a:cs typeface="Times New Roman"/>
                      </a:endParaRPr>
                    </a:p>
                  </a:txBody>
                  <a:tcPr marL="33163" marR="331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Tree>
    <p:extLst>
      <p:ext uri="{BB962C8B-B14F-4D97-AF65-F5344CB8AC3E}">
        <p14:creationId xmlns:p14="http://schemas.microsoft.com/office/powerpoint/2010/main" val="12897337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4050" y="152401"/>
            <a:ext cx="6563360" cy="8766777"/>
          </a:xfrm>
          <a:prstGeom prst="rect">
            <a:avLst/>
          </a:prstGeom>
          <a:noFill/>
        </p:spPr>
        <p:txBody>
          <a:bodyPr wrap="square" lIns="101873" tIns="50936" rIns="101873" bIns="50936" rtlCol="0">
            <a:spAutoFit/>
          </a:bodyPr>
          <a:lstStyle/>
          <a:p>
            <a:endParaRPr lang="es-MX" sz="1100" dirty="0" smtClean="0"/>
          </a:p>
          <a:p>
            <a:endParaRPr lang="es-MX" sz="1100" dirty="0" smtClean="0"/>
          </a:p>
          <a:p>
            <a:pPr lvl="0"/>
            <a:r>
              <a:rPr lang="es-MX" sz="1800" b="1" u="sng" dirty="0" smtClean="0">
                <a:solidFill>
                  <a:prstClr val="black"/>
                </a:solidFill>
              </a:rPr>
              <a:t>Nota importante</a:t>
            </a:r>
            <a:r>
              <a:rPr lang="es-MX" sz="1200" b="1" dirty="0" smtClean="0">
                <a:solidFill>
                  <a:prstClr val="black"/>
                </a:solidFill>
              </a:rPr>
              <a:t>:</a:t>
            </a:r>
            <a:r>
              <a:rPr lang="es-MX" sz="1200" b="1" dirty="0" smtClean="0">
                <a:solidFill>
                  <a:srgbClr val="C00000"/>
                </a:solidFill>
              </a:rPr>
              <a:t>  </a:t>
            </a:r>
          </a:p>
          <a:p>
            <a:pPr lvl="0"/>
            <a:r>
              <a:rPr lang="es-MX" sz="1200" b="1" dirty="0" smtClean="0">
                <a:solidFill>
                  <a:prstClr val="black"/>
                </a:solidFill>
              </a:rPr>
              <a:t>Antes que los estudiantes tomen esta evaluación, se les debe pre-enseñar:</a:t>
            </a:r>
          </a:p>
          <a:p>
            <a:pPr lvl="0"/>
            <a:r>
              <a:rPr lang="es-MX" sz="1200" b="1" dirty="0" smtClean="0">
                <a:solidFill>
                  <a:prstClr val="black"/>
                </a:solidFill>
              </a:rPr>
              <a:t>1.  La definición de una fábula. </a:t>
            </a:r>
          </a:p>
          <a:p>
            <a:pPr lvl="0"/>
            <a:r>
              <a:rPr lang="es-MX" sz="1200" b="1" dirty="0" smtClean="0">
                <a:solidFill>
                  <a:prstClr val="black"/>
                </a:solidFill>
              </a:rPr>
              <a:t>2.  Las definiciones de metáfora, </a:t>
            </a:r>
            <a:r>
              <a:rPr lang="es-MX" sz="1200" b="1" dirty="0" smtClean="0"/>
              <a:t>imaginería (imágenes sensoriales) </a:t>
            </a:r>
            <a:r>
              <a:rPr lang="es-MX" sz="1200" b="1" dirty="0" smtClean="0">
                <a:solidFill>
                  <a:prstClr val="black"/>
                </a:solidFill>
              </a:rPr>
              <a:t>y personificación.</a:t>
            </a:r>
          </a:p>
          <a:p>
            <a:pPr lvl="0"/>
            <a:endParaRPr lang="es-MX" sz="1200" dirty="0" smtClean="0">
              <a:solidFill>
                <a:prstClr val="black"/>
              </a:solidFill>
            </a:endParaRPr>
          </a:p>
          <a:p>
            <a:r>
              <a:rPr lang="es-MX" sz="1200" dirty="0" smtClean="0"/>
              <a:t>Esta es una pre-evaluación para medir la tarea de escribir un </a:t>
            </a:r>
            <a:r>
              <a:rPr lang="es-MX" sz="1200" b="1" u="sng" dirty="0" smtClean="0"/>
              <a:t>artículo de opinión</a:t>
            </a:r>
            <a:r>
              <a:rPr lang="es-MX" sz="1200" dirty="0" smtClean="0"/>
              <a:t>. Las composiciones completas son siempre parte de una </a:t>
            </a:r>
            <a:r>
              <a:rPr lang="es-MX" sz="1200" b="1" dirty="0" smtClean="0"/>
              <a:t>Tarea de rendimiento</a:t>
            </a:r>
            <a:r>
              <a:rPr lang="es-MX" sz="1200" dirty="0" smtClean="0"/>
              <a:t>. Una tarea de rendimiento completa tendría: </a:t>
            </a:r>
          </a:p>
          <a:p>
            <a:pPr lvl="0" defTabSz="1018809"/>
            <a:endParaRPr lang="es-MX" sz="1100" dirty="0" smtClean="0">
              <a:solidFill>
                <a:prstClr val="black"/>
              </a:solidFill>
            </a:endParaRPr>
          </a:p>
          <a:p>
            <a:pPr lvl="0" defTabSz="1018809"/>
            <a:r>
              <a:rPr lang="es-MX" sz="1100" b="1" i="1" dirty="0" smtClean="0">
                <a:solidFill>
                  <a:prstClr val="black"/>
                </a:solidFill>
              </a:rPr>
              <a:t>Parte 1</a:t>
            </a:r>
          </a:p>
          <a:p>
            <a:pPr marL="181703" indent="-181703">
              <a:buFont typeface="Arial" panose="020B0604020202020204" pitchFamily="34" charset="0"/>
              <a:buChar char="•"/>
            </a:pPr>
            <a:r>
              <a:rPr lang="es-MX" sz="1100" dirty="0" smtClean="0"/>
              <a:t>Una actividad para toda la clase (30 minutos)</a:t>
            </a:r>
          </a:p>
          <a:p>
            <a:pPr marL="168275" indent="-168275">
              <a:buFont typeface="Arial" panose="020B0604020202020204" pitchFamily="34" charset="0"/>
              <a:buChar char="•"/>
              <a:tabLst>
                <a:tab pos="457200" algn="l"/>
              </a:tabLst>
            </a:pPr>
            <a:r>
              <a:rPr lang="es-MX" sz="1100" dirty="0" smtClean="0"/>
              <a:t>Pasajes o cualquier otra fuente de lectura </a:t>
            </a:r>
          </a:p>
          <a:p>
            <a:pPr marL="168275" indent="-168275">
              <a:buFont typeface="Arial" panose="020B0604020202020204" pitchFamily="34" charset="0"/>
              <a:buChar char="•"/>
              <a:tabLst>
                <a:tab pos="457200" algn="l"/>
              </a:tabLst>
            </a:pPr>
            <a:r>
              <a:rPr lang="es-MX" sz="1100" dirty="0" smtClean="0"/>
              <a:t>3 preguntas de investigación </a:t>
            </a:r>
          </a:p>
          <a:p>
            <a:pPr marL="168275" indent="-168275">
              <a:buFont typeface="Arial" panose="020B0604020202020204" pitchFamily="34" charset="0"/>
              <a:buChar char="•"/>
              <a:tabLst>
                <a:tab pos="457200" algn="l"/>
              </a:tabLst>
            </a:pPr>
            <a:r>
              <a:rPr lang="es-MX" sz="1100" dirty="0" smtClean="0"/>
              <a:t>Podrían haber otras preguntas de respuestas construidas.</a:t>
            </a:r>
          </a:p>
          <a:p>
            <a:pPr marL="181691" lvl="0" indent="-181691" defTabSz="1018809">
              <a:buFont typeface="Arial" panose="020B0604020202020204" pitchFamily="34" charset="0"/>
              <a:buChar char="•"/>
            </a:pPr>
            <a:endParaRPr lang="es-MX" sz="1100" dirty="0" smtClean="0">
              <a:solidFill>
                <a:prstClr val="black"/>
              </a:solidFill>
            </a:endParaRPr>
          </a:p>
          <a:p>
            <a:r>
              <a:rPr lang="es-MX" sz="1100" b="1" i="1" dirty="0" smtClean="0"/>
              <a:t>Parte 2</a:t>
            </a:r>
          </a:p>
          <a:p>
            <a:pPr marL="180587" indent="-180587">
              <a:buFont typeface="Arial" panose="020B0604020202020204" pitchFamily="34" charset="0"/>
              <a:buChar char="•"/>
            </a:pPr>
            <a:r>
              <a:rPr lang="es-MX" sz="1100" dirty="0" smtClean="0"/>
              <a:t>Una composición completa (70 minutos)</a:t>
            </a:r>
          </a:p>
          <a:p>
            <a:r>
              <a:rPr lang="es-MX" sz="1100" dirty="0" smtClean="0"/>
              <a:t>Los estudiantes deben tener acceso a recursos para revisar la ortografía, pero no para revisar la gramática. Los estudiantes pueden hacer referencia a sus pasajes, notas, las 3 preguntas de investigación y cualquier otra pregunta de respuesta construida, tantas veces como lo deseen.</a:t>
            </a:r>
            <a:r>
              <a:rPr lang="es-ES" sz="1100" dirty="0"/>
              <a:t> Las hojas para tomar notas en esta pre evaluación fueron diseñadas para textos informativos  Si decide </a:t>
            </a:r>
            <a:r>
              <a:rPr lang="es-ES" sz="1100" dirty="0" smtClean="0"/>
              <a:t>utilizarlas, </a:t>
            </a:r>
            <a:r>
              <a:rPr lang="es-ES" sz="1100" dirty="0"/>
              <a:t>por favor </a:t>
            </a:r>
            <a:r>
              <a:rPr lang="es-ES" sz="1100" dirty="0" smtClean="0"/>
              <a:t>pida a </a:t>
            </a:r>
            <a:r>
              <a:rPr lang="es-ES" sz="1100" dirty="0"/>
              <a:t>sus estudiantes </a:t>
            </a:r>
            <a:r>
              <a:rPr lang="es-ES" sz="1100" dirty="0" smtClean="0"/>
              <a:t>que tomen </a:t>
            </a:r>
            <a:r>
              <a:rPr lang="es-ES" sz="1100" dirty="0"/>
              <a:t>notas mientras leen los pasajes informativos.</a:t>
            </a:r>
            <a:endParaRPr lang="es-MX" sz="1100" dirty="0" smtClean="0"/>
          </a:p>
          <a:p>
            <a:endParaRPr lang="es-MX" sz="1100" dirty="0" smtClean="0"/>
          </a:p>
          <a:p>
            <a:r>
              <a:rPr lang="es-MX" sz="1200" u="sng" dirty="0" smtClean="0"/>
              <a:t>Instrucciones</a:t>
            </a:r>
          </a:p>
          <a:p>
            <a:r>
              <a:rPr lang="es-MX" sz="1050" b="1" dirty="0" smtClean="0"/>
              <a:t>30 minutos</a:t>
            </a:r>
          </a:p>
          <a:p>
            <a:pPr marL="240782" indent="-240782">
              <a:buAutoNum type="arabicPeriod"/>
            </a:pPr>
            <a:r>
              <a:rPr lang="es-MX" sz="1100" dirty="0" smtClean="0"/>
              <a:t>Es posible que desee tener una actividad de 30 minutos para toda la clase. El propósito de una actividad </a:t>
            </a:r>
            <a:r>
              <a:rPr lang="es-MX" sz="1100" b="1" dirty="0" smtClean="0"/>
              <a:t>PT</a:t>
            </a:r>
            <a:r>
              <a:rPr lang="es-MX" sz="1100" dirty="0" smtClean="0"/>
              <a:t> (</a:t>
            </a:r>
            <a:r>
              <a:rPr lang="es-MX" sz="1100" i="1" dirty="0" smtClean="0"/>
              <a:t>Performance </a:t>
            </a:r>
            <a:r>
              <a:rPr lang="es-MX" sz="1100" i="1" dirty="0" err="1" smtClean="0"/>
              <a:t>Task</a:t>
            </a:r>
            <a:r>
              <a:rPr lang="es-MX" sz="1100" i="1" dirty="0" smtClean="0"/>
              <a:t> </a:t>
            </a:r>
            <a:r>
              <a:rPr lang="es-MX" sz="1100" dirty="0" smtClean="0"/>
              <a:t>- </a:t>
            </a:r>
            <a:r>
              <a:rPr lang="es-MX" sz="1100" b="1" dirty="0" smtClean="0"/>
              <a:t>Tarea de Rendimiento</a:t>
            </a:r>
            <a:r>
              <a:rPr lang="es-MX" sz="1100" dirty="0" smtClean="0"/>
              <a:t>) es asegurar que todos los estudiantes estén familiarizados con los conceptos del tema, y que conocen y entienden los términos clave (vocabulario) que están en el nivel más alto de su nivel de grado (palabras que normalmente no saben o que no son familiares dentro de su trasfondo o cultura). ¡La actividad en el salón </a:t>
            </a:r>
            <a:r>
              <a:rPr lang="es-MX" sz="1100" b="1" dirty="0" smtClean="0"/>
              <a:t>NO</a:t>
            </a:r>
            <a:r>
              <a:rPr lang="es-MX" sz="1100" dirty="0" smtClean="0"/>
              <a:t> pre-enseña ningún contenido a ser evaluado!</a:t>
            </a:r>
          </a:p>
          <a:p>
            <a:r>
              <a:rPr lang="es-MX" sz="1050" b="1" dirty="0" smtClean="0"/>
              <a:t>35 minutos</a:t>
            </a:r>
          </a:p>
          <a:p>
            <a:pPr marL="240782" indent="-240782">
              <a:buAutoNum type="arabicPeriod" startAt="2"/>
            </a:pPr>
            <a:r>
              <a:rPr lang="es-MX" sz="1100" dirty="0" smtClean="0"/>
              <a:t>Los estudiantes leen los pasajes independientemente.  Si tiene estudiantes que no pueden leer los pasajes, usted puede leerlos para ellos, pero por favor tome nota de los acomodos.  Recuerde a los estudiantes tomar notas mientras leen.  Durante la evaluación real de SBAC, a los estudiantes se les permite conservar sus notas como una referencia.  </a:t>
            </a:r>
          </a:p>
          <a:p>
            <a:pPr marL="245635" indent="-245635">
              <a:buFont typeface="+mj-lt"/>
              <a:buAutoNum type="arabicPeriod" startAt="3"/>
            </a:pPr>
            <a:r>
              <a:rPr lang="es-MX" sz="1100" dirty="0" smtClean="0"/>
              <a:t>Los estudiantes contestan las  3 preguntas de investigación o cualquier otra pregunta de respuesta construida. Los estudiantes deben hacer referencia a estas respuestas cuando estén escribiendo su artículo de opinión.</a:t>
            </a:r>
          </a:p>
          <a:p>
            <a:r>
              <a:rPr lang="es-MX" sz="1050" b="1" dirty="0" smtClean="0"/>
              <a:t>15 minutos de receso</a:t>
            </a:r>
          </a:p>
          <a:p>
            <a:r>
              <a:rPr lang="es-MX" sz="1050" b="1" dirty="0" smtClean="0"/>
              <a:t>70 minutos</a:t>
            </a:r>
          </a:p>
          <a:p>
            <a:pPr marL="228600" indent="-228600"/>
            <a:r>
              <a:rPr lang="es-MX" sz="1100" dirty="0" smtClean="0"/>
              <a:t>4.    Los estudiantes escriben una composición completa (artículo de opinión).</a:t>
            </a:r>
          </a:p>
          <a:p>
            <a:endParaRPr lang="es-MX" sz="1100" dirty="0" smtClean="0"/>
          </a:p>
          <a:p>
            <a:r>
              <a:rPr lang="es-MX" sz="1100" b="1" u="sng" dirty="0" smtClean="0"/>
              <a:t>CALIFICACIÓN</a:t>
            </a:r>
          </a:p>
          <a:p>
            <a:r>
              <a:rPr lang="es-MX" sz="1100" dirty="0" smtClean="0"/>
              <a:t>Se provee una rúbrica para un escrito de opinión.  Los estudiantes reciben 3 puntajes:</a:t>
            </a:r>
          </a:p>
          <a:p>
            <a:endParaRPr lang="es-MX" sz="1100" dirty="0" smtClean="0"/>
          </a:p>
          <a:p>
            <a:pPr marL="240782" indent="-240782">
              <a:buAutoNum type="arabicPeriod"/>
            </a:pPr>
            <a:r>
              <a:rPr lang="es-MX" sz="1100" dirty="0" smtClean="0"/>
              <a:t>Organización y propósito</a:t>
            </a:r>
          </a:p>
          <a:p>
            <a:pPr marL="240782" indent="-240782">
              <a:buAutoNum type="arabicPeriod"/>
            </a:pPr>
            <a:r>
              <a:rPr lang="es-MX" sz="1100" dirty="0" smtClean="0"/>
              <a:t>Evidencia y elaboración</a:t>
            </a:r>
          </a:p>
          <a:p>
            <a:pPr marL="240782" indent="-240782">
              <a:buAutoNum type="arabicPeriod"/>
            </a:pPr>
            <a:r>
              <a:rPr lang="es-MX" sz="1100" dirty="0" smtClean="0"/>
              <a:t>Convenciones</a:t>
            </a:r>
            <a:endParaRPr lang="es-MX" sz="1100" dirty="0"/>
          </a:p>
        </p:txBody>
      </p:sp>
      <p:sp>
        <p:nvSpPr>
          <p:cNvPr id="3" name="Slide Number Placeholder 2"/>
          <p:cNvSpPr>
            <a:spLocks noGrp="1"/>
          </p:cNvSpPr>
          <p:nvPr>
            <p:ph type="sldNum" sz="quarter" idx="12"/>
          </p:nvPr>
        </p:nvSpPr>
        <p:spPr/>
        <p:txBody>
          <a:bodyPr/>
          <a:lstStyle/>
          <a:p>
            <a:fld id="{2A5E9C3D-07D7-45D2-9B6A-FB5CA66A53EB}" type="slidenum">
              <a:rPr lang="en-US" smtClean="0"/>
              <a:pPr/>
              <a:t>4</a:t>
            </a:fld>
            <a:endParaRPr lang="en-US" dirty="0"/>
          </a:p>
        </p:txBody>
      </p:sp>
    </p:spTree>
    <p:extLst>
      <p:ext uri="{BB962C8B-B14F-4D97-AF65-F5344CB8AC3E}">
        <p14:creationId xmlns:p14="http://schemas.microsoft.com/office/powerpoint/2010/main" val="18537093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4056525693"/>
              </p:ext>
            </p:extLst>
          </p:nvPr>
        </p:nvGraphicFramePr>
        <p:xfrm>
          <a:off x="5562600" y="5638800"/>
          <a:ext cx="1943100" cy="785066"/>
        </p:xfrm>
        <a:graphic>
          <a:graphicData uri="http://schemas.openxmlformats.org/drawingml/2006/table">
            <a:tbl>
              <a:tblPr/>
              <a:tblGrid>
                <a:gridCol w="1943100"/>
              </a:tblGrid>
              <a:tr h="175466">
                <a:tc>
                  <a:txBody>
                    <a:bodyPr/>
                    <a:lstStyle/>
                    <a:p>
                      <a:pPr marL="0" marR="0" algn="ctr">
                        <a:lnSpc>
                          <a:spcPct val="100000"/>
                        </a:lnSpc>
                        <a:spcBef>
                          <a:spcPts val="0"/>
                        </a:spcBef>
                        <a:spcAft>
                          <a:spcPts val="0"/>
                        </a:spcAft>
                      </a:pPr>
                      <a:r>
                        <a:rPr lang="en-US" sz="800" b="1" i="1" dirty="0" err="1" smtClean="0">
                          <a:solidFill>
                            <a:schemeClr val="tx1"/>
                          </a:solidFill>
                          <a:effectLst/>
                        </a:rPr>
                        <a:t>Hacia</a:t>
                      </a:r>
                      <a:r>
                        <a:rPr lang="en-US" sz="800" b="1" i="1" dirty="0" smtClean="0">
                          <a:solidFill>
                            <a:schemeClr val="tx1"/>
                          </a:solidFill>
                          <a:effectLst/>
                        </a:rPr>
                        <a:t> RI.4.6           </a:t>
                      </a:r>
                      <a:r>
                        <a:rPr lang="en-US" sz="800" b="1" dirty="0" smtClean="0">
                          <a:solidFill>
                            <a:schemeClr val="tx1"/>
                          </a:solidFill>
                          <a:effectLst/>
                        </a:rPr>
                        <a:t>DOK 4 - SYU</a:t>
                      </a:r>
                      <a:endParaRPr lang="en-US" sz="800" b="1" dirty="0">
                        <a:solidFill>
                          <a:schemeClr val="tx1"/>
                        </a:solidFill>
                        <a:effectLst/>
                        <a:latin typeface="Calibri"/>
                        <a:ea typeface="Calibri"/>
                        <a:cs typeface="Times New Roman"/>
                      </a:endParaRPr>
                    </a:p>
                  </a:txBody>
                  <a:tcPr marL="33163" marR="33163"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r>
              <a:tr h="510334">
                <a:tc>
                  <a:txBody>
                    <a:bodyPr/>
                    <a:lstStyle/>
                    <a:p>
                      <a:pPr marL="0" marR="0" algn="l">
                        <a:lnSpc>
                          <a:spcPct val="100000"/>
                        </a:lnSpc>
                        <a:spcBef>
                          <a:spcPts val="0"/>
                        </a:spcBef>
                        <a:spcAft>
                          <a:spcPts val="0"/>
                        </a:spcAft>
                      </a:pPr>
                      <a:r>
                        <a:rPr lang="es-ES" sz="800" b="0" dirty="0" smtClean="0">
                          <a:solidFill>
                            <a:srgbClr val="000000"/>
                          </a:solidFill>
                          <a:effectLst/>
                          <a:latin typeface="+mn-lt"/>
                          <a:ea typeface="Times New Roman"/>
                          <a:cs typeface="Times New Roman"/>
                        </a:rPr>
                        <a:t>Sintetiza varias fuentes de información  primaria y secundaria de un mismo acontecimiento o tema con el fin de llegar a una conclusión sobre el tema o acontecimiento.</a:t>
                      </a:r>
                      <a:endParaRPr lang="en-US" sz="800" b="0" dirty="0">
                        <a:effectLst/>
                        <a:latin typeface="+mn-lt"/>
                        <a:ea typeface="Calibri"/>
                        <a:cs typeface="Times New Roman"/>
                      </a:endParaRPr>
                    </a:p>
                  </a:txBody>
                  <a:tcPr marL="33163" marR="33163"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4" name="Slide Number Placeholder 3"/>
          <p:cNvSpPr>
            <a:spLocks noGrp="1"/>
          </p:cNvSpPr>
          <p:nvPr>
            <p:ph type="sldNum" sz="quarter" idx="12"/>
          </p:nvPr>
        </p:nvSpPr>
        <p:spPr/>
        <p:txBody>
          <a:bodyPr/>
          <a:lstStyle/>
          <a:p>
            <a:fld id="{F177B04D-AEB5-43ED-B9BA-B3D1EC9C9067}" type="slidenum">
              <a:rPr lang="en-US" smtClean="0"/>
              <a:pPr/>
              <a:t>40</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17047393"/>
              </p:ext>
            </p:extLst>
          </p:nvPr>
        </p:nvGraphicFramePr>
        <p:xfrm>
          <a:off x="323850" y="385646"/>
          <a:ext cx="7043738" cy="5159820"/>
        </p:xfrm>
        <a:graphic>
          <a:graphicData uri="http://schemas.openxmlformats.org/drawingml/2006/table">
            <a:tbl>
              <a:tblPr firstRow="1" bandRow="1">
                <a:tableStyleId>{5940675A-B579-460E-94D1-54222C63F5DA}</a:tableStyleId>
              </a:tblPr>
              <a:tblGrid>
                <a:gridCol w="7043738"/>
              </a:tblGrid>
              <a:tr h="664029">
                <a:tc>
                  <a:txBody>
                    <a:bodyPr/>
                    <a:lstStyle/>
                    <a:p>
                      <a:pPr marL="461963" indent="-461963">
                        <a:buFont typeface="+mj-lt"/>
                        <a:buNone/>
                        <a:tabLst/>
                      </a:pPr>
                      <a:r>
                        <a:rPr lang="en-US" sz="1400" b="1" baseline="0" dirty="0" smtClean="0">
                          <a:solidFill>
                            <a:schemeClr val="tx1"/>
                          </a:solidFill>
                        </a:rPr>
                        <a:t>15.     </a:t>
                      </a:r>
                      <a:r>
                        <a:rPr lang="es-ES" sz="1400" b="1" baseline="0" dirty="0" smtClean="0">
                          <a:solidFill>
                            <a:schemeClr val="tx1"/>
                          </a:solidFill>
                        </a:rPr>
                        <a:t>¿Qué información de </a:t>
                      </a:r>
                      <a:r>
                        <a:rPr lang="es-ES" sz="1400" b="0" i="1" u="none" dirty="0" smtClean="0">
                          <a:solidFill>
                            <a:schemeClr val="tx1"/>
                          </a:solidFill>
                          <a:effectLst/>
                        </a:rPr>
                        <a:t>Bosque tropical: La Amazonia </a:t>
                      </a:r>
                      <a:r>
                        <a:rPr lang="es-ES" sz="1400" b="1" baseline="0" dirty="0" smtClean="0">
                          <a:solidFill>
                            <a:schemeClr val="tx1"/>
                          </a:solidFill>
                        </a:rPr>
                        <a:t>ayuda al lector a saber cuándo el autor de </a:t>
                      </a:r>
                      <a:r>
                        <a:rPr lang="es-ES" sz="1400" b="0" i="1" u="none" dirty="0" smtClean="0">
                          <a:solidFill>
                            <a:schemeClr val="tx1"/>
                          </a:solidFill>
                          <a:effectLst/>
                        </a:rPr>
                        <a:t>Experimentando un bosque tropical </a:t>
                      </a:r>
                      <a:r>
                        <a:rPr lang="es-ES" sz="1400" b="1" baseline="0" dirty="0" smtClean="0">
                          <a:solidFill>
                            <a:schemeClr val="tx1"/>
                          </a:solidFill>
                        </a:rPr>
                        <a:t>está hablando sobre el suelo forestal de un bosque tropical?</a:t>
                      </a:r>
                      <a:endParaRPr lang="en-US" sz="1400" b="1" u="none" baseline="0" dirty="0" smtClean="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7494">
                <a:tc>
                  <a:txBody>
                    <a:bodyPr/>
                    <a:lstStyle/>
                    <a:p>
                      <a:endParaRPr lang="en-US" sz="1400" dirty="0" smtClean="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6754">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8191">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83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4934">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3935">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0536">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3738">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6539">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2215">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2215">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2215">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2215">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108263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888486556"/>
              </p:ext>
            </p:extLst>
          </p:nvPr>
        </p:nvGraphicFramePr>
        <p:xfrm>
          <a:off x="5486400" y="5410200"/>
          <a:ext cx="1943100" cy="609600"/>
        </p:xfrm>
        <a:graphic>
          <a:graphicData uri="http://schemas.openxmlformats.org/drawingml/2006/table">
            <a:tbl>
              <a:tblPr/>
              <a:tblGrid>
                <a:gridCol w="1943100"/>
              </a:tblGrid>
              <a:tr h="76200">
                <a:tc>
                  <a:txBody>
                    <a:bodyPr/>
                    <a:lstStyle/>
                    <a:p>
                      <a:pPr marL="0" marR="0" algn="ctr">
                        <a:lnSpc>
                          <a:spcPct val="100000"/>
                        </a:lnSpc>
                        <a:spcBef>
                          <a:spcPts val="0"/>
                        </a:spcBef>
                        <a:spcAft>
                          <a:spcPts val="0"/>
                        </a:spcAft>
                      </a:pPr>
                      <a:r>
                        <a:rPr lang="en-US" sz="800" b="1" i="1" dirty="0" err="1" smtClean="0">
                          <a:solidFill>
                            <a:srgbClr val="000000"/>
                          </a:solidFill>
                          <a:effectLst/>
                          <a:latin typeface="Calibri"/>
                          <a:ea typeface="Times New Roman"/>
                          <a:cs typeface="Times New Roman"/>
                        </a:rPr>
                        <a:t>Hacia</a:t>
                      </a:r>
                      <a:r>
                        <a:rPr lang="en-US" sz="800" b="1" i="1" baseline="0" dirty="0" smtClean="0">
                          <a:solidFill>
                            <a:srgbClr val="000000"/>
                          </a:solidFill>
                          <a:effectLst/>
                          <a:latin typeface="Calibri"/>
                          <a:ea typeface="Times New Roman"/>
                          <a:cs typeface="Times New Roman"/>
                        </a:rPr>
                        <a:t> </a:t>
                      </a:r>
                      <a:r>
                        <a:rPr lang="en-US" sz="800" b="1" i="1" dirty="0" smtClean="0">
                          <a:solidFill>
                            <a:srgbClr val="000000"/>
                          </a:solidFill>
                          <a:effectLst/>
                          <a:latin typeface="Calibri"/>
                          <a:ea typeface="Times New Roman"/>
                          <a:cs typeface="Times New Roman"/>
                        </a:rPr>
                        <a:t>RI.4.9       </a:t>
                      </a:r>
                      <a:r>
                        <a:rPr lang="en-US" sz="800" b="1" dirty="0" smtClean="0">
                          <a:solidFill>
                            <a:srgbClr val="000000"/>
                          </a:solidFill>
                          <a:effectLst/>
                          <a:latin typeface="Calibri"/>
                          <a:ea typeface="Times New Roman"/>
                          <a:cs typeface="Times New Roman"/>
                        </a:rPr>
                        <a:t>DOK </a:t>
                      </a:r>
                      <a:r>
                        <a:rPr lang="en-US" sz="800" b="1" dirty="0">
                          <a:solidFill>
                            <a:srgbClr val="000000"/>
                          </a:solidFill>
                          <a:effectLst/>
                          <a:latin typeface="Calibri"/>
                          <a:ea typeface="Times New Roman"/>
                          <a:cs typeface="Times New Roman"/>
                        </a:rPr>
                        <a:t>4 - SYU</a:t>
                      </a:r>
                      <a:endParaRPr lang="en-US" sz="800" b="1" dirty="0">
                        <a:effectLst/>
                        <a:latin typeface="Calibri"/>
                        <a:ea typeface="Calibri"/>
                        <a:cs typeface="Times New Roman"/>
                      </a:endParaRPr>
                    </a:p>
                  </a:txBody>
                  <a:tcPr marL="33288" marR="33288"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r>
              <a:tr h="366094">
                <a:tc>
                  <a:txBody>
                    <a:bodyPr/>
                    <a:lstStyle/>
                    <a:p>
                      <a:pPr marL="0" marR="0" algn="l">
                        <a:lnSpc>
                          <a:spcPct val="100000"/>
                        </a:lnSpc>
                        <a:spcBef>
                          <a:spcPts val="0"/>
                        </a:spcBef>
                        <a:spcAft>
                          <a:spcPts val="0"/>
                        </a:spcAft>
                      </a:pPr>
                      <a:r>
                        <a:rPr lang="es-ES" sz="800" b="0" dirty="0" smtClean="0">
                          <a:solidFill>
                            <a:srgbClr val="000000"/>
                          </a:solidFill>
                          <a:effectLst/>
                          <a:latin typeface="+mn-lt"/>
                          <a:ea typeface="Times New Roman"/>
                          <a:cs typeface="Times New Roman"/>
                        </a:rPr>
                        <a:t>Integra información de dos textos sobre el mismo tema con el fin de escribir o hablar sobre el tema con conocimiento de causa (bien informado). </a:t>
                      </a:r>
                      <a:endParaRPr lang="en-US" sz="800" b="0" dirty="0" smtClean="0">
                        <a:solidFill>
                          <a:srgbClr val="000000"/>
                        </a:solidFill>
                        <a:effectLst/>
                        <a:latin typeface="Calibri"/>
                        <a:ea typeface="Times New Roman"/>
                        <a:cs typeface="Times New Roman"/>
                      </a:endParaRPr>
                    </a:p>
                  </a:txBody>
                  <a:tcPr marL="33288" marR="33288"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2425527841"/>
              </p:ext>
            </p:extLst>
          </p:nvPr>
        </p:nvGraphicFramePr>
        <p:xfrm>
          <a:off x="323850" y="414525"/>
          <a:ext cx="7043738" cy="4830495"/>
        </p:xfrm>
        <a:graphic>
          <a:graphicData uri="http://schemas.openxmlformats.org/drawingml/2006/table">
            <a:tbl>
              <a:tblPr firstRow="1" bandRow="1">
                <a:tableStyleId>{5940675A-B579-460E-94D1-54222C63F5DA}</a:tableStyleId>
              </a:tblPr>
              <a:tblGrid>
                <a:gridCol w="7043738"/>
              </a:tblGrid>
              <a:tr h="728475">
                <a:tc>
                  <a:txBody>
                    <a:bodyPr/>
                    <a:lstStyle/>
                    <a:p>
                      <a:pPr marL="347663" lvl="0" indent="-347663" defTabSz="914400" fontAlgn="base">
                        <a:spcBef>
                          <a:spcPct val="0"/>
                        </a:spcBef>
                        <a:spcAft>
                          <a:spcPct val="0"/>
                        </a:spcAft>
                      </a:pPr>
                      <a:r>
                        <a:rPr lang="en-US" sz="1400" b="1" dirty="0" smtClean="0">
                          <a:solidFill>
                            <a:schemeClr val="tx1"/>
                          </a:solidFill>
                        </a:rPr>
                        <a:t>16.   </a:t>
                      </a:r>
                      <a:r>
                        <a:rPr lang="es-ES" sz="1400" b="1" dirty="0" smtClean="0"/>
                        <a:t>¿Cómo son</a:t>
                      </a:r>
                      <a:r>
                        <a:rPr lang="es-ES" sz="1400" b="1" baseline="0" dirty="0" smtClean="0"/>
                        <a:t> más diferentes </a:t>
                      </a:r>
                      <a:r>
                        <a:rPr lang="es-ES" sz="1400" b="0" i="1" u="none" dirty="0" smtClean="0">
                          <a:solidFill>
                            <a:schemeClr val="tx1"/>
                          </a:solidFill>
                          <a:effectLst/>
                        </a:rPr>
                        <a:t>Experimentando un bosque tropical  </a:t>
                      </a:r>
                      <a:r>
                        <a:rPr lang="es-ES" sz="1400" b="1" dirty="0" smtClean="0"/>
                        <a:t>y </a:t>
                      </a:r>
                      <a:r>
                        <a:rPr lang="es-ES" sz="1400" b="0" i="1" u="none" dirty="0" smtClean="0">
                          <a:solidFill>
                            <a:schemeClr val="tx1"/>
                          </a:solidFill>
                          <a:effectLst/>
                        </a:rPr>
                        <a:t>Bosque tropical: La Amazonia</a:t>
                      </a:r>
                      <a:r>
                        <a:rPr lang="es-ES" sz="1400" b="1" dirty="0" smtClean="0"/>
                        <a:t>? Utiliza ejemplos de ambos artículos al explicar tu respuesta.</a:t>
                      </a:r>
                      <a:endParaRPr lang="en-US" sz="1400" b="1" dirty="0" smtClean="0"/>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53277">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4714">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1732">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4533">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1134">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7735">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0536">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9938">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40808">
                <a:tc>
                  <a:txBody>
                    <a:bodyPr/>
                    <a:lstStyle/>
                    <a:p>
                      <a:endParaRPr lang="en-US" sz="1400" dirty="0">
                        <a:solidFill>
                          <a:schemeClr val="tx1"/>
                        </a:solidFill>
                      </a:endParaRPr>
                    </a:p>
                  </a:txBody>
                  <a:tcPr marL="102013" marR="102013"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F177B04D-AEB5-43ED-B9BA-B3D1EC9C9067}" type="slidenum">
              <a:rPr lang="en-US" smtClean="0"/>
              <a:pPr/>
              <a:t>41</a:t>
            </a:fld>
            <a:endParaRPr lang="en-US" dirty="0"/>
          </a:p>
        </p:txBody>
      </p:sp>
    </p:spTree>
    <p:extLst>
      <p:ext uri="{BB962C8B-B14F-4D97-AF65-F5344CB8AC3E}">
        <p14:creationId xmlns:p14="http://schemas.microsoft.com/office/powerpoint/2010/main" val="105306035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42</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077025970"/>
              </p:ext>
            </p:extLst>
          </p:nvPr>
        </p:nvGraphicFramePr>
        <p:xfrm>
          <a:off x="304800" y="152400"/>
          <a:ext cx="7162800" cy="6655948"/>
        </p:xfrm>
        <a:graphic>
          <a:graphicData uri="http://schemas.openxmlformats.org/drawingml/2006/table">
            <a:tbl>
              <a:tblPr firstRow="1" bandRow="1">
                <a:tableStyleId>{5940675A-B579-460E-94D1-54222C63F5DA}</a:tableStyleId>
              </a:tblPr>
              <a:tblGrid>
                <a:gridCol w="7162800"/>
              </a:tblGrid>
              <a:tr h="2438400">
                <a:tc>
                  <a:txBody>
                    <a:bodyPr/>
                    <a:lstStyle/>
                    <a:p>
                      <a:pPr marL="290513" marR="0" lvl="0" indent="-290513" algn="l" defTabSz="1018809" rtl="0" eaLnBrk="1" fontAlgn="auto" latinLnBrk="0" hangingPunct="1">
                        <a:lnSpc>
                          <a:spcPct val="100000"/>
                        </a:lnSpc>
                        <a:spcBef>
                          <a:spcPts val="0"/>
                        </a:spcBef>
                        <a:spcAft>
                          <a:spcPts val="0"/>
                        </a:spcAft>
                        <a:buClrTx/>
                        <a:buSzTx/>
                        <a:buFont typeface="+mj-lt"/>
                        <a:buNone/>
                        <a:tabLst/>
                        <a:defRPr/>
                      </a:pPr>
                      <a:r>
                        <a:rPr lang="en-US" sz="1400" b="1" dirty="0" smtClean="0">
                          <a:solidFill>
                            <a:schemeClr val="tx1"/>
                          </a:solidFill>
                          <a:latin typeface="Helvetica" pitchFamily="34" charset="0"/>
                        </a:rPr>
                        <a:t>17. </a:t>
                      </a:r>
                      <a:r>
                        <a:rPr lang="es-ES" sz="1400" b="1" dirty="0" smtClean="0">
                          <a:solidFill>
                            <a:schemeClr val="tx1"/>
                          </a:solidFill>
                          <a:latin typeface="Helvetica" pitchFamily="34" charset="0"/>
                        </a:rPr>
                        <a:t>Un estudiante está escribiendo un artículo de opinión para su clase sobre el bosque tropical. Lee el borrador del cuento y completa la tarea a continuación.</a:t>
                      </a:r>
                    </a:p>
                    <a:p>
                      <a:pPr marL="290513" marR="0" lvl="0" indent="-290513" algn="l" defTabSz="1018809" rtl="0" eaLnBrk="1" fontAlgn="auto" latinLnBrk="0" hangingPunct="1">
                        <a:lnSpc>
                          <a:spcPct val="100000"/>
                        </a:lnSpc>
                        <a:spcBef>
                          <a:spcPts val="0"/>
                        </a:spcBef>
                        <a:spcAft>
                          <a:spcPts val="0"/>
                        </a:spcAft>
                        <a:buClrTx/>
                        <a:buSzTx/>
                        <a:buFont typeface="+mj-lt"/>
                        <a:buNone/>
                        <a:tabLst/>
                        <a:defRPr/>
                      </a:pPr>
                      <a:endParaRPr lang="en-US" sz="1400" b="1" dirty="0" smtClean="0">
                        <a:solidFill>
                          <a:schemeClr val="tx1"/>
                        </a:solidFill>
                        <a:latin typeface="Helvetica" pitchFamily="34" charset="0"/>
                      </a:endParaRPr>
                    </a:p>
                    <a:p>
                      <a:pPr marL="290513" marR="0" lvl="0" indent="-230188" algn="l" defTabSz="1018809" rtl="0" eaLnBrk="1" fontAlgn="auto" latinLnBrk="0" hangingPunct="1">
                        <a:lnSpc>
                          <a:spcPct val="100000"/>
                        </a:lnSpc>
                        <a:spcBef>
                          <a:spcPts val="0"/>
                        </a:spcBef>
                        <a:spcAft>
                          <a:spcPts val="0"/>
                        </a:spcAft>
                        <a:buClrTx/>
                        <a:buSzTx/>
                        <a:buFont typeface="+mj-lt"/>
                        <a:buNone/>
                        <a:tabLst/>
                        <a:defRPr/>
                      </a:pPr>
                      <a:endParaRPr lang="en-US" sz="1400" b="1" dirty="0" smtClean="0">
                        <a:solidFill>
                          <a:schemeClr val="tx1"/>
                        </a:solidFill>
                        <a:latin typeface="Helvetica" pitchFamily="34" charset="0"/>
                      </a:endParaRPr>
                    </a:p>
                    <a:p>
                      <a:pPr marL="290513" marR="0" lvl="0" indent="-230188" algn="l" defTabSz="1018809" rtl="0" eaLnBrk="1" fontAlgn="auto" latinLnBrk="0" hangingPunct="1">
                        <a:lnSpc>
                          <a:spcPct val="100000"/>
                        </a:lnSpc>
                        <a:spcBef>
                          <a:spcPts val="0"/>
                        </a:spcBef>
                        <a:spcAft>
                          <a:spcPts val="0"/>
                        </a:spcAft>
                        <a:buClrTx/>
                        <a:buSzTx/>
                        <a:buFont typeface="+mj-lt"/>
                        <a:buNone/>
                        <a:tabLst/>
                        <a:defRPr/>
                      </a:pPr>
                      <a:endParaRPr lang="en-US" sz="1400" b="1" dirty="0" smtClean="0">
                        <a:solidFill>
                          <a:schemeClr val="tx1"/>
                        </a:solidFill>
                        <a:latin typeface="Helvetica" pitchFamily="34" charset="0"/>
                      </a:endParaRPr>
                    </a:p>
                    <a:p>
                      <a:pPr marL="290513" marR="0" indent="-4763" algn="l" defTabSz="1018809" rtl="0" eaLnBrk="1" fontAlgn="auto" latinLnBrk="0" hangingPunct="1">
                        <a:lnSpc>
                          <a:spcPct val="100000"/>
                        </a:lnSpc>
                        <a:spcBef>
                          <a:spcPts val="0"/>
                        </a:spcBef>
                        <a:spcAft>
                          <a:spcPts val="0"/>
                        </a:spcAft>
                        <a:buClrTx/>
                        <a:buSzTx/>
                        <a:buFont typeface="+mj-lt"/>
                        <a:buNone/>
                        <a:tabLst/>
                        <a:defRPr/>
                      </a:pPr>
                      <a:r>
                        <a:rPr lang="es-ES" sz="1400" b="0" baseline="0" dirty="0" smtClean="0">
                          <a:solidFill>
                            <a:schemeClr val="tx1"/>
                          </a:solidFill>
                          <a:latin typeface="Helvetica" pitchFamily="34" charset="0"/>
                        </a:rPr>
                        <a:t>     Por ejemplo, el mono aullador y muchos otros animales viven en el estrato emergente (capa superior) de un bosque tropical. Rara vez tocan el suelo.  Ellos y muchos tipos de ranas arbóreas necesitan los árboles altos para tener un hogar. La gente corta árboles en los bosques tropicales por muchas razones. ¿Pero realmente esto vale la pena sea cual sea el motivo, si destruye los bosques? Creo que sería mejor encontrar otra manera de ganar dinero, para que  así las plantas y los animales puedan sobrevivir e incluso los turistas puedan visitar los bosques tropicales. Pero, ¿por qué destruir un ecosistema entero? Por esta razón creo que los bosques tropicales deben ser protegidos.</a:t>
                      </a:r>
                    </a:p>
                    <a:p>
                      <a:pPr marL="290513" marR="0" indent="-4763" algn="l" defTabSz="1018809" rtl="0" eaLnBrk="1" fontAlgn="auto" latinLnBrk="0" hangingPunct="1">
                        <a:lnSpc>
                          <a:spcPct val="100000"/>
                        </a:lnSpc>
                        <a:spcBef>
                          <a:spcPts val="0"/>
                        </a:spcBef>
                        <a:spcAft>
                          <a:spcPts val="0"/>
                        </a:spcAft>
                        <a:buClrTx/>
                        <a:buSzTx/>
                        <a:buFont typeface="+mj-lt"/>
                        <a:buNone/>
                        <a:tabLst/>
                        <a:defRPr/>
                      </a:pPr>
                      <a:endParaRPr lang="en-US" sz="1400" b="1" dirty="0" smtClean="0">
                        <a:solidFill>
                          <a:schemeClr val="tx1"/>
                        </a:solidFill>
                        <a:latin typeface="Helvetica" pitchFamily="34" charset="0"/>
                      </a:endParaRPr>
                    </a:p>
                    <a:p>
                      <a:pPr marL="290513" marR="0" indent="-7938" algn="l" defTabSz="1018809" rtl="0" eaLnBrk="1" fontAlgn="auto" latinLnBrk="0" hangingPunct="1">
                        <a:lnSpc>
                          <a:spcPct val="100000"/>
                        </a:lnSpc>
                        <a:spcBef>
                          <a:spcPts val="0"/>
                        </a:spcBef>
                        <a:spcAft>
                          <a:spcPts val="0"/>
                        </a:spcAft>
                        <a:buClrTx/>
                        <a:buSzTx/>
                        <a:buFont typeface="+mj-lt"/>
                        <a:buNone/>
                        <a:tabLst/>
                        <a:defRPr/>
                      </a:pPr>
                      <a:r>
                        <a:rPr lang="es-ES" sz="1400" b="1" dirty="0" smtClean="0">
                          <a:solidFill>
                            <a:schemeClr val="tx1"/>
                          </a:solidFill>
                          <a:latin typeface="Helvetica" pitchFamily="34" charset="0"/>
                        </a:rPr>
                        <a:t>El comienzo del artículo del estudiante no presenta su opinión.  Escribe un párrafo de introducción que establezca claramente la opinión y explique de qué se trata el tema.</a:t>
                      </a:r>
                    </a:p>
                    <a:p>
                      <a:pPr marL="290513" marR="0" indent="-7938" algn="l" defTabSz="1018809" rtl="0" eaLnBrk="1" fontAlgn="auto" latinLnBrk="0" hangingPunct="1">
                        <a:lnSpc>
                          <a:spcPct val="100000"/>
                        </a:lnSpc>
                        <a:spcBef>
                          <a:spcPts val="0"/>
                        </a:spcBef>
                        <a:spcAft>
                          <a:spcPts val="0"/>
                        </a:spcAft>
                        <a:buClrTx/>
                        <a:buSzTx/>
                        <a:buFont typeface="+mj-lt"/>
                        <a:buNone/>
                        <a:tabLst/>
                        <a:defRPr/>
                      </a:pPr>
                      <a:r>
                        <a:rPr kumimoji="0" lang="en-US" sz="1000" b="0" i="1" u="none" strike="noStrike" kern="1200" cap="none" spc="0" normalizeH="0" baseline="0" noProof="0" dirty="0" smtClean="0">
                          <a:ln>
                            <a:noFill/>
                          </a:ln>
                          <a:solidFill>
                            <a:schemeClr val="tx1"/>
                          </a:solidFill>
                          <a:effectLst/>
                          <a:uLnTx/>
                          <a:uFillTx/>
                          <a:latin typeface="Helvetica" pitchFamily="34" charset="0"/>
                          <a:ea typeface="+mn-ea"/>
                          <a:cs typeface="Helvetica" pitchFamily="34" charset="0"/>
                        </a:rPr>
                        <a:t>                                         </a:t>
                      </a:r>
                      <a:endParaRPr lang="en-US" sz="1400" b="1" i="0" kern="1200" dirty="0" smtClean="0">
                        <a:solidFill>
                          <a:schemeClr val="tx1"/>
                        </a:solidFill>
                        <a:effectLst/>
                        <a:latin typeface="+mn-lt"/>
                        <a:ea typeface="Times New Roman"/>
                        <a:cs typeface="Times New Roman"/>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smtClean="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solidFill>
                          <a:schemeClr val="tx1"/>
                        </a:solidFill>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 name="Rectangle 1"/>
          <p:cNvSpPr/>
          <p:nvPr/>
        </p:nvSpPr>
        <p:spPr>
          <a:xfrm>
            <a:off x="601980" y="1143000"/>
            <a:ext cx="6781800" cy="2133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11" name="TextBox 10"/>
          <p:cNvSpPr txBox="1"/>
          <p:nvPr/>
        </p:nvSpPr>
        <p:spPr>
          <a:xfrm>
            <a:off x="513901" y="685800"/>
            <a:ext cx="6957957" cy="215444"/>
          </a:xfrm>
          <a:prstGeom prst="rect">
            <a:avLst/>
          </a:prstGeom>
          <a:solidFill>
            <a:schemeClr val="bg1">
              <a:lumMod val="95000"/>
            </a:schemeClr>
          </a:solidFill>
          <a:ln>
            <a:noFill/>
          </a:ln>
        </p:spPr>
        <p:txBody>
          <a:bodyPr wrap="square" rtlCol="0">
            <a:spAutoFit/>
          </a:bodyPr>
          <a:lstStyle/>
          <a:p>
            <a:pPr lvl="0" algn="ctr"/>
            <a:r>
              <a:rPr lang="es-ES" sz="800" i="1" dirty="0">
                <a:latin typeface="Helvetica" pitchFamily="34" charset="0"/>
                <a:cs typeface="Helvetica" pitchFamily="34" charset="0"/>
              </a:rPr>
              <a:t>Escribir un texto breve, W.4.1c Enlaza la opinión y razones utilizando palabras y frases (por ej., por ejemplo, así, además).Objetivo de escritura 1a </a:t>
            </a:r>
            <a:endParaRPr lang="es-MX" sz="800" i="1" dirty="0">
              <a:latin typeface="Helvetica" pitchFamily="34" charset="0"/>
              <a:cs typeface="Helvetica" pitchFamily="34" charset="0"/>
            </a:endParaRPr>
          </a:p>
        </p:txBody>
      </p:sp>
    </p:spTree>
    <p:extLst>
      <p:ext uri="{BB962C8B-B14F-4D97-AF65-F5344CB8AC3E}">
        <p14:creationId xmlns:p14="http://schemas.microsoft.com/office/powerpoint/2010/main" val="13916722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43</a:t>
            </a:fld>
            <a:endParaRPr lang="en-US" dirty="0"/>
          </a:p>
        </p:txBody>
      </p:sp>
      <p:sp>
        <p:nvSpPr>
          <p:cNvPr id="5" name="Rectangle 4"/>
          <p:cNvSpPr/>
          <p:nvPr/>
        </p:nvSpPr>
        <p:spPr>
          <a:xfrm>
            <a:off x="685800" y="367015"/>
            <a:ext cx="6361740" cy="5504343"/>
          </a:xfrm>
          <a:prstGeom prst="rect">
            <a:avLst/>
          </a:prstGeom>
          <a:noFill/>
        </p:spPr>
        <p:txBody>
          <a:bodyPr wrap="square" lIns="101869" tIns="50935" rIns="101869" bIns="50935">
            <a:spAutoFit/>
          </a:bodyPr>
          <a:lstStyle/>
          <a:p>
            <a:pPr marL="344488" indent="-344488">
              <a:buAutoNum type="arabicPeriod" startAt="18"/>
            </a:pPr>
            <a:r>
              <a:rPr lang="es-ES" sz="1400" b="1" dirty="0" smtClean="0">
                <a:latin typeface="Helvetica" pitchFamily="34" charset="0"/>
                <a:ea typeface="Times New Roman"/>
                <a:cs typeface="Helvetica" panose="020B0604020202020204" pitchFamily="34" charset="0"/>
              </a:rPr>
              <a:t>Una estudiante le está escribiendo una carta de opinión a su maestra sobre lo importante que son los cuatro estratos (capas) de un bosque tropical. Ella quiere revisar su borrador.</a:t>
            </a:r>
          </a:p>
          <a:p>
            <a:pPr marL="344488" indent="-344488">
              <a:buAutoNum type="arabicPeriod" startAt="18"/>
            </a:pPr>
            <a:endParaRPr lang="en-US" sz="1400" b="1" i="1" dirty="0">
              <a:latin typeface="Helvetica" pitchFamily="34" charset="0"/>
              <a:cs typeface="Helvetica" pitchFamily="34" charset="0"/>
            </a:endParaRPr>
          </a:p>
          <a:p>
            <a:pPr marL="342900"/>
            <a:r>
              <a:rPr lang="es-ES" sz="1400" b="1" dirty="0" smtClean="0">
                <a:latin typeface="Helvetica" pitchFamily="34" charset="0"/>
                <a:cs typeface="Helvetica" pitchFamily="34" charset="0"/>
              </a:rPr>
              <a:t>Lee el  borrador de la carta y completa la tarea a continuación.</a:t>
            </a:r>
            <a:endParaRPr lang="en-US" sz="1400" dirty="0">
              <a:latin typeface="Helvetica" pitchFamily="34" charset="0"/>
              <a:cs typeface="Helvetica" pitchFamily="34" charset="0"/>
            </a:endParaRPr>
          </a:p>
          <a:p>
            <a:pPr lvl="0" algn="r">
              <a:defRPr/>
            </a:pPr>
            <a:endParaRPr lang="en-US" sz="900" dirty="0" smtClean="0">
              <a:latin typeface="Helvetica" panose="020B0604020202020204" pitchFamily="34" charset="0"/>
              <a:ea typeface="Times New Roman"/>
              <a:cs typeface="Helvetica" panose="020B0604020202020204" pitchFamily="34" charset="0"/>
            </a:endParaRPr>
          </a:p>
          <a:p>
            <a:pPr lvl="0" algn="r">
              <a:defRPr/>
            </a:pPr>
            <a:endParaRPr lang="en-US" sz="900" dirty="0" smtClean="0">
              <a:latin typeface="Helvetica" panose="020B0604020202020204" pitchFamily="34" charset="0"/>
              <a:ea typeface="Times New Roman"/>
              <a:cs typeface="Helvetica" panose="020B0604020202020204" pitchFamily="34" charset="0"/>
            </a:endParaRPr>
          </a:p>
          <a:p>
            <a:pPr lvl="0" algn="r">
              <a:defRPr/>
            </a:pPr>
            <a:endParaRPr lang="en-US" sz="900" dirty="0" smtClean="0">
              <a:latin typeface="Helvetica" panose="020B0604020202020204" pitchFamily="34" charset="0"/>
              <a:ea typeface="Times New Roman"/>
              <a:cs typeface="Helvetica" panose="020B0604020202020204" pitchFamily="34" charset="0"/>
            </a:endParaRPr>
          </a:p>
          <a:p>
            <a:r>
              <a:rPr lang="es-ES" sz="1400" dirty="0" smtClean="0">
                <a:latin typeface="Helvetica" panose="020B0604020202020204" pitchFamily="34" charset="0"/>
                <a:ea typeface="Times New Roman"/>
                <a:cs typeface="Helvetica" panose="020B0604020202020204" pitchFamily="34" charset="0"/>
              </a:rPr>
              <a:t>Los bosques tropicales tienen cuatro estratos. Cada uno de los cuatro estratos o capas son parte del ecosistema del bosque tropical. Cada uno de los cuatro estratos depende del otro. </a:t>
            </a:r>
            <a:r>
              <a:rPr lang="es-ES" sz="1400" u="sng" dirty="0" smtClean="0">
                <a:latin typeface="Helvetica" panose="020B0604020202020204" pitchFamily="34" charset="0"/>
                <a:ea typeface="Times New Roman"/>
                <a:cs typeface="Helvetica" panose="020B0604020202020204" pitchFamily="34" charset="0"/>
              </a:rPr>
              <a:t>Si un estrato de un bosque tropical es destruido entonces los otros estratos también son afectados</a:t>
            </a:r>
            <a:r>
              <a:rPr lang="es-ES" sz="1400" dirty="0" smtClean="0">
                <a:latin typeface="Helvetica" panose="020B0604020202020204" pitchFamily="34" charset="0"/>
                <a:ea typeface="Times New Roman"/>
                <a:cs typeface="Helvetica" panose="020B0604020202020204" pitchFamily="34" charset="0"/>
              </a:rPr>
              <a:t>.</a:t>
            </a:r>
          </a:p>
          <a:p>
            <a:endParaRPr lang="en-US" sz="800" b="1" dirty="0">
              <a:latin typeface="Helvetica" panose="020B0604020202020204" pitchFamily="34" charset="0"/>
              <a:ea typeface="Times New Roman"/>
              <a:cs typeface="Helvetica" panose="020B0604020202020204" pitchFamily="34" charset="0"/>
            </a:endParaRPr>
          </a:p>
          <a:p>
            <a:endParaRPr lang="es-ES" sz="1400" b="1" dirty="0" smtClean="0">
              <a:latin typeface="Helvetica" panose="020B0604020202020204" pitchFamily="34" charset="0"/>
              <a:ea typeface="Times New Roman"/>
              <a:cs typeface="Helvetica" panose="020B0604020202020204" pitchFamily="34" charset="0"/>
            </a:endParaRPr>
          </a:p>
          <a:p>
            <a:r>
              <a:rPr lang="es-ES" sz="1400" b="1" dirty="0" smtClean="0">
                <a:latin typeface="Helvetica" panose="020B0604020202020204" pitchFamily="34" charset="0"/>
                <a:ea typeface="Times New Roman"/>
                <a:cs typeface="Helvetica" panose="020B0604020202020204" pitchFamily="34" charset="0"/>
              </a:rPr>
              <a:t>Escoge la oración que es la mejor forma para desarrollar la razón en la oración subrayada.</a:t>
            </a:r>
          </a:p>
          <a:p>
            <a:endParaRPr lang="en-US" sz="800" b="1" dirty="0">
              <a:latin typeface="Helvetica" panose="020B0604020202020204" pitchFamily="34" charset="0"/>
              <a:ea typeface="Times New Roman"/>
              <a:cs typeface="Helvetica" panose="020B0604020202020204" pitchFamily="34" charset="0"/>
            </a:endParaRPr>
          </a:p>
          <a:p>
            <a:pPr marL="628650" lvl="1" indent="-285750">
              <a:buFont typeface="+mj-lt"/>
              <a:buAutoNum type="alphaUcPeriod"/>
              <a:tabLst>
                <a:tab pos="628650" algn="l"/>
              </a:tabLst>
            </a:pPr>
            <a:r>
              <a:rPr lang="es-ES" sz="1400" dirty="0" smtClean="0">
                <a:latin typeface="Helvetica" panose="020B0604020202020204" pitchFamily="34" charset="0"/>
                <a:ea typeface="Times New Roman"/>
                <a:cs typeface="Helvetica" panose="020B0604020202020204" pitchFamily="34" charset="0"/>
              </a:rPr>
              <a:t>Cada estrato de un bosque tropical es muy importante.</a:t>
            </a:r>
            <a:br>
              <a:rPr lang="es-ES" sz="1400" dirty="0" smtClean="0">
                <a:latin typeface="Helvetica" panose="020B0604020202020204" pitchFamily="34" charset="0"/>
                <a:ea typeface="Times New Roman"/>
                <a:cs typeface="Helvetica" panose="020B0604020202020204" pitchFamily="34" charset="0"/>
              </a:rPr>
            </a:br>
            <a:endParaRPr lang="en-US" sz="1400" dirty="0">
              <a:latin typeface="Helvetica" panose="020B0604020202020204" pitchFamily="34" charset="0"/>
              <a:ea typeface="Times New Roman"/>
              <a:cs typeface="Helvetica" panose="020B0604020202020204" pitchFamily="34" charset="0"/>
            </a:endParaRPr>
          </a:p>
          <a:p>
            <a:pPr marL="628650" lvl="1" indent="-285750">
              <a:buFont typeface="+mj-lt"/>
              <a:buAutoNum type="alphaUcPeriod"/>
              <a:tabLst>
                <a:tab pos="628650" algn="l"/>
              </a:tabLst>
            </a:pPr>
            <a:r>
              <a:rPr lang="es-ES" sz="1400" dirty="0" smtClean="0">
                <a:latin typeface="Helvetica" panose="020B0604020202020204" pitchFamily="34" charset="0"/>
                <a:ea typeface="Times New Roman"/>
                <a:cs typeface="Helvetica" panose="020B0604020202020204" pitchFamily="34" charset="0"/>
              </a:rPr>
              <a:t>Cada estrato </a:t>
            </a:r>
            <a:r>
              <a:rPr lang="es-ES" sz="1400" dirty="0">
                <a:latin typeface="Helvetica" panose="020B0604020202020204" pitchFamily="34" charset="0"/>
                <a:ea typeface="Times New Roman"/>
                <a:cs typeface="Helvetica" panose="020B0604020202020204" pitchFamily="34" charset="0"/>
              </a:rPr>
              <a:t>de un bosque tropical proporciona </a:t>
            </a:r>
            <a:r>
              <a:rPr lang="es-ES" sz="1400" dirty="0" smtClean="0">
                <a:latin typeface="Helvetica" panose="020B0604020202020204" pitchFamily="34" charset="0"/>
                <a:ea typeface="Times New Roman"/>
                <a:cs typeface="Helvetica" panose="020B0604020202020204" pitchFamily="34" charset="0"/>
              </a:rPr>
              <a:t>protección y nutrientes de los que dependen otros estratos para sostener a las plantas y los animales que viven en ese estrato.</a:t>
            </a:r>
          </a:p>
          <a:p>
            <a:pPr marL="628650" lvl="1" indent="-285750">
              <a:buFont typeface="+mj-lt"/>
              <a:buAutoNum type="alphaUcPeriod"/>
              <a:tabLst>
                <a:tab pos="628650" algn="l"/>
              </a:tabLst>
            </a:pPr>
            <a:endParaRPr lang="en-US" sz="1400" dirty="0">
              <a:latin typeface="Helvetica" panose="020B0604020202020204" pitchFamily="34" charset="0"/>
              <a:ea typeface="Times New Roman"/>
              <a:cs typeface="Helvetica" panose="020B0604020202020204" pitchFamily="34" charset="0"/>
            </a:endParaRPr>
          </a:p>
          <a:p>
            <a:pPr marL="628650" lvl="1" indent="-285750">
              <a:buFont typeface="+mj-lt"/>
              <a:buAutoNum type="alphaUcPeriod"/>
              <a:tabLst>
                <a:tab pos="628650" algn="l"/>
              </a:tabLst>
            </a:pPr>
            <a:r>
              <a:rPr lang="es-ES" sz="1400" dirty="0" smtClean="0">
                <a:latin typeface="Helvetica" panose="020B0604020202020204" pitchFamily="34" charset="0"/>
                <a:ea typeface="Times New Roman"/>
                <a:cs typeface="Helvetica" panose="020B0604020202020204" pitchFamily="34" charset="0"/>
              </a:rPr>
              <a:t>Los nombres de los cuatro estratos nos ayudan a entender para que son necesarios.</a:t>
            </a:r>
          </a:p>
          <a:p>
            <a:pPr marL="628650" lvl="1" indent="-285750">
              <a:buFont typeface="+mj-lt"/>
              <a:buAutoNum type="alphaUcPeriod"/>
              <a:tabLst>
                <a:tab pos="628650" algn="l"/>
              </a:tabLst>
            </a:pPr>
            <a:endParaRPr lang="es-ES" sz="1400" dirty="0" smtClean="0">
              <a:latin typeface="Helvetica" panose="020B0604020202020204" pitchFamily="34" charset="0"/>
              <a:ea typeface="Times New Roman"/>
              <a:cs typeface="Helvetica" panose="020B0604020202020204" pitchFamily="34" charset="0"/>
            </a:endParaRPr>
          </a:p>
          <a:p>
            <a:pPr marL="628650" lvl="1" indent="-285750">
              <a:buFont typeface="+mj-lt"/>
              <a:buAutoNum type="alphaUcPeriod"/>
              <a:tabLst>
                <a:tab pos="628650" algn="l"/>
              </a:tabLst>
            </a:pPr>
            <a:r>
              <a:rPr lang="es-ES" sz="1400" dirty="0" smtClean="0">
                <a:latin typeface="Helvetica" panose="020B0604020202020204" pitchFamily="34" charset="0"/>
                <a:ea typeface="Times New Roman"/>
                <a:cs typeface="Helvetica" panose="020B0604020202020204" pitchFamily="34" charset="0"/>
              </a:rPr>
              <a:t>Todos los estratos de </a:t>
            </a:r>
            <a:r>
              <a:rPr lang="es-ES" sz="1400" dirty="0">
                <a:latin typeface="Helvetica" panose="020B0604020202020204" pitchFamily="34" charset="0"/>
                <a:ea typeface="Times New Roman"/>
                <a:cs typeface="Helvetica" panose="020B0604020202020204" pitchFamily="34" charset="0"/>
              </a:rPr>
              <a:t>un bosque </a:t>
            </a:r>
            <a:r>
              <a:rPr lang="es-ES" sz="1400" dirty="0" smtClean="0">
                <a:latin typeface="Helvetica" panose="020B0604020202020204" pitchFamily="34" charset="0"/>
                <a:ea typeface="Times New Roman"/>
                <a:cs typeface="Helvetica" panose="020B0604020202020204" pitchFamily="34" charset="0"/>
              </a:rPr>
              <a:t>tropical son necesarios.</a:t>
            </a:r>
            <a:endParaRPr lang="en-US" sz="1400" dirty="0">
              <a:latin typeface="Helvetica" panose="020B0604020202020204" pitchFamily="34" charset="0"/>
              <a:ea typeface="Times New Roman"/>
              <a:cs typeface="Helvetica" panose="020B0604020202020204" pitchFamily="34" charset="0"/>
            </a:endParaRPr>
          </a:p>
        </p:txBody>
      </p:sp>
      <p:sp>
        <p:nvSpPr>
          <p:cNvPr id="11" name="Rectangle 10"/>
          <p:cNvSpPr/>
          <p:nvPr/>
        </p:nvSpPr>
        <p:spPr>
          <a:xfrm>
            <a:off x="685800" y="1879599"/>
            <a:ext cx="6361740" cy="93980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 name="TextBox 1"/>
          <p:cNvSpPr txBox="1"/>
          <p:nvPr/>
        </p:nvSpPr>
        <p:spPr>
          <a:xfrm>
            <a:off x="2667000" y="1524000"/>
            <a:ext cx="4380540" cy="246221"/>
          </a:xfrm>
          <a:prstGeom prst="rect">
            <a:avLst/>
          </a:prstGeom>
          <a:solidFill>
            <a:schemeClr val="bg1">
              <a:lumMod val="95000"/>
            </a:schemeClr>
          </a:solidFill>
        </p:spPr>
        <p:txBody>
          <a:bodyPr wrap="square" rtlCol="0">
            <a:spAutoFit/>
          </a:bodyPr>
          <a:lstStyle/>
          <a:p>
            <a:pPr lvl="0" algn="ctr">
              <a:defRPr/>
            </a:pPr>
            <a:r>
              <a:rPr lang="es-MX" sz="1000" i="1" dirty="0" smtClean="0">
                <a:latin typeface="Helvetica" pitchFamily="34" charset="0"/>
                <a:cs typeface="Helvetica" pitchFamily="34" charset="0"/>
              </a:rPr>
              <a:t>Revisar un texto, W4.1b desarrollar una opinión, Objetivo de escritura 6b</a:t>
            </a:r>
            <a:endParaRPr lang="es-MX" sz="1000" i="1" dirty="0">
              <a:latin typeface="Helvetica" pitchFamily="34" charset="0"/>
              <a:cs typeface="Helvetica" pitchFamily="34" charset="0"/>
            </a:endParaRPr>
          </a:p>
        </p:txBody>
      </p:sp>
      <p:grpSp>
        <p:nvGrpSpPr>
          <p:cNvPr id="3" name="Group 2"/>
          <p:cNvGrpSpPr/>
          <p:nvPr/>
        </p:nvGrpSpPr>
        <p:grpSpPr>
          <a:xfrm>
            <a:off x="762000" y="3657600"/>
            <a:ext cx="242888" cy="2133366"/>
            <a:chOff x="911628" y="3275916"/>
            <a:chExt cx="242888" cy="2133366"/>
          </a:xfrm>
        </p:grpSpPr>
        <p:sp>
          <p:nvSpPr>
            <p:cNvPr id="10" name="Oval 9"/>
            <p:cNvSpPr/>
            <p:nvPr/>
          </p:nvSpPr>
          <p:spPr>
            <a:xfrm>
              <a:off x="911628" y="371083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2" name="Oval 11"/>
            <p:cNvSpPr/>
            <p:nvPr/>
          </p:nvSpPr>
          <p:spPr>
            <a:xfrm>
              <a:off x="911628" y="327591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Oval 12"/>
            <p:cNvSpPr/>
            <p:nvPr/>
          </p:nvSpPr>
          <p:spPr>
            <a:xfrm>
              <a:off x="911628" y="453945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4" name="Oval 13"/>
            <p:cNvSpPr/>
            <p:nvPr/>
          </p:nvSpPr>
          <p:spPr>
            <a:xfrm>
              <a:off x="911628" y="516979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Tree>
    <p:extLst>
      <p:ext uri="{BB962C8B-B14F-4D97-AF65-F5344CB8AC3E}">
        <p14:creationId xmlns:p14="http://schemas.microsoft.com/office/powerpoint/2010/main" val="333706656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44</a:t>
            </a:fld>
            <a:endParaRPr lang="en-US" dirty="0"/>
          </a:p>
        </p:txBody>
      </p:sp>
      <p:sp>
        <p:nvSpPr>
          <p:cNvPr id="11" name="TextBox 10"/>
          <p:cNvSpPr txBox="1"/>
          <p:nvPr/>
        </p:nvSpPr>
        <p:spPr>
          <a:xfrm>
            <a:off x="476250" y="228600"/>
            <a:ext cx="6838950" cy="4767829"/>
          </a:xfrm>
          <a:prstGeom prst="rect">
            <a:avLst/>
          </a:prstGeom>
          <a:noFill/>
        </p:spPr>
        <p:txBody>
          <a:bodyPr wrap="square" lIns="96378" tIns="48189" rIns="96378" bIns="48189" rtlCol="0">
            <a:spAutoFit/>
          </a:bodyPr>
          <a:lstStyle/>
          <a:p>
            <a:endParaRPr lang="es-MX" sz="1400" b="1" dirty="0" smtClean="0">
              <a:latin typeface="Helvetica" pitchFamily="34" charset="0"/>
            </a:endParaRPr>
          </a:p>
          <a:p>
            <a:pPr marL="347663" indent="-347663"/>
            <a:r>
              <a:rPr lang="es-MX" sz="1400" b="1" dirty="0" smtClean="0">
                <a:latin typeface="Helvetica" pitchFamily="34" charset="0"/>
              </a:rPr>
              <a:t>19.  Un estudiante está escribiendo un artículo descriptivo para el periódico escolar acerca de lo que es experimentar un bosque tropical.  Lee el borrador del artículo y responde la pregunta a continuación.</a:t>
            </a:r>
            <a:endParaRPr lang="es-MX" sz="900" dirty="0" smtClean="0">
              <a:latin typeface="Helvetica" pitchFamily="34" charset="0"/>
            </a:endParaRPr>
          </a:p>
          <a:p>
            <a:pPr marL="347663"/>
            <a:endParaRPr lang="es-MX" sz="900" dirty="0" smtClean="0">
              <a:latin typeface="Helvetica" pitchFamily="34" charset="0"/>
            </a:endParaRPr>
          </a:p>
          <a:p>
            <a:pPr marL="347663"/>
            <a:endParaRPr lang="es-MX" sz="900" dirty="0" smtClean="0">
              <a:latin typeface="Helvetica" pitchFamily="34" charset="0"/>
            </a:endParaRPr>
          </a:p>
          <a:p>
            <a:pPr marL="347663"/>
            <a:endParaRPr lang="es-MX" sz="900" dirty="0" smtClean="0">
              <a:latin typeface="Helvetica" pitchFamily="34" charset="0"/>
            </a:endParaRPr>
          </a:p>
          <a:p>
            <a:pPr marL="347663"/>
            <a:r>
              <a:rPr lang="es-MX" sz="1400" dirty="0" smtClean="0">
                <a:latin typeface="Helvetica" pitchFamily="34" charset="0"/>
              </a:rPr>
              <a:t>Caminando por la selva verde y densa de un bosque tropical los árboles parecían temblar con vida. Yo estaba </a:t>
            </a:r>
            <a:r>
              <a:rPr lang="es-MX" sz="1400" b="1" u="sng" dirty="0" smtClean="0">
                <a:latin typeface="Helvetica" pitchFamily="34" charset="0"/>
              </a:rPr>
              <a:t>mojado</a:t>
            </a:r>
            <a:r>
              <a:rPr lang="es-MX" sz="1400" dirty="0" smtClean="0">
                <a:latin typeface="Helvetica" pitchFamily="34" charset="0"/>
              </a:rPr>
              <a:t> por la humedad. Sin embargo, todo parecía majestuoso y misterioso. Los animales y las plantas eran increíbles y </a:t>
            </a:r>
            <a:r>
              <a:rPr lang="es-MX" sz="1400" b="1" u="sng" dirty="0" smtClean="0">
                <a:latin typeface="Helvetica" pitchFamily="34" charset="0"/>
              </a:rPr>
              <a:t>muchos</a:t>
            </a:r>
            <a:r>
              <a:rPr lang="es-MX" sz="1400" dirty="0" smtClean="0">
                <a:latin typeface="Helvetica" pitchFamily="34" charset="0"/>
              </a:rPr>
              <a:t>.</a:t>
            </a:r>
          </a:p>
          <a:p>
            <a:pPr marL="347663"/>
            <a:endParaRPr lang="es-MX" sz="1050" b="1" dirty="0" smtClean="0">
              <a:latin typeface="Helvetica" pitchFamily="34" charset="0"/>
            </a:endParaRPr>
          </a:p>
          <a:p>
            <a:pPr marL="347663"/>
            <a:r>
              <a:rPr lang="es-MX" sz="1400" b="1" dirty="0" smtClean="0">
                <a:latin typeface="Helvetica" pitchFamily="34" charset="0"/>
              </a:rPr>
              <a:t>El estudiante quiere reemplazar las palabras subrayadas para hacer la descripción más clara. ¿Cuál de las siguientes palabras reemplazarían mejor </a:t>
            </a:r>
            <a:r>
              <a:rPr lang="es-MX" sz="1400" b="1" u="sng" dirty="0" smtClean="0">
                <a:latin typeface="Helvetica" pitchFamily="34" charset="0"/>
              </a:rPr>
              <a:t>mojado</a:t>
            </a:r>
            <a:r>
              <a:rPr lang="es-MX" sz="1400" b="1" dirty="0" smtClean="0">
                <a:latin typeface="Helvetica" pitchFamily="34" charset="0"/>
              </a:rPr>
              <a:t> y </a:t>
            </a:r>
            <a:r>
              <a:rPr lang="es-MX" sz="1400" b="1" u="sng" dirty="0" smtClean="0">
                <a:latin typeface="Helvetica" pitchFamily="34" charset="0"/>
              </a:rPr>
              <a:t>muchos</a:t>
            </a:r>
            <a:r>
              <a:rPr lang="es-MX" sz="1400" b="1" dirty="0" smtClean="0">
                <a:latin typeface="Helvetica" pitchFamily="34" charset="0"/>
              </a:rPr>
              <a:t>?</a:t>
            </a:r>
          </a:p>
          <a:p>
            <a:pPr marL="347663"/>
            <a:endParaRPr lang="es-MX" sz="1400" dirty="0" smtClean="0">
              <a:latin typeface="Helvetica" pitchFamily="34" charset="0"/>
            </a:endParaRPr>
          </a:p>
          <a:p>
            <a:pPr marL="800100" indent="-342900">
              <a:buFont typeface="+mj-lt"/>
              <a:buAutoNum type="alphaUcPeriod"/>
            </a:pPr>
            <a:r>
              <a:rPr lang="es-MX" sz="1400" dirty="0" smtClean="0">
                <a:latin typeface="Helvetica" pitchFamily="34" charset="0"/>
              </a:rPr>
              <a:t>lluvioso, a montón </a:t>
            </a:r>
          </a:p>
          <a:p>
            <a:pPr marL="800100" indent="-342900">
              <a:buFont typeface="+mj-lt"/>
              <a:buAutoNum type="alphaUcPeriod"/>
            </a:pPr>
            <a:endParaRPr lang="es-MX" sz="1400" dirty="0" smtClean="0">
              <a:latin typeface="Helvetica" pitchFamily="34" charset="0"/>
            </a:endParaRPr>
          </a:p>
          <a:p>
            <a:pPr marL="800100" indent="-342900">
              <a:buFont typeface="+mj-lt"/>
              <a:buAutoNum type="alphaUcPeriod"/>
            </a:pPr>
            <a:r>
              <a:rPr lang="es-MX" sz="1400" dirty="0" smtClean="0">
                <a:latin typeface="Helvetica" pitchFamily="34" charset="0"/>
              </a:rPr>
              <a:t>sediento, limitados</a:t>
            </a:r>
          </a:p>
          <a:p>
            <a:pPr marL="800100" indent="-342900">
              <a:buFont typeface="+mj-lt"/>
              <a:buAutoNum type="alphaUcPeriod"/>
            </a:pPr>
            <a:endParaRPr lang="es-MX" sz="1400" dirty="0" smtClean="0">
              <a:latin typeface="Helvetica" pitchFamily="34" charset="0"/>
            </a:endParaRPr>
          </a:p>
          <a:p>
            <a:pPr marL="800100" indent="-342900">
              <a:buFont typeface="+mj-lt"/>
              <a:buAutoNum type="alphaUcPeriod"/>
            </a:pPr>
            <a:r>
              <a:rPr lang="es-MX" sz="1400" dirty="0" smtClean="0">
                <a:latin typeface="Helvetica" pitchFamily="34" charset="0"/>
              </a:rPr>
              <a:t>empapado, numerosos</a:t>
            </a:r>
          </a:p>
          <a:p>
            <a:pPr marL="800100" indent="-342900">
              <a:buFont typeface="+mj-lt"/>
              <a:buAutoNum type="alphaUcPeriod"/>
            </a:pPr>
            <a:endParaRPr lang="es-MX" sz="1400" dirty="0" smtClean="0">
              <a:latin typeface="Helvetica" pitchFamily="34" charset="0"/>
            </a:endParaRPr>
          </a:p>
          <a:p>
            <a:pPr marL="800100" indent="-342900">
              <a:buFont typeface="+mj-lt"/>
              <a:buAutoNum type="alphaUcPeriod"/>
            </a:pPr>
            <a:r>
              <a:rPr lang="es-MX" sz="1400" dirty="0" smtClean="0">
                <a:latin typeface="Helvetica" pitchFamily="34" charset="0"/>
              </a:rPr>
              <a:t>llovizna, pocos</a:t>
            </a:r>
            <a:endParaRPr lang="es-MX" sz="1400" dirty="0">
              <a:latin typeface="Helvetica" pitchFamily="34" charset="0"/>
            </a:endParaRPr>
          </a:p>
        </p:txBody>
      </p:sp>
      <p:sp>
        <p:nvSpPr>
          <p:cNvPr id="12" name="TextBox 11"/>
          <p:cNvSpPr txBox="1"/>
          <p:nvPr/>
        </p:nvSpPr>
        <p:spPr>
          <a:xfrm>
            <a:off x="577087" y="5445694"/>
            <a:ext cx="6585713" cy="2467199"/>
          </a:xfrm>
          <a:prstGeom prst="rect">
            <a:avLst/>
          </a:prstGeom>
          <a:noFill/>
        </p:spPr>
        <p:txBody>
          <a:bodyPr wrap="square" lIns="96378" tIns="48189" rIns="96378" bIns="48189" rtlCol="0">
            <a:spAutoFit/>
          </a:bodyPr>
          <a:lstStyle/>
          <a:p>
            <a:pPr marL="344488" lvl="0" indent="-344488">
              <a:buAutoNum type="arabicPeriod" startAt="20"/>
            </a:pPr>
            <a:r>
              <a:rPr lang="es-ES" sz="1400" b="1" dirty="0" smtClean="0">
                <a:latin typeface="Helvetica" panose="020B0604020202020204" pitchFamily="34" charset="0"/>
                <a:cs typeface="Helvetica" panose="020B0604020202020204" pitchFamily="34" charset="0"/>
              </a:rPr>
              <a:t>Lee las siguientes oraciones. Luego, selecciona las </a:t>
            </a:r>
            <a:r>
              <a:rPr lang="es-ES" sz="1400" b="1" u="sng" dirty="0" smtClean="0">
                <a:latin typeface="Helvetica" panose="020B0604020202020204" pitchFamily="34" charset="0"/>
                <a:cs typeface="Helvetica" panose="020B0604020202020204" pitchFamily="34" charset="0"/>
              </a:rPr>
              <a:t>dos</a:t>
            </a:r>
            <a:r>
              <a:rPr lang="es-ES" sz="1400" b="1" dirty="0" smtClean="0">
                <a:latin typeface="Helvetica" panose="020B0604020202020204" pitchFamily="34" charset="0"/>
                <a:cs typeface="Helvetica" panose="020B0604020202020204" pitchFamily="34" charset="0"/>
              </a:rPr>
              <a:t> respuestas que muestran la puntuación correcta.</a:t>
            </a:r>
          </a:p>
          <a:p>
            <a:pPr marL="344488" lvl="0" indent="-344488">
              <a:buAutoNum type="arabicPeriod" startAt="20"/>
            </a:pPr>
            <a:endParaRPr lang="en-US" sz="1400" b="1" dirty="0" smtClean="0">
              <a:latin typeface="Helvetica" panose="020B0604020202020204" pitchFamily="34" charset="0"/>
              <a:cs typeface="Helvetica" panose="020B0604020202020204" pitchFamily="34" charset="0"/>
            </a:endParaRPr>
          </a:p>
          <a:p>
            <a:pPr lvl="0"/>
            <a:endParaRPr lang="en-US" sz="1400" b="1" dirty="0">
              <a:latin typeface="Helvetica" panose="020B0604020202020204" pitchFamily="34" charset="0"/>
              <a:cs typeface="Helvetica" panose="020B0604020202020204" pitchFamily="34" charset="0"/>
            </a:endParaRPr>
          </a:p>
          <a:p>
            <a:pPr marL="344488" indent="344488">
              <a:buAutoNum type="alphaUcPeriod"/>
            </a:pPr>
            <a:r>
              <a:rPr lang="es-ES" sz="1400" dirty="0" smtClean="0">
                <a:latin typeface="Helvetica" pitchFamily="34" charset="0"/>
              </a:rPr>
              <a:t>En la mañana.  </a:t>
            </a:r>
          </a:p>
          <a:p>
            <a:pPr marL="344488" indent="344488">
              <a:buAutoNum type="alphaUcPeriod"/>
            </a:pPr>
            <a:endParaRPr lang="es-ES" sz="1400" dirty="0" smtClean="0">
              <a:latin typeface="Helvetica" pitchFamily="34" charset="0"/>
            </a:endParaRPr>
          </a:p>
          <a:p>
            <a:pPr marL="344488" indent="344488">
              <a:buAutoNum type="alphaUcPeriod"/>
            </a:pPr>
            <a:r>
              <a:rPr lang="es-ES" sz="1400" dirty="0" smtClean="0">
                <a:latin typeface="Helvetica" pitchFamily="34" charset="0"/>
              </a:rPr>
              <a:t>En la mañana, iremos al parque.  </a:t>
            </a:r>
          </a:p>
          <a:p>
            <a:pPr marL="344488" indent="344488">
              <a:buAutoNum type="alphaUcPeriod"/>
            </a:pPr>
            <a:endParaRPr lang="es-ES" sz="1400" dirty="0" smtClean="0">
              <a:latin typeface="Helvetica" pitchFamily="34" charset="0"/>
            </a:endParaRPr>
          </a:p>
          <a:p>
            <a:pPr marL="344488" indent="344488">
              <a:buAutoNum type="alphaUcPeriod"/>
            </a:pPr>
            <a:r>
              <a:rPr lang="es-ES" sz="1400" dirty="0" smtClean="0">
                <a:latin typeface="Helvetica" pitchFamily="34" charset="0"/>
              </a:rPr>
              <a:t>Espero que no llueva el sábado, Yo quiero ir al parque.  </a:t>
            </a:r>
          </a:p>
          <a:p>
            <a:pPr marL="344488" indent="344488">
              <a:buAutoNum type="alphaUcPeriod"/>
            </a:pPr>
            <a:endParaRPr lang="es-ES" sz="1400" dirty="0">
              <a:latin typeface="Helvetica" pitchFamily="34" charset="0"/>
            </a:endParaRPr>
          </a:p>
          <a:p>
            <a:pPr marL="344488" indent="344488">
              <a:buAutoNum type="alphaUcPeriod"/>
            </a:pPr>
            <a:r>
              <a:rPr lang="es-ES" sz="1400" dirty="0" smtClean="0">
                <a:latin typeface="Helvetica" pitchFamily="34" charset="0"/>
              </a:rPr>
              <a:t>Espero que no llueva el sábado.  Quiero ir al parque.</a:t>
            </a:r>
            <a:endParaRPr lang="en-US" sz="1400" dirty="0">
              <a:latin typeface="Helvetica" pitchFamily="34" charset="0"/>
            </a:endParaRPr>
          </a:p>
        </p:txBody>
      </p:sp>
      <p:cxnSp>
        <p:nvCxnSpPr>
          <p:cNvPr id="13" name="Straight Connector 12"/>
          <p:cNvCxnSpPr/>
          <p:nvPr/>
        </p:nvCxnSpPr>
        <p:spPr>
          <a:xfrm>
            <a:off x="451517" y="5105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pSp>
        <p:nvGrpSpPr>
          <p:cNvPr id="2" name="Group 1"/>
          <p:cNvGrpSpPr/>
          <p:nvPr/>
        </p:nvGrpSpPr>
        <p:grpSpPr>
          <a:xfrm>
            <a:off x="691604" y="3409534"/>
            <a:ext cx="242888" cy="1493354"/>
            <a:chOff x="805906" y="3096042"/>
            <a:chExt cx="242888" cy="1493354"/>
          </a:xfrm>
        </p:grpSpPr>
        <p:sp>
          <p:nvSpPr>
            <p:cNvPr id="14" name="Oval 13"/>
            <p:cNvSpPr/>
            <p:nvPr/>
          </p:nvSpPr>
          <p:spPr>
            <a:xfrm>
              <a:off x="805906" y="3505201"/>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5" name="Oval 14"/>
            <p:cNvSpPr/>
            <p:nvPr/>
          </p:nvSpPr>
          <p:spPr>
            <a:xfrm>
              <a:off x="805906" y="4349911"/>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6" name="Oval 15"/>
            <p:cNvSpPr/>
            <p:nvPr/>
          </p:nvSpPr>
          <p:spPr>
            <a:xfrm>
              <a:off x="805906" y="3927556"/>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t>		`</a:t>
              </a:r>
              <a:endParaRPr lang="en-US" dirty="0"/>
            </a:p>
          </p:txBody>
        </p:sp>
        <p:sp>
          <p:nvSpPr>
            <p:cNvPr id="17" name="Oval 16"/>
            <p:cNvSpPr/>
            <p:nvPr/>
          </p:nvSpPr>
          <p:spPr>
            <a:xfrm>
              <a:off x="805906" y="3096042"/>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grpSp>
      <p:grpSp>
        <p:nvGrpSpPr>
          <p:cNvPr id="3" name="Group 2"/>
          <p:cNvGrpSpPr/>
          <p:nvPr/>
        </p:nvGrpSpPr>
        <p:grpSpPr>
          <a:xfrm>
            <a:off x="673847" y="6337612"/>
            <a:ext cx="251120" cy="1534885"/>
            <a:chOff x="673847" y="6248400"/>
            <a:chExt cx="251120" cy="1534885"/>
          </a:xfrm>
        </p:grpSpPr>
        <p:sp>
          <p:nvSpPr>
            <p:cNvPr id="10" name="Oval 9"/>
            <p:cNvSpPr/>
            <p:nvPr/>
          </p:nvSpPr>
          <p:spPr>
            <a:xfrm>
              <a:off x="673847" y="75438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8" name="Oval 17"/>
            <p:cNvSpPr/>
            <p:nvPr/>
          </p:nvSpPr>
          <p:spPr>
            <a:xfrm>
              <a:off x="673847" y="70866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sp>
          <p:nvSpPr>
            <p:cNvPr id="19" name="Oval 18"/>
            <p:cNvSpPr/>
            <p:nvPr/>
          </p:nvSpPr>
          <p:spPr>
            <a:xfrm>
              <a:off x="682079" y="66340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r>
                <a:rPr lang="en-US" dirty="0" smtClean="0"/>
                <a:t>\		`</a:t>
              </a:r>
              <a:endParaRPr lang="en-US" dirty="0"/>
            </a:p>
          </p:txBody>
        </p:sp>
        <p:sp>
          <p:nvSpPr>
            <p:cNvPr id="20" name="Oval 19"/>
            <p:cNvSpPr/>
            <p:nvPr/>
          </p:nvSpPr>
          <p:spPr>
            <a:xfrm>
              <a:off x="682079" y="624840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p>
          </p:txBody>
        </p:sp>
      </p:grpSp>
      <p:sp>
        <p:nvSpPr>
          <p:cNvPr id="21" name="Rectangle 20"/>
          <p:cNvSpPr/>
          <p:nvPr/>
        </p:nvSpPr>
        <p:spPr>
          <a:xfrm>
            <a:off x="673847" y="1524817"/>
            <a:ext cx="6477000" cy="94097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22" name="TextBox 21"/>
          <p:cNvSpPr txBox="1"/>
          <p:nvPr/>
        </p:nvSpPr>
        <p:spPr>
          <a:xfrm>
            <a:off x="1981200" y="1135874"/>
            <a:ext cx="5334000" cy="246221"/>
          </a:xfrm>
          <a:prstGeom prst="rect">
            <a:avLst/>
          </a:prstGeom>
          <a:solidFill>
            <a:schemeClr val="bg1">
              <a:lumMod val="95000"/>
            </a:schemeClr>
          </a:solidFill>
        </p:spPr>
        <p:txBody>
          <a:bodyPr wrap="square" rtlCol="0">
            <a:spAutoFit/>
          </a:bodyPr>
          <a:lstStyle/>
          <a:p>
            <a:pPr lvl="0" algn="ctr">
              <a:defRPr/>
            </a:pPr>
            <a:r>
              <a:rPr lang="es-MX" sz="1000" i="1" dirty="0" smtClean="0">
                <a:cs typeface="Helvetica" pitchFamily="34" charset="0"/>
              </a:rPr>
              <a:t>Lenguaje y Vocabulario, L.4.3a  vocabulario de dominio específico y preciso, Objetivo de escritura 8</a:t>
            </a:r>
            <a:endParaRPr lang="es-MX" sz="1000" u="sng" dirty="0">
              <a:ea typeface="Times New Roman"/>
              <a:cs typeface="Times New Roman"/>
            </a:endParaRPr>
          </a:p>
        </p:txBody>
      </p:sp>
      <p:sp>
        <p:nvSpPr>
          <p:cNvPr id="26" name="TextBox 25"/>
          <p:cNvSpPr txBox="1"/>
          <p:nvPr/>
        </p:nvSpPr>
        <p:spPr>
          <a:xfrm>
            <a:off x="2438400" y="6015525"/>
            <a:ext cx="4517643" cy="246221"/>
          </a:xfrm>
          <a:prstGeom prst="rect">
            <a:avLst/>
          </a:prstGeom>
          <a:solidFill>
            <a:schemeClr val="bg1">
              <a:lumMod val="95000"/>
            </a:schemeClr>
          </a:solidFill>
        </p:spPr>
        <p:txBody>
          <a:bodyPr wrap="square" rtlCol="0">
            <a:spAutoFit/>
          </a:bodyPr>
          <a:lstStyle/>
          <a:p>
            <a:pPr lvl="0" algn="ctr"/>
            <a:r>
              <a:rPr lang="es-MX" sz="1000" i="1" dirty="0" smtClean="0">
                <a:cs typeface="Helvetica" pitchFamily="34" charset="0"/>
              </a:rPr>
              <a:t>Editar y Clarificar L.4.1f, fragmentos inadecuados u oraciones corridas…Objetivo 9 </a:t>
            </a:r>
            <a:endParaRPr lang="es-MX" sz="10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68257274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45</a:t>
            </a:fld>
            <a:endParaRPr lang="en-US" dirty="0"/>
          </a:p>
        </p:txBody>
      </p:sp>
      <p:sp>
        <p:nvSpPr>
          <p:cNvPr id="5" name="TextBox 4"/>
          <p:cNvSpPr txBox="1"/>
          <p:nvPr/>
        </p:nvSpPr>
        <p:spPr>
          <a:xfrm>
            <a:off x="533399" y="304800"/>
            <a:ext cx="6781801" cy="3605972"/>
          </a:xfrm>
          <a:prstGeom prst="rect">
            <a:avLst/>
          </a:prstGeom>
          <a:noFill/>
        </p:spPr>
        <p:txBody>
          <a:bodyPr wrap="square" lIns="96378" tIns="48189" rIns="96378" bIns="48189" rtlCol="0">
            <a:spAutoFit/>
          </a:bodyPr>
          <a:lstStyle/>
          <a:p>
            <a:r>
              <a:rPr lang="es-ES" sz="1200" u="sng" dirty="0"/>
              <a:t>Instrucciones para el estudiante</a:t>
            </a:r>
            <a:r>
              <a:rPr lang="es-ES" sz="1200" dirty="0"/>
              <a:t>:  Lee las instrucciones.</a:t>
            </a:r>
          </a:p>
          <a:p>
            <a:endParaRPr lang="en-US" sz="1200" dirty="0"/>
          </a:p>
          <a:p>
            <a:pPr>
              <a:defRPr/>
            </a:pPr>
            <a:r>
              <a:rPr lang="es-ES" sz="1200" b="1" u="sng" dirty="0" smtClean="0"/>
              <a:t>Parte </a:t>
            </a:r>
            <a:r>
              <a:rPr lang="es-ES" sz="1200" b="1" u="sng" dirty="0"/>
              <a:t>2 </a:t>
            </a:r>
          </a:p>
          <a:p>
            <a:pPr>
              <a:defRPr/>
            </a:pPr>
            <a:r>
              <a:rPr lang="es-ES" sz="1200" b="1" u="sng" dirty="0"/>
              <a:t>Tu tarea</a:t>
            </a:r>
            <a:r>
              <a:rPr lang="es-ES" sz="1200" b="1" dirty="0"/>
              <a:t>: </a:t>
            </a:r>
            <a:r>
              <a:rPr lang="es-ES" sz="1200" dirty="0"/>
              <a:t>Escribe un artículo de opinión, respondiendo </a:t>
            </a:r>
            <a:r>
              <a:rPr lang="es-ES" sz="1200" dirty="0" smtClean="0"/>
              <a:t>la siguiente pregunta</a:t>
            </a:r>
            <a:r>
              <a:rPr lang="es-ES" sz="1200" dirty="0"/>
              <a:t>: </a:t>
            </a:r>
            <a:r>
              <a:rPr lang="es-ES" sz="1200" b="1" dirty="0"/>
              <a:t>¿Es un bosque tropical el mejor hábitat para estudiar la mayor diversidad de </a:t>
            </a:r>
            <a:r>
              <a:rPr lang="es-ES" sz="1200" b="1" dirty="0" smtClean="0"/>
              <a:t>plantas y animales?  </a:t>
            </a:r>
            <a:r>
              <a:rPr lang="es-ES" sz="1200" b="1" dirty="0"/>
              <a:t>Utiliza </a:t>
            </a:r>
            <a:r>
              <a:rPr lang="es-ES" sz="1200" b="1" dirty="0" smtClean="0"/>
              <a:t>detalles </a:t>
            </a:r>
            <a:r>
              <a:rPr lang="es-ES" sz="1200" b="1" dirty="0"/>
              <a:t>y ejemplos de los textos como referencia para apoyar tu opinión.</a:t>
            </a:r>
          </a:p>
          <a:p>
            <a:endParaRPr lang="en-US" sz="1200" dirty="0"/>
          </a:p>
          <a:p>
            <a:r>
              <a:rPr lang="es-ES" sz="1200" b="1" u="sng" dirty="0"/>
              <a:t>Vas a</a:t>
            </a:r>
            <a:r>
              <a:rPr lang="es-ES" sz="1200" dirty="0"/>
              <a:t>:</a:t>
            </a:r>
          </a:p>
          <a:p>
            <a:pPr marL="342900" indent="-342900">
              <a:buFont typeface="+mj-lt"/>
              <a:buAutoNum type="arabicPeriod"/>
            </a:pPr>
            <a:r>
              <a:rPr lang="es-ES" sz="1200" dirty="0"/>
              <a:t>Planificar tu escrito.  Puedes utilizar tus notas y respuestas.</a:t>
            </a:r>
          </a:p>
          <a:p>
            <a:pPr marL="361375" indent="-361375">
              <a:buAutoNum type="arabicPeriod"/>
            </a:pPr>
            <a:endParaRPr lang="es-ES" sz="1200" dirty="0"/>
          </a:p>
          <a:p>
            <a:pPr marL="361375" indent="-361375">
              <a:buFontTx/>
              <a:buAutoNum type="arabicPeriod"/>
            </a:pPr>
            <a:r>
              <a:rPr lang="es-ES" sz="1200" dirty="0"/>
              <a:t>Escribir, revisar y editar tu primer borrador (tu maestro te proporcionará papel).</a:t>
            </a:r>
          </a:p>
          <a:p>
            <a:pPr marL="361375" indent="-361375">
              <a:buAutoNum type="arabicPeriod"/>
            </a:pPr>
            <a:endParaRPr lang="es-ES" sz="1200" dirty="0"/>
          </a:p>
          <a:p>
            <a:pPr marL="361375" indent="-361375">
              <a:buAutoNum type="arabicPeriod"/>
            </a:pPr>
            <a:r>
              <a:rPr lang="es-ES" sz="1200" dirty="0"/>
              <a:t>Escribir una versión final de tu artículo de opinión.</a:t>
            </a:r>
          </a:p>
          <a:p>
            <a:pPr algn="ctr"/>
            <a:endParaRPr lang="en-US" sz="1200" b="1" u="sng" dirty="0" smtClean="0"/>
          </a:p>
          <a:p>
            <a:pPr algn="ctr"/>
            <a:r>
              <a:rPr lang="es-ES" sz="1200" b="1" u="sng" dirty="0"/>
              <a:t>Cómo serás calificado</a:t>
            </a:r>
          </a:p>
          <a:p>
            <a:endParaRPr lang="en-US" sz="1200" b="1" dirty="0"/>
          </a:p>
          <a:p>
            <a:endParaRPr lang="en-US" sz="1200" dirty="0"/>
          </a:p>
          <a:p>
            <a:pPr algn="ctr"/>
            <a:endParaRPr lang="en-US" sz="1200" dirty="0"/>
          </a:p>
          <a:p>
            <a:endParaRPr lang="en-US" sz="1200" u="sng" dirty="0"/>
          </a:p>
        </p:txBody>
      </p:sp>
      <p:graphicFrame>
        <p:nvGraphicFramePr>
          <p:cNvPr id="7" name="Table 6"/>
          <p:cNvGraphicFramePr>
            <a:graphicFrameLocks noGrp="1"/>
          </p:cNvGraphicFramePr>
          <p:nvPr>
            <p:extLst>
              <p:ext uri="{D42A27DB-BD31-4B8C-83A1-F6EECF244321}">
                <p14:modId xmlns:p14="http://schemas.microsoft.com/office/powerpoint/2010/main" val="2713042421"/>
              </p:ext>
            </p:extLst>
          </p:nvPr>
        </p:nvGraphicFramePr>
        <p:xfrm>
          <a:off x="1393030" y="3200400"/>
          <a:ext cx="5062538" cy="2137953"/>
        </p:xfrm>
        <a:graphic>
          <a:graphicData uri="http://schemas.openxmlformats.org/drawingml/2006/table">
            <a:tbl>
              <a:tblPr firstRow="1" bandRow="1">
                <a:tableStyleId>{5940675A-B579-460E-94D1-54222C63F5DA}</a:tableStyleId>
              </a:tblPr>
              <a:tblGrid>
                <a:gridCol w="1075909"/>
                <a:gridCol w="3986629"/>
              </a:tblGrid>
              <a:tr h="383177">
                <a:tc>
                  <a:txBody>
                    <a:bodyPr/>
                    <a:lstStyle/>
                    <a:p>
                      <a:pPr algn="r"/>
                      <a:r>
                        <a:rPr lang="es-EC" sz="1000" b="1" i="1" noProof="0" dirty="0" smtClean="0">
                          <a:solidFill>
                            <a:schemeClr val="tx1"/>
                          </a:solidFill>
                        </a:rPr>
                        <a:t>Propósito</a:t>
                      </a:r>
                      <a:endParaRPr lang="es-EC" sz="1000" b="1" i="1" noProof="0" dirty="0">
                        <a:solidFill>
                          <a:schemeClr val="tx1"/>
                        </a:solidFill>
                      </a:endParaRPr>
                    </a:p>
                  </a:txBody>
                  <a:tcPr marL="97155" marR="97155" marT="47897" marB="47897" anchor="ctr">
                    <a:lnB w="12700" cap="flat" cmpd="sng" algn="ctr">
                      <a:noFill/>
                      <a:prstDash val="solid"/>
                      <a:round/>
                      <a:headEnd type="none" w="med" len="med"/>
                      <a:tailEnd type="none" w="med" len="med"/>
                    </a:lnB>
                    <a:solidFill>
                      <a:schemeClr val="bg2"/>
                    </a:solidFill>
                  </a:tcPr>
                </a:tc>
                <a:tc>
                  <a:txBody>
                    <a:bodyPr/>
                    <a:lstStyle/>
                    <a:p>
                      <a:pPr marL="0" marR="0" lvl="0" indent="0" algn="l" defTabSz="1018809" rtl="0" eaLnBrk="1" fontAlgn="auto" latinLnBrk="0" hangingPunct="1">
                        <a:lnSpc>
                          <a:spcPct val="100000"/>
                        </a:lnSpc>
                        <a:spcBef>
                          <a:spcPts val="0"/>
                        </a:spcBef>
                        <a:spcAft>
                          <a:spcPts val="0"/>
                        </a:spcAft>
                        <a:buClrTx/>
                        <a:buSzTx/>
                        <a:buFont typeface="+mj-lt"/>
                        <a:buNone/>
                        <a:tabLst/>
                        <a:defRPr/>
                      </a:pPr>
                      <a:r>
                        <a:rPr kumimoji="0" lang="es-419" sz="1000" b="0" i="0" u="none" strike="noStrike" kern="1200" cap="none" spc="0" normalizeH="0" baseline="0" noProof="0" dirty="0" smtClean="0">
                          <a:ln>
                            <a:noFill/>
                          </a:ln>
                          <a:solidFill>
                            <a:prstClr val="black"/>
                          </a:solidFill>
                          <a:effectLst/>
                          <a:uLnTx/>
                          <a:uFillTx/>
                          <a:latin typeface="+mn-lt"/>
                          <a:ea typeface="Calibri"/>
                          <a:cs typeface="Times New Roman"/>
                        </a:rPr>
                        <a:t>¿Estableces tu opinión claramente? ¿Te mantienes en el tema? </a:t>
                      </a:r>
                      <a:endParaRPr kumimoji="0" lang="es-419" sz="1000" b="1" i="0" u="none" strike="noStrike" kern="1200" cap="none" spc="0" normalizeH="0" baseline="0" noProof="0" dirty="0">
                        <a:ln>
                          <a:noFill/>
                        </a:ln>
                        <a:solidFill>
                          <a:prstClr val="black"/>
                        </a:solidFill>
                        <a:effectLst/>
                        <a:uLnTx/>
                        <a:uFillTx/>
                        <a:latin typeface="+mn-lt"/>
                        <a:ea typeface="Calibri"/>
                        <a:cs typeface="Times New Roman"/>
                      </a:endParaRP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2"/>
                    </a:solidFill>
                  </a:tcPr>
                </a:tc>
              </a:tr>
              <a:tr h="239486">
                <a:tc>
                  <a:txBody>
                    <a:bodyPr/>
                    <a:lstStyle/>
                    <a:p>
                      <a:pPr algn="r"/>
                      <a:r>
                        <a:rPr lang="es-EC" sz="1000" b="1" i="1" noProof="0" dirty="0" smtClean="0">
                          <a:solidFill>
                            <a:schemeClr val="tx1"/>
                          </a:solidFill>
                        </a:rPr>
                        <a:t>Organización</a:t>
                      </a:r>
                      <a:endParaRPr lang="es-EC" sz="1000" b="1" i="1" noProof="0"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2"/>
                    </a:solidFill>
                  </a:tcPr>
                </a:tc>
                <a:tc>
                  <a:txBody>
                    <a:bodyPr/>
                    <a:lstStyle/>
                    <a:p>
                      <a:pPr marL="0" lvl="0" indent="0" defTabSz="1018809">
                        <a:buFont typeface="+mj-lt"/>
                        <a:buNone/>
                        <a:defRPr/>
                      </a:pPr>
                      <a:r>
                        <a:rPr lang="es-419" sz="1000" noProof="0" dirty="0" smtClean="0">
                          <a:solidFill>
                            <a:prstClr val="black"/>
                          </a:solidFill>
                          <a:ea typeface="Calibri"/>
                          <a:cs typeface="Times New Roman"/>
                        </a:rPr>
                        <a:t>¿Fluyen lógicamente tus ideas desde la introducción hasta la conclusión?  ¿Utilizas transiciones efectivas? </a:t>
                      </a:r>
                      <a:endParaRPr lang="es-419" sz="1000" noProof="0" dirty="0">
                        <a:solidFill>
                          <a:prstClr val="black"/>
                        </a:solidFill>
                        <a:ea typeface="Calibri"/>
                        <a:cs typeface="Times New Roman"/>
                      </a:endParaRPr>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2"/>
                    </a:solidFill>
                  </a:tcPr>
                </a:tc>
              </a:tr>
              <a:tr h="383177">
                <a:tc>
                  <a:txBody>
                    <a:bodyPr/>
                    <a:lstStyle/>
                    <a:p>
                      <a:pPr algn="r"/>
                      <a:r>
                        <a:rPr lang="es-EC" sz="1000" b="1" i="1" noProof="0" dirty="0" smtClean="0">
                          <a:solidFill>
                            <a:schemeClr val="tx1"/>
                          </a:solidFill>
                        </a:rPr>
                        <a:t>Elaboración:</a:t>
                      </a:r>
                    </a:p>
                    <a:p>
                      <a:pPr algn="r"/>
                      <a:r>
                        <a:rPr lang="es-EC" sz="1000" b="1" i="1" noProof="0" dirty="0" smtClean="0">
                          <a:solidFill>
                            <a:schemeClr val="tx1"/>
                          </a:solidFill>
                        </a:rPr>
                        <a:t>de</a:t>
                      </a:r>
                      <a:r>
                        <a:rPr lang="es-EC" sz="1000" b="1" i="1" baseline="0" noProof="0" dirty="0" smtClean="0">
                          <a:solidFill>
                            <a:schemeClr val="tx1"/>
                          </a:solidFill>
                        </a:rPr>
                        <a:t> la</a:t>
                      </a:r>
                      <a:r>
                        <a:rPr lang="es-EC" sz="1000" b="1" i="1" noProof="0" dirty="0" smtClean="0">
                          <a:solidFill>
                            <a:schemeClr val="tx1"/>
                          </a:solidFill>
                        </a:rPr>
                        <a:t> evidencia</a:t>
                      </a:r>
                    </a:p>
                  </a:txBody>
                  <a:tcPr marL="97155" marR="97155" marT="47897" marB="47897" anchor="ctr">
                    <a:lnB w="12700" cap="flat" cmpd="sng" algn="ctr">
                      <a:noFill/>
                      <a:prstDash val="solid"/>
                      <a:round/>
                      <a:headEnd type="none" w="med" len="med"/>
                      <a:tailEnd type="none" w="med" len="med"/>
                    </a:lnB>
                    <a:solidFill>
                      <a:schemeClr val="bg1">
                        <a:lumMod val="95000"/>
                      </a:schemeClr>
                    </a:solidFill>
                  </a:tcPr>
                </a:tc>
                <a:tc>
                  <a:txBody>
                    <a:bodyPr/>
                    <a:lstStyle/>
                    <a:p>
                      <a:pPr marL="0" lvl="0" indent="0" defTabSz="1018809">
                        <a:buFont typeface="+mj-lt"/>
                        <a:buNone/>
                        <a:defRPr/>
                      </a:pPr>
                      <a:r>
                        <a:rPr lang="es-419" sz="1000" noProof="0" dirty="0" smtClean="0">
                          <a:solidFill>
                            <a:prstClr val="black"/>
                          </a:solidFill>
                          <a:ea typeface="Calibri"/>
                          <a:cs typeface="Times New Roman"/>
                        </a:rPr>
                        <a:t>¿Proporcionas evidencia tomadas de</a:t>
                      </a:r>
                      <a:r>
                        <a:rPr lang="es-419" sz="1000" baseline="0" noProof="0" dirty="0" smtClean="0">
                          <a:solidFill>
                            <a:prstClr val="black"/>
                          </a:solidFill>
                          <a:ea typeface="Calibri"/>
                          <a:cs typeface="Times New Roman"/>
                        </a:rPr>
                        <a:t> las fuentes para tus opiniones y elaboras con información específica?  </a:t>
                      </a:r>
                      <a:endParaRPr lang="es-419" sz="1000" noProof="0" dirty="0">
                        <a:solidFill>
                          <a:prstClr val="black"/>
                        </a:solidFill>
                        <a:ea typeface="Calibri"/>
                        <a:cs typeface="Times New Roman"/>
                      </a:endParaRPr>
                    </a:p>
                  </a:txBody>
                  <a:tcPr marL="97155" marR="97155" marT="47897" marB="47897" anchor="ctr">
                    <a:lnB w="12700" cap="flat" cmpd="sng" algn="ctr">
                      <a:solidFill>
                        <a:schemeClr val="bg1">
                          <a:lumMod val="50000"/>
                        </a:schemeClr>
                      </a:solidFill>
                      <a:prstDash val="solid"/>
                      <a:round/>
                      <a:headEnd type="none" w="med" len="med"/>
                      <a:tailEnd type="none" w="med" len="med"/>
                    </a:lnB>
                    <a:solidFill>
                      <a:schemeClr val="bg1">
                        <a:lumMod val="95000"/>
                      </a:schemeClr>
                    </a:solidFill>
                  </a:tcPr>
                </a:tc>
              </a:tr>
              <a:tr h="263435">
                <a:tc>
                  <a:txBody>
                    <a:bodyPr/>
                    <a:lstStyle/>
                    <a:p>
                      <a:pPr algn="r"/>
                      <a:r>
                        <a:rPr lang="es-EC" sz="1000" b="1" i="1" noProof="0" dirty="0" smtClean="0">
                          <a:solidFill>
                            <a:schemeClr val="tx1"/>
                          </a:solidFill>
                        </a:rPr>
                        <a:t>Elaboración:</a:t>
                      </a:r>
                    </a:p>
                    <a:p>
                      <a:pPr algn="r"/>
                      <a:r>
                        <a:rPr lang="es-EC" sz="1000" b="1" i="1" noProof="0" dirty="0" smtClean="0">
                          <a:solidFill>
                            <a:schemeClr val="tx1"/>
                          </a:solidFill>
                        </a:rPr>
                        <a:t>del lenguaje</a:t>
                      </a:r>
                      <a:r>
                        <a:rPr lang="es-EC" sz="1000" b="1" i="1" baseline="0" noProof="0" dirty="0" smtClean="0">
                          <a:solidFill>
                            <a:schemeClr val="tx1"/>
                          </a:solidFill>
                        </a:rPr>
                        <a:t> y</a:t>
                      </a:r>
                      <a:r>
                        <a:rPr lang="es-EC" sz="1000" b="1" i="1" noProof="0" dirty="0" smtClean="0">
                          <a:solidFill>
                            <a:schemeClr val="tx1"/>
                          </a:solidFill>
                        </a:rPr>
                        <a:t> vocabulario</a:t>
                      </a:r>
                      <a:endParaRPr lang="es-EC" sz="1000" b="1" i="1" noProof="0" dirty="0">
                        <a:solidFill>
                          <a:schemeClr val="tx1"/>
                        </a:solidFill>
                      </a:endParaRPr>
                    </a:p>
                  </a:txBody>
                  <a:tcPr marL="97155" marR="97155" marT="47897" marB="47897" anchor="ctr">
                    <a:lnT w="12700" cap="flat" cmpd="sng" algn="ctr">
                      <a:noFill/>
                      <a:prstDash val="solid"/>
                      <a:round/>
                      <a:headEnd type="none" w="med" len="med"/>
                      <a:tailEnd type="none" w="med" len="med"/>
                    </a:lnT>
                    <a:solidFill>
                      <a:schemeClr val="bg1">
                        <a:lumMod val="95000"/>
                      </a:schemeClr>
                    </a:solidFill>
                  </a:tcPr>
                </a:tc>
                <a:tc>
                  <a:txBody>
                    <a:bodyPr/>
                    <a:lstStyle/>
                    <a:p>
                      <a:pPr marL="0" lvl="0" indent="0" defTabSz="1018809">
                        <a:buFont typeface="+mj-lt"/>
                        <a:buNone/>
                        <a:defRPr/>
                      </a:pPr>
                      <a:r>
                        <a:rPr lang="es-419" sz="1000" noProof="0" dirty="0" smtClean="0">
                          <a:solidFill>
                            <a:prstClr val="black"/>
                          </a:solidFill>
                          <a:ea typeface="Calibri"/>
                          <a:cs typeface="Times New Roman"/>
                        </a:rPr>
                        <a:t>¿Expresas</a:t>
                      </a:r>
                      <a:r>
                        <a:rPr lang="es-419" sz="1000" baseline="0" noProof="0" dirty="0" smtClean="0">
                          <a:solidFill>
                            <a:prstClr val="black"/>
                          </a:solidFill>
                          <a:ea typeface="Calibri"/>
                          <a:cs typeface="Times New Roman"/>
                        </a:rPr>
                        <a:t> tus ideas de manera eficaz?  ¿Utilizas lenguaje preciso que resulta apropiado para tu audiencia y propósito?</a:t>
                      </a:r>
                      <a:endParaRPr lang="es-419" sz="1000" noProof="0" dirty="0">
                        <a:solidFill>
                          <a:prstClr val="black"/>
                        </a:solidFill>
                        <a:ea typeface="Calibri"/>
                        <a:cs typeface="Times New Roman"/>
                      </a:endParaRPr>
                    </a:p>
                  </a:txBody>
                  <a:tcPr marL="97155" marR="97155" marT="47897" marB="47897" anchor="ctr">
                    <a:lnT w="12700" cap="flat" cmpd="sng" algn="ctr">
                      <a:solidFill>
                        <a:schemeClr val="bg1">
                          <a:lumMod val="50000"/>
                        </a:schemeClr>
                      </a:solidFill>
                      <a:prstDash val="solid"/>
                      <a:round/>
                      <a:headEnd type="none" w="med" len="med"/>
                      <a:tailEnd type="none" w="med" len="med"/>
                    </a:lnT>
                    <a:solidFill>
                      <a:schemeClr val="bg1">
                        <a:lumMod val="95000"/>
                      </a:schemeClr>
                    </a:solidFill>
                  </a:tcPr>
                </a:tc>
              </a:tr>
              <a:tr h="239486">
                <a:tc>
                  <a:txBody>
                    <a:bodyPr/>
                    <a:lstStyle/>
                    <a:p>
                      <a:pPr algn="r"/>
                      <a:r>
                        <a:rPr lang="es-EC" sz="1000" b="1" i="1" noProof="0" dirty="0" smtClean="0">
                          <a:solidFill>
                            <a:schemeClr val="tx1"/>
                          </a:solidFill>
                        </a:rPr>
                        <a:t>Convenciones</a:t>
                      </a:r>
                      <a:endParaRPr lang="es-EC" sz="1000" b="1" i="1" noProof="0" dirty="0">
                        <a:solidFill>
                          <a:schemeClr val="tx1"/>
                        </a:solidFill>
                      </a:endParaRPr>
                    </a:p>
                  </a:txBody>
                  <a:tcPr marL="97155" marR="97155" marT="47897" marB="47897" anchor="ctr">
                    <a:solidFill>
                      <a:schemeClr val="accent6">
                        <a:lumMod val="20000"/>
                        <a:lumOff val="80000"/>
                      </a:schemeClr>
                    </a:solidFill>
                  </a:tcPr>
                </a:tc>
                <a:tc>
                  <a:txBody>
                    <a:bodyPr/>
                    <a:lstStyle/>
                    <a:p>
                      <a:pPr marL="0" lvl="0" indent="0" defTabSz="1018809">
                        <a:buFont typeface="+mj-lt"/>
                        <a:buNone/>
                        <a:defRPr/>
                      </a:pPr>
                      <a:r>
                        <a:rPr lang="es-419" sz="1000" kern="1200" noProof="0" dirty="0" smtClean="0">
                          <a:solidFill>
                            <a:prstClr val="black"/>
                          </a:solidFill>
                          <a:latin typeface="+mn-lt"/>
                          <a:ea typeface="Calibri"/>
                          <a:cs typeface="Times New Roman"/>
                        </a:rPr>
                        <a:t> ¿Utilizas correctamente las reglas de puntuación, uso de mayúsculas y ortografía?  </a:t>
                      </a:r>
                      <a:endParaRPr lang="es-419" sz="1000" noProof="0" dirty="0">
                        <a:solidFill>
                          <a:prstClr val="black"/>
                        </a:solidFill>
                        <a:ea typeface="Calibri"/>
                        <a:cs typeface="Times New Roman"/>
                      </a:endParaRPr>
                    </a:p>
                  </a:txBody>
                  <a:tcPr marL="97155" marR="97155" marT="47897" marB="47897" anchor="ctr">
                    <a:solidFill>
                      <a:schemeClr val="accent6">
                        <a:lumMod val="20000"/>
                        <a:lumOff val="80000"/>
                      </a:schemeClr>
                    </a:solidFill>
                  </a:tcPr>
                </a:tc>
              </a:tr>
            </a:tbl>
          </a:graphicData>
        </a:graphic>
      </p:graphicFrame>
    </p:spTree>
    <p:extLst>
      <p:ext uri="{BB962C8B-B14F-4D97-AF65-F5344CB8AC3E}">
        <p14:creationId xmlns:p14="http://schemas.microsoft.com/office/powerpoint/2010/main" val="333074343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46</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258139979"/>
              </p:ext>
            </p:extLst>
          </p:nvPr>
        </p:nvGraphicFramePr>
        <p:xfrm>
          <a:off x="566739" y="381000"/>
          <a:ext cx="6638925" cy="8382000"/>
        </p:xfrm>
        <a:graphic>
          <a:graphicData uri="http://schemas.openxmlformats.org/drawingml/2006/table">
            <a:tbl>
              <a:tblPr firstRow="1" bandRow="1">
                <a:tableStyleId>{5940675A-B579-460E-94D1-54222C63F5DA}</a:tableStyleId>
              </a:tblPr>
              <a:tblGrid>
                <a:gridCol w="6638925"/>
              </a:tblGrid>
              <a:tr h="381000">
                <a:tc>
                  <a:txBody>
                    <a:bodyPr/>
                    <a:lstStyle/>
                    <a:p>
                      <a:endParaRPr lang="en-US" sz="1900" dirty="0" smtClean="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81000">
                <a:tc>
                  <a:txBody>
                    <a:bodyPr/>
                    <a:lstStyle/>
                    <a:p>
                      <a:pPr algn="ctr"/>
                      <a:endParaRPr lang="en-US" sz="1900" b="1" u="sng"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355161431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47</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644363353"/>
              </p:ext>
            </p:extLst>
          </p:nvPr>
        </p:nvGraphicFramePr>
        <p:xfrm>
          <a:off x="566739" y="380999"/>
          <a:ext cx="6638925" cy="8763000"/>
        </p:xfrm>
        <a:graphic>
          <a:graphicData uri="http://schemas.openxmlformats.org/drawingml/2006/table">
            <a:tbl>
              <a:tblPr firstRow="1" bandRow="1">
                <a:tableStyleId>{5940675A-B579-460E-94D1-54222C63F5DA}</a:tableStyleId>
              </a:tblPr>
              <a:tblGrid>
                <a:gridCol w="6638925"/>
              </a:tblGrid>
              <a:tr h="381000">
                <a:tc>
                  <a:txBody>
                    <a:bodyPr/>
                    <a:lstStyle/>
                    <a:p>
                      <a:endParaRPr lang="en-US" sz="1900" dirty="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135526496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48</a:t>
            </a:fld>
            <a:endParaRPr lang="en-US" dirty="0"/>
          </a:p>
        </p:txBody>
      </p:sp>
      <p:pic>
        <p:nvPicPr>
          <p:cNvPr id="1034" name="Picture 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0798" y="1436915"/>
            <a:ext cx="4691594" cy="4550229"/>
          </a:xfrm>
          <a:prstGeom prst="rect">
            <a:avLst/>
          </a:prstGeom>
          <a:ln w="9525">
            <a:solidFill>
              <a:schemeClr val="tx1"/>
            </a:solidFill>
            <a:miter lim="800000"/>
            <a:headEnd/>
            <a:tailEnd/>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39373" y="1446440"/>
            <a:ext cx="4620911" cy="4550229"/>
          </a:xfrm>
          <a:prstGeom prst="rect">
            <a:avLst/>
          </a:prstGeom>
        </p:spPr>
      </p:pic>
      <p:sp>
        <p:nvSpPr>
          <p:cNvPr id="6" name="TextBox 5"/>
          <p:cNvSpPr txBox="1"/>
          <p:nvPr/>
        </p:nvSpPr>
        <p:spPr>
          <a:xfrm>
            <a:off x="658576" y="6545943"/>
            <a:ext cx="6396038" cy="989871"/>
          </a:xfrm>
          <a:prstGeom prst="rect">
            <a:avLst/>
          </a:prstGeom>
          <a:noFill/>
        </p:spPr>
        <p:txBody>
          <a:bodyPr wrap="square" lIns="96378" tIns="48189" rIns="96378" bIns="48189" rtlCol="0">
            <a:spAutoFit/>
          </a:bodyPr>
          <a:lstStyle/>
          <a:p>
            <a:pPr algn="ctr"/>
            <a:r>
              <a:rPr lang="en-US" sz="3800" b="1" dirty="0" smtClean="0">
                <a:effectLst>
                  <a:outerShdw blurRad="38100" dist="38100" dir="2700000" algn="tl">
                    <a:srgbClr val="000000">
                      <a:alpha val="43137"/>
                    </a:srgbClr>
                  </a:outerShdw>
                </a:effectLst>
              </a:rPr>
              <a:t>ALTO</a:t>
            </a:r>
            <a:endParaRPr lang="en-US" sz="3800" b="1" dirty="0">
              <a:effectLst>
                <a:outerShdw blurRad="38100" dist="38100" dir="2700000" algn="tl">
                  <a:srgbClr val="000000">
                    <a:alpha val="43137"/>
                  </a:srgbClr>
                </a:outerShdw>
              </a:effectLst>
            </a:endParaRPr>
          </a:p>
          <a:p>
            <a:pPr algn="ctr"/>
            <a:r>
              <a:rPr lang="es-ES_tradnl" dirty="0" smtClean="0"/>
              <a:t>¡Cierra tus libro y espera las instrucciones!</a:t>
            </a:r>
            <a:endParaRPr lang="es-ES_tradnl" dirty="0"/>
          </a:p>
        </p:txBody>
      </p:sp>
    </p:spTree>
    <p:extLst>
      <p:ext uri="{BB962C8B-B14F-4D97-AF65-F5344CB8AC3E}">
        <p14:creationId xmlns:p14="http://schemas.microsoft.com/office/powerpoint/2010/main" val="261309679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49</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045389012"/>
              </p:ext>
            </p:extLst>
          </p:nvPr>
        </p:nvGraphicFramePr>
        <p:xfrm>
          <a:off x="518160" y="668579"/>
          <a:ext cx="6563360" cy="3606109"/>
        </p:xfrm>
        <a:graphic>
          <a:graphicData uri="http://schemas.openxmlformats.org/drawingml/2006/table">
            <a:tbl>
              <a:tblPr firstRow="1" bandRow="1">
                <a:tableStyleId>{5940675A-B579-460E-94D1-54222C63F5DA}</a:tableStyleId>
              </a:tblPr>
              <a:tblGrid>
                <a:gridCol w="396240"/>
                <a:gridCol w="4191000"/>
                <a:gridCol w="609600"/>
                <a:gridCol w="533400"/>
                <a:gridCol w="416560"/>
                <a:gridCol w="416560"/>
              </a:tblGrid>
              <a:tr h="330491">
                <a:tc gridSpan="6">
                  <a:txBody>
                    <a:bodyPr/>
                    <a:lstStyle/>
                    <a:p>
                      <a:pPr algn="ctr">
                        <a:lnSpc>
                          <a:spcPct val="100000"/>
                        </a:lnSpc>
                        <a:spcAft>
                          <a:spcPts val="0"/>
                        </a:spcAft>
                      </a:pPr>
                      <a:r>
                        <a:rPr lang="es-MX" sz="1500" b="1" noProof="0" dirty="0" smtClean="0"/>
                        <a:t>Texto literario</a:t>
                      </a:r>
                      <a:endParaRPr lang="es-MX" sz="1500" b="1" noProof="0" dirty="0"/>
                    </a:p>
                  </a:txBody>
                  <a:tcPr marL="97155" marR="97155" marT="47897" marB="47897"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143930">
                <a:tc>
                  <a:txBody>
                    <a:bodyPr/>
                    <a:lstStyle/>
                    <a:p>
                      <a:pPr algn="ctr">
                        <a:lnSpc>
                          <a:spcPct val="100000"/>
                        </a:lnSpc>
                        <a:spcAft>
                          <a:spcPts val="0"/>
                        </a:spcAft>
                      </a:pPr>
                      <a:r>
                        <a:rPr lang="en-US" sz="1500" b="1" dirty="0" smtClean="0"/>
                        <a:t>1</a:t>
                      </a:r>
                      <a:endParaRPr lang="en-US" sz="1500" b="1" dirty="0"/>
                    </a:p>
                  </a:txBody>
                  <a:tcPr marL="97155" marR="97155" marT="47897" marB="47897" anchor="ctr">
                    <a:solidFill>
                      <a:schemeClr val="bg1"/>
                    </a:solidFill>
                  </a:tcPr>
                </a:tc>
                <a:tc gridSpan="3">
                  <a:txBody>
                    <a:bodyPr/>
                    <a:lstStyle/>
                    <a:p>
                      <a:pPr marL="0" marR="0" indent="0" algn="l" defTabSz="1018824" rtl="0" eaLnBrk="1" fontAlgn="auto" latinLnBrk="0" hangingPunct="1">
                        <a:lnSpc>
                          <a:spcPct val="100000"/>
                        </a:lnSpc>
                        <a:spcBef>
                          <a:spcPts val="0"/>
                        </a:spcBef>
                        <a:spcAft>
                          <a:spcPts val="0"/>
                        </a:spcAft>
                        <a:buClrTx/>
                        <a:buSzTx/>
                        <a:buFontTx/>
                        <a:buNone/>
                        <a:tabLst/>
                        <a:defRPr/>
                      </a:pPr>
                      <a:r>
                        <a:rPr lang="es-MX" sz="1000" b="0" baseline="0" noProof="0" dirty="0" smtClean="0">
                          <a:solidFill>
                            <a:srgbClr val="000000"/>
                          </a:solidFill>
                          <a:effectLst/>
                          <a:latin typeface="+mn-lt"/>
                          <a:ea typeface="Times New Roman"/>
                          <a:cs typeface="Times New Roman"/>
                        </a:rPr>
                        <a:t>Yo puedo localizar información clave para determinar una comprensión implícita de un personaje. </a:t>
                      </a:r>
                      <a:r>
                        <a:rPr lang="es-MX" sz="1000" b="0" i="1" baseline="0" noProof="0" dirty="0" smtClean="0">
                          <a:solidFill>
                            <a:srgbClr val="000000"/>
                          </a:solidFill>
                          <a:effectLst/>
                          <a:latin typeface="+mn-lt"/>
                          <a:ea typeface="Times New Roman"/>
                          <a:cs typeface="Times New Roman"/>
                        </a:rPr>
                        <a:t>RL.4.3</a:t>
                      </a:r>
                      <a:endParaRPr lang="es-MX" sz="1000" b="0" i="1" noProof="0" dirty="0" smtClean="0">
                        <a:solidFill>
                          <a:srgbClr val="000000"/>
                        </a:solidFill>
                        <a:effectLst/>
                        <a:latin typeface="+mn-lt"/>
                        <a:ea typeface="Times New Roman"/>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200536">
                <a:tc>
                  <a:txBody>
                    <a:bodyPr/>
                    <a:lstStyle/>
                    <a:p>
                      <a:pPr algn="ctr">
                        <a:lnSpc>
                          <a:spcPct val="100000"/>
                        </a:lnSpc>
                        <a:spcAft>
                          <a:spcPts val="0"/>
                        </a:spcAft>
                      </a:pPr>
                      <a:r>
                        <a:rPr lang="en-US" sz="1500" b="1" dirty="0" smtClean="0"/>
                        <a:t>2</a:t>
                      </a:r>
                      <a:endParaRPr lang="en-US" sz="1500" b="1" dirty="0"/>
                    </a:p>
                  </a:txBody>
                  <a:tcPr marL="97155" marR="97155" marT="47897" marB="47897" anchor="ctr">
                    <a:solidFill>
                      <a:schemeClr val="bg1"/>
                    </a:solidFill>
                  </a:tcPr>
                </a:tc>
                <a:tc gridSpan="3">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00" b="0" noProof="0" dirty="0" smtClean="0">
                          <a:solidFill>
                            <a:schemeClr val="tx1"/>
                          </a:solidFill>
                          <a:effectLst/>
                        </a:rPr>
                        <a:t>Yo</a:t>
                      </a:r>
                      <a:r>
                        <a:rPr lang="es-MX" sz="1000" b="0" baseline="0" noProof="0" dirty="0" smtClean="0">
                          <a:solidFill>
                            <a:schemeClr val="tx1"/>
                          </a:solidFill>
                          <a:effectLst/>
                        </a:rPr>
                        <a:t> p</a:t>
                      </a:r>
                      <a:r>
                        <a:rPr lang="es-MX" sz="1000" b="0" noProof="0" dirty="0" smtClean="0">
                          <a:solidFill>
                            <a:schemeClr val="tx1"/>
                          </a:solidFill>
                          <a:effectLst/>
                        </a:rPr>
                        <a:t>uedo usar detalles claves para responder a preguntas que requieren razonamiento acerca de un personaje, escenario o acontecimiento. </a:t>
                      </a:r>
                      <a:r>
                        <a:rPr lang="es-MX" sz="1000" b="0" i="1" noProof="0" dirty="0" smtClean="0">
                          <a:solidFill>
                            <a:schemeClr val="tx1"/>
                          </a:solidFill>
                          <a:effectLst/>
                        </a:rPr>
                        <a:t>RL.4.3</a:t>
                      </a:r>
                      <a:endParaRPr kumimoji="0" lang="es-MX" sz="1000" b="0" i="1" u="none" strike="noStrike" kern="1200" cap="none" spc="0" normalizeH="0" baseline="0" noProof="0" dirty="0" smtClean="0">
                        <a:ln>
                          <a:noFill/>
                        </a:ln>
                        <a:solidFill>
                          <a:srgbClr val="000000"/>
                        </a:solidFill>
                        <a:effectLst/>
                        <a:uLnTx/>
                        <a:uFillTx/>
                        <a:latin typeface="+mn-lt"/>
                        <a:ea typeface="Times New Roman"/>
                        <a:cs typeface="Arial"/>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n-US" sz="1500" b="1" dirty="0" smtClean="0"/>
                        <a:t>3</a:t>
                      </a:r>
                      <a:endParaRPr lang="en-US" sz="1500" b="1" dirty="0"/>
                    </a:p>
                  </a:txBody>
                  <a:tcPr marL="97155" marR="97155" marT="47897" marB="47897" anchor="ctr">
                    <a:solidFill>
                      <a:schemeClr val="bg1"/>
                    </a:solidFill>
                  </a:tcPr>
                </a:tc>
                <a:tc gridSpan="3">
                  <a:txBody>
                    <a:bodyPr/>
                    <a:lstStyle/>
                    <a:p>
                      <a:pPr marL="0" marR="0" algn="l">
                        <a:lnSpc>
                          <a:spcPct val="100000"/>
                        </a:lnSpc>
                        <a:spcBef>
                          <a:spcPts val="0"/>
                        </a:spcBef>
                        <a:spcAft>
                          <a:spcPts val="0"/>
                        </a:spcAft>
                      </a:pPr>
                      <a:r>
                        <a:rPr lang="es-MX" sz="1000" b="0" noProof="0" dirty="0" smtClean="0">
                          <a:solidFill>
                            <a:srgbClr val="000000"/>
                          </a:solidFill>
                          <a:effectLst/>
                          <a:latin typeface="+mn-lt"/>
                          <a:ea typeface="Times New Roman"/>
                          <a:cs typeface="Times New Roman"/>
                        </a:rPr>
                        <a:t>Yo puedo comparar o clasificar cuentos narrados en primera persona y tercera persona.  </a:t>
                      </a:r>
                      <a:r>
                        <a:rPr lang="es-MX" sz="1000" b="0" i="1" noProof="0" dirty="0" smtClean="0">
                          <a:solidFill>
                            <a:srgbClr val="000000"/>
                          </a:solidFill>
                          <a:effectLst/>
                          <a:latin typeface="+mn-lt"/>
                          <a:ea typeface="Times New Roman"/>
                          <a:cs typeface="Times New Roman"/>
                        </a:rPr>
                        <a:t>RL.4.6</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252786">
                <a:tc>
                  <a:txBody>
                    <a:bodyPr/>
                    <a:lstStyle/>
                    <a:p>
                      <a:pPr algn="ctr">
                        <a:lnSpc>
                          <a:spcPct val="100000"/>
                        </a:lnSpc>
                        <a:spcAft>
                          <a:spcPts val="0"/>
                        </a:spcAft>
                      </a:pPr>
                      <a:r>
                        <a:rPr lang="en-US" sz="1500" b="1" i="0" dirty="0" smtClean="0"/>
                        <a:t>4</a:t>
                      </a:r>
                      <a:endParaRPr lang="en-US" sz="1500" b="1" i="0" dirty="0"/>
                    </a:p>
                  </a:txBody>
                  <a:tcPr marL="97155" marR="97155" marT="47897" marB="47897" anchor="ctr">
                    <a:solidFill>
                      <a:schemeClr val="bg1"/>
                    </a:solidFill>
                  </a:tcPr>
                </a:tc>
                <a:tc gridSpan="3">
                  <a:txBody>
                    <a:bodyPr/>
                    <a:lstStyle/>
                    <a:p>
                      <a:pPr marL="0" marR="0" algn="l">
                        <a:lnSpc>
                          <a:spcPct val="100000"/>
                        </a:lnSpc>
                        <a:spcBef>
                          <a:spcPts val="0"/>
                        </a:spcBef>
                        <a:spcAft>
                          <a:spcPts val="0"/>
                        </a:spcAft>
                      </a:pPr>
                      <a:r>
                        <a:rPr lang="es-MX" sz="1000" b="0" i="0" noProof="0" dirty="0" smtClean="0">
                          <a:solidFill>
                            <a:srgbClr val="000000"/>
                          </a:solidFill>
                          <a:effectLst/>
                          <a:latin typeface="+mn-lt"/>
                          <a:ea typeface="Times New Roman"/>
                          <a:cs typeface="Times New Roman"/>
                        </a:rPr>
                        <a:t>Yo puedo analizar el mismo punto de vista de un personaje en dos o más textos del mismo autor.  </a:t>
                      </a:r>
                      <a:r>
                        <a:rPr lang="es-MX" sz="1000" b="0" i="1" noProof="0" dirty="0" smtClean="0">
                          <a:solidFill>
                            <a:srgbClr val="000000"/>
                          </a:solidFill>
                          <a:effectLst/>
                          <a:latin typeface="+mn-lt"/>
                          <a:ea typeface="Times New Roman"/>
                          <a:cs typeface="Times New Roman"/>
                        </a:rPr>
                        <a:t>RL.4.6</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141754">
                <a:tc>
                  <a:txBody>
                    <a:bodyPr/>
                    <a:lstStyle/>
                    <a:p>
                      <a:pPr algn="ctr">
                        <a:lnSpc>
                          <a:spcPct val="100000"/>
                        </a:lnSpc>
                        <a:spcAft>
                          <a:spcPts val="0"/>
                        </a:spcAft>
                      </a:pPr>
                      <a:r>
                        <a:rPr lang="en-US" sz="1500" b="1" dirty="0" smtClean="0"/>
                        <a:t>5</a:t>
                      </a:r>
                      <a:endParaRPr lang="en-US" sz="1500" b="1" dirty="0"/>
                    </a:p>
                  </a:txBody>
                  <a:tcPr marL="97155" marR="97155" marT="47897" marB="47897" anchor="ctr">
                    <a:solidFill>
                      <a:schemeClr val="bg1"/>
                    </a:solidFill>
                  </a:tcPr>
                </a:tc>
                <a:tc gridSpan="3">
                  <a:txBody>
                    <a:bodyPr/>
                    <a:lstStyle/>
                    <a:p>
                      <a:pPr marL="0" marR="0" algn="l">
                        <a:lnSpc>
                          <a:spcPct val="115000"/>
                        </a:lnSpc>
                        <a:spcBef>
                          <a:spcPts val="0"/>
                        </a:spcBef>
                        <a:spcAft>
                          <a:spcPts val="0"/>
                        </a:spcAft>
                      </a:pPr>
                      <a:r>
                        <a:rPr lang="es-MX" sz="1000" b="0" noProof="0" dirty="0" smtClean="0">
                          <a:solidFill>
                            <a:srgbClr val="000000"/>
                          </a:solidFill>
                          <a:effectLst/>
                          <a:latin typeface="+mn-lt"/>
                          <a:ea typeface="Times New Roman"/>
                          <a:cs typeface="Times New Roman"/>
                        </a:rPr>
                        <a:t>Yo puedo comparar el patrón de acontecimientos en dos o más textos, de culturas diferentes.  </a:t>
                      </a:r>
                      <a:r>
                        <a:rPr lang="es-MX" sz="1000" b="0" i="1" noProof="0" dirty="0" smtClean="0">
                          <a:solidFill>
                            <a:srgbClr val="000000"/>
                          </a:solidFill>
                          <a:effectLst/>
                          <a:latin typeface="+mn-lt"/>
                          <a:ea typeface="Times New Roman"/>
                          <a:cs typeface="Times New Roman"/>
                        </a:rPr>
                        <a:t>RL.4.9</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122160">
                <a:tc>
                  <a:txBody>
                    <a:bodyPr/>
                    <a:lstStyle/>
                    <a:p>
                      <a:pPr algn="ctr">
                        <a:lnSpc>
                          <a:spcPct val="100000"/>
                        </a:lnSpc>
                        <a:spcAft>
                          <a:spcPts val="0"/>
                        </a:spcAft>
                      </a:pPr>
                      <a:r>
                        <a:rPr lang="en-US" sz="1500" b="1" dirty="0" smtClean="0"/>
                        <a:t>6</a:t>
                      </a:r>
                      <a:endParaRPr lang="en-US" sz="1500" b="1" dirty="0"/>
                    </a:p>
                  </a:txBody>
                  <a:tcPr marL="97155" marR="97155" marT="47897" marB="47897" anchor="ctr">
                    <a:solidFill>
                      <a:schemeClr val="bg1"/>
                    </a:solidFill>
                  </a:tcPr>
                </a:tc>
                <a:tc gridSpan="3">
                  <a:txBody>
                    <a:bodyPr/>
                    <a:lstStyle/>
                    <a:p>
                      <a:pPr marL="0" marR="0" algn="l">
                        <a:lnSpc>
                          <a:spcPct val="115000"/>
                        </a:lnSpc>
                        <a:spcBef>
                          <a:spcPts val="0"/>
                        </a:spcBef>
                        <a:spcAft>
                          <a:spcPts val="0"/>
                        </a:spcAft>
                      </a:pPr>
                      <a:r>
                        <a:rPr lang="es-MX" sz="1000" b="0" noProof="0" dirty="0" smtClean="0">
                          <a:solidFill>
                            <a:srgbClr val="000000"/>
                          </a:solidFill>
                          <a:effectLst/>
                          <a:latin typeface="+mn-lt"/>
                          <a:ea typeface="Times New Roman"/>
                          <a:cs typeface="Times New Roman"/>
                        </a:rPr>
                        <a:t>Yo puedo identificar temas o tópicos similares entre cuentos de diferentes culturas. </a:t>
                      </a:r>
                      <a:r>
                        <a:rPr lang="es-MX" sz="1000" b="0" i="1" noProof="0" dirty="0" smtClean="0">
                          <a:solidFill>
                            <a:srgbClr val="000000"/>
                          </a:solidFill>
                          <a:effectLst/>
                          <a:latin typeface="+mn-lt"/>
                          <a:ea typeface="Times New Roman"/>
                          <a:cs typeface="Times New Roman"/>
                        </a:rPr>
                        <a:t>RL.4.9</a:t>
                      </a: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459177">
                <a:tc>
                  <a:txBody>
                    <a:bodyPr/>
                    <a:lstStyle/>
                    <a:p>
                      <a:pPr algn="ctr">
                        <a:lnSpc>
                          <a:spcPct val="100000"/>
                        </a:lnSpc>
                        <a:spcAft>
                          <a:spcPts val="0"/>
                        </a:spcAft>
                      </a:pPr>
                      <a:r>
                        <a:rPr lang="en-US" sz="1500" b="1" dirty="0" smtClean="0"/>
                        <a:t>7</a:t>
                      </a:r>
                      <a:endParaRPr lang="en-US" sz="1500" b="1" dirty="0"/>
                    </a:p>
                  </a:txBody>
                  <a:tcPr marL="97155" marR="97155" marT="47897" marB="47897" anchor="ctr">
                    <a:solidFill>
                      <a:schemeClr val="bg1"/>
                    </a:solidFill>
                  </a:tcPr>
                </a:tc>
                <a:tc gridSpan="2">
                  <a:txBody>
                    <a:bodyPr/>
                    <a:lstStyle/>
                    <a:p>
                      <a:pPr marL="0" marR="0" algn="l">
                        <a:lnSpc>
                          <a:spcPct val="100000"/>
                        </a:lnSpc>
                        <a:spcBef>
                          <a:spcPts val="0"/>
                        </a:spcBef>
                        <a:spcAft>
                          <a:spcPts val="0"/>
                        </a:spcAft>
                      </a:pPr>
                      <a:r>
                        <a:rPr lang="es-MX" sz="1000" b="0" noProof="0" dirty="0" smtClean="0">
                          <a:solidFill>
                            <a:srgbClr val="000000"/>
                          </a:solidFill>
                          <a:effectLst/>
                          <a:latin typeface="+mn-lt"/>
                          <a:ea typeface="Times New Roman"/>
                          <a:cs typeface="Times New Roman"/>
                        </a:rPr>
                        <a:t>Yo puedo sintetizar múltiples recuentos de narraciones  en primera y tercera persona para comparar y contrastar puntos de vista desde los cuales se narran diferentes cuentos.  </a:t>
                      </a:r>
                      <a:r>
                        <a:rPr lang="es-MX" sz="1000" b="0" i="1" noProof="0" dirty="0" smtClean="0">
                          <a:solidFill>
                            <a:srgbClr val="000000"/>
                          </a:solidFill>
                          <a:effectLst/>
                          <a:latin typeface="+mn-lt"/>
                          <a:ea typeface="Times New Roman"/>
                          <a:cs typeface="Times New Roman"/>
                        </a:rPr>
                        <a:t>RL.4.6</a:t>
                      </a:r>
                    </a:p>
                  </a:txBody>
                  <a:tcPr marL="97155" marR="97155" marT="47897" marB="47897" anchor="ctr">
                    <a:solidFill>
                      <a:schemeClr val="bg1"/>
                    </a:solidFill>
                  </a:tcPr>
                </a:tc>
                <a:tc hMerge="1">
                  <a:txBody>
                    <a:bodyPr/>
                    <a:lstStyle/>
                    <a:p>
                      <a:endParaRPr lang="en-US"/>
                    </a:p>
                  </a:txBody>
                  <a:tcPr/>
                </a:tc>
                <a:tc>
                  <a:txBody>
                    <a:bodyPr/>
                    <a:lstStyle/>
                    <a:p>
                      <a:pPr marL="0" marR="0" algn="ctr">
                        <a:lnSpc>
                          <a:spcPct val="100000"/>
                        </a:lnSpc>
                        <a:spcBef>
                          <a:spcPts val="0"/>
                        </a:spcBef>
                        <a:spcAft>
                          <a:spcPts val="0"/>
                        </a:spcAft>
                      </a:pPr>
                      <a:r>
                        <a:rPr lang="en-US" sz="1400" b="1" dirty="0" smtClean="0">
                          <a:solidFill>
                            <a:srgbClr val="000000"/>
                          </a:solidFill>
                          <a:effectLst>
                            <a:outerShdw blurRad="38100" dist="38100" dir="2700000" algn="tl">
                              <a:srgbClr val="000000">
                                <a:alpha val="43137"/>
                              </a:srgbClr>
                            </a:outerShdw>
                          </a:effectLst>
                          <a:latin typeface="+mn-lt"/>
                          <a:ea typeface="Times New Roman"/>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0</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r>
              <a:tr h="378926">
                <a:tc>
                  <a:txBody>
                    <a:bodyPr/>
                    <a:lstStyle/>
                    <a:p>
                      <a:pPr algn="ctr">
                        <a:lnSpc>
                          <a:spcPct val="100000"/>
                        </a:lnSpc>
                        <a:spcAft>
                          <a:spcPts val="0"/>
                        </a:spcAft>
                      </a:pPr>
                      <a:r>
                        <a:rPr lang="en-US" sz="1500" b="1" dirty="0" smtClean="0"/>
                        <a:t>8</a:t>
                      </a:r>
                      <a:endParaRPr lang="en-US" sz="1500" b="1" dirty="0"/>
                    </a:p>
                  </a:txBody>
                  <a:tcPr marL="97155" marR="97155" marT="47897" marB="47897" anchor="ctr">
                    <a:solidFill>
                      <a:schemeClr val="bg1"/>
                    </a:solidFill>
                  </a:tcPr>
                </a:tc>
                <a:tc>
                  <a:txBody>
                    <a:bodyPr/>
                    <a:lstStyle/>
                    <a:p>
                      <a:pPr marL="0" marR="0" algn="l">
                        <a:lnSpc>
                          <a:spcPct val="115000"/>
                        </a:lnSpc>
                        <a:spcBef>
                          <a:spcPts val="0"/>
                        </a:spcBef>
                        <a:spcAft>
                          <a:spcPts val="0"/>
                        </a:spcAft>
                      </a:pPr>
                      <a:r>
                        <a:rPr lang="es-MX" sz="1000" b="0" baseline="0" noProof="0" dirty="0" smtClean="0">
                          <a:solidFill>
                            <a:srgbClr val="000000"/>
                          </a:solidFill>
                          <a:effectLst/>
                          <a:latin typeface="+mn-lt"/>
                          <a:ea typeface="Times New Roman"/>
                          <a:cs typeface="Times New Roman"/>
                        </a:rPr>
                        <a:t>Yo puedo analizar cómo el autor utiliza diferentes figuras literarias en cuentos, mitos o literatura tradicional de diferentes culturas</a:t>
                      </a:r>
                      <a:r>
                        <a:rPr lang="es-MX" sz="1000" b="0" i="1" baseline="0" noProof="0" dirty="0" smtClean="0">
                          <a:solidFill>
                            <a:srgbClr val="000000"/>
                          </a:solidFill>
                          <a:effectLst/>
                          <a:latin typeface="+mn-lt"/>
                          <a:ea typeface="Times New Roman"/>
                          <a:cs typeface="Times New Roman"/>
                        </a:rPr>
                        <a:t>.  RL.4.9</a:t>
                      </a:r>
                      <a:endParaRPr lang="es-MX" sz="1000" b="0" i="1" noProof="0" dirty="0" smtClean="0">
                        <a:solidFill>
                          <a:srgbClr val="000000"/>
                        </a:solidFill>
                        <a:effectLst/>
                        <a:latin typeface="+mn-lt"/>
                        <a:ea typeface="Times New Roman"/>
                        <a:cs typeface="Times New Roman"/>
                      </a:endParaRPr>
                    </a:p>
                  </a:txBody>
                  <a:tcPr marL="97155" marR="97155" marT="47897" marB="47897" anchor="ctr">
                    <a:solidFill>
                      <a:schemeClr val="bg1"/>
                    </a:solidFill>
                  </a:tcPr>
                </a:tc>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dirty="0" smtClean="0">
                          <a:solidFill>
                            <a:schemeClr val="tx1"/>
                          </a:solidFill>
                          <a:effectLst>
                            <a:outerShdw blurRad="38100" dist="38100" dir="2700000" algn="tl">
                              <a:srgbClr val="000000">
                                <a:alpha val="43137"/>
                              </a:srgbClr>
                            </a:outerShdw>
                          </a:effectLst>
                          <a:latin typeface="+mn-lt"/>
                          <a:ea typeface="Calibri"/>
                          <a:cs typeface="Times New Roman"/>
                        </a:rPr>
                        <a:t>3</a:t>
                      </a:r>
                    </a:p>
                  </a:txBody>
                  <a:tcPr marL="97155" marR="97155" marT="47897" marB="47897" anchor="ctr">
                    <a:solidFill>
                      <a:schemeClr val="bg1"/>
                    </a:solidFill>
                  </a:tcPr>
                </a:tc>
                <a:tc>
                  <a:txBody>
                    <a:bodyPr/>
                    <a:lstStyle/>
                    <a:p>
                      <a:pPr algn="ctr"/>
                      <a:r>
                        <a:rPr lang="en-US" sz="1500" b="1" dirty="0" smtClean="0">
                          <a:solidFill>
                            <a:schemeClr val="tx1"/>
                          </a:solidFill>
                          <a:effectLst>
                            <a:outerShdw blurRad="38100" dist="38100" dir="2700000" algn="tl">
                              <a:srgbClr val="000000">
                                <a:alpha val="43137"/>
                              </a:srgbClr>
                            </a:outerShdw>
                          </a:effectLst>
                        </a:rPr>
                        <a:t>2</a:t>
                      </a:r>
                      <a:endParaRPr lang="en-US" sz="15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solidFill>
                            <a:schemeClr val="tx1"/>
                          </a:solidFill>
                          <a:effectLst>
                            <a:outerShdw blurRad="38100" dist="38100" dir="2700000" algn="tl">
                              <a:srgbClr val="000000">
                                <a:alpha val="43137"/>
                              </a:srgbClr>
                            </a:outerShdw>
                          </a:effectLst>
                        </a:rPr>
                        <a:t>1</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r>
                        <a:rPr lang="en-US" sz="1500" b="1" i="0" dirty="0" smtClean="0">
                          <a:solidFill>
                            <a:schemeClr val="tx1"/>
                          </a:solidFill>
                          <a:effectLst>
                            <a:outerShdw blurRad="38100" dist="38100" dir="2700000" algn="tl">
                              <a:srgbClr val="000000">
                                <a:alpha val="43137"/>
                              </a:srgbClr>
                            </a:outerShdw>
                          </a:effectLst>
                        </a:rPr>
                        <a:t>0</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sp>
        <p:nvSpPr>
          <p:cNvPr id="2" name="TextBox 1"/>
          <p:cNvSpPr txBox="1"/>
          <p:nvPr/>
        </p:nvSpPr>
        <p:spPr>
          <a:xfrm>
            <a:off x="518160" y="218198"/>
            <a:ext cx="6554046" cy="651299"/>
          </a:xfrm>
          <a:prstGeom prst="rect">
            <a:avLst/>
          </a:prstGeom>
          <a:noFill/>
        </p:spPr>
        <p:txBody>
          <a:bodyPr wrap="square" lIns="96359" tIns="48180" rIns="96359" bIns="48180" rtlCol="0">
            <a:spAutoFit/>
          </a:bodyPr>
          <a:lstStyle/>
          <a:p>
            <a:r>
              <a:rPr lang="es-MX" sz="1200" b="1" dirty="0"/>
              <a:t>Puntuación del estudiante: </a:t>
            </a:r>
            <a:r>
              <a:rPr lang="es-MX" sz="1200" dirty="0"/>
              <a:t>Colorea la casilla de verde si tu respuesta estaba correcta. Colorea la casilla de rojo si tu respuesta estaba </a:t>
            </a:r>
            <a:r>
              <a:rPr lang="es-MX" sz="1200" dirty="0" smtClean="0"/>
              <a:t>incorrecta</a:t>
            </a:r>
            <a:r>
              <a:rPr lang="es-MX" sz="1200" dirty="0"/>
              <a:t>. </a:t>
            </a:r>
          </a:p>
          <a:p>
            <a:endParaRPr lang="en-US" sz="1200" dirty="0"/>
          </a:p>
        </p:txBody>
      </p:sp>
      <p:sp>
        <p:nvSpPr>
          <p:cNvPr id="7" name="Curved Down Arrow 6"/>
          <p:cNvSpPr/>
          <p:nvPr/>
        </p:nvSpPr>
        <p:spPr>
          <a:xfrm rot="989927">
            <a:off x="6046927" y="769492"/>
            <a:ext cx="911888" cy="287534"/>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chemeClr val="tx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536427677"/>
              </p:ext>
            </p:extLst>
          </p:nvPr>
        </p:nvGraphicFramePr>
        <p:xfrm>
          <a:off x="518160" y="4267200"/>
          <a:ext cx="6563361" cy="3423048"/>
        </p:xfrm>
        <a:graphic>
          <a:graphicData uri="http://schemas.openxmlformats.org/drawingml/2006/table">
            <a:tbl>
              <a:tblPr firstRow="1" bandRow="1">
                <a:tableStyleId>{5940675A-B579-460E-94D1-54222C63F5DA}</a:tableStyleId>
              </a:tblPr>
              <a:tblGrid>
                <a:gridCol w="396240"/>
                <a:gridCol w="4800600"/>
                <a:gridCol w="533401"/>
                <a:gridCol w="416560"/>
                <a:gridCol w="416560"/>
              </a:tblGrid>
              <a:tr h="330491">
                <a:tc gridSpan="5">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MX" sz="1500" b="1" noProof="0" dirty="0" smtClean="0"/>
                        <a:t>Texto informativo</a:t>
                      </a:r>
                    </a:p>
                  </a:txBody>
                  <a:tcPr marL="97155" marR="97155" marT="47897" marB="47897"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346649">
                <a:tc>
                  <a:txBody>
                    <a:bodyPr/>
                    <a:lstStyle/>
                    <a:p>
                      <a:pPr algn="ctr">
                        <a:lnSpc>
                          <a:spcPct val="100000"/>
                        </a:lnSpc>
                        <a:spcAft>
                          <a:spcPts val="0"/>
                        </a:spcAft>
                      </a:pPr>
                      <a:r>
                        <a:rPr lang="en-US" sz="1500" b="1" dirty="0" smtClean="0"/>
                        <a:t>9 </a:t>
                      </a:r>
                      <a:endParaRPr lang="en-US" sz="1500" b="1" dirty="0"/>
                    </a:p>
                  </a:txBody>
                  <a:tcPr marL="97155" marR="97155" marT="47897" marB="47897" anchor="ctr">
                    <a:solidFill>
                      <a:schemeClr val="bg1"/>
                    </a:solidFill>
                  </a:tcPr>
                </a:tc>
                <a:tc gridSpan="2">
                  <a:txBody>
                    <a:bodyPr/>
                    <a:lstStyle/>
                    <a:p>
                      <a:pPr marL="0" marR="0" algn="l">
                        <a:lnSpc>
                          <a:spcPct val="100000"/>
                        </a:lnSpc>
                        <a:spcBef>
                          <a:spcPts val="0"/>
                        </a:spcBef>
                        <a:spcAft>
                          <a:spcPts val="0"/>
                        </a:spcAft>
                      </a:pPr>
                      <a:r>
                        <a:rPr lang="es-ES" sz="1000" b="0" dirty="0" smtClean="0">
                          <a:solidFill>
                            <a:schemeClr val="tx1"/>
                          </a:solidFill>
                          <a:effectLst/>
                        </a:rPr>
                        <a:t>Yo</a:t>
                      </a:r>
                      <a:r>
                        <a:rPr lang="es-ES" sz="1000" b="0" baseline="0" dirty="0" smtClean="0">
                          <a:solidFill>
                            <a:schemeClr val="tx1"/>
                          </a:solidFill>
                          <a:effectLst/>
                        </a:rPr>
                        <a:t> p</a:t>
                      </a:r>
                      <a:r>
                        <a:rPr lang="es-ES" sz="1000" b="0" dirty="0" smtClean="0">
                          <a:solidFill>
                            <a:schemeClr val="tx1"/>
                          </a:solidFill>
                          <a:effectLst/>
                        </a:rPr>
                        <a:t>uedo explicar lo que sucedió y por qué. </a:t>
                      </a:r>
                      <a:r>
                        <a:rPr lang="es-ES" sz="1000" b="0" i="1" dirty="0" smtClean="0">
                          <a:solidFill>
                            <a:schemeClr val="tx1"/>
                          </a:solidFill>
                          <a:effectLst/>
                        </a:rPr>
                        <a:t>RI.4.3</a:t>
                      </a:r>
                      <a:endParaRPr lang="en-US" sz="1000" b="0" i="1"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296574">
                <a:tc>
                  <a:txBody>
                    <a:bodyPr/>
                    <a:lstStyle/>
                    <a:p>
                      <a:pPr algn="ctr">
                        <a:lnSpc>
                          <a:spcPct val="100000"/>
                        </a:lnSpc>
                        <a:spcAft>
                          <a:spcPts val="0"/>
                        </a:spcAft>
                      </a:pPr>
                      <a:r>
                        <a:rPr lang="en-US" sz="1500" b="1" dirty="0" smtClean="0"/>
                        <a:t>10</a:t>
                      </a:r>
                      <a:endParaRPr lang="en-US" sz="1500" b="1" dirty="0"/>
                    </a:p>
                  </a:txBody>
                  <a:tcPr marL="97155" marR="97155" marT="47897" marB="47897" anchor="ctr">
                    <a:solidFill>
                      <a:schemeClr val="bg1"/>
                    </a:solidFill>
                  </a:tcPr>
                </a:tc>
                <a:tc gridSpan="2">
                  <a:txBody>
                    <a:bodyPr/>
                    <a:lstStyle/>
                    <a:p>
                      <a:pPr marL="0" marR="0" algn="l">
                        <a:lnSpc>
                          <a:spcPct val="100000"/>
                        </a:lnSpc>
                        <a:spcBef>
                          <a:spcPts val="0"/>
                        </a:spcBef>
                        <a:spcAft>
                          <a:spcPts val="0"/>
                        </a:spcAft>
                      </a:pPr>
                      <a:r>
                        <a:rPr lang="es-ES" sz="1000" b="0" baseline="0" dirty="0" smtClean="0">
                          <a:solidFill>
                            <a:schemeClr val="tx1"/>
                          </a:solidFill>
                          <a:effectLst/>
                          <a:latin typeface="+mn-lt"/>
                          <a:ea typeface="Calibri"/>
                          <a:cs typeface="Times New Roman"/>
                        </a:rPr>
                        <a:t>Yo puedo decir qué información contesta mejor una pregunta. </a:t>
                      </a:r>
                      <a:r>
                        <a:rPr lang="en-US" sz="1000" b="0" i="1" baseline="0" dirty="0" smtClean="0">
                          <a:solidFill>
                            <a:schemeClr val="tx1"/>
                          </a:solidFill>
                          <a:effectLst/>
                          <a:latin typeface="+mn-lt"/>
                          <a:ea typeface="Calibri"/>
                          <a:cs typeface="Times New Roman"/>
                        </a:rPr>
                        <a:t>RI.4.3</a:t>
                      </a:r>
                      <a:endParaRPr lang="en-US" sz="1000" b="0" i="1" dirty="0" smtClean="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63721">
                <a:tc>
                  <a:txBody>
                    <a:bodyPr/>
                    <a:lstStyle/>
                    <a:p>
                      <a:pPr algn="ctr">
                        <a:lnSpc>
                          <a:spcPct val="100000"/>
                        </a:lnSpc>
                        <a:spcAft>
                          <a:spcPts val="0"/>
                        </a:spcAft>
                      </a:pPr>
                      <a:r>
                        <a:rPr lang="en-US" sz="1500" b="1" dirty="0" smtClean="0"/>
                        <a:t>11</a:t>
                      </a:r>
                      <a:endParaRPr lang="en-US" sz="1500" b="1" dirty="0"/>
                    </a:p>
                  </a:txBody>
                  <a:tcPr marL="97155" marR="97155" marT="47897" marB="47897" anchor="ctr">
                    <a:solidFill>
                      <a:schemeClr val="bg1"/>
                    </a:solidFill>
                  </a:tcPr>
                </a:tc>
                <a:tc gridSpan="2">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ES" sz="1000" b="0" i="0" baseline="0" dirty="0" smtClean="0">
                          <a:latin typeface="+mn-lt"/>
                          <a:ea typeface="Times New Roman"/>
                          <a:cs typeface="Times New Roman"/>
                        </a:rPr>
                        <a:t>Yo puedo explicar cómo los recuentos de fuentes primarias y secundarias pueden influir en los lectores. </a:t>
                      </a:r>
                      <a:r>
                        <a:rPr lang="en-US" sz="1000" b="0" i="1" baseline="0" dirty="0" smtClean="0">
                          <a:latin typeface="+mn-lt"/>
                          <a:ea typeface="Times New Roman"/>
                          <a:cs typeface="Times New Roman"/>
                        </a:rPr>
                        <a:t>RI.4.6</a:t>
                      </a:r>
                      <a:endParaRPr lang="en-US" sz="1000" b="0" i="1" dirty="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73208">
                <a:tc>
                  <a:txBody>
                    <a:bodyPr/>
                    <a:lstStyle/>
                    <a:p>
                      <a:pPr algn="ctr">
                        <a:lnSpc>
                          <a:spcPct val="100000"/>
                        </a:lnSpc>
                        <a:spcAft>
                          <a:spcPts val="0"/>
                        </a:spcAft>
                      </a:pPr>
                      <a:r>
                        <a:rPr lang="en-US" sz="1500" b="1" dirty="0" smtClean="0"/>
                        <a:t>12</a:t>
                      </a:r>
                      <a:endParaRPr lang="en-US" sz="1500" b="1" dirty="0"/>
                    </a:p>
                  </a:txBody>
                  <a:tcPr marL="97155" marR="97155" marT="47897" marB="47897" anchor="ctr">
                    <a:solidFill>
                      <a:schemeClr val="bg1"/>
                    </a:solidFill>
                  </a:tcPr>
                </a:tc>
                <a:tc gridSpan="2">
                  <a:txBody>
                    <a:bodyPr/>
                    <a:lstStyle/>
                    <a:p>
                      <a:pPr marL="0" marR="0" indent="0" algn="l" defTabSz="1018824" rtl="0" eaLnBrk="1" fontAlgn="auto" latinLnBrk="0" hangingPunct="1">
                        <a:lnSpc>
                          <a:spcPct val="115000"/>
                        </a:lnSpc>
                        <a:spcBef>
                          <a:spcPts val="0"/>
                        </a:spcBef>
                        <a:spcAft>
                          <a:spcPts val="1000"/>
                        </a:spcAft>
                        <a:buClrTx/>
                        <a:buSzTx/>
                        <a:buFontTx/>
                        <a:buNone/>
                        <a:tabLst/>
                        <a:defRPr/>
                      </a:pPr>
                      <a:r>
                        <a:rPr lang="es-ES" sz="1000" b="0" dirty="0" smtClean="0">
                          <a:solidFill>
                            <a:schemeClr val="tx1"/>
                          </a:solidFill>
                          <a:effectLst/>
                        </a:rPr>
                        <a:t>Yo puedo comparar y contrastar recuentos de </a:t>
                      </a:r>
                      <a:r>
                        <a:rPr lang="es-ES" sz="1000" b="0" i="0" baseline="0" dirty="0" smtClean="0">
                          <a:latin typeface="+mn-lt"/>
                          <a:ea typeface="Times New Roman"/>
                          <a:cs typeface="Times New Roman"/>
                        </a:rPr>
                        <a:t>fuentes primarias y secundarias para</a:t>
                      </a:r>
                      <a:r>
                        <a:rPr lang="es-ES" sz="1000" b="0" dirty="0" smtClean="0">
                          <a:solidFill>
                            <a:schemeClr val="tx1"/>
                          </a:solidFill>
                          <a:effectLst/>
                        </a:rPr>
                        <a:t> explicar cuál</a:t>
                      </a:r>
                      <a:r>
                        <a:rPr lang="es-ES" sz="1000" b="0" baseline="0" dirty="0" smtClean="0">
                          <a:solidFill>
                            <a:schemeClr val="tx1"/>
                          </a:solidFill>
                          <a:effectLst/>
                        </a:rPr>
                        <a:t> </a:t>
                      </a:r>
                      <a:r>
                        <a:rPr lang="es-ES" sz="1000" b="0" dirty="0" smtClean="0">
                          <a:solidFill>
                            <a:schemeClr val="tx1"/>
                          </a:solidFill>
                          <a:effectLst/>
                        </a:rPr>
                        <a:t>tiene el mayor impacto. </a:t>
                      </a:r>
                      <a:r>
                        <a:rPr lang="en-US" sz="1000" b="0" i="1" dirty="0" smtClean="0">
                          <a:solidFill>
                            <a:schemeClr val="tx1"/>
                          </a:solidFill>
                          <a:effectLst/>
                        </a:rPr>
                        <a:t>RI.4.6</a:t>
                      </a:r>
                      <a:endParaRPr lang="en-US" sz="1000" b="0" i="1"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10484">
                <a:tc>
                  <a:txBody>
                    <a:bodyPr/>
                    <a:lstStyle/>
                    <a:p>
                      <a:pPr algn="ctr">
                        <a:lnSpc>
                          <a:spcPct val="100000"/>
                        </a:lnSpc>
                        <a:spcAft>
                          <a:spcPts val="0"/>
                        </a:spcAft>
                      </a:pPr>
                      <a:r>
                        <a:rPr lang="en-US" sz="1500" b="1" dirty="0" smtClean="0"/>
                        <a:t>13</a:t>
                      </a:r>
                      <a:endParaRPr lang="en-US" sz="1500" b="1" dirty="0"/>
                    </a:p>
                  </a:txBody>
                  <a:tcPr marL="97155" marR="97155" marT="47897" marB="47897" anchor="ctr">
                    <a:solidFill>
                      <a:schemeClr val="bg1"/>
                    </a:solidFill>
                  </a:tcPr>
                </a:tc>
                <a:tc gridSpan="2">
                  <a:txBody>
                    <a:bodyPr/>
                    <a:lstStyle/>
                    <a:p>
                      <a:pPr marL="0" marR="0" algn="l">
                        <a:lnSpc>
                          <a:spcPct val="100000"/>
                        </a:lnSpc>
                        <a:spcBef>
                          <a:spcPts val="0"/>
                        </a:spcBef>
                        <a:spcAft>
                          <a:spcPts val="0"/>
                        </a:spcAft>
                      </a:pPr>
                      <a:r>
                        <a:rPr lang="es-ES" sz="1000" b="0" dirty="0" smtClean="0">
                          <a:solidFill>
                            <a:schemeClr val="tx1"/>
                          </a:solidFill>
                          <a:effectLst/>
                        </a:rPr>
                        <a:t>Yo puedo resumir información similar de dos textos sobre el mismo tema. </a:t>
                      </a:r>
                      <a:r>
                        <a:rPr lang="en-US" sz="1000" b="0" i="1" dirty="0" smtClean="0">
                          <a:solidFill>
                            <a:schemeClr val="tx1"/>
                          </a:solidFill>
                          <a:effectLst/>
                        </a:rPr>
                        <a:t>RI.4.9</a:t>
                      </a:r>
                      <a:endParaRPr lang="en-US" sz="1000" b="0" i="1"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79281">
                <a:tc>
                  <a:txBody>
                    <a:bodyPr/>
                    <a:lstStyle/>
                    <a:p>
                      <a:pPr algn="ctr">
                        <a:lnSpc>
                          <a:spcPct val="100000"/>
                        </a:lnSpc>
                        <a:spcAft>
                          <a:spcPts val="0"/>
                        </a:spcAft>
                      </a:pPr>
                      <a:r>
                        <a:rPr lang="en-US" sz="1500" b="1" dirty="0" smtClean="0"/>
                        <a:t>14</a:t>
                      </a:r>
                      <a:endParaRPr lang="en-US" sz="1500" b="1" dirty="0"/>
                    </a:p>
                  </a:txBody>
                  <a:tcPr marL="97155" marR="97155" marT="47897" marB="47897" anchor="ctr">
                    <a:solidFill>
                      <a:schemeClr val="bg1"/>
                    </a:solidFill>
                  </a:tcPr>
                </a:tc>
                <a:tc gridSpan="2">
                  <a:txBody>
                    <a:bodyPr/>
                    <a:lstStyle/>
                    <a:p>
                      <a:pPr marL="0" marR="0" algn="l">
                        <a:lnSpc>
                          <a:spcPct val="100000"/>
                        </a:lnSpc>
                        <a:spcBef>
                          <a:spcPts val="0"/>
                        </a:spcBef>
                        <a:spcAft>
                          <a:spcPts val="0"/>
                        </a:spcAft>
                      </a:pPr>
                      <a:r>
                        <a:rPr lang="es-ES" sz="1000" b="0" baseline="0" dirty="0" smtClean="0">
                          <a:solidFill>
                            <a:schemeClr val="tx1"/>
                          </a:solidFill>
                          <a:effectLst/>
                        </a:rPr>
                        <a:t>Yo puedo conectar ideas similares en dos textos sobre el mismo tema utilizando evidencia de apoyo. </a:t>
                      </a:r>
                      <a:r>
                        <a:rPr lang="en-US" sz="1000" b="0" i="1" baseline="0" dirty="0" smtClean="0">
                          <a:solidFill>
                            <a:schemeClr val="tx1"/>
                          </a:solidFill>
                          <a:effectLst/>
                        </a:rPr>
                        <a:t>RI.4.9</a:t>
                      </a:r>
                      <a:endParaRPr lang="en-US" sz="1000" b="0" i="1"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371878">
                <a:tc>
                  <a:txBody>
                    <a:bodyPr/>
                    <a:lstStyle/>
                    <a:p>
                      <a:pPr algn="ctr">
                        <a:lnSpc>
                          <a:spcPct val="100000"/>
                        </a:lnSpc>
                        <a:spcAft>
                          <a:spcPts val="0"/>
                        </a:spcAft>
                      </a:pPr>
                      <a:r>
                        <a:rPr lang="en-US" sz="1500" b="1" dirty="0" smtClean="0"/>
                        <a:t>15</a:t>
                      </a:r>
                      <a:endParaRPr lang="en-US" sz="1500" b="1" dirty="0"/>
                    </a:p>
                  </a:txBody>
                  <a:tcPr marL="97155" marR="97155" marT="47897" marB="47897" anchor="ctr">
                    <a:solidFill>
                      <a:schemeClr val="bg1"/>
                    </a:solidFill>
                  </a:tcPr>
                </a:tc>
                <a:tc>
                  <a:txBody>
                    <a:bodyPr/>
                    <a:lstStyle/>
                    <a:p>
                      <a:pPr marL="0" marR="0" algn="l">
                        <a:lnSpc>
                          <a:spcPct val="115000"/>
                        </a:lnSpc>
                        <a:spcBef>
                          <a:spcPts val="0"/>
                        </a:spcBef>
                        <a:spcAft>
                          <a:spcPts val="1200"/>
                        </a:spcAft>
                      </a:pPr>
                      <a:r>
                        <a:rPr lang="es-ES" sz="1000" b="0" dirty="0" smtClean="0">
                          <a:solidFill>
                            <a:schemeClr val="tx1"/>
                          </a:solidFill>
                          <a:effectLst/>
                        </a:rPr>
                        <a:t>Yo puedo unir información  de </a:t>
                      </a:r>
                      <a:r>
                        <a:rPr lang="es-ES" sz="1000" b="0" i="0" baseline="0" dirty="0" smtClean="0">
                          <a:latin typeface="+mn-lt"/>
                          <a:ea typeface="Times New Roman"/>
                          <a:cs typeface="Times New Roman"/>
                        </a:rPr>
                        <a:t>recuentos de fuentes primarias y secundarias </a:t>
                      </a:r>
                      <a:r>
                        <a:rPr lang="es-ES" sz="1000" b="0" dirty="0" smtClean="0">
                          <a:solidFill>
                            <a:schemeClr val="tx1"/>
                          </a:solidFill>
                          <a:effectLst/>
                        </a:rPr>
                        <a:t>para sacar una conclusión. </a:t>
                      </a:r>
                      <a:r>
                        <a:rPr lang="en-US" sz="1000" b="0" i="1" dirty="0" smtClean="0">
                          <a:solidFill>
                            <a:schemeClr val="tx1"/>
                          </a:solidFill>
                          <a:effectLst/>
                        </a:rPr>
                        <a:t>RI.4.6</a:t>
                      </a:r>
                      <a:endParaRPr lang="en-US" sz="1000" b="0" i="1" dirty="0">
                        <a:solidFill>
                          <a:schemeClr val="tx1"/>
                        </a:solidFill>
                        <a:effectLst/>
                        <a:latin typeface="+mn-lt"/>
                        <a:ea typeface="Calibri"/>
                        <a:cs typeface="Times New Roman"/>
                      </a:endParaRPr>
                    </a:p>
                  </a:txBody>
                  <a:tcPr marL="97155" marR="97155" marT="47897" marB="47897" anchor="ctr">
                    <a:solidFill>
                      <a:schemeClr val="bg1"/>
                    </a:solidFill>
                  </a:tcPr>
                </a:tc>
                <a:tc>
                  <a:txBody>
                    <a:bodyPr/>
                    <a:lstStyle/>
                    <a:p>
                      <a:pPr marL="0" marR="0" algn="ctr">
                        <a:lnSpc>
                          <a:spcPct val="100000"/>
                        </a:lnSpc>
                        <a:spcBef>
                          <a:spcPts val="0"/>
                        </a:spcBef>
                        <a:spcAft>
                          <a:spcPts val="0"/>
                        </a:spcAft>
                      </a:pPr>
                      <a:r>
                        <a:rPr lang="en-US" sz="1400" b="1" dirty="0" smtClean="0">
                          <a:solidFill>
                            <a:srgbClr val="000000"/>
                          </a:solidFill>
                          <a:effectLst>
                            <a:outerShdw blurRad="38100" dist="38100" dir="2700000" algn="tl">
                              <a:srgbClr val="000000">
                                <a:alpha val="43137"/>
                              </a:srgbClr>
                            </a:outerShdw>
                          </a:effectLst>
                          <a:latin typeface="+mn-lt"/>
                          <a:ea typeface="Times New Roman"/>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0</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r>
              <a:tr h="423878">
                <a:tc>
                  <a:txBody>
                    <a:bodyPr/>
                    <a:lstStyle/>
                    <a:p>
                      <a:pPr algn="ctr">
                        <a:lnSpc>
                          <a:spcPct val="100000"/>
                        </a:lnSpc>
                        <a:spcAft>
                          <a:spcPts val="0"/>
                        </a:spcAft>
                      </a:pPr>
                      <a:r>
                        <a:rPr lang="en-US" sz="1500" b="1" dirty="0" smtClean="0"/>
                        <a:t>16</a:t>
                      </a:r>
                      <a:endParaRPr lang="en-US" sz="1500" b="1" dirty="0"/>
                    </a:p>
                  </a:txBody>
                  <a:tcPr marL="97155" marR="97155" marT="47897" marB="47897" anchor="ctr">
                    <a:solidFill>
                      <a:schemeClr val="bg1"/>
                    </a:solidFill>
                  </a:tcPr>
                </a:tc>
                <a:tc>
                  <a:txBody>
                    <a:bodyPr/>
                    <a:lstStyle/>
                    <a:p>
                      <a:pPr marL="0" marR="0" algn="l">
                        <a:lnSpc>
                          <a:spcPct val="100000"/>
                        </a:lnSpc>
                        <a:spcBef>
                          <a:spcPts val="0"/>
                        </a:spcBef>
                        <a:spcAft>
                          <a:spcPts val="0"/>
                        </a:spcAft>
                      </a:pPr>
                      <a:r>
                        <a:rPr lang="es-ES" sz="1000" b="0" dirty="0" smtClean="0">
                          <a:solidFill>
                            <a:schemeClr val="tx1"/>
                          </a:solidFill>
                          <a:effectLst/>
                        </a:rPr>
                        <a:t>Yo puedo integrar información de dos textos sobre el mismo tema para escribir o hablar sobre el tema con conocimiento. </a:t>
                      </a:r>
                      <a:r>
                        <a:rPr lang="en-US" sz="1000" b="0" i="1" dirty="0" smtClean="0">
                          <a:solidFill>
                            <a:schemeClr val="tx1"/>
                          </a:solidFill>
                          <a:effectLst/>
                        </a:rPr>
                        <a:t>RI.4.9</a:t>
                      </a:r>
                      <a:endParaRPr lang="en-US" sz="1000" b="0" i="1" dirty="0">
                        <a:solidFill>
                          <a:schemeClr val="tx1"/>
                        </a:solidFill>
                        <a:effectLst/>
                        <a:latin typeface="+mn-lt"/>
                        <a:ea typeface="Calibri"/>
                        <a:cs typeface="Times New Roman"/>
                      </a:endParaRPr>
                    </a:p>
                  </a:txBody>
                  <a:tcPr marL="97155" marR="97155" marT="47897" marB="47897" anchor="ctr">
                    <a:solidFill>
                      <a:schemeClr val="bg1"/>
                    </a:solidFill>
                  </a:tcPr>
                </a:tc>
                <a:tc>
                  <a:txBody>
                    <a:bodyPr/>
                    <a:lstStyle/>
                    <a:p>
                      <a:pPr marL="0" marR="0" algn="ctr">
                        <a:lnSpc>
                          <a:spcPct val="100000"/>
                        </a:lnSpc>
                        <a:spcBef>
                          <a:spcPts val="0"/>
                        </a:spcBef>
                        <a:spcAft>
                          <a:spcPts val="0"/>
                        </a:spcAft>
                      </a:pPr>
                      <a:r>
                        <a:rPr lang="en-US" sz="1400" b="1" dirty="0" smtClean="0">
                          <a:solidFill>
                            <a:srgbClr val="000000"/>
                          </a:solidFill>
                          <a:effectLst>
                            <a:outerShdw blurRad="38100" dist="38100" dir="2700000" algn="tl">
                              <a:srgbClr val="000000">
                                <a:alpha val="43137"/>
                              </a:srgbClr>
                            </a:outerShdw>
                          </a:effectLst>
                          <a:latin typeface="+mn-lt"/>
                          <a:ea typeface="Times New Roman"/>
                          <a:cs typeface="Times New Roman"/>
                        </a:rPr>
                        <a:t>2</a:t>
                      </a: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0</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sp>
        <p:nvSpPr>
          <p:cNvPr id="6" name="Curved Down Arrow 5"/>
          <p:cNvSpPr/>
          <p:nvPr/>
        </p:nvSpPr>
        <p:spPr>
          <a:xfrm rot="691657">
            <a:off x="6023780" y="4308061"/>
            <a:ext cx="906441" cy="30498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chemeClr val="tx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2710588706"/>
              </p:ext>
            </p:extLst>
          </p:nvPr>
        </p:nvGraphicFramePr>
        <p:xfrm>
          <a:off x="518160" y="7696200"/>
          <a:ext cx="6554046" cy="1963782"/>
        </p:xfrm>
        <a:graphic>
          <a:graphicData uri="http://schemas.openxmlformats.org/drawingml/2006/table">
            <a:tbl>
              <a:tblPr firstRow="1" bandRow="1">
                <a:tableStyleId>{5940675A-B579-460E-94D1-54222C63F5DA}</a:tableStyleId>
              </a:tblPr>
              <a:tblGrid>
                <a:gridCol w="396240"/>
                <a:gridCol w="4157660"/>
                <a:gridCol w="642940"/>
                <a:gridCol w="495536"/>
                <a:gridCol w="861670"/>
              </a:tblGrid>
              <a:tr h="0">
                <a:tc gridSpan="5">
                  <a:txBody>
                    <a:bodyPr/>
                    <a:lstStyle/>
                    <a:p>
                      <a:pPr algn="ctr">
                        <a:lnSpc>
                          <a:spcPct val="100000"/>
                        </a:lnSpc>
                        <a:spcAft>
                          <a:spcPts val="0"/>
                        </a:spcAft>
                      </a:pPr>
                      <a:r>
                        <a:rPr lang="es-MX" sz="1400" b="1" noProof="0" dirty="0" smtClean="0">
                          <a:solidFill>
                            <a:schemeClr val="tx1"/>
                          </a:solidFill>
                        </a:rPr>
                        <a:t>Escritura</a:t>
                      </a:r>
                      <a:endParaRPr lang="es-MX" sz="1400" b="1" noProof="0" dirty="0">
                        <a:solidFill>
                          <a:schemeClr val="tx1"/>
                        </a:solidFill>
                      </a:endParaRPr>
                    </a:p>
                  </a:txBody>
                  <a:tcPr marL="97155" marR="97155" marT="47897" marB="47897" anchor="ctr">
                    <a:solidFill>
                      <a:schemeClr val="accent3">
                        <a:lumMod val="40000"/>
                        <a:lumOff val="60000"/>
                      </a:schemeClr>
                    </a:solidFill>
                  </a:tcPr>
                </a:tc>
                <a:tc hMerge="1">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000" b="0" dirty="0" smtClean="0">
                        <a:latin typeface="+mn-lt"/>
                        <a:ea typeface="Calibri"/>
                        <a:cs typeface="Times New Roman"/>
                      </a:endParaRPr>
                    </a:p>
                  </a:txBody>
                  <a:tcPr marL="85725" marR="85725" marT="43543" marB="43543" anchor="ctr">
                    <a:solidFill>
                      <a:schemeClr val="bg1"/>
                    </a:solidFill>
                  </a:tcPr>
                </a:tc>
                <a:tc hMerge="1">
                  <a:txBody>
                    <a:bodyPr/>
                    <a:lstStyle/>
                    <a:p>
                      <a:endParaRPr lang="en-US"/>
                    </a:p>
                  </a:txBody>
                  <a:tcPr/>
                </a:tc>
                <a:tc hMerge="1">
                  <a:txBody>
                    <a:bodyPr/>
                    <a:lstStyle/>
                    <a:p>
                      <a:pPr algn="ctr">
                        <a:lnSpc>
                          <a:spcPct val="100000"/>
                        </a:lnSpc>
                        <a:spcAft>
                          <a:spcPts val="0"/>
                        </a:spcAft>
                      </a:pP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hMerge="1">
                  <a:txBody>
                    <a:bodyPr/>
                    <a:lstStyle/>
                    <a:p>
                      <a:pPr algn="ct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r>
              <a:tr h="452846">
                <a:tc>
                  <a:txBody>
                    <a:bodyPr/>
                    <a:lstStyle/>
                    <a:p>
                      <a:pPr algn="ctr">
                        <a:lnSpc>
                          <a:spcPct val="100000"/>
                        </a:lnSpc>
                        <a:spcAft>
                          <a:spcPts val="0"/>
                        </a:spcAft>
                      </a:pPr>
                      <a:r>
                        <a:rPr lang="en-US" sz="1400" b="1" dirty="0" smtClean="0">
                          <a:solidFill>
                            <a:schemeClr val="tx1"/>
                          </a:solidFill>
                        </a:rPr>
                        <a:t>17</a:t>
                      </a:r>
                      <a:endParaRPr lang="en-US" sz="1400" b="1" dirty="0">
                        <a:solidFill>
                          <a:schemeClr val="tx1"/>
                        </a:solidFill>
                      </a:endParaRPr>
                    </a:p>
                  </a:txBody>
                  <a:tcPr marL="97155" marR="97155" marT="47897" marB="47897" anchor="ctr">
                    <a:solidFill>
                      <a:schemeClr val="bg1"/>
                    </a:solidFill>
                  </a:tcPr>
                </a:tc>
                <a:tc>
                  <a:txBody>
                    <a:bodyPr/>
                    <a:lstStyle/>
                    <a:p>
                      <a:pPr marL="0" marR="0" indent="0" algn="l" defTabSz="1018809" rtl="0" eaLnBrk="1" fontAlgn="auto" latinLnBrk="0" hangingPunct="1">
                        <a:lnSpc>
                          <a:spcPct val="100000"/>
                        </a:lnSpc>
                        <a:spcBef>
                          <a:spcPts val="0"/>
                        </a:spcBef>
                        <a:spcAft>
                          <a:spcPts val="0"/>
                        </a:spcAft>
                        <a:buClrTx/>
                        <a:buSzTx/>
                        <a:buFont typeface="+mj-lt"/>
                        <a:buNone/>
                        <a:tabLst/>
                        <a:defRPr/>
                      </a:pPr>
                      <a:r>
                        <a:rPr lang="es-ES" sz="1000" b="0" baseline="0" dirty="0" smtClean="0">
                          <a:solidFill>
                            <a:schemeClr val="tx1"/>
                          </a:solidFill>
                          <a:latin typeface="+mn-lt"/>
                        </a:rPr>
                        <a:t>Escribe un párrafo de introducción que establezca claramente la opinión y explique de qué se trata el tema. </a:t>
                      </a:r>
                      <a:r>
                        <a:rPr lang="en-US" sz="1000" b="0" i="1" baseline="0" dirty="0" smtClean="0">
                          <a:solidFill>
                            <a:schemeClr val="tx1"/>
                          </a:solidFill>
                          <a:latin typeface="+mn-lt"/>
                        </a:rPr>
                        <a:t>W.4.1c</a:t>
                      </a:r>
                    </a:p>
                  </a:txBody>
                  <a:tcPr marL="97155" marR="97155" marT="47897" marB="47897" anchor="ctr">
                    <a:solidFill>
                      <a:schemeClr val="bg1"/>
                    </a:solidFill>
                  </a:tcPr>
                </a:tc>
                <a:tc>
                  <a:txBody>
                    <a:bodyPr/>
                    <a:lstStyle/>
                    <a:p>
                      <a:pPr algn="ctr"/>
                      <a:r>
                        <a:rPr lang="en-US" sz="1500" b="1" dirty="0" smtClean="0">
                          <a:solidFill>
                            <a:schemeClr val="tx1"/>
                          </a:solidFill>
                          <a:effectLst>
                            <a:outerShdw blurRad="38100" dist="38100" dir="2700000" algn="tl">
                              <a:srgbClr val="000000">
                                <a:alpha val="43137"/>
                              </a:srgbClr>
                            </a:outerShdw>
                          </a:effectLst>
                        </a:rPr>
                        <a:t>2</a:t>
                      </a:r>
                      <a:endParaRPr lang="en-US" sz="15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solidFill>
                            <a:schemeClr val="tx1"/>
                          </a:solidFill>
                          <a:effectLst>
                            <a:outerShdw blurRad="38100" dist="38100" dir="2700000" algn="tl">
                              <a:srgbClr val="000000">
                                <a:alpha val="43137"/>
                              </a:srgbClr>
                            </a:outerShdw>
                          </a:effectLst>
                        </a:rPr>
                        <a:t>1</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r>
                        <a:rPr lang="en-US" sz="1500" b="1" i="0" dirty="0" smtClean="0">
                          <a:solidFill>
                            <a:schemeClr val="tx1"/>
                          </a:solidFill>
                          <a:effectLst>
                            <a:outerShdw blurRad="38100" dist="38100" dir="2700000" algn="tl">
                              <a:srgbClr val="000000">
                                <a:alpha val="43137"/>
                              </a:srgbClr>
                            </a:outerShdw>
                          </a:effectLst>
                        </a:rPr>
                        <a:t>0</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r>
              <a:tr h="313727">
                <a:tc>
                  <a:txBody>
                    <a:bodyPr/>
                    <a:lstStyle/>
                    <a:p>
                      <a:pPr algn="ctr">
                        <a:lnSpc>
                          <a:spcPct val="100000"/>
                        </a:lnSpc>
                        <a:spcAft>
                          <a:spcPts val="0"/>
                        </a:spcAft>
                      </a:pPr>
                      <a:r>
                        <a:rPr lang="en-US" sz="1400" b="1" dirty="0" smtClean="0">
                          <a:solidFill>
                            <a:schemeClr val="tx1"/>
                          </a:solidFill>
                        </a:rPr>
                        <a:t>18</a:t>
                      </a:r>
                      <a:endParaRPr lang="en-US" sz="1400" b="1" dirty="0">
                        <a:solidFill>
                          <a:schemeClr val="tx1"/>
                        </a:solidFill>
                      </a:endParaRPr>
                    </a:p>
                  </a:txBody>
                  <a:tcPr marL="97155" marR="97155" marT="47897" marB="47897" anchor="ctr">
                    <a:solidFill>
                      <a:schemeClr val="bg1"/>
                    </a:solidFill>
                  </a:tcPr>
                </a:tc>
                <a:tc gridSpan="2">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ES" sz="1000" b="0" u="none" baseline="0" dirty="0" smtClean="0">
                          <a:solidFill>
                            <a:schemeClr val="tx1"/>
                          </a:solidFill>
                          <a:effectLst/>
                        </a:rPr>
                        <a:t>Escoge la oración que es la mejor forma para desarrollar la razón en la oración subrayada. </a:t>
                      </a:r>
                      <a:r>
                        <a:rPr lang="en-US" sz="1000" b="0" i="1" dirty="0" smtClean="0">
                          <a:solidFill>
                            <a:schemeClr val="tx1"/>
                          </a:solidFill>
                          <a:effectLst/>
                          <a:latin typeface="+mn-lt"/>
                          <a:cs typeface="Helvetica" panose="020B0604020202020204" pitchFamily="34" charset="0"/>
                        </a:rPr>
                        <a:t>W.4.1b</a:t>
                      </a:r>
                    </a:p>
                  </a:txBody>
                  <a:tcPr marL="97155" marR="97155" marT="47897" marB="47897" anchor="ctr">
                    <a:solidFill>
                      <a:schemeClr val="bg1"/>
                    </a:solidFill>
                  </a:tcPr>
                </a:tc>
                <a:tc hMerge="1">
                  <a:txBody>
                    <a:bodyPr/>
                    <a:lstStyle/>
                    <a:p>
                      <a:endParaRPr lang="en-US"/>
                    </a:p>
                  </a:txBody>
                  <a:tcPr/>
                </a:tc>
                <a:tc gridSpan="2">
                  <a:txBody>
                    <a:bodyPr/>
                    <a:lstStyle/>
                    <a:p>
                      <a:pPr algn="ctr">
                        <a:lnSpc>
                          <a:spcPct val="100000"/>
                        </a:lnSpc>
                        <a:spcAft>
                          <a:spcPts val="0"/>
                        </a:spcAft>
                      </a:pPr>
                      <a:endParaRPr lang="en-US" sz="1100" b="1" i="0" dirty="0">
                        <a:solidFill>
                          <a:srgbClr val="FF0000"/>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313727">
                <a:tc>
                  <a:txBody>
                    <a:bodyPr/>
                    <a:lstStyle/>
                    <a:p>
                      <a:pPr algn="ctr">
                        <a:lnSpc>
                          <a:spcPct val="100000"/>
                        </a:lnSpc>
                        <a:spcAft>
                          <a:spcPts val="0"/>
                        </a:spcAft>
                      </a:pPr>
                      <a:r>
                        <a:rPr lang="en-US" sz="1400" b="1" dirty="0" smtClean="0">
                          <a:solidFill>
                            <a:schemeClr val="tx1"/>
                          </a:solidFill>
                        </a:rPr>
                        <a:t>19</a:t>
                      </a:r>
                      <a:endParaRPr lang="en-US" sz="1400" b="1" dirty="0">
                        <a:solidFill>
                          <a:schemeClr val="tx1"/>
                        </a:solidFill>
                      </a:endParaRPr>
                    </a:p>
                  </a:txBody>
                  <a:tcPr marL="97155" marR="97155" marT="47897" marB="47897" anchor="ctr">
                    <a:solidFill>
                      <a:schemeClr val="bg1"/>
                    </a:solidFill>
                  </a:tcPr>
                </a:tc>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s-ES" sz="1000" b="0" dirty="0" smtClean="0">
                          <a:latin typeface="+mn-lt"/>
                        </a:rPr>
                        <a:t>El estudiante quiere reemplazar las palabras subrayadas para hacer la descripción más clara. ¿Cuál de las siguientes palabras reemplazarían mejor </a:t>
                      </a:r>
                      <a:r>
                        <a:rPr lang="es-ES" sz="1000" b="0" u="sng" dirty="0" smtClean="0">
                          <a:latin typeface="+mn-lt"/>
                        </a:rPr>
                        <a:t>mojado</a:t>
                      </a:r>
                      <a:r>
                        <a:rPr lang="es-ES" sz="1000" b="0" dirty="0" smtClean="0">
                          <a:latin typeface="+mn-lt"/>
                        </a:rPr>
                        <a:t> y </a:t>
                      </a:r>
                      <a:r>
                        <a:rPr lang="es-ES" sz="1000" b="0" u="sng" dirty="0" smtClean="0">
                          <a:latin typeface="+mn-lt"/>
                        </a:rPr>
                        <a:t>muchos</a:t>
                      </a:r>
                      <a:r>
                        <a:rPr lang="es-ES" sz="1000" b="0" dirty="0" smtClean="0">
                          <a:latin typeface="+mn-lt"/>
                        </a:rPr>
                        <a:t>? </a:t>
                      </a:r>
                      <a:r>
                        <a:rPr lang="es-ES" sz="1000" b="0" i="1" dirty="0" smtClean="0">
                          <a:latin typeface="+mn-lt"/>
                        </a:rPr>
                        <a:t>L.4.3a</a:t>
                      </a:r>
                    </a:p>
                  </a:txBody>
                  <a:tcPr marL="97155" marR="97155" marT="47897" marB="47897" anchor="ctr">
                    <a:noFill/>
                  </a:tcPr>
                </a:tc>
                <a:tc hMerge="1">
                  <a:txBody>
                    <a:bodyPr/>
                    <a:lstStyle/>
                    <a:p>
                      <a:endParaRPr lang="en-US"/>
                    </a:p>
                  </a:txBody>
                  <a:tcPr/>
                </a:tc>
                <a:tc gridSpan="2">
                  <a:txBody>
                    <a:bodyPr/>
                    <a:lstStyle/>
                    <a:p>
                      <a:pPr algn="ctr">
                        <a:lnSpc>
                          <a:spcPct val="100000"/>
                        </a:lnSpc>
                        <a:spcAft>
                          <a:spcPts val="0"/>
                        </a:spcAft>
                      </a:pPr>
                      <a:endParaRPr lang="en-US" sz="1100" b="1" i="0" dirty="0">
                        <a:solidFill>
                          <a:srgbClr val="FF0000"/>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313727">
                <a:tc>
                  <a:txBody>
                    <a:bodyPr/>
                    <a:lstStyle/>
                    <a:p>
                      <a:pPr algn="ctr">
                        <a:lnSpc>
                          <a:spcPct val="100000"/>
                        </a:lnSpc>
                        <a:spcAft>
                          <a:spcPts val="0"/>
                        </a:spcAft>
                      </a:pPr>
                      <a:r>
                        <a:rPr lang="en-US" sz="1400" b="1" dirty="0" smtClean="0">
                          <a:solidFill>
                            <a:schemeClr val="tx1"/>
                          </a:solidFill>
                        </a:rPr>
                        <a:t>20</a:t>
                      </a:r>
                      <a:endParaRPr lang="en-US" sz="1400" b="1" dirty="0">
                        <a:solidFill>
                          <a:schemeClr val="tx1"/>
                        </a:solidFill>
                      </a:endParaRPr>
                    </a:p>
                  </a:txBody>
                  <a:tcPr marL="97155" marR="97155" marT="47897" marB="47897" anchor="ctr">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000" b="0" u="none" dirty="0" smtClean="0">
                          <a:solidFill>
                            <a:schemeClr val="tx1"/>
                          </a:solidFill>
                          <a:effectLst/>
                        </a:rPr>
                        <a:t>Lee las siguientes oraciones. Luego, selecciona las dos respuestas que muestran la puntuación correcta.  </a:t>
                      </a:r>
                      <a:r>
                        <a:rPr lang="es-ES" sz="1000" b="0" i="1" u="none" dirty="0" smtClean="0">
                          <a:solidFill>
                            <a:schemeClr val="tx1"/>
                          </a:solidFill>
                          <a:effectLst/>
                        </a:rPr>
                        <a:t>L.4.1f</a:t>
                      </a:r>
                    </a:p>
                  </a:txBody>
                  <a:tcPr marL="97155" marR="97155" marT="47897" marB="47897" anchor="ctr">
                    <a:solidFill>
                      <a:schemeClr val="bg1"/>
                    </a:solidFill>
                  </a:tcPr>
                </a:tc>
                <a:tc hMerge="1">
                  <a:txBody>
                    <a:bodyPr/>
                    <a:lstStyle/>
                    <a:p>
                      <a:endParaRPr lang="en-US"/>
                    </a:p>
                  </a:txBody>
                  <a:tcPr/>
                </a:tc>
                <a:tc gridSpan="2">
                  <a:txBody>
                    <a:bodyPr/>
                    <a:lstStyle/>
                    <a:p>
                      <a:pPr algn="ctr">
                        <a:lnSpc>
                          <a:spcPct val="100000"/>
                        </a:lnSpc>
                        <a:spcAft>
                          <a:spcPts val="0"/>
                        </a:spcAft>
                      </a:pPr>
                      <a:endParaRPr lang="en-US" sz="1100" b="1" i="0" dirty="0">
                        <a:solidFill>
                          <a:srgbClr val="FF0000"/>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bl>
          </a:graphicData>
        </a:graphic>
      </p:graphicFrame>
    </p:spTree>
    <p:extLst>
      <p:ext uri="{BB962C8B-B14F-4D97-AF65-F5344CB8AC3E}">
        <p14:creationId xmlns:p14="http://schemas.microsoft.com/office/powerpoint/2010/main" val="3205074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9580" y="228600"/>
            <a:ext cx="6873240" cy="9433352"/>
          </a:xfrm>
          <a:prstGeom prst="rect">
            <a:avLst/>
          </a:prstGeom>
          <a:noFill/>
        </p:spPr>
        <p:txBody>
          <a:bodyPr wrap="square" rtlCol="0">
            <a:spAutoFit/>
          </a:bodyPr>
          <a:lstStyle/>
          <a:p>
            <a:pPr algn="ctr"/>
            <a:r>
              <a:rPr lang="es-MX" sz="1600" i="1" dirty="0" smtClean="0">
                <a:latin typeface="+mj-lt"/>
              </a:rPr>
              <a:t>Bosque tropical</a:t>
            </a:r>
          </a:p>
          <a:p>
            <a:pPr algn="ctr"/>
            <a:r>
              <a:rPr lang="es-MX" sz="1200" b="1" i="1" dirty="0" smtClean="0">
                <a:latin typeface="+mj-lt"/>
              </a:rPr>
              <a:t>Tarea de rendimiento: Actividad de la clase</a:t>
            </a:r>
          </a:p>
          <a:p>
            <a:pPr algn="ctr"/>
            <a:endParaRPr lang="es-MX" sz="1200" b="1" dirty="0" smtClean="0">
              <a:latin typeface="+mj-lt"/>
            </a:endParaRPr>
          </a:p>
          <a:p>
            <a:r>
              <a:rPr lang="es-MX" sz="1100" i="1" dirty="0" smtClean="0">
                <a:latin typeface="+mj-lt"/>
              </a:rPr>
              <a:t>Esta pre-actividad para la clase sigue el diseño general de elementos contextuales, recursos, objetivos de aprendizaje, términos clave y propósito del Consorcio de Evaluaciones Smarter Balanced (SBAC). [http://oaksportal.org/resources/]</a:t>
            </a:r>
          </a:p>
          <a:p>
            <a:r>
              <a:rPr lang="es-ES" sz="1100" i="1" dirty="0">
                <a:latin typeface="+mj-lt"/>
              </a:rPr>
              <a:t>El contenido de cada uno de estos fue escrito por </a:t>
            </a:r>
            <a:r>
              <a:rPr lang="es-MX" sz="1100" i="1" dirty="0" err="1" smtClean="0">
                <a:latin typeface="+mj-lt"/>
              </a:rPr>
              <a:t>Carrie</a:t>
            </a:r>
            <a:r>
              <a:rPr lang="es-MX" sz="1100" i="1" dirty="0" smtClean="0">
                <a:latin typeface="+mj-lt"/>
              </a:rPr>
              <a:t> Ellis y Judy Ramer.</a:t>
            </a:r>
          </a:p>
          <a:p>
            <a:endParaRPr lang="es-MX" sz="1200" i="1" dirty="0" smtClean="0">
              <a:latin typeface="+mj-lt"/>
            </a:endParaRPr>
          </a:p>
          <a:p>
            <a:r>
              <a:rPr lang="es-MX" sz="1200" dirty="0" smtClean="0">
                <a:latin typeface="+mj-lt"/>
              </a:rPr>
              <a:t>La actividad en el salón de clase introduce a los estudiantes al contexto de una tarea de rendimiento, para que no estén en desventaja al demostrar las destrezas que la tarea intenta evaluar. </a:t>
            </a:r>
          </a:p>
          <a:p>
            <a:endParaRPr lang="es-MX" sz="1200" dirty="0" smtClean="0">
              <a:latin typeface="+mj-lt"/>
            </a:endParaRPr>
          </a:p>
          <a:p>
            <a:r>
              <a:rPr lang="es-MX" sz="1200" dirty="0" smtClean="0">
                <a:latin typeface="+mj-lt"/>
              </a:rPr>
              <a:t>Los elementos contextuales incluyen:</a:t>
            </a:r>
          </a:p>
          <a:p>
            <a:endParaRPr lang="es-MX" sz="1200" dirty="0" smtClean="0">
              <a:latin typeface="+mj-lt"/>
            </a:endParaRPr>
          </a:p>
          <a:p>
            <a:r>
              <a:rPr lang="es-ES" sz="1200" dirty="0">
                <a:latin typeface="+mj-lt"/>
              </a:rPr>
              <a:t>1.  un </a:t>
            </a:r>
            <a:r>
              <a:rPr lang="es-ES" sz="1200" b="1" dirty="0">
                <a:latin typeface="+mj-lt"/>
              </a:rPr>
              <a:t>entendimiento del escenario/ambiente o de la situación</a:t>
            </a:r>
            <a:r>
              <a:rPr lang="es-ES" sz="1200" dirty="0">
                <a:latin typeface="+mj-lt"/>
              </a:rPr>
              <a:t> en la que se sitúa la tarea</a:t>
            </a:r>
          </a:p>
          <a:p>
            <a:r>
              <a:rPr lang="es-ES" sz="1200" dirty="0">
                <a:latin typeface="+mj-lt"/>
              </a:rPr>
              <a:t>2.  </a:t>
            </a:r>
            <a:r>
              <a:rPr lang="es-ES" sz="1200" b="1" dirty="0">
                <a:latin typeface="+mj-lt"/>
              </a:rPr>
              <a:t>conceptos potencialmente desconocidos </a:t>
            </a:r>
            <a:r>
              <a:rPr lang="es-ES" sz="1200" dirty="0">
                <a:latin typeface="+mj-lt"/>
              </a:rPr>
              <a:t>que están asociados al escenario/ambiente</a:t>
            </a:r>
          </a:p>
          <a:p>
            <a:pPr marL="174625" indent="-174625"/>
            <a:r>
              <a:rPr lang="es-ES" sz="1200" dirty="0">
                <a:latin typeface="+mj-lt"/>
              </a:rPr>
              <a:t>3.  </a:t>
            </a:r>
            <a:r>
              <a:rPr lang="es-ES" sz="1200" b="1" dirty="0">
                <a:latin typeface="+mj-lt"/>
              </a:rPr>
              <a:t>términos clave o vocabulario </a:t>
            </a:r>
            <a:r>
              <a:rPr lang="es-ES" sz="1200" dirty="0">
                <a:latin typeface="+mj-lt"/>
              </a:rPr>
              <a:t>que los estudiantes necesitarán entender con el fin de participar de manera significativa y completar la tarea de rendimiento</a:t>
            </a:r>
          </a:p>
          <a:p>
            <a:endParaRPr lang="es-MX" sz="1200" dirty="0" smtClean="0">
              <a:latin typeface="+mj-lt"/>
            </a:endParaRPr>
          </a:p>
          <a:p>
            <a:r>
              <a:rPr lang="es-MX" sz="1200" dirty="0" smtClean="0">
                <a:latin typeface="+mj-lt"/>
              </a:rPr>
              <a:t>Con la actividad en el salón de clase también se pretende generar el interés de los estudiantes  hacia una mayor exploración de la idea clave (las ideas claves). La actividad debe ser fácil de implementar con instrucciones claras. </a:t>
            </a:r>
          </a:p>
          <a:p>
            <a:endParaRPr lang="es-MX" sz="1200" dirty="0" smtClean="0">
              <a:latin typeface="+mj-lt"/>
            </a:endParaRPr>
          </a:p>
          <a:p>
            <a:r>
              <a:rPr lang="es-MX" sz="1200" dirty="0" smtClean="0">
                <a:latin typeface="+mj-lt"/>
              </a:rPr>
              <a:t>Por favor, lea toda la actividad antes de comenzarla con los estudiantes,  para asegurar que se complete con antelación cualquier preparación en el salón. A lo largo de la actividad, se permite pausar y preguntar a los estudiantes si tienen preguntas.</a:t>
            </a:r>
          </a:p>
          <a:p>
            <a:endParaRPr lang="es-MX" sz="1200" dirty="0" smtClean="0">
              <a:latin typeface="+mj-lt"/>
            </a:endParaRPr>
          </a:p>
          <a:p>
            <a:pPr lvl="0" defTabSz="1018809">
              <a:buSzPct val="25000"/>
            </a:pPr>
            <a:r>
              <a:rPr lang="es-MX" sz="1200" b="1" u="sng" dirty="0" smtClean="0">
                <a:solidFill>
                  <a:prstClr val="black"/>
                </a:solidFill>
                <a:latin typeface="+mj-lt"/>
                <a:ea typeface="Calibri"/>
                <a:cs typeface="Calibri"/>
                <a:sym typeface="Calibri"/>
              </a:rPr>
              <a:t>Recursos necesarios:</a:t>
            </a:r>
          </a:p>
          <a:p>
            <a:pPr marL="188595" indent="-188595">
              <a:buFont typeface="Arial" panose="020B0604020202020204" pitchFamily="34" charset="0"/>
              <a:buChar char="•"/>
            </a:pPr>
            <a:r>
              <a:rPr lang="es-MX" sz="1200" dirty="0" smtClean="0">
                <a:latin typeface="+mj-lt"/>
              </a:rPr>
              <a:t>Papel afiche para la Cuadrícula de elaboración GLAD</a:t>
            </a:r>
          </a:p>
          <a:p>
            <a:pPr marL="188595" indent="-188595">
              <a:buFont typeface="Arial" panose="020B0604020202020204" pitchFamily="34" charset="0"/>
              <a:buChar char="•"/>
            </a:pPr>
            <a:r>
              <a:rPr lang="es-MX" sz="1200" dirty="0" smtClean="0">
                <a:latin typeface="+mj-lt"/>
              </a:rPr>
              <a:t>Marcadores</a:t>
            </a:r>
          </a:p>
          <a:p>
            <a:pPr marL="188595" indent="-188595">
              <a:buFont typeface="Arial" panose="020B0604020202020204" pitchFamily="34" charset="0"/>
              <a:buChar char="•"/>
            </a:pPr>
            <a:endParaRPr lang="es-MX" sz="1200" dirty="0" smtClean="0">
              <a:latin typeface="+mj-lt"/>
            </a:endParaRPr>
          </a:p>
          <a:p>
            <a:r>
              <a:rPr lang="es-MX" sz="1200" b="1" u="sng" dirty="0" smtClean="0">
                <a:latin typeface="+mj-lt"/>
              </a:rPr>
              <a:t>Metas de aprendizaje</a:t>
            </a:r>
            <a:r>
              <a:rPr lang="es-MX" sz="1200" u="sng" dirty="0" smtClean="0">
                <a:latin typeface="+mj-lt"/>
              </a:rPr>
              <a:t>:</a:t>
            </a:r>
          </a:p>
          <a:p>
            <a:pPr marL="188595" indent="-188595">
              <a:buFont typeface="Arial" panose="020B0604020202020204" pitchFamily="34" charset="0"/>
              <a:buChar char="•"/>
            </a:pPr>
            <a:r>
              <a:rPr lang="es-ES" sz="1200" dirty="0" smtClean="0"/>
              <a:t>Los estudiantes comprenderán que existen diferentes hábitats por todo el mundo. </a:t>
            </a:r>
          </a:p>
          <a:p>
            <a:pPr marL="188595" indent="-188595">
              <a:buFont typeface="Arial" panose="020B0604020202020204" pitchFamily="34" charset="0"/>
              <a:buChar char="•"/>
            </a:pPr>
            <a:r>
              <a:rPr lang="es-ES" sz="1200" dirty="0" smtClean="0"/>
              <a:t>Para que un hábitat sea eficaz, necesita satisfacer las necesidades básicas de las plantas y de los animales. </a:t>
            </a:r>
          </a:p>
          <a:p>
            <a:pPr marL="188595" indent="-188595">
              <a:buFont typeface="Arial" panose="020B0604020202020204" pitchFamily="34" charset="0"/>
              <a:buChar char="•"/>
            </a:pPr>
            <a:r>
              <a:rPr lang="es-ES" sz="1200" dirty="0" smtClean="0"/>
              <a:t>Diferentes animales y plantas se adaptan mejor en diferentes hábitats.</a:t>
            </a:r>
          </a:p>
          <a:p>
            <a:pPr marL="188595" indent="-188595">
              <a:buFont typeface="Arial" panose="020B0604020202020204" pitchFamily="34" charset="0"/>
              <a:buChar char="•"/>
            </a:pPr>
            <a:endParaRPr lang="es-MX" sz="1200" dirty="0" smtClean="0">
              <a:latin typeface="+mj-lt"/>
            </a:endParaRPr>
          </a:p>
          <a:p>
            <a:r>
              <a:rPr lang="es-MX" sz="1200" b="1" u="sng" dirty="0" smtClean="0">
                <a:latin typeface="+mj-lt"/>
              </a:rPr>
              <a:t>Los estudiantes entenderán los términos clave:</a:t>
            </a:r>
          </a:p>
          <a:p>
            <a:r>
              <a:rPr lang="es-MX" sz="1100" i="1" dirty="0" smtClean="0">
                <a:latin typeface="+mj-lt"/>
              </a:rPr>
              <a:t>Nota: Las definiciones que se proporcionan aquí son para la conveniencia de los facilitadores. Se espera que los estudiantes entiendan estos términos clave en el contexto de la tarea, no que se memoricen las definiciones.</a:t>
            </a:r>
          </a:p>
          <a:p>
            <a:endParaRPr lang="es-MX" sz="1200" b="1" dirty="0" smtClean="0">
              <a:latin typeface="+mj-lt"/>
            </a:endParaRPr>
          </a:p>
          <a:p>
            <a:pPr marL="188595" indent="-188595">
              <a:buFont typeface="Arial" panose="020B0604020202020204" pitchFamily="34" charset="0"/>
              <a:buChar char="•"/>
            </a:pPr>
            <a:r>
              <a:rPr lang="es-ES" sz="1200" dirty="0" smtClean="0"/>
              <a:t>Ecosistemas: incluyen todas las cosas vivientes (plantas, animales y organismos) en una zona determinada, que interactúan entre sí y también con el medio ambiente no-viviente (tiempo, tierra, sol, suelo, clima, atmósfera).</a:t>
            </a:r>
          </a:p>
          <a:p>
            <a:pPr marL="188595" indent="-188595">
              <a:buFont typeface="Arial" panose="020B0604020202020204" pitchFamily="34" charset="0"/>
              <a:buChar char="•"/>
            </a:pPr>
            <a:r>
              <a:rPr lang="es-ES" sz="1200" dirty="0" smtClean="0"/>
              <a:t>Hábitat: un lugar donde </a:t>
            </a:r>
            <a:r>
              <a:rPr lang="es-ES" sz="1200" dirty="0"/>
              <a:t>las plantas y los animales crecen </a:t>
            </a:r>
            <a:r>
              <a:rPr lang="es-ES" sz="1200" dirty="0" smtClean="0"/>
              <a:t>naturalmente</a:t>
            </a:r>
            <a:r>
              <a:rPr lang="es-ES" sz="1200" dirty="0"/>
              <a:t>.</a:t>
            </a:r>
            <a:endParaRPr lang="es-ES" sz="1200" dirty="0" smtClean="0"/>
          </a:p>
          <a:p>
            <a:pPr marL="188595" indent="-188595">
              <a:buFont typeface="Arial" panose="020B0604020202020204" pitchFamily="34" charset="0"/>
              <a:buChar char="•"/>
            </a:pPr>
            <a:endParaRPr lang="es-MX" sz="1200" b="1" dirty="0" smtClean="0">
              <a:latin typeface="+mj-lt"/>
            </a:endParaRPr>
          </a:p>
          <a:p>
            <a:r>
              <a:rPr lang="es-MX" sz="1200" dirty="0" smtClean="0">
                <a:latin typeface="+mj-lt"/>
              </a:rPr>
              <a:t>[</a:t>
            </a:r>
            <a:r>
              <a:rPr lang="es-MX" sz="1200" b="1" u="sng" dirty="0" smtClean="0">
                <a:latin typeface="+mj-lt"/>
              </a:rPr>
              <a:t>Objetivo</a:t>
            </a:r>
            <a:r>
              <a:rPr lang="es-MX" sz="1200" dirty="0" smtClean="0">
                <a:latin typeface="+mj-lt"/>
              </a:rPr>
              <a:t>: La meta</a:t>
            </a:r>
            <a:r>
              <a:rPr lang="es-ES" sz="1200" dirty="0" smtClean="0"/>
              <a:t> del facilitador es ayudar a los estudiantes a entender cuáles son los componentes de un hábitat sano, y qué hacen las plantas y los animales para adaptarse a un hábitat determinado</a:t>
            </a:r>
            <a:r>
              <a:rPr lang="en-US" sz="1200" dirty="0" smtClean="0"/>
              <a:t>.]</a:t>
            </a:r>
            <a:endParaRPr lang="es-MX" sz="1200" dirty="0" smtClean="0">
              <a:latin typeface="+mj-lt"/>
            </a:endParaRPr>
          </a:p>
          <a:p>
            <a:endParaRPr lang="es-MX" sz="1200" dirty="0" smtClean="0">
              <a:latin typeface="+mj-lt"/>
            </a:endParaRPr>
          </a:p>
          <a:p>
            <a:endParaRPr lang="es-MX" sz="1200" dirty="0" smtClean="0">
              <a:latin typeface="+mj-lt"/>
            </a:endParaRPr>
          </a:p>
          <a:p>
            <a:r>
              <a:rPr lang="es-MX" sz="1000" dirty="0" smtClean="0">
                <a:latin typeface="+mj-lt"/>
              </a:rPr>
              <a:t>*Los facilitadores pueden decidir si quieren mostrar materiales complementarios utilizando un proyector o un computador / Smartboard, o si quieren hacer copias y entregarlas a los estudiantes.</a:t>
            </a:r>
            <a:endParaRPr lang="es-MX" sz="1000" dirty="0">
              <a:latin typeface="+mj-lt"/>
            </a:endParaRPr>
          </a:p>
        </p:txBody>
      </p:sp>
      <p:sp>
        <p:nvSpPr>
          <p:cNvPr id="3" name="Slide Number Placeholder 2"/>
          <p:cNvSpPr>
            <a:spLocks noGrp="1"/>
          </p:cNvSpPr>
          <p:nvPr>
            <p:ph type="sldNum" sz="quarter" idx="12"/>
          </p:nvPr>
        </p:nvSpPr>
        <p:spPr/>
        <p:txBody>
          <a:bodyPr/>
          <a:lstStyle/>
          <a:p>
            <a:fld id="{AF8359E8-5B63-4AE7-A26F-FE183B9DDE83}" type="slidenum">
              <a:rPr lang="en-US" smtClean="0"/>
              <a:t>5</a:t>
            </a:fld>
            <a:endParaRPr lang="en-US" dirty="0"/>
          </a:p>
        </p:txBody>
      </p:sp>
      <p:sp>
        <p:nvSpPr>
          <p:cNvPr id="5" name="Footer Placeholder 4"/>
          <p:cNvSpPr>
            <a:spLocks noGrp="1"/>
          </p:cNvSpPr>
          <p:nvPr>
            <p:ph type="ftr" sz="quarter" idx="11"/>
          </p:nvPr>
        </p:nvSpPr>
        <p:spPr>
          <a:xfrm>
            <a:off x="1905000" y="9322653"/>
            <a:ext cx="3211830" cy="535516"/>
          </a:xfrm>
        </p:spPr>
        <p:txBody>
          <a:bodyPr/>
          <a:lstStyle/>
          <a:p>
            <a:r>
              <a:rPr lang="en-US" dirty="0"/>
              <a:t>Rev. Control 07/01/2015 HSD  – OSP and Susan S. Richmond</a:t>
            </a:r>
          </a:p>
        </p:txBody>
      </p:sp>
    </p:spTree>
    <p:extLst>
      <p:ext uri="{BB962C8B-B14F-4D97-AF65-F5344CB8AC3E}">
        <p14:creationId xmlns:p14="http://schemas.microsoft.com/office/powerpoint/2010/main" val="131537791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50</a:t>
            </a:fld>
            <a:endParaRPr lang="en-US" dirty="0"/>
          </a:p>
        </p:txBody>
      </p:sp>
      <p:grpSp>
        <p:nvGrpSpPr>
          <p:cNvPr id="10" name="Group 9"/>
          <p:cNvGrpSpPr/>
          <p:nvPr/>
        </p:nvGrpSpPr>
        <p:grpSpPr>
          <a:xfrm>
            <a:off x="172723" y="41116"/>
            <a:ext cx="7467784" cy="9682007"/>
            <a:chOff x="152400" y="37376"/>
            <a:chExt cx="6589222" cy="8801824"/>
          </a:xfrm>
        </p:grpSpPr>
        <p:grpSp>
          <p:nvGrpSpPr>
            <p:cNvPr id="6" name="Group 5"/>
            <p:cNvGrpSpPr/>
            <p:nvPr/>
          </p:nvGrpSpPr>
          <p:grpSpPr>
            <a:xfrm>
              <a:off x="152400" y="457200"/>
              <a:ext cx="6589222" cy="8382000"/>
              <a:chOff x="152400" y="457200"/>
              <a:chExt cx="6589222" cy="8382000"/>
            </a:xfrm>
          </p:grpSpPr>
          <p:sp>
            <p:nvSpPr>
              <p:cNvPr id="3" name="Rounded Rectangle 2"/>
              <p:cNvSpPr/>
              <p:nvPr/>
            </p:nvSpPr>
            <p:spPr>
              <a:xfrm>
                <a:off x="152400" y="457200"/>
                <a:ext cx="6553200" cy="2438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GT" b="1" dirty="0">
                    <a:solidFill>
                      <a:schemeClr val="tx1"/>
                    </a:solidFill>
                  </a:rPr>
                  <a:t>1</a:t>
                </a:r>
                <a:r>
                  <a:rPr lang="es-GT" b="1" baseline="30000" dirty="0">
                    <a:solidFill>
                      <a:schemeClr val="tx1"/>
                    </a:solidFill>
                  </a:rPr>
                  <a:t>er</a:t>
                </a:r>
                <a:r>
                  <a:rPr lang="es-GT" b="1" dirty="0">
                    <a:solidFill>
                      <a:schemeClr val="tx1"/>
                    </a:solidFill>
                  </a:rPr>
                  <a:t>  Minuto</a:t>
                </a:r>
              </a:p>
              <a:p>
                <a:r>
                  <a:rPr lang="es-GT" b="1" dirty="0">
                    <a:solidFill>
                      <a:schemeClr val="tx1"/>
                    </a:solidFill>
                  </a:rPr>
                  <a:t>Algo que hice bien…</a:t>
                </a:r>
              </a:p>
            </p:txBody>
          </p:sp>
          <p:sp>
            <p:nvSpPr>
              <p:cNvPr id="7" name="Rounded Rectangle 6"/>
              <p:cNvSpPr/>
              <p:nvPr/>
            </p:nvSpPr>
            <p:spPr>
              <a:xfrm>
                <a:off x="170411" y="3048000"/>
                <a:ext cx="6553200" cy="2438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GT" b="1" dirty="0">
                    <a:solidFill>
                      <a:schemeClr val="tx1"/>
                    </a:solidFill>
                  </a:rPr>
                  <a:t>2</a:t>
                </a:r>
                <a:r>
                  <a:rPr lang="es-GT" b="1" baseline="30000" dirty="0">
                    <a:solidFill>
                      <a:schemeClr val="tx1"/>
                    </a:solidFill>
                  </a:rPr>
                  <a:t>do</a:t>
                </a:r>
                <a:r>
                  <a:rPr lang="es-GT" b="1" dirty="0">
                    <a:solidFill>
                      <a:schemeClr val="tx1"/>
                    </a:solidFill>
                  </a:rPr>
                  <a:t> Minuto</a:t>
                </a:r>
              </a:p>
              <a:p>
                <a:r>
                  <a:rPr lang="es-GT" b="1" dirty="0">
                    <a:solidFill>
                      <a:schemeClr val="tx1"/>
                    </a:solidFill>
                  </a:rPr>
                  <a:t>Algo que era nuevo para mí o que necesito practicar más…</a:t>
                </a:r>
              </a:p>
            </p:txBody>
          </p:sp>
          <p:sp>
            <p:nvSpPr>
              <p:cNvPr id="8" name="Rounded Rectangle 7"/>
              <p:cNvSpPr/>
              <p:nvPr/>
            </p:nvSpPr>
            <p:spPr>
              <a:xfrm>
                <a:off x="188422" y="5638800"/>
                <a:ext cx="6553200" cy="3200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GT" b="1" dirty="0">
                    <a:solidFill>
                      <a:schemeClr val="tx1"/>
                    </a:solidFill>
                  </a:rPr>
                  <a:t>3</a:t>
                </a:r>
                <a:r>
                  <a:rPr lang="es-GT" b="1" baseline="30000" dirty="0">
                    <a:solidFill>
                      <a:schemeClr val="tx1"/>
                    </a:solidFill>
                  </a:rPr>
                  <a:t>er</a:t>
                </a:r>
                <a:r>
                  <a:rPr lang="es-GT" b="1" dirty="0">
                    <a:solidFill>
                      <a:schemeClr val="tx1"/>
                    </a:solidFill>
                  </a:rPr>
                  <a:t> Minuto</a:t>
                </a:r>
              </a:p>
              <a:p>
                <a:r>
                  <a:rPr lang="es-GT" b="1" dirty="0">
                    <a:solidFill>
                      <a:schemeClr val="tx1"/>
                    </a:solidFill>
                  </a:rPr>
                  <a:t>Algo que no entiendo…</a:t>
                </a:r>
              </a:p>
              <a:p>
                <a:endParaRPr lang="en-US" b="1" dirty="0">
                  <a:solidFill>
                    <a:schemeClr val="tx1"/>
                  </a:solidFill>
                </a:endParaRPr>
              </a:p>
            </p:txBody>
          </p:sp>
        </p:grpSp>
        <p:sp>
          <p:nvSpPr>
            <p:cNvPr id="9" name="TextBox 8"/>
            <p:cNvSpPr txBox="1"/>
            <p:nvPr/>
          </p:nvSpPr>
          <p:spPr>
            <a:xfrm>
              <a:off x="685800" y="37376"/>
              <a:ext cx="5181600" cy="369332"/>
            </a:xfrm>
            <a:prstGeom prst="rect">
              <a:avLst/>
            </a:prstGeom>
            <a:noFill/>
          </p:spPr>
          <p:txBody>
            <a:bodyPr wrap="square" rtlCol="0">
              <a:spAutoFit/>
            </a:bodyPr>
            <a:lstStyle/>
            <a:p>
              <a:pPr algn="ctr"/>
              <a:r>
                <a:rPr lang="es-GT" b="1" i="1" dirty="0"/>
                <a:t>Página de Reflexión</a:t>
              </a:r>
            </a:p>
          </p:txBody>
        </p:sp>
      </p:grpSp>
    </p:spTree>
    <p:extLst>
      <p:ext uri="{BB962C8B-B14F-4D97-AF65-F5344CB8AC3E}">
        <p14:creationId xmlns:p14="http://schemas.microsoft.com/office/powerpoint/2010/main" val="9718164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09082" y="251460"/>
            <a:ext cx="6873240" cy="9356408"/>
          </a:xfrm>
          <a:prstGeom prst="rect">
            <a:avLst/>
          </a:prstGeom>
          <a:noFill/>
        </p:spPr>
        <p:txBody>
          <a:bodyPr wrap="square" rtlCol="0">
            <a:spAutoFit/>
          </a:bodyPr>
          <a:lstStyle/>
          <a:p>
            <a:r>
              <a:rPr lang="es-ES" sz="1200" b="1" dirty="0" smtClean="0">
                <a:latin typeface="+mj-lt"/>
              </a:rPr>
              <a:t>Actividad: </a:t>
            </a:r>
            <a:r>
              <a:rPr lang="es-ES" sz="1400" i="1" dirty="0" smtClean="0">
                <a:latin typeface="+mj-lt"/>
              </a:rPr>
              <a:t>Bosque tropical </a:t>
            </a:r>
            <a:r>
              <a:rPr lang="es-ES" sz="1200" b="1" dirty="0" smtClean="0">
                <a:latin typeface="+mj-lt"/>
              </a:rPr>
              <a:t>continuación…</a:t>
            </a:r>
          </a:p>
          <a:p>
            <a:endParaRPr lang="es-ES" sz="1200" i="1" dirty="0" smtClean="0">
              <a:latin typeface="+mj-lt"/>
            </a:endParaRPr>
          </a:p>
          <a:p>
            <a:r>
              <a:rPr lang="es-ES" sz="1200" dirty="0" smtClean="0">
                <a:latin typeface="+mj-lt"/>
              </a:rPr>
              <a:t>[La siguiente actividad fue tomada del sitio de </a:t>
            </a:r>
            <a:r>
              <a:rPr lang="es-ES" sz="1200" dirty="0" err="1" smtClean="0">
                <a:latin typeface="+mj-lt"/>
              </a:rPr>
              <a:t>National</a:t>
            </a:r>
            <a:r>
              <a:rPr lang="es-ES" sz="1200" dirty="0" smtClean="0">
                <a:latin typeface="+mj-lt"/>
              </a:rPr>
              <a:t> </a:t>
            </a:r>
            <a:r>
              <a:rPr lang="es-ES" sz="1200" dirty="0" err="1" smtClean="0">
                <a:latin typeface="+mj-lt"/>
              </a:rPr>
              <a:t>Geographic</a:t>
            </a:r>
            <a:r>
              <a:rPr lang="es-ES" sz="1200" dirty="0" smtClean="0">
                <a:latin typeface="+mj-lt"/>
              </a:rPr>
              <a:t>, titulada “</a:t>
            </a:r>
            <a:r>
              <a:rPr lang="es-ES" sz="1200" i="1" dirty="0" err="1" smtClean="0">
                <a:latin typeface="+mj-lt"/>
              </a:rPr>
              <a:t>Habitat</a:t>
            </a:r>
            <a:r>
              <a:rPr lang="es-ES" sz="1200" i="1" dirty="0" smtClean="0">
                <a:latin typeface="+mj-lt"/>
              </a:rPr>
              <a:t> </a:t>
            </a:r>
            <a:r>
              <a:rPr lang="es-ES" sz="1200" i="1" dirty="0" err="1" smtClean="0">
                <a:latin typeface="+mj-lt"/>
              </a:rPr>
              <a:t>Needs</a:t>
            </a:r>
            <a:r>
              <a:rPr lang="es-ES" sz="1200" dirty="0" smtClean="0">
                <a:latin typeface="+mj-lt"/>
              </a:rPr>
              <a:t>” (</a:t>
            </a:r>
            <a:r>
              <a:rPr lang="es-ES" sz="1200" i="1" dirty="0" smtClean="0">
                <a:latin typeface="+mj-lt"/>
              </a:rPr>
              <a:t>Necesidades de los hábitats</a:t>
            </a:r>
            <a:r>
              <a:rPr lang="es-ES" sz="1200" dirty="0" smtClean="0">
                <a:latin typeface="+mj-lt"/>
              </a:rPr>
              <a:t>): </a:t>
            </a:r>
            <a:r>
              <a:rPr lang="es-ES" sz="1200" dirty="0" smtClean="0">
                <a:latin typeface="+mj-lt"/>
                <a:hlinkClick r:id="rId3"/>
              </a:rPr>
              <a:t>http://education.nationalgeographic.com/activity/habitat-needs/</a:t>
            </a:r>
            <a:r>
              <a:rPr lang="es-ES" sz="1200" dirty="0" smtClean="0">
                <a:latin typeface="+mj-lt"/>
              </a:rPr>
              <a:t>]</a:t>
            </a:r>
          </a:p>
          <a:p>
            <a:endParaRPr lang="es-ES" sz="1200" i="1" dirty="0" smtClean="0">
              <a:latin typeface="+mj-lt"/>
            </a:endParaRPr>
          </a:p>
          <a:p>
            <a:r>
              <a:rPr lang="es-ES" sz="1200" b="1" dirty="0" smtClean="0">
                <a:latin typeface="+mj-lt"/>
              </a:rPr>
              <a:t>El facilitador dice: </a:t>
            </a:r>
            <a:r>
              <a:rPr lang="es-ES" sz="1200" i="1" dirty="0" smtClean="0">
                <a:latin typeface="+mj-lt"/>
              </a:rPr>
              <a:t>Hoy vamos a preparamos para la Tarea de rendimiento Bosque tropical. Los bosques tropicales son unos de los hábitats más importantes del mundo.  </a:t>
            </a:r>
          </a:p>
          <a:p>
            <a:r>
              <a:rPr lang="es-ES" sz="1200" dirty="0" smtClean="0">
                <a:latin typeface="+mj-lt"/>
              </a:rPr>
              <a:t>[Escriba esta definición de </a:t>
            </a:r>
            <a:r>
              <a:rPr lang="es-ES" sz="1200" i="1" dirty="0" smtClean="0">
                <a:latin typeface="+mj-lt"/>
              </a:rPr>
              <a:t>hábitat</a:t>
            </a:r>
            <a:r>
              <a:rPr lang="es-ES" sz="1200" dirty="0" smtClean="0">
                <a:latin typeface="+mj-lt"/>
              </a:rPr>
              <a:t> en la pizarra: “el lugar o ambiente donde una planta o un animal natural o normalmente vive y crece”.]</a:t>
            </a:r>
          </a:p>
          <a:p>
            <a:endParaRPr lang="es-ES" sz="1200" b="1" dirty="0" smtClean="0">
              <a:latin typeface="+mj-lt"/>
            </a:endParaRPr>
          </a:p>
          <a:p>
            <a:r>
              <a:rPr lang="es-ES" sz="1200" b="1" dirty="0" smtClean="0">
                <a:latin typeface="+mj-lt"/>
              </a:rPr>
              <a:t>Pregunta de discusión: </a:t>
            </a:r>
            <a:r>
              <a:rPr lang="es-ES" sz="1200" dirty="0" smtClean="0">
                <a:latin typeface="+mj-lt"/>
              </a:rPr>
              <a:t>Piensen en cosas específicas que se encuentran en un hábitat, tales como: agua, aire, árboles, lluvia, nieve y arena. </a:t>
            </a:r>
          </a:p>
          <a:p>
            <a:r>
              <a:rPr lang="es-ES" sz="1200" dirty="0" smtClean="0">
                <a:latin typeface="+mj-lt"/>
              </a:rPr>
              <a:t>[2 minutos de discusión y luego compartir] </a:t>
            </a:r>
          </a:p>
          <a:p>
            <a:r>
              <a:rPr lang="es-ES" sz="1200" dirty="0" smtClean="0">
                <a:latin typeface="+mj-lt"/>
              </a:rPr>
              <a:t>[Explique a los estudiantes que la Tierra tiene muchos hábitats y que cada tipo de hábitat es único. Proporcione ejemplos de hábitats, como: océanos, bosques, desiertos, tundra, ríos, lagos y humedales. Indique a los estudiantes que incluso bajo el agua, pueden haber hábitats como zonas de aguas poco profundas o muy profundas, y que una combinación de muchas cosas, incluyendo temperatura, suelo, alimentos, precipitación y ubicación geográfica, crean un hábitat.]</a:t>
            </a:r>
          </a:p>
          <a:p>
            <a:endParaRPr lang="es-ES" sz="1200" dirty="0" smtClean="0">
              <a:latin typeface="+mj-lt"/>
            </a:endParaRPr>
          </a:p>
          <a:p>
            <a:r>
              <a:rPr lang="es-ES" sz="1200" b="1" dirty="0" smtClean="0">
                <a:latin typeface="+mj-lt"/>
              </a:rPr>
              <a:t>El facilitador dice: </a:t>
            </a:r>
            <a:r>
              <a:rPr lang="es-ES" sz="1200" i="1" dirty="0" smtClean="0">
                <a:latin typeface="+mj-lt"/>
              </a:rPr>
              <a:t>Hay cuatro necesidades básicas que las plantas y los animales tienen, y que un hábitat proporciona. Hablen con su grupo sobre cuáles podrían ser esas cuatro necesidades.</a:t>
            </a:r>
          </a:p>
          <a:p>
            <a:r>
              <a:rPr lang="es-ES" sz="1200" b="1" dirty="0" smtClean="0">
                <a:latin typeface="+mj-lt"/>
              </a:rPr>
              <a:t>Pregunta de discusión: </a:t>
            </a:r>
            <a:r>
              <a:rPr lang="es-ES" sz="1200" dirty="0" smtClean="0">
                <a:latin typeface="+mj-lt"/>
              </a:rPr>
              <a:t>¿Cuáles son las cuatro necesidades básicas que las plantas y los animales tienen y que un hábitat proporciona?</a:t>
            </a:r>
          </a:p>
          <a:p>
            <a:pPr marL="171450" indent="-171450">
              <a:buFont typeface="Arial" panose="020B0604020202020204" pitchFamily="34" charset="0"/>
              <a:buChar char="•"/>
            </a:pPr>
            <a:r>
              <a:rPr lang="es-ES" sz="1200" dirty="0" smtClean="0">
                <a:latin typeface="+mj-lt"/>
              </a:rPr>
              <a:t>[3 minutos discusión; compartir; el facilitador crea una tabla en una cuadrícula de elaboración en blanco, escribiendo las necesidades en la parte superior de la tabla mientras se nombran las diferentes categorías.</a:t>
            </a:r>
          </a:p>
          <a:p>
            <a:pPr marL="171450" indent="-171450">
              <a:buFont typeface="Arial" panose="020B0604020202020204" pitchFamily="34" charset="0"/>
              <a:buChar char="•"/>
            </a:pPr>
            <a:r>
              <a:rPr lang="es-ES" sz="1200" dirty="0" smtClean="0">
                <a:latin typeface="+mj-lt"/>
              </a:rPr>
              <a:t> Si es necesario, pregunte y guíe a los estudiantes para que piensen en las cosas que son esenciales para la supervivencia. Formule preguntas para que los estudiantes entiendan cuáles son las cuatro necesidades básicas de supervivencia: alimento; refugio para protegerse de las condiciones climáticas y de los depredadores; agua; un lugar para criar a sus crías.]</a:t>
            </a:r>
          </a:p>
          <a:p>
            <a:pPr marL="171450" indent="-171450">
              <a:buFont typeface="Arial" panose="020B0604020202020204" pitchFamily="34" charset="0"/>
              <a:buChar char="•"/>
            </a:pPr>
            <a:endParaRPr lang="es-ES" sz="1200" dirty="0" smtClean="0">
              <a:latin typeface="+mj-lt"/>
            </a:endParaRPr>
          </a:p>
          <a:p>
            <a:endParaRPr lang="es-ES" sz="1200" dirty="0" smtClean="0">
              <a:latin typeface="+mj-lt"/>
            </a:endParaRPr>
          </a:p>
          <a:p>
            <a:r>
              <a:rPr lang="es-ES" sz="1200" b="1" dirty="0" smtClean="0">
                <a:latin typeface="+mj-lt"/>
              </a:rPr>
              <a:t>El facilitador dice: </a:t>
            </a:r>
          </a:p>
          <a:p>
            <a:r>
              <a:rPr lang="es-ES" sz="1200" i="1" dirty="0" smtClean="0">
                <a:latin typeface="+mj-lt"/>
              </a:rPr>
              <a:t>Ahora que sabemos cuáles son las cuatro cosas que debe proporcionar un hábitat para las plantas y los animales, vamos a pensar en el hábitat de un animal específico. Voy modelar para ustedes cómo añadir información sobre un animal específico a nuestra cuadrícula de elaboración.</a:t>
            </a:r>
          </a:p>
          <a:p>
            <a:r>
              <a:rPr lang="es-ES" sz="1200" dirty="0" smtClean="0">
                <a:latin typeface="+mj-lt"/>
              </a:rPr>
              <a:t>[Nosotros utilizamos los cocodrilos de agua salada como ejemplo pero si su clase conoce mucho más sobre otro animal específico, entonces utilícelo para su cuadrícula. Llene la cuadrícula [Vea el ejemplo del organizador gráfico en el material complementario.] columna por columna, modele su manera de pensar sobre las necesidades de su animal.] </a:t>
            </a:r>
          </a:p>
          <a:p>
            <a:r>
              <a:rPr lang="es-ES" sz="1200" u="sng" dirty="0" smtClean="0">
                <a:latin typeface="+mj-lt"/>
              </a:rPr>
              <a:t>Ejemplo:</a:t>
            </a:r>
          </a:p>
          <a:p>
            <a:pPr fontAlgn="b"/>
            <a:r>
              <a:rPr lang="es-ES" sz="1200" dirty="0" smtClean="0"/>
              <a:t>Animal: Cocodrilo de agua salada</a:t>
            </a:r>
          </a:p>
          <a:p>
            <a:pPr fontAlgn="b"/>
            <a:r>
              <a:rPr lang="es-ES" sz="1200" dirty="0" smtClean="0"/>
              <a:t>Hábitat: Marismas en las costas, estuarios y aguas marinas poco profundas</a:t>
            </a:r>
          </a:p>
          <a:p>
            <a:pPr fontAlgn="b"/>
            <a:r>
              <a:rPr lang="es-ES" sz="1200" dirty="0" smtClean="0"/>
              <a:t>La necesidades básicas de supervivencia de este animal incluyen:</a:t>
            </a:r>
          </a:p>
          <a:p>
            <a:pPr fontAlgn="b"/>
            <a:r>
              <a:rPr lang="es-ES" sz="1200" dirty="0" smtClean="0"/>
              <a:t>alimento—carnívoros (come carnes), incluyendo peces, aves, reptiles, mamíferos</a:t>
            </a:r>
          </a:p>
          <a:p>
            <a:pPr fontAlgn="b"/>
            <a:r>
              <a:rPr lang="es-ES" sz="1200" dirty="0" smtClean="0"/>
              <a:t>refugio—tienen camuflaje y pueden permanecer bajo el agua por largos períodos de tiempo</a:t>
            </a:r>
          </a:p>
          <a:p>
            <a:pPr fontAlgn="b"/>
            <a:r>
              <a:rPr lang="es-ES" sz="1200" dirty="0" smtClean="0"/>
              <a:t>agua—provisto por la dieta y por los recursos de agua dulce </a:t>
            </a:r>
          </a:p>
          <a:p>
            <a:pPr fontAlgn="b"/>
            <a:r>
              <a:rPr lang="es-ES" sz="1200" dirty="0" smtClean="0"/>
              <a:t>un lugar para sus crías—las hembras construyen nidos y los vigilan hasta que la cría sale del cascarón y son libres</a:t>
            </a:r>
          </a:p>
          <a:p>
            <a:endParaRPr lang="es-MX" sz="1200" i="1" dirty="0" smtClean="0">
              <a:latin typeface="+mj-lt"/>
            </a:endParaRPr>
          </a:p>
        </p:txBody>
      </p:sp>
      <p:sp>
        <p:nvSpPr>
          <p:cNvPr id="5" name="Slide Number Placeholder 4"/>
          <p:cNvSpPr>
            <a:spLocks noGrp="1"/>
          </p:cNvSpPr>
          <p:nvPr>
            <p:ph type="sldNum" sz="quarter" idx="12"/>
          </p:nvPr>
        </p:nvSpPr>
        <p:spPr/>
        <p:txBody>
          <a:bodyPr/>
          <a:lstStyle/>
          <a:p>
            <a:fld id="{AF8359E8-5B63-4AE7-A26F-FE183B9DDE83}" type="slidenum">
              <a:rPr lang="en-US" smtClean="0"/>
              <a:t>6</a:t>
            </a:fld>
            <a:endParaRPr lang="en-US" dirty="0"/>
          </a:p>
        </p:txBody>
      </p:sp>
      <p:sp>
        <p:nvSpPr>
          <p:cNvPr id="6" name="Footer Placeholder 5"/>
          <p:cNvSpPr>
            <a:spLocks noGrp="1"/>
          </p:cNvSpPr>
          <p:nvPr>
            <p:ph type="ftr" sz="quarter" idx="11"/>
          </p:nvPr>
        </p:nvSpPr>
        <p:spPr>
          <a:xfrm>
            <a:off x="1752600" y="9322653"/>
            <a:ext cx="3364230" cy="535516"/>
          </a:xfrm>
        </p:spPr>
        <p:txBody>
          <a:bodyPr/>
          <a:lstStyle/>
          <a:p>
            <a:r>
              <a:rPr lang="en-US" dirty="0"/>
              <a:t>Rev. Control 07/01/2015 HSD  – OSP and Susan S. Richmond</a:t>
            </a:r>
          </a:p>
        </p:txBody>
      </p:sp>
    </p:spTree>
    <p:extLst>
      <p:ext uri="{BB962C8B-B14F-4D97-AF65-F5344CB8AC3E}">
        <p14:creationId xmlns:p14="http://schemas.microsoft.com/office/powerpoint/2010/main" val="8576398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47696" y="251459"/>
            <a:ext cx="6873240" cy="6414064"/>
          </a:xfrm>
          <a:prstGeom prst="rect">
            <a:avLst/>
          </a:prstGeom>
          <a:noFill/>
        </p:spPr>
        <p:txBody>
          <a:bodyPr wrap="square" rtlCol="0">
            <a:spAutoFit/>
          </a:bodyPr>
          <a:lstStyle/>
          <a:p>
            <a:pPr lvl="0"/>
            <a:r>
              <a:rPr lang="es-ES" sz="1200" b="1" dirty="0">
                <a:solidFill>
                  <a:prstClr val="black"/>
                </a:solidFill>
              </a:rPr>
              <a:t>Actividad: </a:t>
            </a:r>
            <a:r>
              <a:rPr lang="es-ES" sz="1400" i="1" dirty="0">
                <a:solidFill>
                  <a:prstClr val="black"/>
                </a:solidFill>
              </a:rPr>
              <a:t>Bosque tropical </a:t>
            </a:r>
            <a:r>
              <a:rPr lang="es-ES" sz="1200" b="1" dirty="0">
                <a:solidFill>
                  <a:prstClr val="black"/>
                </a:solidFill>
              </a:rPr>
              <a:t>continuación…</a:t>
            </a:r>
          </a:p>
          <a:p>
            <a:endParaRPr lang="en-US" sz="1320" b="1" i="1" dirty="0"/>
          </a:p>
          <a:p>
            <a:r>
              <a:rPr lang="es-MX" sz="1320" b="1" dirty="0" smtClean="0"/>
              <a:t>El facilitador dice:</a:t>
            </a:r>
          </a:p>
          <a:p>
            <a:r>
              <a:rPr lang="es-MX" sz="1320" i="1" dirty="0" smtClean="0"/>
              <a:t>Ahora es el turno de ustedes. Como grupo, escojan a un animal salvaje (no domesticado) del cual  uno o más de sus compañeros de equipo tengan conocimiento previo. Trabajen juntos para identificar su hábitat; y la alimentación, el refugio, agua y los lugares para criar a sus pequeñuelos, que el hábitat proporciona. </a:t>
            </a:r>
          </a:p>
          <a:p>
            <a:r>
              <a:rPr lang="es-MX" sz="1320" dirty="0" smtClean="0"/>
              <a:t>[5 minutos de discusión; los grupos comparten y el facilitador toma notas en la cuadrícula de elaboración.</a:t>
            </a:r>
          </a:p>
          <a:p>
            <a:endParaRPr lang="es-MX" sz="1320" dirty="0" smtClean="0"/>
          </a:p>
          <a:p>
            <a:endParaRPr lang="es-MX" sz="1320" dirty="0" smtClean="0"/>
          </a:p>
          <a:p>
            <a:r>
              <a:rPr lang="es-MX" sz="1320" b="1" dirty="0" smtClean="0"/>
              <a:t>El facilitador dice: </a:t>
            </a:r>
            <a:r>
              <a:rPr lang="es-MX" sz="1320" i="1" dirty="0" smtClean="0"/>
              <a:t>Para repasar, ¿cuáles son las cuatro cosas que debe proporcionar un hábitat sano?</a:t>
            </a:r>
          </a:p>
          <a:p>
            <a:endParaRPr lang="es-MX" sz="1320" dirty="0" smtClean="0"/>
          </a:p>
          <a:p>
            <a:r>
              <a:rPr lang="es-MX" sz="1320" b="1" dirty="0" smtClean="0"/>
              <a:t>Pregunta de discusión: </a:t>
            </a:r>
            <a:r>
              <a:rPr lang="es-MX" sz="1320" dirty="0" smtClean="0"/>
              <a:t>¿Cuáles son las cuatro cosas que debe proporcionar un hábitat sano?</a:t>
            </a:r>
          </a:p>
          <a:p>
            <a:endParaRPr lang="es-MX" sz="1320" b="1" dirty="0"/>
          </a:p>
          <a:p>
            <a:r>
              <a:rPr lang="es-MX" sz="1320" b="1" dirty="0" smtClean="0"/>
              <a:t>El facilitador dice: </a:t>
            </a:r>
            <a:r>
              <a:rPr lang="es-MX" sz="1320" i="1" dirty="0" smtClean="0"/>
              <a:t>En su tarea de rendimiento, aprenderán más sobre un hábitat específico, el bosque tropical y cómo este provee para satisfacer las necesidades de las plantas y de los animales que viven allí.  El trabajo en grupo que hicieron hoy debe ayudarles a prepararse para la investigación y el escrito que van a hacer en la tarea de rendimiento.</a:t>
            </a:r>
          </a:p>
          <a:p>
            <a:endParaRPr lang="es-MX" sz="1320" b="1" dirty="0" smtClean="0"/>
          </a:p>
          <a:p>
            <a:r>
              <a:rPr lang="es-MX" sz="1400" b="1" dirty="0" smtClean="0"/>
              <a:t>Nota: El facilitador debe recoger las notas de los estudiantes de esta actividad.</a:t>
            </a:r>
          </a:p>
          <a:p>
            <a:endParaRPr lang="es-MX" sz="1320" dirty="0" smtClean="0"/>
          </a:p>
          <a:p>
            <a:endParaRPr lang="es-MX" sz="1320" dirty="0" smtClean="0"/>
          </a:p>
          <a:p>
            <a:r>
              <a:rPr lang="es-MX" sz="1320" dirty="0" smtClean="0"/>
              <a:t> </a:t>
            </a:r>
            <a:endParaRPr lang="es-MX" sz="1320" b="1" dirty="0" smtClean="0"/>
          </a:p>
          <a:p>
            <a:endParaRPr lang="en-US" sz="1320" b="1" dirty="0"/>
          </a:p>
          <a:p>
            <a:endParaRPr lang="en-US" sz="1320" b="1" dirty="0"/>
          </a:p>
          <a:p>
            <a:endParaRPr lang="en-US" sz="1320" b="1" dirty="0"/>
          </a:p>
          <a:p>
            <a:endParaRPr lang="en-US" sz="1320" dirty="0"/>
          </a:p>
          <a:p>
            <a:endParaRPr lang="en-US" sz="1320" dirty="0"/>
          </a:p>
        </p:txBody>
      </p:sp>
      <p:sp>
        <p:nvSpPr>
          <p:cNvPr id="5" name="Footer Placeholder 4"/>
          <p:cNvSpPr>
            <a:spLocks noGrp="1"/>
          </p:cNvSpPr>
          <p:nvPr>
            <p:ph type="ftr" sz="quarter" idx="11"/>
          </p:nvPr>
        </p:nvSpPr>
        <p:spPr>
          <a:xfrm>
            <a:off x="2354601" y="9322653"/>
            <a:ext cx="3059430" cy="535516"/>
          </a:xfrm>
        </p:spPr>
        <p:txBody>
          <a:bodyPr/>
          <a:lstStyle/>
          <a:p>
            <a:r>
              <a:rPr lang="en-US" dirty="0"/>
              <a:t>Rev. Control 07/01/2015 HSD  – OSP and Susan S. Richmond</a:t>
            </a:r>
          </a:p>
        </p:txBody>
      </p:sp>
      <p:sp>
        <p:nvSpPr>
          <p:cNvPr id="6" name="Slide Number Placeholder 5"/>
          <p:cNvSpPr>
            <a:spLocks noGrp="1"/>
          </p:cNvSpPr>
          <p:nvPr>
            <p:ph type="sldNum" sz="quarter" idx="12"/>
          </p:nvPr>
        </p:nvSpPr>
        <p:spPr/>
        <p:txBody>
          <a:bodyPr/>
          <a:lstStyle/>
          <a:p>
            <a:fld id="{AF8359E8-5B63-4AE7-A26F-FE183B9DDE83}" type="slidenum">
              <a:rPr lang="en-US" smtClean="0"/>
              <a:t>7</a:t>
            </a:fld>
            <a:endParaRPr lang="en-US" dirty="0"/>
          </a:p>
        </p:txBody>
      </p:sp>
    </p:spTree>
    <p:extLst>
      <p:ext uri="{BB962C8B-B14F-4D97-AF65-F5344CB8AC3E}">
        <p14:creationId xmlns:p14="http://schemas.microsoft.com/office/powerpoint/2010/main" val="37444917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6363" y="275448"/>
            <a:ext cx="6504997" cy="430887"/>
          </a:xfrm>
          <a:prstGeom prst="rect">
            <a:avLst/>
          </a:prstGeom>
        </p:spPr>
        <p:txBody>
          <a:bodyPr wrap="square">
            <a:spAutoFit/>
          </a:bodyPr>
          <a:lstStyle/>
          <a:p>
            <a:pPr algn="ctr"/>
            <a:r>
              <a:rPr lang="es-ES" sz="2200" dirty="0" smtClean="0"/>
              <a:t>Material complementario</a:t>
            </a:r>
          </a:p>
        </p:txBody>
      </p:sp>
      <p:sp>
        <p:nvSpPr>
          <p:cNvPr id="3" name="Rectangle 4"/>
          <p:cNvSpPr>
            <a:spLocks noChangeArrowheads="1"/>
          </p:cNvSpPr>
          <p:nvPr/>
        </p:nvSpPr>
        <p:spPr bwMode="auto">
          <a:xfrm>
            <a:off x="1879760" y="4653189"/>
            <a:ext cx="203197" cy="406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584" tIns="50292" rIns="100584" bIns="50292" numCol="1" anchor="ctr" anchorCtr="0" compatLnSpc="1">
            <a:prstTxWarp prst="textNoShape">
              <a:avLst/>
            </a:prstTxWarp>
            <a:spAutoFit/>
          </a:bodyPr>
          <a:lstStyle/>
          <a:p>
            <a:pPr defTabSz="1005840" fontAlgn="base">
              <a:spcBef>
                <a:spcPct val="0"/>
              </a:spcBef>
              <a:spcAft>
                <a:spcPct val="0"/>
              </a:spcAft>
            </a:pPr>
            <a:endParaRPr lang="en-US" altLang="en-US" sz="1980" dirty="0">
              <a:latin typeface="Arial" pitchFamily="34" charset="0"/>
              <a:cs typeface="Arial" pitchFamily="34" charset="0"/>
            </a:endParaRPr>
          </a:p>
        </p:txBody>
      </p:sp>
      <p:sp>
        <p:nvSpPr>
          <p:cNvPr id="5" name="Slide Number Placeholder 4"/>
          <p:cNvSpPr>
            <a:spLocks noGrp="1"/>
          </p:cNvSpPr>
          <p:nvPr>
            <p:ph type="sldNum" sz="quarter" idx="12"/>
          </p:nvPr>
        </p:nvSpPr>
        <p:spPr/>
        <p:txBody>
          <a:bodyPr/>
          <a:lstStyle/>
          <a:p>
            <a:fld id="{AF8359E8-5B63-4AE7-A26F-FE183B9DDE83}" type="slidenum">
              <a:rPr lang="en-US" smtClean="0"/>
              <a:t>8</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545971946"/>
              </p:ext>
            </p:extLst>
          </p:nvPr>
        </p:nvGraphicFramePr>
        <p:xfrm>
          <a:off x="491491" y="1600200"/>
          <a:ext cx="6789421" cy="2109343"/>
        </p:xfrm>
        <a:graphic>
          <a:graphicData uri="http://schemas.openxmlformats.org/drawingml/2006/table">
            <a:tbl>
              <a:tblPr firstRow="1" firstCol="1" bandRow="1">
                <a:tableStyleId>{5940675A-B579-460E-94D1-54222C63F5DA}</a:tableStyleId>
              </a:tblPr>
              <a:tblGrid>
                <a:gridCol w="1015177"/>
                <a:gridCol w="1154600"/>
                <a:gridCol w="1154600"/>
                <a:gridCol w="1155222"/>
                <a:gridCol w="1154600"/>
                <a:gridCol w="1155222"/>
              </a:tblGrid>
              <a:tr h="385572">
                <a:tc>
                  <a:txBody>
                    <a:bodyPr/>
                    <a:lstStyle/>
                    <a:p>
                      <a:pPr marL="0" marR="0" algn="ctr">
                        <a:lnSpc>
                          <a:spcPct val="115000"/>
                        </a:lnSpc>
                        <a:spcBef>
                          <a:spcPts val="0"/>
                        </a:spcBef>
                        <a:spcAft>
                          <a:spcPts val="0"/>
                        </a:spcAft>
                      </a:pPr>
                      <a:r>
                        <a:rPr lang="es-MX" sz="1100" noProof="0" dirty="0" smtClean="0">
                          <a:effectLst/>
                        </a:rPr>
                        <a:t>Animal</a:t>
                      </a:r>
                      <a:endParaRPr lang="es-MX" sz="1100" noProof="0" dirty="0">
                        <a:effectLst/>
                        <a:latin typeface="Calibri"/>
                        <a:ea typeface="Calibri"/>
                        <a:cs typeface="Times New Roman"/>
                      </a:endParaRPr>
                    </a:p>
                  </a:txBody>
                  <a:tcPr marL="67222" marR="67222" marT="0" marB="0" anchor="b"/>
                </a:tc>
                <a:tc>
                  <a:txBody>
                    <a:bodyPr/>
                    <a:lstStyle/>
                    <a:p>
                      <a:pPr marL="0" marR="0" algn="ctr">
                        <a:lnSpc>
                          <a:spcPct val="115000"/>
                        </a:lnSpc>
                        <a:spcBef>
                          <a:spcPts val="0"/>
                        </a:spcBef>
                        <a:spcAft>
                          <a:spcPts val="0"/>
                        </a:spcAft>
                      </a:pPr>
                      <a:r>
                        <a:rPr lang="es-MX" sz="1100" noProof="0" dirty="0" smtClean="0">
                          <a:effectLst/>
                        </a:rPr>
                        <a:t>Hábitat</a:t>
                      </a:r>
                      <a:endParaRPr lang="es-MX" sz="1100" noProof="0" dirty="0">
                        <a:effectLst/>
                        <a:latin typeface="Calibri"/>
                        <a:ea typeface="Calibri"/>
                        <a:cs typeface="Times New Roman"/>
                      </a:endParaRPr>
                    </a:p>
                  </a:txBody>
                  <a:tcPr marL="67222" marR="67222" marT="0" marB="0" anchor="b"/>
                </a:tc>
                <a:tc>
                  <a:txBody>
                    <a:bodyPr/>
                    <a:lstStyle/>
                    <a:p>
                      <a:pPr marL="0" marR="0" algn="ctr">
                        <a:lnSpc>
                          <a:spcPct val="115000"/>
                        </a:lnSpc>
                        <a:spcBef>
                          <a:spcPts val="0"/>
                        </a:spcBef>
                        <a:spcAft>
                          <a:spcPts val="0"/>
                        </a:spcAft>
                      </a:pPr>
                      <a:r>
                        <a:rPr lang="es-MX" sz="1100" noProof="0" dirty="0" smtClean="0">
                          <a:effectLst/>
                        </a:rPr>
                        <a:t>Alimento</a:t>
                      </a:r>
                      <a:endParaRPr lang="es-MX" sz="1100" noProof="0" dirty="0">
                        <a:effectLst/>
                        <a:latin typeface="Calibri"/>
                        <a:ea typeface="Calibri"/>
                        <a:cs typeface="Times New Roman"/>
                      </a:endParaRPr>
                    </a:p>
                  </a:txBody>
                  <a:tcPr marL="67222" marR="67222" marT="0" marB="0" anchor="b"/>
                </a:tc>
                <a:tc>
                  <a:txBody>
                    <a:bodyPr/>
                    <a:lstStyle/>
                    <a:p>
                      <a:pPr marL="0" marR="0" algn="ctr">
                        <a:lnSpc>
                          <a:spcPct val="115000"/>
                        </a:lnSpc>
                        <a:spcBef>
                          <a:spcPts val="0"/>
                        </a:spcBef>
                        <a:spcAft>
                          <a:spcPts val="0"/>
                        </a:spcAft>
                      </a:pPr>
                      <a:r>
                        <a:rPr lang="es-MX" sz="1100" noProof="0" dirty="0" smtClean="0">
                          <a:effectLst/>
                          <a:latin typeface="+mn-lt"/>
                          <a:ea typeface="+mn-ea"/>
                          <a:cs typeface="+mn-cs"/>
                        </a:rPr>
                        <a:t>Refugio</a:t>
                      </a:r>
                      <a:endParaRPr lang="es-MX" sz="1100" noProof="0" dirty="0">
                        <a:effectLst/>
                        <a:latin typeface="Calibri"/>
                        <a:ea typeface="Calibri"/>
                        <a:cs typeface="Times New Roman"/>
                      </a:endParaRPr>
                    </a:p>
                  </a:txBody>
                  <a:tcPr marL="67222" marR="67222" marT="0" marB="0" anchor="b"/>
                </a:tc>
                <a:tc>
                  <a:txBody>
                    <a:bodyPr/>
                    <a:lstStyle/>
                    <a:p>
                      <a:pPr marL="0" marR="0" algn="ctr">
                        <a:lnSpc>
                          <a:spcPct val="115000"/>
                        </a:lnSpc>
                        <a:spcBef>
                          <a:spcPts val="0"/>
                        </a:spcBef>
                        <a:spcAft>
                          <a:spcPts val="0"/>
                        </a:spcAft>
                      </a:pPr>
                      <a:r>
                        <a:rPr lang="es-MX" sz="1100" noProof="0" dirty="0" smtClean="0">
                          <a:effectLst/>
                        </a:rPr>
                        <a:t>Agua</a:t>
                      </a:r>
                      <a:endParaRPr lang="es-MX" sz="1100" noProof="0" dirty="0">
                        <a:effectLst/>
                        <a:latin typeface="Calibri"/>
                        <a:ea typeface="Calibri"/>
                        <a:cs typeface="Times New Roman"/>
                      </a:endParaRPr>
                    </a:p>
                  </a:txBody>
                  <a:tcPr marL="67222" marR="67222" marT="0" marB="0" anchor="b"/>
                </a:tc>
                <a:tc>
                  <a:txBody>
                    <a:bodyPr/>
                    <a:lstStyle/>
                    <a:p>
                      <a:pPr marL="0" marR="0" algn="ctr">
                        <a:lnSpc>
                          <a:spcPct val="115000"/>
                        </a:lnSpc>
                        <a:spcBef>
                          <a:spcPts val="0"/>
                        </a:spcBef>
                        <a:spcAft>
                          <a:spcPts val="0"/>
                        </a:spcAft>
                      </a:pPr>
                      <a:r>
                        <a:rPr lang="es-MX" sz="1100" noProof="0" dirty="0" smtClean="0">
                          <a:effectLst/>
                        </a:rPr>
                        <a:t>Lugar para</a:t>
                      </a:r>
                      <a:r>
                        <a:rPr lang="es-MX" sz="1100" baseline="0" noProof="0" dirty="0" smtClean="0">
                          <a:effectLst/>
                        </a:rPr>
                        <a:t> la</a:t>
                      </a:r>
                      <a:r>
                        <a:rPr lang="es-MX" sz="1100" noProof="0" dirty="0" smtClean="0">
                          <a:effectLst/>
                        </a:rPr>
                        <a:t> cría</a:t>
                      </a:r>
                      <a:endParaRPr lang="es-MX" sz="1100" noProof="0" dirty="0">
                        <a:effectLst/>
                        <a:latin typeface="Calibri"/>
                        <a:ea typeface="Calibri"/>
                        <a:cs typeface="Times New Roman"/>
                      </a:endParaRPr>
                    </a:p>
                  </a:txBody>
                  <a:tcPr marL="67222" marR="67222" marT="0" marB="0" anchor="b"/>
                </a:tc>
              </a:tr>
              <a:tr h="771144">
                <a:tc>
                  <a:txBody>
                    <a:bodyPr/>
                    <a:lstStyle/>
                    <a:p>
                      <a:pPr marL="0" marR="0" algn="ctr">
                        <a:lnSpc>
                          <a:spcPct val="115000"/>
                        </a:lnSpc>
                        <a:spcBef>
                          <a:spcPts val="0"/>
                        </a:spcBef>
                        <a:spcAft>
                          <a:spcPts val="0"/>
                        </a:spcAft>
                      </a:pPr>
                      <a:r>
                        <a:rPr lang="es-MX" sz="1100" noProof="0" dirty="0" smtClean="0">
                          <a:effectLst/>
                        </a:rPr>
                        <a:t>Cocodrilo de agua salada</a:t>
                      </a:r>
                      <a:endParaRPr lang="es-MX" sz="1100" noProof="0" dirty="0">
                        <a:effectLst/>
                        <a:latin typeface="Calibri"/>
                        <a:ea typeface="Calibri"/>
                        <a:cs typeface="Times New Roman"/>
                      </a:endParaRPr>
                    </a:p>
                  </a:txBody>
                  <a:tcPr marL="67222" marR="67222" marT="0" marB="0" anchor="b"/>
                </a:tc>
                <a:tc>
                  <a:txBody>
                    <a:bodyPr/>
                    <a:lstStyle/>
                    <a:p>
                      <a:pPr marL="0" marR="0" algn="ctr">
                        <a:lnSpc>
                          <a:spcPct val="115000"/>
                        </a:lnSpc>
                        <a:spcBef>
                          <a:spcPts val="0"/>
                        </a:spcBef>
                        <a:spcAft>
                          <a:spcPts val="0"/>
                        </a:spcAft>
                      </a:pPr>
                      <a:r>
                        <a:rPr lang="es-MX" sz="1100" noProof="0" dirty="0" smtClean="0">
                          <a:effectLst/>
                        </a:rPr>
                        <a:t>Marismas</a:t>
                      </a:r>
                      <a:r>
                        <a:rPr lang="es-MX" sz="1100" baseline="0" noProof="0" dirty="0" smtClean="0">
                          <a:effectLst/>
                        </a:rPr>
                        <a:t> en las costas, estuarios</a:t>
                      </a:r>
                      <a:endParaRPr lang="es-MX" sz="1100" noProof="0" dirty="0">
                        <a:effectLst/>
                        <a:latin typeface="Calibri"/>
                        <a:ea typeface="Calibri"/>
                        <a:cs typeface="Times New Roman"/>
                      </a:endParaRPr>
                    </a:p>
                  </a:txBody>
                  <a:tcPr marL="67222" marR="67222" marT="0" marB="0" anchor="b"/>
                </a:tc>
                <a:tc>
                  <a:txBody>
                    <a:bodyPr/>
                    <a:lstStyle/>
                    <a:p>
                      <a:pPr marL="0" marR="0" algn="ctr">
                        <a:lnSpc>
                          <a:spcPct val="115000"/>
                        </a:lnSpc>
                        <a:spcBef>
                          <a:spcPts val="0"/>
                        </a:spcBef>
                        <a:spcAft>
                          <a:spcPts val="0"/>
                        </a:spcAft>
                      </a:pPr>
                      <a:r>
                        <a:rPr lang="es-MX" sz="1100" noProof="0" dirty="0" smtClean="0">
                          <a:effectLst/>
                        </a:rPr>
                        <a:t>carnívoros: peces, reptiles, aves, mamíferos</a:t>
                      </a:r>
                      <a:endParaRPr lang="es-MX" sz="1100" noProof="0" dirty="0">
                        <a:effectLst/>
                        <a:latin typeface="Calibri"/>
                        <a:ea typeface="Calibri"/>
                        <a:cs typeface="Times New Roman"/>
                      </a:endParaRPr>
                    </a:p>
                  </a:txBody>
                  <a:tcPr marL="67222" marR="67222" marT="0" marB="0" anchor="b"/>
                </a:tc>
                <a:tc>
                  <a:txBody>
                    <a:bodyPr/>
                    <a:lstStyle/>
                    <a:p>
                      <a:pPr marL="0" marR="0" algn="ctr">
                        <a:lnSpc>
                          <a:spcPct val="115000"/>
                        </a:lnSpc>
                        <a:spcBef>
                          <a:spcPts val="0"/>
                        </a:spcBef>
                        <a:spcAft>
                          <a:spcPts val="0"/>
                        </a:spcAft>
                      </a:pPr>
                      <a:r>
                        <a:rPr lang="es-MX" sz="1000" noProof="0" dirty="0" smtClean="0">
                          <a:effectLst/>
                        </a:rPr>
                        <a:t>tienen camuflaje y pueden permanecer bajo el agua por largos períodos de tiempo</a:t>
                      </a:r>
                      <a:endParaRPr lang="es-MX" sz="1100" noProof="0" dirty="0">
                        <a:effectLst/>
                        <a:latin typeface="Calibri"/>
                        <a:ea typeface="Calibri"/>
                        <a:cs typeface="Times New Roman"/>
                      </a:endParaRPr>
                    </a:p>
                  </a:txBody>
                  <a:tcPr marL="67222" marR="67222" marT="0" marB="0" anchor="b"/>
                </a:tc>
                <a:tc>
                  <a:txBody>
                    <a:bodyPr/>
                    <a:lstStyle/>
                    <a:p>
                      <a:pPr marL="0" marR="0" algn="ctr">
                        <a:lnSpc>
                          <a:spcPct val="115000"/>
                        </a:lnSpc>
                        <a:spcBef>
                          <a:spcPts val="0"/>
                        </a:spcBef>
                        <a:spcAft>
                          <a:spcPts val="0"/>
                        </a:spcAft>
                      </a:pPr>
                      <a:r>
                        <a:rPr lang="es-MX" sz="1100" noProof="0" dirty="0" smtClean="0">
                          <a:effectLst/>
                        </a:rPr>
                        <a:t>obtienen agua de sus alimentos y del</a:t>
                      </a:r>
                      <a:r>
                        <a:rPr lang="es-MX" sz="1100" baseline="0" noProof="0" dirty="0" smtClean="0">
                          <a:effectLst/>
                        </a:rPr>
                        <a:t> ambiente</a:t>
                      </a:r>
                      <a:endParaRPr lang="es-MX" sz="1100" noProof="0" dirty="0">
                        <a:effectLst/>
                        <a:latin typeface="Calibri"/>
                        <a:ea typeface="Calibri"/>
                        <a:cs typeface="Times New Roman"/>
                      </a:endParaRPr>
                    </a:p>
                  </a:txBody>
                  <a:tcPr marL="67222" marR="67222" marT="0" marB="0" anchor="b"/>
                </a:tc>
                <a:tc>
                  <a:txBody>
                    <a:bodyPr/>
                    <a:lstStyle/>
                    <a:p>
                      <a:pPr marL="0" marR="0" algn="ctr">
                        <a:lnSpc>
                          <a:spcPct val="115000"/>
                        </a:lnSpc>
                        <a:spcBef>
                          <a:spcPts val="0"/>
                        </a:spcBef>
                        <a:spcAft>
                          <a:spcPts val="0"/>
                        </a:spcAft>
                      </a:pPr>
                      <a:r>
                        <a:rPr lang="es-MX" sz="1100" noProof="0" dirty="0" smtClean="0">
                          <a:effectLst/>
                        </a:rPr>
                        <a:t>las hembras construyen nidos y los vigilan hasta que la cría sale del</a:t>
                      </a:r>
                      <a:r>
                        <a:rPr lang="es-MX" sz="1100" baseline="0" noProof="0" dirty="0" smtClean="0">
                          <a:effectLst/>
                        </a:rPr>
                        <a:t> cascarón</a:t>
                      </a:r>
                      <a:endParaRPr lang="es-MX" sz="1100" noProof="0" dirty="0">
                        <a:effectLst/>
                        <a:latin typeface="Calibri"/>
                        <a:ea typeface="Calibri"/>
                        <a:cs typeface="Times New Roman"/>
                      </a:endParaRPr>
                    </a:p>
                  </a:txBody>
                  <a:tcPr marL="67222" marR="67222" marT="0" marB="0" anchor="b"/>
                </a:tc>
              </a:tr>
              <a:tr h="385572">
                <a:tc>
                  <a:txBody>
                    <a:bodyPr/>
                    <a:lstStyle/>
                    <a:p>
                      <a:pPr marL="0" marR="0">
                        <a:lnSpc>
                          <a:spcPct val="115000"/>
                        </a:lnSpc>
                        <a:spcBef>
                          <a:spcPts val="0"/>
                        </a:spcBef>
                        <a:spcAft>
                          <a:spcPts val="0"/>
                        </a:spcAft>
                      </a:pPr>
                      <a:r>
                        <a:rPr lang="en-US" sz="1100">
                          <a:effectLst/>
                        </a:rPr>
                        <a:t> </a:t>
                      </a:r>
                    </a:p>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7222" marR="67222"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7222" marR="67222"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7222" marR="67222"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7222" marR="67222"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22" marR="67222"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7222" marR="67222" marT="0" marB="0"/>
                </a:tc>
              </a:tr>
              <a:tr h="385572">
                <a:tc>
                  <a:txBody>
                    <a:bodyPr/>
                    <a:lstStyle/>
                    <a:p>
                      <a:pPr marL="0" marR="0">
                        <a:lnSpc>
                          <a:spcPct val="115000"/>
                        </a:lnSpc>
                        <a:spcBef>
                          <a:spcPts val="0"/>
                        </a:spcBef>
                        <a:spcAft>
                          <a:spcPts val="0"/>
                        </a:spcAft>
                      </a:pPr>
                      <a:r>
                        <a:rPr lang="en-US" sz="1100" dirty="0">
                          <a:effectLst/>
                        </a:rPr>
                        <a:t> </a:t>
                      </a:r>
                    </a:p>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22" marR="67222"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7222" marR="67222"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22" marR="67222"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7222" marR="67222" marT="0" marB="0"/>
                </a:tc>
                <a:tc>
                  <a:txBody>
                    <a:bodyPr/>
                    <a:lstStyle/>
                    <a:p>
                      <a:pPr marL="0" marR="0">
                        <a:lnSpc>
                          <a:spcPct val="115000"/>
                        </a:lnSpc>
                        <a:spcBef>
                          <a:spcPts val="0"/>
                        </a:spcBef>
                        <a:spcAft>
                          <a:spcPts val="0"/>
                        </a:spcAft>
                      </a:pPr>
                      <a:r>
                        <a:rPr lang="en-US" sz="1100">
                          <a:effectLst/>
                        </a:rPr>
                        <a:t> </a:t>
                      </a:r>
                      <a:endParaRPr lang="en-US" sz="1100">
                        <a:effectLst/>
                        <a:latin typeface="Calibri"/>
                        <a:ea typeface="Calibri"/>
                        <a:cs typeface="Times New Roman"/>
                      </a:endParaRPr>
                    </a:p>
                  </a:txBody>
                  <a:tcPr marL="67222" marR="67222" marT="0" marB="0"/>
                </a:tc>
                <a:tc>
                  <a:txBody>
                    <a:bodyPr/>
                    <a:lstStyle/>
                    <a:p>
                      <a:pPr marL="0" marR="0">
                        <a:lnSpc>
                          <a:spcPct val="115000"/>
                        </a:lnSpc>
                        <a:spcBef>
                          <a:spcPts val="0"/>
                        </a:spcBef>
                        <a:spcAft>
                          <a:spcPts val="0"/>
                        </a:spcAft>
                      </a:pPr>
                      <a:r>
                        <a:rPr lang="en-US" sz="1100" dirty="0">
                          <a:effectLst/>
                        </a:rPr>
                        <a:t> </a:t>
                      </a:r>
                      <a:endParaRPr lang="en-US" sz="1100" dirty="0">
                        <a:effectLst/>
                        <a:latin typeface="Calibri"/>
                        <a:ea typeface="Calibri"/>
                        <a:cs typeface="Times New Roman"/>
                      </a:endParaRPr>
                    </a:p>
                  </a:txBody>
                  <a:tcPr marL="67222" marR="67222" marT="0" marB="0"/>
                </a:tc>
              </a:tr>
            </a:tbl>
          </a:graphicData>
        </a:graphic>
      </p:graphicFrame>
      <p:sp>
        <p:nvSpPr>
          <p:cNvPr id="8" name="Rectangle 1"/>
          <p:cNvSpPr>
            <a:spLocks noChangeArrowheads="1"/>
          </p:cNvSpPr>
          <p:nvPr/>
        </p:nvSpPr>
        <p:spPr bwMode="auto">
          <a:xfrm>
            <a:off x="491491" y="4750979"/>
            <a:ext cx="203197" cy="406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0584" tIns="50292" rIns="100584" bIns="50292" numCol="1" anchor="ctr" anchorCtr="0" compatLnSpc="1">
            <a:prstTxWarp prst="textNoShape">
              <a:avLst/>
            </a:prstTxWarp>
            <a:spAutoFit/>
          </a:bodyPr>
          <a:lstStyle/>
          <a:p>
            <a:pPr defTabSz="1005840" fontAlgn="base">
              <a:spcBef>
                <a:spcPct val="0"/>
              </a:spcBef>
              <a:spcAft>
                <a:spcPct val="0"/>
              </a:spcAft>
            </a:pPr>
            <a:endParaRPr lang="en-US" altLang="en-US" sz="1980">
              <a:latin typeface="Arial" pitchFamily="34" charset="0"/>
              <a:cs typeface="Arial" pitchFamily="34" charset="0"/>
            </a:endParaRPr>
          </a:p>
        </p:txBody>
      </p:sp>
      <p:sp>
        <p:nvSpPr>
          <p:cNvPr id="9" name="TextBox 8"/>
          <p:cNvSpPr txBox="1"/>
          <p:nvPr/>
        </p:nvSpPr>
        <p:spPr>
          <a:xfrm>
            <a:off x="499920" y="1077566"/>
            <a:ext cx="3005280" cy="363176"/>
          </a:xfrm>
          <a:prstGeom prst="rect">
            <a:avLst/>
          </a:prstGeom>
          <a:noFill/>
        </p:spPr>
        <p:txBody>
          <a:bodyPr wrap="square" rtlCol="0">
            <a:spAutoFit/>
          </a:bodyPr>
          <a:lstStyle/>
          <a:p>
            <a:r>
              <a:rPr lang="es-ES" sz="1760" b="1" dirty="0" smtClean="0"/>
              <a:t>Cuadrícula de elaboración</a:t>
            </a:r>
            <a:endParaRPr lang="es-ES" sz="1760" b="1" dirty="0"/>
          </a:p>
        </p:txBody>
      </p:sp>
    </p:spTree>
    <p:extLst>
      <p:ext uri="{BB962C8B-B14F-4D97-AF65-F5344CB8AC3E}">
        <p14:creationId xmlns:p14="http://schemas.microsoft.com/office/powerpoint/2010/main" val="2675810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1610504901"/>
              </p:ext>
            </p:extLst>
          </p:nvPr>
        </p:nvGraphicFramePr>
        <p:xfrm>
          <a:off x="533400" y="3895286"/>
          <a:ext cx="6785429" cy="5182876"/>
        </p:xfrm>
        <a:graphic>
          <a:graphicData uri="http://schemas.openxmlformats.org/drawingml/2006/table">
            <a:tbl>
              <a:tblPr firstRow="1" bandRow="1">
                <a:tableStyleId>{5940675A-B579-460E-94D1-54222C63F5DA}</a:tableStyleId>
              </a:tblPr>
              <a:tblGrid>
                <a:gridCol w="3429000"/>
                <a:gridCol w="3356429"/>
              </a:tblGrid>
              <a:tr h="670560">
                <a:tc gridSpan="2">
                  <a:txBody>
                    <a:bodyPr/>
                    <a:lstStyle/>
                    <a:p>
                      <a:pPr algn="ctr"/>
                      <a:r>
                        <a:rPr lang="es-419" sz="1400" b="1" noProof="0" dirty="0" smtClean="0"/>
                        <a:t>Trimestre</a:t>
                      </a:r>
                      <a:r>
                        <a:rPr lang="es-419" sz="1400" b="1" baseline="0" noProof="0" dirty="0" smtClean="0"/>
                        <a:t> 4: Tarea de Rendimiento</a:t>
                      </a:r>
                      <a:endParaRPr lang="es-419" sz="1400" b="1" noProof="0" dirty="0" smtClean="0"/>
                    </a:p>
                    <a:p>
                      <a:pPr algn="ctr"/>
                      <a:r>
                        <a:rPr lang="es-419" sz="1000" b="1" baseline="0" noProof="0" dirty="0" smtClean="0">
                          <a:solidFill>
                            <a:srgbClr val="C00000"/>
                          </a:solidFill>
                        </a:rPr>
                        <a:t>Las secciones subrayadas son las calificadas por SBAC.   </a:t>
                      </a:r>
                    </a:p>
                    <a:p>
                      <a:pPr algn="ctr"/>
                      <a:r>
                        <a:rPr lang="es-419" sz="900" b="1" baseline="0" noProof="0" dirty="0" smtClean="0">
                          <a:solidFill>
                            <a:srgbClr val="002060"/>
                          </a:solidFill>
                        </a:rPr>
                        <a:t>Por favor, tome </a:t>
                      </a:r>
                      <a:r>
                        <a:rPr lang="es-419" sz="900" b="1" u="sng" baseline="0" noProof="0" dirty="0" smtClean="0">
                          <a:solidFill>
                            <a:srgbClr val="002060"/>
                          </a:solidFill>
                          <a:effectLst>
                            <a:outerShdw blurRad="38100" dist="38100" dir="2700000" algn="tl">
                              <a:srgbClr val="000000">
                                <a:alpha val="43137"/>
                              </a:srgbClr>
                            </a:outerShdw>
                          </a:effectLst>
                        </a:rPr>
                        <a:t>2 días</a:t>
                      </a:r>
                      <a:r>
                        <a:rPr lang="es-419" sz="900" b="1" u="none" baseline="0" noProof="0" dirty="0" smtClean="0">
                          <a:solidFill>
                            <a:srgbClr val="002060"/>
                          </a:solidFill>
                          <a:effectLst>
                            <a:outerShdw blurRad="38100" dist="38100" dir="2700000" algn="tl">
                              <a:srgbClr val="000000">
                                <a:alpha val="43137"/>
                              </a:srgbClr>
                            </a:outerShdw>
                          </a:effectLst>
                        </a:rPr>
                        <a:t> </a:t>
                      </a:r>
                      <a:r>
                        <a:rPr lang="es-419" sz="900" b="1" baseline="0" noProof="0" dirty="0" smtClean="0">
                          <a:solidFill>
                            <a:srgbClr val="002060"/>
                          </a:solidFill>
                        </a:rPr>
                        <a:t> para completar las tareas de rendimiento.</a:t>
                      </a:r>
                      <a:endParaRPr lang="es-419" sz="900" b="1" noProof="0" dirty="0">
                        <a:solidFill>
                          <a:srgbClr val="002060"/>
                        </a:solidFill>
                      </a:endParaRPr>
                    </a:p>
                  </a:txBody>
                  <a:tcPr marL="95794" marR="9579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1400" b="1" dirty="0"/>
                    </a:p>
                  </a:txBody>
                  <a:tcPr/>
                </a:tc>
              </a:tr>
              <a:tr h="167640">
                <a:tc>
                  <a:txBody>
                    <a:bodyPr/>
                    <a:lstStyle/>
                    <a:p>
                      <a:pPr algn="ctr"/>
                      <a:r>
                        <a:rPr lang="es-419" sz="1200" b="1" u="sng" noProof="0" dirty="0" smtClean="0"/>
                        <a:t>Parte 1</a:t>
                      </a:r>
                      <a:endParaRPr lang="es-419" sz="1200" b="1" u="sng" noProof="0" dirty="0"/>
                    </a:p>
                  </a:txBody>
                  <a:tcPr marL="95794" marR="95794">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419" sz="1200" b="1" u="sng" noProof="0" dirty="0" smtClean="0"/>
                        <a:t>Parte 2</a:t>
                      </a:r>
                      <a:endParaRPr lang="es-419" sz="1200" b="1" u="sng" noProof="0" dirty="0"/>
                    </a:p>
                  </a:txBody>
                  <a:tcPr marL="95794" marR="95794">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237996">
                <a:tc>
                  <a:txBody>
                    <a:bodyPr/>
                    <a:lstStyle/>
                    <a:p>
                      <a:pPr>
                        <a:buFont typeface="Arial" pitchFamily="34" charset="0"/>
                        <a:buChar char="•"/>
                      </a:pPr>
                      <a:r>
                        <a:rPr lang="es-419" sz="1000" noProof="0" dirty="0" smtClean="0"/>
                        <a:t>     Actividad del salón de clase, si se desea o se necesita</a:t>
                      </a:r>
                    </a:p>
                    <a:p>
                      <a:pPr>
                        <a:buFont typeface="Arial" pitchFamily="34" charset="0"/>
                        <a:buChar char="•"/>
                      </a:pPr>
                      <a:r>
                        <a:rPr lang="es-419" sz="1000" noProof="0" dirty="0" smtClean="0"/>
                        <a:t>     Leer</a:t>
                      </a:r>
                      <a:r>
                        <a:rPr lang="es-419" sz="1000" baseline="0" noProof="0" dirty="0" smtClean="0"/>
                        <a:t> dos pasajes relacionados</a:t>
                      </a:r>
                    </a:p>
                    <a:p>
                      <a:pPr>
                        <a:buFont typeface="Arial" pitchFamily="34" charset="0"/>
                        <a:buChar char="•"/>
                      </a:pPr>
                      <a:r>
                        <a:rPr lang="es-419" sz="1000" baseline="0" noProof="0" dirty="0" smtClean="0"/>
                        <a:t>     Tomar notas mientras leen</a:t>
                      </a:r>
                    </a:p>
                    <a:p>
                      <a:pPr>
                        <a:buFont typeface="Arial" pitchFamily="34" charset="0"/>
                        <a:buChar char="•"/>
                      </a:pPr>
                      <a:r>
                        <a:rPr lang="es-419" sz="1000" baseline="0" noProof="0" dirty="0" smtClean="0"/>
                        <a:t>     </a:t>
                      </a:r>
                      <a:r>
                        <a:rPr lang="es-419" sz="1000" b="1" u="sng" kern="1200" baseline="0" noProof="0" dirty="0" smtClean="0">
                          <a:solidFill>
                            <a:srgbClr val="C00000"/>
                          </a:solidFill>
                          <a:latin typeface="+mn-lt"/>
                          <a:ea typeface="+mn-ea"/>
                          <a:cs typeface="+mn-cs"/>
                        </a:rPr>
                        <a:t>Contestar preguntas de respuestas múltiples (</a:t>
                      </a:r>
                      <a:r>
                        <a:rPr lang="es-419" sz="1000" b="1" u="sng" baseline="0" noProof="0" dirty="0" smtClean="0">
                          <a:solidFill>
                            <a:srgbClr val="C00000"/>
                          </a:solidFill>
                        </a:rPr>
                        <a:t>SR) y preguntas de investigación de respuestas construidas (CR) sobre las fuentes. </a:t>
                      </a:r>
                    </a:p>
                    <a:p>
                      <a:pPr>
                        <a:buFont typeface="Arial" pitchFamily="34" charset="0"/>
                        <a:buNone/>
                      </a:pPr>
                      <a:endParaRPr lang="es-419" sz="600" b="1" u="sng" baseline="0" noProof="0" dirty="0" smtClean="0">
                        <a:solidFill>
                          <a:srgbClr val="C00000"/>
                        </a:solidFill>
                      </a:endParaRPr>
                    </a:p>
                    <a:p>
                      <a:pPr>
                        <a:buFont typeface="Arial" pitchFamily="34" charset="0"/>
                        <a:buNone/>
                      </a:pPr>
                      <a:r>
                        <a:rPr lang="es-419" sz="1000" b="1" u="sng" baseline="0" noProof="0" dirty="0" smtClean="0">
                          <a:solidFill>
                            <a:srgbClr val="002060"/>
                          </a:solidFill>
                        </a:rPr>
                        <a:t>Componentes de la parte 1</a:t>
                      </a:r>
                    </a:p>
                    <a:p>
                      <a:pPr marL="182361" indent="-182361"/>
                      <a:r>
                        <a:rPr lang="es-419" sz="900" b="1" u="sng" noProof="0" dirty="0" smtClean="0">
                          <a:solidFill>
                            <a:srgbClr val="002060"/>
                          </a:solidFill>
                        </a:rPr>
                        <a:t>Toma de nota:</a:t>
                      </a:r>
                      <a:r>
                        <a:rPr lang="es-419" sz="900" b="1" noProof="0" dirty="0" smtClean="0">
                          <a:solidFill>
                            <a:srgbClr val="002060"/>
                          </a:solidFill>
                        </a:rPr>
                        <a:t> </a:t>
                      </a:r>
                    </a:p>
                    <a:p>
                      <a:pPr marL="182361" marR="0" lvl="0" indent="-182361" algn="l" defTabSz="966612" rtl="0" eaLnBrk="1" fontAlgn="auto" latinLnBrk="0" hangingPunct="1">
                        <a:lnSpc>
                          <a:spcPct val="100000"/>
                        </a:lnSpc>
                        <a:spcBef>
                          <a:spcPts val="0"/>
                        </a:spcBef>
                        <a:spcAft>
                          <a:spcPts val="0"/>
                        </a:spcAft>
                        <a:buClrTx/>
                        <a:buSzTx/>
                        <a:buFontTx/>
                        <a:buNone/>
                        <a:tabLst/>
                        <a:defRPr/>
                      </a:pPr>
                      <a:r>
                        <a:rPr lang="es-419" sz="900" b="0" noProof="0" dirty="0" smtClean="0">
                          <a:solidFill>
                            <a:schemeClr val="tx1"/>
                          </a:solidFill>
                        </a:rPr>
                        <a:t>       </a:t>
                      </a:r>
                      <a:r>
                        <a:rPr lang="es-419" sz="900" noProof="0" dirty="0" smtClean="0">
                          <a:solidFill>
                            <a:prstClr val="black"/>
                          </a:solidFill>
                        </a:rPr>
                        <a:t>Los estudiantes toman notas/apuntes mientras leen pasajes para recopilar información sobre sus fuentes. A los estudiantes se les es permitido usar sus notas para más tarde escribir una composición completa (ensayo). Las estrategias de toma de notas deben ser enseñadas como lecciones estructuradas durante el año escolar en los grados K - 6. </a:t>
                      </a:r>
                      <a:r>
                        <a:rPr lang="es-419" sz="900" b="1" noProof="0" dirty="0" smtClean="0">
                          <a:solidFill>
                            <a:srgbClr val="C00000"/>
                          </a:solidFill>
                          <a:effectLst>
                            <a:outerShdw blurRad="38100" dist="38100" dir="2700000" algn="tl">
                              <a:srgbClr val="000000">
                                <a:alpha val="43137"/>
                              </a:srgbClr>
                            </a:outerShdw>
                          </a:effectLst>
                        </a:rPr>
                        <a:t>En esta evaluación se provee una hoja para tomar notas con instrucciones para los maestros y una hoja</a:t>
                      </a:r>
                      <a:r>
                        <a:rPr lang="es-419" sz="900" b="1" baseline="0" noProof="0" dirty="0" smtClean="0">
                          <a:solidFill>
                            <a:srgbClr val="C00000"/>
                          </a:solidFill>
                          <a:effectLst>
                            <a:outerShdw blurRad="38100" dist="38100" dir="2700000" algn="tl">
                              <a:srgbClr val="000000">
                                <a:alpha val="43137"/>
                              </a:srgbClr>
                            </a:outerShdw>
                          </a:effectLst>
                        </a:rPr>
                        <a:t> para tomar notas </a:t>
                      </a:r>
                      <a:r>
                        <a:rPr lang="es-419" sz="900" b="1" noProof="0" dirty="0" smtClean="0">
                          <a:solidFill>
                            <a:srgbClr val="C00000"/>
                          </a:solidFill>
                          <a:effectLst>
                            <a:outerShdw blurRad="38100" dist="38100" dir="2700000" algn="tl">
                              <a:srgbClr val="000000">
                                <a:alpha val="43137"/>
                              </a:srgbClr>
                            </a:outerShdw>
                          </a:effectLst>
                        </a:rPr>
                        <a:t>para los estudiantes, o usted puede usar cualquier formato que haya usado con éxito en el pasado</a:t>
                      </a:r>
                      <a:r>
                        <a:rPr lang="es-419" sz="700" noProof="0" dirty="0" smtClean="0">
                          <a:solidFill>
                            <a:prstClr val="black"/>
                          </a:solidFill>
                        </a:rPr>
                        <a:t>. </a:t>
                      </a:r>
                      <a:r>
                        <a:rPr lang="es-419" sz="900" noProof="0" dirty="0" smtClean="0">
                          <a:solidFill>
                            <a:prstClr val="black"/>
                          </a:solidFill>
                        </a:rPr>
                        <a:t>Por favor, haga que los estudiantes practiquen usando la página de tomar notas en este</a:t>
                      </a:r>
                      <a:r>
                        <a:rPr lang="es-419" sz="900" noProof="0" dirty="0" smtClean="0">
                          <a:solidFill>
                            <a:prstClr val="black"/>
                          </a:solidFill>
                          <a:effectLst>
                            <a:outerShdw blurRad="38100" dist="38100" dir="2700000" algn="tl">
                              <a:srgbClr val="000000">
                                <a:alpha val="43137"/>
                              </a:srgbClr>
                            </a:outerShdw>
                          </a:effectLst>
                        </a:rPr>
                        <a:t> </a:t>
                      </a:r>
                      <a:r>
                        <a:rPr lang="es-419" sz="900" noProof="0" dirty="0" smtClean="0">
                          <a:solidFill>
                            <a:prstClr val="black"/>
                          </a:solidFill>
                        </a:rPr>
                        <a:t>documento</a:t>
                      </a:r>
                      <a:r>
                        <a:rPr lang="es-419" sz="900" noProof="0" dirty="0" smtClean="0">
                          <a:solidFill>
                            <a:prstClr val="black"/>
                          </a:solidFill>
                          <a:effectLst>
                            <a:outerShdw blurRad="38100" dist="38100" dir="2700000" algn="tl">
                              <a:srgbClr val="000000">
                                <a:alpha val="43137"/>
                              </a:srgbClr>
                            </a:outerShdw>
                          </a:effectLst>
                        </a:rPr>
                        <a:t> </a:t>
                      </a:r>
                      <a:r>
                        <a:rPr lang="es-419" sz="900" b="1" u="sng" noProof="0" dirty="0" smtClean="0">
                          <a:solidFill>
                            <a:prstClr val="black"/>
                          </a:solidFill>
                          <a:effectLst>
                            <a:outerShdw blurRad="38100" dist="38100" dir="2700000" algn="tl">
                              <a:srgbClr val="000000">
                                <a:alpha val="43137"/>
                              </a:srgbClr>
                            </a:outerShdw>
                          </a:effectLst>
                        </a:rPr>
                        <a:t>antes </a:t>
                      </a:r>
                      <a:r>
                        <a:rPr lang="es-419" sz="900" noProof="0" dirty="0" smtClean="0">
                          <a:solidFill>
                            <a:prstClr val="black"/>
                          </a:solidFill>
                        </a:rPr>
                        <a:t>de la evaluación, si es que decide usarla.   </a:t>
                      </a:r>
                    </a:p>
                    <a:p>
                      <a:pPr marL="182361" indent="-182361"/>
                      <a:endParaRPr lang="es-419" sz="300" i="1" noProof="0" dirty="0" smtClean="0"/>
                    </a:p>
                    <a:p>
                      <a:pPr marL="182361" indent="-182361"/>
                      <a:r>
                        <a:rPr lang="es-419" sz="900" b="1" u="sng" noProof="0" dirty="0" smtClean="0">
                          <a:solidFill>
                            <a:srgbClr val="002060"/>
                          </a:solidFill>
                        </a:rPr>
                        <a:t>Investigación</a:t>
                      </a:r>
                      <a:r>
                        <a:rPr lang="es-419" sz="900" b="1" noProof="0" dirty="0" smtClean="0">
                          <a:solidFill>
                            <a:srgbClr val="002060"/>
                          </a:solidFill>
                        </a:rPr>
                        <a:t>: </a:t>
                      </a:r>
                    </a:p>
                    <a:p>
                      <a:pPr marL="182361" indent="-182361"/>
                      <a:r>
                        <a:rPr lang="es-419" sz="900" b="1" noProof="0" dirty="0" smtClean="0">
                          <a:solidFill>
                            <a:srgbClr val="002060"/>
                          </a:solidFill>
                        </a:rPr>
                        <a:t>       </a:t>
                      </a:r>
                      <a:r>
                        <a:rPr lang="es-419" sz="900" noProof="0" dirty="0" smtClean="0"/>
                        <a:t>En la </a:t>
                      </a:r>
                      <a:r>
                        <a:rPr lang="es-419" sz="900" b="1" u="sng" noProof="0" dirty="0" smtClean="0"/>
                        <a:t>Parte 1</a:t>
                      </a:r>
                      <a:r>
                        <a:rPr lang="es-419" sz="900" noProof="0" dirty="0" smtClean="0"/>
                        <a:t> de una tarea de rendimiento los estudiantes contestan por escrito preguntas de respuestas construidas (CR) para medir su habilidad de utilizar las  </a:t>
                      </a:r>
                      <a:r>
                        <a:rPr lang="es-419" sz="900" b="1" u="sng" noProof="0" dirty="0" smtClean="0"/>
                        <a:t>destrezas de investigación </a:t>
                      </a:r>
                      <a:r>
                        <a:rPr lang="es-419" sz="900" b="0" u="none" noProof="0" dirty="0" smtClean="0"/>
                        <a:t>necesarias para completar dicha tarea de rendimiento.</a:t>
                      </a:r>
                      <a:r>
                        <a:rPr lang="es-419" sz="900" noProof="0" dirty="0" smtClean="0"/>
                        <a:t> Estas preguntas CR </a:t>
                      </a:r>
                      <a:r>
                        <a:rPr lang="es-419" sz="900" b="1" u="sng" noProof="0" dirty="0" smtClean="0">
                          <a:solidFill>
                            <a:srgbClr val="C00000"/>
                          </a:solidFill>
                        </a:rPr>
                        <a:t>son calificadas</a:t>
                      </a:r>
                      <a:r>
                        <a:rPr lang="es-419" sz="900" b="1" noProof="0" dirty="0" smtClean="0">
                          <a:solidFill>
                            <a:srgbClr val="C00000"/>
                          </a:solidFill>
                        </a:rPr>
                        <a:t> </a:t>
                      </a:r>
                      <a:r>
                        <a:rPr lang="es-419" sz="900" noProof="0" dirty="0" smtClean="0"/>
                        <a:t>usando las Rúbricas de Investigación SBAC en lugar de las rúbricas de respuestas</a:t>
                      </a:r>
                      <a:r>
                        <a:rPr lang="es-419" sz="900" baseline="0" noProof="0" dirty="0" smtClean="0"/>
                        <a:t> de lectura.  </a:t>
                      </a:r>
                      <a:endParaRPr lang="es-419" sz="900" b="1" u="sng" baseline="0" noProof="0" dirty="0" smtClean="0">
                        <a:solidFill>
                          <a:srgbClr val="C00000"/>
                        </a:solidFill>
                      </a:endParaRPr>
                    </a:p>
                  </a:txBody>
                  <a:tcPr marL="95794" marR="95794">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buFont typeface="Arial" pitchFamily="34" charset="0"/>
                        <a:buChar char="•"/>
                      </a:pPr>
                      <a:r>
                        <a:rPr lang="es-419" sz="1000" noProof="0" dirty="0" smtClean="0"/>
                        <a:t>     Actividad de la clase</a:t>
                      </a:r>
                    </a:p>
                    <a:p>
                      <a:pPr>
                        <a:buFont typeface="Arial" pitchFamily="34" charset="0"/>
                        <a:buChar char="•"/>
                      </a:pPr>
                      <a:r>
                        <a:rPr lang="es-419" sz="1000" noProof="0" dirty="0" smtClean="0"/>
                        <a:t>     Planificar tu ensayo</a:t>
                      </a:r>
                      <a:r>
                        <a:rPr lang="es-419" sz="1000" baseline="0" noProof="0" dirty="0" smtClean="0"/>
                        <a:t> (escribir las ideas)</a:t>
                      </a:r>
                      <a:endParaRPr lang="es-419" sz="1000" b="1" u="sng" noProof="0" dirty="0" smtClean="0"/>
                    </a:p>
                    <a:p>
                      <a:pPr>
                        <a:buFont typeface="Arial" pitchFamily="34" charset="0"/>
                        <a:buChar char="•"/>
                      </a:pPr>
                      <a:r>
                        <a:rPr lang="es-419" sz="1000" baseline="0" noProof="0" dirty="0" smtClean="0"/>
                        <a:t>     Escribir, Revisar y Editar (W.5)</a:t>
                      </a:r>
                    </a:p>
                    <a:p>
                      <a:pPr>
                        <a:buFont typeface="Arial" pitchFamily="34" charset="0"/>
                        <a:buChar char="•"/>
                      </a:pPr>
                      <a:r>
                        <a:rPr lang="es-419" sz="1000" b="1" u="none" kern="1200" baseline="0" noProof="0" dirty="0" smtClean="0">
                          <a:solidFill>
                            <a:schemeClr val="tx1"/>
                          </a:solidFill>
                          <a:latin typeface="+mn-lt"/>
                          <a:ea typeface="+mn-ea"/>
                          <a:cs typeface="+mn-cs"/>
                        </a:rPr>
                        <a:t>     </a:t>
                      </a:r>
                      <a:r>
                        <a:rPr lang="es-419" sz="1000" b="1" u="sng" kern="1200" baseline="0" noProof="0" dirty="0" smtClean="0">
                          <a:solidFill>
                            <a:srgbClr val="C00000"/>
                          </a:solidFill>
                          <a:latin typeface="+mn-lt"/>
                          <a:ea typeface="+mn-ea"/>
                          <a:cs typeface="+mn-cs"/>
                        </a:rPr>
                        <a:t>Escribir una Composición completa o un Discurso </a:t>
                      </a: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endParaRPr lang="es-419" sz="1000" b="1" u="sng" baseline="0" noProof="0" dirty="0" smtClean="0">
                        <a:solidFill>
                          <a:srgbClr val="002060"/>
                        </a:solidFill>
                      </a:endParaRP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endParaRPr lang="es-419" sz="1000" b="1" u="sng" baseline="0" noProof="0" dirty="0" smtClean="0">
                        <a:solidFill>
                          <a:srgbClr val="002060"/>
                        </a:solidFill>
                      </a:endParaRP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r>
                        <a:rPr lang="es-419" sz="1000" b="1" u="sng" baseline="0" noProof="0" dirty="0" smtClean="0">
                          <a:solidFill>
                            <a:srgbClr val="002060"/>
                          </a:solidFill>
                        </a:rPr>
                        <a:t>Componentes de la parte 2</a:t>
                      </a:r>
                    </a:p>
                    <a:p>
                      <a:pPr>
                        <a:buFont typeface="Arial" pitchFamily="34" charset="0"/>
                        <a:buNone/>
                      </a:pPr>
                      <a:r>
                        <a:rPr lang="es-419" sz="900" b="1" i="0" u="sng" noProof="0" dirty="0" smtClean="0">
                          <a:solidFill>
                            <a:srgbClr val="002060"/>
                          </a:solidFill>
                          <a:effectLst/>
                        </a:rPr>
                        <a:t>Planificar</a:t>
                      </a:r>
                      <a:endParaRPr lang="es-419" sz="900" noProof="0" dirty="0" smtClean="0">
                        <a:solidFill>
                          <a:srgbClr val="C00000"/>
                        </a:solidFill>
                      </a:endParaRPr>
                    </a:p>
                    <a:p>
                      <a:pPr marL="171450" indent="0">
                        <a:buFont typeface="Arial" pitchFamily="34" charset="0"/>
                        <a:buNone/>
                      </a:pPr>
                      <a:r>
                        <a:rPr lang="es-419" sz="900" noProof="0" dirty="0" smtClean="0">
                          <a:solidFill>
                            <a:schemeClr val="tx1"/>
                          </a:solidFill>
                        </a:rPr>
                        <a:t>Los estudiantes revisan notas y fuentes, y planifican su composición. </a:t>
                      </a:r>
                      <a:endParaRPr lang="es-419" sz="900" noProof="0" dirty="0" smtClean="0">
                        <a:solidFill>
                          <a:srgbClr val="C00000"/>
                        </a:solidFill>
                      </a:endParaRPr>
                    </a:p>
                    <a:p>
                      <a:pPr>
                        <a:buFont typeface="Arial" pitchFamily="34" charset="0"/>
                        <a:buNone/>
                      </a:pPr>
                      <a:r>
                        <a:rPr lang="es-419" sz="900" b="1" u="sng" noProof="0" dirty="0" smtClean="0">
                          <a:solidFill>
                            <a:srgbClr val="002060"/>
                          </a:solidFill>
                        </a:rPr>
                        <a:t>Escribir,</a:t>
                      </a:r>
                      <a:r>
                        <a:rPr lang="es-419" sz="900" b="1" u="sng" baseline="0" noProof="0" dirty="0" smtClean="0">
                          <a:solidFill>
                            <a:srgbClr val="002060"/>
                          </a:solidFill>
                        </a:rPr>
                        <a:t> Revisar, Editar</a:t>
                      </a:r>
                      <a:endParaRPr lang="es-419" sz="900" b="1" u="sng" noProof="0" dirty="0" smtClean="0">
                        <a:solidFill>
                          <a:srgbClr val="002060"/>
                        </a:solidFill>
                      </a:endParaRPr>
                    </a:p>
                    <a:p>
                      <a:pPr marL="169863" indent="-169863">
                        <a:buFont typeface="Arial" pitchFamily="34" charset="0"/>
                        <a:buNone/>
                      </a:pPr>
                      <a:r>
                        <a:rPr lang="es-419" sz="900" b="0" u="none" baseline="0" noProof="0" dirty="0" smtClean="0">
                          <a:solidFill>
                            <a:schemeClr val="tx1"/>
                          </a:solidFill>
                        </a:rPr>
                        <a:t>       Los estudiantes  escriben un borrador, revisan y editan su escrito. Las herramientas de procesadores de palabras deben estar disponibles para verificar la ortografía (pero no la gramática). Este protocolo se enfoca en los elementos clave de la </a:t>
                      </a:r>
                      <a:r>
                        <a:rPr lang="es-419" sz="900" b="1" u="none" baseline="0" noProof="0" dirty="0" smtClean="0">
                          <a:solidFill>
                            <a:schemeClr val="tx1"/>
                          </a:solidFill>
                        </a:rPr>
                        <a:t>escritura de artículos de opinión</a:t>
                      </a:r>
                      <a:r>
                        <a:rPr lang="es-419" sz="900" b="1" dirty="0" smtClean="0">
                          <a:solidFill>
                            <a:schemeClr val="tx1"/>
                          </a:solidFill>
                          <a:effectLst/>
                          <a:latin typeface="+mn-lt"/>
                          <a:ea typeface="Calibri"/>
                          <a:cs typeface="Calibri"/>
                        </a:rPr>
                        <a:t>:</a:t>
                      </a:r>
                      <a:endParaRPr lang="es-419" sz="900" b="1" dirty="0" smtClean="0">
                        <a:solidFill>
                          <a:schemeClr val="tx1"/>
                        </a:solidFill>
                        <a:effectLst/>
                        <a:latin typeface="+mn-lt"/>
                        <a:ea typeface="Calibri"/>
                        <a:cs typeface="Times New Roman"/>
                      </a:endParaRPr>
                    </a:p>
                    <a:p>
                      <a:pPr marL="168275" indent="-168275">
                        <a:buFont typeface="+mj-lt"/>
                        <a:buAutoNum type="arabicPeriod"/>
                      </a:pPr>
                      <a:r>
                        <a:rPr lang="es-419" sz="900" b="1" dirty="0" smtClean="0">
                          <a:solidFill>
                            <a:schemeClr val="tx1"/>
                          </a:solidFill>
                          <a:effectLst/>
                          <a:latin typeface="+mn-lt"/>
                          <a:ea typeface="Calibri"/>
                          <a:cs typeface="Times New Roman"/>
                        </a:rPr>
                        <a:t>Establecer</a:t>
                      </a:r>
                      <a:r>
                        <a:rPr lang="es-419" sz="900" b="1" baseline="0" dirty="0" smtClean="0">
                          <a:solidFill>
                            <a:schemeClr val="tx1"/>
                          </a:solidFill>
                          <a:effectLst/>
                          <a:latin typeface="+mn-lt"/>
                          <a:ea typeface="Calibri"/>
                          <a:cs typeface="Times New Roman"/>
                        </a:rPr>
                        <a:t> el propósito/enfoque</a:t>
                      </a:r>
                      <a:r>
                        <a:rPr lang="es-419" sz="900" b="0" dirty="0" smtClean="0">
                          <a:solidFill>
                            <a:schemeClr val="tx1"/>
                          </a:solidFill>
                          <a:effectLst/>
                          <a:latin typeface="+mn-lt"/>
                          <a:ea typeface="Calibri"/>
                          <a:cs typeface="Times New Roman"/>
                        </a:rPr>
                        <a:t>:  ¿Estableces tu opinión claramente?  ¿Te mantienes en el tema?</a:t>
                      </a:r>
                    </a:p>
                    <a:p>
                      <a:pPr marL="168275" indent="-168275">
                        <a:buFont typeface="+mj-lt"/>
                        <a:buAutoNum type="arabicPeriod"/>
                      </a:pPr>
                      <a:r>
                        <a:rPr lang="es-419" sz="900" b="1" dirty="0" smtClean="0">
                          <a:solidFill>
                            <a:schemeClr val="tx1"/>
                          </a:solidFill>
                          <a:effectLst/>
                          <a:latin typeface="+mn-lt"/>
                          <a:ea typeface="Calibri"/>
                          <a:cs typeface="Times New Roman"/>
                        </a:rPr>
                        <a:t>Organización: </a:t>
                      </a:r>
                      <a:r>
                        <a:rPr lang="es-419" sz="900" b="0" dirty="0" smtClean="0">
                          <a:solidFill>
                            <a:schemeClr val="tx1"/>
                          </a:solidFill>
                          <a:effectLst/>
                          <a:latin typeface="+mn-lt"/>
                          <a:ea typeface="Calibri"/>
                          <a:cs typeface="Times New Roman"/>
                        </a:rPr>
                        <a:t> ¿Fluyen tus ideas lógicamente</a:t>
                      </a:r>
                      <a:r>
                        <a:rPr lang="es-419" sz="900" b="0" baseline="0" dirty="0" smtClean="0">
                          <a:solidFill>
                            <a:schemeClr val="tx1"/>
                          </a:solidFill>
                          <a:effectLst/>
                          <a:latin typeface="+mn-lt"/>
                          <a:ea typeface="Calibri"/>
                          <a:cs typeface="Times New Roman"/>
                        </a:rPr>
                        <a:t> desde la introducción hasta  la conclusión</a:t>
                      </a:r>
                      <a:r>
                        <a:rPr lang="es-419" sz="900" b="0" dirty="0" smtClean="0">
                          <a:solidFill>
                            <a:schemeClr val="tx1"/>
                          </a:solidFill>
                          <a:effectLst/>
                          <a:latin typeface="+mn-lt"/>
                          <a:ea typeface="Calibri"/>
                          <a:cs typeface="Times New Roman"/>
                        </a:rPr>
                        <a:t>?  ¿Utilizas transiciones efectivas?</a:t>
                      </a:r>
                    </a:p>
                    <a:p>
                      <a:pPr marL="168275" indent="-168275">
                        <a:buFont typeface="+mj-lt"/>
                        <a:buAutoNum type="arabicPeriod"/>
                      </a:pPr>
                      <a:r>
                        <a:rPr lang="es-419" sz="900" b="1" dirty="0" smtClean="0">
                          <a:solidFill>
                            <a:schemeClr val="tx1"/>
                          </a:solidFill>
                          <a:effectLst/>
                          <a:latin typeface="+mn-lt"/>
                          <a:ea typeface="Calibri"/>
                          <a:cs typeface="Times New Roman"/>
                        </a:rPr>
                        <a:t>Elaboración</a:t>
                      </a:r>
                      <a:r>
                        <a:rPr lang="es-419" sz="900" b="1" baseline="0" dirty="0" smtClean="0">
                          <a:solidFill>
                            <a:schemeClr val="tx1"/>
                          </a:solidFill>
                          <a:effectLst/>
                          <a:latin typeface="+mn-lt"/>
                          <a:ea typeface="Calibri"/>
                          <a:cs typeface="Times New Roman"/>
                        </a:rPr>
                        <a:t> de evidencia:  </a:t>
                      </a:r>
                      <a:r>
                        <a:rPr lang="es-419" sz="900" b="0" baseline="0" dirty="0" smtClean="0">
                          <a:solidFill>
                            <a:schemeClr val="tx1"/>
                          </a:solidFill>
                          <a:effectLst/>
                          <a:latin typeface="+mn-lt"/>
                          <a:ea typeface="Calibri"/>
                          <a:cs typeface="Times New Roman"/>
                        </a:rPr>
                        <a:t>¿Proporcionas evidencias sobre tus opiniones tomadas de las fuentes de información, y elaboras utilizando información específica?</a:t>
                      </a:r>
                    </a:p>
                    <a:p>
                      <a:pPr marL="168275" indent="-168275">
                        <a:buFont typeface="+mj-lt"/>
                        <a:buAutoNum type="arabicPeriod"/>
                      </a:pPr>
                      <a:r>
                        <a:rPr lang="es-419" sz="900" b="1" baseline="0" dirty="0" smtClean="0">
                          <a:solidFill>
                            <a:schemeClr val="tx1"/>
                          </a:solidFill>
                          <a:effectLst/>
                          <a:latin typeface="+mn-lt"/>
                          <a:ea typeface="Calibri"/>
                          <a:cs typeface="Times New Roman"/>
                        </a:rPr>
                        <a:t>Lenguaje y Vocabulario</a:t>
                      </a:r>
                      <a:r>
                        <a:rPr lang="es-419" sz="900" b="0" baseline="0" dirty="0" smtClean="0">
                          <a:solidFill>
                            <a:schemeClr val="tx1"/>
                          </a:solidFill>
                          <a:effectLst/>
                          <a:latin typeface="+mn-lt"/>
                          <a:ea typeface="Calibri"/>
                          <a:cs typeface="Times New Roman"/>
                        </a:rPr>
                        <a:t>:  ¿Expresas tus ideas efectivamente?  ¿Utilizas un lenguaje preciso que es apropiado para tu público y tu propósito?</a:t>
                      </a:r>
                    </a:p>
                    <a:p>
                      <a:pPr marL="168275" indent="-168275">
                        <a:buFont typeface="+mj-lt"/>
                        <a:buAutoNum type="arabicPeriod"/>
                      </a:pPr>
                      <a:r>
                        <a:rPr lang="es-419" sz="900" b="1" baseline="0" dirty="0" smtClean="0">
                          <a:solidFill>
                            <a:schemeClr val="tx1"/>
                          </a:solidFill>
                          <a:effectLst/>
                          <a:latin typeface="+mn-lt"/>
                          <a:ea typeface="Calibri"/>
                          <a:cs typeface="Times New Roman"/>
                        </a:rPr>
                        <a:t>Convenciones:  </a:t>
                      </a:r>
                      <a:r>
                        <a:rPr lang="es-419" sz="900" b="0" baseline="0" dirty="0" smtClean="0">
                          <a:solidFill>
                            <a:schemeClr val="tx1"/>
                          </a:solidFill>
                          <a:effectLst/>
                          <a:latin typeface="+mn-lt"/>
                          <a:ea typeface="Calibri"/>
                          <a:cs typeface="Times New Roman"/>
                        </a:rPr>
                        <a:t>¿Utilizas correctamente los signos de puntuación, letras mayúsculas y la ortografía?</a:t>
                      </a:r>
                    </a:p>
                  </a:txBody>
                  <a:tcPr marL="95794" marR="95794">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10" name="TextBox 9"/>
          <p:cNvSpPr txBox="1"/>
          <p:nvPr/>
        </p:nvSpPr>
        <p:spPr>
          <a:xfrm>
            <a:off x="453571" y="316331"/>
            <a:ext cx="6945086" cy="1666369"/>
          </a:xfrm>
          <a:prstGeom prst="rect">
            <a:avLst/>
          </a:prstGeom>
          <a:noFill/>
        </p:spPr>
        <p:txBody>
          <a:bodyPr wrap="square" lIns="101231" tIns="50617" rIns="101231" bIns="50617" rtlCol="0">
            <a:spAutoFit/>
          </a:bodyPr>
          <a:lstStyle/>
          <a:p>
            <a:pPr lvl="0"/>
            <a:r>
              <a:rPr lang="es-ES" sz="1781" b="1" u="sng" dirty="0">
                <a:solidFill>
                  <a:prstClr val="black"/>
                </a:solidFill>
              </a:rPr>
              <a:t>Instrucciones</a:t>
            </a:r>
            <a:endParaRPr lang="es-ES" sz="1571" dirty="0"/>
          </a:p>
          <a:p>
            <a:r>
              <a:rPr lang="es-ES" sz="1048" dirty="0"/>
              <a:t>Las evaluaciones del HSD para las escuela primarias no son programadas, ni </a:t>
            </a:r>
            <a:r>
              <a:rPr lang="es-ES" sz="1048" dirty="0" smtClean="0"/>
              <a:t>son por </a:t>
            </a:r>
            <a:r>
              <a:rPr lang="es-ES" sz="1048" dirty="0"/>
              <a:t>tiempo. Son una herramienta que proveen información para la toma de decisiones de instrucción. No es la intención de estas evaluaciones que los estudiantes "adivinen y comprueben" las respuestas sólo para terminar una evaluación.</a:t>
            </a:r>
            <a:br>
              <a:rPr lang="es-ES" sz="1048" dirty="0"/>
            </a:br>
            <a:r>
              <a:rPr lang="es-ES" sz="1048" dirty="0"/>
              <a:t/>
            </a:r>
            <a:br>
              <a:rPr lang="es-ES" sz="1048" dirty="0"/>
            </a:br>
            <a:r>
              <a:rPr lang="es-ES" sz="1048" dirty="0"/>
              <a:t>Todos los estudiantes deben “progresar hasta" tomar las evaluaciones independientemente, pero muchos necesitarán estrategias que los ayuden a desarrollar académicamente. Si los estudiantes </a:t>
            </a:r>
            <a:r>
              <a:rPr lang="es-ES" sz="1048" b="1" dirty="0"/>
              <a:t>no están </a:t>
            </a:r>
            <a:r>
              <a:rPr lang="es-ES" sz="1048" dirty="0"/>
              <a:t>leyendo al nivel de grado y no pueden leer el texto, </a:t>
            </a:r>
            <a:r>
              <a:rPr lang="es-ES" sz="1048" b="1" dirty="0"/>
              <a:t>por favor, lea los cuentos </a:t>
            </a:r>
            <a:r>
              <a:rPr lang="es-ES" sz="1048" dirty="0"/>
              <a:t>a los estudiantes y haga las preguntas. Permita a los estudiantes leer las partes del texto que puedan. Favor de tomar en cuenta el nivel de diferenciación que un estudiante necesita</a:t>
            </a:r>
            <a:r>
              <a:rPr lang="es-ES" sz="1048" dirty="0" smtClean="0"/>
              <a:t>.</a:t>
            </a:r>
            <a:endParaRPr lang="es-ES" sz="1048" dirty="0"/>
          </a:p>
        </p:txBody>
      </p:sp>
      <p:graphicFrame>
        <p:nvGraphicFramePr>
          <p:cNvPr id="11" name="Table 10"/>
          <p:cNvGraphicFramePr>
            <a:graphicFrameLocks noGrp="1"/>
          </p:cNvGraphicFramePr>
          <p:nvPr>
            <p:extLst>
              <p:ext uri="{D42A27DB-BD31-4B8C-83A1-F6EECF244321}">
                <p14:modId xmlns:p14="http://schemas.microsoft.com/office/powerpoint/2010/main" val="2564124058"/>
              </p:ext>
            </p:extLst>
          </p:nvPr>
        </p:nvGraphicFramePr>
        <p:xfrm>
          <a:off x="484091" y="2434423"/>
          <a:ext cx="6705600" cy="1460863"/>
        </p:xfrm>
        <a:graphic>
          <a:graphicData uri="http://schemas.openxmlformats.org/drawingml/2006/table">
            <a:tbl>
              <a:tblPr firstRow="1" bandRow="1">
                <a:tableStyleId>{5940675A-B579-460E-94D1-54222C63F5DA}</a:tableStyleId>
              </a:tblPr>
              <a:tblGrid>
                <a:gridCol w="1995714"/>
                <a:gridCol w="3033486"/>
                <a:gridCol w="1676400"/>
              </a:tblGrid>
              <a:tr h="411480">
                <a:tc gridSpan="3">
                  <a:txBody>
                    <a:bodyPr/>
                    <a:lstStyle/>
                    <a:p>
                      <a:pPr algn="ctr"/>
                      <a:r>
                        <a:rPr lang="es-ES" sz="1200" b="1" noProof="0" dirty="0" smtClean="0"/>
                        <a:t>Tipos de rúbricas de respuestas construidas de SBAC en esta evaluación</a:t>
                      </a:r>
                      <a:endParaRPr lang="es-ES" sz="1200" b="1" baseline="0" noProof="0" dirty="0" smtClean="0"/>
                    </a:p>
                    <a:p>
                      <a:pPr algn="ctr"/>
                      <a:r>
                        <a:rPr lang="es-ES" sz="900" b="1" baseline="0" noProof="0" dirty="0" smtClean="0">
                          <a:hlinkClick r:id="rId2"/>
                        </a:rPr>
                        <a:t>http://www.livebinders.com/play/play?id=774846</a:t>
                      </a:r>
                      <a:endParaRPr lang="es-ES" sz="900" b="1" baseline="0" noProof="0" dirty="0" smtClean="0"/>
                    </a:p>
                  </a:txBody>
                  <a:tcPr marL="90159" marR="90159" anchor="ctr">
                    <a:solidFill>
                      <a:schemeClr val="bg1"/>
                    </a:solidFill>
                  </a:tcPr>
                </a:tc>
                <a:tc hMerge="1">
                  <a:txBody>
                    <a:bodyPr/>
                    <a:lstStyle/>
                    <a:p>
                      <a:endParaRPr lang="en-US"/>
                    </a:p>
                  </a:txBody>
                  <a:tcPr/>
                </a:tc>
                <a:tc hMerge="1">
                  <a:txBody>
                    <a:bodyPr/>
                    <a:lstStyle/>
                    <a:p>
                      <a:endParaRPr lang="en-US" dirty="0"/>
                    </a:p>
                  </a:txBody>
                  <a:tcPr/>
                </a:tc>
              </a:tr>
              <a:tr h="1049383">
                <a:tc>
                  <a:txBody>
                    <a:bodyPr/>
                    <a:lstStyle/>
                    <a:p>
                      <a:pPr algn="l"/>
                      <a:r>
                        <a:rPr lang="es-ES" sz="1000" b="1" noProof="0" dirty="0" smtClean="0"/>
                        <a:t>Lectura</a:t>
                      </a:r>
                    </a:p>
                    <a:p>
                      <a:pPr marL="114300" indent="-114300" algn="l">
                        <a:buFont typeface="Arial" panose="020B0604020202020204" pitchFamily="34" charset="0"/>
                        <a:buChar char="•"/>
                      </a:pPr>
                      <a:r>
                        <a:rPr lang="es-ES" sz="1000" b="0" noProof="0" dirty="0" smtClean="0"/>
                        <a:t>2 Puntos por respuesta corta</a:t>
                      </a:r>
                    </a:p>
                    <a:p>
                      <a:pPr marL="114300" indent="-114300" algn="l">
                        <a:buFont typeface="Arial" panose="020B0604020202020204" pitchFamily="34" charset="0"/>
                        <a:buChar char="•"/>
                      </a:pPr>
                      <a:r>
                        <a:rPr lang="es-ES" sz="1000" b="0" noProof="0" dirty="0" smtClean="0"/>
                        <a:t>2-3 Puntos por respuesta extendida</a:t>
                      </a:r>
                    </a:p>
                  </a:txBody>
                  <a:tcPr marL="90159" marR="90159">
                    <a:solidFill>
                      <a:schemeClr val="bg1"/>
                    </a:solidFill>
                  </a:tcPr>
                </a:tc>
                <a:tc>
                  <a:txBody>
                    <a:bodyPr/>
                    <a:lstStyle/>
                    <a:p>
                      <a:pPr algn="l"/>
                      <a:r>
                        <a:rPr lang="es-ES" sz="1000" b="1" noProof="0" dirty="0" smtClean="0"/>
                        <a:t>Escritura</a:t>
                      </a:r>
                    </a:p>
                    <a:p>
                      <a:pPr marL="114300" indent="-114300" algn="l">
                        <a:buFont typeface="Arial" panose="020B0604020202020204" pitchFamily="34" charset="0"/>
                        <a:buChar char="•"/>
                      </a:pPr>
                      <a:r>
                        <a:rPr lang="es-ES" sz="1000" b="0" noProof="0" dirty="0" smtClean="0"/>
                        <a:t>Rúbrica de 4 puntos:</a:t>
                      </a:r>
                      <a:r>
                        <a:rPr lang="es-ES" sz="1000" b="0" baseline="0" noProof="0" dirty="0" smtClean="0"/>
                        <a:t> Composición completa (Tarea de Rendimiento)</a:t>
                      </a:r>
                      <a:endParaRPr lang="es-ES" sz="1000" b="0" noProof="0" dirty="0" smtClean="0"/>
                    </a:p>
                    <a:p>
                      <a:pPr marL="114300" indent="-114300" algn="l">
                        <a:buFont typeface="Arial" panose="020B0604020202020204" pitchFamily="34" charset="0"/>
                        <a:buChar char="•"/>
                      </a:pPr>
                      <a:r>
                        <a:rPr lang="es-ES" sz="1000" b="0" noProof="0" dirty="0" smtClean="0"/>
                        <a:t>Rúbrica de 2-3 puntos:</a:t>
                      </a:r>
                      <a:r>
                        <a:rPr lang="es-ES" sz="1000" b="0" baseline="0" noProof="0" dirty="0" smtClean="0"/>
                        <a:t> Escrito breve (1-2 párrafos)</a:t>
                      </a:r>
                    </a:p>
                    <a:p>
                      <a:pPr marL="114300" indent="-114300" algn="l">
                        <a:buFont typeface="Arial" panose="020B0604020202020204" pitchFamily="34" charset="0"/>
                        <a:buChar char="•"/>
                      </a:pPr>
                      <a:r>
                        <a:rPr lang="es-ES" sz="1000" b="0" noProof="0" dirty="0" smtClean="0"/>
                        <a:t>Rúbrica de 2-3 puntos</a:t>
                      </a:r>
                      <a:r>
                        <a:rPr lang="es-ES" sz="1000" b="0" baseline="0" noProof="0" dirty="0" smtClean="0"/>
                        <a:t>): Escribe para revisar (según se necesite)</a:t>
                      </a:r>
                      <a:endParaRPr lang="es-ES" sz="1000" b="0" noProof="0" dirty="0" smtClean="0"/>
                    </a:p>
                  </a:txBody>
                  <a:tcPr marL="90159" marR="90159">
                    <a:solidFill>
                      <a:schemeClr val="bg1"/>
                    </a:solidFill>
                  </a:tcPr>
                </a:tc>
                <a:tc>
                  <a:txBody>
                    <a:bodyPr/>
                    <a:lstStyle/>
                    <a:p>
                      <a:pPr algn="l"/>
                      <a:r>
                        <a:rPr lang="es-ES" sz="1000" b="1" noProof="0" dirty="0" smtClean="0"/>
                        <a:t>Investigación</a:t>
                      </a:r>
                    </a:p>
                    <a:p>
                      <a:pPr marL="114300" indent="-114300" algn="l">
                        <a:buFont typeface="Arial" panose="020B0604020202020204" pitchFamily="34" charset="0"/>
                        <a:buChar char="•"/>
                      </a:pPr>
                      <a:r>
                        <a:rPr lang="es-ES" sz="1000" b="0" noProof="0" dirty="0" smtClean="0"/>
                        <a:t>Rúbrica de 2</a:t>
                      </a:r>
                      <a:r>
                        <a:rPr lang="es-ES" sz="1000" b="0" baseline="0" noProof="0" dirty="0" smtClean="0"/>
                        <a:t> p</a:t>
                      </a:r>
                      <a:r>
                        <a:rPr lang="es-ES" sz="1000" b="0" noProof="0" dirty="0" smtClean="0"/>
                        <a:t>untos: Midiendo el uso de la destreza de Investigación</a:t>
                      </a:r>
                      <a:endParaRPr lang="es-ES" sz="1000" b="0" noProof="0" dirty="0"/>
                    </a:p>
                  </a:txBody>
                  <a:tcPr marL="90159" marR="90159">
                    <a:solidFill>
                      <a:schemeClr val="bg1"/>
                    </a:solidFill>
                  </a:tcPr>
                </a:tc>
              </a:tr>
            </a:tbl>
          </a:graphicData>
        </a:graphic>
      </p:graphicFrame>
      <p:sp>
        <p:nvSpPr>
          <p:cNvPr id="13" name="Rectangle 12"/>
          <p:cNvSpPr/>
          <p:nvPr/>
        </p:nvSpPr>
        <p:spPr>
          <a:xfrm>
            <a:off x="547877" y="1927406"/>
            <a:ext cx="6786994" cy="514155"/>
          </a:xfrm>
          <a:prstGeom prst="rect">
            <a:avLst/>
          </a:prstGeom>
        </p:spPr>
        <p:txBody>
          <a:bodyPr wrap="square" lIns="90880" tIns="45440" rIns="90880" bIns="45440">
            <a:spAutoFit/>
          </a:bodyPr>
          <a:lstStyle/>
          <a:p>
            <a:pPr algn="ctr"/>
            <a:r>
              <a:rPr lang="es-ES" sz="1362" b="1" dirty="0"/>
              <a:t>Acerca de esta evaluación</a:t>
            </a:r>
          </a:p>
          <a:p>
            <a:endParaRPr lang="es-ES" sz="210" b="1" dirty="0"/>
          </a:p>
          <a:p>
            <a:r>
              <a:rPr lang="es-ES" sz="1048" b="1" dirty="0"/>
              <a:t>Esta evaluación incluye:  </a:t>
            </a:r>
            <a:r>
              <a:rPr lang="es-ES" sz="1048" dirty="0"/>
              <a:t>Respuestas de selección múltiple, Respuesta construida y una Tarea de Rendimiento.</a:t>
            </a:r>
          </a:p>
        </p:txBody>
      </p:sp>
      <p:sp>
        <p:nvSpPr>
          <p:cNvPr id="14" name="Rectangle 13"/>
          <p:cNvSpPr/>
          <p:nvPr/>
        </p:nvSpPr>
        <p:spPr>
          <a:xfrm>
            <a:off x="5105400" y="104669"/>
            <a:ext cx="2547499" cy="504932"/>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6701" tIns="53350" rIns="106701" bIns="53350" rtlCol="0" anchor="t"/>
          <a:lstStyle/>
          <a:p>
            <a:r>
              <a:rPr lang="es-ES" sz="1257" b="1" dirty="0">
                <a:solidFill>
                  <a:schemeClr val="tx1"/>
                </a:solidFill>
              </a:rPr>
              <a:t>Ordenar en la Imprenta de HSD…</a:t>
            </a:r>
          </a:p>
          <a:p>
            <a:r>
              <a:rPr lang="es-ES" sz="943" dirty="0">
                <a:solidFill>
                  <a:schemeClr val="tx1"/>
                </a:solidFill>
                <a:hlinkClick r:id="rId3"/>
              </a:rPr>
              <a:t>http://www.hsd.k12.or.us/Departments/PrintShop/WebSubmissionForms.aspx</a:t>
            </a:r>
            <a:endParaRPr lang="es-ES" sz="943" dirty="0">
              <a:solidFill>
                <a:schemeClr val="tx1"/>
              </a:solidFill>
            </a:endParaRPr>
          </a:p>
          <a:p>
            <a:endParaRPr lang="es-ES" sz="943" dirty="0">
              <a:solidFill>
                <a:schemeClr val="tx1"/>
              </a:solidFill>
            </a:endParaRPr>
          </a:p>
        </p:txBody>
      </p:sp>
      <p:sp>
        <p:nvSpPr>
          <p:cNvPr id="4" name="Rectangle 3"/>
          <p:cNvSpPr/>
          <p:nvPr/>
        </p:nvSpPr>
        <p:spPr>
          <a:xfrm>
            <a:off x="667581" y="9153086"/>
            <a:ext cx="6649071" cy="672748"/>
          </a:xfrm>
          <a:prstGeom prst="rect">
            <a:avLst/>
          </a:prstGeom>
        </p:spPr>
        <p:txBody>
          <a:bodyPr wrap="square">
            <a:spAutoFit/>
          </a:bodyPr>
          <a:lstStyle/>
          <a:p>
            <a:pPr lvl="0"/>
            <a:r>
              <a:rPr lang="es-MX" sz="943" b="1" dirty="0">
                <a:solidFill>
                  <a:prstClr val="black"/>
                </a:solidFill>
              </a:rPr>
              <a:t>No hay preguntas/elementos de tecnología (TE). Nota:  Se </a:t>
            </a:r>
            <a:r>
              <a:rPr lang="es-MX" sz="943" b="1" u="sng" dirty="0">
                <a:solidFill>
                  <a:prstClr val="black"/>
                </a:solidFill>
              </a:rPr>
              <a:t>recomienda</a:t>
            </a:r>
            <a:r>
              <a:rPr lang="es-MX" sz="943" b="1" dirty="0">
                <a:solidFill>
                  <a:prstClr val="black"/>
                </a:solidFill>
              </a:rPr>
              <a:t> enfáticamente que los estudiantes tengan experiencia con los siguientes tipos de tareas, en varios lugares de práctica educativa en línea (internet), ya que éstas no  están en las evaluaciones de primaria del HSD: </a:t>
            </a:r>
            <a:r>
              <a:rPr lang="es-MX" sz="943" i="1" dirty="0">
                <a:solidFill>
                  <a:prstClr val="black"/>
                </a:solidFill>
              </a:rPr>
              <a:t>reordenar texto, seleccionar y cambiar texto, seleccionar texto, seleccionar de un menú desplegable (</a:t>
            </a:r>
            <a:r>
              <a:rPr lang="es-MX" sz="838" i="1" dirty="0" err="1">
                <a:solidFill>
                  <a:prstClr val="black"/>
                </a:solidFill>
              </a:rPr>
              <a:t>drop-down</a:t>
            </a:r>
            <a:r>
              <a:rPr lang="es-MX" sz="943" i="1" dirty="0">
                <a:solidFill>
                  <a:prstClr val="black"/>
                </a:solidFill>
              </a:rPr>
              <a:t>).</a:t>
            </a:r>
          </a:p>
        </p:txBody>
      </p:sp>
      <p:sp>
        <p:nvSpPr>
          <p:cNvPr id="5" name="Slide Number Placeholder 4"/>
          <p:cNvSpPr>
            <a:spLocks noGrp="1"/>
          </p:cNvSpPr>
          <p:nvPr>
            <p:ph type="sldNum" sz="quarter" idx="12"/>
          </p:nvPr>
        </p:nvSpPr>
        <p:spPr/>
        <p:txBody>
          <a:bodyPr/>
          <a:lstStyle/>
          <a:p>
            <a:fld id="{AF8359E8-5B63-4AE7-A26F-FE183B9DDE83}" type="slidenum">
              <a:rPr lang="en-US" smtClean="0"/>
              <a:t>9</a:t>
            </a:fld>
            <a:endParaRPr lang="en-US" dirty="0"/>
          </a:p>
        </p:txBody>
      </p:sp>
    </p:spTree>
    <p:extLst>
      <p:ext uri="{BB962C8B-B14F-4D97-AF65-F5344CB8AC3E}">
        <p14:creationId xmlns:p14="http://schemas.microsoft.com/office/powerpoint/2010/main" val="42869822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24315</TotalTime>
  <Words>19199</Words>
  <Application>Microsoft Office PowerPoint</Application>
  <PresentationFormat>Custom</PresentationFormat>
  <Paragraphs>1969</Paragraphs>
  <Slides>50</Slides>
  <Notes>16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50</vt:i4>
      </vt:variant>
    </vt:vector>
  </HeadingPairs>
  <TitlesOfParts>
    <vt:vector size="60" baseType="lpstr">
      <vt:lpstr>Arial</vt:lpstr>
      <vt:lpstr>Bookman Old Style</vt:lpstr>
      <vt:lpstr>Calibri</vt:lpstr>
      <vt:lpstr>Comic Sans MS</vt:lpstr>
      <vt:lpstr>GillSansMT</vt:lpstr>
      <vt:lpstr>Helvetica</vt:lpstr>
      <vt:lpstr>Lucida Handwriting</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Richmond</dc:creator>
  <cp:lastModifiedBy>Richmond, Susan</cp:lastModifiedBy>
  <cp:revision>748</cp:revision>
  <cp:lastPrinted>2016-05-04T17:31:49Z</cp:lastPrinted>
  <dcterms:created xsi:type="dcterms:W3CDTF">2014-06-19T22:41:39Z</dcterms:created>
  <dcterms:modified xsi:type="dcterms:W3CDTF">2016-05-17T20:42:56Z</dcterms:modified>
</cp:coreProperties>
</file>