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5" r:id="rId1"/>
    <p:sldMasterId id="2147483696" r:id="rId2"/>
    <p:sldMasterId id="2147483697" r:id="rId3"/>
    <p:sldMasterId id="2147483699" r:id="rId4"/>
    <p:sldMasterId id="2147483700" r:id="rId5"/>
    <p:sldMasterId id="2147483713" r:id="rId6"/>
    <p:sldMasterId id="2147483725" r:id="rId7"/>
    <p:sldMasterId id="2147483737" r:id="rId8"/>
    <p:sldMasterId id="2147483749" r:id="rId9"/>
    <p:sldMasterId id="2147483761" r:id="rId10"/>
    <p:sldMasterId id="2147483774" r:id="rId11"/>
  </p:sldMasterIdLst>
  <p:notesMasterIdLst>
    <p:notesMasterId r:id="rId64"/>
  </p:notesMasterIdLst>
  <p:sldIdLst>
    <p:sldId id="256" r:id="rId12"/>
    <p:sldId id="257" r:id="rId13"/>
    <p:sldId id="308" r:id="rId14"/>
    <p:sldId id="259" r:id="rId15"/>
    <p:sldId id="260" r:id="rId16"/>
    <p:sldId id="261" r:id="rId17"/>
    <p:sldId id="262" r:id="rId18"/>
    <p:sldId id="263" r:id="rId19"/>
    <p:sldId id="264" r:id="rId20"/>
    <p:sldId id="265" r:id="rId21"/>
    <p:sldId id="266" r:id="rId22"/>
    <p:sldId id="309" r:id="rId23"/>
    <p:sldId id="320" r:id="rId24"/>
    <p:sldId id="269" r:id="rId25"/>
    <p:sldId id="270" r:id="rId26"/>
    <p:sldId id="311" r:id="rId27"/>
    <p:sldId id="312" r:id="rId28"/>
    <p:sldId id="313" r:id="rId29"/>
    <p:sldId id="314" r:id="rId30"/>
    <p:sldId id="275" r:id="rId31"/>
    <p:sldId id="276" r:id="rId32"/>
    <p:sldId id="277" r:id="rId33"/>
    <p:sldId id="278" r:id="rId34"/>
    <p:sldId id="279" r:id="rId35"/>
    <p:sldId id="280" r:id="rId36"/>
    <p:sldId id="281" r:id="rId37"/>
    <p:sldId id="316" r:id="rId38"/>
    <p:sldId id="318"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17" r:id="rId63"/>
  </p:sldIdLst>
  <p:sldSz cx="7772400" cy="10058400"/>
  <p:notesSz cx="7010400" cy="9296400"/>
  <p:embeddedFontLst>
    <p:embeddedFont>
      <p:font typeface="Calibri" panose="020F0502020204030204" pitchFamily="34" charset="0"/>
      <p:regular r:id="rId65"/>
      <p:bold r:id="rId66"/>
      <p:italic r:id="rId67"/>
      <p:boldItalic r:id="rId68"/>
    </p:embeddedFont>
    <p:embeddedFont>
      <p:font typeface="Helvetica" panose="020B0604020202020204" pitchFamily="34" charset="0"/>
      <p:regular r:id="rId69"/>
      <p:bold r:id="rId70"/>
      <p:italic r:id="rId71"/>
      <p:boldItalic r:id="rId72"/>
    </p:embeddedFont>
    <p:embeddedFont>
      <p:font typeface="Domine" panose="020B0604020202020204" charset="0"/>
      <p:regular r:id="rId73"/>
      <p:bold r:id="rId74"/>
    </p:embeddedFont>
    <p:embeddedFont>
      <p:font typeface="Helvetica Neue" panose="020B0604020202020204" charset="0"/>
      <p:regular r:id="rId75"/>
      <p:bold r:id="rId76"/>
      <p:italic r:id="rId77"/>
      <p:boldItalic r:id="rId78"/>
    </p:embeddedFont>
    <p:embeddedFont>
      <p:font typeface="Bookman Old Style" panose="02050604050505020204" pitchFamily="18" charset="0"/>
      <p:regular r:id="rId79"/>
      <p:bold r:id="rId80"/>
      <p:italic r:id="rId81"/>
      <p:boldItalic r:id="rId82"/>
    </p:embeddedFont>
    <p:embeddedFont>
      <p:font typeface="Lucida Handwriting" panose="03010101010101010101" pitchFamily="66" charset="0"/>
      <p:regular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cela Pon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1DE402-5FB3-46B0-AA6F-EA3C15B787BF}">
  <a:tblStyle styleId="{091DE402-5FB3-46B0-AA6F-EA3C15B787BF}"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0B98FB07-F4CE-45B4-995F-A48F2A277D1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C72B615-E0FF-47F3-B9F9-38AF47F7ADA9}" styleName="Table_2"/>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94660"/>
  </p:normalViewPr>
  <p:slideViewPr>
    <p:cSldViewPr snapToGrid="0">
      <p:cViewPr varScale="1">
        <p:scale>
          <a:sx n="67" d="100"/>
          <a:sy n="67" d="100"/>
        </p:scale>
        <p:origin x="19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font" Target="fonts/font18.fntdata"/><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font" Target="fonts/font3.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159000" y="696912"/>
            <a:ext cx="26923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509405" marR="0" lvl="1" indent="-1405" algn="l" rtl="0">
              <a:spcBef>
                <a:spcPts val="0"/>
              </a:spcBef>
              <a:buNone/>
              <a:defRPr sz="14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14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14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14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14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14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14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93823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701040" y="4415790"/>
            <a:ext cx="5608200" cy="4183200"/>
          </a:xfrm>
          <a:prstGeom prst="rect">
            <a:avLst/>
          </a:prstGeom>
        </p:spPr>
        <p:txBody>
          <a:bodyPr lIns="91425" tIns="91425" rIns="91425" bIns="91425" anchor="t" anchorCtr="0">
            <a:noAutofit/>
          </a:bodyPr>
          <a:lstStyle/>
          <a:p>
            <a:pPr lvl="0" rtl="0">
              <a:spcBef>
                <a:spcPts val="0"/>
              </a:spcBef>
              <a:buNone/>
            </a:pPr>
            <a:endParaRPr/>
          </a:p>
        </p:txBody>
      </p:sp>
      <p:sp>
        <p:nvSpPr>
          <p:cNvPr id="334" name="Shape 33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11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20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89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75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2975" y="708025"/>
            <a:ext cx="2740025"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349738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400" b="0" i="0" u="none" strike="noStrike" cap="none">
              <a:solidFill>
                <a:schemeClr val="dk1"/>
              </a:solidFill>
              <a:latin typeface="Calibri"/>
              <a:ea typeface="Calibri"/>
              <a:cs typeface="Calibri"/>
              <a:sym typeface="Calibri"/>
            </a:endParaRPr>
          </a:p>
        </p:txBody>
      </p:sp>
      <p:sp>
        <p:nvSpPr>
          <p:cNvPr id="482" name="Shape 48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5257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95" name="Shape 495"/>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908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70" name="Shape 57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66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77" name="Shape 57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81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84" name="Shape 58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41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91" name="Shape 59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35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701040" y="4415790"/>
            <a:ext cx="5608200" cy="4183200"/>
          </a:xfrm>
          <a:prstGeom prst="rect">
            <a:avLst/>
          </a:prstGeom>
        </p:spPr>
        <p:txBody>
          <a:bodyPr lIns="91425" tIns="91425" rIns="91425" bIns="91425" anchor="t" anchorCtr="0">
            <a:noAutofit/>
          </a:bodyPr>
          <a:lstStyle/>
          <a:p>
            <a:pPr lvl="0" rtl="0">
              <a:spcBef>
                <a:spcPts val="0"/>
              </a:spcBef>
              <a:buNone/>
            </a:pPr>
            <a:endParaRPr/>
          </a:p>
        </p:txBody>
      </p:sp>
      <p:sp>
        <p:nvSpPr>
          <p:cNvPr id="358" name="Shape 35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497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98" name="Shape 59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513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SzPct val="25000"/>
              <a:buNone/>
            </a:pPr>
            <a:endParaRPr sz="1400" b="0" i="0" u="none" strike="noStrike" cap="none">
              <a:solidFill>
                <a:schemeClr val="dk1"/>
              </a:solidFill>
              <a:latin typeface="Calibri"/>
              <a:ea typeface="Calibri"/>
              <a:cs typeface="Calibri"/>
              <a:sym typeface="Calibri"/>
            </a:endParaRPr>
          </a:p>
        </p:txBody>
      </p:sp>
      <p:sp>
        <p:nvSpPr>
          <p:cNvPr id="604" name="Shape 60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377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dirty="0"/>
          </a:p>
        </p:txBody>
      </p:sp>
      <p:sp>
        <p:nvSpPr>
          <p:cNvPr id="611" name="Shape 61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915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EBE1F-24ED-42D9-B1FA-96E2AD20C1E2}"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649464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42" name="Shape 64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30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701040" y="4415790"/>
            <a:ext cx="5608200" cy="4183200"/>
          </a:xfrm>
          <a:prstGeom prst="rect">
            <a:avLst/>
          </a:prstGeom>
        </p:spPr>
        <p:txBody>
          <a:bodyPr lIns="91425" tIns="91425" rIns="91425" bIns="91425" anchor="t" anchorCtr="0">
            <a:noAutofit/>
          </a:bodyPr>
          <a:lstStyle/>
          <a:p>
            <a:pPr lvl="0" rtl="0">
              <a:spcBef>
                <a:spcPts val="0"/>
              </a:spcBef>
              <a:buNone/>
            </a:pPr>
            <a:endParaRPr/>
          </a:p>
        </p:txBody>
      </p:sp>
      <p:sp>
        <p:nvSpPr>
          <p:cNvPr id="648" name="Shape 64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467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669" name="Shape 66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371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676" name="Shape 676"/>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287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683" name="Shape 683"/>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026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90" name="Shape 69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31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6280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238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28" name="Shape 72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077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48" name="Shape 74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26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760" name="Shape 76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388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69" name="Shape 76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479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86" name="Shape 786"/>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750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04" name="Shape 80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057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22" name="Shape 82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504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40" name="Shape 84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147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852" name="Shape 85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81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701040" y="4415790"/>
            <a:ext cx="5608200" cy="4183200"/>
          </a:xfrm>
          <a:prstGeom prst="rect">
            <a:avLst/>
          </a:prstGeom>
        </p:spPr>
        <p:txBody>
          <a:bodyPr lIns="91425" tIns="91425" rIns="91425" bIns="91425" anchor="t" anchorCtr="0">
            <a:noAutofit/>
          </a:bodyPr>
          <a:lstStyle/>
          <a:p>
            <a:pPr lvl="0" rtl="0">
              <a:spcBef>
                <a:spcPts val="0"/>
              </a:spcBef>
              <a:buNone/>
            </a:pPr>
            <a:endParaRPr/>
          </a:p>
        </p:txBody>
      </p:sp>
      <p:sp>
        <p:nvSpPr>
          <p:cNvPr id="391" name="Shape 39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887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58" name="Shape 85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749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75" name="Shape 875"/>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663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txBox="1">
            <a:spLocks noGrp="1"/>
          </p:cNvSpPr>
          <p:nvPr>
            <p:ph type="body" idx="1"/>
          </p:nvPr>
        </p:nvSpPr>
        <p:spPr>
          <a:xfrm>
            <a:off x="701040" y="4415790"/>
            <a:ext cx="5608200" cy="4183200"/>
          </a:xfrm>
          <a:prstGeom prst="rect">
            <a:avLst/>
          </a:prstGeom>
        </p:spPr>
        <p:txBody>
          <a:bodyPr lIns="91425" tIns="91425" rIns="91425" bIns="91425" anchor="t" anchorCtr="0">
            <a:noAutofit/>
          </a:bodyPr>
          <a:lstStyle/>
          <a:p>
            <a:pPr lvl="0" rtl="0">
              <a:spcBef>
                <a:spcPts val="0"/>
              </a:spcBef>
              <a:buNone/>
            </a:pPr>
            <a:endParaRPr/>
          </a:p>
        </p:txBody>
      </p:sp>
      <p:sp>
        <p:nvSpPr>
          <p:cNvPr id="886" name="Shape 886"/>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221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92" name="Shape 89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87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99" name="Shape 89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788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905" name="Shape 905"/>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142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911" name="Shape 91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718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Shape 916"/>
          <p:cNvSpPr txBox="1">
            <a:spLocks noGrp="1"/>
          </p:cNvSpPr>
          <p:nvPr>
            <p:ph type="body" idx="1"/>
          </p:nvPr>
        </p:nvSpPr>
        <p:spPr>
          <a:xfrm>
            <a:off x="701040" y="4415790"/>
            <a:ext cx="5608200" cy="4183200"/>
          </a:xfrm>
          <a:prstGeom prst="rect">
            <a:avLst/>
          </a:prstGeom>
        </p:spPr>
        <p:txBody>
          <a:bodyPr lIns="91425" tIns="91425" rIns="91425" bIns="91425" anchor="t" anchorCtr="0">
            <a:noAutofit/>
          </a:bodyPr>
          <a:lstStyle/>
          <a:p>
            <a:pPr lvl="0" rtl="0">
              <a:spcBef>
                <a:spcPts val="0"/>
              </a:spcBef>
              <a:buNone/>
            </a:pPr>
            <a:endParaRPr/>
          </a:p>
        </p:txBody>
      </p:sp>
      <p:sp>
        <p:nvSpPr>
          <p:cNvPr id="917" name="Shape 91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7932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3" name="Shape 92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400" b="0" i="0" u="none" strike="noStrike" cap="none">
              <a:solidFill>
                <a:schemeClr val="dk1"/>
              </a:solidFill>
              <a:latin typeface="Calibri"/>
              <a:ea typeface="Calibri"/>
              <a:cs typeface="Calibri"/>
              <a:sym typeface="Calibri"/>
            </a:endParaRPr>
          </a:p>
        </p:txBody>
      </p:sp>
      <p:sp>
        <p:nvSpPr>
          <p:cNvPr id="924" name="Shape 92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012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397" name="Shape 39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57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402" name="Shape 40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879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407" name="Shape 40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48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12" name="Shape 41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12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39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82929" y="3124625"/>
            <a:ext cx="6606539" cy="215603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65859" y="5699760"/>
            <a:ext cx="5440680" cy="2570479"/>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0" i="0" u="none" strike="noStrike" cap="none">
                <a:solidFill>
                  <a:srgbClr val="888888"/>
                </a:solidFill>
                <a:latin typeface="Calibri"/>
                <a:ea typeface="Calibri"/>
                <a:cs typeface="Calibri"/>
                <a:sym typeface="Calibri"/>
              </a:defRPr>
            </a:lvl1pPr>
            <a:lvl2pPr marL="509405" marR="0" lvl="1" indent="-1405"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2pPr>
            <a:lvl3pPr marL="1018809" marR="0" lvl="2" indent="-2809" algn="ctr" rtl="0">
              <a:spcBef>
                <a:spcPts val="520"/>
              </a:spcBef>
              <a:buClr>
                <a:srgbClr val="888888"/>
              </a:buClr>
              <a:buFont typeface="Arial"/>
              <a:buNone/>
              <a:defRPr sz="2600" b="0" i="0" u="none" strike="noStrike" cap="none">
                <a:solidFill>
                  <a:srgbClr val="888888"/>
                </a:solidFill>
                <a:latin typeface="Calibri"/>
                <a:ea typeface="Calibri"/>
                <a:cs typeface="Calibri"/>
                <a:sym typeface="Calibri"/>
              </a:defRPr>
            </a:lvl3pPr>
            <a:lvl4pPr marL="1528214" marR="0" lvl="3" indent="-421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4pPr>
            <a:lvl5pPr marL="2037618" marR="0" lvl="4" indent="-561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5pPr>
            <a:lvl6pPr marL="2547024" marR="0" lvl="5" indent="-702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28" marR="0" lvl="6" indent="-8427"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33" marR="0" lvl="7" indent="-983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37" marR="0" lvl="8" indent="-11236"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b="0" i="0" u="none" strike="noStrike" cap="none">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b="0" i="0" u="none" strike="noStrike" cap="none">
                <a:solidFill>
                  <a:srgbClr val="888888"/>
                </a:solidFill>
                <a:latin typeface="Calibri"/>
                <a:ea typeface="Calibri"/>
                <a:cs typeface="Calibri"/>
                <a:sym typeface="Calibri"/>
              </a:rPr>
              <a:t>‹#›</a:t>
            </a:fld>
            <a:endParaRPr lang="en-US" sz="1400" b="0" i="0" u="none" strike="noStrike" cap="none">
              <a:solidFill>
                <a:srgbClr val="888888"/>
              </a:solidFill>
              <a:latin typeface="Calibri"/>
              <a:ea typeface="Calibri"/>
              <a:cs typeface="Calibri"/>
              <a:sym typeface="Calibri"/>
            </a:endParaRPr>
          </a:p>
        </p:txBody>
      </p:sp>
      <p:sp>
        <p:nvSpPr>
          <p:cNvPr id="3" name="Rectangle 2"/>
          <p:cNvSpPr/>
          <p:nvPr userDrawn="1"/>
        </p:nvSpPr>
        <p:spPr>
          <a:xfrm>
            <a:off x="3096848" y="9742748"/>
            <a:ext cx="291618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Calibri"/>
                <a:cs typeface="Calibri"/>
                <a:sym typeface="Calibri"/>
              </a:rPr>
              <a:t>Rev. Control:  07/01/2015 HSD – OSP and Susan Richmond</a:t>
            </a:r>
            <a:endPar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567160" y="2168421"/>
            <a:ext cx="6638078" cy="699516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69411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30"/>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B405C-3785-4EFF-8425-0DD522CEF57D}"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324584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65DB6-E188-4B37-B53E-7CAF8716C0E9}"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900"/>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4"/>
          <p:cNvSpPr txBox="1">
            <a:spLocks/>
          </p:cNvSpPr>
          <p:nvPr userDrawn="1"/>
        </p:nvSpPr>
        <p:spPr>
          <a:xfrm>
            <a:off x="2286000" y="9468176"/>
            <a:ext cx="3124200" cy="535516"/>
          </a:xfrm>
          <a:prstGeom prst="rect">
            <a:avLst/>
          </a:prstGeom>
        </p:spPr>
        <p:txBody>
          <a:bodyPr vert="horz" lIns="101882" tIns="50941" rIns="101882" bIns="50941" rtlCol="0" anchor="ctr"/>
          <a:lstStyle>
            <a:defPPr>
              <a:defRPr lang="en-US"/>
            </a:defPPr>
            <a:lvl1pPr marL="0" algn="ctr" defTabSz="1018824" rtl="0" eaLnBrk="1" latinLnBrk="0" hangingPunct="1">
              <a:defRPr sz="1300" kern="1200">
                <a:solidFill>
                  <a:schemeClr val="tx1">
                    <a:tint val="75000"/>
                  </a:schemeClr>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900" dirty="0" smtClean="0">
                <a:solidFill>
                  <a:prstClr val="black">
                    <a:tint val="75000"/>
                  </a:prstClr>
                </a:solidFill>
              </a:rPr>
              <a:t>Rev. Control 07/01/2015 HSD  – OSP and Susan S. Richmond</a:t>
            </a:r>
            <a:endParaRPr lang="en-US" sz="900" dirty="0">
              <a:solidFill>
                <a:prstClr val="black">
                  <a:tint val="75000"/>
                </a:prstClr>
              </a:solidFill>
            </a:endParaRPr>
          </a:p>
        </p:txBody>
      </p:sp>
    </p:spTree>
    <p:extLst>
      <p:ext uri="{BB962C8B-B14F-4D97-AF65-F5344CB8AC3E}">
        <p14:creationId xmlns:p14="http://schemas.microsoft.com/office/powerpoint/2010/main" val="351746956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A6E46-9C9F-4C36-95BD-38731655E420}"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1776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5"/>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C936D-CF91-4F23-A168-6065592182DB}"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841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8"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3"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B8289-62E8-409F-A96E-1DFC2C8225DA}"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20322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3"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3"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6"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6"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B880C-A261-4185-8C20-97FFE7A9F14F}" type="datetime1">
              <a:rPr lang="en-US" smtClean="0">
                <a:solidFill>
                  <a:prstClr val="black">
                    <a:tint val="75000"/>
                  </a:prstClr>
                </a:solidFill>
              </a:rPr>
              <a:pPr/>
              <a:t>5/17/2016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7621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BAE2D-E6A0-4DD2-A170-8E7E614DBE3A}"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8592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5EA99-7EF0-4818-A1CC-7567FF4FA478}" type="datetime1">
              <a:rPr lang="en-US" smtClean="0">
                <a:solidFill>
                  <a:prstClr val="black">
                    <a:tint val="75000"/>
                  </a:prstClr>
                </a:solidFill>
              </a:rPr>
              <a:pPr/>
              <a:t>5/17/2016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8257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4"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6" y="400479"/>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4" y="2104819"/>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44D65-57BF-47D1-8250-E7B1E0AB7CFE}"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949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838676" y="5602765"/>
            <a:ext cx="11441430" cy="131159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3526630" y="4355942"/>
            <a:ext cx="11441430" cy="380523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59A3B-9DB0-4C7D-AE77-B5A4B6ECEEF3}"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33751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F82F2-1E0F-443D-AF0B-58BF0635E2A2}"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770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9"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C1E-45CA-4158-BFDC-C750215F8350}"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4086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30"/>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B405C-3785-4EFF-8425-0DD522CEF57D}"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12385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65DB6-E188-4B37-B53E-7CAF8716C0E9}"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900"/>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4"/>
          <p:cNvSpPr txBox="1">
            <a:spLocks/>
          </p:cNvSpPr>
          <p:nvPr userDrawn="1"/>
        </p:nvSpPr>
        <p:spPr>
          <a:xfrm>
            <a:off x="2286000" y="9468176"/>
            <a:ext cx="3124200" cy="535516"/>
          </a:xfrm>
          <a:prstGeom prst="rect">
            <a:avLst/>
          </a:prstGeom>
        </p:spPr>
        <p:txBody>
          <a:bodyPr vert="horz" lIns="101882" tIns="50941" rIns="101882" bIns="50941" rtlCol="0" anchor="ctr"/>
          <a:lstStyle>
            <a:defPPr>
              <a:defRPr lang="en-US"/>
            </a:defPPr>
            <a:lvl1pPr marL="0" algn="ctr" defTabSz="1018824" rtl="0" eaLnBrk="1" latinLnBrk="0" hangingPunct="1">
              <a:defRPr sz="1300" kern="1200">
                <a:solidFill>
                  <a:schemeClr val="tx1">
                    <a:tint val="75000"/>
                  </a:schemeClr>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900" dirty="0" smtClean="0">
                <a:solidFill>
                  <a:prstClr val="black">
                    <a:tint val="75000"/>
                  </a:prstClr>
                </a:solidFill>
              </a:rPr>
              <a:t>Rev. Control 07/01/2015 HSD  – OSP and Susan S. Richmond</a:t>
            </a:r>
            <a:endParaRPr lang="en-US" sz="900" dirty="0">
              <a:solidFill>
                <a:prstClr val="black">
                  <a:tint val="75000"/>
                </a:prstClr>
              </a:solidFill>
            </a:endParaRPr>
          </a:p>
        </p:txBody>
      </p:sp>
    </p:spTree>
    <p:extLst>
      <p:ext uri="{BB962C8B-B14F-4D97-AF65-F5344CB8AC3E}">
        <p14:creationId xmlns:p14="http://schemas.microsoft.com/office/powerpoint/2010/main" val="218823328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A6E46-9C9F-4C36-95BD-38731655E420}"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46596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5"/>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C936D-CF91-4F23-A168-6065592182DB}"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9925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8"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3"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B8289-62E8-409F-A96E-1DFC2C8225DA}"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2236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3"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3"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6"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6"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B880C-A261-4185-8C20-97FFE7A9F14F}" type="datetime1">
              <a:rPr lang="en-US" smtClean="0">
                <a:solidFill>
                  <a:prstClr val="black">
                    <a:tint val="75000"/>
                  </a:prstClr>
                </a:solidFill>
              </a:rPr>
              <a:pPr/>
              <a:t>5/17/2016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9462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BAE2D-E6A0-4DD2-A170-8E7E614DBE3A}"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9674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2" name="Shape 92"/>
          <p:cNvSpPr txBox="1">
            <a:spLocks noGrp="1"/>
          </p:cNvSpPr>
          <p:nvPr>
            <p:ph type="body" idx="1"/>
          </p:nvPr>
        </p:nvSpPr>
        <p:spPr>
          <a:xfrm>
            <a:off x="388619" y="2346961"/>
            <a:ext cx="6995100" cy="6638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704300" y="9297435"/>
            <a:ext cx="17811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41619" y="9297435"/>
            <a:ext cx="842100"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dirty="0">
              <a:solidFill>
                <a:srgbClr val="888888"/>
              </a:solidFill>
              <a:latin typeface="Calibri"/>
              <a:ea typeface="Calibri"/>
              <a:cs typeface="Calibri"/>
              <a:sym typeface="Calibri"/>
            </a:endParaRPr>
          </a:p>
        </p:txBody>
      </p:sp>
      <p:sp>
        <p:nvSpPr>
          <p:cNvPr id="2" name="Date Placeholder 1"/>
          <p:cNvSpPr>
            <a:spLocks noGrp="1"/>
          </p:cNvSpPr>
          <p:nvPr>
            <p:ph type="dt" idx="13"/>
          </p:nvPr>
        </p:nvSpPr>
        <p:spPr/>
        <p:txBody>
          <a:bodyPr/>
          <a:lstStyle/>
          <a:p>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5EA99-7EF0-4818-A1CC-7567FF4FA478}" type="datetime1">
              <a:rPr lang="en-US" smtClean="0">
                <a:solidFill>
                  <a:prstClr val="black">
                    <a:tint val="75000"/>
                  </a:prstClr>
                </a:solidFill>
              </a:rPr>
              <a:pPr/>
              <a:t>5/17/2016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11496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4"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6" y="400479"/>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4" y="2104819"/>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44D65-57BF-47D1-8250-E7B1E0AB7CFE}"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0475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59A3B-9DB0-4C7D-AE77-B5A4B6ECEEF3}"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59804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F82F2-1E0F-443D-AF0B-58BF0635E2A2}"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35365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9"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C1E-45CA-4158-BFDC-C750215F8350}"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11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82929" y="3124625"/>
            <a:ext cx="6606600" cy="21561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7" name="Shape 97"/>
          <p:cNvSpPr txBox="1">
            <a:spLocks noGrp="1"/>
          </p:cNvSpPr>
          <p:nvPr>
            <p:ph type="subTitle" idx="1"/>
          </p:nvPr>
        </p:nvSpPr>
        <p:spPr>
          <a:xfrm>
            <a:off x="1165859" y="5699760"/>
            <a:ext cx="5440800" cy="25704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0" i="0" u="none" strike="noStrike" cap="none">
                <a:solidFill>
                  <a:srgbClr val="888888"/>
                </a:solidFill>
                <a:latin typeface="Calibri"/>
                <a:ea typeface="Calibri"/>
                <a:cs typeface="Calibri"/>
                <a:sym typeface="Calibri"/>
              </a:defRPr>
            </a:lvl1pPr>
            <a:lvl2pPr marL="509404" marR="0" lvl="1" indent="-1404"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2pPr>
            <a:lvl3pPr marL="1018809" marR="0" lvl="2" indent="-2809" algn="ctr" rtl="0">
              <a:spcBef>
                <a:spcPts val="520"/>
              </a:spcBef>
              <a:buClr>
                <a:srgbClr val="888888"/>
              </a:buClr>
              <a:buFont typeface="Arial"/>
              <a:buNone/>
              <a:defRPr sz="2600" b="0" i="0" u="none" strike="noStrike" cap="none">
                <a:solidFill>
                  <a:srgbClr val="888888"/>
                </a:solidFill>
                <a:latin typeface="Calibri"/>
                <a:ea typeface="Calibri"/>
                <a:cs typeface="Calibri"/>
                <a:sym typeface="Calibri"/>
              </a:defRPr>
            </a:lvl3pPr>
            <a:lvl4pPr marL="1528213" marR="0" lvl="3" indent="-421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4pPr>
            <a:lvl5pPr marL="2037618" marR="0" lvl="4" indent="-561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5pPr>
            <a:lvl6pPr marL="2547024" marR="0" lvl="5" indent="-7024"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27" marR="0" lvl="6" indent="-8427"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33" marR="0" lvl="7" indent="-983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37" marR="0" lvl="8" indent="-11236"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13966" y="6463453"/>
            <a:ext cx="6606600" cy="19977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3" name="Shape 103"/>
          <p:cNvSpPr txBox="1">
            <a:spLocks noGrp="1"/>
          </p:cNvSpPr>
          <p:nvPr>
            <p:ph type="body" idx="1"/>
          </p:nvPr>
        </p:nvSpPr>
        <p:spPr>
          <a:xfrm>
            <a:off x="613966" y="4263182"/>
            <a:ext cx="6606600" cy="2200200"/>
          </a:xfrm>
          <a:prstGeom prst="rect">
            <a:avLst/>
          </a:prstGeom>
          <a:noFill/>
          <a:ln>
            <a:noFill/>
          </a:ln>
        </p:spPr>
        <p:txBody>
          <a:bodyPr lIns="91425" tIns="91425" rIns="91425" bIns="91425" anchor="b" anchorCtr="0"/>
          <a:lstStyle>
            <a:lvl1pPr marL="0" marR="0" lvl="0" indent="0" algn="l"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1pPr>
            <a:lvl2pPr marL="509404" marR="0" lvl="1" indent="-1404"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1018809" marR="0" lvl="2" indent="-2809"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528213" marR="0" lvl="3" indent="-421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2037618" marR="0" lvl="4" indent="-5618"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547024" marR="0" lvl="5" indent="-7024"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6pPr>
            <a:lvl7pPr marL="3056427" marR="0" lvl="6" indent="-8427"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7pPr>
            <a:lvl8pPr marL="3565833" marR="0" lvl="7" indent="-983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8pPr>
            <a:lvl9pPr marL="4075237" marR="0" lvl="8" indent="-11236"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9" name="Shape 109"/>
          <p:cNvSpPr txBox="1">
            <a:spLocks noGrp="1"/>
          </p:cNvSpPr>
          <p:nvPr>
            <p:ph type="body" idx="1"/>
          </p:nvPr>
        </p:nvSpPr>
        <p:spPr>
          <a:xfrm>
            <a:off x="291465" y="3129280"/>
            <a:ext cx="2558400" cy="8850000"/>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0"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4" marR="0" lvl="7" indent="-13753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4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2979421" y="3129280"/>
            <a:ext cx="2558400" cy="8850000"/>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0"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4" marR="0" lvl="7" indent="-13753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4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6" name="Shape 116"/>
          <p:cNvSpPr txBox="1">
            <a:spLocks noGrp="1"/>
          </p:cNvSpPr>
          <p:nvPr>
            <p:ph type="body" idx="1"/>
          </p:nvPr>
        </p:nvSpPr>
        <p:spPr>
          <a:xfrm>
            <a:off x="388620" y="2251499"/>
            <a:ext cx="3434100" cy="938400"/>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4" marR="0" lvl="1" indent="-1404"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3"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4"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7"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388620" y="3189816"/>
            <a:ext cx="3434100" cy="5795100"/>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0"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4" marR="0" lvl="7" indent="-15023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4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3948271" y="2251499"/>
            <a:ext cx="3435600" cy="938400"/>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4" marR="0" lvl="1" indent="-1404"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3"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4"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7"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4"/>
          </p:nvPr>
        </p:nvSpPr>
        <p:spPr>
          <a:xfrm>
            <a:off x="3948271" y="3189816"/>
            <a:ext cx="3435600" cy="5795100"/>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0"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4" marR="0" lvl="7" indent="-15023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4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5" name="Shape 125"/>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88619" y="400472"/>
            <a:ext cx="2557200" cy="17043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4" name="Shape 134"/>
          <p:cNvSpPr txBox="1">
            <a:spLocks noGrp="1"/>
          </p:cNvSpPr>
          <p:nvPr>
            <p:ph type="body" idx="1"/>
          </p:nvPr>
        </p:nvSpPr>
        <p:spPr>
          <a:xfrm>
            <a:off x="3038792" y="400475"/>
            <a:ext cx="4344900" cy="85845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2"/>
          </p:nvPr>
        </p:nvSpPr>
        <p:spPr>
          <a:xfrm>
            <a:off x="388619" y="2104815"/>
            <a:ext cx="2557200" cy="6880200"/>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4" marR="0" lvl="1" indent="-1404"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3"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4"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7"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88619" y="2346961"/>
            <a:ext cx="6995160" cy="663807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704300" y="9297435"/>
            <a:ext cx="1781175"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26" name="Shape 26"/>
          <p:cNvSpPr/>
          <p:nvPr/>
        </p:nvSpPr>
        <p:spPr>
          <a:xfrm>
            <a:off x="3481387" y="9795736"/>
            <a:ext cx="3886200" cy="241824"/>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en-US" sz="900" dirty="0">
                <a:solidFill>
                  <a:schemeClr val="dk1"/>
                </a:solidFill>
                <a:latin typeface="Calibri"/>
                <a:ea typeface="Calibri"/>
                <a:cs typeface="Calibri"/>
                <a:sym typeface="Calibri"/>
              </a:rPr>
              <a:t>Rev. Control:  07/01/2015 HSD – OSP and Susan Richmond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523444" y="7040879"/>
            <a:ext cx="4663500" cy="8313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1" name="Shape 141"/>
          <p:cNvSpPr>
            <a:spLocks noGrp="1"/>
          </p:cNvSpPr>
          <p:nvPr>
            <p:ph type="pic" idx="2"/>
          </p:nvPr>
        </p:nvSpPr>
        <p:spPr>
          <a:xfrm>
            <a:off x="1523444" y="898737"/>
            <a:ext cx="4663500" cy="603509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Calibri"/>
                <a:ea typeface="Calibri"/>
                <a:cs typeface="Calibri"/>
                <a:sym typeface="Calibri"/>
              </a:defRPr>
            </a:lvl1pPr>
            <a:lvl2pPr marL="509404" marR="0" lvl="1" indent="-1404"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2pPr>
            <a:lvl3pPr marL="1018809" marR="0" lvl="2" indent="-2809" algn="l" rtl="0">
              <a:spcBef>
                <a:spcPts val="520"/>
              </a:spcBef>
              <a:buClr>
                <a:schemeClr val="dk1"/>
              </a:buClr>
              <a:buFont typeface="Arial"/>
              <a:buNone/>
              <a:defRPr sz="2600" b="0" i="0" u="none" strike="noStrike" cap="none">
                <a:solidFill>
                  <a:schemeClr val="dk1"/>
                </a:solidFill>
                <a:latin typeface="Calibri"/>
                <a:ea typeface="Calibri"/>
                <a:cs typeface="Calibri"/>
                <a:sym typeface="Calibri"/>
              </a:defRPr>
            </a:lvl3pPr>
            <a:lvl4pPr marL="1528213" marR="0" lvl="3" indent="-421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4pPr>
            <a:lvl5pPr marL="2037618" marR="0" lvl="4" indent="-5618"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5pPr>
            <a:lvl6pPr marL="2547024" marR="0" lvl="5" indent="-7024"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6pPr>
            <a:lvl7pPr marL="3056427" marR="0" lvl="6" indent="-8427"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7pPr>
            <a:lvl8pPr marL="3565833" marR="0" lvl="7" indent="-983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8pPr>
            <a:lvl9pPr marL="4075237" marR="0" lvl="8" indent="-11236"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1"/>
          </p:nvPr>
        </p:nvSpPr>
        <p:spPr>
          <a:xfrm>
            <a:off x="1523444" y="7872096"/>
            <a:ext cx="4663500" cy="1180500"/>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4" marR="0" lvl="1" indent="-1404"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3"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4"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7"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8" name="Shape 148"/>
          <p:cNvSpPr txBox="1">
            <a:spLocks noGrp="1"/>
          </p:cNvSpPr>
          <p:nvPr>
            <p:ph type="body" idx="1"/>
          </p:nvPr>
        </p:nvSpPr>
        <p:spPr>
          <a:xfrm rot="5400000">
            <a:off x="567179" y="2168461"/>
            <a:ext cx="6638100" cy="6995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rot="5400000">
            <a:off x="-838664" y="5602747"/>
            <a:ext cx="11441400" cy="1311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4" name="Shape 154"/>
          <p:cNvSpPr txBox="1">
            <a:spLocks noGrp="1"/>
          </p:cNvSpPr>
          <p:nvPr>
            <p:ph type="body" idx="1"/>
          </p:nvPr>
        </p:nvSpPr>
        <p:spPr>
          <a:xfrm rot="5400000">
            <a:off x="-3526596" y="4355947"/>
            <a:ext cx="11441400" cy="38052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6" name="Shape 166"/>
          <p:cNvSpPr txBox="1">
            <a:spLocks noGrp="1"/>
          </p:cNvSpPr>
          <p:nvPr>
            <p:ph type="body" idx="1"/>
          </p:nvPr>
        </p:nvSpPr>
        <p:spPr>
          <a:xfrm>
            <a:off x="388619" y="2346961"/>
            <a:ext cx="6995100" cy="6638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704300" y="9297435"/>
            <a:ext cx="17811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298656" y="9252820"/>
            <a:ext cx="842100"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dirty="0">
              <a:solidFill>
                <a:srgbClr val="888888"/>
              </a:solidFill>
              <a:latin typeface="Calibri"/>
              <a:ea typeface="Calibri"/>
              <a:cs typeface="Calibri"/>
              <a:sym typeface="Calibri"/>
            </a:endParaRPr>
          </a:p>
        </p:txBody>
      </p:sp>
      <p:sp>
        <p:nvSpPr>
          <p:cNvPr id="169" name="Shape 169"/>
          <p:cNvSpPr/>
          <p:nvPr/>
        </p:nvSpPr>
        <p:spPr>
          <a:xfrm>
            <a:off x="3386137" y="9734305"/>
            <a:ext cx="3886200" cy="241800"/>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en-US" sz="900" dirty="0">
                <a:solidFill>
                  <a:srgbClr val="000000"/>
                </a:solidFill>
                <a:latin typeface="Calibri"/>
                <a:ea typeface="Calibri"/>
                <a:cs typeface="Calibri"/>
                <a:sym typeface="Calibri"/>
              </a:rPr>
              <a:t>Rev. Control:  07/01/2015 HSD – OSP and Susan Richmond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582929" y="3124625"/>
            <a:ext cx="6606600" cy="21561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2" name="Shape 172"/>
          <p:cNvSpPr txBox="1">
            <a:spLocks noGrp="1"/>
          </p:cNvSpPr>
          <p:nvPr>
            <p:ph type="subTitle" idx="1"/>
          </p:nvPr>
        </p:nvSpPr>
        <p:spPr>
          <a:xfrm>
            <a:off x="1165859" y="5699760"/>
            <a:ext cx="5440800" cy="25704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0" i="0" u="none" strike="noStrike" cap="none">
                <a:solidFill>
                  <a:srgbClr val="888888"/>
                </a:solidFill>
                <a:latin typeface="Calibri"/>
                <a:ea typeface="Calibri"/>
                <a:cs typeface="Calibri"/>
                <a:sym typeface="Calibri"/>
              </a:defRPr>
            </a:lvl1pPr>
            <a:lvl2pPr marL="509404" marR="0" lvl="1" indent="-1404"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2pPr>
            <a:lvl3pPr marL="1018809" marR="0" lvl="2" indent="-2809" algn="ctr" rtl="0">
              <a:spcBef>
                <a:spcPts val="520"/>
              </a:spcBef>
              <a:buClr>
                <a:srgbClr val="888888"/>
              </a:buClr>
              <a:buFont typeface="Arial"/>
              <a:buNone/>
              <a:defRPr sz="2600" b="0" i="0" u="none" strike="noStrike" cap="none">
                <a:solidFill>
                  <a:srgbClr val="888888"/>
                </a:solidFill>
                <a:latin typeface="Calibri"/>
                <a:ea typeface="Calibri"/>
                <a:cs typeface="Calibri"/>
                <a:sym typeface="Calibri"/>
              </a:defRPr>
            </a:lvl3pPr>
            <a:lvl4pPr marL="1528213" marR="0" lvl="3" indent="-421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4pPr>
            <a:lvl5pPr marL="2037618" marR="0" lvl="4" indent="-561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5pPr>
            <a:lvl6pPr marL="2547024" marR="0" lvl="5" indent="-7024"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27" marR="0" lvl="6" indent="-8427"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33" marR="0" lvl="7" indent="-983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37" marR="0" lvl="8" indent="-11236"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13966" y="6463453"/>
            <a:ext cx="6606600" cy="19977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8" name="Shape 178"/>
          <p:cNvSpPr txBox="1">
            <a:spLocks noGrp="1"/>
          </p:cNvSpPr>
          <p:nvPr>
            <p:ph type="body" idx="1"/>
          </p:nvPr>
        </p:nvSpPr>
        <p:spPr>
          <a:xfrm>
            <a:off x="613966" y="4263182"/>
            <a:ext cx="6606600" cy="2200200"/>
          </a:xfrm>
          <a:prstGeom prst="rect">
            <a:avLst/>
          </a:prstGeom>
          <a:noFill/>
          <a:ln>
            <a:noFill/>
          </a:ln>
        </p:spPr>
        <p:txBody>
          <a:bodyPr lIns="91425" tIns="91425" rIns="91425" bIns="91425" anchor="b" anchorCtr="0"/>
          <a:lstStyle>
            <a:lvl1pPr marL="0" marR="0" lvl="0" indent="0" algn="l"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1pPr>
            <a:lvl2pPr marL="509404" marR="0" lvl="1" indent="-1404"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1018809" marR="0" lvl="2" indent="-2809"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528213" marR="0" lvl="3" indent="-421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2037618" marR="0" lvl="4" indent="-5618"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547024" marR="0" lvl="5" indent="-7024"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6pPr>
            <a:lvl7pPr marL="3056427" marR="0" lvl="6" indent="-8427"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7pPr>
            <a:lvl8pPr marL="3565833" marR="0" lvl="7" indent="-983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8pPr>
            <a:lvl9pPr marL="4075237" marR="0" lvl="8" indent="-11236"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4" name="Shape 184"/>
          <p:cNvSpPr txBox="1">
            <a:spLocks noGrp="1"/>
          </p:cNvSpPr>
          <p:nvPr>
            <p:ph type="body" idx="1"/>
          </p:nvPr>
        </p:nvSpPr>
        <p:spPr>
          <a:xfrm>
            <a:off x="291465" y="3129280"/>
            <a:ext cx="2558400" cy="8850000"/>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0"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4" marR="0" lvl="7" indent="-13753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4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body" idx="2"/>
          </p:nvPr>
        </p:nvSpPr>
        <p:spPr>
          <a:xfrm>
            <a:off x="2979421" y="3129280"/>
            <a:ext cx="2558400" cy="8850000"/>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0"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4" marR="0" lvl="7" indent="-13753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4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1" name="Shape 191"/>
          <p:cNvSpPr txBox="1">
            <a:spLocks noGrp="1"/>
          </p:cNvSpPr>
          <p:nvPr>
            <p:ph type="body" idx="1"/>
          </p:nvPr>
        </p:nvSpPr>
        <p:spPr>
          <a:xfrm>
            <a:off x="388620" y="2251499"/>
            <a:ext cx="3434100" cy="938400"/>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4" marR="0" lvl="1" indent="-1404"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3"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4"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7"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body" idx="2"/>
          </p:nvPr>
        </p:nvSpPr>
        <p:spPr>
          <a:xfrm>
            <a:off x="388620" y="3189816"/>
            <a:ext cx="3434100" cy="5795100"/>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0"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4" marR="0" lvl="7" indent="-15023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4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body" idx="3"/>
          </p:nvPr>
        </p:nvSpPr>
        <p:spPr>
          <a:xfrm>
            <a:off x="3948271" y="2251499"/>
            <a:ext cx="3435600" cy="938400"/>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4" marR="0" lvl="1" indent="-1404"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3"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4"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7"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4"/>
          </p:nvPr>
        </p:nvSpPr>
        <p:spPr>
          <a:xfrm>
            <a:off x="3948271" y="3189816"/>
            <a:ext cx="3435600" cy="5795100"/>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0"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4" marR="0" lvl="7" indent="-15023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4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0" name="Shape 200"/>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3"/>
        <p:cNvGrpSpPr/>
        <p:nvPr/>
      </p:nvGrpSpPr>
      <p:grpSpPr>
        <a:xfrm>
          <a:off x="0" y="0"/>
          <a:ext cx="0" cy="0"/>
          <a:chOff x="0" y="0"/>
          <a:chExt cx="0" cy="0"/>
        </a:xfrm>
      </p:grpSpPr>
      <p:sp>
        <p:nvSpPr>
          <p:cNvPr id="204" name="Shape 204"/>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13966" y="6463453"/>
            <a:ext cx="6606539" cy="199770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13966" y="4263182"/>
            <a:ext cx="6606539" cy="2200272"/>
          </a:xfrm>
          <a:prstGeom prst="rect">
            <a:avLst/>
          </a:prstGeom>
          <a:noFill/>
          <a:ln>
            <a:noFill/>
          </a:ln>
        </p:spPr>
        <p:txBody>
          <a:bodyPr lIns="91425" tIns="91425" rIns="91425" bIns="91425" anchor="b" anchorCtr="0"/>
          <a:lstStyle>
            <a:lvl1pPr marL="0" marR="0" lvl="0" indent="0" algn="l"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1pPr>
            <a:lvl2pPr marL="509405" marR="0" lvl="1" indent="-1405"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1018809" marR="0" lvl="2" indent="-2809"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528214" marR="0" lvl="3" indent="-421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2037618" marR="0" lvl="4" indent="-5618"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547024" marR="0" lvl="5" indent="-702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6pPr>
            <a:lvl7pPr marL="3056428" marR="0" lvl="6" indent="-8427"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7pPr>
            <a:lvl8pPr marL="3565833" marR="0" lvl="7" indent="-983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8pPr>
            <a:lvl9pPr marL="4075237" marR="0" lvl="8" indent="-11236"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
        <p:nvSpPr>
          <p:cNvPr id="2" name="Rectangle 1"/>
          <p:cNvSpPr/>
          <p:nvPr userDrawn="1"/>
        </p:nvSpPr>
        <p:spPr>
          <a:xfrm>
            <a:off x="3356155" y="9742748"/>
            <a:ext cx="291618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Calibri"/>
                <a:cs typeface="Calibri"/>
                <a:sym typeface="Calibri"/>
              </a:rPr>
              <a:t>Rev. Control:  07/01/2015 HSD – OSP and Susan Richmond</a:t>
            </a:r>
            <a:endPar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8619" y="400472"/>
            <a:ext cx="2557200" cy="17043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9" name="Shape 209"/>
          <p:cNvSpPr txBox="1">
            <a:spLocks noGrp="1"/>
          </p:cNvSpPr>
          <p:nvPr>
            <p:ph type="body" idx="1"/>
          </p:nvPr>
        </p:nvSpPr>
        <p:spPr>
          <a:xfrm>
            <a:off x="3038792" y="400475"/>
            <a:ext cx="4344900" cy="85845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388619" y="2104815"/>
            <a:ext cx="2557200" cy="6880200"/>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4" marR="0" lvl="1" indent="-1404"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3"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4"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7"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523444" y="7040879"/>
            <a:ext cx="4663500" cy="8313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6" name="Shape 216"/>
          <p:cNvSpPr>
            <a:spLocks noGrp="1"/>
          </p:cNvSpPr>
          <p:nvPr>
            <p:ph type="pic" idx="2"/>
          </p:nvPr>
        </p:nvSpPr>
        <p:spPr>
          <a:xfrm>
            <a:off x="1523444" y="898737"/>
            <a:ext cx="4663500" cy="603509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Calibri"/>
                <a:ea typeface="Calibri"/>
                <a:cs typeface="Calibri"/>
                <a:sym typeface="Calibri"/>
              </a:defRPr>
            </a:lvl1pPr>
            <a:lvl2pPr marL="509404" marR="0" lvl="1" indent="-1404"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2pPr>
            <a:lvl3pPr marL="1018809" marR="0" lvl="2" indent="-2809" algn="l" rtl="0">
              <a:spcBef>
                <a:spcPts val="520"/>
              </a:spcBef>
              <a:buClr>
                <a:schemeClr val="dk1"/>
              </a:buClr>
              <a:buFont typeface="Arial"/>
              <a:buNone/>
              <a:defRPr sz="2600" b="0" i="0" u="none" strike="noStrike" cap="none">
                <a:solidFill>
                  <a:schemeClr val="dk1"/>
                </a:solidFill>
                <a:latin typeface="Calibri"/>
                <a:ea typeface="Calibri"/>
                <a:cs typeface="Calibri"/>
                <a:sym typeface="Calibri"/>
              </a:defRPr>
            </a:lvl3pPr>
            <a:lvl4pPr marL="1528213" marR="0" lvl="3" indent="-421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4pPr>
            <a:lvl5pPr marL="2037618" marR="0" lvl="4" indent="-5618"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5pPr>
            <a:lvl6pPr marL="2547024" marR="0" lvl="5" indent="-7024"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6pPr>
            <a:lvl7pPr marL="3056427" marR="0" lvl="6" indent="-8427"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7pPr>
            <a:lvl8pPr marL="3565833" marR="0" lvl="7" indent="-983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8pPr>
            <a:lvl9pPr marL="4075237" marR="0" lvl="8" indent="-11236"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1"/>
          </p:nvPr>
        </p:nvSpPr>
        <p:spPr>
          <a:xfrm>
            <a:off x="1523444" y="7872096"/>
            <a:ext cx="4663500" cy="1180500"/>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4" marR="0" lvl="1" indent="-1404"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3"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4"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7"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23" name="Shape 223"/>
          <p:cNvSpPr txBox="1">
            <a:spLocks noGrp="1"/>
          </p:cNvSpPr>
          <p:nvPr>
            <p:ph type="body" idx="1"/>
          </p:nvPr>
        </p:nvSpPr>
        <p:spPr>
          <a:xfrm rot="5400000">
            <a:off x="567179" y="2168461"/>
            <a:ext cx="6638100" cy="6995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rot="5400000">
            <a:off x="-838664" y="5602747"/>
            <a:ext cx="11441400" cy="1311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29" name="Shape 229"/>
          <p:cNvSpPr txBox="1">
            <a:spLocks noGrp="1"/>
          </p:cNvSpPr>
          <p:nvPr>
            <p:ph type="body" idx="1"/>
          </p:nvPr>
        </p:nvSpPr>
        <p:spPr>
          <a:xfrm rot="5400000">
            <a:off x="-3526596" y="4355947"/>
            <a:ext cx="11441400" cy="38052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582929" y="3124625"/>
            <a:ext cx="6606600" cy="21561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5" name="Shape 265"/>
          <p:cNvSpPr txBox="1">
            <a:spLocks noGrp="1"/>
          </p:cNvSpPr>
          <p:nvPr>
            <p:ph type="subTitle" idx="1"/>
          </p:nvPr>
        </p:nvSpPr>
        <p:spPr>
          <a:xfrm>
            <a:off x="1165859" y="5699760"/>
            <a:ext cx="5440800" cy="25704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0" i="0" u="none" strike="noStrike" cap="none">
                <a:solidFill>
                  <a:srgbClr val="888888"/>
                </a:solidFill>
                <a:latin typeface="Calibri"/>
                <a:ea typeface="Calibri"/>
                <a:cs typeface="Calibri"/>
                <a:sym typeface="Calibri"/>
              </a:defRPr>
            </a:lvl1pPr>
            <a:lvl2pPr marL="509404" marR="0" lvl="1" indent="-1404"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2pPr>
            <a:lvl3pPr marL="1018809" marR="0" lvl="2" indent="-2809" algn="ctr" rtl="0">
              <a:spcBef>
                <a:spcPts val="520"/>
              </a:spcBef>
              <a:buClr>
                <a:srgbClr val="888888"/>
              </a:buClr>
              <a:buFont typeface="Arial"/>
              <a:buNone/>
              <a:defRPr sz="2600" b="0" i="0" u="none" strike="noStrike" cap="none">
                <a:solidFill>
                  <a:srgbClr val="888888"/>
                </a:solidFill>
                <a:latin typeface="Calibri"/>
                <a:ea typeface="Calibri"/>
                <a:cs typeface="Calibri"/>
                <a:sym typeface="Calibri"/>
              </a:defRPr>
            </a:lvl3pPr>
            <a:lvl4pPr marL="1528213" marR="0" lvl="3" indent="-421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4pPr>
            <a:lvl5pPr marL="2037618" marR="0" lvl="4" indent="-561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5pPr>
            <a:lvl6pPr marL="2547024" marR="0" lvl="5" indent="-7024"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27" marR="0" lvl="6" indent="-8427"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33" marR="0" lvl="7" indent="-983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37" marR="0" lvl="8" indent="-11236"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266" name="Shape 266"/>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b="0" i="0" u="none" strike="noStrike" cap="none">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b="0" i="0" u="none" strike="noStrike" cap="none">
                <a:solidFill>
                  <a:srgbClr val="888888"/>
                </a:solidFill>
                <a:latin typeface="Calibri"/>
                <a:ea typeface="Calibri"/>
                <a:cs typeface="Calibri"/>
                <a:sym typeface="Calibri"/>
              </a:rPr>
              <a:t>‹#›</a:t>
            </a:fld>
            <a:endParaRPr lang="en-US" sz="14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1" name="Shape 271"/>
          <p:cNvSpPr txBox="1">
            <a:spLocks noGrp="1"/>
          </p:cNvSpPr>
          <p:nvPr>
            <p:ph type="body" idx="1"/>
          </p:nvPr>
        </p:nvSpPr>
        <p:spPr>
          <a:xfrm>
            <a:off x="388619" y="2346961"/>
            <a:ext cx="6995100" cy="6638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3704300" y="9297435"/>
            <a:ext cx="17811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274" name="Shape 274"/>
          <p:cNvSpPr/>
          <p:nvPr/>
        </p:nvSpPr>
        <p:spPr>
          <a:xfrm>
            <a:off x="3450123" y="9708888"/>
            <a:ext cx="3886200" cy="241800"/>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en-US" sz="900">
                <a:solidFill>
                  <a:srgbClr val="000000"/>
                </a:solidFill>
                <a:latin typeface="Calibri"/>
                <a:ea typeface="Calibri"/>
                <a:cs typeface="Calibri"/>
                <a:sym typeface="Calibri"/>
              </a:rPr>
              <a:t>Rev. Control:  07/01/2015 HSD – OSP and Susan Richmond</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5"/>
        <p:cNvGrpSpPr/>
        <p:nvPr/>
      </p:nvGrpSpPr>
      <p:grpSpPr>
        <a:xfrm>
          <a:off x="0" y="0"/>
          <a:ext cx="0" cy="0"/>
          <a:chOff x="0" y="0"/>
          <a:chExt cx="0" cy="0"/>
        </a:xfrm>
      </p:grpSpPr>
      <p:sp>
        <p:nvSpPr>
          <p:cNvPr id="276" name="Shape 276"/>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613966" y="6463453"/>
            <a:ext cx="6606600" cy="19977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81" name="Shape 281"/>
          <p:cNvSpPr txBox="1">
            <a:spLocks noGrp="1"/>
          </p:cNvSpPr>
          <p:nvPr>
            <p:ph type="body" idx="1"/>
          </p:nvPr>
        </p:nvSpPr>
        <p:spPr>
          <a:xfrm>
            <a:off x="613966" y="4263182"/>
            <a:ext cx="6606600" cy="2200200"/>
          </a:xfrm>
          <a:prstGeom prst="rect">
            <a:avLst/>
          </a:prstGeom>
          <a:noFill/>
          <a:ln>
            <a:noFill/>
          </a:ln>
        </p:spPr>
        <p:txBody>
          <a:bodyPr lIns="91425" tIns="91425" rIns="91425" bIns="91425" anchor="b" anchorCtr="0"/>
          <a:lstStyle>
            <a:lvl1pPr marL="0" marR="0" lvl="0" indent="0" algn="l"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1pPr>
            <a:lvl2pPr marL="509404" marR="0" lvl="1" indent="-1404"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1018809" marR="0" lvl="2" indent="-2809"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528213" marR="0" lvl="3" indent="-421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2037618" marR="0" lvl="4" indent="-5618"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547024" marR="0" lvl="5" indent="-7024"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6pPr>
            <a:lvl7pPr marL="3056427" marR="0" lvl="6" indent="-8427"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7pPr>
            <a:lvl8pPr marL="3565833" marR="0" lvl="7" indent="-983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8pPr>
            <a:lvl9pPr marL="4075237" marR="0" lvl="8" indent="-11236"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82" name="Shape 282"/>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83" name="Shape 283"/>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87" name="Shape 287"/>
          <p:cNvSpPr txBox="1">
            <a:spLocks noGrp="1"/>
          </p:cNvSpPr>
          <p:nvPr>
            <p:ph type="body" idx="1"/>
          </p:nvPr>
        </p:nvSpPr>
        <p:spPr>
          <a:xfrm>
            <a:off x="291465" y="3129280"/>
            <a:ext cx="2558400" cy="8850000"/>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0"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4" marR="0" lvl="7" indent="-13753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4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body" idx="2"/>
          </p:nvPr>
        </p:nvSpPr>
        <p:spPr>
          <a:xfrm>
            <a:off x="2979421" y="3129280"/>
            <a:ext cx="2558400" cy="8850000"/>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0"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4" marR="0" lvl="7" indent="-13753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4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90" name="Shape 290"/>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91" name="Shape 291"/>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4" name="Shape 294"/>
          <p:cNvSpPr txBox="1">
            <a:spLocks noGrp="1"/>
          </p:cNvSpPr>
          <p:nvPr>
            <p:ph type="body" idx="1"/>
          </p:nvPr>
        </p:nvSpPr>
        <p:spPr>
          <a:xfrm>
            <a:off x="388620" y="2251499"/>
            <a:ext cx="3434100" cy="938400"/>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4" marR="0" lvl="1" indent="-1404"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3"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4"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7"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body" idx="2"/>
          </p:nvPr>
        </p:nvSpPr>
        <p:spPr>
          <a:xfrm>
            <a:off x="388620" y="3189816"/>
            <a:ext cx="3434100" cy="5795100"/>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0"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4" marR="0" lvl="7" indent="-15023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4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body" idx="3"/>
          </p:nvPr>
        </p:nvSpPr>
        <p:spPr>
          <a:xfrm>
            <a:off x="3948271" y="2251499"/>
            <a:ext cx="3435600" cy="938400"/>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4" marR="0" lvl="1" indent="-1404"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3"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4"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7"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body" idx="4"/>
          </p:nvPr>
        </p:nvSpPr>
        <p:spPr>
          <a:xfrm>
            <a:off x="3948271" y="3189816"/>
            <a:ext cx="3435600" cy="5795100"/>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0"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4" marR="0" lvl="7" indent="-15023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4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291465" y="3129280"/>
            <a:ext cx="2558415" cy="5632583"/>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1"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5" marR="0" lvl="7" indent="-13753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3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2979421" y="3129280"/>
            <a:ext cx="2558415" cy="5632583"/>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1"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5" marR="0" lvl="7" indent="-13753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3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7" name="Shape 37"/>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03" name="Shape 303"/>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88619" y="400472"/>
            <a:ext cx="2557200" cy="17043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08" name="Shape 308"/>
          <p:cNvSpPr txBox="1">
            <a:spLocks noGrp="1"/>
          </p:cNvSpPr>
          <p:nvPr>
            <p:ph type="body" idx="1"/>
          </p:nvPr>
        </p:nvSpPr>
        <p:spPr>
          <a:xfrm>
            <a:off x="3038792" y="400475"/>
            <a:ext cx="4344900" cy="85845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body" idx="2"/>
          </p:nvPr>
        </p:nvSpPr>
        <p:spPr>
          <a:xfrm>
            <a:off x="388619" y="2104815"/>
            <a:ext cx="2557200" cy="6880200"/>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4" marR="0" lvl="1" indent="-1404"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3"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4"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7"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310" name="Shape 310"/>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523444" y="7040879"/>
            <a:ext cx="4663500" cy="8313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5" name="Shape 315"/>
          <p:cNvSpPr>
            <a:spLocks noGrp="1"/>
          </p:cNvSpPr>
          <p:nvPr>
            <p:ph type="pic" idx="2"/>
          </p:nvPr>
        </p:nvSpPr>
        <p:spPr>
          <a:xfrm>
            <a:off x="1523444" y="898737"/>
            <a:ext cx="4663500" cy="603509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Calibri"/>
                <a:ea typeface="Calibri"/>
                <a:cs typeface="Calibri"/>
                <a:sym typeface="Calibri"/>
              </a:defRPr>
            </a:lvl1pPr>
            <a:lvl2pPr marL="509404" marR="0" lvl="1" indent="-1404"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2pPr>
            <a:lvl3pPr marL="1018809" marR="0" lvl="2" indent="-2809" algn="l" rtl="0">
              <a:spcBef>
                <a:spcPts val="520"/>
              </a:spcBef>
              <a:buClr>
                <a:schemeClr val="dk1"/>
              </a:buClr>
              <a:buFont typeface="Arial"/>
              <a:buNone/>
              <a:defRPr sz="2600" b="0" i="0" u="none" strike="noStrike" cap="none">
                <a:solidFill>
                  <a:schemeClr val="dk1"/>
                </a:solidFill>
                <a:latin typeface="Calibri"/>
                <a:ea typeface="Calibri"/>
                <a:cs typeface="Calibri"/>
                <a:sym typeface="Calibri"/>
              </a:defRPr>
            </a:lvl3pPr>
            <a:lvl4pPr marL="1528213" marR="0" lvl="3" indent="-421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4pPr>
            <a:lvl5pPr marL="2037618" marR="0" lvl="4" indent="-5618"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5pPr>
            <a:lvl6pPr marL="2547024" marR="0" lvl="5" indent="-7024"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6pPr>
            <a:lvl7pPr marL="3056427" marR="0" lvl="6" indent="-8427"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7pPr>
            <a:lvl8pPr marL="3565833" marR="0" lvl="7" indent="-983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8pPr>
            <a:lvl9pPr marL="4075237" marR="0" lvl="8" indent="-11236"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body" idx="1"/>
          </p:nvPr>
        </p:nvSpPr>
        <p:spPr>
          <a:xfrm>
            <a:off x="1523444" y="7872096"/>
            <a:ext cx="4663500" cy="1180500"/>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4" marR="0" lvl="1" indent="-1404"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3"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4"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7"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317" name="Shape 317"/>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22" name="Shape 322"/>
          <p:cNvSpPr txBox="1">
            <a:spLocks noGrp="1"/>
          </p:cNvSpPr>
          <p:nvPr>
            <p:ph type="body" idx="1"/>
          </p:nvPr>
        </p:nvSpPr>
        <p:spPr>
          <a:xfrm rot="5400000">
            <a:off x="567179" y="2168461"/>
            <a:ext cx="6638100" cy="6995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25" name="Shape 325"/>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rot="5400000">
            <a:off x="-838664" y="5602747"/>
            <a:ext cx="11441400" cy="1311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28" name="Shape 328"/>
          <p:cNvSpPr txBox="1">
            <a:spLocks noGrp="1"/>
          </p:cNvSpPr>
          <p:nvPr>
            <p:ph type="body" idx="1"/>
          </p:nvPr>
        </p:nvSpPr>
        <p:spPr>
          <a:xfrm rot="5400000">
            <a:off x="-3526596" y="4355947"/>
            <a:ext cx="11441400" cy="38052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31" name="Shape 331"/>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30"/>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B405C-3785-4EFF-8425-0DD522CEF57D}"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8423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65DB6-E188-4B37-B53E-7CAF8716C0E9}"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900"/>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4"/>
          <p:cNvSpPr txBox="1">
            <a:spLocks/>
          </p:cNvSpPr>
          <p:nvPr userDrawn="1"/>
        </p:nvSpPr>
        <p:spPr>
          <a:xfrm>
            <a:off x="2286000" y="9468176"/>
            <a:ext cx="3124200" cy="535516"/>
          </a:xfrm>
          <a:prstGeom prst="rect">
            <a:avLst/>
          </a:prstGeom>
        </p:spPr>
        <p:txBody>
          <a:bodyPr vert="horz" lIns="101882" tIns="50941" rIns="101882" bIns="50941" rtlCol="0" anchor="ctr"/>
          <a:lstStyle>
            <a:defPPr>
              <a:defRPr lang="en-US"/>
            </a:defPPr>
            <a:lvl1pPr marL="0" algn="ctr" defTabSz="1018824" rtl="0" eaLnBrk="1" latinLnBrk="0" hangingPunct="1">
              <a:defRPr sz="1300" kern="1200">
                <a:solidFill>
                  <a:schemeClr val="tx1">
                    <a:tint val="75000"/>
                  </a:schemeClr>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900" dirty="0" smtClean="0">
                <a:solidFill>
                  <a:prstClr val="black">
                    <a:tint val="75000"/>
                  </a:prstClr>
                </a:solidFill>
              </a:rPr>
              <a:t>Rev. Control 07/01/2015 HSD  – OSP and Susan S. Richmond</a:t>
            </a:r>
            <a:endParaRPr lang="en-US" sz="900" dirty="0">
              <a:solidFill>
                <a:prstClr val="black">
                  <a:tint val="75000"/>
                </a:prstClr>
              </a:solidFill>
            </a:endParaRPr>
          </a:p>
        </p:txBody>
      </p:sp>
    </p:spTree>
    <p:extLst>
      <p:ext uri="{BB962C8B-B14F-4D97-AF65-F5344CB8AC3E}">
        <p14:creationId xmlns:p14="http://schemas.microsoft.com/office/powerpoint/2010/main" val="384922941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A6E46-9C9F-4C36-95BD-38731655E420}"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4025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5"/>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C936D-CF91-4F23-A168-6065592182DB}"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3182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8"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3"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B8289-62E8-409F-A96E-1DFC2C8225DA}"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937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388620" y="2251499"/>
            <a:ext cx="3434159" cy="938317"/>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5" marR="0" lvl="1" indent="-1405"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4"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8"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388620" y="3189816"/>
            <a:ext cx="3434159" cy="5795221"/>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1"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5" marR="0" lvl="7" indent="-15023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3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948271" y="2251499"/>
            <a:ext cx="3435508" cy="938317"/>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5" marR="0" lvl="1" indent="-1405"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4"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8"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948271" y="3189816"/>
            <a:ext cx="3435508" cy="5795221"/>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1"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5" marR="0" lvl="7" indent="-15023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3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
        <p:nvSpPr>
          <p:cNvPr id="2" name="Rectangle 1"/>
          <p:cNvSpPr/>
          <p:nvPr userDrawn="1"/>
        </p:nvSpPr>
        <p:spPr>
          <a:xfrm>
            <a:off x="3438043" y="9742748"/>
            <a:ext cx="291618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Calibri"/>
                <a:cs typeface="Calibri"/>
                <a:sym typeface="Calibri"/>
              </a:rPr>
              <a:t>Rev. Control:  07/01/2015 HSD – OSP and Susan Richmond</a:t>
            </a:r>
            <a:endPar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3"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3"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6"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6"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B880C-A261-4185-8C20-97FFE7A9F14F}" type="datetime1">
              <a:rPr lang="en-US" smtClean="0">
                <a:solidFill>
                  <a:prstClr val="black">
                    <a:tint val="75000"/>
                  </a:prstClr>
                </a:solidFill>
              </a:rPr>
              <a:pPr/>
              <a:t>5/17/2016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512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BAE2D-E6A0-4DD2-A170-8E7E614DBE3A}"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0576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5EA99-7EF0-4818-A1CC-7567FF4FA478}" type="datetime1">
              <a:rPr lang="en-US" smtClean="0">
                <a:solidFill>
                  <a:prstClr val="black">
                    <a:tint val="75000"/>
                  </a:prstClr>
                </a:solidFill>
              </a:rPr>
              <a:pPr/>
              <a:t>5/17/2016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1051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4"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6" y="400479"/>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4" y="2104819"/>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44D65-57BF-47D1-8250-E7B1E0AB7CFE}"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8073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59A3B-9DB0-4C7D-AE77-B5A4B6ECEEF3}"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9289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F82F2-1E0F-443D-AF0B-58BF0635E2A2}"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99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9"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C1E-45CA-4158-BFDC-C750215F8350}"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62235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7149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pPr defTabSz="1018809"/>
            <a:r>
              <a:rPr lang="en-US" sz="900" kern="1200" dirty="0" smtClean="0">
                <a:solidFill>
                  <a:prstClr val="black"/>
                </a:solidFill>
                <a:latin typeface="Calibri"/>
                <a:ea typeface="+mn-ea"/>
                <a:cs typeface="+mn-cs"/>
              </a:rPr>
              <a:t>Rev. Control:  07/01/2015 HSD – OSP and Susan Richmond</a:t>
            </a:r>
            <a:endParaRPr lang="en-US" sz="900" kern="1200" dirty="0">
              <a:solidFill>
                <a:prstClr val="black"/>
              </a:solidFill>
              <a:latin typeface="Calibri"/>
              <a:ea typeface="+mn-ea"/>
              <a:cs typeface="+mn-cs"/>
            </a:endParaRPr>
          </a:p>
        </p:txBody>
      </p:sp>
    </p:spTree>
    <p:extLst>
      <p:ext uri="{BB962C8B-B14F-4D97-AF65-F5344CB8AC3E}">
        <p14:creationId xmlns:p14="http://schemas.microsoft.com/office/powerpoint/2010/main" val="1495941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
        <p:nvSpPr>
          <p:cNvPr id="2" name="Rectangle 1"/>
          <p:cNvSpPr/>
          <p:nvPr userDrawn="1"/>
        </p:nvSpPr>
        <p:spPr>
          <a:xfrm>
            <a:off x="3328861" y="9742748"/>
            <a:ext cx="291618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Calibri"/>
                <a:cs typeface="Calibri"/>
                <a:sym typeface="Calibri"/>
              </a:rPr>
              <a:t>Rev. Control:  07/01/2015 HSD – OSP and Susan Richmond</a:t>
            </a:r>
            <a:endPar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306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5/17/2016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891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7126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5/17/2016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4217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9455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7091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7654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545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2494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pPr defTabSz="1018809"/>
            <a:r>
              <a:rPr lang="en-US" sz="900" kern="1200" dirty="0" smtClean="0">
                <a:solidFill>
                  <a:prstClr val="black"/>
                </a:solidFill>
                <a:latin typeface="Calibri"/>
                <a:ea typeface="+mn-ea"/>
                <a:cs typeface="+mn-cs"/>
              </a:rPr>
              <a:t>Rev. Control:  07/01/2015 HSD – OSP and Susan Richmond</a:t>
            </a:r>
            <a:endParaRPr lang="en-US" sz="900" kern="1200" dirty="0">
              <a:solidFill>
                <a:prstClr val="black"/>
              </a:solidFill>
              <a:latin typeface="Calibri"/>
              <a:ea typeface="+mn-ea"/>
              <a:cs typeface="+mn-cs"/>
            </a:endParaRPr>
          </a:p>
        </p:txBody>
      </p:sp>
    </p:spTree>
    <p:extLst>
      <p:ext uri="{BB962C8B-B14F-4D97-AF65-F5344CB8AC3E}">
        <p14:creationId xmlns:p14="http://schemas.microsoft.com/office/powerpoint/2010/main" val="16801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
        <p:nvSpPr>
          <p:cNvPr id="2" name="Rectangle 1"/>
          <p:cNvSpPr/>
          <p:nvPr userDrawn="1"/>
        </p:nvSpPr>
        <p:spPr>
          <a:xfrm>
            <a:off x="3124144" y="9742748"/>
            <a:ext cx="291618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Calibri"/>
                <a:cs typeface="Calibri"/>
                <a:sym typeface="Calibri"/>
              </a:rPr>
              <a:t>Rev. Control:  07/01/2015 HSD – OSP and Susan Richmond</a:t>
            </a:r>
            <a:endPar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812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8411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5/17/2016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94079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0048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5/17/2016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97610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13617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50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8725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4854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402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88619" y="400472"/>
            <a:ext cx="2557066" cy="17043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038792" y="400475"/>
            <a:ext cx="4344989" cy="8584567"/>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388619" y="2104815"/>
            <a:ext cx="2557066" cy="6880227"/>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5" marR="0" lvl="1" indent="-1405"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4"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8"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
        <p:nvSpPr>
          <p:cNvPr id="2" name="Rectangle 1"/>
          <p:cNvSpPr/>
          <p:nvPr userDrawn="1"/>
        </p:nvSpPr>
        <p:spPr>
          <a:xfrm>
            <a:off x="3206030" y="9742748"/>
            <a:ext cx="291618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Calibri"/>
                <a:cs typeface="Calibri"/>
                <a:sym typeface="Calibri"/>
              </a:rPr>
              <a:t>Rev. Control:  07/01/2015 HSD – OSP and Susan Richmond</a:t>
            </a:r>
            <a:endPar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pPr defTabSz="1018809"/>
            <a:r>
              <a:rPr lang="en-US" sz="900" kern="1200" dirty="0" smtClean="0">
                <a:solidFill>
                  <a:prstClr val="black"/>
                </a:solidFill>
                <a:latin typeface="Calibri"/>
                <a:ea typeface="+mn-ea"/>
                <a:cs typeface="+mn-cs"/>
              </a:rPr>
              <a:t>Rev. Control:  07/01/2015 HSD – OSP and Susan Richmond</a:t>
            </a:r>
            <a:endParaRPr lang="en-US" sz="900" kern="1200" dirty="0">
              <a:solidFill>
                <a:prstClr val="black"/>
              </a:solidFill>
              <a:latin typeface="Calibri"/>
              <a:ea typeface="+mn-ea"/>
              <a:cs typeface="+mn-cs"/>
            </a:endParaRPr>
          </a:p>
        </p:txBody>
      </p:sp>
    </p:spTree>
    <p:extLst>
      <p:ext uri="{BB962C8B-B14F-4D97-AF65-F5344CB8AC3E}">
        <p14:creationId xmlns:p14="http://schemas.microsoft.com/office/powerpoint/2010/main" val="21353338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4541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8014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5/17/2016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1066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8170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5/17/2016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923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85590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0347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451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017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523444" y="7040879"/>
            <a:ext cx="4663439" cy="83121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523444" y="898737"/>
            <a:ext cx="4663439" cy="603503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Calibri"/>
                <a:ea typeface="Calibri"/>
                <a:cs typeface="Calibri"/>
                <a:sym typeface="Calibri"/>
              </a:defRPr>
            </a:lvl1pPr>
            <a:lvl2pPr marL="509405" marR="0" lvl="1" indent="-1405"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2pPr>
            <a:lvl3pPr marL="1018809" marR="0" lvl="2" indent="-2809" algn="l" rtl="0">
              <a:spcBef>
                <a:spcPts val="520"/>
              </a:spcBef>
              <a:buClr>
                <a:schemeClr val="dk1"/>
              </a:buClr>
              <a:buFont typeface="Arial"/>
              <a:buNone/>
              <a:defRPr sz="2600" b="0" i="0" u="none" strike="noStrike" cap="none">
                <a:solidFill>
                  <a:schemeClr val="dk1"/>
                </a:solidFill>
                <a:latin typeface="Calibri"/>
                <a:ea typeface="Calibri"/>
                <a:cs typeface="Calibri"/>
                <a:sym typeface="Calibri"/>
              </a:defRPr>
            </a:lvl3pPr>
            <a:lvl4pPr marL="1528214" marR="0" lvl="3" indent="-421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4pPr>
            <a:lvl5pPr marL="2037618" marR="0" lvl="4" indent="-5618"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5pPr>
            <a:lvl6pPr marL="2547024" marR="0" lvl="5" indent="-702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6pPr>
            <a:lvl7pPr marL="3056428" marR="0" lvl="6" indent="-8427"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7pPr>
            <a:lvl8pPr marL="3565833" marR="0" lvl="7" indent="-983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8pPr>
            <a:lvl9pPr marL="4075237" marR="0" lvl="8" indent="-11236"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523444" y="7872096"/>
            <a:ext cx="4663439" cy="1180462"/>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5" marR="0" lvl="1" indent="-1405"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4"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8"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
        <p:nvSpPr>
          <p:cNvPr id="2" name="Rectangle 1"/>
          <p:cNvSpPr/>
          <p:nvPr userDrawn="1"/>
        </p:nvSpPr>
        <p:spPr>
          <a:xfrm>
            <a:off x="3124144" y="9742748"/>
            <a:ext cx="291618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900" b="0" i="0" u="none" strike="noStrike" kern="0" cap="none" spc="0" normalizeH="0" baseline="0" noProof="0" dirty="0" smtClean="0">
                <a:ln>
                  <a:noFill/>
                </a:ln>
                <a:solidFill>
                  <a:srgbClr val="000000"/>
                </a:solidFill>
                <a:effectLst/>
                <a:uLnTx/>
                <a:uFillTx/>
                <a:latin typeface="Calibri"/>
                <a:ea typeface="Calibri"/>
                <a:cs typeface="Calibri"/>
                <a:sym typeface="Calibri"/>
              </a:rPr>
              <a:t>Rev. Control:  07/01/2015 HSD – OSP and Susan Richmond</a:t>
            </a:r>
            <a:endPar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5155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pPr defTabSz="1018809"/>
            <a:r>
              <a:rPr lang="en-US" sz="900" kern="1200" dirty="0" smtClean="0">
                <a:solidFill>
                  <a:prstClr val="black"/>
                </a:solidFill>
                <a:latin typeface="Calibri"/>
                <a:ea typeface="+mn-ea"/>
                <a:cs typeface="+mn-cs"/>
              </a:rPr>
              <a:t>Rev. Control:  07/01/2015 HSD – OSP and Susan Richmond</a:t>
            </a:r>
            <a:endParaRPr lang="en-US" sz="900" kern="1200" dirty="0">
              <a:solidFill>
                <a:prstClr val="black"/>
              </a:solidFill>
              <a:latin typeface="Calibri"/>
              <a:ea typeface="+mn-ea"/>
              <a:cs typeface="+mn-cs"/>
            </a:endParaRPr>
          </a:p>
        </p:txBody>
      </p:sp>
    </p:spTree>
    <p:extLst>
      <p:ext uri="{BB962C8B-B14F-4D97-AF65-F5344CB8AC3E}">
        <p14:creationId xmlns:p14="http://schemas.microsoft.com/office/powerpoint/2010/main" val="1432197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5815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14826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5/17/2016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1215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5/17/2016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55444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5/17/2016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88914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744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5/17/2016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2141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5/17/2016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626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88619" y="2346961"/>
            <a:ext cx="6995160" cy="663807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b="0" i="0" u="none" strike="noStrike" cap="none">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b="0" i="0" u="none" strike="noStrike" cap="none">
                <a:solidFill>
                  <a:srgbClr val="888888"/>
                </a:solidFill>
                <a:latin typeface="Calibri"/>
                <a:ea typeface="Calibri"/>
                <a:cs typeface="Calibri"/>
                <a:sym typeface="Calibri"/>
              </a:rPr>
              <a:t>‹#›</a:t>
            </a:fld>
            <a:endParaRPr lang="en-US" sz="14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53"/>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pPr defTabSz="1018824"/>
            <a:fld id="{60E782BE-72EC-406E-BE4A-97E1490BE1EE}" type="datetime1">
              <a:rPr lang="en-US" kern="1200" smtClean="0">
                <a:solidFill>
                  <a:prstClr val="black">
                    <a:tint val="75000"/>
                  </a:prstClr>
                </a:solidFill>
                <a:latin typeface="Calibri"/>
                <a:ea typeface="+mn-ea"/>
                <a:cs typeface="+mn-cs"/>
              </a:rPr>
              <a:pPr defTabSz="1018824"/>
              <a:t>5/17/2016</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53"/>
            <a:ext cx="2461260" cy="535516"/>
          </a:xfrm>
          <a:prstGeom prst="rect">
            <a:avLst/>
          </a:prstGeom>
        </p:spPr>
        <p:txBody>
          <a:bodyPr vert="horz" lIns="101882" tIns="50941" rIns="101882" bIns="50941" rtlCol="0" anchor="ctr"/>
          <a:lstStyle>
            <a:lvl1pPr algn="ctr">
              <a:defRPr sz="900">
                <a:solidFill>
                  <a:schemeClr val="tx1">
                    <a:tint val="75000"/>
                  </a:schemeClr>
                </a:solidFill>
              </a:defRPr>
            </a:lvl1pPr>
          </a:lstStyle>
          <a:p>
            <a:pPr defTabSz="1018824"/>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53"/>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pPr defTabSz="1018824"/>
            <a:fld id="{AF8359E8-5B63-4AE7-A26F-FE183B9DDE83}" type="slidenum">
              <a:rPr lang="en-US" kern="1200" smtClean="0">
                <a:solidFill>
                  <a:prstClr val="black">
                    <a:tint val="75000"/>
                  </a:prstClr>
                </a:solidFill>
                <a:latin typeface="Calibri"/>
                <a:ea typeface="+mn-ea"/>
                <a:cs typeface="+mn-cs"/>
              </a:rPr>
              <a:pPr defTabSz="1018824"/>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532339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53"/>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pPr defTabSz="1018824"/>
            <a:fld id="{60E782BE-72EC-406E-BE4A-97E1490BE1EE}" type="datetime1">
              <a:rPr lang="en-US" kern="1200" smtClean="0">
                <a:solidFill>
                  <a:prstClr val="black">
                    <a:tint val="75000"/>
                  </a:prstClr>
                </a:solidFill>
                <a:latin typeface="Calibri"/>
                <a:ea typeface="+mn-ea"/>
                <a:cs typeface="+mn-cs"/>
              </a:rPr>
              <a:pPr defTabSz="1018824"/>
              <a:t>5/17/2016</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53"/>
            <a:ext cx="2461260" cy="535516"/>
          </a:xfrm>
          <a:prstGeom prst="rect">
            <a:avLst/>
          </a:prstGeom>
        </p:spPr>
        <p:txBody>
          <a:bodyPr vert="horz" lIns="101882" tIns="50941" rIns="101882" bIns="50941" rtlCol="0" anchor="ctr"/>
          <a:lstStyle>
            <a:lvl1pPr algn="ctr">
              <a:defRPr sz="900">
                <a:solidFill>
                  <a:schemeClr val="tx1">
                    <a:tint val="75000"/>
                  </a:schemeClr>
                </a:solidFill>
              </a:defRPr>
            </a:lvl1pPr>
          </a:lstStyle>
          <a:p>
            <a:pPr defTabSz="1018824"/>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53"/>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pPr defTabSz="1018824"/>
            <a:fld id="{AF8359E8-5B63-4AE7-A26F-FE183B9DDE83}" type="slidenum">
              <a:rPr lang="en-US" kern="1200" smtClean="0">
                <a:solidFill>
                  <a:prstClr val="black">
                    <a:tint val="75000"/>
                  </a:prstClr>
                </a:solidFill>
                <a:latin typeface="Calibri"/>
                <a:ea typeface="+mn-ea"/>
                <a:cs typeface="+mn-cs"/>
              </a:rPr>
              <a:pPr defTabSz="1018824"/>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6453865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6" name="Shape 86"/>
          <p:cNvSpPr txBox="1">
            <a:spLocks noGrp="1"/>
          </p:cNvSpPr>
          <p:nvPr>
            <p:ph type="body" idx="1"/>
          </p:nvPr>
        </p:nvSpPr>
        <p:spPr>
          <a:xfrm>
            <a:off x="388619" y="2346961"/>
            <a:ext cx="6995100" cy="6638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0" name="Shape 160"/>
          <p:cNvSpPr txBox="1">
            <a:spLocks noGrp="1"/>
          </p:cNvSpPr>
          <p:nvPr>
            <p:ph type="body" idx="1"/>
          </p:nvPr>
        </p:nvSpPr>
        <p:spPr>
          <a:xfrm>
            <a:off x="388619" y="2346961"/>
            <a:ext cx="6995100" cy="6638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9" name="Shape 259"/>
          <p:cNvSpPr txBox="1">
            <a:spLocks noGrp="1"/>
          </p:cNvSpPr>
          <p:nvPr>
            <p:ph type="body" idx="1"/>
          </p:nvPr>
        </p:nvSpPr>
        <p:spPr>
          <a:xfrm>
            <a:off x="388619" y="2346961"/>
            <a:ext cx="6995100" cy="6638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ftr" idx="11"/>
          </p:nvPr>
        </p:nvSpPr>
        <p:spPr>
          <a:xfrm>
            <a:off x="2655569" y="9322647"/>
            <a:ext cx="2461200" cy="535500"/>
          </a:xfrm>
          <a:prstGeom prst="rect">
            <a:avLst/>
          </a:prstGeom>
          <a:noFill/>
          <a:ln>
            <a:noFill/>
          </a:ln>
        </p:spPr>
        <p:txBody>
          <a:bodyPr lIns="91425" tIns="91425" rIns="91425" bIns="91425" anchor="ctr" anchorCtr="0"/>
          <a:lstStyle>
            <a:lvl1pPr marL="0" marR="0" lvl="0" indent="0" algn="ctr" rtl="0">
              <a:spcBef>
                <a:spcPts val="0"/>
              </a:spcBef>
              <a:buNone/>
              <a:defRPr sz="1400" b="0" i="0" u="none" strike="noStrike" cap="none">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b="0" i="0" u="none" strike="noStrike" cap="none">
                <a:solidFill>
                  <a:srgbClr val="888888"/>
                </a:solidFill>
                <a:latin typeface="Calibri"/>
                <a:ea typeface="Calibri"/>
                <a:cs typeface="Calibri"/>
                <a:sym typeface="Calibri"/>
              </a:rPr>
              <a:t>‹#›</a:t>
            </a:fld>
            <a:endParaRPr lang="en-US" sz="14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53"/>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pPr defTabSz="1018824"/>
            <a:fld id="{60E782BE-72EC-406E-BE4A-97E1490BE1EE}" type="datetime1">
              <a:rPr lang="en-US" kern="1200" smtClean="0">
                <a:solidFill>
                  <a:prstClr val="black">
                    <a:tint val="75000"/>
                  </a:prstClr>
                </a:solidFill>
                <a:latin typeface="Calibri"/>
                <a:ea typeface="+mn-ea"/>
                <a:cs typeface="+mn-cs"/>
              </a:rPr>
              <a:pPr defTabSz="1018824"/>
              <a:t>5/17/2016</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53"/>
            <a:ext cx="2461260" cy="535516"/>
          </a:xfrm>
          <a:prstGeom prst="rect">
            <a:avLst/>
          </a:prstGeom>
        </p:spPr>
        <p:txBody>
          <a:bodyPr vert="horz" lIns="101882" tIns="50941" rIns="101882" bIns="50941" rtlCol="0" anchor="ctr"/>
          <a:lstStyle>
            <a:lvl1pPr algn="ctr">
              <a:defRPr sz="900">
                <a:solidFill>
                  <a:schemeClr val="tx1">
                    <a:tint val="75000"/>
                  </a:schemeClr>
                </a:solidFill>
              </a:defRPr>
            </a:lvl1pPr>
          </a:lstStyle>
          <a:p>
            <a:pPr defTabSz="1018824"/>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53"/>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pPr defTabSz="1018824"/>
            <a:fld id="{AF8359E8-5B63-4AE7-A26F-FE183B9DDE83}" type="slidenum">
              <a:rPr lang="en-US" kern="1200" smtClean="0">
                <a:solidFill>
                  <a:prstClr val="black">
                    <a:tint val="75000"/>
                  </a:prstClr>
                </a:solidFill>
                <a:latin typeface="Calibri"/>
                <a:ea typeface="+mn-ea"/>
                <a:cs typeface="+mn-cs"/>
              </a:rPr>
              <a:pPr defTabSz="1018824"/>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591444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fld id="{3783A756-94F7-43CF-A3C1-1FB444D8776B}" type="datetime1">
              <a:rPr lang="en-US" kern="1200" smtClean="0">
                <a:solidFill>
                  <a:prstClr val="black">
                    <a:tint val="75000"/>
                  </a:prstClr>
                </a:solidFill>
                <a:latin typeface="Calibri"/>
                <a:ea typeface="+mn-ea"/>
                <a:cs typeface="+mn-cs"/>
              </a:rPr>
              <a:pPr defTabSz="1018809"/>
              <a:t>5/17/2016</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568149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fld id="{3783A756-94F7-43CF-A3C1-1FB444D8776B}" type="datetime1">
              <a:rPr lang="en-US" kern="1200" smtClean="0">
                <a:solidFill>
                  <a:prstClr val="black">
                    <a:tint val="75000"/>
                  </a:prstClr>
                </a:solidFill>
                <a:latin typeface="Calibri"/>
                <a:ea typeface="+mn-ea"/>
                <a:cs typeface="+mn-cs"/>
              </a:rPr>
              <a:pPr defTabSz="1018809"/>
              <a:t>5/17/2016</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2438019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fld id="{3783A756-94F7-43CF-A3C1-1FB444D8776B}" type="datetime1">
              <a:rPr lang="en-US" kern="1200" smtClean="0">
                <a:solidFill>
                  <a:prstClr val="black">
                    <a:tint val="75000"/>
                  </a:prstClr>
                </a:solidFill>
                <a:latin typeface="Calibri"/>
                <a:ea typeface="+mn-ea"/>
                <a:cs typeface="+mn-cs"/>
              </a:rPr>
              <a:pPr defTabSz="1018809"/>
              <a:t>5/17/2016</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4637913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fld id="{3783A756-94F7-43CF-A3C1-1FB444D8776B}" type="datetime1">
              <a:rPr lang="en-US" kern="1200" smtClean="0">
                <a:solidFill>
                  <a:prstClr val="black">
                    <a:tint val="75000"/>
                  </a:prstClr>
                </a:solidFill>
                <a:latin typeface="Calibri"/>
                <a:ea typeface="+mn-ea"/>
                <a:cs typeface="+mn-cs"/>
              </a:rPr>
              <a:pPr defTabSz="1018809"/>
              <a:t>5/17/2016</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4000869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hyperlink" Target="http://www.hsd.k12.or.us/Departments/PrintShop/WebSubmissionForms.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p:nvPr/>
        </p:nvSpPr>
        <p:spPr>
          <a:xfrm rot="5400000" flipH="1">
            <a:off x="660224" y="7642050"/>
            <a:ext cx="1756200" cy="3076500"/>
          </a:xfrm>
          <a:prstGeom prst="rtTriangle">
            <a:avLst/>
          </a:prstGeom>
          <a:blipFill rotWithShape="1">
            <a:blip r:embed="rId3">
              <a:alphaModFix/>
            </a:blip>
            <a:tile tx="0" ty="0" sx="100000" sy="100000" flip="none" algn="tl"/>
          </a:blipFill>
          <a:ln>
            <a:noFill/>
          </a:ln>
        </p:spPr>
        <p:txBody>
          <a:bodyPr lIns="96375" tIns="48175" rIns="96375" bIns="48175" anchor="ctr" anchorCtr="0">
            <a:noAutofit/>
          </a:bodyPr>
          <a:lstStyle/>
          <a:p>
            <a:pPr marL="0" marR="0" lvl="0" indent="0" algn="ctr" rtl="0">
              <a:spcBef>
                <a:spcPts val="0"/>
              </a:spcBef>
              <a:buNone/>
            </a:pPr>
            <a:endParaRPr lang="es-419" sz="2000" b="0" i="0" u="none" strike="noStrike" cap="none" dirty="0">
              <a:solidFill>
                <a:schemeClr val="lt1"/>
              </a:solidFill>
              <a:latin typeface="Calibri"/>
              <a:ea typeface="Calibri"/>
              <a:cs typeface="Calibri"/>
              <a:sym typeface="Calibri"/>
            </a:endParaRPr>
          </a:p>
        </p:txBody>
      </p:sp>
      <p:sp>
        <p:nvSpPr>
          <p:cNvPr id="337" name="Shape 337"/>
          <p:cNvSpPr/>
          <p:nvPr/>
        </p:nvSpPr>
        <p:spPr>
          <a:xfrm rot="-5400000" flipH="1">
            <a:off x="5476237" y="-699449"/>
            <a:ext cx="1596600" cy="2995499"/>
          </a:xfrm>
          <a:prstGeom prst="rtTriangle">
            <a:avLst/>
          </a:prstGeom>
          <a:blipFill rotWithShape="1">
            <a:blip r:embed="rId3">
              <a:alphaModFix/>
            </a:blip>
            <a:tile tx="0" ty="0" sx="100000" sy="100000" flip="none" algn="tl"/>
          </a:blipFill>
          <a:ln>
            <a:noFill/>
          </a:ln>
        </p:spPr>
        <p:txBody>
          <a:bodyPr lIns="96375" tIns="48175" rIns="96375" bIns="48175" anchor="ctr" anchorCtr="0">
            <a:noAutofit/>
          </a:bodyPr>
          <a:lstStyle/>
          <a:p>
            <a:pPr marL="0" marR="0" lvl="0" indent="0" algn="ctr" rtl="0">
              <a:spcBef>
                <a:spcPts val="0"/>
              </a:spcBef>
              <a:buNone/>
            </a:pPr>
            <a:endParaRPr lang="es-419" sz="2000" b="0" i="0" u="none" strike="noStrike" cap="none" dirty="0">
              <a:solidFill>
                <a:schemeClr val="lt1"/>
              </a:solidFill>
              <a:latin typeface="Calibri"/>
              <a:ea typeface="Calibri"/>
              <a:cs typeface="Calibri"/>
              <a:sym typeface="Calibri"/>
            </a:endParaRPr>
          </a:p>
        </p:txBody>
      </p:sp>
      <p:grpSp>
        <p:nvGrpSpPr>
          <p:cNvPr id="338" name="Shape 338"/>
          <p:cNvGrpSpPr/>
          <p:nvPr/>
        </p:nvGrpSpPr>
        <p:grpSpPr>
          <a:xfrm>
            <a:off x="552087" y="603680"/>
            <a:ext cx="6001616" cy="4758895"/>
            <a:chOff x="642497" y="1544634"/>
            <a:chExt cx="5648579" cy="4542665"/>
          </a:xfrm>
        </p:grpSpPr>
        <p:grpSp>
          <p:nvGrpSpPr>
            <p:cNvPr id="339" name="Shape 339"/>
            <p:cNvGrpSpPr/>
            <p:nvPr/>
          </p:nvGrpSpPr>
          <p:grpSpPr>
            <a:xfrm>
              <a:off x="804677" y="1544634"/>
              <a:ext cx="5486400" cy="4542665"/>
              <a:chOff x="804677" y="177301"/>
              <a:chExt cx="5486400" cy="4542665"/>
            </a:xfrm>
          </p:grpSpPr>
          <p:sp>
            <p:nvSpPr>
              <p:cNvPr id="340" name="Shape 340"/>
              <p:cNvSpPr txBox="1"/>
              <p:nvPr/>
            </p:nvSpPr>
            <p:spPr>
              <a:xfrm>
                <a:off x="804677" y="3128466"/>
                <a:ext cx="5486400" cy="1591499"/>
              </a:xfrm>
              <a:prstGeom prst="rect">
                <a:avLst/>
              </a:prstGeom>
              <a:noFill/>
              <a:ln>
                <a:noFill/>
              </a:ln>
            </p:spPr>
            <p:txBody>
              <a:bodyPr lIns="96650" tIns="48325" rIns="96650" bIns="48325" anchor="t" anchorCtr="0">
                <a:noAutofit/>
              </a:bodyPr>
              <a:lstStyle/>
              <a:p>
                <a:pPr>
                  <a:buSzPct val="25000"/>
                </a:pPr>
                <a:r>
                  <a:rPr lang="es-419" sz="3400" b="1" dirty="0" smtClean="0">
                    <a:solidFill>
                      <a:schemeClr val="dk1"/>
                    </a:solidFill>
                    <a:latin typeface="Calibri"/>
                    <a:ea typeface="Calibri"/>
                    <a:cs typeface="Calibri"/>
                    <a:sym typeface="Calibri"/>
                  </a:rPr>
                  <a:t>Instrucciones del maestro</a:t>
                </a:r>
              </a:p>
              <a:p>
                <a:pPr marL="0" marR="0" lvl="0" indent="0" algn="l" rtl="0">
                  <a:spcBef>
                    <a:spcPts val="0"/>
                  </a:spcBef>
                  <a:buSzPct val="25000"/>
                  <a:buNone/>
                </a:pPr>
                <a:r>
                  <a:rPr lang="es-419" sz="3400" b="1" i="0" u="none" strike="noStrike" cap="none" dirty="0" smtClean="0">
                    <a:solidFill>
                      <a:schemeClr val="dk1"/>
                    </a:solidFill>
                    <a:latin typeface="Calibri"/>
                    <a:ea typeface="Calibri"/>
                    <a:cs typeface="Calibri"/>
                    <a:sym typeface="Calibri"/>
                  </a:rPr>
                  <a:t>Pre-evaluación Trimestre </a:t>
                </a:r>
                <a:r>
                  <a:rPr lang="es-419" sz="3400" b="1" dirty="0" smtClean="0">
                    <a:solidFill>
                      <a:schemeClr val="dk1"/>
                    </a:solidFill>
                    <a:latin typeface="Calibri"/>
                    <a:ea typeface="Calibri"/>
                    <a:cs typeface="Calibri"/>
                    <a:sym typeface="Calibri"/>
                  </a:rPr>
                  <a:t>4</a:t>
                </a:r>
                <a:endParaRPr lang="es-419" sz="3400" b="1" strike="sngStrike" dirty="0">
                  <a:solidFill>
                    <a:schemeClr val="dk1"/>
                  </a:solidFill>
                  <a:latin typeface="Calibri"/>
                  <a:ea typeface="Calibri"/>
                  <a:cs typeface="Calibri"/>
                  <a:sym typeface="Calibri"/>
                </a:endParaRPr>
              </a:p>
            </p:txBody>
          </p:sp>
          <p:sp>
            <p:nvSpPr>
              <p:cNvPr id="341" name="Shape 341"/>
              <p:cNvSpPr/>
              <p:nvPr/>
            </p:nvSpPr>
            <p:spPr>
              <a:xfrm>
                <a:off x="1651465" y="177301"/>
                <a:ext cx="1735500" cy="837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5100" b="1" dirty="0" smtClean="0">
                    <a:solidFill>
                      <a:schemeClr val="dk1"/>
                    </a:solidFill>
                    <a:latin typeface="Calibri"/>
                    <a:ea typeface="Calibri"/>
                    <a:cs typeface="Calibri"/>
                    <a:sym typeface="Calibri"/>
                  </a:rPr>
                  <a:t>Grado</a:t>
                </a:r>
                <a:endParaRPr lang="es-419" sz="5100" b="1" dirty="0">
                  <a:solidFill>
                    <a:schemeClr val="dk1"/>
                  </a:solidFill>
                  <a:latin typeface="Calibri"/>
                  <a:ea typeface="Calibri"/>
                  <a:cs typeface="Calibri"/>
                  <a:sym typeface="Calibri"/>
                </a:endParaRPr>
              </a:p>
            </p:txBody>
          </p:sp>
        </p:grpSp>
        <p:sp>
          <p:nvSpPr>
            <p:cNvPr id="342" name="Shape 342"/>
            <p:cNvSpPr/>
            <p:nvPr/>
          </p:nvSpPr>
          <p:spPr>
            <a:xfrm>
              <a:off x="642497" y="1579021"/>
              <a:ext cx="1046700" cy="969600"/>
            </a:xfrm>
            <a:prstGeom prst="rect">
              <a:avLst/>
            </a:prstGeom>
            <a:solidFill>
              <a:srgbClr val="FFFFE7"/>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s-419" sz="6000" b="1" dirty="0" smtClean="0">
                  <a:solidFill>
                    <a:schemeClr val="dk1"/>
                  </a:solidFill>
                  <a:latin typeface="Calibri"/>
                  <a:ea typeface="Calibri"/>
                  <a:cs typeface="Calibri"/>
                  <a:sym typeface="Calibri"/>
                </a:rPr>
                <a:t>3</a:t>
              </a:r>
              <a:r>
                <a:rPr lang="es-419" sz="6000" b="1" baseline="30000" dirty="0" smtClean="0">
                  <a:solidFill>
                    <a:schemeClr val="dk1"/>
                  </a:solidFill>
                  <a:latin typeface="Calibri"/>
                  <a:ea typeface="Calibri"/>
                  <a:cs typeface="Calibri"/>
                  <a:sym typeface="Calibri"/>
                </a:rPr>
                <a:t>er</a:t>
              </a:r>
              <a:endParaRPr lang="es-419" sz="6000" b="1" baseline="30000" dirty="0">
                <a:solidFill>
                  <a:schemeClr val="dk1"/>
                </a:solidFill>
                <a:latin typeface="Calibri"/>
                <a:ea typeface="Calibri"/>
                <a:cs typeface="Calibri"/>
                <a:sym typeface="Calibri"/>
              </a:endParaRPr>
            </a:p>
          </p:txBody>
        </p:sp>
        <p:grpSp>
          <p:nvGrpSpPr>
            <p:cNvPr id="343" name="Shape 343"/>
            <p:cNvGrpSpPr/>
            <p:nvPr/>
          </p:nvGrpSpPr>
          <p:grpSpPr>
            <a:xfrm>
              <a:off x="844645" y="2271065"/>
              <a:ext cx="2725056" cy="2518095"/>
              <a:chOff x="1676541" y="882134"/>
              <a:chExt cx="3711600" cy="3501731"/>
            </a:xfrm>
          </p:grpSpPr>
          <p:sp>
            <p:nvSpPr>
              <p:cNvPr id="344" name="Shape 344"/>
              <p:cNvSpPr/>
              <p:nvPr/>
            </p:nvSpPr>
            <p:spPr>
              <a:xfrm rot="1584421" flipH="1">
                <a:off x="1975830" y="1498360"/>
                <a:ext cx="3113020" cy="2076331"/>
              </a:xfrm>
              <a:prstGeom prst="parallelogram">
                <a:avLst>
                  <a:gd name="adj" fmla="val 25000"/>
                </a:avLst>
              </a:prstGeom>
              <a:solidFill>
                <a:srgbClr val="002060"/>
              </a:solidFill>
              <a:ln>
                <a:noFill/>
              </a:ln>
            </p:spPr>
            <p:txBody>
              <a:bodyPr lIns="91425" tIns="45700" rIns="91425" bIns="45700" anchor="ctr" anchorCtr="0">
                <a:noAutofit/>
              </a:bodyPr>
              <a:lstStyle/>
              <a:p>
                <a:pPr marL="0" marR="0" lvl="0" indent="0" algn="ctr" rtl="0">
                  <a:spcBef>
                    <a:spcPts val="0"/>
                  </a:spcBef>
                  <a:buNone/>
                </a:pPr>
                <a:endParaRPr lang="es-419" sz="1900" b="0" u="none" dirty="0">
                  <a:solidFill>
                    <a:schemeClr val="lt1"/>
                  </a:solidFill>
                  <a:latin typeface="Calibri"/>
                  <a:ea typeface="Calibri"/>
                  <a:cs typeface="Calibri"/>
                  <a:sym typeface="Calibri"/>
                </a:endParaRPr>
              </a:p>
            </p:txBody>
          </p:sp>
          <p:sp>
            <p:nvSpPr>
              <p:cNvPr id="345" name="Shape 345"/>
              <p:cNvSpPr/>
              <p:nvPr/>
            </p:nvSpPr>
            <p:spPr>
              <a:xfrm>
                <a:off x="2577440" y="882134"/>
                <a:ext cx="2505900" cy="1981200"/>
              </a:xfrm>
              <a:prstGeom prst="parallelogram">
                <a:avLst>
                  <a:gd name="adj" fmla="val 25000"/>
                </a:avLst>
              </a:prstGeom>
              <a:solidFill>
                <a:srgbClr val="953734"/>
              </a:solidFill>
              <a:ln>
                <a:noFill/>
              </a:ln>
            </p:spPr>
            <p:txBody>
              <a:bodyPr lIns="91425" tIns="45700" rIns="91425" bIns="45700" anchor="ctr" anchorCtr="0">
                <a:noAutofit/>
              </a:bodyPr>
              <a:lstStyle/>
              <a:p>
                <a:pPr marL="0" marR="0" lvl="0" indent="0" algn="ctr" rtl="0">
                  <a:spcBef>
                    <a:spcPts val="0"/>
                  </a:spcBef>
                  <a:buNone/>
                </a:pPr>
                <a:endParaRPr lang="es-419" sz="1900" b="0" u="none" dirty="0">
                  <a:solidFill>
                    <a:schemeClr val="lt1"/>
                  </a:solidFill>
                  <a:latin typeface="Calibri"/>
                  <a:ea typeface="Calibri"/>
                  <a:cs typeface="Calibri"/>
                  <a:sym typeface="Calibri"/>
                </a:endParaRPr>
              </a:p>
            </p:txBody>
          </p:sp>
          <p:grpSp>
            <p:nvGrpSpPr>
              <p:cNvPr id="346" name="Shape 346"/>
              <p:cNvGrpSpPr/>
              <p:nvPr/>
            </p:nvGrpSpPr>
            <p:grpSpPr>
              <a:xfrm>
                <a:off x="2160693" y="1144902"/>
                <a:ext cx="2741331" cy="2311761"/>
                <a:chOff x="-3283682" y="398967"/>
                <a:chExt cx="3588600" cy="3185999"/>
              </a:xfrm>
            </p:grpSpPr>
            <p:sp>
              <p:nvSpPr>
                <p:cNvPr id="347" name="Shape 347"/>
                <p:cNvSpPr/>
                <p:nvPr/>
              </p:nvSpPr>
              <p:spPr>
                <a:xfrm rot="-908244">
                  <a:off x="-3013309" y="753971"/>
                  <a:ext cx="3047853" cy="2475992"/>
                </a:xfrm>
                <a:prstGeom prst="rect">
                  <a:avLst/>
                </a:prstGeom>
                <a:solidFill>
                  <a:srgbClr val="D9959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pic>
              <p:nvPicPr>
                <p:cNvPr id="348" name="Shape 348"/>
                <p:cNvPicPr preferRelativeResize="0"/>
                <p:nvPr/>
              </p:nvPicPr>
              <p:blipFill rotWithShape="1">
                <a:blip r:embed="rId4">
                  <a:alphaModFix/>
                </a:blip>
                <a:srcRect t="8821" b="13665"/>
                <a:stretch/>
              </p:blipFill>
              <p:spPr>
                <a:xfrm rot="-547293">
                  <a:off x="-2792990" y="1008494"/>
                  <a:ext cx="2562302" cy="1655345"/>
                </a:xfrm>
                <a:prstGeom prst="rect">
                  <a:avLst/>
                </a:prstGeom>
                <a:solidFill>
                  <a:srgbClr val="ECECEC"/>
                </a:solidFill>
                <a:ln w="190500" cap="sq" cmpd="sng">
                  <a:solidFill>
                    <a:srgbClr val="FFFFFF"/>
                  </a:solidFill>
                  <a:prstDash val="solid"/>
                  <a:miter/>
                  <a:headEnd type="none" w="med" len="med"/>
                  <a:tailEnd type="none" w="med" len="med"/>
                </a:ln>
              </p:spPr>
            </p:pic>
          </p:grpSp>
          <p:grpSp>
            <p:nvGrpSpPr>
              <p:cNvPr id="349" name="Shape 349"/>
              <p:cNvGrpSpPr/>
              <p:nvPr/>
            </p:nvGrpSpPr>
            <p:grpSpPr>
              <a:xfrm>
                <a:off x="3031360" y="2220525"/>
                <a:ext cx="2270939" cy="2163341"/>
                <a:chOff x="4806019" y="2176590"/>
                <a:chExt cx="2270939" cy="2163341"/>
              </a:xfrm>
            </p:grpSpPr>
            <p:pic>
              <p:nvPicPr>
                <p:cNvPr id="350" name="Shape 350"/>
                <p:cNvPicPr preferRelativeResize="0"/>
                <p:nvPr/>
              </p:nvPicPr>
              <p:blipFill rotWithShape="1">
                <a:blip r:embed="rId5">
                  <a:alphaModFix/>
                </a:blip>
                <a:srcRect/>
                <a:stretch/>
              </p:blipFill>
              <p:spPr>
                <a:xfrm rot="-3765092">
                  <a:off x="5040126" y="2410697"/>
                  <a:ext cx="1349786" cy="1349786"/>
                </a:xfrm>
                <a:prstGeom prst="rect">
                  <a:avLst/>
                </a:prstGeom>
                <a:noFill/>
                <a:ln>
                  <a:noFill/>
                </a:ln>
              </p:spPr>
            </p:pic>
            <p:pic>
              <p:nvPicPr>
                <p:cNvPr id="351" name="Shape 351"/>
                <p:cNvPicPr preferRelativeResize="0"/>
                <p:nvPr/>
              </p:nvPicPr>
              <p:blipFill rotWithShape="1">
                <a:blip r:embed="rId6">
                  <a:alphaModFix/>
                </a:blip>
                <a:srcRect/>
                <a:stretch/>
              </p:blipFill>
              <p:spPr>
                <a:xfrm rot="-2029668">
                  <a:off x="5465547" y="2728520"/>
                  <a:ext cx="1349922" cy="1349922"/>
                </a:xfrm>
                <a:prstGeom prst="rect">
                  <a:avLst/>
                </a:prstGeom>
                <a:noFill/>
                <a:ln>
                  <a:noFill/>
                </a:ln>
              </p:spPr>
            </p:pic>
          </p:grpSp>
        </p:grpSp>
      </p:grpSp>
      <p:sp>
        <p:nvSpPr>
          <p:cNvPr id="352" name="Shape 352"/>
          <p:cNvSpPr/>
          <p:nvPr/>
        </p:nvSpPr>
        <p:spPr>
          <a:xfrm>
            <a:off x="724402" y="5113762"/>
            <a:ext cx="6149999" cy="400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2000" b="1" dirty="0" smtClean="0">
                <a:solidFill>
                  <a:schemeClr val="dk1"/>
                </a:solidFill>
                <a:latin typeface="Calibri"/>
                <a:ea typeface="Calibri"/>
                <a:cs typeface="Calibri"/>
                <a:sym typeface="Calibri"/>
              </a:rPr>
              <a:t>Texto literario e informativo</a:t>
            </a:r>
            <a:endParaRPr lang="es-419" sz="2000" b="1" dirty="0">
              <a:solidFill>
                <a:schemeClr val="dk1"/>
              </a:solidFill>
              <a:latin typeface="Calibri"/>
              <a:ea typeface="Calibri"/>
              <a:cs typeface="Calibri"/>
              <a:sym typeface="Calibri"/>
            </a:endParaRPr>
          </a:p>
        </p:txBody>
      </p:sp>
      <p:sp>
        <p:nvSpPr>
          <p:cNvPr id="353" name="Shape 353"/>
          <p:cNvSpPr/>
          <p:nvPr/>
        </p:nvSpPr>
        <p:spPr>
          <a:xfrm>
            <a:off x="4038600" y="7670681"/>
            <a:ext cx="2590800" cy="1244700"/>
          </a:xfrm>
          <a:prstGeom prst="rect">
            <a:avLst/>
          </a:prstGeom>
          <a:solidFill>
            <a:schemeClr val="lt2"/>
          </a:solidFill>
          <a:ln>
            <a:noFill/>
          </a:ln>
        </p:spPr>
        <p:txBody>
          <a:bodyPr lIns="101875" tIns="50925" rIns="101875" bIns="50925" anchor="ctr" anchorCtr="0">
            <a:noAutofit/>
          </a:bodyPr>
          <a:lstStyle/>
          <a:p>
            <a:pPr marL="0" marR="0" lvl="0" indent="0" algn="ctr" rtl="0">
              <a:spcBef>
                <a:spcPts val="0"/>
              </a:spcBef>
              <a:buSzPct val="25000"/>
              <a:buNone/>
            </a:pPr>
            <a:r>
              <a:rPr lang="es-419" sz="2000" b="1" dirty="0" smtClean="0">
                <a:solidFill>
                  <a:schemeClr val="dk1"/>
                </a:solidFill>
                <a:latin typeface="Calibri"/>
                <a:ea typeface="Calibri"/>
                <a:cs typeface="Calibri"/>
                <a:sym typeface="Calibri"/>
              </a:rPr>
              <a:t>Tarea de rendimiento al nivel de grado</a:t>
            </a:r>
            <a:endParaRPr lang="es-419" sz="2000" b="1" dirty="0">
              <a:solidFill>
                <a:schemeClr val="dk1"/>
              </a:solidFill>
              <a:latin typeface="Calibri"/>
              <a:ea typeface="Calibri"/>
              <a:cs typeface="Calibri"/>
              <a:sym typeface="Calibri"/>
            </a:endParaRPr>
          </a:p>
        </p:txBody>
      </p:sp>
      <p:sp>
        <p:nvSpPr>
          <p:cNvPr id="354" name="Shape 354"/>
          <p:cNvSpPr/>
          <p:nvPr/>
        </p:nvSpPr>
        <p:spPr>
          <a:xfrm>
            <a:off x="4038600" y="5991596"/>
            <a:ext cx="2590800" cy="1244700"/>
          </a:xfrm>
          <a:prstGeom prst="rect">
            <a:avLst/>
          </a:prstGeom>
          <a:solidFill>
            <a:schemeClr val="lt2"/>
          </a:solidFill>
          <a:ln>
            <a:noFill/>
          </a:ln>
        </p:spPr>
        <p:txBody>
          <a:bodyPr lIns="101875" tIns="50925" rIns="101875" bIns="50925" anchor="ctr" anchorCtr="0">
            <a:noAutofit/>
          </a:bodyPr>
          <a:lstStyle/>
          <a:p>
            <a:pPr marL="0" marR="0" lvl="0" indent="0" algn="ctr" rtl="0">
              <a:spcBef>
                <a:spcPts val="0"/>
              </a:spcBef>
              <a:buSzPct val="25000"/>
              <a:buNone/>
            </a:pPr>
            <a:r>
              <a:rPr lang="es-419" sz="2000" b="1" dirty="0" smtClean="0">
                <a:solidFill>
                  <a:schemeClr val="dk1"/>
                </a:solidFill>
                <a:latin typeface="Calibri"/>
                <a:ea typeface="Calibri"/>
                <a:cs typeface="Calibri"/>
                <a:sym typeface="Calibri"/>
              </a:rPr>
              <a:t>Pasos secuenciales </a:t>
            </a:r>
          </a:p>
          <a:p>
            <a:pPr marL="0" marR="0" lvl="0" indent="0" algn="ctr" rtl="0">
              <a:spcBef>
                <a:spcPts val="0"/>
              </a:spcBef>
              <a:buSzPct val="25000"/>
              <a:buNone/>
            </a:pPr>
            <a:r>
              <a:rPr lang="es-419" sz="2000" b="1" u="sng" dirty="0" smtClean="0">
                <a:solidFill>
                  <a:schemeClr val="dk1"/>
                </a:solidFill>
                <a:latin typeface="Calibri"/>
                <a:ea typeface="Calibri"/>
                <a:cs typeface="Calibri"/>
                <a:sym typeface="Calibri"/>
              </a:rPr>
              <a:t>hacia</a:t>
            </a:r>
            <a:r>
              <a:rPr lang="es-419" sz="2000" b="1" dirty="0" smtClean="0">
                <a:solidFill>
                  <a:schemeClr val="dk1"/>
                </a:solidFill>
                <a:latin typeface="Calibri"/>
                <a:ea typeface="Calibri"/>
                <a:cs typeface="Calibri"/>
                <a:sym typeface="Calibri"/>
              </a:rPr>
              <a:t> el dominio del Estándar</a:t>
            </a:r>
            <a:endParaRPr lang="es-419" sz="2000" b="1" dirty="0">
              <a:solidFill>
                <a:schemeClr val="dk1"/>
              </a:solidFill>
              <a:latin typeface="Calibri"/>
              <a:ea typeface="Calibri"/>
              <a:cs typeface="Calibri"/>
              <a:sym typeface="Calibri"/>
            </a:endParaRPr>
          </a:p>
        </p:txBody>
      </p:sp>
      <p:sp>
        <p:nvSpPr>
          <p:cNvPr id="355" name="Shape 355"/>
          <p:cNvSpPr/>
          <p:nvPr/>
        </p:nvSpPr>
        <p:spPr>
          <a:xfrm>
            <a:off x="589822" y="6148655"/>
            <a:ext cx="3886200" cy="2492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1300" b="1" u="sng" dirty="0" smtClean="0">
                <a:solidFill>
                  <a:srgbClr val="000000"/>
                </a:solidFill>
                <a:latin typeface="Calibri"/>
                <a:ea typeface="Calibri"/>
                <a:cs typeface="Calibri"/>
                <a:sym typeface="Calibri"/>
              </a:rPr>
              <a:t>Lectura</a:t>
            </a:r>
          </a:p>
          <a:p>
            <a:pPr marL="0" marR="0" lvl="0" indent="0" algn="l" rtl="0">
              <a:spcBef>
                <a:spcPts val="0"/>
              </a:spcBef>
              <a:buSzPct val="25000"/>
              <a:buNone/>
            </a:pPr>
            <a:r>
              <a:rPr lang="es-419" sz="1300" b="1" dirty="0" smtClean="0">
                <a:solidFill>
                  <a:srgbClr val="C00000"/>
                </a:solidFill>
                <a:latin typeface="Calibri"/>
                <a:ea typeface="Calibri"/>
                <a:cs typeface="Calibri"/>
                <a:sym typeface="Calibri"/>
              </a:rPr>
              <a:t>12</a:t>
            </a:r>
            <a:r>
              <a:rPr lang="es-419" sz="1300" b="1" dirty="0" smtClean="0">
                <a:solidFill>
                  <a:srgbClr val="000000"/>
                </a:solidFill>
                <a:latin typeface="Calibri"/>
                <a:ea typeface="Calibri"/>
                <a:cs typeface="Calibri"/>
                <a:sym typeface="Calibri"/>
              </a:rPr>
              <a:t> Preguntas de selección múltiple </a:t>
            </a:r>
          </a:p>
          <a:p>
            <a:pPr marL="0" marR="0" lvl="0" indent="0" algn="l" rtl="0">
              <a:spcBef>
                <a:spcPts val="0"/>
              </a:spcBef>
              <a:buSzPct val="25000"/>
              <a:buNone/>
            </a:pPr>
            <a:r>
              <a:rPr lang="es-419" sz="1300" b="1" dirty="0" smtClean="0">
                <a:solidFill>
                  <a:srgbClr val="C00000"/>
                </a:solidFill>
                <a:latin typeface="Calibri"/>
                <a:ea typeface="Calibri"/>
                <a:cs typeface="Calibri"/>
                <a:sym typeface="Calibri"/>
              </a:rPr>
              <a:t>  1 </a:t>
            </a:r>
            <a:r>
              <a:rPr lang="es-419" sz="1300" b="1" dirty="0" smtClean="0">
                <a:solidFill>
                  <a:srgbClr val="000000"/>
                </a:solidFill>
                <a:latin typeface="Calibri"/>
                <a:ea typeface="Calibri"/>
                <a:cs typeface="Calibri"/>
                <a:sym typeface="Calibri"/>
              </a:rPr>
              <a:t>Respuesta construida</a:t>
            </a:r>
          </a:p>
          <a:p>
            <a:pPr marL="0" marR="0" lvl="0" indent="0" algn="l" rtl="0">
              <a:spcBef>
                <a:spcPts val="0"/>
              </a:spcBef>
              <a:buSzPct val="25000"/>
              <a:buNone/>
            </a:pPr>
            <a:r>
              <a:rPr lang="es-419" sz="1300" b="1" u="sng" dirty="0" smtClean="0">
                <a:solidFill>
                  <a:srgbClr val="000000"/>
                </a:solidFill>
                <a:latin typeface="Calibri"/>
                <a:ea typeface="Calibri"/>
                <a:cs typeface="Calibri"/>
                <a:sym typeface="Calibri"/>
              </a:rPr>
              <a:t>Investigación</a:t>
            </a:r>
          </a:p>
          <a:p>
            <a:pPr marL="0" marR="0" lvl="0" indent="0" algn="l" rtl="0">
              <a:spcBef>
                <a:spcPts val="0"/>
              </a:spcBef>
              <a:buSzPct val="25000"/>
              <a:buNone/>
            </a:pPr>
            <a:r>
              <a:rPr lang="es-419" sz="1300" b="1" dirty="0" smtClean="0">
                <a:solidFill>
                  <a:srgbClr val="C00000"/>
                </a:solidFill>
                <a:latin typeface="Calibri"/>
                <a:ea typeface="Calibri"/>
                <a:cs typeface="Calibri"/>
                <a:sym typeface="Calibri"/>
              </a:rPr>
              <a:t>  3</a:t>
            </a:r>
            <a:r>
              <a:rPr lang="es-419" sz="1300" b="1" dirty="0" smtClean="0">
                <a:solidFill>
                  <a:srgbClr val="000000"/>
                </a:solidFill>
                <a:latin typeface="Calibri"/>
                <a:ea typeface="Calibri"/>
                <a:cs typeface="Calibri"/>
                <a:sym typeface="Calibri"/>
              </a:rPr>
              <a:t> Respuestas construidas</a:t>
            </a:r>
          </a:p>
          <a:p>
            <a:pPr marL="0" marR="0" lvl="0" indent="0" algn="l" rtl="0">
              <a:spcBef>
                <a:spcPts val="0"/>
              </a:spcBef>
              <a:buSzPct val="25000"/>
              <a:buNone/>
            </a:pPr>
            <a:r>
              <a:rPr lang="es-419" sz="1300" b="1" u="sng" dirty="0" smtClean="0">
                <a:solidFill>
                  <a:srgbClr val="000000"/>
                </a:solidFill>
                <a:latin typeface="Calibri"/>
                <a:ea typeface="Calibri"/>
                <a:cs typeface="Calibri"/>
                <a:sym typeface="Calibri"/>
              </a:rPr>
              <a:t>Escritura</a:t>
            </a:r>
          </a:p>
          <a:p>
            <a:pPr marL="0" marR="0" lvl="0" indent="0" algn="l" rtl="0">
              <a:spcBef>
                <a:spcPts val="0"/>
              </a:spcBef>
              <a:buSzPct val="25000"/>
              <a:buNone/>
            </a:pPr>
            <a:r>
              <a:rPr lang="es-419" sz="1300" b="1" dirty="0" smtClean="0">
                <a:solidFill>
                  <a:srgbClr val="000000"/>
                </a:solidFill>
                <a:latin typeface="Calibri"/>
                <a:ea typeface="Calibri"/>
                <a:cs typeface="Calibri"/>
                <a:sym typeface="Calibri"/>
              </a:rPr>
              <a:t>  </a:t>
            </a:r>
            <a:r>
              <a:rPr lang="es-419" sz="1300" b="1" dirty="0" smtClean="0">
                <a:solidFill>
                  <a:srgbClr val="FF0000"/>
                </a:solidFill>
                <a:latin typeface="Calibri"/>
                <a:ea typeface="Calibri"/>
                <a:cs typeface="Calibri"/>
                <a:sym typeface="Calibri"/>
              </a:rPr>
              <a:t>1</a:t>
            </a:r>
            <a:r>
              <a:rPr lang="es-419" sz="1300" b="1" dirty="0" smtClean="0">
                <a:solidFill>
                  <a:srgbClr val="000000"/>
                </a:solidFill>
                <a:latin typeface="Calibri"/>
                <a:ea typeface="Calibri"/>
                <a:cs typeface="Calibri"/>
                <a:sym typeface="Calibri"/>
              </a:rPr>
              <a:t> Composición completa (Tarea de rendimiento)</a:t>
            </a:r>
          </a:p>
          <a:p>
            <a:pPr marL="0" marR="0" lvl="0" indent="0" algn="l" rtl="0">
              <a:spcBef>
                <a:spcPts val="0"/>
              </a:spcBef>
              <a:buSzPct val="25000"/>
              <a:buNone/>
            </a:pPr>
            <a:r>
              <a:rPr lang="es-419" sz="1300" b="1" dirty="0" smtClean="0">
                <a:solidFill>
                  <a:srgbClr val="000000"/>
                </a:solidFill>
                <a:latin typeface="Calibri"/>
                <a:ea typeface="Calibri"/>
                <a:cs typeface="Calibri"/>
                <a:sym typeface="Calibri"/>
              </a:rPr>
              <a:t>  </a:t>
            </a:r>
            <a:r>
              <a:rPr lang="es-419" sz="1300" b="1" dirty="0" smtClean="0">
                <a:solidFill>
                  <a:srgbClr val="C00000"/>
                </a:solidFill>
                <a:latin typeface="Calibri"/>
                <a:ea typeface="Calibri"/>
                <a:cs typeface="Calibri"/>
                <a:sym typeface="Calibri"/>
              </a:rPr>
              <a:t>1</a:t>
            </a:r>
            <a:r>
              <a:rPr lang="es-419" sz="1300" b="1" dirty="0" smtClean="0">
                <a:solidFill>
                  <a:srgbClr val="000000"/>
                </a:solidFill>
                <a:latin typeface="Calibri"/>
                <a:ea typeface="Calibri"/>
                <a:cs typeface="Calibri"/>
                <a:sym typeface="Calibri"/>
              </a:rPr>
              <a:t> Escrito Breve</a:t>
            </a:r>
          </a:p>
          <a:p>
            <a:pPr marL="0" marR="0" lvl="0" indent="0" algn="l" rtl="0">
              <a:spcBef>
                <a:spcPts val="0"/>
              </a:spcBef>
              <a:buSzPct val="25000"/>
              <a:buNone/>
            </a:pPr>
            <a:r>
              <a:rPr lang="es-419" sz="1300" b="1" dirty="0" smtClean="0">
                <a:solidFill>
                  <a:srgbClr val="000000"/>
                </a:solidFill>
                <a:latin typeface="Calibri"/>
                <a:ea typeface="Calibri"/>
                <a:cs typeface="Calibri"/>
                <a:sym typeface="Calibri"/>
              </a:rPr>
              <a:t>  </a:t>
            </a:r>
            <a:r>
              <a:rPr lang="es-419" sz="1300" b="1" dirty="0" smtClean="0">
                <a:solidFill>
                  <a:srgbClr val="C00000"/>
                </a:solidFill>
                <a:latin typeface="Calibri"/>
                <a:ea typeface="Calibri"/>
                <a:cs typeface="Calibri"/>
                <a:sym typeface="Calibri"/>
              </a:rPr>
              <a:t>1 </a:t>
            </a:r>
            <a:r>
              <a:rPr lang="es-419" sz="1300" b="1" dirty="0" smtClean="0">
                <a:solidFill>
                  <a:srgbClr val="000000"/>
                </a:solidFill>
                <a:latin typeface="Calibri"/>
                <a:ea typeface="Calibri"/>
                <a:cs typeface="Calibri"/>
                <a:sym typeface="Calibri"/>
              </a:rPr>
              <a:t>Escribir para revisar </a:t>
            </a:r>
          </a:p>
          <a:p>
            <a:pPr marL="0" marR="0" lvl="0" indent="0" algn="l" rtl="0">
              <a:spcBef>
                <a:spcPts val="0"/>
              </a:spcBef>
              <a:buSzPct val="25000"/>
              <a:buNone/>
            </a:pPr>
            <a:r>
              <a:rPr lang="es-419" sz="1300" b="1" u="sng" dirty="0" smtClean="0">
                <a:solidFill>
                  <a:srgbClr val="000000"/>
                </a:solidFill>
                <a:latin typeface="Calibri"/>
                <a:ea typeface="Calibri"/>
                <a:cs typeface="Calibri"/>
                <a:sym typeface="Calibri"/>
              </a:rPr>
              <a:t>Escritura con lenguaje integrado</a:t>
            </a:r>
          </a:p>
          <a:p>
            <a:pPr marL="0" marR="0" lvl="0" indent="0" algn="l" rtl="0">
              <a:spcBef>
                <a:spcPts val="0"/>
              </a:spcBef>
              <a:buSzPct val="25000"/>
              <a:buNone/>
            </a:pPr>
            <a:r>
              <a:rPr lang="es-419" sz="1300" b="1" dirty="0" smtClean="0">
                <a:solidFill>
                  <a:srgbClr val="000000"/>
                </a:solidFill>
                <a:latin typeface="Calibri"/>
                <a:ea typeface="Calibri"/>
                <a:cs typeface="Calibri"/>
                <a:sym typeface="Calibri"/>
              </a:rPr>
              <a:t>  </a:t>
            </a:r>
            <a:r>
              <a:rPr lang="es-419" sz="1300" b="1" dirty="0" smtClean="0">
                <a:solidFill>
                  <a:srgbClr val="C00000"/>
                </a:solidFill>
                <a:latin typeface="Calibri"/>
                <a:ea typeface="Calibri"/>
                <a:cs typeface="Calibri"/>
                <a:sym typeface="Calibri"/>
              </a:rPr>
              <a:t>1 </a:t>
            </a:r>
            <a:r>
              <a:rPr lang="es-419" sz="1300" b="1" dirty="0" smtClean="0">
                <a:solidFill>
                  <a:srgbClr val="000000"/>
                </a:solidFill>
                <a:latin typeface="Calibri"/>
                <a:ea typeface="Calibri"/>
                <a:cs typeface="Calibri"/>
                <a:sym typeface="Calibri"/>
              </a:rPr>
              <a:t>Lenguaje/vocabulario</a:t>
            </a:r>
          </a:p>
          <a:p>
            <a:pPr marL="0" marR="0" lvl="0" indent="0" algn="l" rtl="0">
              <a:spcBef>
                <a:spcPts val="0"/>
              </a:spcBef>
              <a:buSzPct val="25000"/>
              <a:buNone/>
            </a:pPr>
            <a:r>
              <a:rPr lang="es-419" sz="1300" b="1" dirty="0" smtClean="0">
                <a:solidFill>
                  <a:srgbClr val="000000"/>
                </a:solidFill>
                <a:latin typeface="Calibri"/>
                <a:ea typeface="Calibri"/>
                <a:cs typeface="Calibri"/>
                <a:sym typeface="Calibri"/>
              </a:rPr>
              <a:t>  </a:t>
            </a:r>
            <a:r>
              <a:rPr lang="es-419" sz="1300" b="1" dirty="0" smtClean="0">
                <a:solidFill>
                  <a:srgbClr val="FF0000"/>
                </a:solidFill>
                <a:latin typeface="Calibri"/>
                <a:ea typeface="Calibri"/>
                <a:cs typeface="Calibri"/>
                <a:sym typeface="Calibri"/>
              </a:rPr>
              <a:t>1</a:t>
            </a:r>
            <a:r>
              <a:rPr lang="es-419" sz="1300" b="1" dirty="0" smtClean="0">
                <a:solidFill>
                  <a:srgbClr val="000000"/>
                </a:solidFill>
                <a:latin typeface="Calibri"/>
                <a:ea typeface="Calibri"/>
                <a:cs typeface="Calibri"/>
                <a:sym typeface="Calibri"/>
              </a:rPr>
              <a:t> Editar/clarificar</a:t>
            </a:r>
            <a:endParaRPr lang="es-419" sz="1300" b="1" dirty="0">
              <a:solidFill>
                <a:srgbClr val="0000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p:nvPr/>
        </p:nvSpPr>
        <p:spPr>
          <a:xfrm>
            <a:off x="1813559" y="301966"/>
            <a:ext cx="3886200" cy="410653"/>
          </a:xfrm>
          <a:prstGeom prst="rect">
            <a:avLst/>
          </a:prstGeom>
          <a:noFill/>
          <a:ln>
            <a:noFill/>
          </a:ln>
        </p:spPr>
        <p:txBody>
          <a:bodyPr lIns="101875" tIns="50925" rIns="101875" bIns="50925" anchor="t" anchorCtr="0">
            <a:noAutofit/>
          </a:bodyPr>
          <a:lstStyle/>
          <a:p>
            <a:pPr lvl="0" algn="ctr" rtl="0">
              <a:spcBef>
                <a:spcPts val="0"/>
              </a:spcBef>
              <a:buClr>
                <a:schemeClr val="dk1"/>
              </a:buClr>
              <a:buSzPct val="25000"/>
              <a:buFont typeface="Arial"/>
              <a:buNone/>
            </a:pPr>
            <a:r>
              <a:rPr lang="en-US" sz="2200">
                <a:solidFill>
                  <a:schemeClr val="dk1"/>
                </a:solidFill>
                <a:latin typeface="Calibri"/>
                <a:ea typeface="Calibri"/>
                <a:cs typeface="Calibri"/>
                <a:sym typeface="Calibri"/>
              </a:rPr>
              <a:t>Materiales complementarios</a:t>
            </a:r>
          </a:p>
        </p:txBody>
      </p:sp>
      <p:sp>
        <p:nvSpPr>
          <p:cNvPr id="431" name="Shape 431"/>
          <p:cNvSpPr txBox="1"/>
          <p:nvPr/>
        </p:nvSpPr>
        <p:spPr>
          <a:xfrm>
            <a:off x="3151304" y="867385"/>
            <a:ext cx="1210709" cy="576881"/>
          </a:xfrm>
          <a:prstGeom prst="rect">
            <a:avLst/>
          </a:prstGeom>
          <a:noFill/>
          <a:ln>
            <a:noFill/>
          </a:ln>
        </p:spPr>
        <p:txBody>
          <a:bodyPr lIns="101875" tIns="50925" rIns="101875" bIns="50925" anchor="t" anchorCtr="0">
            <a:noAutofit/>
          </a:bodyPr>
          <a:lstStyle/>
          <a:p>
            <a:pPr marL="0" marR="0" lvl="0" indent="0" algn="ctr" rtl="0">
              <a:spcBef>
                <a:spcPts val="0"/>
              </a:spcBef>
              <a:buSzPct val="25000"/>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Figura</a:t>
            </a:r>
            <a:r>
              <a:rPr lang="en-US" sz="1600" dirty="0">
                <a:solidFill>
                  <a:schemeClr val="dk1"/>
                </a:solidFill>
                <a:latin typeface="Calibri"/>
                <a:ea typeface="Calibri"/>
                <a:cs typeface="Calibri"/>
                <a:sym typeface="Calibri"/>
              </a:rPr>
              <a:t>  4 </a:t>
            </a:r>
          </a:p>
          <a:p>
            <a:pPr marL="0" marR="0" lvl="0" indent="0" algn="ctr" rtl="0">
              <a:spcBef>
                <a:spcPts val="0"/>
              </a:spcBef>
              <a:buSzPct val="25000"/>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Huracán</a:t>
            </a:r>
            <a:endParaRPr lang="en-US" sz="1600" dirty="0">
              <a:solidFill>
                <a:schemeClr val="dk1"/>
              </a:solidFill>
              <a:latin typeface="Calibri"/>
              <a:ea typeface="Calibri"/>
              <a:cs typeface="Calibri"/>
              <a:sym typeface="Calibri"/>
            </a:endParaRPr>
          </a:p>
          <a:p>
            <a:pPr marL="0" marR="0" lvl="0" indent="0" algn="ctr" rtl="0">
              <a:spcBef>
                <a:spcPts val="0"/>
              </a:spcBef>
              <a:buNone/>
            </a:pPr>
            <a:endParaRPr sz="1600" dirty="0">
              <a:solidFill>
                <a:schemeClr val="dk1"/>
              </a:solidFill>
              <a:latin typeface="Calibri"/>
              <a:ea typeface="Calibri"/>
              <a:cs typeface="Calibri"/>
              <a:sym typeface="Calibri"/>
            </a:endParaRPr>
          </a:p>
        </p:txBody>
      </p:sp>
      <p:pic>
        <p:nvPicPr>
          <p:cNvPr id="432" name="Shape 432"/>
          <p:cNvPicPr preferRelativeResize="0"/>
          <p:nvPr/>
        </p:nvPicPr>
        <p:blipFill rotWithShape="1">
          <a:blip r:embed="rId3">
            <a:alphaModFix/>
          </a:blip>
          <a:srcRect/>
          <a:stretch/>
        </p:blipFill>
        <p:spPr>
          <a:xfrm>
            <a:off x="1036320" y="1444266"/>
            <a:ext cx="5764529" cy="4201478"/>
          </a:xfrm>
          <a:prstGeom prst="rect">
            <a:avLst/>
          </a:prstGeom>
          <a:noFill/>
          <a:ln>
            <a:noFill/>
          </a:ln>
        </p:spPr>
      </p:pic>
      <p:pic>
        <p:nvPicPr>
          <p:cNvPr id="433" name="Shape 433"/>
          <p:cNvPicPr preferRelativeResize="0"/>
          <p:nvPr/>
        </p:nvPicPr>
        <p:blipFill rotWithShape="1">
          <a:blip r:embed="rId4">
            <a:alphaModFix/>
          </a:blip>
          <a:srcRect/>
          <a:stretch/>
        </p:blipFill>
        <p:spPr>
          <a:xfrm>
            <a:off x="1079500" y="6251812"/>
            <a:ext cx="5721349" cy="3576556"/>
          </a:xfrm>
          <a:prstGeom prst="rect">
            <a:avLst/>
          </a:prstGeom>
          <a:noFill/>
          <a:ln>
            <a:noFill/>
          </a:ln>
        </p:spPr>
      </p:pic>
      <p:sp>
        <p:nvSpPr>
          <p:cNvPr id="434" name="Shape 434"/>
          <p:cNvSpPr txBox="1"/>
          <p:nvPr/>
        </p:nvSpPr>
        <p:spPr>
          <a:xfrm>
            <a:off x="2323859" y="5672833"/>
            <a:ext cx="3375900" cy="595200"/>
          </a:xfrm>
          <a:prstGeom prst="rect">
            <a:avLst/>
          </a:prstGeom>
          <a:noFill/>
          <a:ln>
            <a:noFill/>
          </a:ln>
        </p:spPr>
        <p:txBody>
          <a:bodyPr lIns="101875" tIns="50925" rIns="101875" bIns="50925" anchor="t" anchorCtr="0">
            <a:noAutofit/>
          </a:bodyPr>
          <a:lstStyle/>
          <a:p>
            <a:pPr marL="0" marR="0" lvl="0" indent="0" algn="ctr" rtl="0">
              <a:spcBef>
                <a:spcPts val="0"/>
              </a:spcBef>
              <a:buSzPct val="25000"/>
              <a:buNone/>
            </a:pPr>
            <a:r>
              <a:rPr lang="en-US" sz="1600" dirty="0" err="1" smtClean="0">
                <a:solidFill>
                  <a:schemeClr val="dk1"/>
                </a:solidFill>
                <a:latin typeface="Calibri"/>
                <a:ea typeface="Calibri"/>
                <a:cs typeface="Calibri"/>
                <a:sym typeface="Calibri"/>
              </a:rPr>
              <a:t>Figura</a:t>
            </a:r>
            <a:r>
              <a:rPr lang="en-US" sz="1600" dirty="0" smtClean="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5</a:t>
            </a:r>
          </a:p>
          <a:p>
            <a:pPr marL="0" marR="0" lvl="0" indent="0" algn="ctr" rtl="0">
              <a:spcBef>
                <a:spcPts val="0"/>
              </a:spcBef>
              <a:buSzPct val="25000"/>
              <a:buNone/>
            </a:pPr>
            <a:r>
              <a:rPr lang="en-US" sz="1600" dirty="0" err="1">
                <a:solidFill>
                  <a:schemeClr val="dk1"/>
                </a:solidFill>
                <a:latin typeface="Calibri"/>
                <a:ea typeface="Calibri"/>
                <a:cs typeface="Calibri"/>
                <a:sym typeface="Calibri"/>
              </a:rPr>
              <a:t>Daños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después</a:t>
            </a:r>
            <a:r>
              <a:rPr lang="en-US" sz="1600" dirty="0">
                <a:solidFill>
                  <a:schemeClr val="dk1"/>
                </a:solidFill>
                <a:latin typeface="Calibri"/>
                <a:ea typeface="Calibri"/>
                <a:cs typeface="Calibri"/>
                <a:sym typeface="Calibri"/>
              </a:rPr>
              <a:t> de un </a:t>
            </a:r>
            <a:r>
              <a:rPr lang="en-US" sz="1600" dirty="0" err="1">
                <a:solidFill>
                  <a:schemeClr val="dk1"/>
                </a:solidFill>
                <a:latin typeface="Calibri"/>
                <a:ea typeface="Calibri"/>
                <a:cs typeface="Calibri"/>
                <a:sym typeface="Calibri"/>
              </a:rPr>
              <a:t>huracán</a:t>
            </a:r>
            <a:endParaRPr lang="en-US" sz="16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p:nvPr/>
        </p:nvSpPr>
        <p:spPr>
          <a:xfrm>
            <a:off x="1813559" y="301966"/>
            <a:ext cx="3886200" cy="410653"/>
          </a:xfrm>
          <a:prstGeom prst="rect">
            <a:avLst/>
          </a:prstGeom>
          <a:noFill/>
          <a:ln>
            <a:noFill/>
          </a:ln>
        </p:spPr>
        <p:txBody>
          <a:bodyPr lIns="101875" tIns="50925" rIns="101875" bIns="50925" anchor="t" anchorCtr="0">
            <a:noAutofit/>
          </a:bodyPr>
          <a:lstStyle/>
          <a:p>
            <a:pPr lvl="0" algn="ctr" rtl="0">
              <a:spcBef>
                <a:spcPts val="0"/>
              </a:spcBef>
              <a:buClr>
                <a:schemeClr val="dk1"/>
              </a:buClr>
              <a:buSzPct val="25000"/>
              <a:buFont typeface="Arial"/>
              <a:buNone/>
            </a:pPr>
            <a:r>
              <a:rPr lang="en-US" sz="2200">
                <a:solidFill>
                  <a:schemeClr val="dk1"/>
                </a:solidFill>
                <a:latin typeface="Calibri"/>
                <a:ea typeface="Calibri"/>
                <a:cs typeface="Calibri"/>
                <a:sym typeface="Calibri"/>
              </a:rPr>
              <a:t>Materiales complementarios</a:t>
            </a:r>
          </a:p>
        </p:txBody>
      </p:sp>
      <p:sp>
        <p:nvSpPr>
          <p:cNvPr id="440" name="Shape 440"/>
          <p:cNvSpPr txBox="1"/>
          <p:nvPr/>
        </p:nvSpPr>
        <p:spPr>
          <a:xfrm>
            <a:off x="2720883" y="5676269"/>
            <a:ext cx="298727" cy="349097"/>
          </a:xfrm>
          <a:prstGeom prst="rect">
            <a:avLst/>
          </a:prstGeom>
          <a:noFill/>
          <a:ln>
            <a:noFill/>
          </a:ln>
        </p:spPr>
        <p:txBody>
          <a:bodyPr lIns="101875" tIns="50925" rIns="101875" bIns="50925" anchor="t" anchorCtr="0">
            <a:noAutofit/>
          </a:bodyPr>
          <a:lstStyle/>
          <a:p>
            <a:pPr marL="0" marR="0" lvl="0" indent="0" algn="l" rtl="0">
              <a:spcBef>
                <a:spcPts val="0"/>
              </a:spcBef>
              <a:buSzPct val="25000"/>
              <a:buNone/>
            </a:pPr>
            <a:r>
              <a:rPr lang="en-US" sz="1600">
                <a:solidFill>
                  <a:schemeClr val="dk1"/>
                </a:solidFill>
                <a:latin typeface="Calibri"/>
                <a:ea typeface="Calibri"/>
                <a:cs typeface="Calibri"/>
                <a:sym typeface="Calibri"/>
              </a:rPr>
              <a:t>  </a:t>
            </a:r>
          </a:p>
        </p:txBody>
      </p:sp>
      <p:sp>
        <p:nvSpPr>
          <p:cNvPr id="441" name="Shape 441"/>
          <p:cNvSpPr txBox="1"/>
          <p:nvPr/>
        </p:nvSpPr>
        <p:spPr>
          <a:xfrm>
            <a:off x="1698817" y="942899"/>
            <a:ext cx="4115684" cy="595319"/>
          </a:xfrm>
          <a:prstGeom prst="rect">
            <a:avLst/>
          </a:prstGeom>
          <a:noFill/>
          <a:ln>
            <a:noFill/>
          </a:ln>
        </p:spPr>
        <p:txBody>
          <a:bodyPr lIns="101875" tIns="50925" rIns="101875" bIns="50925" anchor="t" anchorCtr="0">
            <a:noAutofit/>
          </a:bodyPr>
          <a:lstStyle/>
          <a:p>
            <a:pPr marL="0" marR="0" lvl="0" indent="0" algn="ctr" rtl="0">
              <a:spcBef>
                <a:spcPts val="0"/>
              </a:spcBef>
              <a:buSzPct val="25000"/>
              <a:buNone/>
            </a:pPr>
            <a:r>
              <a:rPr lang="en-US" sz="1600" dirty="0" err="1" smtClean="0">
                <a:solidFill>
                  <a:schemeClr val="dk1"/>
                </a:solidFill>
                <a:latin typeface="Calibri"/>
                <a:ea typeface="Calibri"/>
                <a:cs typeface="Calibri"/>
                <a:sym typeface="Calibri"/>
              </a:rPr>
              <a:t>Figura</a:t>
            </a:r>
            <a:r>
              <a:rPr lang="en-US" sz="1600" dirty="0" smtClean="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6</a:t>
            </a:r>
          </a:p>
          <a:p>
            <a:pPr marL="0" marR="0" lvl="0" indent="0" algn="ctr" rtl="0">
              <a:spcBef>
                <a:spcPts val="0"/>
              </a:spcBef>
              <a:buSzPct val="25000"/>
              <a:buNone/>
            </a:pPr>
            <a:r>
              <a:rPr lang="en-US" sz="1600" dirty="0" err="1">
                <a:solidFill>
                  <a:schemeClr val="dk1"/>
                </a:solidFill>
                <a:latin typeface="Calibri"/>
                <a:ea typeface="Calibri"/>
                <a:cs typeface="Calibri"/>
                <a:sym typeface="Calibri"/>
              </a:rPr>
              <a:t>Diferentes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organizaciones</a:t>
            </a:r>
            <a:r>
              <a:rPr lang="en-US" sz="1600" dirty="0">
                <a:solidFill>
                  <a:schemeClr val="dk1"/>
                </a:solidFill>
                <a:latin typeface="Calibri"/>
                <a:ea typeface="Calibri"/>
                <a:cs typeface="Calibri"/>
                <a:sym typeface="Calibri"/>
              </a:rPr>
              <a:t> de </a:t>
            </a:r>
            <a:r>
              <a:rPr lang="en-US" sz="1600" dirty="0" err="1" smtClean="0">
                <a:solidFill>
                  <a:schemeClr val="dk1"/>
                </a:solidFill>
                <a:latin typeface="Calibri"/>
                <a:ea typeface="Calibri"/>
                <a:cs typeface="Calibri"/>
                <a:sym typeface="Calibri"/>
              </a:rPr>
              <a:t>asistencia</a:t>
            </a:r>
            <a:endParaRPr lang="en-US" sz="1600" dirty="0">
              <a:solidFill>
                <a:schemeClr val="dk1"/>
              </a:solidFill>
              <a:latin typeface="Calibri"/>
              <a:ea typeface="Calibri"/>
              <a:cs typeface="Calibri"/>
              <a:sym typeface="Calibri"/>
            </a:endParaRPr>
          </a:p>
        </p:txBody>
      </p:sp>
      <p:pic>
        <p:nvPicPr>
          <p:cNvPr id="442" name="Shape 442"/>
          <p:cNvPicPr preferRelativeResize="0"/>
          <p:nvPr/>
        </p:nvPicPr>
        <p:blipFill rotWithShape="1">
          <a:blip r:embed="rId3">
            <a:alphaModFix/>
          </a:blip>
          <a:srcRect/>
          <a:stretch/>
        </p:blipFill>
        <p:spPr>
          <a:xfrm>
            <a:off x="1090782" y="2228113"/>
            <a:ext cx="2421678" cy="1762838"/>
          </a:xfrm>
          <a:prstGeom prst="rect">
            <a:avLst/>
          </a:prstGeom>
          <a:noFill/>
          <a:ln>
            <a:noFill/>
          </a:ln>
        </p:spPr>
      </p:pic>
      <p:pic>
        <p:nvPicPr>
          <p:cNvPr id="443" name="Shape 443"/>
          <p:cNvPicPr preferRelativeResize="0"/>
          <p:nvPr/>
        </p:nvPicPr>
        <p:blipFill rotWithShape="1">
          <a:blip r:embed="rId4">
            <a:alphaModFix/>
          </a:blip>
          <a:srcRect/>
          <a:stretch/>
        </p:blipFill>
        <p:spPr>
          <a:xfrm>
            <a:off x="3681582" y="2230734"/>
            <a:ext cx="2746060" cy="1760218"/>
          </a:xfrm>
          <a:prstGeom prst="rect">
            <a:avLst/>
          </a:prstGeom>
          <a:noFill/>
          <a:ln>
            <a:noFill/>
          </a:ln>
        </p:spPr>
      </p:pic>
      <p:pic>
        <p:nvPicPr>
          <p:cNvPr id="444" name="Shape 444"/>
          <p:cNvPicPr preferRelativeResize="0"/>
          <p:nvPr/>
        </p:nvPicPr>
        <p:blipFill rotWithShape="1">
          <a:blip r:embed="rId5">
            <a:alphaModFix/>
          </a:blip>
          <a:srcRect/>
          <a:stretch/>
        </p:blipFill>
        <p:spPr>
          <a:xfrm>
            <a:off x="1090781" y="4511217"/>
            <a:ext cx="2148135" cy="2084954"/>
          </a:xfrm>
          <a:prstGeom prst="rect">
            <a:avLst/>
          </a:prstGeom>
          <a:noFill/>
          <a:ln>
            <a:noFill/>
          </a:ln>
        </p:spPr>
      </p:pic>
      <p:pic>
        <p:nvPicPr>
          <p:cNvPr id="445" name="Shape 445"/>
          <p:cNvPicPr preferRelativeResize="0"/>
          <p:nvPr/>
        </p:nvPicPr>
        <p:blipFill rotWithShape="1">
          <a:blip r:embed="rId6">
            <a:alphaModFix/>
          </a:blip>
          <a:srcRect/>
          <a:stretch/>
        </p:blipFill>
        <p:spPr>
          <a:xfrm>
            <a:off x="3940662" y="4428529"/>
            <a:ext cx="3195319" cy="1337454"/>
          </a:xfrm>
          <a:prstGeom prst="rect">
            <a:avLst/>
          </a:prstGeom>
          <a:noFill/>
          <a:ln>
            <a:noFill/>
          </a:ln>
        </p:spPr>
      </p:pic>
      <p:pic>
        <p:nvPicPr>
          <p:cNvPr id="446" name="Shape 446"/>
          <p:cNvPicPr preferRelativeResize="0"/>
          <p:nvPr/>
        </p:nvPicPr>
        <p:blipFill rotWithShape="1">
          <a:blip r:embed="rId7">
            <a:alphaModFix/>
          </a:blip>
          <a:srcRect/>
          <a:stretch/>
        </p:blipFill>
        <p:spPr>
          <a:xfrm>
            <a:off x="3940662" y="6330802"/>
            <a:ext cx="2893059" cy="2077898"/>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11</a:t>
            </a:fld>
            <a:endParaRPr lang="en-US" sz="120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533400" y="3895286"/>
          <a:ext cx="6785429" cy="5182876"/>
        </p:xfrm>
        <a:graphic>
          <a:graphicData uri="http://schemas.openxmlformats.org/drawingml/2006/table">
            <a:tbl>
              <a:tblPr firstRow="1" bandRow="1">
                <a:tableStyleId>{5940675A-B579-460E-94D1-54222C63F5DA}</a:tableStyleId>
              </a:tblPr>
              <a:tblGrid>
                <a:gridCol w="3429000"/>
                <a:gridCol w="3356429"/>
              </a:tblGrid>
              <a:tr h="670560">
                <a:tc gridSpan="2">
                  <a:txBody>
                    <a:bodyPr/>
                    <a:lstStyle/>
                    <a:p>
                      <a:pPr algn="ctr"/>
                      <a:r>
                        <a:rPr lang="es-419" sz="1400" b="1" noProof="0" dirty="0" smtClean="0"/>
                        <a:t>Trimestre</a:t>
                      </a:r>
                      <a:r>
                        <a:rPr lang="es-419" sz="1400" b="1" baseline="0" noProof="0" dirty="0" smtClean="0"/>
                        <a:t> 4: Tarea de Rendimiento</a:t>
                      </a:r>
                      <a:endParaRPr lang="es-419" sz="1400" b="1" noProof="0" dirty="0" smtClean="0"/>
                    </a:p>
                    <a:p>
                      <a:pPr algn="ctr"/>
                      <a:r>
                        <a:rPr lang="es-419" sz="1000" b="1" baseline="0" noProof="0" dirty="0" smtClean="0">
                          <a:solidFill>
                            <a:srgbClr val="C00000"/>
                          </a:solidFill>
                        </a:rPr>
                        <a:t>Las secciones subrayadas son las calificadas por SBAC.   </a:t>
                      </a:r>
                    </a:p>
                    <a:p>
                      <a:pPr algn="ctr"/>
                      <a:r>
                        <a:rPr lang="es-419" sz="900" b="1" baseline="0" noProof="0" dirty="0" smtClean="0">
                          <a:solidFill>
                            <a:srgbClr val="002060"/>
                          </a:solidFill>
                        </a:rPr>
                        <a:t>Por favor, tome </a:t>
                      </a:r>
                      <a:r>
                        <a:rPr lang="es-419" sz="900" b="1" u="sng" baseline="0" noProof="0" dirty="0" smtClean="0">
                          <a:solidFill>
                            <a:srgbClr val="002060"/>
                          </a:solidFill>
                          <a:effectLst>
                            <a:outerShdw blurRad="38100" dist="38100" dir="2700000" algn="tl">
                              <a:srgbClr val="000000">
                                <a:alpha val="43137"/>
                              </a:srgbClr>
                            </a:outerShdw>
                          </a:effectLst>
                        </a:rPr>
                        <a:t>2 días</a:t>
                      </a:r>
                      <a:r>
                        <a:rPr lang="es-419" sz="900" b="1" u="none" baseline="0" noProof="0" dirty="0" smtClean="0">
                          <a:solidFill>
                            <a:srgbClr val="002060"/>
                          </a:solidFill>
                          <a:effectLst>
                            <a:outerShdw blurRad="38100" dist="38100" dir="2700000" algn="tl">
                              <a:srgbClr val="000000">
                                <a:alpha val="43137"/>
                              </a:srgbClr>
                            </a:outerShdw>
                          </a:effectLst>
                        </a:rPr>
                        <a:t> </a:t>
                      </a:r>
                      <a:r>
                        <a:rPr lang="es-419" sz="900" b="1" baseline="0" noProof="0" dirty="0" smtClean="0">
                          <a:solidFill>
                            <a:srgbClr val="002060"/>
                          </a:solidFill>
                        </a:rPr>
                        <a:t> para completar las tareas de rendimiento.</a:t>
                      </a:r>
                      <a:endParaRPr lang="es-419"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167640">
                <a:tc>
                  <a:txBody>
                    <a:bodyPr/>
                    <a:lstStyle/>
                    <a:p>
                      <a:pPr algn="ctr"/>
                      <a:r>
                        <a:rPr lang="es-419" sz="1200" b="1" u="sng" noProof="0" dirty="0" smtClean="0"/>
                        <a:t>Parte 1</a:t>
                      </a:r>
                      <a:endParaRPr lang="es-419" sz="1200" b="1" u="sng" noProof="0" dirty="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419" sz="1200" b="1" u="sng" noProof="0" dirty="0" smtClean="0"/>
                        <a:t>Parte 2</a:t>
                      </a:r>
                      <a:endParaRPr lang="es-419" sz="1200" b="1" u="sng" noProof="0" dirty="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7996">
                <a:tc>
                  <a:txBody>
                    <a:bodyPr/>
                    <a:lstStyle/>
                    <a:p>
                      <a:pPr>
                        <a:buFont typeface="Arial" pitchFamily="34" charset="0"/>
                        <a:buChar char="•"/>
                      </a:pPr>
                      <a:r>
                        <a:rPr lang="es-419" sz="1000" noProof="0" dirty="0" smtClean="0"/>
                        <a:t>     Actividad del salón de clase, si se desea o se necesita</a:t>
                      </a:r>
                    </a:p>
                    <a:p>
                      <a:pPr>
                        <a:buFont typeface="Arial" pitchFamily="34" charset="0"/>
                        <a:buChar char="•"/>
                      </a:pPr>
                      <a:r>
                        <a:rPr lang="es-419" sz="1000" noProof="0" dirty="0" smtClean="0"/>
                        <a:t>     Leer</a:t>
                      </a:r>
                      <a:r>
                        <a:rPr lang="es-419" sz="1000" baseline="0" noProof="0" dirty="0" smtClean="0"/>
                        <a:t> dos pasajes relacionados</a:t>
                      </a:r>
                    </a:p>
                    <a:p>
                      <a:pPr>
                        <a:buFont typeface="Arial" pitchFamily="34" charset="0"/>
                        <a:buChar char="•"/>
                      </a:pPr>
                      <a:r>
                        <a:rPr lang="es-419" sz="1000" baseline="0" noProof="0" dirty="0" smtClean="0"/>
                        <a:t>     Tomar notas mientras leen</a:t>
                      </a:r>
                    </a:p>
                    <a:p>
                      <a:pPr>
                        <a:buFont typeface="Arial" pitchFamily="34" charset="0"/>
                        <a:buChar char="•"/>
                      </a:pPr>
                      <a:r>
                        <a:rPr lang="es-419" sz="1000" baseline="0" noProof="0" dirty="0" smtClean="0"/>
                        <a:t>     </a:t>
                      </a:r>
                      <a:r>
                        <a:rPr lang="es-419" sz="1000" b="1" u="sng" kern="1200" baseline="0" noProof="0" dirty="0" smtClean="0">
                          <a:solidFill>
                            <a:srgbClr val="C00000"/>
                          </a:solidFill>
                          <a:latin typeface="+mn-lt"/>
                          <a:ea typeface="+mn-ea"/>
                          <a:cs typeface="+mn-cs"/>
                        </a:rPr>
                        <a:t>Contestar preguntas de respuestas múltiples (</a:t>
                      </a:r>
                      <a:r>
                        <a:rPr lang="es-419" sz="1000" b="1" u="sng" baseline="0" noProof="0" dirty="0" smtClean="0">
                          <a:solidFill>
                            <a:srgbClr val="C00000"/>
                          </a:solidFill>
                        </a:rPr>
                        <a:t>SR) y preguntas de investigación de respuestas construidas (CR) sobre las fuentes. </a:t>
                      </a:r>
                    </a:p>
                    <a:p>
                      <a:pPr>
                        <a:buFont typeface="Arial" pitchFamily="34" charset="0"/>
                        <a:buNone/>
                      </a:pPr>
                      <a:endParaRPr lang="es-419" sz="600" b="1" u="sng" baseline="0" noProof="0" dirty="0" smtClean="0">
                        <a:solidFill>
                          <a:srgbClr val="C00000"/>
                        </a:solidFill>
                      </a:endParaRPr>
                    </a:p>
                    <a:p>
                      <a:pPr>
                        <a:buFont typeface="Arial" pitchFamily="34" charset="0"/>
                        <a:buNone/>
                      </a:pPr>
                      <a:r>
                        <a:rPr lang="es-419" sz="1000" b="1" u="sng" baseline="0" noProof="0" dirty="0" smtClean="0">
                          <a:solidFill>
                            <a:srgbClr val="002060"/>
                          </a:solidFill>
                        </a:rPr>
                        <a:t>Componentes de la parte 1</a:t>
                      </a:r>
                    </a:p>
                    <a:p>
                      <a:pPr marL="182361" indent="-182361"/>
                      <a:r>
                        <a:rPr lang="es-419" sz="900" b="1" u="sng" noProof="0" dirty="0" smtClean="0">
                          <a:solidFill>
                            <a:srgbClr val="002060"/>
                          </a:solidFill>
                        </a:rPr>
                        <a:t>Toma de nota:</a:t>
                      </a:r>
                      <a:r>
                        <a:rPr lang="es-419"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rPr>
                        <a:t>       </a:t>
                      </a:r>
                      <a:r>
                        <a:rPr lang="es-419"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419" sz="900" b="1" noProof="0" dirty="0" smtClean="0">
                          <a:solidFill>
                            <a:srgbClr val="C00000"/>
                          </a:solidFill>
                          <a:effectLst>
                            <a:outerShdw blurRad="38100" dist="38100" dir="2700000" algn="tl">
                              <a:srgbClr val="000000">
                                <a:alpha val="43137"/>
                              </a:srgbClr>
                            </a:outerShdw>
                          </a:effectLst>
                        </a:rPr>
                        <a:t>En esta evaluación se provee una hoja para tomar notas con instrucciones para los maestros y una hoja</a:t>
                      </a:r>
                      <a:r>
                        <a:rPr lang="es-419" sz="900" b="1" baseline="0" noProof="0" dirty="0" smtClean="0">
                          <a:solidFill>
                            <a:srgbClr val="C00000"/>
                          </a:solidFill>
                          <a:effectLst>
                            <a:outerShdw blurRad="38100" dist="38100" dir="2700000" algn="tl">
                              <a:srgbClr val="000000">
                                <a:alpha val="43137"/>
                              </a:srgbClr>
                            </a:outerShdw>
                          </a:effectLst>
                        </a:rPr>
                        <a:t> para tomar notas </a:t>
                      </a:r>
                      <a:r>
                        <a:rPr lang="es-419" sz="900" b="1" noProof="0" dirty="0" smtClean="0">
                          <a:solidFill>
                            <a:srgbClr val="C00000"/>
                          </a:solidFill>
                          <a:effectLst>
                            <a:outerShdw blurRad="38100" dist="38100" dir="2700000" algn="tl">
                              <a:srgbClr val="000000">
                                <a:alpha val="43137"/>
                              </a:srgbClr>
                            </a:outerShdw>
                          </a:effectLst>
                        </a:rPr>
                        <a:t>para los estudiantes, o usted puede usar cualquier formato que haya usado con éxito en el pasado</a:t>
                      </a:r>
                      <a:r>
                        <a:rPr lang="es-419" sz="700" noProof="0" dirty="0" smtClean="0">
                          <a:solidFill>
                            <a:prstClr val="black"/>
                          </a:solidFill>
                        </a:rPr>
                        <a:t>. </a:t>
                      </a:r>
                      <a:r>
                        <a:rPr lang="es-419" sz="900" noProof="0" dirty="0" smtClean="0">
                          <a:solidFill>
                            <a:prstClr val="black"/>
                          </a:solidFill>
                        </a:rPr>
                        <a:t>Por favor, haga que los estudiantes practiquen usando la página de tomar notas en este</a:t>
                      </a:r>
                      <a:r>
                        <a:rPr lang="es-419" sz="900" noProof="0" dirty="0" smtClean="0">
                          <a:solidFill>
                            <a:prstClr val="black"/>
                          </a:solidFill>
                          <a:effectLst>
                            <a:outerShdw blurRad="38100" dist="38100" dir="2700000" algn="tl">
                              <a:srgbClr val="000000">
                                <a:alpha val="43137"/>
                              </a:srgbClr>
                            </a:outerShdw>
                          </a:effectLst>
                        </a:rPr>
                        <a:t> </a:t>
                      </a:r>
                      <a:r>
                        <a:rPr lang="es-419" sz="900" noProof="0" dirty="0" smtClean="0">
                          <a:solidFill>
                            <a:prstClr val="black"/>
                          </a:solidFill>
                        </a:rPr>
                        <a:t>documento</a:t>
                      </a:r>
                      <a:r>
                        <a:rPr lang="es-419" sz="900" noProof="0" dirty="0" smtClean="0">
                          <a:solidFill>
                            <a:prstClr val="black"/>
                          </a:solidFill>
                          <a:effectLst>
                            <a:outerShdw blurRad="38100" dist="38100" dir="2700000" algn="tl">
                              <a:srgbClr val="000000">
                                <a:alpha val="43137"/>
                              </a:srgbClr>
                            </a:outerShdw>
                          </a:effectLst>
                        </a:rPr>
                        <a:t> </a:t>
                      </a:r>
                      <a:r>
                        <a:rPr lang="es-419" sz="900" b="1" u="sng" noProof="0" dirty="0" smtClean="0">
                          <a:solidFill>
                            <a:prstClr val="black"/>
                          </a:solidFill>
                          <a:effectLst>
                            <a:outerShdw blurRad="38100" dist="38100" dir="2700000" algn="tl">
                              <a:srgbClr val="000000">
                                <a:alpha val="43137"/>
                              </a:srgbClr>
                            </a:outerShdw>
                          </a:effectLst>
                        </a:rPr>
                        <a:t>antes </a:t>
                      </a:r>
                      <a:r>
                        <a:rPr lang="es-419" sz="900" noProof="0" dirty="0" smtClean="0">
                          <a:solidFill>
                            <a:prstClr val="black"/>
                          </a:solidFill>
                        </a:rPr>
                        <a:t>de la evaluación, si es que decide usarla.   </a:t>
                      </a:r>
                    </a:p>
                    <a:p>
                      <a:pPr marL="182361" indent="-182361"/>
                      <a:endParaRPr lang="es-419" sz="300" i="1" noProof="0" dirty="0" smtClean="0"/>
                    </a:p>
                    <a:p>
                      <a:pPr marL="182361" indent="-182361"/>
                      <a:r>
                        <a:rPr lang="es-419" sz="900" b="1" u="sng" noProof="0" dirty="0" smtClean="0">
                          <a:solidFill>
                            <a:srgbClr val="002060"/>
                          </a:solidFill>
                        </a:rPr>
                        <a:t>Investigación</a:t>
                      </a:r>
                      <a:r>
                        <a:rPr lang="es-419" sz="900" b="1" noProof="0" dirty="0" smtClean="0">
                          <a:solidFill>
                            <a:srgbClr val="002060"/>
                          </a:solidFill>
                        </a:rPr>
                        <a:t>: </a:t>
                      </a:r>
                    </a:p>
                    <a:p>
                      <a:pPr marL="182361" indent="-182361"/>
                      <a:r>
                        <a:rPr lang="es-419" sz="900" b="1" noProof="0" dirty="0" smtClean="0">
                          <a:solidFill>
                            <a:srgbClr val="002060"/>
                          </a:solidFill>
                        </a:rPr>
                        <a:t>       </a:t>
                      </a:r>
                      <a:r>
                        <a:rPr lang="es-419" sz="900" noProof="0" dirty="0" smtClean="0"/>
                        <a:t>En la </a:t>
                      </a:r>
                      <a:r>
                        <a:rPr lang="es-419" sz="900" b="1" u="sng" noProof="0" dirty="0" smtClean="0"/>
                        <a:t>Parte 1</a:t>
                      </a:r>
                      <a:r>
                        <a:rPr lang="es-419" sz="900" noProof="0" dirty="0" smtClean="0"/>
                        <a:t> de una tarea de rendimiento los estudiantes contestan por escrito preguntas de respuestas construidas (CR) para medir su habilidad de utilizar las  </a:t>
                      </a:r>
                      <a:r>
                        <a:rPr lang="es-419" sz="900" b="1" u="sng" noProof="0" dirty="0" smtClean="0"/>
                        <a:t>destrezas de investigación </a:t>
                      </a:r>
                      <a:r>
                        <a:rPr lang="es-419" sz="900" b="0" u="none" noProof="0" dirty="0" smtClean="0"/>
                        <a:t>necesarias para completar dicha tarea de rendimiento.</a:t>
                      </a:r>
                      <a:r>
                        <a:rPr lang="es-419" sz="900" noProof="0" dirty="0" smtClean="0"/>
                        <a:t> Estas preguntas CR </a:t>
                      </a:r>
                      <a:r>
                        <a:rPr lang="es-419" sz="900" b="1" u="sng" noProof="0" dirty="0" smtClean="0">
                          <a:solidFill>
                            <a:srgbClr val="C00000"/>
                          </a:solidFill>
                        </a:rPr>
                        <a:t>son calificadas</a:t>
                      </a:r>
                      <a:r>
                        <a:rPr lang="es-419" sz="900" b="1" noProof="0" dirty="0" smtClean="0">
                          <a:solidFill>
                            <a:srgbClr val="C00000"/>
                          </a:solidFill>
                        </a:rPr>
                        <a:t> </a:t>
                      </a:r>
                      <a:r>
                        <a:rPr lang="es-419" sz="900" noProof="0" dirty="0" smtClean="0"/>
                        <a:t>usando las Rúbricas de Investigación SBAC en lugar de las rúbricas de respuestas</a:t>
                      </a:r>
                      <a:r>
                        <a:rPr lang="es-419" sz="900" baseline="0" noProof="0" dirty="0" smtClean="0"/>
                        <a:t> de lectura.  </a:t>
                      </a:r>
                      <a:endParaRPr lang="es-419"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419" sz="1000" noProof="0" dirty="0" smtClean="0"/>
                        <a:t>     Actividad de la clase</a:t>
                      </a:r>
                    </a:p>
                    <a:p>
                      <a:pPr>
                        <a:buFont typeface="Arial" pitchFamily="34" charset="0"/>
                        <a:buChar char="•"/>
                      </a:pPr>
                      <a:r>
                        <a:rPr lang="es-419" sz="1000" noProof="0" dirty="0" smtClean="0"/>
                        <a:t>     Planificar tu ensayo</a:t>
                      </a:r>
                      <a:r>
                        <a:rPr lang="es-419" sz="1000" baseline="0" noProof="0" dirty="0" smtClean="0"/>
                        <a:t> (escribir las ideas)</a:t>
                      </a:r>
                      <a:endParaRPr lang="es-419" sz="1000" b="1" u="sng" noProof="0" dirty="0" smtClean="0"/>
                    </a:p>
                    <a:p>
                      <a:pPr>
                        <a:buFont typeface="Arial" pitchFamily="34" charset="0"/>
                        <a:buChar char="•"/>
                      </a:pPr>
                      <a:r>
                        <a:rPr lang="es-419" sz="1000" baseline="0" noProof="0" dirty="0" smtClean="0"/>
                        <a:t>     Escribir, Revisar y Editar (W.5)</a:t>
                      </a:r>
                    </a:p>
                    <a:p>
                      <a:pPr>
                        <a:buFont typeface="Arial" pitchFamily="34" charset="0"/>
                        <a:buChar char="•"/>
                      </a:pPr>
                      <a:r>
                        <a:rPr lang="es-419" sz="1000" b="1" u="none" kern="1200" baseline="0" noProof="0" dirty="0" smtClean="0">
                          <a:solidFill>
                            <a:schemeClr val="tx1"/>
                          </a:solidFill>
                          <a:latin typeface="+mn-lt"/>
                          <a:ea typeface="+mn-ea"/>
                          <a:cs typeface="+mn-cs"/>
                        </a:rPr>
                        <a:t>     </a:t>
                      </a:r>
                      <a:r>
                        <a:rPr lang="es-419" sz="1000" b="1" u="sng" kern="1200" baseline="0" noProof="0" dirty="0" smtClean="0">
                          <a:solidFill>
                            <a:srgbClr val="C00000"/>
                          </a:solidFill>
                          <a:latin typeface="+mn-lt"/>
                          <a:ea typeface="+mn-ea"/>
                          <a:cs typeface="+mn-cs"/>
                        </a:rPr>
                        <a:t>Escribir una Composición completa o un Discurso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419"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419"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419" sz="1000" b="1" u="sng" baseline="0" noProof="0" dirty="0" smtClean="0">
                          <a:solidFill>
                            <a:srgbClr val="002060"/>
                          </a:solidFill>
                        </a:rPr>
                        <a:t>Componentes de la parte 2</a:t>
                      </a:r>
                    </a:p>
                    <a:p>
                      <a:pPr>
                        <a:buFont typeface="Arial" pitchFamily="34" charset="0"/>
                        <a:buNone/>
                      </a:pPr>
                      <a:r>
                        <a:rPr lang="es-419" sz="900" b="1" i="0" u="sng" noProof="0" dirty="0" smtClean="0">
                          <a:solidFill>
                            <a:srgbClr val="002060"/>
                          </a:solidFill>
                          <a:effectLst/>
                        </a:rPr>
                        <a:t>Planificar</a:t>
                      </a:r>
                      <a:endParaRPr lang="es-419" sz="900" noProof="0" dirty="0" smtClean="0">
                        <a:solidFill>
                          <a:srgbClr val="C00000"/>
                        </a:solidFill>
                      </a:endParaRPr>
                    </a:p>
                    <a:p>
                      <a:pPr marL="171450" indent="0">
                        <a:buFont typeface="Arial" pitchFamily="34" charset="0"/>
                        <a:buNone/>
                      </a:pPr>
                      <a:r>
                        <a:rPr lang="es-419" sz="900" noProof="0" dirty="0" smtClean="0">
                          <a:solidFill>
                            <a:schemeClr val="tx1"/>
                          </a:solidFill>
                        </a:rPr>
                        <a:t>Los estudiantes revisan notas y fuentes, y planifican su composición. </a:t>
                      </a:r>
                      <a:endParaRPr lang="es-419" sz="900" noProof="0" dirty="0" smtClean="0">
                        <a:solidFill>
                          <a:srgbClr val="C00000"/>
                        </a:solidFill>
                      </a:endParaRPr>
                    </a:p>
                    <a:p>
                      <a:pPr>
                        <a:buFont typeface="Arial" pitchFamily="34" charset="0"/>
                        <a:buNone/>
                      </a:pPr>
                      <a:r>
                        <a:rPr lang="es-419" sz="900" b="1" u="sng" noProof="0" dirty="0" smtClean="0">
                          <a:solidFill>
                            <a:srgbClr val="002060"/>
                          </a:solidFill>
                        </a:rPr>
                        <a:t>Escribir,</a:t>
                      </a:r>
                      <a:r>
                        <a:rPr lang="es-419" sz="900" b="1" u="sng" baseline="0" noProof="0" dirty="0" smtClean="0">
                          <a:solidFill>
                            <a:srgbClr val="002060"/>
                          </a:solidFill>
                        </a:rPr>
                        <a:t> Revisar, Editar</a:t>
                      </a:r>
                      <a:endParaRPr lang="es-419" sz="900" b="1" u="sng" noProof="0" dirty="0" smtClean="0">
                        <a:solidFill>
                          <a:srgbClr val="002060"/>
                        </a:solidFill>
                      </a:endParaRPr>
                    </a:p>
                    <a:p>
                      <a:pPr marL="169863" indent="-169863">
                        <a:buFont typeface="Arial" pitchFamily="34" charset="0"/>
                        <a:buNone/>
                      </a:pPr>
                      <a:r>
                        <a:rPr lang="es-419" sz="900" b="0" u="none" baseline="0" noProof="0" dirty="0" smtClean="0">
                          <a:solidFill>
                            <a:schemeClr val="tx1"/>
                          </a:solidFill>
                        </a:rPr>
                        <a:t>       Los estudiantes  escriben un borrador, revisan y editan su escrito. Las herramientas de procesadores de palabras deben estar disponibles para verificar la ortografía (pero no la gramática). Este protocolo se enfoca en los elementos clave de la </a:t>
                      </a:r>
                      <a:r>
                        <a:rPr lang="es-419" sz="900" b="1" u="none" baseline="0" noProof="0" dirty="0" smtClean="0">
                          <a:solidFill>
                            <a:schemeClr val="tx1"/>
                          </a:solidFill>
                        </a:rPr>
                        <a:t>escritura de artículos de opinión</a:t>
                      </a:r>
                      <a:r>
                        <a:rPr lang="es-419" sz="900" b="1" dirty="0" smtClean="0">
                          <a:solidFill>
                            <a:schemeClr val="tx1"/>
                          </a:solidFill>
                          <a:effectLst/>
                          <a:latin typeface="+mn-lt"/>
                          <a:ea typeface="Calibri"/>
                          <a:cs typeface="Calibri"/>
                        </a:rPr>
                        <a:t>:</a:t>
                      </a:r>
                      <a:endParaRPr lang="es-419" sz="900" b="1" dirty="0" smtClean="0">
                        <a:solidFill>
                          <a:schemeClr val="tx1"/>
                        </a:solidFill>
                        <a:effectLst/>
                        <a:latin typeface="+mn-lt"/>
                        <a:ea typeface="Calibri"/>
                        <a:cs typeface="Times New Roman"/>
                      </a:endParaRPr>
                    </a:p>
                    <a:p>
                      <a:pPr marL="168275" indent="-168275">
                        <a:buFont typeface="+mj-lt"/>
                        <a:buAutoNum type="arabicPeriod"/>
                      </a:pPr>
                      <a:r>
                        <a:rPr lang="es-419" sz="900" b="1" dirty="0" smtClean="0">
                          <a:solidFill>
                            <a:schemeClr val="tx1"/>
                          </a:solidFill>
                          <a:effectLst/>
                          <a:latin typeface="+mn-lt"/>
                          <a:ea typeface="Calibri"/>
                          <a:cs typeface="Times New Roman"/>
                        </a:rPr>
                        <a:t>Establecer</a:t>
                      </a:r>
                      <a:r>
                        <a:rPr lang="es-419" sz="900" b="1" baseline="0" dirty="0" smtClean="0">
                          <a:solidFill>
                            <a:schemeClr val="tx1"/>
                          </a:solidFill>
                          <a:effectLst/>
                          <a:latin typeface="+mn-lt"/>
                          <a:ea typeface="Calibri"/>
                          <a:cs typeface="Times New Roman"/>
                        </a:rPr>
                        <a:t> el propósito/enfoque</a:t>
                      </a:r>
                      <a:r>
                        <a:rPr lang="es-419" sz="900" b="0" dirty="0" smtClean="0">
                          <a:solidFill>
                            <a:schemeClr val="tx1"/>
                          </a:solidFill>
                          <a:effectLst/>
                          <a:latin typeface="+mn-lt"/>
                          <a:ea typeface="Calibri"/>
                          <a:cs typeface="Times New Roman"/>
                        </a:rPr>
                        <a:t>:  ¿Estableces tu opinión claramente?  ¿Te mantienes en el tema?</a:t>
                      </a:r>
                    </a:p>
                    <a:p>
                      <a:pPr marL="168275" indent="-168275">
                        <a:buFont typeface="+mj-lt"/>
                        <a:buAutoNum type="arabicPeriod"/>
                      </a:pPr>
                      <a:r>
                        <a:rPr lang="es-419" sz="900" b="1" dirty="0" smtClean="0">
                          <a:solidFill>
                            <a:schemeClr val="tx1"/>
                          </a:solidFill>
                          <a:effectLst/>
                          <a:latin typeface="+mn-lt"/>
                          <a:ea typeface="Calibri"/>
                          <a:cs typeface="Times New Roman"/>
                        </a:rPr>
                        <a:t>Organización: </a:t>
                      </a:r>
                      <a:r>
                        <a:rPr lang="es-419" sz="900" b="0" dirty="0" smtClean="0">
                          <a:solidFill>
                            <a:schemeClr val="tx1"/>
                          </a:solidFill>
                          <a:effectLst/>
                          <a:latin typeface="+mn-lt"/>
                          <a:ea typeface="Calibri"/>
                          <a:cs typeface="Times New Roman"/>
                        </a:rPr>
                        <a:t> ¿Fluyen tus ideas lógicamente</a:t>
                      </a:r>
                      <a:r>
                        <a:rPr lang="es-419" sz="900" b="0" baseline="0" dirty="0" smtClean="0">
                          <a:solidFill>
                            <a:schemeClr val="tx1"/>
                          </a:solidFill>
                          <a:effectLst/>
                          <a:latin typeface="+mn-lt"/>
                          <a:ea typeface="Calibri"/>
                          <a:cs typeface="Times New Roman"/>
                        </a:rPr>
                        <a:t> desde la introducción hasta  la conclusión</a:t>
                      </a:r>
                      <a:r>
                        <a:rPr lang="es-419" sz="900" b="0" dirty="0" smtClean="0">
                          <a:solidFill>
                            <a:schemeClr val="tx1"/>
                          </a:solidFill>
                          <a:effectLst/>
                          <a:latin typeface="+mn-lt"/>
                          <a:ea typeface="Calibri"/>
                          <a:cs typeface="Times New Roman"/>
                        </a:rPr>
                        <a:t>?  ¿Utilizas transiciones efectivas?</a:t>
                      </a:r>
                    </a:p>
                    <a:p>
                      <a:pPr marL="168275" indent="-168275">
                        <a:buFont typeface="+mj-lt"/>
                        <a:buAutoNum type="arabicPeriod"/>
                      </a:pPr>
                      <a:r>
                        <a:rPr lang="es-419" sz="900" b="1" dirty="0" smtClean="0">
                          <a:solidFill>
                            <a:schemeClr val="tx1"/>
                          </a:solidFill>
                          <a:effectLst/>
                          <a:latin typeface="+mn-lt"/>
                          <a:ea typeface="Calibri"/>
                          <a:cs typeface="Times New Roman"/>
                        </a:rPr>
                        <a:t>Elaboración</a:t>
                      </a:r>
                      <a:r>
                        <a:rPr lang="es-419" sz="900" b="1" baseline="0" dirty="0" smtClean="0">
                          <a:solidFill>
                            <a:schemeClr val="tx1"/>
                          </a:solidFill>
                          <a:effectLst/>
                          <a:latin typeface="+mn-lt"/>
                          <a:ea typeface="Calibri"/>
                          <a:cs typeface="Times New Roman"/>
                        </a:rPr>
                        <a:t> de evidencia:  </a:t>
                      </a:r>
                      <a:r>
                        <a:rPr lang="es-419" sz="900" b="0" baseline="0" dirty="0" smtClean="0">
                          <a:solidFill>
                            <a:schemeClr val="tx1"/>
                          </a:solidFill>
                          <a:effectLst/>
                          <a:latin typeface="+mn-lt"/>
                          <a:ea typeface="Calibri"/>
                          <a:cs typeface="Times New Roman"/>
                        </a:rPr>
                        <a:t>¿Proporcionas evidencias sobre tus opiniones tomadas de las fuentes de información, y elaboras utilizando información específica?</a:t>
                      </a:r>
                    </a:p>
                    <a:p>
                      <a:pPr marL="168275" indent="-168275">
                        <a:buFont typeface="+mj-lt"/>
                        <a:buAutoNum type="arabicPeriod"/>
                      </a:pPr>
                      <a:r>
                        <a:rPr lang="es-419" sz="900" b="1" baseline="0" dirty="0" smtClean="0">
                          <a:solidFill>
                            <a:schemeClr val="tx1"/>
                          </a:solidFill>
                          <a:effectLst/>
                          <a:latin typeface="+mn-lt"/>
                          <a:ea typeface="Calibri"/>
                          <a:cs typeface="Times New Roman"/>
                        </a:rPr>
                        <a:t>Lenguaje y Vocabulario</a:t>
                      </a:r>
                      <a:r>
                        <a:rPr lang="es-419" sz="900" b="0" baseline="0" dirty="0" smtClean="0">
                          <a:solidFill>
                            <a:schemeClr val="tx1"/>
                          </a:solidFill>
                          <a:effectLst/>
                          <a:latin typeface="+mn-lt"/>
                          <a:ea typeface="Calibri"/>
                          <a:cs typeface="Times New Roman"/>
                        </a:rPr>
                        <a:t>:  ¿Expresas tus ideas efectivamente?  ¿Utilizas un lenguaje preciso que es apropiado para tu público y tu propósito?</a:t>
                      </a:r>
                    </a:p>
                    <a:p>
                      <a:pPr marL="168275" indent="-168275">
                        <a:buFont typeface="+mj-lt"/>
                        <a:buAutoNum type="arabicPeriod"/>
                      </a:pPr>
                      <a:r>
                        <a:rPr lang="es-419" sz="900" b="1" baseline="0" dirty="0" smtClean="0">
                          <a:solidFill>
                            <a:schemeClr val="tx1"/>
                          </a:solidFill>
                          <a:effectLst/>
                          <a:latin typeface="+mn-lt"/>
                          <a:ea typeface="Calibri"/>
                          <a:cs typeface="Times New Roman"/>
                        </a:rPr>
                        <a:t>Convenciones:  </a:t>
                      </a:r>
                      <a:r>
                        <a:rPr lang="es-419" sz="900" b="0" baseline="0" dirty="0" smtClean="0">
                          <a:solidFill>
                            <a:schemeClr val="tx1"/>
                          </a:solidFill>
                          <a:effectLst/>
                          <a:latin typeface="+mn-lt"/>
                          <a:ea typeface="Calibri"/>
                          <a:cs typeface="Times New Roman"/>
                        </a:rPr>
                        <a:t>¿Utilizas correctamente los signos de puntuación, letras mayúsculas y la ortografía?</a:t>
                      </a: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TextBox 9"/>
          <p:cNvSpPr txBox="1"/>
          <p:nvPr/>
        </p:nvSpPr>
        <p:spPr>
          <a:xfrm>
            <a:off x="453571" y="316331"/>
            <a:ext cx="6945086" cy="1666369"/>
          </a:xfrm>
          <a:prstGeom prst="rect">
            <a:avLst/>
          </a:prstGeom>
          <a:noFill/>
        </p:spPr>
        <p:txBody>
          <a:bodyPr wrap="square" lIns="101231" tIns="50617" rIns="101231" bIns="50617" rtlCol="0">
            <a:spAutoFit/>
          </a:bodyPr>
          <a:lstStyle/>
          <a:p>
            <a:pPr defTabSz="1018824"/>
            <a:r>
              <a:rPr lang="es-ES" sz="1781" b="1" u="sng" kern="1200" dirty="0">
                <a:solidFill>
                  <a:prstClr val="black"/>
                </a:solidFill>
                <a:latin typeface="Calibri"/>
                <a:ea typeface="+mn-ea"/>
                <a:cs typeface="+mn-cs"/>
              </a:rPr>
              <a:t>Instrucciones</a:t>
            </a:r>
            <a:endParaRPr lang="es-ES" sz="1571" kern="1200" dirty="0">
              <a:solidFill>
                <a:prstClr val="black"/>
              </a:solidFill>
              <a:latin typeface="Calibri"/>
              <a:ea typeface="+mn-ea"/>
              <a:cs typeface="+mn-cs"/>
            </a:endParaRPr>
          </a:p>
          <a:p>
            <a:pPr defTabSz="1018824"/>
            <a:r>
              <a:rPr lang="es-ES" sz="1048" kern="1200" dirty="0">
                <a:solidFill>
                  <a:prstClr val="black"/>
                </a:solidFill>
                <a:latin typeface="Calibri"/>
                <a:ea typeface="+mn-ea"/>
                <a:cs typeface="+mn-cs"/>
              </a:rPr>
              <a:t>Las evaluaciones del HSD para las escuela primarias no son programadas, ni </a:t>
            </a:r>
            <a:r>
              <a:rPr lang="es-ES" sz="1048" kern="1200" dirty="0" smtClean="0">
                <a:solidFill>
                  <a:prstClr val="black"/>
                </a:solidFill>
                <a:latin typeface="Calibri"/>
                <a:ea typeface="+mn-ea"/>
                <a:cs typeface="+mn-cs"/>
              </a:rPr>
              <a:t>son por </a:t>
            </a:r>
            <a:r>
              <a:rPr lang="es-ES" sz="1048" kern="1200" dirty="0">
                <a:solidFill>
                  <a:prstClr val="black"/>
                </a:solidFill>
                <a:latin typeface="Calibri"/>
                <a:ea typeface="+mn-ea"/>
                <a:cs typeface="+mn-cs"/>
              </a:rPr>
              <a:t>tiempo. Son una herramienta que proveen información para la toma de decisiones de instrucción. No es la intención de estas evaluaciones que los estudiantes "adivinen y comprueben" las respuestas sólo para terminar una evaluación.</a:t>
            </a:r>
            <a:br>
              <a:rPr lang="es-ES" sz="1048" kern="1200" dirty="0">
                <a:solidFill>
                  <a:prstClr val="black"/>
                </a:solidFill>
                <a:latin typeface="Calibri"/>
                <a:ea typeface="+mn-ea"/>
                <a:cs typeface="+mn-cs"/>
              </a:rPr>
            </a:br>
            <a:r>
              <a:rPr lang="es-ES" sz="1048" kern="1200" dirty="0">
                <a:solidFill>
                  <a:prstClr val="black"/>
                </a:solidFill>
                <a:latin typeface="Calibri"/>
                <a:ea typeface="+mn-ea"/>
                <a:cs typeface="+mn-cs"/>
              </a:rPr>
              <a:t/>
            </a:r>
            <a:br>
              <a:rPr lang="es-ES" sz="1048" kern="1200" dirty="0">
                <a:solidFill>
                  <a:prstClr val="black"/>
                </a:solidFill>
                <a:latin typeface="Calibri"/>
                <a:ea typeface="+mn-ea"/>
                <a:cs typeface="+mn-cs"/>
              </a:rPr>
            </a:br>
            <a:r>
              <a:rPr lang="es-ES" sz="1048" kern="1200" dirty="0">
                <a:solidFill>
                  <a:prstClr val="black"/>
                </a:solidFill>
                <a:latin typeface="Calibri"/>
                <a:ea typeface="+mn-ea"/>
                <a:cs typeface="+mn-cs"/>
              </a:rPr>
              <a:t>Todos los estudiantes deben “progresar hasta" tomar las evaluaciones independientemente, pero muchos necesitarán estrategias que los ayuden a desarrollar académicamente. Si los estudiantes </a:t>
            </a:r>
            <a:r>
              <a:rPr lang="es-ES" sz="1048" b="1" kern="1200" dirty="0">
                <a:solidFill>
                  <a:prstClr val="black"/>
                </a:solidFill>
                <a:latin typeface="Calibri"/>
                <a:ea typeface="+mn-ea"/>
                <a:cs typeface="+mn-cs"/>
              </a:rPr>
              <a:t>no están </a:t>
            </a:r>
            <a:r>
              <a:rPr lang="es-ES" sz="1048" kern="1200" dirty="0">
                <a:solidFill>
                  <a:prstClr val="black"/>
                </a:solidFill>
                <a:latin typeface="Calibri"/>
                <a:ea typeface="+mn-ea"/>
                <a:cs typeface="+mn-cs"/>
              </a:rPr>
              <a:t>leyendo al nivel de grado y no pueden leer el texto, </a:t>
            </a:r>
            <a:r>
              <a:rPr lang="es-ES" sz="1048" b="1" kern="1200" dirty="0">
                <a:solidFill>
                  <a:prstClr val="black"/>
                </a:solidFill>
                <a:latin typeface="Calibri"/>
                <a:ea typeface="+mn-ea"/>
                <a:cs typeface="+mn-cs"/>
              </a:rPr>
              <a:t>por favor, lea los cuentos </a:t>
            </a:r>
            <a:r>
              <a:rPr lang="es-ES" sz="1048" kern="1200" dirty="0">
                <a:solidFill>
                  <a:prstClr val="black"/>
                </a:solidFill>
                <a:latin typeface="Calibri"/>
                <a:ea typeface="+mn-ea"/>
                <a:cs typeface="+mn-cs"/>
              </a:rPr>
              <a:t>a los estudiantes y haga las preguntas. Permita a los estudiantes leer las partes del texto que puedan. Favor de tomar en cuenta el nivel de diferenciación que un estudiante necesita</a:t>
            </a:r>
            <a:r>
              <a:rPr lang="es-ES" sz="1048" kern="1200" dirty="0" smtClean="0">
                <a:solidFill>
                  <a:prstClr val="black"/>
                </a:solidFill>
                <a:latin typeface="Calibri"/>
                <a:ea typeface="+mn-ea"/>
                <a:cs typeface="+mn-cs"/>
              </a:rPr>
              <a:t>.</a:t>
            </a:r>
            <a:endParaRPr lang="es-ES" sz="1048" kern="1200" dirty="0">
              <a:solidFill>
                <a:prstClr val="black"/>
              </a:solidFill>
              <a:latin typeface="Calibri"/>
              <a:ea typeface="+mn-ea"/>
              <a:cs typeface="+mn-cs"/>
            </a:endParaRPr>
          </a:p>
        </p:txBody>
      </p:sp>
      <p:graphicFrame>
        <p:nvGraphicFramePr>
          <p:cNvPr id="11" name="Table 10"/>
          <p:cNvGraphicFramePr>
            <a:graphicFrameLocks noGrp="1"/>
          </p:cNvGraphicFramePr>
          <p:nvPr>
            <p:extLst/>
          </p:nvPr>
        </p:nvGraphicFramePr>
        <p:xfrm>
          <a:off x="484091" y="2434423"/>
          <a:ext cx="6705600" cy="1460863"/>
        </p:xfrm>
        <a:graphic>
          <a:graphicData uri="http://schemas.openxmlformats.org/drawingml/2006/table">
            <a:tbl>
              <a:tblPr firstRow="1" bandRow="1">
                <a:tableStyleId>{5940675A-B579-460E-94D1-54222C63F5DA}</a:tableStyleId>
              </a:tblPr>
              <a:tblGrid>
                <a:gridCol w="1995714"/>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3"/>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dirty="0" smtClean="0"/>
                        <a:t>Lectura</a:t>
                      </a:r>
                    </a:p>
                    <a:p>
                      <a:pPr marL="114300" indent="-114300" algn="l">
                        <a:buFont typeface="Arial" panose="020B0604020202020204" pitchFamily="34" charset="0"/>
                        <a:buChar char="•"/>
                      </a:pPr>
                      <a:r>
                        <a:rPr lang="es-ES" sz="1000" b="0" noProof="0" dirty="0" smtClean="0"/>
                        <a:t>2 Puntos por respuesta corta</a:t>
                      </a:r>
                    </a:p>
                    <a:p>
                      <a:pPr marL="114300" indent="-114300" algn="l">
                        <a:buFont typeface="Arial" panose="020B0604020202020204" pitchFamily="34" charset="0"/>
                        <a:buChar char="•"/>
                      </a:pPr>
                      <a:r>
                        <a:rPr lang="es-ES" sz="1000" b="0" noProof="0" dirty="0" smtClean="0"/>
                        <a:t>2-3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Escribe para revisar (según se necesite)</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sp>
        <p:nvSpPr>
          <p:cNvPr id="13" name="Rectangle 12"/>
          <p:cNvSpPr/>
          <p:nvPr/>
        </p:nvSpPr>
        <p:spPr>
          <a:xfrm>
            <a:off x="547877" y="1927406"/>
            <a:ext cx="6786994" cy="514155"/>
          </a:xfrm>
          <a:prstGeom prst="rect">
            <a:avLst/>
          </a:prstGeom>
        </p:spPr>
        <p:txBody>
          <a:bodyPr wrap="square" lIns="90880" tIns="45440" rIns="90880" bIns="45440">
            <a:spAutoFit/>
          </a:bodyPr>
          <a:lstStyle/>
          <a:p>
            <a:pPr algn="ctr" defTabSz="1018824"/>
            <a:r>
              <a:rPr lang="es-ES" sz="1362" b="1" kern="1200" dirty="0">
                <a:solidFill>
                  <a:prstClr val="black"/>
                </a:solidFill>
                <a:latin typeface="Calibri"/>
                <a:ea typeface="+mn-ea"/>
                <a:cs typeface="+mn-cs"/>
              </a:rPr>
              <a:t>Acerca de esta evaluación</a:t>
            </a:r>
          </a:p>
          <a:p>
            <a:pPr defTabSz="1018824"/>
            <a:endParaRPr lang="es-ES" sz="210" b="1" kern="1200" dirty="0">
              <a:solidFill>
                <a:prstClr val="black"/>
              </a:solidFill>
              <a:latin typeface="Calibri"/>
              <a:ea typeface="+mn-ea"/>
              <a:cs typeface="+mn-cs"/>
            </a:endParaRPr>
          </a:p>
          <a:p>
            <a:pPr defTabSz="1018824"/>
            <a:r>
              <a:rPr lang="es-ES" sz="1048" b="1" kern="1200" dirty="0">
                <a:solidFill>
                  <a:prstClr val="black"/>
                </a:solidFill>
                <a:latin typeface="Calibri"/>
                <a:ea typeface="+mn-ea"/>
                <a:cs typeface="+mn-cs"/>
              </a:rPr>
              <a:t>Esta evaluación incluye:  </a:t>
            </a:r>
            <a:r>
              <a:rPr lang="es-ES" sz="1048" kern="1200" dirty="0">
                <a:solidFill>
                  <a:prstClr val="black"/>
                </a:solidFill>
                <a:latin typeface="Calibri"/>
                <a:ea typeface="+mn-ea"/>
                <a:cs typeface="+mn-cs"/>
              </a:rPr>
              <a:t>Respuestas de selección múltiple, Respuesta construida y una Tarea de Rendimiento.</a:t>
            </a:r>
          </a:p>
        </p:txBody>
      </p:sp>
      <p:sp>
        <p:nvSpPr>
          <p:cNvPr id="14" name="Rectangle 13"/>
          <p:cNvSpPr/>
          <p:nvPr/>
        </p:nvSpPr>
        <p:spPr>
          <a:xfrm>
            <a:off x="5105400" y="104669"/>
            <a:ext cx="2547499" cy="504932"/>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pPr defTabSz="1018824"/>
            <a:r>
              <a:rPr lang="es-ES" sz="1257" b="1" kern="1200" dirty="0">
                <a:solidFill>
                  <a:prstClr val="black"/>
                </a:solidFill>
              </a:rPr>
              <a:t>Ordenar en la Imprenta de HSD…</a:t>
            </a:r>
          </a:p>
          <a:p>
            <a:pPr defTabSz="1018824"/>
            <a:r>
              <a:rPr lang="es-ES" sz="943" kern="1200" dirty="0">
                <a:solidFill>
                  <a:prstClr val="black"/>
                </a:solidFill>
                <a:hlinkClick r:id="rId4"/>
              </a:rPr>
              <a:t>http://www.hsd.k12.or.us/Departments/PrintShop/WebSubmissionForms.aspx</a:t>
            </a:r>
            <a:endParaRPr lang="es-ES" sz="943" kern="1200" dirty="0">
              <a:solidFill>
                <a:prstClr val="black"/>
              </a:solidFill>
            </a:endParaRPr>
          </a:p>
          <a:p>
            <a:pPr defTabSz="1018824"/>
            <a:endParaRPr lang="es-ES" sz="943" kern="1200" dirty="0">
              <a:solidFill>
                <a:prstClr val="black"/>
              </a:solidFill>
            </a:endParaRPr>
          </a:p>
        </p:txBody>
      </p:sp>
      <p:sp>
        <p:nvSpPr>
          <p:cNvPr id="4" name="Rectangle 3"/>
          <p:cNvSpPr/>
          <p:nvPr/>
        </p:nvSpPr>
        <p:spPr>
          <a:xfrm>
            <a:off x="616838" y="9042928"/>
            <a:ext cx="6649071" cy="672748"/>
          </a:xfrm>
          <a:prstGeom prst="rect">
            <a:avLst/>
          </a:prstGeom>
        </p:spPr>
        <p:txBody>
          <a:bodyPr wrap="square">
            <a:spAutoFit/>
          </a:bodyPr>
          <a:lstStyle/>
          <a:p>
            <a:pPr defTabSz="1018824"/>
            <a:r>
              <a:rPr lang="es-MX" sz="943" b="1" kern="1200" dirty="0">
                <a:solidFill>
                  <a:prstClr val="black"/>
                </a:solidFill>
                <a:latin typeface="Calibri"/>
                <a:ea typeface="+mn-ea"/>
                <a:cs typeface="+mn-cs"/>
              </a:rPr>
              <a:t>No hay preguntas/elementos de tecnología (TE). Nota:  Se </a:t>
            </a:r>
            <a:r>
              <a:rPr lang="es-MX" sz="943" b="1" u="sng" kern="1200" dirty="0">
                <a:solidFill>
                  <a:prstClr val="black"/>
                </a:solidFill>
                <a:latin typeface="Calibri"/>
                <a:ea typeface="+mn-ea"/>
                <a:cs typeface="+mn-cs"/>
              </a:rPr>
              <a:t>recomienda</a:t>
            </a:r>
            <a:r>
              <a:rPr lang="es-MX" sz="943" b="1" kern="1200" dirty="0">
                <a:solidFill>
                  <a:prstClr val="black"/>
                </a:solidFill>
                <a:latin typeface="Calibri"/>
                <a:ea typeface="+mn-ea"/>
                <a:cs typeface="+mn-cs"/>
              </a:rPr>
              <a:t> enfáticamente que los estudiantes tengan experiencia con los siguientes tipos de tareas, en varios lugares de práctica educativa en línea (internet), ya que éstas no  están en las evaluaciones de primaria del HSD: </a:t>
            </a:r>
            <a:r>
              <a:rPr lang="es-MX" sz="943" i="1" kern="1200" dirty="0">
                <a:solidFill>
                  <a:prstClr val="black"/>
                </a:solidFill>
                <a:latin typeface="Calibri"/>
                <a:ea typeface="+mn-ea"/>
                <a:cs typeface="+mn-cs"/>
              </a:rPr>
              <a:t>reordenar texto, seleccionar y cambiar texto, seleccionar texto, seleccionar de un menú desplegable (</a:t>
            </a:r>
            <a:r>
              <a:rPr lang="es-MX" sz="838" i="1" kern="1200" dirty="0" err="1">
                <a:solidFill>
                  <a:prstClr val="black"/>
                </a:solidFill>
                <a:latin typeface="Calibri"/>
                <a:ea typeface="+mn-ea"/>
                <a:cs typeface="+mn-cs"/>
              </a:rPr>
              <a:t>drop-down</a:t>
            </a:r>
            <a:r>
              <a:rPr lang="es-MX" sz="943" i="1" kern="1200" dirty="0">
                <a:solidFill>
                  <a:prstClr val="black"/>
                </a:solidFill>
                <a:latin typeface="Calibri"/>
                <a:ea typeface="+mn-ea"/>
                <a:cs typeface="+mn-cs"/>
              </a:rPr>
              <a:t>).</a:t>
            </a:r>
          </a:p>
        </p:txBody>
      </p:sp>
      <p:sp>
        <p:nvSpPr>
          <p:cNvPr id="5" name="Slide Number Placeholder 4"/>
          <p:cNvSpPr>
            <a:spLocks noGrp="1"/>
          </p:cNvSpPr>
          <p:nvPr>
            <p:ph type="sldNum" sz="quarter" idx="12"/>
          </p:nvPr>
        </p:nvSpPr>
        <p:spPr>
          <a:xfrm>
            <a:off x="5737497" y="9447918"/>
            <a:ext cx="1813560" cy="535516"/>
          </a:xfrm>
        </p:spPr>
        <p:txBody>
          <a:bodyPr/>
          <a:lstStyle/>
          <a:p>
            <a:fld id="{AF8359E8-5B63-4AE7-A26F-FE183B9DDE83}" type="slidenum">
              <a:rPr lang="en-US" sz="1200" smtClean="0">
                <a:solidFill>
                  <a:prstClr val="black">
                    <a:tint val="75000"/>
                  </a:prstClr>
                </a:solidFill>
                <a:latin typeface="Calibri" panose="020F0502020204030204" pitchFamily="34" charset="0"/>
              </a:rPr>
              <a:pPr/>
              <a:t>12</a:t>
            </a:fld>
            <a:endParaRPr lang="en-US" sz="1200" dirty="0">
              <a:solidFill>
                <a:prstClr val="black">
                  <a:tint val="75000"/>
                </a:prstClr>
              </a:solidFill>
              <a:latin typeface="Calibri" panose="020F0502020204030204" pitchFamily="34" charset="0"/>
            </a:endParaRPr>
          </a:p>
        </p:txBody>
      </p:sp>
    </p:spTree>
    <p:extLst>
      <p:ext uri="{BB962C8B-B14F-4D97-AF65-F5344CB8AC3E}">
        <p14:creationId xmlns:p14="http://schemas.microsoft.com/office/powerpoint/2010/main" val="649022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414938" y="2971800"/>
          <a:ext cx="6795490" cy="1822704"/>
        </p:xfrm>
        <a:graphic>
          <a:graphicData uri="http://schemas.openxmlformats.org/drawingml/2006/table">
            <a:tbl>
              <a:tblPr firstRow="1" firstCol="1" bandRow="1"/>
              <a:tblGrid>
                <a:gridCol w="816725"/>
                <a:gridCol w="922651"/>
                <a:gridCol w="892494"/>
                <a:gridCol w="732084"/>
                <a:gridCol w="798567"/>
                <a:gridCol w="707734"/>
                <a:gridCol w="730539"/>
                <a:gridCol w="1194696"/>
              </a:tblGrid>
              <a:tr h="134892">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2653" marR="32653"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800" b="1" noProof="0" dirty="0" smtClean="0">
                          <a:solidFill>
                            <a:srgbClr val="000000"/>
                          </a:solidFill>
                          <a:effectLst/>
                          <a:latin typeface="Calibri"/>
                          <a:ea typeface="Times New Roman"/>
                          <a:cs typeface="Times New Roman"/>
                        </a:rPr>
                        <a:t>Dominio del estándar </a:t>
                      </a:r>
                      <a:endParaRPr lang="es-MX" sz="800" noProof="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663221">
                <a:tc>
                  <a:txBody>
                    <a:bodyPr/>
                    <a:lstStyle/>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2653" marR="32653"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responder, preguntas, detalles claves</a:t>
                      </a:r>
                      <a:endParaRPr lang="x-none" sz="800" dirty="0">
                        <a:solidFill>
                          <a:srgbClr val="000000"/>
                        </a:solidFill>
                        <a:effectLst/>
                        <a:latin typeface="+mn-lt"/>
                        <a:ea typeface="Times New Roman"/>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x-none"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x-none"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x-none" sz="800" u="none" dirty="0" smtClean="0">
                          <a:solidFill>
                            <a:srgbClr val="000000"/>
                          </a:solidFill>
                          <a:effectLst/>
                          <a:latin typeface="+mn-lt"/>
                          <a:ea typeface="Times New Roman"/>
                          <a:cs typeface="Times New Roman"/>
                        </a:rPr>
                        <a:t>Los estudiantes entienden que los detalles claves ayudan a decir:  quién, qué, dónde, cuándo, porqué y cómo</a:t>
                      </a:r>
                      <a:endParaRPr lang="x-none" sz="800" u="none" dirty="0">
                        <a:solidFill>
                          <a:srgbClr val="000000"/>
                        </a:solidFill>
                        <a:effectLst/>
                        <a:latin typeface="+mn-lt"/>
                        <a:ea typeface="Times New Roman"/>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x-none" sz="800" b="1" dirty="0" smtClean="0">
                          <a:solidFill>
                            <a:srgbClr val="000000"/>
                          </a:solidFill>
                          <a:effectLst/>
                          <a:latin typeface="+mn-lt"/>
                          <a:ea typeface="Times New Roman"/>
                          <a:cs typeface="Times New Roman"/>
                        </a:rPr>
                        <a:t>Usa detalles claves para identificar  quién, qué, dónde, cuándo, porqué y cómo, sobre un cuento no leído en clase.</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x-none" sz="800" b="1" dirty="0" smtClean="0">
                          <a:solidFill>
                            <a:srgbClr val="000000"/>
                          </a:solidFill>
                          <a:effectLst/>
                          <a:latin typeface="+mn-lt"/>
                          <a:ea typeface="Times New Roman"/>
                          <a:cs typeface="Times New Roman"/>
                        </a:rPr>
                        <a:t>Encuentra información usando detalles claves para contestar preguntas específicas sobre un cuento nuevo. </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x-none" sz="800" b="1" u="sng" dirty="0" smtClean="0">
                          <a:effectLst/>
                          <a:latin typeface="+mn-lt"/>
                          <a:ea typeface="Calibri"/>
                          <a:cs typeface="Helvetica"/>
                        </a:rPr>
                        <a:t>RL.2.1  </a:t>
                      </a:r>
                      <a:r>
                        <a:rPr lang="x-none"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13</a:t>
            </a:fld>
            <a:endParaRPr lang="en-US" dirty="0">
              <a:solidFill>
                <a:prstClr val="black">
                  <a:tint val="75000"/>
                </a:prstClr>
              </a:solidFill>
            </a:endParaRPr>
          </a:p>
        </p:txBody>
      </p:sp>
      <p:grpSp>
        <p:nvGrpSpPr>
          <p:cNvPr id="5" name="Group 4"/>
          <p:cNvGrpSpPr/>
          <p:nvPr/>
        </p:nvGrpSpPr>
        <p:grpSpPr>
          <a:xfrm>
            <a:off x="181722" y="226730"/>
            <a:ext cx="7362344" cy="8540800"/>
            <a:chOff x="171028" y="216421"/>
            <a:chExt cx="6929265" cy="8152583"/>
          </a:xfrm>
        </p:grpSpPr>
        <p:sp>
          <p:nvSpPr>
            <p:cNvPr id="6" name="TextBox 5"/>
            <p:cNvSpPr txBox="1"/>
            <p:nvPr/>
          </p:nvSpPr>
          <p:spPr>
            <a:xfrm>
              <a:off x="325250" y="216421"/>
              <a:ext cx="6553200" cy="8152583"/>
            </a:xfrm>
            <a:prstGeom prst="rect">
              <a:avLst/>
            </a:prstGeom>
            <a:noFill/>
          </p:spPr>
          <p:txBody>
            <a:bodyPr wrap="square" rtlCol="0">
              <a:spAutoFit/>
            </a:bodyPr>
            <a:lstStyle/>
            <a:p>
              <a:pPr algn="ctr" defTabSz="1018824"/>
              <a:r>
                <a:rPr lang="es-419" b="1" u="sng" kern="1200" dirty="0">
                  <a:solidFill>
                    <a:prstClr val="black"/>
                  </a:solidFill>
                  <a:latin typeface="Calibri"/>
                  <a:ea typeface="+mn-ea"/>
                  <a:cs typeface="+mn-cs"/>
                </a:rPr>
                <a:t>Pre-evaluación y Progresiones de aprendizaje</a:t>
              </a:r>
            </a:p>
            <a:p>
              <a:pPr algn="ctr" defTabSz="1018824"/>
              <a:endParaRPr lang="en-US" b="1" u="sng" kern="1200" dirty="0">
                <a:solidFill>
                  <a:prstClr val="black"/>
                </a:solidFill>
                <a:latin typeface="Calibri"/>
                <a:ea typeface="+mn-ea"/>
                <a:cs typeface="+mn-cs"/>
              </a:endParaRPr>
            </a:p>
            <a:p>
              <a:pPr algn="ctr" defTabSz="1018824"/>
              <a:endParaRPr lang="en-US" sz="1500" b="1" u="sng" kern="1200" dirty="0">
                <a:solidFill>
                  <a:prstClr val="black"/>
                </a:solidFill>
                <a:latin typeface="Calibri"/>
                <a:ea typeface="+mn-ea"/>
                <a:cs typeface="+mn-cs"/>
              </a:endParaRPr>
            </a:p>
            <a:p>
              <a:pPr defTabSz="1018824"/>
              <a:r>
                <a:rPr lang="es-MX" sz="1200" kern="1200" dirty="0">
                  <a:solidFill>
                    <a:prstClr val="black"/>
                  </a:solidFill>
                  <a:latin typeface="Calibri"/>
                  <a:ea typeface="+mn-ea"/>
                  <a:cs typeface="+mn-cs"/>
                </a:rPr>
                <a:t>Las </a:t>
              </a:r>
              <a:r>
                <a:rPr lang="es-MX" sz="1200" b="1" u="sng" kern="1200" dirty="0">
                  <a:solidFill>
                    <a:prstClr val="black"/>
                  </a:solidFill>
                  <a:latin typeface="Calibri"/>
                  <a:ea typeface="+mn-ea"/>
                  <a:cs typeface="+mn-cs"/>
                </a:rPr>
                <a:t>pre-evaluaciones</a:t>
              </a:r>
              <a:r>
                <a:rPr lang="es-MX" sz="1200" kern="1200" dirty="0">
                  <a:solidFill>
                    <a:prstClr val="black"/>
                  </a:solidFill>
                  <a:latin typeface="Calibri"/>
                  <a:ea typeface="+mn-ea"/>
                  <a:cs typeface="+mn-cs"/>
                </a:rPr>
                <a:t>  miden el progreso </a:t>
              </a:r>
              <a:r>
                <a:rPr lang="es-MX" sz="1200" b="1" i="1" u="sng" kern="1200" dirty="0">
                  <a:solidFill>
                    <a:prstClr val="black"/>
                  </a:solidFill>
                  <a:effectLst>
                    <a:outerShdw blurRad="38100" dist="38100" dir="2700000" algn="tl">
                      <a:srgbClr val="000000">
                        <a:alpha val="43137"/>
                      </a:srgbClr>
                    </a:outerShdw>
                  </a:effectLst>
                  <a:latin typeface="Calibri"/>
                  <a:ea typeface="+mn-ea"/>
                  <a:cs typeface="+mn-cs"/>
                </a:rPr>
                <a:t>hacia el dominio del estándar</a:t>
              </a:r>
              <a:r>
                <a:rPr lang="es-MX" sz="1200" kern="1200" dirty="0">
                  <a:solidFill>
                    <a:prstClr val="black"/>
                  </a:solidFill>
                  <a:latin typeface="Calibri"/>
                  <a:ea typeface="+mn-ea"/>
                  <a:cs typeface="+mn-cs"/>
                </a:rPr>
                <a:t>. </a:t>
              </a:r>
            </a:p>
            <a:p>
              <a:pPr defTabSz="1018824"/>
              <a:endParaRPr lang="en-US" sz="800" kern="1200" dirty="0">
                <a:solidFill>
                  <a:prstClr val="black"/>
                </a:solidFill>
                <a:latin typeface="Calibri"/>
                <a:ea typeface="+mn-ea"/>
                <a:cs typeface="+mn-cs"/>
              </a:endParaRPr>
            </a:p>
            <a:p>
              <a:pPr defTabSz="1018824"/>
              <a:r>
                <a:rPr lang="es-419" sz="1200" kern="1200" dirty="0">
                  <a:solidFill>
                    <a:prstClr val="black"/>
                  </a:solidFill>
                  <a:latin typeface="Calibri"/>
                  <a:ea typeface="+mn-ea"/>
                  <a:cs typeface="+mn-cs"/>
                </a:rPr>
                <a:t>Diferente a los CFA’s (</a:t>
              </a:r>
              <a:r>
                <a:rPr lang="es-419" sz="1200" b="1" i="1" u="sng" kern="1200" dirty="0">
                  <a:solidFill>
                    <a:prstClr val="black"/>
                  </a:solidFill>
                  <a:latin typeface="Calibri"/>
                  <a:ea typeface="+mn-ea"/>
                  <a:cs typeface="+mn-cs"/>
                </a:rPr>
                <a:t>C</a:t>
              </a:r>
              <a:r>
                <a:rPr lang="es-419" sz="1200" i="1" kern="1200" dirty="0">
                  <a:solidFill>
                    <a:prstClr val="black"/>
                  </a:solidFill>
                  <a:latin typeface="Calibri"/>
                  <a:ea typeface="+mn-ea"/>
                  <a:cs typeface="+mn-cs"/>
                </a:rPr>
                <a:t>ommon </a:t>
              </a:r>
              <a:r>
                <a:rPr lang="es-419" sz="1200" b="1" i="1" u="sng" kern="1200" dirty="0">
                  <a:solidFill>
                    <a:prstClr val="black"/>
                  </a:solidFill>
                  <a:latin typeface="Calibri"/>
                  <a:ea typeface="+mn-ea"/>
                  <a:cs typeface="+mn-cs"/>
                </a:rPr>
                <a:t>F</a:t>
              </a:r>
              <a:r>
                <a:rPr lang="es-419" sz="1200" i="1" kern="1200" dirty="0">
                  <a:solidFill>
                    <a:prstClr val="black"/>
                  </a:solidFill>
                  <a:latin typeface="Calibri"/>
                  <a:ea typeface="+mn-ea"/>
                  <a:cs typeface="+mn-cs"/>
                </a:rPr>
                <a:t>ormative </a:t>
              </a:r>
              <a:r>
                <a:rPr lang="es-419" sz="1200" b="1" i="1" u="sng" kern="1200" dirty="0">
                  <a:solidFill>
                    <a:prstClr val="black"/>
                  </a:solidFill>
                  <a:latin typeface="Calibri"/>
                  <a:ea typeface="+mn-ea"/>
                  <a:cs typeface="+mn-cs"/>
                </a:rPr>
                <a:t>A</a:t>
              </a:r>
              <a:r>
                <a:rPr lang="es-419" sz="1200" i="1" kern="1200" dirty="0">
                  <a:solidFill>
                    <a:prstClr val="black"/>
                  </a:solidFill>
                  <a:latin typeface="Calibri"/>
                  <a:ea typeface="+mn-ea"/>
                  <a:cs typeface="+mn-cs"/>
                </a:rPr>
                <a:t>ssessments</a:t>
              </a:r>
              <a:r>
                <a:rPr lang="es-419" sz="1200" kern="1200" dirty="0">
                  <a:solidFill>
                    <a:prstClr val="black"/>
                  </a:solidFill>
                  <a:latin typeface="Calibri"/>
                  <a:ea typeface="+mn-ea"/>
                  <a:cs typeface="+mn-cs"/>
                </a:rPr>
                <a:t>) que miden el dominio del estándar, las pre-evaluaciones son más como un panorama de las fortalezas  y las deficiencias del estudiante, que miden las destrezas y conceptos que este necesita </a:t>
              </a:r>
              <a:r>
                <a:rPr lang="es-419" sz="1200" b="1" i="1" kern="1200" dirty="0">
                  <a:solidFill>
                    <a:prstClr val="black"/>
                  </a:solidFill>
                  <a:latin typeface="Calibri"/>
                  <a:ea typeface="+mn-ea"/>
                  <a:cs typeface="+mn-cs"/>
                </a:rPr>
                <a:t>a lo largo del camino </a:t>
              </a:r>
              <a:r>
                <a:rPr lang="es-419" sz="1200" kern="1200" dirty="0">
                  <a:solidFill>
                    <a:prstClr val="black"/>
                  </a:solidFill>
                  <a:latin typeface="Calibri"/>
                  <a:ea typeface="+mn-ea"/>
                  <a:cs typeface="+mn-cs"/>
                </a:rPr>
                <a:t>para poder alcanzar el dominio del estándar.</a:t>
              </a:r>
            </a:p>
            <a:p>
              <a:pPr defTabSz="1018824"/>
              <a:endParaRPr lang="en-US" sz="1200" kern="1200" dirty="0" smtClean="0">
                <a:solidFill>
                  <a:prstClr val="black"/>
                </a:solidFill>
                <a:latin typeface="Calibri"/>
                <a:ea typeface="+mn-ea"/>
                <a:cs typeface="+mn-cs"/>
              </a:endParaRPr>
            </a:p>
            <a:p>
              <a:pPr defTabSz="1018824"/>
              <a:endParaRPr lang="en-US" sz="1200" kern="1200" dirty="0">
                <a:solidFill>
                  <a:prstClr val="black"/>
                </a:solidFill>
                <a:latin typeface="Calibri"/>
                <a:ea typeface="+mn-ea"/>
                <a:cs typeface="+mn-cs"/>
              </a:endParaRPr>
            </a:p>
            <a:p>
              <a:pPr defTabSz="1018824"/>
              <a:endParaRPr lang="en-US" sz="1200" kern="1200" dirty="0">
                <a:solidFill>
                  <a:prstClr val="black"/>
                </a:solidFill>
                <a:latin typeface="Calibri"/>
                <a:ea typeface="+mn-ea"/>
                <a:cs typeface="+mn-cs"/>
              </a:endParaRPr>
            </a:p>
            <a:p>
              <a:pPr defTabSz="1018824"/>
              <a:endParaRPr lang="en-US" sz="1200" kern="1200" dirty="0">
                <a:solidFill>
                  <a:prstClr val="black"/>
                </a:solidFill>
                <a:latin typeface="Calibri"/>
                <a:ea typeface="+mn-ea"/>
                <a:cs typeface="+mn-cs"/>
              </a:endParaRPr>
            </a:p>
            <a:p>
              <a:pPr defTabSz="1018824"/>
              <a:endParaRPr lang="en-US" sz="1200"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kern="1200" dirty="0">
                <a:solidFill>
                  <a:prstClr val="black"/>
                </a:solidFill>
                <a:latin typeface="Calibri"/>
                <a:ea typeface="+mn-ea"/>
                <a:cs typeface="+mn-cs"/>
              </a:endParaRPr>
            </a:p>
            <a:p>
              <a:pPr defTabSz="1018824"/>
              <a:endParaRPr lang="en-US" sz="1200" kern="1200" dirty="0" smtClean="0">
                <a:solidFill>
                  <a:prstClr val="black"/>
                </a:solidFill>
                <a:latin typeface="Calibri"/>
                <a:ea typeface="+mn-ea"/>
                <a:cs typeface="+mn-cs"/>
              </a:endParaRPr>
            </a:p>
            <a:p>
              <a:pPr defTabSz="1018824"/>
              <a:endParaRPr lang="en-US" sz="1200" kern="1200" dirty="0">
                <a:solidFill>
                  <a:prstClr val="black"/>
                </a:solidFill>
                <a:latin typeface="Calibri"/>
                <a:ea typeface="+mn-ea"/>
                <a:cs typeface="+mn-cs"/>
              </a:endParaRPr>
            </a:p>
            <a:p>
              <a:pPr defTabSz="1018824"/>
              <a:r>
                <a:rPr lang="x-none" sz="1200" kern="1200" dirty="0">
                  <a:solidFill>
                    <a:prstClr val="black"/>
                  </a:solidFill>
                  <a:latin typeface="Calibri"/>
                  <a:ea typeface="+mn-ea"/>
                  <a:cs typeface="+mn-cs"/>
                </a:rPr>
                <a:t>¿Qué hay de una post evaluación? No existe una post-evaluación estandarizada.</a:t>
              </a:r>
            </a:p>
            <a:p>
              <a:pPr defTabSz="1018824"/>
              <a:r>
                <a:rPr lang="x-none" sz="1200" kern="1200" dirty="0">
                  <a:solidFill>
                    <a:prstClr val="black"/>
                  </a:solidFill>
                  <a:latin typeface="Calibri"/>
                  <a:ea typeface="+mn-ea"/>
                  <a:cs typeface="+mn-cs"/>
                </a:rPr>
                <a:t>La verdadera medida de cómo los estudiantes están trabajando </a:t>
              </a:r>
              <a:r>
                <a:rPr lang="x-none" sz="1200" b="1" i="1" kern="1200" dirty="0">
                  <a:solidFill>
                    <a:prstClr val="black"/>
                  </a:solidFill>
                  <a:latin typeface="Calibri"/>
                  <a:ea typeface="+mn-ea"/>
                  <a:cs typeface="+mn-cs"/>
                </a:rPr>
                <a:t>a lo largo del camino</a:t>
              </a:r>
              <a:r>
                <a:rPr lang="x-none" sz="1200" kern="1200" dirty="0">
                  <a:solidFill>
                    <a:prstClr val="black"/>
                  </a:solidFill>
                  <a:latin typeface="Calibri"/>
                  <a:ea typeface="+mn-ea"/>
                  <a:cs typeface="+mn-cs"/>
                </a:rPr>
                <a:t>, se evalúa en el salón de clases durante la instrucción y la evaluación formativa en el salón. Por esta razón los CFAs no se llaman post evaluaciones. Los CFAs miden el </a:t>
              </a:r>
              <a:r>
                <a:rPr lang="x-none" sz="1200" b="1" i="1" kern="1200" dirty="0">
                  <a:solidFill>
                    <a:prstClr val="black"/>
                  </a:solidFill>
                  <a:latin typeface="Calibri"/>
                  <a:ea typeface="+mn-ea"/>
                  <a:cs typeface="+mn-cs"/>
                </a:rPr>
                <a:t>objetivo final</a:t>
              </a:r>
              <a:r>
                <a:rPr lang="x-none" sz="1200" kern="1200" dirty="0">
                  <a:solidFill>
                    <a:prstClr val="black"/>
                  </a:solidFill>
                  <a:latin typeface="Calibri"/>
                  <a:ea typeface="+mn-ea"/>
                  <a:cs typeface="+mn-cs"/>
                </a:rPr>
                <a:t>, o el dominio del estándar. Sin embargo, sin las pre-evaluaciones, ¿cómo sabríamos en qué enfocar nuestra instrucción a través de cada trimestre?</a:t>
              </a:r>
            </a:p>
            <a:p>
              <a:pPr defTabSz="1018824"/>
              <a:endParaRPr lang="x-none" sz="800" kern="1200" dirty="0">
                <a:solidFill>
                  <a:prstClr val="black"/>
                </a:solidFill>
                <a:latin typeface="Calibri"/>
                <a:ea typeface="+mn-ea"/>
                <a:cs typeface="+mn-cs"/>
              </a:endParaRPr>
            </a:p>
            <a:p>
              <a:pPr defTabSz="1018824"/>
              <a:r>
                <a:rPr lang="x-none" sz="1200" b="1" u="sng" kern="1200" dirty="0">
                  <a:solidFill>
                    <a:prstClr val="black"/>
                  </a:solidFill>
                  <a:latin typeface="Calibri"/>
                  <a:ea typeface="+mn-ea"/>
                  <a:cs typeface="+mn-cs"/>
                </a:rPr>
                <a:t>Progresiones de aprendizaje: </a:t>
              </a:r>
              <a:r>
                <a:rPr lang="x-none" sz="1200" kern="1200" dirty="0">
                  <a:solidFill>
                    <a:prstClr val="black"/>
                  </a:solidFill>
                  <a:latin typeface="Calibri"/>
                  <a:ea typeface="+mn-ea"/>
                  <a:cs typeface="+mn-cs"/>
                </a:rPr>
                <a:t>son el conjunto predicho de destrezas necesarias para poder completar la demanda de la tarea requerida de cada estándar. Las progresiones de aprendizaje fueron alineadas a la matriz Hess </a:t>
              </a:r>
              <a:r>
                <a:rPr lang="x-none" sz="1200" b="1" i="1" u="sng" kern="1200" dirty="0">
                  <a:solidFill>
                    <a:prstClr val="black"/>
                  </a:solidFill>
                  <a:latin typeface="Calibri"/>
                  <a:ea typeface="+mn-ea"/>
                  <a:cs typeface="+mn-cs"/>
                </a:rPr>
                <a:t>Cognitive Rigor Matrix.</a:t>
              </a:r>
            </a:p>
            <a:p>
              <a:pPr defTabSz="1018824"/>
              <a:endParaRPr lang="x-none" sz="800" kern="1200" dirty="0">
                <a:solidFill>
                  <a:prstClr val="black"/>
                </a:solidFill>
                <a:latin typeface="Calibri"/>
                <a:ea typeface="+mn-ea"/>
                <a:cs typeface="+mn-cs"/>
              </a:endParaRPr>
            </a:p>
            <a:p>
              <a:pPr defTabSz="1018824"/>
              <a:r>
                <a:rPr lang="x-none" sz="1200" kern="1200" dirty="0">
                  <a:solidFill>
                    <a:prstClr val="black"/>
                  </a:solidFill>
                  <a:latin typeface="Calibri"/>
                  <a:ea typeface="+mn-ea"/>
                  <a:cs typeface="+mn-cs"/>
                </a:rPr>
                <a:t>Las pre-evaluaciones miden el dominio del estudiante, que se indican en los recuadros morados (puntos de ajuste). Estos puntos son tareas que nos permiten ajustar la instrucción basada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pPr defTabSz="1018824"/>
              <a:endParaRPr lang="x-none" sz="800" kern="1200" dirty="0">
                <a:solidFill>
                  <a:prstClr val="black"/>
                </a:solidFill>
                <a:latin typeface="Calibri"/>
                <a:ea typeface="+mn-ea"/>
                <a:cs typeface="+mn-cs"/>
              </a:endParaRPr>
            </a:p>
            <a:p>
              <a:pPr defTabSz="1018824"/>
              <a:r>
                <a:rPr lang="x-none" sz="1200" kern="1200" dirty="0">
                  <a:solidFill>
                    <a:prstClr val="black"/>
                  </a:solidFill>
                  <a:latin typeface="Calibri"/>
                  <a:ea typeface="+mn-ea"/>
                  <a:cs typeface="+mn-cs"/>
                </a:rPr>
                <a:t>Hay una lista de cotejo de las Progresiones de aprendizaje en lectura para cada estándar en cada grado,  que se puede utilizar para monitorear el progreso. Está disponible en: </a:t>
              </a:r>
              <a:endParaRPr lang="en-US" sz="1200" kern="1200" dirty="0">
                <a:solidFill>
                  <a:prstClr val="black"/>
                </a:solidFill>
                <a:latin typeface="Calibri"/>
                <a:ea typeface="+mn-ea"/>
                <a:cs typeface="+mn-cs"/>
              </a:endParaRPr>
            </a:p>
            <a:p>
              <a:pPr algn="ctr" defTabSz="1018824"/>
              <a:endParaRPr lang="en-US" sz="1200" kern="1200" dirty="0">
                <a:solidFill>
                  <a:prstClr val="black"/>
                </a:solidFill>
                <a:latin typeface="Calibri"/>
                <a:ea typeface="+mn-ea"/>
                <a:cs typeface="+mn-cs"/>
                <a:hlinkClick r:id="rId3"/>
              </a:endParaRPr>
            </a:p>
            <a:p>
              <a:pPr algn="ctr" defTabSz="1018824"/>
              <a:r>
                <a:rPr lang="en-US" sz="1200" kern="1200" dirty="0">
                  <a:solidFill>
                    <a:prstClr val="black"/>
                  </a:solidFill>
                  <a:latin typeface="Calibri"/>
                  <a:ea typeface="+mn-ea"/>
                  <a:cs typeface="+mn-cs"/>
                  <a:hlinkClick r:id="rId3"/>
                </a:rPr>
                <a:t>http://</a:t>
              </a:r>
              <a:r>
                <a:rPr lang="en-US" sz="1200" kern="1200" dirty="0" smtClean="0">
                  <a:solidFill>
                    <a:prstClr val="black"/>
                  </a:solidFill>
                  <a:latin typeface="Calibri"/>
                  <a:ea typeface="+mn-ea"/>
                  <a:cs typeface="+mn-cs"/>
                  <a:hlinkClick r:id="rId3"/>
                </a:rPr>
                <a:t>sresource.homestead.com/Grade-3.html</a:t>
              </a:r>
              <a:endParaRPr lang="en-US" sz="1200" kern="1200" dirty="0">
                <a:solidFill>
                  <a:prstClr val="black"/>
                </a:solidFill>
                <a:latin typeface="Calibri"/>
                <a:ea typeface="+mn-ea"/>
                <a:cs typeface="+mn-cs"/>
              </a:endParaRPr>
            </a:p>
          </p:txBody>
        </p:sp>
        <p:grpSp>
          <p:nvGrpSpPr>
            <p:cNvPr id="3" name="Group 2"/>
            <p:cNvGrpSpPr/>
            <p:nvPr/>
          </p:nvGrpSpPr>
          <p:grpSpPr>
            <a:xfrm>
              <a:off x="171028" y="1748115"/>
              <a:ext cx="6929265" cy="1088600"/>
              <a:chOff x="171028" y="1748115"/>
              <a:chExt cx="6929265" cy="1088600"/>
            </a:xfrm>
          </p:grpSpPr>
          <p:grpSp>
            <p:nvGrpSpPr>
              <p:cNvPr id="15" name="Group 14"/>
              <p:cNvGrpSpPr/>
              <p:nvPr/>
            </p:nvGrpSpPr>
            <p:grpSpPr>
              <a:xfrm>
                <a:off x="390525" y="1950720"/>
                <a:ext cx="6477000" cy="885995"/>
                <a:chOff x="381000" y="304800"/>
                <a:chExt cx="6477000" cy="885995"/>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18824"/>
                  <a:r>
                    <a:rPr lang="es-MX" sz="1200" kern="1200" dirty="0">
                      <a:solidFill>
                        <a:prstClr val="black"/>
                      </a:solidFill>
                    </a:rPr>
                    <a:t>Ejemplo de una </a:t>
                  </a:r>
                  <a:r>
                    <a:rPr lang="es-MX" sz="1200" b="1" i="1" kern="1200" dirty="0">
                      <a:solidFill>
                        <a:prstClr val="black"/>
                      </a:solidFill>
                    </a:rPr>
                    <a:t>Progresión de aprendizaje </a:t>
                  </a:r>
                  <a:r>
                    <a:rPr lang="es-MX" sz="1200" kern="1200" dirty="0">
                      <a:solidFill>
                        <a:prstClr val="black"/>
                      </a:solidFill>
                    </a:rPr>
                    <a:t>para RL.2.1</a:t>
                  </a:r>
                </a:p>
                <a:p>
                  <a:pPr algn="ctr" defTabSz="1018824"/>
                  <a:r>
                    <a:rPr lang="es-MX" sz="1200" kern="1200" dirty="0">
                      <a:solidFill>
                        <a:prstClr val="black"/>
                      </a:solidFill>
                    </a:rPr>
                    <a:t>Las pre-evaluaciones miden los</a:t>
                  </a:r>
                  <a:r>
                    <a:rPr lang="es-MX" sz="1200" b="1" i="1" kern="1200" dirty="0">
                      <a:solidFill>
                        <a:prstClr val="black"/>
                      </a:solidFill>
                    </a:rPr>
                    <a:t> punto de ajuste </a:t>
                  </a:r>
                  <a:r>
                    <a:rPr lang="es-MX" sz="1200" kern="1200" dirty="0">
                      <a:solidFill>
                        <a:prstClr val="black"/>
                      </a:solidFill>
                    </a:rPr>
                    <a:t>(aparecen en morado)</a:t>
                  </a:r>
                </a:p>
              </p:txBody>
            </p:sp>
            <p:sp>
              <p:nvSpPr>
                <p:cNvPr id="17" name="Rectangle 16"/>
                <p:cNvSpPr/>
                <p:nvPr/>
              </p:nvSpPr>
              <p:spPr>
                <a:xfrm>
                  <a:off x="5799600" y="304800"/>
                  <a:ext cx="982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18824"/>
                  <a:r>
                    <a:rPr lang="en-US" sz="1050" b="1" kern="1200" dirty="0">
                      <a:solidFill>
                        <a:prstClr val="black"/>
                      </a:solidFill>
                    </a:rPr>
                    <a:t>CFA</a:t>
                  </a:r>
                </a:p>
                <a:p>
                  <a:pPr defTabSz="1018824"/>
                  <a:r>
                    <a:rPr lang="en-US" sz="1050" kern="1200" dirty="0">
                      <a:solidFill>
                        <a:prstClr val="black"/>
                      </a:solidFill>
                    </a:rPr>
                    <a:t>RL.2.1 </a:t>
                  </a:r>
                  <a:r>
                    <a:rPr lang="es-MX" sz="1050" b="1" kern="1200" dirty="0">
                      <a:solidFill>
                        <a:prstClr val="black"/>
                      </a:solidFill>
                    </a:rPr>
                    <a:t>a </a:t>
                  </a:r>
                  <a:r>
                    <a:rPr lang="es-MX" sz="1050" kern="1200" dirty="0">
                      <a:solidFill>
                        <a:prstClr val="black"/>
                      </a:solidFill>
                    </a:rPr>
                    <a:t>evaluación del estándar a </a:t>
                  </a:r>
                  <a:r>
                    <a:rPr lang="es-MX" sz="1050" b="1" kern="1200" dirty="0">
                      <a:solidFill>
                        <a:prstClr val="black"/>
                      </a:solidFill>
                    </a:rPr>
                    <a:t>nivel de grado </a:t>
                  </a:r>
                  <a:endParaRPr lang="es-MX" sz="1050" kern="1200" dirty="0">
                    <a:solidFill>
                      <a:prstClr val="black"/>
                    </a:solidFill>
                  </a:endParaRP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18824"/>
                  <a:r>
                    <a:rPr lang="es-MX" sz="1100" kern="1200" dirty="0">
                      <a:solidFill>
                        <a:prstClr val="black"/>
                      </a:solidFill>
                    </a:rPr>
                    <a:t>Después de haber dado la pre-evaluación, las progresiones de aprendizaje proporcionan tareas informales de evaluación formativa </a:t>
                  </a:r>
                  <a:r>
                    <a:rPr lang="es-MX" sz="1100" b="1" i="1" kern="1200" dirty="0">
                      <a:solidFill>
                        <a:prstClr val="black"/>
                      </a:solidFill>
                    </a:rPr>
                    <a:t>por debajo y cerca del grado a través de cada trimestre.</a:t>
                  </a:r>
                  <a:endParaRPr lang="es-MX" sz="1100" kern="1200" dirty="0">
                    <a:solidFill>
                      <a:prstClr val="black"/>
                    </a:solidFill>
                  </a:endParaRPr>
                </a:p>
              </p:txBody>
            </p:sp>
            <p:cxnSp>
              <p:nvCxnSpPr>
                <p:cNvPr id="18" name="Straight Arrow Connector 17"/>
                <p:cNvCxnSpPr/>
                <p:nvPr/>
              </p:nvCxnSpPr>
              <p:spPr>
                <a:xfrm>
                  <a:off x="381000" y="1190795"/>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71028" y="1777186"/>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r>
                  <a:rPr lang="es-419" sz="890" b="1" kern="1200" dirty="0">
                    <a:solidFill>
                      <a:prstClr val="black"/>
                    </a:solidFill>
                    <a:effectLst>
                      <a:outerShdw blurRad="38100" dist="38100" dir="2700000" algn="tl">
                        <a:srgbClr val="000000">
                          <a:alpha val="43137"/>
                        </a:srgbClr>
                      </a:outerShdw>
                    </a:effectLst>
                  </a:rPr>
                  <a:t>Comienzo del trimestre</a:t>
                </a:r>
              </a:p>
            </p:txBody>
          </p:sp>
          <p:sp>
            <p:nvSpPr>
              <p:cNvPr id="13" name="Rounded Rectangle 12"/>
              <p:cNvSpPr/>
              <p:nvPr/>
            </p:nvSpPr>
            <p:spPr>
              <a:xfrm>
                <a:off x="6482357" y="1748115"/>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612"/>
                <a:r>
                  <a:rPr lang="es-419" sz="847" b="1" kern="1200" dirty="0">
                    <a:solidFill>
                      <a:prstClr val="black"/>
                    </a:solidFill>
                    <a:effectLst>
                      <a:outerShdw blurRad="38100" dist="38100" dir="2700000" algn="tl">
                        <a:srgbClr val="000000">
                          <a:alpha val="43137"/>
                        </a:srgbClr>
                      </a:outerShdw>
                    </a:effectLst>
                  </a:rPr>
                  <a:t>Al final del trimestre</a:t>
                </a:r>
              </a:p>
            </p:txBody>
          </p:sp>
        </p:grpSp>
      </p:grpSp>
      <p:sp>
        <p:nvSpPr>
          <p:cNvPr id="21" name="Rounded Rectangle 20"/>
          <p:cNvSpPr/>
          <p:nvPr/>
        </p:nvSpPr>
        <p:spPr>
          <a:xfrm>
            <a:off x="3874894" y="4648200"/>
            <a:ext cx="1415837" cy="152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24"/>
            <a:r>
              <a:rPr lang="es-MX" sz="900" b="1" kern="1200" dirty="0" smtClean="0">
                <a:solidFill>
                  <a:prstClr val="black"/>
                </a:solidFill>
                <a:effectLst>
                  <a:outerShdw blurRad="38100" dist="38100" dir="2700000" algn="tl">
                    <a:srgbClr val="000000">
                      <a:alpha val="43137"/>
                    </a:srgbClr>
                  </a:outerShdw>
                </a:effectLst>
              </a:rPr>
              <a:t>A través del trimestre</a:t>
            </a:r>
            <a:endParaRPr lang="es-MX" sz="900" b="1" kern="12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3451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14</a:t>
            </a:fld>
            <a:endParaRPr lang="en-US" sz="1200" dirty="0">
              <a:solidFill>
                <a:srgbClr val="888888"/>
              </a:solidFill>
              <a:latin typeface="Calibri"/>
              <a:ea typeface="Calibri"/>
              <a:cs typeface="Calibri"/>
              <a:sym typeface="Calibri"/>
            </a:endParaRPr>
          </a:p>
        </p:txBody>
      </p:sp>
      <p:sp>
        <p:nvSpPr>
          <p:cNvPr id="485" name="Shape 485"/>
          <p:cNvSpPr/>
          <p:nvPr/>
        </p:nvSpPr>
        <p:spPr>
          <a:xfrm>
            <a:off x="323850" y="718456"/>
            <a:ext cx="7124700" cy="959094"/>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en-US" sz="1400" b="1">
                <a:solidFill>
                  <a:schemeClr val="dk1"/>
                </a:solidFill>
                <a:latin typeface="Calibri"/>
                <a:ea typeface="Calibri"/>
                <a:cs typeface="Calibri"/>
                <a:sym typeface="Calibri"/>
              </a:rPr>
              <a:t>Quarter FOUR </a:t>
            </a:r>
            <a:r>
              <a:rPr lang="en-US" sz="1400">
                <a:solidFill>
                  <a:schemeClr val="dk1"/>
                </a:solidFill>
                <a:latin typeface="Calibri"/>
                <a:ea typeface="Calibri"/>
                <a:cs typeface="Calibri"/>
                <a:sym typeface="Calibri"/>
              </a:rPr>
              <a:t>Reading Literature Learning Progressions.  </a:t>
            </a:r>
          </a:p>
          <a:p>
            <a:pPr marL="0" marR="0" lvl="0" indent="0" algn="l" rtl="0">
              <a:spcBef>
                <a:spcPts val="0"/>
              </a:spcBef>
              <a:buSzPct val="25000"/>
              <a:buNone/>
            </a:pPr>
            <a:r>
              <a:rPr lang="en-US" sz="1400">
                <a:solidFill>
                  <a:schemeClr val="dk1"/>
                </a:solidFill>
                <a:latin typeface="Calibri"/>
                <a:ea typeface="Calibri"/>
                <a:cs typeface="Calibri"/>
                <a:sym typeface="Calibri"/>
              </a:rPr>
              <a:t>The indicated boxes highlighted </a:t>
            </a:r>
            <a:r>
              <a:rPr lang="en-US" sz="1400" b="1" i="1">
                <a:solidFill>
                  <a:schemeClr val="dk1"/>
                </a:solidFill>
                <a:latin typeface="Calibri"/>
                <a:ea typeface="Calibri"/>
                <a:cs typeface="Calibri"/>
                <a:sym typeface="Calibri"/>
              </a:rPr>
              <a:t>before the standard</a:t>
            </a:r>
            <a:r>
              <a:rPr lang="en-US" sz="1400">
                <a:solidFill>
                  <a:schemeClr val="dk1"/>
                </a:solidFill>
                <a:latin typeface="Calibri"/>
                <a:ea typeface="Calibri"/>
                <a:cs typeface="Calibri"/>
                <a:sym typeface="Calibri"/>
              </a:rPr>
              <a:t>, are assessed on this pre-assessment. The standard itself is assessed on the Common Formative Assessment (CFA) at the end of each quarter.</a:t>
            </a:r>
          </a:p>
        </p:txBody>
      </p:sp>
      <p:graphicFrame>
        <p:nvGraphicFramePr>
          <p:cNvPr id="486" name="Shape 486"/>
          <p:cNvGraphicFramePr/>
          <p:nvPr/>
        </p:nvGraphicFramePr>
        <p:xfrm>
          <a:off x="318684" y="5943600"/>
          <a:ext cx="7225100" cy="1950720"/>
        </p:xfrm>
        <a:graphic>
          <a:graphicData uri="http://schemas.openxmlformats.org/drawingml/2006/table">
            <a:tbl>
              <a:tblPr>
                <a:noFill/>
                <a:tableStyleId>{5C72B615-E0FF-47F3-B9F9-38AF47F7ADA9}</a:tableStyleId>
              </a:tblPr>
              <a:tblGrid>
                <a:gridCol w="601750"/>
                <a:gridCol w="533300"/>
                <a:gridCol w="451250"/>
                <a:gridCol w="533400"/>
                <a:gridCol w="685800"/>
                <a:gridCol w="533400"/>
                <a:gridCol w="609600"/>
                <a:gridCol w="609600"/>
                <a:gridCol w="609600"/>
                <a:gridCol w="533400"/>
                <a:gridCol w="762000"/>
                <a:gridCol w="762000"/>
              </a:tblGrid>
              <a:tr h="212425">
                <a:tc>
                  <a:txBody>
                    <a:bodyPr/>
                    <a:lstStyle/>
                    <a:p>
                      <a:pPr marL="0" marR="0" lvl="0" indent="0" algn="l"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1 - </a:t>
                      </a:r>
                      <a:r>
                        <a:rPr lang="en-US" sz="800" b="1" dirty="0" err="1">
                          <a:solidFill>
                            <a:srgbClr val="000000"/>
                          </a:solidFill>
                          <a:latin typeface="Calibri"/>
                          <a:ea typeface="Calibri"/>
                          <a:cs typeface="Calibri"/>
                          <a:sym typeface="Calibri"/>
                        </a:rPr>
                        <a:t>K</a:t>
                      </a:r>
                      <a:r>
                        <a:rPr lang="en-US" sz="800" dirty="0" err="1">
                          <a:solidFill>
                            <a:srgbClr val="000000"/>
                          </a:solidFill>
                          <a:latin typeface="Calibri"/>
                          <a:ea typeface="Calibri"/>
                          <a:cs typeface="Calibri"/>
                          <a:sym typeface="Calibri"/>
                        </a:rPr>
                        <a:t>a</a:t>
                      </a:r>
                      <a:endParaRPr lang="en-US" sz="800" dirty="0">
                        <a:solidFill>
                          <a:srgbClr val="000000"/>
                        </a:solidFill>
                        <a:latin typeface="Calibri"/>
                        <a:ea typeface="Calibri"/>
                        <a:cs typeface="Calibri"/>
                        <a:sym typeface="Calibri"/>
                      </a:endParaRP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K</a:t>
                      </a:r>
                      <a:r>
                        <a:rPr lang="en-US" sz="800">
                          <a:solidFill>
                            <a:srgbClr val="000000"/>
                          </a:solidFill>
                          <a:latin typeface="Calibri"/>
                          <a:ea typeface="Calibri"/>
                          <a:cs typeface="Calibri"/>
                          <a:sym typeface="Calibri"/>
                        </a:rPr>
                        <a:t>c</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C</a:t>
                      </a:r>
                      <a:r>
                        <a:rPr lang="en-US" sz="800">
                          <a:solidFill>
                            <a:srgbClr val="000000"/>
                          </a:solidFill>
                          <a:latin typeface="Calibri"/>
                          <a:ea typeface="Calibri"/>
                          <a:cs typeface="Calibri"/>
                          <a:sym typeface="Calibri"/>
                        </a:rPr>
                        <a:t>d</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Cf</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C</a:t>
                      </a:r>
                      <a:r>
                        <a:rPr lang="en-US" sz="800">
                          <a:solidFill>
                            <a:srgbClr val="000000"/>
                          </a:solidFill>
                          <a:latin typeface="Calibri"/>
                          <a:ea typeface="Calibri"/>
                          <a:cs typeface="Calibri"/>
                          <a:sym typeface="Calibri"/>
                        </a:rPr>
                        <a:t>h</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C</a:t>
                      </a:r>
                      <a:r>
                        <a:rPr lang="en-US" sz="800">
                          <a:solidFill>
                            <a:srgbClr val="000000"/>
                          </a:solidFill>
                          <a:latin typeface="Calibri"/>
                          <a:ea typeface="Calibri"/>
                          <a:cs typeface="Calibri"/>
                          <a:sym typeface="Calibri"/>
                        </a:rPr>
                        <a:t>l</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AN</a:t>
                      </a:r>
                      <a:r>
                        <a:rPr lang="en-US" sz="800">
                          <a:solidFill>
                            <a:srgbClr val="000000"/>
                          </a:solidFill>
                          <a:latin typeface="Calibri"/>
                          <a:ea typeface="Calibri"/>
                          <a:cs typeface="Calibri"/>
                          <a:sym typeface="Calibri"/>
                        </a:rPr>
                        <a:t>q</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BD4B4"/>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a:t>
                      </a:r>
                      <a:r>
                        <a:rPr lang="en-US" sz="800" b="1" dirty="0" err="1">
                          <a:solidFill>
                            <a:srgbClr val="000000"/>
                          </a:solidFill>
                          <a:latin typeface="Calibri"/>
                          <a:ea typeface="Calibri"/>
                          <a:cs typeface="Calibri"/>
                          <a:sym typeface="Calibri"/>
                        </a:rPr>
                        <a:t>C</a:t>
                      </a:r>
                      <a:r>
                        <a:rPr lang="en-US" sz="800" dirty="0" err="1">
                          <a:solidFill>
                            <a:srgbClr val="000000"/>
                          </a:solidFill>
                          <a:latin typeface="Calibri"/>
                          <a:ea typeface="Calibri"/>
                          <a:cs typeface="Calibri"/>
                          <a:sym typeface="Calibri"/>
                        </a:rPr>
                        <a:t>v</a:t>
                      </a:r>
                      <a:endParaRPr lang="en-US" sz="800" dirty="0">
                        <a:solidFill>
                          <a:srgbClr val="000000"/>
                        </a:solidFill>
                        <a:latin typeface="Calibri"/>
                        <a:ea typeface="Calibri"/>
                        <a:cs typeface="Calibri"/>
                        <a:sym typeface="Calibri"/>
                      </a:endParaRP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a:t>
                      </a:r>
                      <a:r>
                        <a:rPr lang="en-US" sz="800" b="1" dirty="0" err="1">
                          <a:solidFill>
                            <a:srgbClr val="000000"/>
                          </a:solidFill>
                          <a:latin typeface="Calibri"/>
                          <a:ea typeface="Calibri"/>
                          <a:cs typeface="Calibri"/>
                          <a:sym typeface="Calibri"/>
                        </a:rPr>
                        <a:t>AN</a:t>
                      </a:r>
                      <a:r>
                        <a:rPr lang="en-US" sz="800" dirty="0" err="1">
                          <a:solidFill>
                            <a:srgbClr val="000000"/>
                          </a:solidFill>
                          <a:latin typeface="Calibri"/>
                          <a:ea typeface="Calibri"/>
                          <a:cs typeface="Calibri"/>
                          <a:sym typeface="Calibri"/>
                        </a:rPr>
                        <a:t>z</a:t>
                      </a:r>
                      <a:endParaRPr lang="en-US" sz="800" dirty="0">
                        <a:solidFill>
                          <a:srgbClr val="000000"/>
                        </a:solidFill>
                        <a:latin typeface="Calibri"/>
                        <a:ea typeface="Calibri"/>
                        <a:cs typeface="Calibri"/>
                        <a:sym typeface="Calibri"/>
                      </a:endParaRP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BD4B4"/>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–SYH</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B8B7"/>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4 – SYU</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B8B7"/>
                    </a:solidFill>
                  </a:tcPr>
                </a:tc>
                <a:tc>
                  <a:txBody>
                    <a:bodyPr/>
                    <a:lstStyle/>
                    <a:p>
                      <a:pPr marL="0" marR="0" lvl="0" indent="0" algn="ctr" rtl="0">
                        <a:lnSpc>
                          <a:spcPct val="100000"/>
                        </a:lnSpc>
                        <a:spcBef>
                          <a:spcPts val="0"/>
                        </a:spcBef>
                        <a:spcAft>
                          <a:spcPts val="0"/>
                        </a:spcAft>
                        <a:buSzPct val="25000"/>
                        <a:buNone/>
                      </a:pPr>
                      <a:r>
                        <a:rPr lang="en-US" sz="800" b="1">
                          <a:latin typeface="Calibri"/>
                          <a:ea typeface="Calibri"/>
                          <a:cs typeface="Calibri"/>
                          <a:sym typeface="Calibri"/>
                        </a:rPr>
                        <a:t>Standard</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BFBFBF"/>
                    </a:solidFill>
                  </a:tcPr>
                </a:tc>
              </a:tr>
              <a:tr h="1006775">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Answers recall questions about themes, settings or plots from a book read and discussed in class.</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Define (understand and use) </a:t>
                      </a:r>
                      <a:r>
                        <a:rPr lang="en-US" sz="800" u="sng">
                          <a:solidFill>
                            <a:srgbClr val="000000"/>
                          </a:solidFill>
                          <a:latin typeface="Calibri"/>
                          <a:ea typeface="Calibri"/>
                          <a:cs typeface="Calibri"/>
                          <a:sym typeface="Calibri"/>
                        </a:rPr>
                        <a:t>Standard Academic Language:</a:t>
                      </a:r>
                      <a:r>
                        <a:rPr lang="en-US" sz="800">
                          <a:solidFill>
                            <a:srgbClr val="000000"/>
                          </a:solidFill>
                          <a:latin typeface="Calibri"/>
                          <a:ea typeface="Calibri"/>
                          <a:cs typeface="Calibri"/>
                          <a:sym typeface="Calibri"/>
                        </a:rPr>
                        <a:t> </a:t>
                      </a:r>
                      <a:r>
                        <a:rPr lang="en-US" sz="800">
                          <a:latin typeface="Calibri"/>
                          <a:ea typeface="Calibri"/>
                          <a:cs typeface="Calibri"/>
                          <a:sym typeface="Calibri"/>
                        </a:rPr>
                        <a:t> compare, contrast, theme, setting, plot, similar, characters.</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Identify the literary elements in a text (theme, setting and plot) read and </a:t>
                      </a:r>
                      <a:r>
                        <a:rPr lang="en-US" sz="700">
                          <a:latin typeface="Calibri"/>
                          <a:ea typeface="Calibri"/>
                          <a:cs typeface="Calibri"/>
                          <a:sym typeface="Calibri"/>
                        </a:rPr>
                        <a:t>discussed</a:t>
                      </a:r>
                      <a:r>
                        <a:rPr lang="en-US" sz="800">
                          <a:latin typeface="Calibri"/>
                          <a:ea typeface="Calibri"/>
                          <a:cs typeface="Calibri"/>
                          <a:sym typeface="Calibri"/>
                        </a:rPr>
                        <a:t> in class.</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SzPct val="25000"/>
                        <a:buNone/>
                      </a:pPr>
                      <a:r>
                        <a:rPr lang="en-US" sz="800" b="1">
                          <a:latin typeface="Calibri"/>
                          <a:ea typeface="Calibri"/>
                          <a:cs typeface="Calibri"/>
                          <a:sym typeface="Calibri"/>
                        </a:rPr>
                        <a:t>Answers who, what, when, where or how </a:t>
                      </a:r>
                      <a:r>
                        <a:rPr lang="en-US" sz="700" b="1">
                          <a:latin typeface="Calibri"/>
                          <a:ea typeface="Calibri"/>
                          <a:cs typeface="Calibri"/>
                          <a:sym typeface="Calibri"/>
                        </a:rPr>
                        <a:t>questions</a:t>
                      </a:r>
                      <a:r>
                        <a:rPr lang="en-US" sz="800" b="1">
                          <a:latin typeface="Calibri"/>
                          <a:ea typeface="Calibri"/>
                          <a:cs typeface="Calibri"/>
                          <a:sym typeface="Calibri"/>
                        </a:rPr>
                        <a:t> about themes, setting and plots read and discussed in class.</a:t>
                      </a:r>
                    </a:p>
                  </a:txBody>
                  <a:tcPr marL="914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u="sng">
                          <a:latin typeface="Calibri"/>
                          <a:ea typeface="Calibri"/>
                          <a:cs typeface="Calibri"/>
                          <a:sym typeface="Calibri"/>
                        </a:rPr>
                        <a:t>Concept Development:</a:t>
                      </a:r>
                    </a:p>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Students understand that a theme, setting and plot in texts written by the same author may have similarities and differences.</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SzPct val="25000"/>
                        <a:buNone/>
                      </a:pPr>
                      <a:r>
                        <a:rPr lang="en-US" sz="800" b="1">
                          <a:latin typeface="Calibri"/>
                          <a:ea typeface="Calibri"/>
                          <a:cs typeface="Calibri"/>
                          <a:sym typeface="Calibri"/>
                        </a:rPr>
                        <a:t>Locate </a:t>
                      </a:r>
                      <a:r>
                        <a:rPr lang="en-US" sz="700" b="1">
                          <a:latin typeface="Calibri"/>
                          <a:ea typeface="Calibri"/>
                          <a:cs typeface="Calibri"/>
                          <a:sym typeface="Calibri"/>
                        </a:rPr>
                        <a:t>information</a:t>
                      </a:r>
                      <a:r>
                        <a:rPr lang="en-US" sz="800" b="1">
                          <a:latin typeface="Calibri"/>
                          <a:ea typeface="Calibri"/>
                          <a:cs typeface="Calibri"/>
                          <a:sym typeface="Calibri"/>
                        </a:rPr>
                        <a:t>  in two texts to show what themes, settings and plots have in common. SELECTED RESPONSE</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Classify literary elements of two or more texts (theme, setting and plot) written by the same author by similarities -differences using a Venn Diagram.</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Identify themes across multiple texts written by the same author about the same or similar characters.</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SzPct val="25000"/>
                        <a:buNone/>
                      </a:pPr>
                      <a:r>
                        <a:rPr lang="en-US" sz="800" b="1">
                          <a:latin typeface="Calibri"/>
                          <a:ea typeface="Calibri"/>
                          <a:cs typeface="Calibri"/>
                          <a:sym typeface="Calibri"/>
                        </a:rPr>
                        <a:t>Analyze how themes across multiple texts written by the same author are connected to each other</a:t>
                      </a:r>
                      <a:r>
                        <a:rPr lang="en-US" sz="800">
                          <a:latin typeface="Calibri"/>
                          <a:ea typeface="Calibri"/>
                          <a:cs typeface="Calibri"/>
                          <a:sym typeface="Calibri"/>
                        </a:rPr>
                        <a:t>.</a:t>
                      </a:r>
                    </a:p>
                    <a:p>
                      <a:pPr marL="0" marR="0" lvl="0" indent="0" algn="l" rtl="0">
                        <a:lnSpc>
                          <a:spcPct val="100000"/>
                        </a:lnSpc>
                        <a:spcBef>
                          <a:spcPts val="0"/>
                        </a:spcBef>
                        <a:spcAft>
                          <a:spcPts val="0"/>
                        </a:spcAft>
                        <a:buSzPct val="25000"/>
                        <a:buNone/>
                      </a:pPr>
                      <a:r>
                        <a:rPr lang="en-US" sz="800" b="1">
                          <a:latin typeface="Calibri"/>
                          <a:ea typeface="Calibri"/>
                          <a:cs typeface="Calibri"/>
                          <a:sym typeface="Calibri"/>
                        </a:rPr>
                        <a:t>SELECTED RESPONSE</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Synthesize </a:t>
                      </a:r>
                      <a:r>
                        <a:rPr lang="en-US" sz="700">
                          <a:latin typeface="Calibri"/>
                          <a:ea typeface="Calibri"/>
                          <a:cs typeface="Calibri"/>
                          <a:sym typeface="Calibri"/>
                        </a:rPr>
                        <a:t>information</a:t>
                      </a:r>
                      <a:r>
                        <a:rPr lang="en-US" sz="800">
                          <a:latin typeface="Calibri"/>
                          <a:ea typeface="Calibri"/>
                          <a:cs typeface="Calibri"/>
                          <a:sym typeface="Calibri"/>
                        </a:rPr>
                        <a:t> about theme, setting or plot in one text and form a conclusion</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SzPct val="25000"/>
                        <a:buNone/>
                      </a:pPr>
                      <a:r>
                        <a:rPr lang="en-US" sz="800" b="1">
                          <a:latin typeface="Calibri"/>
                          <a:ea typeface="Calibri"/>
                          <a:cs typeface="Calibri"/>
                          <a:sym typeface="Calibri"/>
                        </a:rPr>
                        <a:t>Synthesize information in two or more texts about theme, setting or plot using comparing and contrasting to form a conclusion.</a:t>
                      </a:r>
                    </a:p>
                    <a:p>
                      <a:pPr marL="0" marR="0" lvl="0" indent="0" algn="l" rtl="0">
                        <a:lnSpc>
                          <a:spcPct val="100000"/>
                        </a:lnSpc>
                        <a:spcBef>
                          <a:spcPts val="0"/>
                        </a:spcBef>
                        <a:spcAft>
                          <a:spcPts val="0"/>
                        </a:spcAft>
                        <a:buSzPct val="25000"/>
                        <a:buNone/>
                      </a:pPr>
                      <a:r>
                        <a:rPr lang="en-US" sz="800" b="1">
                          <a:latin typeface="Calibri"/>
                          <a:ea typeface="Calibri"/>
                          <a:cs typeface="Calibri"/>
                          <a:sym typeface="Calibri"/>
                        </a:rPr>
                        <a:t>CONSTRUCTED REPSONSE</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b="1" u="sng">
                          <a:latin typeface="Calibri"/>
                          <a:ea typeface="Calibri"/>
                          <a:cs typeface="Calibri"/>
                          <a:sym typeface="Calibri"/>
                        </a:rPr>
                        <a:t>RL 3.9</a:t>
                      </a:r>
                      <a:r>
                        <a:rPr lang="en-US" sz="800">
                          <a:latin typeface="Calibri"/>
                          <a:ea typeface="Calibri"/>
                          <a:cs typeface="Calibri"/>
                          <a:sym typeface="Calibri"/>
                        </a:rPr>
                        <a:t> Compare and contrast the themes, settings, and plots of stories written by the same author about the same or similar characters (e.g., in books from a series).</a:t>
                      </a: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D8D8D8"/>
                    </a:solidFill>
                  </a:tcPr>
                </a:tc>
              </a:tr>
            </a:tbl>
          </a:graphicData>
        </a:graphic>
      </p:graphicFrame>
      <p:sp>
        <p:nvSpPr>
          <p:cNvPr id="487" name="Shape 487"/>
          <p:cNvSpPr/>
          <p:nvPr/>
        </p:nvSpPr>
        <p:spPr>
          <a:xfrm rot="-851180">
            <a:off x="1759656" y="7863450"/>
            <a:ext cx="761999" cy="1524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SzPct val="25000"/>
              <a:buNone/>
            </a:pPr>
            <a:r>
              <a:rPr lang="en-US" sz="800" b="1">
                <a:solidFill>
                  <a:schemeClr val="lt1"/>
                </a:solidFill>
                <a:latin typeface="Calibri"/>
                <a:ea typeface="Calibri"/>
                <a:cs typeface="Calibri"/>
                <a:sym typeface="Calibri"/>
              </a:rPr>
              <a:t>Not assessed</a:t>
            </a:r>
          </a:p>
        </p:txBody>
      </p:sp>
      <p:graphicFrame>
        <p:nvGraphicFramePr>
          <p:cNvPr id="488" name="Shape 488"/>
          <p:cNvGraphicFramePr/>
          <p:nvPr/>
        </p:nvGraphicFramePr>
        <p:xfrm>
          <a:off x="388937" y="1905000"/>
          <a:ext cx="6994550" cy="1966075"/>
        </p:xfrm>
        <a:graphic>
          <a:graphicData uri="http://schemas.openxmlformats.org/drawingml/2006/table">
            <a:tbl>
              <a:tblPr>
                <a:noFill/>
                <a:tableStyleId>{5C72B615-E0FF-47F3-B9F9-38AF47F7ADA9}</a:tableStyleId>
              </a:tblPr>
              <a:tblGrid>
                <a:gridCol w="582875"/>
                <a:gridCol w="685750"/>
                <a:gridCol w="720025"/>
                <a:gridCol w="685750"/>
                <a:gridCol w="617175"/>
                <a:gridCol w="651450"/>
                <a:gridCol w="788600"/>
                <a:gridCol w="754300"/>
                <a:gridCol w="617175"/>
                <a:gridCol w="891450"/>
              </a:tblGrid>
              <a:tr h="137275">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1 - </a:t>
                      </a:r>
                      <a:r>
                        <a:rPr lang="en-US" sz="800" b="1" dirty="0" err="1">
                          <a:solidFill>
                            <a:srgbClr val="000000"/>
                          </a:solidFill>
                          <a:latin typeface="Calibri"/>
                          <a:ea typeface="Calibri"/>
                          <a:cs typeface="Calibri"/>
                          <a:sym typeface="Calibri"/>
                        </a:rPr>
                        <a:t>K</a:t>
                      </a:r>
                      <a:r>
                        <a:rPr lang="en-US" sz="800" dirty="0" err="1">
                          <a:solidFill>
                            <a:srgbClr val="000000"/>
                          </a:solidFill>
                          <a:latin typeface="Calibri"/>
                          <a:ea typeface="Calibri"/>
                          <a:cs typeface="Calibri"/>
                          <a:sym typeface="Calibri"/>
                        </a:rPr>
                        <a:t>a</a:t>
                      </a:r>
                      <a:endParaRPr lang="en-US" sz="800" dirty="0">
                        <a:solidFill>
                          <a:srgbClr val="000000"/>
                        </a:solidFill>
                        <a:latin typeface="Calibri"/>
                        <a:ea typeface="Calibri"/>
                        <a:cs typeface="Calibri"/>
                        <a:sym typeface="Calibri"/>
                      </a:endParaRP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K</a:t>
                      </a:r>
                      <a:r>
                        <a:rPr lang="en-US" sz="800">
                          <a:solidFill>
                            <a:srgbClr val="000000"/>
                          </a:solidFill>
                          <a:latin typeface="Calibri"/>
                          <a:ea typeface="Calibri"/>
                          <a:cs typeface="Calibri"/>
                          <a:sym typeface="Calibri"/>
                        </a:rPr>
                        <a:t>c</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C</a:t>
                      </a:r>
                      <a:r>
                        <a:rPr lang="en-US" sz="800">
                          <a:solidFill>
                            <a:srgbClr val="000000"/>
                          </a:solidFill>
                          <a:latin typeface="Calibri"/>
                          <a:ea typeface="Calibri"/>
                          <a:cs typeface="Calibri"/>
                          <a:sym typeface="Calibri"/>
                        </a:rPr>
                        <a:t>d</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C</a:t>
                      </a:r>
                      <a:r>
                        <a:rPr lang="en-US" sz="800">
                          <a:solidFill>
                            <a:srgbClr val="000000"/>
                          </a:solidFill>
                          <a:latin typeface="Calibri"/>
                          <a:ea typeface="Calibri"/>
                          <a:cs typeface="Calibri"/>
                          <a:sym typeface="Calibri"/>
                        </a:rPr>
                        <a:t>f</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C</a:t>
                      </a:r>
                      <a:r>
                        <a:rPr lang="en-US" sz="800">
                          <a:solidFill>
                            <a:srgbClr val="000000"/>
                          </a:solidFill>
                          <a:latin typeface="Calibri"/>
                          <a:ea typeface="Calibri"/>
                          <a:cs typeface="Calibri"/>
                          <a:sym typeface="Calibri"/>
                        </a:rPr>
                        <a:t>h</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C</a:t>
                      </a:r>
                      <a:r>
                        <a:rPr lang="en-US" sz="800">
                          <a:solidFill>
                            <a:srgbClr val="000000"/>
                          </a:solidFill>
                          <a:latin typeface="Calibri"/>
                          <a:ea typeface="Calibri"/>
                          <a:cs typeface="Calibri"/>
                          <a:sym typeface="Calibri"/>
                        </a:rPr>
                        <a:t>j</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ANq</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C</a:t>
                      </a:r>
                      <a:r>
                        <a:rPr lang="en-US" sz="800" dirty="0">
                          <a:solidFill>
                            <a:srgbClr val="000000"/>
                          </a:solidFill>
                          <a:latin typeface="Calibri"/>
                          <a:ea typeface="Calibri"/>
                          <a:cs typeface="Calibri"/>
                          <a:sym typeface="Calibri"/>
                        </a:rPr>
                        <a:t>u</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a:t>
                      </a:r>
                      <a:r>
                        <a:rPr lang="en-US" sz="800" b="1" dirty="0" err="1">
                          <a:solidFill>
                            <a:srgbClr val="000000"/>
                          </a:solidFill>
                          <a:latin typeface="Calibri"/>
                          <a:ea typeface="Calibri"/>
                          <a:cs typeface="Calibri"/>
                          <a:sym typeface="Calibri"/>
                        </a:rPr>
                        <a:t>APx</a:t>
                      </a:r>
                      <a:endParaRPr lang="en-US" sz="800" b="1" dirty="0">
                        <a:solidFill>
                          <a:srgbClr val="000000"/>
                        </a:solidFill>
                        <a:latin typeface="Calibri"/>
                        <a:ea typeface="Calibri"/>
                        <a:cs typeface="Calibri"/>
                        <a:sym typeface="Calibri"/>
                      </a:endParaRP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6E3BC"/>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Standard</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BFBFBF"/>
                    </a:solidFill>
                  </a:tcPr>
                </a:tc>
              </a:tr>
              <a:tr h="700925">
                <a:tc>
                  <a:txBody>
                    <a:bodyPr/>
                    <a:lstStyle/>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Recall basic questions about characters and events in a story (read and discussed in class).</a:t>
                      </a: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Define </a:t>
                      </a:r>
                      <a:r>
                        <a:rPr lang="en-US" sz="800" u="sng">
                          <a:solidFill>
                            <a:srgbClr val="000000"/>
                          </a:solidFill>
                          <a:latin typeface="Calibri"/>
                          <a:ea typeface="Calibri"/>
                          <a:cs typeface="Calibri"/>
                          <a:sym typeface="Calibri"/>
                        </a:rPr>
                        <a:t>standard academic language</a:t>
                      </a:r>
                      <a:r>
                        <a:rPr lang="en-US" sz="800">
                          <a:solidFill>
                            <a:srgbClr val="000000"/>
                          </a:solidFill>
                          <a:latin typeface="Calibri"/>
                          <a:ea typeface="Calibri"/>
                          <a:cs typeface="Calibri"/>
                          <a:sym typeface="Calibri"/>
                        </a:rPr>
                        <a:t> - character, character traits (characteristics, motivation, feelings, etc), events and sequence of time and “contributes to...”</a:t>
                      </a: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Explain the meaning of character traits and give examples.</a:t>
                      </a:r>
                    </a:p>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Explain the meaning of a sequence of events and give an example.</a:t>
                      </a: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Answer who, what, when, where and how questions about characters, traits, motivations and feelings in a story read and discussed in class.</a:t>
                      </a: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u="sng">
                          <a:solidFill>
                            <a:srgbClr val="000000"/>
                          </a:solidFill>
                          <a:latin typeface="Calibri"/>
                          <a:ea typeface="Calibri"/>
                          <a:cs typeface="Calibri"/>
                          <a:sym typeface="Calibri"/>
                        </a:rPr>
                        <a:t>Concept Development</a:t>
                      </a:r>
                    </a:p>
                    <a:p>
                      <a:pPr marL="0" marR="0" lvl="0" indent="0" algn="l" rtl="0">
                        <a:lnSpc>
                          <a:spcPct val="100000"/>
                        </a:lnSpc>
                        <a:spcBef>
                          <a:spcPts val="0"/>
                        </a:spcBef>
                        <a:spcAft>
                          <a:spcPts val="0"/>
                        </a:spcAft>
                        <a:buSzPct val="25000"/>
                        <a:buNone/>
                      </a:pPr>
                      <a:r>
                        <a:rPr lang="en-US" sz="800" u="none" strike="noStrike">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Explain how characters’ traits may influence their actions with examples from a text.</a:t>
                      </a: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Make logical predictions about how a character’s trait may influence an action in a text, supported with textual details.</a:t>
                      </a: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Identify use of literary devices used to describe character traits (i.e., characterization, word usage, vivid descriptions).</a:t>
                      </a: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800" b="1">
                          <a:solidFill>
                            <a:srgbClr val="000000"/>
                          </a:solidFill>
                          <a:latin typeface="Calibri"/>
                          <a:ea typeface="Calibri"/>
                          <a:cs typeface="Calibri"/>
                          <a:sym typeface="Calibri"/>
                        </a:rPr>
                        <a:t>Explain how a character’s actions contribute to a specific sequence of events using supporting evidence from the text (</a:t>
                      </a:r>
                      <a:r>
                        <a:rPr lang="en-US" sz="800" b="1" u="sng">
                          <a:solidFill>
                            <a:srgbClr val="000000"/>
                          </a:solidFill>
                          <a:latin typeface="Calibri"/>
                          <a:ea typeface="Calibri"/>
                          <a:cs typeface="Calibri"/>
                          <a:sym typeface="Calibri"/>
                        </a:rPr>
                        <a:t>not discussed in class</a:t>
                      </a:r>
                      <a:r>
                        <a:rPr lang="en-US" sz="800" b="1">
                          <a:solidFill>
                            <a:srgbClr val="000000"/>
                          </a:solidFill>
                          <a:latin typeface="Calibri"/>
                          <a:ea typeface="Calibri"/>
                          <a:cs typeface="Calibri"/>
                          <a:sym typeface="Calibri"/>
                        </a:rPr>
                        <a:t>).</a:t>
                      </a:r>
                      <a:r>
                        <a:rPr lang="en-US" sz="800" b="1">
                          <a:latin typeface="Calibri"/>
                          <a:ea typeface="Calibri"/>
                          <a:cs typeface="Calibri"/>
                          <a:sym typeface="Calibri"/>
                        </a:rPr>
                        <a:t> </a:t>
                      </a:r>
                      <a:r>
                        <a:rPr lang="en-US" sz="800" b="1">
                          <a:solidFill>
                            <a:schemeClr val="dk1"/>
                          </a:solidFill>
                          <a:latin typeface="Calibri"/>
                          <a:ea typeface="Calibri"/>
                          <a:cs typeface="Calibri"/>
                          <a:sym typeface="Calibri"/>
                        </a:rPr>
                        <a:t>SELECTED RESPONSE</a:t>
                      </a:r>
                    </a:p>
                    <a:p>
                      <a:pPr marL="0" marR="0" lvl="0" indent="0" algn="l" rtl="0">
                        <a:lnSpc>
                          <a:spcPct val="100000"/>
                        </a:lnSpc>
                        <a:spcBef>
                          <a:spcPts val="0"/>
                        </a:spcBef>
                        <a:spcAft>
                          <a:spcPts val="0"/>
                        </a:spcAft>
                        <a:buSzPct val="25000"/>
                        <a:buNone/>
                      </a:pPr>
                      <a:endParaRPr sz="800">
                        <a:latin typeface="Calibri"/>
                        <a:ea typeface="Calibri"/>
                        <a:cs typeface="Calibri"/>
                        <a:sym typeface="Calibri"/>
                      </a:endParaRP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800" b="1">
                          <a:solidFill>
                            <a:srgbClr val="000000"/>
                          </a:solidFill>
                          <a:latin typeface="Calibri"/>
                          <a:ea typeface="Calibri"/>
                          <a:cs typeface="Calibri"/>
                          <a:sym typeface="Calibri"/>
                        </a:rPr>
                        <a:t>Outline a progression of character traits in a new text (one not read as a class or discussed) </a:t>
                      </a:r>
                      <a:r>
                        <a:rPr lang="en-US" sz="800" b="1">
                          <a:solidFill>
                            <a:schemeClr val="dk1"/>
                          </a:solidFill>
                          <a:latin typeface="Calibri"/>
                          <a:ea typeface="Calibri"/>
                          <a:cs typeface="Calibri"/>
                          <a:sym typeface="Calibri"/>
                        </a:rPr>
                        <a:t>SELECTED RESPONSE</a:t>
                      </a:r>
                    </a:p>
                    <a:p>
                      <a:pPr marL="0" marR="0" lvl="0" indent="0" algn="l" rtl="0">
                        <a:lnSpc>
                          <a:spcPct val="100000"/>
                        </a:lnSpc>
                        <a:spcBef>
                          <a:spcPts val="0"/>
                        </a:spcBef>
                        <a:spcAft>
                          <a:spcPts val="0"/>
                        </a:spcAft>
                        <a:buSzPct val="25000"/>
                        <a:buNone/>
                      </a:pPr>
                      <a:endParaRPr sz="800">
                        <a:latin typeface="Calibri"/>
                        <a:ea typeface="Calibri"/>
                        <a:cs typeface="Calibri"/>
                        <a:sym typeface="Calibri"/>
                      </a:endParaRP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b="1" u="sng">
                          <a:solidFill>
                            <a:srgbClr val="000000"/>
                          </a:solidFill>
                          <a:latin typeface="Calibri"/>
                          <a:ea typeface="Calibri"/>
                          <a:cs typeface="Calibri"/>
                          <a:sym typeface="Calibri"/>
                        </a:rPr>
                        <a:t>RL3.</a:t>
                      </a:r>
                      <a:r>
                        <a:rPr lang="en-US" sz="800" b="1" u="sng">
                          <a:latin typeface="Calibri"/>
                          <a:ea typeface="Calibri"/>
                          <a:cs typeface="Calibri"/>
                          <a:sym typeface="Calibri"/>
                        </a:rPr>
                        <a:t>3</a:t>
                      </a:r>
                      <a:r>
                        <a:rPr lang="en-US" sz="800" b="1">
                          <a:latin typeface="Calibri"/>
                          <a:ea typeface="Calibri"/>
                          <a:cs typeface="Calibri"/>
                          <a:sym typeface="Calibri"/>
                        </a:rPr>
                        <a:t> </a:t>
                      </a:r>
                      <a:r>
                        <a:rPr lang="en-US" sz="800">
                          <a:latin typeface="Calibri"/>
                          <a:ea typeface="Calibri"/>
                          <a:cs typeface="Calibri"/>
                          <a:sym typeface="Calibri"/>
                        </a:rPr>
                        <a:t>Describe characters in a story (e.g., their traits, motivations, or feelings) and explain how their actions contribute to the sequence of events</a:t>
                      </a: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8D8D8"/>
                    </a:solidFill>
                  </a:tcPr>
                </a:tc>
              </a:tr>
            </a:tbl>
          </a:graphicData>
        </a:graphic>
      </p:graphicFrame>
      <p:graphicFrame>
        <p:nvGraphicFramePr>
          <p:cNvPr id="489" name="Shape 489"/>
          <p:cNvGraphicFramePr/>
          <p:nvPr/>
        </p:nvGraphicFramePr>
        <p:xfrm>
          <a:off x="396873" y="4038600"/>
          <a:ext cx="6994525" cy="1600465"/>
        </p:xfrm>
        <a:graphic>
          <a:graphicData uri="http://schemas.openxmlformats.org/drawingml/2006/table">
            <a:tbl>
              <a:tblPr>
                <a:noFill/>
                <a:tableStyleId>{5C72B615-E0FF-47F3-B9F9-38AF47F7ADA9}</a:tableStyleId>
              </a:tblPr>
              <a:tblGrid>
                <a:gridCol w="739175"/>
                <a:gridCol w="735075"/>
                <a:gridCol w="666225"/>
                <a:gridCol w="673350"/>
                <a:gridCol w="740675"/>
                <a:gridCol w="620225"/>
                <a:gridCol w="598900"/>
                <a:gridCol w="673350"/>
                <a:gridCol w="707000"/>
                <a:gridCol w="840550"/>
              </a:tblGrid>
              <a:tr h="137425">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1 - </a:t>
                      </a:r>
                      <a:r>
                        <a:rPr lang="en-US" sz="800" b="1" dirty="0" err="1">
                          <a:solidFill>
                            <a:srgbClr val="000000"/>
                          </a:solidFill>
                          <a:latin typeface="Calibri"/>
                          <a:ea typeface="Calibri"/>
                          <a:cs typeface="Calibri"/>
                          <a:sym typeface="Calibri"/>
                        </a:rPr>
                        <a:t>K</a:t>
                      </a:r>
                      <a:r>
                        <a:rPr lang="en-US" sz="800" dirty="0" err="1">
                          <a:solidFill>
                            <a:srgbClr val="000000"/>
                          </a:solidFill>
                          <a:latin typeface="Calibri"/>
                          <a:ea typeface="Calibri"/>
                          <a:cs typeface="Calibri"/>
                          <a:sym typeface="Calibri"/>
                        </a:rPr>
                        <a:t>a</a:t>
                      </a:r>
                      <a:endParaRPr lang="en-US" sz="800" dirty="0">
                        <a:solidFill>
                          <a:srgbClr val="000000"/>
                        </a:solidFill>
                        <a:latin typeface="Calibri"/>
                        <a:ea typeface="Calibri"/>
                        <a:cs typeface="Calibri"/>
                        <a:sym typeface="Calibri"/>
                      </a:endParaRP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K</a:t>
                      </a:r>
                      <a:r>
                        <a:rPr lang="en-US" sz="800">
                          <a:solidFill>
                            <a:srgbClr val="000000"/>
                          </a:solidFill>
                          <a:latin typeface="Calibri"/>
                          <a:ea typeface="Calibri"/>
                          <a:cs typeface="Calibri"/>
                          <a:sym typeface="Calibri"/>
                        </a:rPr>
                        <a:t>c</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C</a:t>
                      </a:r>
                      <a:r>
                        <a:rPr lang="en-US" sz="800">
                          <a:solidFill>
                            <a:srgbClr val="000000"/>
                          </a:solidFill>
                          <a:latin typeface="Calibri"/>
                          <a:ea typeface="Calibri"/>
                          <a:cs typeface="Calibri"/>
                          <a:sym typeface="Calibri"/>
                        </a:rPr>
                        <a:t>d</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C</a:t>
                      </a:r>
                      <a:r>
                        <a:rPr lang="en-US" sz="800">
                          <a:solidFill>
                            <a:srgbClr val="000000"/>
                          </a:solidFill>
                          <a:latin typeface="Calibri"/>
                          <a:ea typeface="Calibri"/>
                          <a:cs typeface="Calibri"/>
                          <a:sym typeface="Calibri"/>
                        </a:rPr>
                        <a:t>f</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C</a:t>
                      </a:r>
                      <a:r>
                        <a:rPr lang="en-US" sz="800">
                          <a:solidFill>
                            <a:srgbClr val="000000"/>
                          </a:solidFill>
                          <a:latin typeface="Calibri"/>
                          <a:ea typeface="Calibri"/>
                          <a:cs typeface="Calibri"/>
                          <a:sym typeface="Calibri"/>
                        </a:rPr>
                        <a:t>h</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AN</a:t>
                      </a:r>
                      <a:r>
                        <a:rPr lang="en-US" sz="800">
                          <a:solidFill>
                            <a:srgbClr val="000000"/>
                          </a:solidFill>
                          <a:latin typeface="Calibri"/>
                          <a:ea typeface="Calibri"/>
                          <a:cs typeface="Calibri"/>
                          <a:sym typeface="Calibri"/>
                        </a:rPr>
                        <a:t>q</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c>
                  <a:txBody>
                    <a:bodyPr/>
                    <a:lstStyle/>
                    <a:p>
                      <a:pPr marL="0" marR="0" lvl="0" indent="0" algn="l"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Cu</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a:t>
                      </a:r>
                      <a:r>
                        <a:rPr lang="en-US" sz="800" b="1" dirty="0" err="1">
                          <a:solidFill>
                            <a:srgbClr val="000000"/>
                          </a:solidFill>
                          <a:latin typeface="Calibri"/>
                          <a:ea typeface="Calibri"/>
                          <a:cs typeface="Calibri"/>
                          <a:sym typeface="Calibri"/>
                        </a:rPr>
                        <a:t>C</a:t>
                      </a:r>
                      <a:r>
                        <a:rPr lang="en-US" sz="800" dirty="0" err="1">
                          <a:solidFill>
                            <a:srgbClr val="000000"/>
                          </a:solidFill>
                          <a:latin typeface="Calibri"/>
                          <a:ea typeface="Calibri"/>
                          <a:cs typeface="Calibri"/>
                          <a:sym typeface="Calibri"/>
                        </a:rPr>
                        <a:t>w</a:t>
                      </a:r>
                      <a:endParaRPr lang="en-US" sz="800" dirty="0">
                        <a:solidFill>
                          <a:srgbClr val="000000"/>
                        </a:solidFill>
                        <a:latin typeface="Calibri"/>
                        <a:ea typeface="Calibri"/>
                        <a:cs typeface="Calibri"/>
                        <a:sym typeface="Calibri"/>
                      </a:endParaRP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AN</a:t>
                      </a:r>
                      <a:r>
                        <a:rPr lang="en-US" sz="800" dirty="0">
                          <a:solidFill>
                            <a:srgbClr val="000000"/>
                          </a:solidFill>
                          <a:latin typeface="Calibri"/>
                          <a:ea typeface="Calibri"/>
                          <a:cs typeface="Calibri"/>
                          <a:sym typeface="Calibri"/>
                        </a:rPr>
                        <a:t>A</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Standard</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BFBFBF"/>
                    </a:solidFill>
                  </a:tcPr>
                </a:tc>
              </a:tr>
              <a:tr h="548375">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Recall what specific characters in a text said about an event (read and discussed in class).</a:t>
                      </a: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dirty="0">
                          <a:solidFill>
                            <a:srgbClr val="000000"/>
                          </a:solidFill>
                          <a:latin typeface="Calibri"/>
                          <a:ea typeface="Calibri"/>
                          <a:cs typeface="Calibri"/>
                          <a:sym typeface="Calibri"/>
                        </a:rPr>
                        <a:t>Define (understand and use) </a:t>
                      </a:r>
                      <a:r>
                        <a:rPr lang="en-US" sz="800" u="sng" dirty="0">
                          <a:solidFill>
                            <a:srgbClr val="000000"/>
                          </a:solidFill>
                          <a:latin typeface="Calibri"/>
                          <a:ea typeface="Calibri"/>
                          <a:cs typeface="Calibri"/>
                          <a:sym typeface="Calibri"/>
                        </a:rPr>
                        <a:t>Standard Academic Language:</a:t>
                      </a:r>
                      <a:r>
                        <a:rPr lang="en-US" sz="800" dirty="0">
                          <a:solidFill>
                            <a:srgbClr val="000000"/>
                          </a:solidFill>
                          <a:latin typeface="Calibri"/>
                          <a:ea typeface="Calibri"/>
                          <a:cs typeface="Calibri"/>
                          <a:sym typeface="Calibri"/>
                        </a:rPr>
                        <a:t> </a:t>
                      </a:r>
                      <a:r>
                        <a:rPr lang="en-US" sz="800" dirty="0">
                          <a:latin typeface="Calibri"/>
                          <a:ea typeface="Calibri"/>
                          <a:cs typeface="Calibri"/>
                          <a:sym typeface="Calibri"/>
                        </a:rPr>
                        <a:t> point of view, distinguish, narrator, characters and phrase “from that of...”.</a:t>
                      </a: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Identifies the narrator of a text.  Identifies characters in a text.</a:t>
                      </a: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b="1">
                          <a:latin typeface="Calibri"/>
                          <a:ea typeface="Calibri"/>
                          <a:cs typeface="Calibri"/>
                          <a:sym typeface="Calibri"/>
                        </a:rPr>
                        <a:t>Describe or explain specific parts of a text that give </a:t>
                      </a:r>
                      <a:r>
                        <a:rPr lang="en-US" sz="700" b="1">
                          <a:latin typeface="Calibri"/>
                          <a:ea typeface="Calibri"/>
                          <a:cs typeface="Calibri"/>
                          <a:sym typeface="Calibri"/>
                        </a:rPr>
                        <a:t>understanding</a:t>
                      </a:r>
                      <a:r>
                        <a:rPr lang="en-US" sz="800" b="1">
                          <a:latin typeface="Calibri"/>
                          <a:ea typeface="Calibri"/>
                          <a:cs typeface="Calibri"/>
                          <a:sym typeface="Calibri"/>
                        </a:rPr>
                        <a:t> to what a character or narrator said.</a:t>
                      </a: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u="sng">
                          <a:solidFill>
                            <a:srgbClr val="000000"/>
                          </a:solidFill>
                          <a:latin typeface="Calibri"/>
                          <a:ea typeface="Calibri"/>
                          <a:cs typeface="Calibri"/>
                          <a:sym typeface="Calibri"/>
                        </a:rPr>
                        <a:t>Concept Development</a:t>
                      </a:r>
                    </a:p>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Understands that points of view vary and are reflected in words or actions and gives an example of own point of view.</a:t>
                      </a: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Identifies and compares the different points of view in a text.</a:t>
                      </a: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800" b="1">
                          <a:latin typeface="Calibri"/>
                          <a:ea typeface="Calibri"/>
                          <a:cs typeface="Calibri"/>
                          <a:sym typeface="Calibri"/>
                        </a:rPr>
                        <a:t>Explain a character’s point of view using supporting evidence from the text. </a:t>
                      </a:r>
                      <a:r>
                        <a:rPr lang="en-US" sz="800" b="1">
                          <a:solidFill>
                            <a:schemeClr val="dk1"/>
                          </a:solidFill>
                          <a:latin typeface="Calibri"/>
                          <a:ea typeface="Calibri"/>
                          <a:cs typeface="Calibri"/>
                          <a:sym typeface="Calibri"/>
                        </a:rPr>
                        <a:t>SELECTED RESPONSE</a:t>
                      </a:r>
                    </a:p>
                    <a:p>
                      <a:pPr marL="0" marR="0" lvl="0" indent="0" algn="l" rtl="0">
                        <a:lnSpc>
                          <a:spcPct val="100000"/>
                        </a:lnSpc>
                        <a:spcBef>
                          <a:spcPts val="0"/>
                        </a:spcBef>
                        <a:spcAft>
                          <a:spcPts val="0"/>
                        </a:spcAft>
                        <a:buSzPct val="25000"/>
                        <a:buNone/>
                      </a:pPr>
                      <a:endParaRPr sz="800">
                        <a:latin typeface="Calibri"/>
                        <a:ea typeface="Calibri"/>
                        <a:cs typeface="Calibri"/>
                        <a:sym typeface="Calibri"/>
                      </a:endParaRP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Describe how a narrator’s or character’s point of view may affect the reader’s own point of view.</a:t>
                      </a: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800" b="1">
                          <a:latin typeface="Calibri"/>
                          <a:ea typeface="Calibri"/>
                          <a:cs typeface="Calibri"/>
                          <a:sym typeface="Calibri"/>
                        </a:rPr>
                        <a:t>Analyze how a character or narrator’s point of view is different than your own. </a:t>
                      </a:r>
                      <a:r>
                        <a:rPr lang="en-US" sz="800" b="1">
                          <a:solidFill>
                            <a:schemeClr val="dk1"/>
                          </a:solidFill>
                          <a:latin typeface="Calibri"/>
                          <a:ea typeface="Calibri"/>
                          <a:cs typeface="Calibri"/>
                          <a:sym typeface="Calibri"/>
                        </a:rPr>
                        <a:t>CONSTRUCTED REPSONSE</a:t>
                      </a:r>
                    </a:p>
                    <a:p>
                      <a:pPr marL="0" marR="0" lvl="0" indent="0" algn="l" rtl="0">
                        <a:lnSpc>
                          <a:spcPct val="100000"/>
                        </a:lnSpc>
                        <a:spcBef>
                          <a:spcPts val="0"/>
                        </a:spcBef>
                        <a:spcAft>
                          <a:spcPts val="0"/>
                        </a:spcAft>
                        <a:buSzPct val="25000"/>
                        <a:buNone/>
                      </a:pPr>
                      <a:endParaRPr sz="800">
                        <a:latin typeface="Calibri"/>
                        <a:ea typeface="Calibri"/>
                        <a:cs typeface="Calibri"/>
                        <a:sym typeface="Calibri"/>
                      </a:endParaRP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b="1" u="sng">
                          <a:latin typeface="Calibri"/>
                          <a:ea typeface="Calibri"/>
                          <a:cs typeface="Calibri"/>
                          <a:sym typeface="Calibri"/>
                        </a:rPr>
                        <a:t>RL 3.6 </a:t>
                      </a:r>
                      <a:r>
                        <a:rPr lang="en-US" sz="800">
                          <a:latin typeface="Calibri"/>
                          <a:ea typeface="Calibri"/>
                          <a:cs typeface="Calibri"/>
                          <a:sym typeface="Calibri"/>
                        </a:rPr>
                        <a:t>Distinguish their own point of view from that of the narrator or those of the characters.</a:t>
                      </a: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8D8D8"/>
                    </a:solidFill>
                  </a:tcPr>
                </a:tc>
              </a:tr>
            </a:tbl>
          </a:graphicData>
        </a:graphic>
      </p:graphicFrame>
      <p:sp>
        <p:nvSpPr>
          <p:cNvPr id="490" name="Shape 490"/>
          <p:cNvSpPr/>
          <p:nvPr/>
        </p:nvSpPr>
        <p:spPr>
          <a:xfrm rot="-524889">
            <a:off x="2445557" y="5429915"/>
            <a:ext cx="762000" cy="1524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SzPct val="25000"/>
              <a:buNone/>
            </a:pPr>
            <a:r>
              <a:rPr lang="en-US" sz="800" b="1">
                <a:solidFill>
                  <a:schemeClr val="lt1"/>
                </a:solidFill>
                <a:latin typeface="Calibri"/>
                <a:ea typeface="Calibri"/>
                <a:cs typeface="Calibri"/>
                <a:sym typeface="Calibri"/>
              </a:rPr>
              <a:t>Not assessed</a:t>
            </a:r>
          </a:p>
        </p:txBody>
      </p:sp>
      <p:sp>
        <p:nvSpPr>
          <p:cNvPr id="491" name="Shape 491"/>
          <p:cNvSpPr/>
          <p:nvPr/>
        </p:nvSpPr>
        <p:spPr>
          <a:xfrm rot="-743567">
            <a:off x="3665075" y="3515950"/>
            <a:ext cx="761999" cy="1524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SzPct val="25000"/>
              <a:buNone/>
            </a:pPr>
            <a:r>
              <a:rPr lang="en-US" sz="800" b="1">
                <a:solidFill>
                  <a:schemeClr val="lt1"/>
                </a:solidFill>
                <a:latin typeface="Calibri"/>
                <a:ea typeface="Calibri"/>
                <a:cs typeface="Calibri"/>
                <a:sym typeface="Calibri"/>
              </a:rPr>
              <a:t>Not assessed</a:t>
            </a:r>
          </a:p>
        </p:txBody>
      </p:sp>
      <p:sp>
        <p:nvSpPr>
          <p:cNvPr id="492" name="Shape 492"/>
          <p:cNvSpPr/>
          <p:nvPr/>
        </p:nvSpPr>
        <p:spPr>
          <a:xfrm rot="-591418">
            <a:off x="2293419" y="3531843"/>
            <a:ext cx="761999" cy="1523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SzPct val="25000"/>
              <a:buNone/>
            </a:pPr>
            <a:r>
              <a:rPr lang="en-US" sz="800" b="1">
                <a:solidFill>
                  <a:schemeClr val="lt1"/>
                </a:solidFill>
                <a:latin typeface="Calibri"/>
                <a:ea typeface="Calibri"/>
                <a:cs typeface="Calibri"/>
                <a:sym typeface="Calibri"/>
              </a:rPr>
              <a:t>Not assessed</a:t>
            </a:r>
          </a:p>
        </p:txBody>
      </p:sp>
      <p:sp>
        <p:nvSpPr>
          <p:cNvPr id="11" name="TextBox 10"/>
          <p:cNvSpPr txBox="1"/>
          <p:nvPr/>
        </p:nvSpPr>
        <p:spPr>
          <a:xfrm rot="19851382">
            <a:off x="-25879" y="4103718"/>
            <a:ext cx="7654486" cy="1015663"/>
          </a:xfrm>
          <a:prstGeom prst="rect">
            <a:avLst/>
          </a:prstGeom>
          <a:noFill/>
        </p:spPr>
        <p:txBody>
          <a:bodyPr wrap="square" rtlCol="0">
            <a:spAutoFit/>
          </a:bodyPr>
          <a:lstStyle/>
          <a:p>
            <a:pPr algn="ctr" defTabSz="1018824"/>
            <a:r>
              <a:rPr lang="en-US" sz="6000" kern="1200" dirty="0" smtClean="0">
                <a:solidFill>
                  <a:prstClr val="white">
                    <a:lumMod val="50000"/>
                  </a:prstClr>
                </a:solidFill>
                <a:latin typeface="Calibri"/>
                <a:ea typeface="+mn-ea"/>
                <a:cs typeface="+mn-cs"/>
              </a:rPr>
              <a:t>NOT YET TRANSLATED</a:t>
            </a:r>
            <a:endParaRPr lang="en-US" sz="6000" kern="1200" dirty="0">
              <a:solidFill>
                <a:prstClr val="white">
                  <a:lumMod val="50000"/>
                </a:prstClr>
              </a:solidFill>
              <a:latin typeface="Calibri"/>
              <a:ea typeface="+mn-ea"/>
              <a:cs typeface="+mn-cs"/>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15</a:t>
            </a:fld>
            <a:endParaRPr lang="en-US" sz="1200">
              <a:solidFill>
                <a:srgbClr val="888888"/>
              </a:solidFill>
              <a:latin typeface="Calibri"/>
              <a:ea typeface="Calibri"/>
              <a:cs typeface="Calibri"/>
              <a:sym typeface="Calibri"/>
            </a:endParaRPr>
          </a:p>
        </p:txBody>
      </p:sp>
      <p:sp>
        <p:nvSpPr>
          <p:cNvPr id="498" name="Shape 498"/>
          <p:cNvSpPr/>
          <p:nvPr/>
        </p:nvSpPr>
        <p:spPr>
          <a:xfrm>
            <a:off x="288681" y="304800"/>
            <a:ext cx="7124700" cy="959094"/>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en-US" sz="1400" b="1">
                <a:solidFill>
                  <a:schemeClr val="dk1"/>
                </a:solidFill>
                <a:latin typeface="Calibri"/>
                <a:ea typeface="Calibri"/>
                <a:cs typeface="Calibri"/>
                <a:sym typeface="Calibri"/>
              </a:rPr>
              <a:t>Quarter FOUR </a:t>
            </a:r>
            <a:r>
              <a:rPr lang="en-US" sz="1400">
                <a:solidFill>
                  <a:schemeClr val="dk1"/>
                </a:solidFill>
                <a:latin typeface="Calibri"/>
                <a:ea typeface="Calibri"/>
                <a:cs typeface="Calibri"/>
                <a:sym typeface="Calibri"/>
              </a:rPr>
              <a:t>Reading Informational Learning Progressions.  </a:t>
            </a:r>
          </a:p>
          <a:p>
            <a:pPr marL="0" marR="0" lvl="0" indent="0" algn="l" rtl="0">
              <a:spcBef>
                <a:spcPts val="0"/>
              </a:spcBef>
              <a:buSzPct val="25000"/>
              <a:buNone/>
            </a:pPr>
            <a:r>
              <a:rPr lang="en-US" sz="1400">
                <a:solidFill>
                  <a:schemeClr val="dk1"/>
                </a:solidFill>
                <a:latin typeface="Calibri"/>
                <a:ea typeface="Calibri"/>
                <a:cs typeface="Calibri"/>
                <a:sym typeface="Calibri"/>
              </a:rPr>
              <a:t>The indicated boxes highlighted </a:t>
            </a:r>
            <a:r>
              <a:rPr lang="en-US" sz="1400" b="1" i="1">
                <a:solidFill>
                  <a:schemeClr val="dk1"/>
                </a:solidFill>
                <a:latin typeface="Calibri"/>
                <a:ea typeface="Calibri"/>
                <a:cs typeface="Calibri"/>
                <a:sym typeface="Calibri"/>
              </a:rPr>
              <a:t>before the standard</a:t>
            </a:r>
            <a:r>
              <a:rPr lang="en-US" sz="1400">
                <a:solidFill>
                  <a:schemeClr val="dk1"/>
                </a:solidFill>
                <a:latin typeface="Calibri"/>
                <a:ea typeface="Calibri"/>
                <a:cs typeface="Calibri"/>
                <a:sym typeface="Calibri"/>
              </a:rPr>
              <a:t>, are assessed on this pre-assessment. The standard itself is assessed on the Common Formative Assessment (CFA) at the end of each quarter.</a:t>
            </a:r>
          </a:p>
        </p:txBody>
      </p:sp>
      <p:graphicFrame>
        <p:nvGraphicFramePr>
          <p:cNvPr id="499" name="Shape 499"/>
          <p:cNvGraphicFramePr/>
          <p:nvPr/>
        </p:nvGraphicFramePr>
        <p:xfrm>
          <a:off x="647704" y="5257800"/>
          <a:ext cx="6881850" cy="1870160"/>
        </p:xfrm>
        <a:graphic>
          <a:graphicData uri="http://schemas.openxmlformats.org/drawingml/2006/table">
            <a:tbl>
              <a:tblPr>
                <a:noFill/>
                <a:tableStyleId>{5C72B615-E0FF-47F3-B9F9-38AF47F7ADA9}</a:tableStyleId>
              </a:tblPr>
              <a:tblGrid>
                <a:gridCol w="800850"/>
                <a:gridCol w="668475"/>
                <a:gridCol w="600625"/>
                <a:gridCol w="700750"/>
                <a:gridCol w="708525"/>
                <a:gridCol w="568900"/>
                <a:gridCol w="566750"/>
                <a:gridCol w="728675"/>
                <a:gridCol w="728675"/>
                <a:gridCol w="809625"/>
              </a:tblGrid>
              <a:tr h="285200">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1 - </a:t>
                      </a:r>
                      <a:r>
                        <a:rPr lang="en-US" sz="800" b="1" dirty="0" err="1">
                          <a:solidFill>
                            <a:srgbClr val="000000"/>
                          </a:solidFill>
                          <a:latin typeface="Calibri"/>
                          <a:ea typeface="Calibri"/>
                          <a:cs typeface="Calibri"/>
                          <a:sym typeface="Calibri"/>
                        </a:rPr>
                        <a:t>K</a:t>
                      </a:r>
                      <a:r>
                        <a:rPr lang="en-US" sz="800" dirty="0" err="1">
                          <a:solidFill>
                            <a:srgbClr val="000000"/>
                          </a:solidFill>
                          <a:latin typeface="Calibri"/>
                          <a:ea typeface="Calibri"/>
                          <a:cs typeface="Calibri"/>
                          <a:sym typeface="Calibri"/>
                        </a:rPr>
                        <a:t>a</a:t>
                      </a:r>
                      <a:endParaRPr lang="en-US" sz="800" dirty="0">
                        <a:solidFill>
                          <a:srgbClr val="000000"/>
                        </a:solidFill>
                        <a:latin typeface="Calibri"/>
                        <a:ea typeface="Calibri"/>
                        <a:cs typeface="Calibri"/>
                        <a:sym typeface="Calibri"/>
                      </a:endParaRP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K</a:t>
                      </a:r>
                      <a:r>
                        <a:rPr lang="en-US" sz="800">
                          <a:solidFill>
                            <a:srgbClr val="000000"/>
                          </a:solidFill>
                          <a:latin typeface="Calibri"/>
                          <a:ea typeface="Calibri"/>
                          <a:cs typeface="Calibri"/>
                          <a:sym typeface="Calibri"/>
                        </a:rPr>
                        <a:t>c</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C</a:t>
                      </a:r>
                      <a:r>
                        <a:rPr lang="en-US" sz="800">
                          <a:solidFill>
                            <a:srgbClr val="000000"/>
                          </a:solidFill>
                          <a:latin typeface="Calibri"/>
                          <a:ea typeface="Calibri"/>
                          <a:cs typeface="Calibri"/>
                          <a:sym typeface="Calibri"/>
                        </a:rPr>
                        <a:t>f</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C</a:t>
                      </a:r>
                      <a:r>
                        <a:rPr lang="en-US" sz="800">
                          <a:solidFill>
                            <a:srgbClr val="000000"/>
                          </a:solidFill>
                          <a:latin typeface="Calibri"/>
                          <a:ea typeface="Calibri"/>
                          <a:cs typeface="Calibri"/>
                          <a:sym typeface="Calibri"/>
                        </a:rPr>
                        <a:t>h</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C</a:t>
                      </a:r>
                      <a:r>
                        <a:rPr lang="en-US" sz="800">
                          <a:solidFill>
                            <a:srgbClr val="000000"/>
                          </a:solidFill>
                          <a:latin typeface="Calibri"/>
                          <a:ea typeface="Calibri"/>
                          <a:cs typeface="Calibri"/>
                          <a:sym typeface="Calibri"/>
                        </a:rPr>
                        <a:t>l</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AN</a:t>
                      </a:r>
                      <a:r>
                        <a:rPr lang="en-US" sz="800">
                          <a:solidFill>
                            <a:srgbClr val="000000"/>
                          </a:solidFill>
                          <a:latin typeface="Calibri"/>
                          <a:ea typeface="Calibri"/>
                          <a:cs typeface="Calibri"/>
                          <a:sym typeface="Calibri"/>
                        </a:rPr>
                        <a:t>p</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C</a:t>
                      </a:r>
                      <a:r>
                        <a:rPr lang="en-US" sz="800" dirty="0">
                          <a:solidFill>
                            <a:srgbClr val="000000"/>
                          </a:solidFill>
                          <a:latin typeface="Calibri"/>
                          <a:ea typeface="Calibri"/>
                          <a:cs typeface="Calibri"/>
                          <a:sym typeface="Calibri"/>
                        </a:rPr>
                        <a:t>u</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a:t>
                      </a:r>
                      <a:r>
                        <a:rPr lang="en-US" sz="800" b="1" dirty="0" err="1">
                          <a:solidFill>
                            <a:srgbClr val="000000"/>
                          </a:solidFill>
                          <a:latin typeface="Calibri"/>
                          <a:ea typeface="Calibri"/>
                          <a:cs typeface="Calibri"/>
                          <a:sym typeface="Calibri"/>
                        </a:rPr>
                        <a:t>AN</a:t>
                      </a:r>
                      <a:r>
                        <a:rPr lang="en-US" sz="800" dirty="0" err="1">
                          <a:solidFill>
                            <a:srgbClr val="000000"/>
                          </a:solidFill>
                          <a:latin typeface="Calibri"/>
                          <a:ea typeface="Calibri"/>
                          <a:cs typeface="Calibri"/>
                          <a:sym typeface="Calibri"/>
                        </a:rPr>
                        <a:t>y</a:t>
                      </a:r>
                      <a:endParaRPr lang="en-US" sz="800" dirty="0">
                        <a:solidFill>
                          <a:srgbClr val="000000"/>
                        </a:solidFill>
                        <a:latin typeface="Calibri"/>
                        <a:ea typeface="Calibri"/>
                        <a:cs typeface="Calibri"/>
                        <a:sym typeface="Calibri"/>
                      </a:endParaRP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4 - SY</a:t>
                      </a:r>
                      <a:r>
                        <a:rPr lang="en-US" sz="800">
                          <a:solidFill>
                            <a:srgbClr val="000000"/>
                          </a:solidFill>
                          <a:latin typeface="Calibri"/>
                          <a:ea typeface="Calibri"/>
                          <a:cs typeface="Calibri"/>
                          <a:sym typeface="Calibri"/>
                        </a:rPr>
                        <a:t>U</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B8B7"/>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Standard</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BFBFBF"/>
                    </a:solidFill>
                  </a:tcPr>
                </a:tc>
              </a:tr>
              <a:tr h="1505325">
                <a:tc>
                  <a:txBody>
                    <a:bodyPr/>
                    <a:lstStyle/>
                    <a:p>
                      <a:pPr marL="0" marR="0" lvl="0" indent="0" algn="l" rtl="0">
                        <a:lnSpc>
                          <a:spcPct val="100000"/>
                        </a:lnSpc>
                        <a:spcBef>
                          <a:spcPts val="0"/>
                        </a:spcBef>
                        <a:spcAft>
                          <a:spcPts val="0"/>
                        </a:spcAft>
                        <a:buSzPct val="25000"/>
                        <a:buNone/>
                      </a:pPr>
                      <a:r>
                        <a:rPr lang="en-US" sz="800" u="sng">
                          <a:solidFill>
                            <a:srgbClr val="000000"/>
                          </a:solidFill>
                          <a:latin typeface="Calibri"/>
                          <a:ea typeface="Calibri"/>
                          <a:cs typeface="Calibri"/>
                          <a:sym typeface="Calibri"/>
                        </a:rPr>
                        <a:t>Read and Discussed in Class</a:t>
                      </a:r>
                      <a:r>
                        <a:rPr lang="en-US" sz="80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Locate key details in two texts on the same topic.</a:t>
                      </a:r>
                    </a:p>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Locate important points in text texts on the same topic.</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Define (understand and use) </a:t>
                      </a:r>
                      <a:r>
                        <a:rPr lang="en-US" sz="800" u="sng">
                          <a:solidFill>
                            <a:srgbClr val="000000"/>
                          </a:solidFill>
                          <a:latin typeface="Calibri"/>
                          <a:ea typeface="Calibri"/>
                          <a:cs typeface="Calibri"/>
                          <a:sym typeface="Calibri"/>
                        </a:rPr>
                        <a:t>Standard Academic Language</a:t>
                      </a:r>
                      <a:r>
                        <a:rPr lang="en-US" sz="800">
                          <a:solidFill>
                            <a:srgbClr val="000000"/>
                          </a:solidFill>
                          <a:latin typeface="Calibri"/>
                          <a:ea typeface="Calibri"/>
                          <a:cs typeface="Calibri"/>
                          <a:sym typeface="Calibri"/>
                        </a:rPr>
                        <a:t>: </a:t>
                      </a:r>
                      <a:r>
                        <a:rPr lang="en-US" sz="800">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Compare, contrast, important points, key details, presented and topic.</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Answers who, what, where, when or how questions about key details, from two texts on the same topic</a:t>
                      </a:r>
                      <a:r>
                        <a:rPr lang="en-US" sz="800">
                          <a:solidFill>
                            <a:srgbClr val="000000"/>
                          </a:solidFill>
                          <a:latin typeface="Calibri"/>
                          <a:ea typeface="Calibri"/>
                          <a:cs typeface="Calibri"/>
                          <a:sym typeface="Calibri"/>
                        </a:rPr>
                        <a:t>.</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u="sng">
                          <a:solidFill>
                            <a:srgbClr val="000000"/>
                          </a:solidFill>
                          <a:latin typeface="Calibri"/>
                          <a:ea typeface="Calibri"/>
                          <a:cs typeface="Calibri"/>
                          <a:sym typeface="Calibri"/>
                        </a:rPr>
                        <a:t>Concept development</a:t>
                      </a:r>
                      <a:r>
                        <a:rPr lang="en-US" sz="80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Students understand that key details and important points can be found in two texts on the same topic.</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Locate important points in two texts on the same topic (these are major points or main ideas supporting the topic).</a:t>
                      </a:r>
                    </a:p>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SELECTED RESPONSE</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Categorize or list key details from two texts on the same topic under important points or main ideas.</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Explain the connection between two texts on the same topic using supporting evidence (key details).</a:t>
                      </a:r>
                    </a:p>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SELECTED REPONSE</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a:solidFill>
                            <a:srgbClr val="000000"/>
                          </a:solidFill>
                          <a:latin typeface="Calibri"/>
                          <a:ea typeface="Calibri"/>
                          <a:cs typeface="Calibri"/>
                          <a:sym typeface="Calibri"/>
                        </a:rPr>
                        <a:t>Compare and contrast  similarities and differences of key details about important points in two texts on the same topic.</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Synthesize key details presented in two texts about the same topic, correlating the most important points into one conclusion.</a:t>
                      </a:r>
                    </a:p>
                    <a:p>
                      <a:pPr marL="0" marR="0" lvl="0" indent="0" algn="l"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CONSTRUCTED RESPONSE</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b="1" u="sng">
                          <a:latin typeface="Calibri"/>
                          <a:ea typeface="Calibri"/>
                          <a:cs typeface="Calibri"/>
                          <a:sym typeface="Calibri"/>
                        </a:rPr>
                        <a:t>RI.3.9</a:t>
                      </a:r>
                      <a:r>
                        <a:rPr lang="en-US" sz="800">
                          <a:latin typeface="Calibri"/>
                          <a:ea typeface="Calibri"/>
                          <a:cs typeface="Calibri"/>
                          <a:sym typeface="Calibri"/>
                        </a:rPr>
                        <a:t> Compare and contrast the most important points and key details presented in two texts on the same topic.</a:t>
                      </a: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8D8D8"/>
                    </a:solidFill>
                  </a:tcPr>
                </a:tc>
              </a:tr>
            </a:tbl>
          </a:graphicData>
        </a:graphic>
      </p:graphicFrame>
      <p:sp>
        <p:nvSpPr>
          <p:cNvPr id="500" name="Shape 500"/>
          <p:cNvSpPr/>
          <p:nvPr/>
        </p:nvSpPr>
        <p:spPr>
          <a:xfrm>
            <a:off x="1796142" y="1371600"/>
            <a:ext cx="762000" cy="1523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SzPct val="25000"/>
              <a:buNone/>
            </a:pPr>
            <a:r>
              <a:rPr lang="en-US" sz="800" b="1">
                <a:solidFill>
                  <a:schemeClr val="lt1"/>
                </a:solidFill>
                <a:latin typeface="Calibri"/>
                <a:ea typeface="Calibri"/>
                <a:cs typeface="Calibri"/>
                <a:sym typeface="Calibri"/>
              </a:rPr>
              <a:t>Not assessed</a:t>
            </a:r>
          </a:p>
        </p:txBody>
      </p:sp>
      <p:graphicFrame>
        <p:nvGraphicFramePr>
          <p:cNvPr id="501" name="Shape 501"/>
          <p:cNvGraphicFramePr/>
          <p:nvPr/>
        </p:nvGraphicFramePr>
        <p:xfrm>
          <a:off x="388937" y="3505200"/>
          <a:ext cx="6994500" cy="1473595"/>
        </p:xfrm>
        <a:graphic>
          <a:graphicData uri="http://schemas.openxmlformats.org/drawingml/2006/table">
            <a:tbl>
              <a:tblPr>
                <a:noFill/>
                <a:tableStyleId>{5C72B615-E0FF-47F3-B9F9-38AF47F7ADA9}</a:tableStyleId>
              </a:tblPr>
              <a:tblGrid>
                <a:gridCol w="791825"/>
                <a:gridCol w="890800"/>
                <a:gridCol w="791825"/>
                <a:gridCol w="824825"/>
                <a:gridCol w="758850"/>
                <a:gridCol w="758850"/>
                <a:gridCol w="831425"/>
                <a:gridCol w="692850"/>
                <a:gridCol w="653250"/>
              </a:tblGrid>
              <a:tr h="132475">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1 - </a:t>
                      </a:r>
                      <a:r>
                        <a:rPr lang="en-US" sz="800" b="1" dirty="0" err="1">
                          <a:solidFill>
                            <a:srgbClr val="000000"/>
                          </a:solidFill>
                          <a:latin typeface="Calibri"/>
                          <a:ea typeface="Calibri"/>
                          <a:cs typeface="Calibri"/>
                          <a:sym typeface="Calibri"/>
                        </a:rPr>
                        <a:t>Ka</a:t>
                      </a:r>
                      <a:endParaRPr lang="en-US" sz="800" b="1" dirty="0">
                        <a:solidFill>
                          <a:srgbClr val="000000"/>
                        </a:solidFill>
                        <a:latin typeface="Calibri"/>
                        <a:ea typeface="Calibri"/>
                        <a:cs typeface="Calibri"/>
                        <a:sym typeface="Calibri"/>
                      </a:endParaRP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K</a:t>
                      </a:r>
                      <a:r>
                        <a:rPr lang="en-US" sz="800">
                          <a:solidFill>
                            <a:srgbClr val="000000"/>
                          </a:solidFill>
                          <a:latin typeface="Calibri"/>
                          <a:ea typeface="Calibri"/>
                          <a:cs typeface="Calibri"/>
                          <a:sym typeface="Calibri"/>
                        </a:rPr>
                        <a:t>c</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1 - Cf</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C</a:t>
                      </a:r>
                      <a:r>
                        <a:rPr lang="en-US" sz="800">
                          <a:solidFill>
                            <a:srgbClr val="000000"/>
                          </a:solidFill>
                          <a:latin typeface="Calibri"/>
                          <a:ea typeface="Calibri"/>
                          <a:cs typeface="Calibri"/>
                          <a:sym typeface="Calibri"/>
                        </a:rPr>
                        <a:t>h</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DOK 2 - ANq</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Cu</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B8CCE4"/>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a:t>
                      </a:r>
                      <a:r>
                        <a:rPr lang="en-US" sz="800" b="1" dirty="0" err="1">
                          <a:solidFill>
                            <a:srgbClr val="000000"/>
                          </a:solidFill>
                          <a:latin typeface="Calibri"/>
                          <a:ea typeface="Calibri"/>
                          <a:cs typeface="Calibri"/>
                          <a:sym typeface="Calibri"/>
                        </a:rPr>
                        <a:t>C</a:t>
                      </a:r>
                      <a:r>
                        <a:rPr lang="en-US" sz="800" dirty="0" err="1">
                          <a:solidFill>
                            <a:srgbClr val="000000"/>
                          </a:solidFill>
                          <a:latin typeface="Calibri"/>
                          <a:ea typeface="Calibri"/>
                          <a:cs typeface="Calibri"/>
                          <a:sym typeface="Calibri"/>
                        </a:rPr>
                        <a:t>w</a:t>
                      </a:r>
                      <a:endParaRPr lang="en-US" sz="800" dirty="0">
                        <a:solidFill>
                          <a:srgbClr val="000000"/>
                        </a:solidFill>
                        <a:latin typeface="Calibri"/>
                        <a:ea typeface="Calibri"/>
                        <a:cs typeface="Calibri"/>
                        <a:sym typeface="Calibri"/>
                      </a:endParaRP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c>
                  <a:txBody>
                    <a:bodyPr/>
                    <a:lstStyle/>
                    <a:p>
                      <a:pPr marL="0" marR="0" lvl="0" indent="0" algn="ctr" rtl="0">
                        <a:lnSpc>
                          <a:spcPct val="100000"/>
                        </a:lnSpc>
                        <a:spcBef>
                          <a:spcPts val="0"/>
                        </a:spcBef>
                        <a:spcAft>
                          <a:spcPts val="0"/>
                        </a:spcAft>
                        <a:buSzPct val="25000"/>
                        <a:buNone/>
                      </a:pPr>
                      <a:r>
                        <a:rPr lang="en-US" sz="800" b="1" dirty="0">
                          <a:solidFill>
                            <a:srgbClr val="000000"/>
                          </a:solidFill>
                          <a:latin typeface="Calibri"/>
                          <a:ea typeface="Calibri"/>
                          <a:cs typeface="Calibri"/>
                          <a:sym typeface="Calibri"/>
                        </a:rPr>
                        <a:t>DOK 3 - AN</a:t>
                      </a:r>
                      <a:r>
                        <a:rPr lang="en-US" sz="800" dirty="0">
                          <a:solidFill>
                            <a:srgbClr val="000000"/>
                          </a:solidFill>
                          <a:latin typeface="Calibri"/>
                          <a:ea typeface="Calibri"/>
                          <a:cs typeface="Calibri"/>
                          <a:sym typeface="Calibri"/>
                        </a:rPr>
                        <a:t>A</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c>
                  <a:txBody>
                    <a:bodyPr/>
                    <a:lstStyle/>
                    <a:p>
                      <a:pPr marL="0" marR="0" lvl="0" indent="0" algn="ctr" rtl="0">
                        <a:lnSpc>
                          <a:spcPct val="100000"/>
                        </a:lnSpc>
                        <a:spcBef>
                          <a:spcPts val="0"/>
                        </a:spcBef>
                        <a:spcAft>
                          <a:spcPts val="0"/>
                        </a:spcAft>
                        <a:buSzPct val="25000"/>
                        <a:buNone/>
                      </a:pPr>
                      <a:r>
                        <a:rPr lang="en-US" sz="800" b="1">
                          <a:solidFill>
                            <a:srgbClr val="000000"/>
                          </a:solidFill>
                          <a:latin typeface="Calibri"/>
                          <a:ea typeface="Calibri"/>
                          <a:cs typeface="Calibri"/>
                          <a:sym typeface="Calibri"/>
                        </a:rPr>
                        <a:t>Standard</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BFBFBF"/>
                    </a:solidFill>
                  </a:tcPr>
                </a:tc>
              </a:tr>
              <a:tr h="554750">
                <a:tc>
                  <a:txBody>
                    <a:bodyPr/>
                    <a:lstStyle/>
                    <a:p>
                      <a:pPr marL="0" marR="0" lvl="0" indent="0" algn="l" rtl="0">
                        <a:lnSpc>
                          <a:spcPct val="100000"/>
                        </a:lnSpc>
                        <a:spcBef>
                          <a:spcPts val="0"/>
                        </a:spcBef>
                        <a:spcAft>
                          <a:spcPts val="0"/>
                        </a:spcAft>
                        <a:buSzPct val="25000"/>
                        <a:buNone/>
                      </a:pPr>
                      <a:r>
                        <a:rPr lang="en-US" sz="800">
                          <a:latin typeface="Calibri"/>
                          <a:ea typeface="Calibri"/>
                          <a:cs typeface="Calibri"/>
                          <a:sym typeface="Calibri"/>
                        </a:rPr>
                        <a:t>Recall what an author conveys in a text about an event (read and discussed in class).</a:t>
                      </a: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dirty="0">
                          <a:solidFill>
                            <a:srgbClr val="000000"/>
                          </a:solidFill>
                          <a:latin typeface="Calibri"/>
                          <a:ea typeface="Calibri"/>
                          <a:cs typeface="Calibri"/>
                          <a:sym typeface="Calibri"/>
                        </a:rPr>
                        <a:t>Define (understand and use) </a:t>
                      </a:r>
                      <a:r>
                        <a:rPr lang="en-US" sz="800" u="sng" dirty="0">
                          <a:solidFill>
                            <a:srgbClr val="000000"/>
                          </a:solidFill>
                          <a:latin typeface="Calibri"/>
                          <a:ea typeface="Calibri"/>
                          <a:cs typeface="Calibri"/>
                          <a:sym typeface="Calibri"/>
                        </a:rPr>
                        <a:t>Standard Academic Language:</a:t>
                      </a:r>
                      <a:r>
                        <a:rPr lang="en-US" sz="800" dirty="0">
                          <a:solidFill>
                            <a:srgbClr val="000000"/>
                          </a:solidFill>
                          <a:latin typeface="Calibri"/>
                          <a:ea typeface="Calibri"/>
                          <a:cs typeface="Calibri"/>
                          <a:sym typeface="Calibri"/>
                        </a:rPr>
                        <a:t> </a:t>
                      </a:r>
                      <a:r>
                        <a:rPr lang="en-US" sz="800" dirty="0">
                          <a:latin typeface="Calibri"/>
                          <a:ea typeface="Calibri"/>
                          <a:cs typeface="Calibri"/>
                          <a:sym typeface="Calibri"/>
                        </a:rPr>
                        <a:t> point of view, distinguish, author, and phrase “from that of...”.</a:t>
                      </a: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800" b="1">
                          <a:solidFill>
                            <a:schemeClr val="dk1"/>
                          </a:solidFill>
                          <a:latin typeface="Calibri"/>
                          <a:ea typeface="Calibri"/>
                          <a:cs typeface="Calibri"/>
                          <a:sym typeface="Calibri"/>
                        </a:rPr>
                        <a:t>Describe or explain specific parts of a text that give understanding to an author’s point of view. SELECTED RESPONSE</a:t>
                      </a:r>
                    </a:p>
                    <a:p>
                      <a:pPr marL="0" marR="0" lvl="0" indent="0" algn="l" rtl="0">
                        <a:lnSpc>
                          <a:spcPct val="100000"/>
                        </a:lnSpc>
                        <a:spcBef>
                          <a:spcPts val="0"/>
                        </a:spcBef>
                        <a:spcAft>
                          <a:spcPts val="0"/>
                        </a:spcAft>
                        <a:buSzPct val="25000"/>
                        <a:buNone/>
                      </a:pPr>
                      <a:endParaRPr sz="800">
                        <a:solidFill>
                          <a:schemeClr val="dk1"/>
                        </a:solidFill>
                        <a:latin typeface="Calibri"/>
                        <a:ea typeface="Calibri"/>
                        <a:cs typeface="Calibri"/>
                        <a:sym typeface="Calibri"/>
                      </a:endParaRP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u="sng">
                          <a:solidFill>
                            <a:schemeClr val="dk1"/>
                          </a:solidFill>
                          <a:latin typeface="Calibri"/>
                          <a:ea typeface="Calibri"/>
                          <a:cs typeface="Calibri"/>
                          <a:sym typeface="Calibri"/>
                        </a:rPr>
                        <a:t>Concept Development</a:t>
                      </a:r>
                    </a:p>
                    <a:p>
                      <a:pPr marL="0" marR="0" lvl="0" indent="0" algn="l" rtl="0">
                        <a:lnSpc>
                          <a:spcPct val="100000"/>
                        </a:lnSpc>
                        <a:spcBef>
                          <a:spcPts val="0"/>
                        </a:spcBef>
                        <a:spcAft>
                          <a:spcPts val="0"/>
                        </a:spcAft>
                        <a:buSzPct val="25000"/>
                        <a:buNone/>
                      </a:pPr>
                      <a:r>
                        <a:rPr lang="en-US" sz="800">
                          <a:solidFill>
                            <a:schemeClr val="dk1"/>
                          </a:solidFill>
                          <a:latin typeface="Calibri"/>
                          <a:ea typeface="Calibri"/>
                          <a:cs typeface="Calibri"/>
                          <a:sym typeface="Calibri"/>
                        </a:rPr>
                        <a:t>Understands that an author’s point of view is reflected in words and gives an example of his/her own point of view.</a:t>
                      </a: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800" b="1">
                          <a:solidFill>
                            <a:schemeClr val="dk1"/>
                          </a:solidFill>
                          <a:latin typeface="Calibri"/>
                          <a:ea typeface="Calibri"/>
                          <a:cs typeface="Calibri"/>
                          <a:sym typeface="Calibri"/>
                        </a:rPr>
                        <a:t>Identifies and lists the author’s points of views within a text.  Compares an author’s point of view with their own. SELECTED RESPONSE</a:t>
                      </a: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800" b="1">
                          <a:solidFill>
                            <a:schemeClr val="dk1"/>
                          </a:solidFill>
                          <a:latin typeface="Calibri"/>
                          <a:ea typeface="Calibri"/>
                          <a:cs typeface="Calibri"/>
                          <a:sym typeface="Calibri"/>
                        </a:rPr>
                        <a:t>Explain an author’s point of view using supporting evidence from the text. SELECTED RESPONSE</a:t>
                      </a:r>
                    </a:p>
                    <a:p>
                      <a:pPr marL="0" marR="0" lvl="0" indent="0" algn="l" rtl="0">
                        <a:lnSpc>
                          <a:spcPct val="100000"/>
                        </a:lnSpc>
                        <a:spcBef>
                          <a:spcPts val="1200"/>
                        </a:spcBef>
                        <a:spcAft>
                          <a:spcPts val="0"/>
                        </a:spcAft>
                        <a:buSzPct val="25000"/>
                        <a:buNone/>
                      </a:pPr>
                      <a:endParaRPr sz="800">
                        <a:solidFill>
                          <a:schemeClr val="dk1"/>
                        </a:solidFill>
                        <a:latin typeface="Calibri"/>
                        <a:ea typeface="Calibri"/>
                        <a:cs typeface="Calibri"/>
                        <a:sym typeface="Calibri"/>
                      </a:endParaRP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a:solidFill>
                            <a:schemeClr val="dk1"/>
                          </a:solidFill>
                          <a:latin typeface="Calibri"/>
                          <a:ea typeface="Calibri"/>
                          <a:cs typeface="Calibri"/>
                          <a:sym typeface="Calibri"/>
                        </a:rPr>
                        <a:t>Describe how an author’s point of view may affect the reader’s own point of view.</a:t>
                      </a: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800" b="1">
                          <a:solidFill>
                            <a:schemeClr val="dk1"/>
                          </a:solidFill>
                          <a:latin typeface="Calibri"/>
                          <a:ea typeface="Calibri"/>
                          <a:cs typeface="Calibri"/>
                          <a:sym typeface="Calibri"/>
                        </a:rPr>
                        <a:t>Analyze how an author’s point of view is different than your own. </a:t>
                      </a:r>
                      <a:r>
                        <a:rPr lang="en-US" sz="700" b="1">
                          <a:solidFill>
                            <a:schemeClr val="dk1"/>
                          </a:solidFill>
                          <a:latin typeface="Calibri"/>
                          <a:ea typeface="Calibri"/>
                          <a:cs typeface="Calibri"/>
                          <a:sym typeface="Calibri"/>
                        </a:rPr>
                        <a:t>CONSTRUCTED RESPONSE</a:t>
                      </a:r>
                    </a:p>
                    <a:p>
                      <a:pPr marL="0" marR="0" lvl="0" indent="0" algn="l" rtl="0">
                        <a:lnSpc>
                          <a:spcPct val="100000"/>
                        </a:lnSpc>
                        <a:spcBef>
                          <a:spcPts val="0"/>
                        </a:spcBef>
                        <a:spcAft>
                          <a:spcPts val="0"/>
                        </a:spcAft>
                        <a:buSzPct val="25000"/>
                        <a:buNone/>
                      </a:pPr>
                      <a:endParaRPr sz="800">
                        <a:solidFill>
                          <a:schemeClr val="dk1"/>
                        </a:solidFill>
                        <a:latin typeface="Calibri"/>
                        <a:ea typeface="Calibri"/>
                        <a:cs typeface="Calibri"/>
                        <a:sym typeface="Calibri"/>
                      </a:endParaRP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800" b="1" u="sng">
                          <a:latin typeface="Calibri"/>
                          <a:ea typeface="Calibri"/>
                          <a:cs typeface="Calibri"/>
                          <a:sym typeface="Calibri"/>
                        </a:rPr>
                        <a:t>RI.3.6 </a:t>
                      </a:r>
                      <a:r>
                        <a:rPr lang="en-US" sz="800" b="0">
                          <a:latin typeface="Calibri"/>
                          <a:ea typeface="Calibri"/>
                          <a:cs typeface="Calibri"/>
                          <a:sym typeface="Calibri"/>
                        </a:rPr>
                        <a:t>Distinguish</a:t>
                      </a:r>
                      <a:r>
                        <a:rPr lang="en-US" sz="800">
                          <a:latin typeface="Calibri"/>
                          <a:ea typeface="Calibri"/>
                          <a:cs typeface="Calibri"/>
                          <a:sym typeface="Calibri"/>
                        </a:rPr>
                        <a:t> their own point of view from that of the author of a text.</a:t>
                      </a: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8D8D8"/>
                    </a:solidFill>
                  </a:tcPr>
                </a:tc>
              </a:tr>
            </a:tbl>
          </a:graphicData>
        </a:graphic>
      </p:graphicFrame>
      <p:graphicFrame>
        <p:nvGraphicFramePr>
          <p:cNvPr id="502" name="Shape 502"/>
          <p:cNvGraphicFramePr/>
          <p:nvPr/>
        </p:nvGraphicFramePr>
        <p:xfrm>
          <a:off x="381000" y="1252728"/>
          <a:ext cx="6922300" cy="2038052"/>
        </p:xfrm>
        <a:graphic>
          <a:graphicData uri="http://schemas.openxmlformats.org/drawingml/2006/table">
            <a:tbl>
              <a:tblPr>
                <a:noFill/>
                <a:tableStyleId>{5C72B615-E0FF-47F3-B9F9-38AF47F7ADA9}</a:tableStyleId>
              </a:tblPr>
              <a:tblGrid>
                <a:gridCol w="616500"/>
                <a:gridCol w="708975"/>
                <a:gridCol w="237075"/>
                <a:gridCol w="663900"/>
                <a:gridCol w="647700"/>
                <a:gridCol w="1133475"/>
                <a:gridCol w="647700"/>
                <a:gridCol w="1052525"/>
                <a:gridCol w="1214450"/>
              </a:tblGrid>
              <a:tr h="132925">
                <a:tc rowSpan="2">
                  <a:txBody>
                    <a:bodyPr/>
                    <a:lstStyle/>
                    <a:p>
                      <a:pPr marL="0" marR="0" lvl="0" indent="0" algn="ctr" rtl="0">
                        <a:lnSpc>
                          <a:spcPct val="115000"/>
                        </a:lnSpc>
                        <a:spcBef>
                          <a:spcPts val="0"/>
                        </a:spcBef>
                        <a:spcAft>
                          <a:spcPts val="0"/>
                        </a:spcAft>
                        <a:buSzPct val="25000"/>
                        <a:buNone/>
                      </a:pPr>
                      <a:r>
                        <a:rPr lang="en-US" sz="1000" b="1">
                          <a:solidFill>
                            <a:srgbClr val="000000"/>
                          </a:solidFill>
                          <a:latin typeface="Calibri"/>
                          <a:ea typeface="Calibri"/>
                          <a:cs typeface="Calibri"/>
                          <a:sym typeface="Calibri"/>
                        </a:rPr>
                        <a:t>Grade 3</a:t>
                      </a:r>
                    </a:p>
                  </a:txBody>
                  <a:tcPr marL="12325" marR="12325" marT="0" marB="0" anchor="ctr">
                    <a:lnL w="28575" cap="flat" cmpd="sng">
                      <a:solidFill>
                        <a:srgbClr val="000000"/>
                      </a:solidFill>
                      <a:prstDash val="solid"/>
                      <a:round/>
                      <a:headEnd type="none" w="med" len="med"/>
                      <a:tailEnd type="none" w="med" len="med"/>
                    </a:lnL>
                    <a:lnR w="12700" cap="flat" cmpd="sng">
                      <a:solidFill>
                        <a:srgbClr val="A6A6A6"/>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FFFF00"/>
                    </a:solidFill>
                  </a:tcPr>
                </a:tc>
                <a:tc gridSpan="2">
                  <a:txBody>
                    <a:bodyPr/>
                    <a:lstStyle/>
                    <a:p>
                      <a:pPr marL="0" marR="0" lvl="0" indent="0" algn="ctr"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Path to DOK - 1</a:t>
                      </a:r>
                    </a:p>
                  </a:txBody>
                  <a:tcPr marL="12325" marR="12325" marT="0" marB="0" anchor="ctr">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8DB3E2"/>
                    </a:solidFill>
                  </a:tcPr>
                </a:tc>
                <a:tc hMerge="1">
                  <a:txBody>
                    <a:bodyPr/>
                    <a:lstStyle/>
                    <a:p>
                      <a:endParaRPr lang="en-US"/>
                    </a:p>
                  </a:txBody>
                  <a:tcPr/>
                </a:tc>
                <a:tc gridSpan="6">
                  <a:txBody>
                    <a:bodyPr/>
                    <a:lstStyle/>
                    <a:p>
                      <a:pPr marL="0" marR="0" lvl="0" indent="0" algn="ctr"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Path to DOK - 2</a:t>
                      </a:r>
                    </a:p>
                  </a:txBody>
                  <a:tcPr marL="12325" marR="12325" marT="0" marB="0" anchor="ctr">
                    <a:lnL w="12700" cap="flat" cmpd="sng">
                      <a:solidFill>
                        <a:srgbClr val="A6A6A6"/>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925">
                <a:tc vMerge="1">
                  <a:txBody>
                    <a:bodyPr/>
                    <a:lstStyle/>
                    <a:p>
                      <a:endParaRPr lang="en-US"/>
                    </a:p>
                  </a:txBody>
                  <a:tcPr/>
                </a:tc>
                <a:tc gridSpan="5">
                  <a:txBody>
                    <a:bodyPr/>
                    <a:lstStyle/>
                    <a:p>
                      <a:pPr marL="0" marR="0" lvl="0" indent="0" algn="ctr" rtl="0">
                        <a:lnSpc>
                          <a:spcPct val="115000"/>
                        </a:lnSpc>
                        <a:spcBef>
                          <a:spcPts val="0"/>
                        </a:spcBef>
                        <a:spcAft>
                          <a:spcPts val="0"/>
                        </a:spcAft>
                        <a:buSzPct val="25000"/>
                        <a:buNone/>
                      </a:pPr>
                      <a:endParaRPr sz="800">
                        <a:latin typeface="Calibri"/>
                        <a:ea typeface="Calibri"/>
                        <a:cs typeface="Calibri"/>
                        <a:sym typeface="Calibri"/>
                      </a:endParaRPr>
                    </a:p>
                  </a:txBody>
                  <a:tcPr marL="12325" marR="12325" marT="0" marB="0" anchor="ctr">
                    <a:lnL w="12700" cap="flat" cmpd="sng">
                      <a:solidFill>
                        <a:srgbClr val="A6A6A6"/>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SzPct val="25000"/>
                        <a:buNone/>
                      </a:pPr>
                      <a:endParaRPr sz="800">
                        <a:latin typeface="Calibri"/>
                        <a:ea typeface="Calibri"/>
                        <a:cs typeface="Calibri"/>
                        <a:sym typeface="Calibri"/>
                      </a:endParaRPr>
                    </a:p>
                  </a:txBody>
                  <a:tcPr marL="12325" marR="1232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D9D9D9"/>
                    </a:solidFill>
                  </a:tcPr>
                </a:tc>
                <a:tc>
                  <a:txBody>
                    <a:bodyPr/>
                    <a:lstStyle/>
                    <a:p>
                      <a:pPr marL="0" marR="0" lvl="0" indent="0" algn="ctr" rtl="0">
                        <a:lnSpc>
                          <a:spcPct val="115000"/>
                        </a:lnSpc>
                        <a:spcBef>
                          <a:spcPts val="0"/>
                        </a:spcBef>
                        <a:spcAft>
                          <a:spcPts val="0"/>
                        </a:spcAft>
                        <a:buSzPct val="25000"/>
                        <a:buNone/>
                      </a:pPr>
                      <a:endParaRPr sz="800">
                        <a:latin typeface="Calibri"/>
                        <a:ea typeface="Calibri"/>
                        <a:cs typeface="Calibri"/>
                        <a:sym typeface="Calibri"/>
                      </a:endParaRPr>
                    </a:p>
                  </a:txBody>
                  <a:tcPr marL="12325" marR="1232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D9D9D9"/>
                    </a:solidFill>
                  </a:tcPr>
                </a:tc>
                <a:tc>
                  <a:txBody>
                    <a:bodyPr/>
                    <a:lstStyle/>
                    <a:p>
                      <a:pPr marL="0" marR="0" lvl="0" indent="0" algn="ctr" rtl="0">
                        <a:lnSpc>
                          <a:spcPct val="115000"/>
                        </a:lnSpc>
                        <a:spcBef>
                          <a:spcPts val="0"/>
                        </a:spcBef>
                        <a:spcAft>
                          <a:spcPts val="0"/>
                        </a:spcAft>
                        <a:buSzPct val="25000"/>
                        <a:buNone/>
                      </a:pPr>
                      <a:r>
                        <a:rPr lang="en-US" sz="800" b="1">
                          <a:latin typeface="Calibri"/>
                          <a:ea typeface="Calibri"/>
                          <a:cs typeface="Calibri"/>
                          <a:sym typeface="Calibri"/>
                        </a:rPr>
                        <a:t>End Goal</a:t>
                      </a:r>
                    </a:p>
                  </a:txBody>
                  <a:tcPr marL="12325" marR="12325" marT="0" marB="0" anchor="ctr">
                    <a:lnL w="9525" cap="flat" cmpd="sng">
                      <a:solidFill>
                        <a:srgbClr val="000000">
                          <a:alpha val="0"/>
                        </a:srgbClr>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D9D9D9"/>
                    </a:solidFill>
                  </a:tcPr>
                </a:tc>
              </a:tr>
              <a:tr h="265850">
                <a:tc>
                  <a:txBody>
                    <a:bodyPr/>
                    <a:lstStyle/>
                    <a:p>
                      <a:pPr marL="0" marR="0" lvl="0" indent="0" algn="r"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DOK Guide  ➔</a:t>
                      </a:r>
                    </a:p>
                  </a:txBody>
                  <a:tcPr marL="12325" marR="12325" marT="0" marB="0" anchor="ctr">
                    <a:lnL w="28575" cap="flat" cmpd="sng">
                      <a:solidFill>
                        <a:srgbClr val="000000"/>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DOK 1 - K</a:t>
                      </a:r>
                      <a:r>
                        <a:rPr lang="en-US" sz="800">
                          <a:solidFill>
                            <a:srgbClr val="000000"/>
                          </a:solidFill>
                          <a:latin typeface="Calibri"/>
                          <a:ea typeface="Calibri"/>
                          <a:cs typeface="Calibri"/>
                          <a:sym typeface="Calibri"/>
                        </a:rPr>
                        <a:t>a</a:t>
                      </a:r>
                    </a:p>
                  </a:txBody>
                  <a:tcPr marL="12325" marR="12325" marT="0" marB="0" anchor="ctr">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C6D9F1"/>
                    </a:solidFill>
                  </a:tcPr>
                </a:tc>
                <a:tc gridSpan="2">
                  <a:txBody>
                    <a:bodyPr/>
                    <a:lstStyle/>
                    <a:p>
                      <a:pPr marL="0" marR="0" lvl="0" indent="0" algn="ctr"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DOK 1 - K</a:t>
                      </a:r>
                      <a:r>
                        <a:rPr lang="en-US" sz="800">
                          <a:solidFill>
                            <a:srgbClr val="000000"/>
                          </a:solidFill>
                          <a:latin typeface="Calibri"/>
                          <a:ea typeface="Calibri"/>
                          <a:cs typeface="Calibri"/>
                          <a:sym typeface="Calibri"/>
                        </a:rPr>
                        <a:t>c</a:t>
                      </a:r>
                    </a:p>
                  </a:txBody>
                  <a:tcPr marL="12325" marR="12325" marT="0" marB="0" anchor="ctr">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DOK 1 - C</a:t>
                      </a:r>
                      <a:r>
                        <a:rPr lang="en-US" sz="800">
                          <a:solidFill>
                            <a:srgbClr val="000000"/>
                          </a:solidFill>
                          <a:latin typeface="Calibri"/>
                          <a:ea typeface="Calibri"/>
                          <a:cs typeface="Calibri"/>
                          <a:sym typeface="Calibri"/>
                        </a:rPr>
                        <a:t>f</a:t>
                      </a:r>
                    </a:p>
                  </a:txBody>
                  <a:tcPr marL="12325" marR="12325" marT="0" marB="0" anchor="ctr">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C6D9F1"/>
                    </a:solidFill>
                  </a:tcPr>
                </a:tc>
                <a:tc>
                  <a:txBody>
                    <a:bodyPr/>
                    <a:lstStyle/>
                    <a:p>
                      <a:pPr marL="0" marR="0" lvl="0" indent="0" algn="ctr"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DOK 2 </a:t>
                      </a:r>
                      <a:r>
                        <a:rPr lang="en-US" sz="900" b="1">
                          <a:solidFill>
                            <a:srgbClr val="000000"/>
                          </a:solidFill>
                          <a:latin typeface="Calibri"/>
                          <a:ea typeface="Calibri"/>
                          <a:cs typeface="Calibri"/>
                          <a:sym typeface="Calibri"/>
                        </a:rPr>
                        <a:t>- Ch</a:t>
                      </a:r>
                    </a:p>
                  </a:txBody>
                  <a:tcPr marL="12325" marR="12325" marT="0" marB="0" anchor="ctr">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C6D9F1"/>
                    </a:solidFill>
                  </a:tcPr>
                </a:tc>
                <a:tc>
                  <a:txBody>
                    <a:bodyPr/>
                    <a:lstStyle/>
                    <a:p>
                      <a:pPr marL="0" marR="0" lvl="0" indent="0" algn="ctr" rtl="0">
                        <a:lnSpc>
                          <a:spcPct val="115000"/>
                        </a:lnSpc>
                        <a:spcBef>
                          <a:spcPts val="0"/>
                        </a:spcBef>
                        <a:spcAft>
                          <a:spcPts val="0"/>
                        </a:spcAft>
                        <a:buSzPct val="25000"/>
                        <a:buNone/>
                      </a:pPr>
                      <a:r>
                        <a:rPr lang="en-US" sz="800" b="1">
                          <a:latin typeface="Calibri"/>
                          <a:ea typeface="Calibri"/>
                          <a:cs typeface="Calibri"/>
                          <a:sym typeface="Calibri"/>
                        </a:rPr>
                        <a:t>DOK 2 - Cl</a:t>
                      </a:r>
                    </a:p>
                  </a:txBody>
                  <a:tcPr marL="12325" marR="12325" marT="0" marB="0" anchor="ctr">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C6D9F1"/>
                    </a:solidFill>
                  </a:tcPr>
                </a:tc>
                <a:tc>
                  <a:txBody>
                    <a:bodyPr/>
                    <a:lstStyle/>
                    <a:p>
                      <a:pPr marL="0" marR="0" lvl="0" indent="0" algn="ctr" rtl="0">
                        <a:lnSpc>
                          <a:spcPct val="115000"/>
                        </a:lnSpc>
                        <a:spcBef>
                          <a:spcPts val="0"/>
                        </a:spcBef>
                        <a:spcAft>
                          <a:spcPts val="0"/>
                        </a:spcAft>
                        <a:buSzPct val="25000"/>
                        <a:buNone/>
                      </a:pPr>
                      <a:r>
                        <a:rPr lang="en-US" sz="800" b="1">
                          <a:latin typeface="Calibri"/>
                          <a:ea typeface="Calibri"/>
                          <a:cs typeface="Calibri"/>
                          <a:sym typeface="Calibri"/>
                        </a:rPr>
                        <a:t>DOK 2 - ANp</a:t>
                      </a:r>
                    </a:p>
                  </a:txBody>
                  <a:tcPr marL="12325" marR="12325" marT="0" marB="0" anchor="ctr">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FBD4B4"/>
                    </a:solidFill>
                  </a:tcPr>
                </a:tc>
                <a:tc>
                  <a:txBody>
                    <a:bodyPr/>
                    <a:lstStyle/>
                    <a:p>
                      <a:pPr marL="0" marR="0" lvl="0" indent="0" algn="ctr"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Standard</a:t>
                      </a:r>
                    </a:p>
                  </a:txBody>
                  <a:tcPr marL="12325" marR="12325" marT="0" marB="0" anchor="ctr">
                    <a:lnL w="12700" cap="flat" cmpd="sng">
                      <a:solidFill>
                        <a:srgbClr val="A6A6A6"/>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A6A6A6"/>
                      </a:solidFill>
                      <a:prstDash val="solid"/>
                      <a:round/>
                      <a:headEnd type="none" w="med" len="med"/>
                      <a:tailEnd type="none" w="med" len="med"/>
                    </a:lnT>
                    <a:lnB w="12700" cap="flat" cmpd="sng">
                      <a:solidFill>
                        <a:srgbClr val="A6A6A6"/>
                      </a:solidFill>
                      <a:prstDash val="solid"/>
                      <a:round/>
                      <a:headEnd type="none" w="med" len="med"/>
                      <a:tailEnd type="none" w="med" len="med"/>
                    </a:lnB>
                    <a:solidFill>
                      <a:srgbClr val="BFBFBF"/>
                    </a:solidFill>
                  </a:tcPr>
                </a:tc>
              </a:tr>
              <a:tr h="1415975">
                <a:tc>
                  <a:txBody>
                    <a:bodyPr/>
                    <a:lstStyle/>
                    <a:p>
                      <a:pPr marL="0" marR="0" lvl="0" indent="0" algn="l"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Path to DOK 2</a:t>
                      </a:r>
                    </a:p>
                    <a:p>
                      <a:pPr marL="0" marR="0" lvl="0" indent="0" algn="l"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Informational Text</a:t>
                      </a:r>
                    </a:p>
                    <a:p>
                      <a:pPr marL="0" marR="0" lvl="0" indent="0" algn="l" rtl="0">
                        <a:lnSpc>
                          <a:spcPct val="115000"/>
                        </a:lnSpc>
                        <a:spcBef>
                          <a:spcPts val="0"/>
                        </a:spcBef>
                        <a:spcAft>
                          <a:spcPts val="0"/>
                        </a:spcAft>
                        <a:buSzPct val="25000"/>
                        <a:buNone/>
                      </a:pPr>
                      <a:r>
                        <a:rPr lang="en-US" sz="800" b="1">
                          <a:solidFill>
                            <a:srgbClr val="000000"/>
                          </a:solidFill>
                          <a:latin typeface="Calibri"/>
                          <a:ea typeface="Calibri"/>
                          <a:cs typeface="Calibri"/>
                          <a:sym typeface="Calibri"/>
                        </a:rPr>
                        <a:t>Learning Progressions</a:t>
                      </a:r>
                    </a:p>
                  </a:txBody>
                  <a:tcPr marL="12325" marR="12325" marT="0" marB="0" anchor="ctr">
                    <a:lnL w="28575" cap="flat" cmpd="sng">
                      <a:solidFill>
                        <a:srgbClr val="000000"/>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SzPct val="25000"/>
                        <a:buNone/>
                      </a:pPr>
                      <a:r>
                        <a:rPr lang="en-US" sz="700" u="sng">
                          <a:latin typeface="Calibri"/>
                          <a:ea typeface="Calibri"/>
                          <a:cs typeface="Calibri"/>
                          <a:sym typeface="Calibri"/>
                        </a:rPr>
                        <a:t>Recall</a:t>
                      </a:r>
                      <a:r>
                        <a:rPr lang="en-US" sz="700">
                          <a:latin typeface="Calibri"/>
                          <a:ea typeface="Calibri"/>
                          <a:cs typeface="Calibri"/>
                          <a:sym typeface="Calibri"/>
                        </a:rPr>
                        <a:t>: specific steps in a technical procedure</a:t>
                      </a:r>
                    </a:p>
                    <a:p>
                      <a:pPr marL="0" marR="0" lvl="0" indent="0" algn="l" rtl="0">
                        <a:lnSpc>
                          <a:spcPct val="100000"/>
                        </a:lnSpc>
                        <a:spcBef>
                          <a:spcPts val="0"/>
                        </a:spcBef>
                        <a:spcAft>
                          <a:spcPts val="0"/>
                        </a:spcAft>
                        <a:buSzPct val="25000"/>
                        <a:buNone/>
                      </a:pPr>
                      <a:r>
                        <a:rPr lang="en-US" sz="700">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700" u="sng">
                          <a:latin typeface="Calibri"/>
                          <a:ea typeface="Calibri"/>
                          <a:cs typeface="Calibri"/>
                          <a:sym typeface="Calibri"/>
                        </a:rPr>
                        <a:t>Recall</a:t>
                      </a:r>
                      <a:r>
                        <a:rPr lang="en-US" sz="700">
                          <a:latin typeface="Calibri"/>
                          <a:ea typeface="Calibri"/>
                          <a:cs typeface="Calibri"/>
                          <a:sym typeface="Calibri"/>
                        </a:rPr>
                        <a:t>:  a series of historical events.</a:t>
                      </a:r>
                    </a:p>
                    <a:p>
                      <a:pPr marL="0" marR="0" lvl="0" indent="0" algn="l" rtl="0">
                        <a:lnSpc>
                          <a:spcPct val="100000"/>
                        </a:lnSpc>
                        <a:spcBef>
                          <a:spcPts val="0"/>
                        </a:spcBef>
                        <a:spcAft>
                          <a:spcPts val="0"/>
                        </a:spcAft>
                        <a:buSzPct val="25000"/>
                        <a:buNone/>
                      </a:pPr>
                      <a:r>
                        <a:rPr lang="en-US" sz="700">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700" u="sng">
                          <a:latin typeface="Calibri"/>
                          <a:ea typeface="Calibri"/>
                          <a:cs typeface="Calibri"/>
                          <a:sym typeface="Calibri"/>
                        </a:rPr>
                        <a:t>Recall</a:t>
                      </a:r>
                      <a:r>
                        <a:rPr lang="en-US" sz="700">
                          <a:latin typeface="Calibri"/>
                          <a:ea typeface="Calibri"/>
                          <a:cs typeface="Calibri"/>
                          <a:sym typeface="Calibri"/>
                        </a:rPr>
                        <a:t> scientific ideas or concept.</a:t>
                      </a:r>
                    </a:p>
                    <a:p>
                      <a:pPr marL="0" marR="0" lvl="0" indent="0" algn="l" rtl="0">
                        <a:lnSpc>
                          <a:spcPct val="100000"/>
                        </a:lnSpc>
                        <a:spcBef>
                          <a:spcPts val="0"/>
                        </a:spcBef>
                        <a:spcAft>
                          <a:spcPts val="0"/>
                        </a:spcAft>
                        <a:buSzPct val="25000"/>
                        <a:buNone/>
                      </a:pPr>
                      <a:r>
                        <a:rPr lang="en-US" sz="700">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700">
                          <a:latin typeface="Calibri"/>
                          <a:ea typeface="Calibri"/>
                          <a:cs typeface="Calibri"/>
                          <a:sym typeface="Calibri"/>
                        </a:rPr>
                        <a:t>...in text read/discussed.</a:t>
                      </a:r>
                    </a:p>
                  </a:txBody>
                  <a:tcPr marL="12325" marR="12325" marT="0" marB="0">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28575" cap="flat" cmpd="sng">
                      <a:solidFill>
                        <a:srgbClr val="000000"/>
                      </a:solidFill>
                      <a:prstDash val="solid"/>
                      <a:round/>
                      <a:headEnd type="none" w="med" len="med"/>
                      <a:tailEnd type="none" w="med" len="med"/>
                    </a:lnB>
                  </a:tcPr>
                </a:tc>
                <a:tc gridSpan="2">
                  <a:txBody>
                    <a:bodyPr/>
                    <a:lstStyle/>
                    <a:p>
                      <a:pPr marL="0" marR="0" lvl="0" indent="0" algn="l" rtl="0">
                        <a:lnSpc>
                          <a:spcPct val="100000"/>
                        </a:lnSpc>
                        <a:spcBef>
                          <a:spcPts val="0"/>
                        </a:spcBef>
                        <a:spcAft>
                          <a:spcPts val="0"/>
                        </a:spcAft>
                        <a:buSzPct val="25000"/>
                        <a:buNone/>
                      </a:pPr>
                      <a:r>
                        <a:rPr lang="en-US" sz="700" b="0" u="sng">
                          <a:latin typeface="Calibri"/>
                          <a:ea typeface="Calibri"/>
                          <a:cs typeface="Calibri"/>
                          <a:sym typeface="Calibri"/>
                        </a:rPr>
                        <a:t>Define</a:t>
                      </a:r>
                      <a:r>
                        <a:rPr lang="en-US" sz="700" b="0">
                          <a:latin typeface="Calibri"/>
                          <a:ea typeface="Calibri"/>
                          <a:cs typeface="Calibri"/>
                          <a:sym typeface="Calibri"/>
                        </a:rPr>
                        <a:t> </a:t>
                      </a:r>
                      <a:r>
                        <a:rPr lang="en-US" sz="700">
                          <a:latin typeface="Calibri"/>
                          <a:ea typeface="Calibri"/>
                          <a:cs typeface="Calibri"/>
                          <a:sym typeface="Calibri"/>
                        </a:rPr>
                        <a:t>transitional words pertaining to time sequence and cause and effect such as; first, then, next, after that, finally.</a:t>
                      </a:r>
                    </a:p>
                    <a:p>
                      <a:pPr marL="0" marR="0" lvl="0" indent="0" algn="l" rtl="0">
                        <a:lnSpc>
                          <a:spcPct val="100000"/>
                        </a:lnSpc>
                        <a:spcBef>
                          <a:spcPts val="0"/>
                        </a:spcBef>
                        <a:spcAft>
                          <a:spcPts val="0"/>
                        </a:spcAft>
                        <a:buSzPct val="25000"/>
                        <a:buNone/>
                      </a:pPr>
                      <a:r>
                        <a:rPr lang="en-US" sz="700">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700" b="0" u="sng">
                          <a:latin typeface="Calibri"/>
                          <a:ea typeface="Calibri"/>
                          <a:cs typeface="Calibri"/>
                          <a:sym typeface="Calibri"/>
                        </a:rPr>
                        <a:t>Define (understand)</a:t>
                      </a:r>
                      <a:r>
                        <a:rPr lang="en-US" sz="700" b="0">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700">
                          <a:latin typeface="Calibri"/>
                          <a:ea typeface="Calibri"/>
                          <a:cs typeface="Calibri"/>
                          <a:sym typeface="Calibri"/>
                        </a:rPr>
                        <a:t>the terms historical, scientific and technical as well as time, sequence and cause/effect.</a:t>
                      </a:r>
                    </a:p>
                  </a:txBody>
                  <a:tcPr marL="12325" marR="12325" marT="0" marB="0">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28575" cap="flat" cmpd="sng">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r>
                        <a:rPr lang="en-US" sz="700" b="1">
                          <a:latin typeface="Calibri"/>
                          <a:ea typeface="Calibri"/>
                          <a:cs typeface="Calibri"/>
                          <a:sym typeface="Calibri"/>
                        </a:rPr>
                        <a:t>Describe how a series of events, ideas or concepts, or scientific steps are related when explaining who, what, when, where or how.</a:t>
                      </a:r>
                    </a:p>
                    <a:p>
                      <a:pPr marL="0" marR="0" lvl="0" indent="0" algn="l" rtl="0">
                        <a:lnSpc>
                          <a:spcPct val="100000"/>
                        </a:lnSpc>
                        <a:spcBef>
                          <a:spcPts val="0"/>
                        </a:spcBef>
                        <a:spcAft>
                          <a:spcPts val="0"/>
                        </a:spcAft>
                        <a:buSzPct val="25000"/>
                        <a:buNone/>
                      </a:pPr>
                      <a:endParaRPr sz="700" b="1">
                        <a:latin typeface="Calibri"/>
                        <a:ea typeface="Calibri"/>
                        <a:cs typeface="Calibri"/>
                        <a:sym typeface="Calibri"/>
                      </a:endParaRPr>
                    </a:p>
                    <a:p>
                      <a:pPr marL="0" marR="0" lvl="0" indent="0" algn="l" rtl="0">
                        <a:lnSpc>
                          <a:spcPct val="100000"/>
                        </a:lnSpc>
                        <a:spcBef>
                          <a:spcPts val="0"/>
                        </a:spcBef>
                        <a:spcAft>
                          <a:spcPts val="0"/>
                        </a:spcAft>
                        <a:buSzPct val="25000"/>
                        <a:buNone/>
                      </a:pPr>
                      <a:endParaRPr sz="700">
                        <a:latin typeface="Calibri"/>
                        <a:ea typeface="Calibri"/>
                        <a:cs typeface="Calibri"/>
                        <a:sym typeface="Calibri"/>
                      </a:endParaRPr>
                    </a:p>
                  </a:txBody>
                  <a:tcPr marL="12325" marR="12325" marT="0" marB="0">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700" b="1">
                          <a:solidFill>
                            <a:schemeClr val="dk1"/>
                          </a:solidFill>
                          <a:latin typeface="Calibri"/>
                          <a:ea typeface="Calibri"/>
                          <a:cs typeface="Calibri"/>
                          <a:sym typeface="Calibri"/>
                        </a:rPr>
                        <a:t>Explain a cause and effect of a historical event.</a:t>
                      </a:r>
                    </a:p>
                    <a:p>
                      <a:pPr marL="0" marR="0" lvl="0" indent="0" algn="l" rtl="0">
                        <a:lnSpc>
                          <a:spcPct val="100000"/>
                        </a:lnSpc>
                        <a:spcBef>
                          <a:spcPts val="0"/>
                        </a:spcBef>
                        <a:spcAft>
                          <a:spcPts val="0"/>
                        </a:spcAft>
                        <a:buSzPct val="25000"/>
                        <a:buNone/>
                      </a:pPr>
                      <a:r>
                        <a:rPr lang="en-US" sz="700" b="1">
                          <a:solidFill>
                            <a:schemeClr val="dk1"/>
                          </a:solidFill>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700" b="1">
                          <a:solidFill>
                            <a:schemeClr val="dk1"/>
                          </a:solidFill>
                          <a:latin typeface="Calibri"/>
                          <a:ea typeface="Calibri"/>
                          <a:cs typeface="Calibri"/>
                          <a:sym typeface="Calibri"/>
                        </a:rPr>
                        <a:t>Explain the sequence of steps in a technical procedure.</a:t>
                      </a:r>
                    </a:p>
                    <a:p>
                      <a:pPr marL="0" marR="0" lvl="0" indent="0" algn="l" rtl="0">
                        <a:lnSpc>
                          <a:spcPct val="100000"/>
                        </a:lnSpc>
                        <a:spcBef>
                          <a:spcPts val="0"/>
                        </a:spcBef>
                        <a:spcAft>
                          <a:spcPts val="0"/>
                        </a:spcAft>
                        <a:buSzPct val="25000"/>
                        <a:buNone/>
                      </a:pPr>
                      <a:r>
                        <a:rPr lang="en-US" sz="700" b="1">
                          <a:solidFill>
                            <a:schemeClr val="dk1"/>
                          </a:solidFill>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700" b="1">
                          <a:solidFill>
                            <a:schemeClr val="dk1"/>
                          </a:solidFill>
                          <a:latin typeface="Calibri"/>
                          <a:ea typeface="Calibri"/>
                          <a:cs typeface="Calibri"/>
                          <a:sym typeface="Calibri"/>
                        </a:rPr>
                        <a:t>Explain time elements between a series of historical events.</a:t>
                      </a:r>
                    </a:p>
                    <a:p>
                      <a:pPr marL="0" marR="0" lvl="0" indent="0" algn="l" rtl="0">
                        <a:lnSpc>
                          <a:spcPct val="100000"/>
                        </a:lnSpc>
                        <a:spcBef>
                          <a:spcPts val="0"/>
                        </a:spcBef>
                        <a:spcAft>
                          <a:spcPts val="0"/>
                        </a:spcAft>
                        <a:buSzPct val="25000"/>
                        <a:buNone/>
                      </a:pPr>
                      <a:r>
                        <a:rPr lang="en-US" sz="700" b="1">
                          <a:solidFill>
                            <a:schemeClr val="dk1"/>
                          </a:solidFill>
                          <a:latin typeface="Calibri"/>
                          <a:ea typeface="Calibri"/>
                          <a:cs typeface="Calibri"/>
                          <a:sym typeface="Calibri"/>
                        </a:rPr>
                        <a:t> </a:t>
                      </a:r>
                    </a:p>
                    <a:p>
                      <a:pPr marL="0" marR="0" lvl="0" indent="0" algn="l" rtl="0">
                        <a:lnSpc>
                          <a:spcPct val="100000"/>
                        </a:lnSpc>
                        <a:spcBef>
                          <a:spcPts val="0"/>
                        </a:spcBef>
                        <a:spcAft>
                          <a:spcPts val="0"/>
                        </a:spcAft>
                        <a:buSzPct val="25000"/>
                        <a:buNone/>
                      </a:pPr>
                      <a:r>
                        <a:rPr lang="en-US" sz="700" b="1">
                          <a:solidFill>
                            <a:schemeClr val="dk1"/>
                          </a:solidFill>
                          <a:latin typeface="Calibri"/>
                          <a:ea typeface="Calibri"/>
                          <a:cs typeface="Calibri"/>
                          <a:sym typeface="Calibri"/>
                        </a:rPr>
                        <a:t>Explain the influence of time and cause/effect on scientific ideas or concepts.</a:t>
                      </a:r>
                    </a:p>
                    <a:p>
                      <a:pPr marL="0" marR="0" lvl="0" indent="0" algn="l" rtl="0">
                        <a:lnSpc>
                          <a:spcPct val="100000"/>
                        </a:lnSpc>
                        <a:spcBef>
                          <a:spcPts val="0"/>
                        </a:spcBef>
                        <a:spcAft>
                          <a:spcPts val="0"/>
                        </a:spcAft>
                        <a:buSzPct val="25000"/>
                        <a:buNone/>
                      </a:pPr>
                      <a:r>
                        <a:rPr lang="en-US" sz="700" b="1">
                          <a:solidFill>
                            <a:schemeClr val="dk1"/>
                          </a:solidFill>
                          <a:latin typeface="Calibri"/>
                          <a:ea typeface="Calibri"/>
                          <a:cs typeface="Calibri"/>
                          <a:sym typeface="Calibri"/>
                        </a:rPr>
                        <a:t> SELECTED RESPONSE</a:t>
                      </a:r>
                    </a:p>
                  </a:txBody>
                  <a:tcPr marL="12325" marR="12325" marT="0" marB="0">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700" b="1">
                          <a:solidFill>
                            <a:schemeClr val="dk1"/>
                          </a:solidFill>
                          <a:latin typeface="Calibri"/>
                          <a:ea typeface="Calibri"/>
                          <a:cs typeface="Calibri"/>
                          <a:sym typeface="Calibri"/>
                        </a:rPr>
                        <a:t>Locate information that explains a specific cause/effect or sequence about ideas, or concepts in a historical, scientific or procedural text. SELECTED RESPONSE</a:t>
                      </a:r>
                    </a:p>
                    <a:p>
                      <a:pPr marL="0" marR="0" lvl="0" indent="0" algn="l" rtl="0">
                        <a:lnSpc>
                          <a:spcPct val="100000"/>
                        </a:lnSpc>
                        <a:spcBef>
                          <a:spcPts val="0"/>
                        </a:spcBef>
                        <a:spcAft>
                          <a:spcPts val="0"/>
                        </a:spcAft>
                        <a:buSzPct val="25000"/>
                        <a:buNone/>
                      </a:pPr>
                      <a:endParaRPr sz="700" b="1">
                        <a:solidFill>
                          <a:schemeClr val="dk1"/>
                        </a:solidFill>
                        <a:latin typeface="Calibri"/>
                        <a:ea typeface="Calibri"/>
                        <a:cs typeface="Calibri"/>
                        <a:sym typeface="Calibri"/>
                      </a:endParaRPr>
                    </a:p>
                  </a:txBody>
                  <a:tcPr marL="12325" marR="12325" marT="0" marB="0">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700" b="1">
                          <a:solidFill>
                            <a:schemeClr val="dk1"/>
                          </a:solidFill>
                          <a:latin typeface="Calibri"/>
                          <a:ea typeface="Calibri"/>
                          <a:cs typeface="Calibri"/>
                          <a:sym typeface="Calibri"/>
                        </a:rPr>
                        <a:t>Classify ideas or concepts from two texts in order to locate the most important points. </a:t>
                      </a:r>
                    </a:p>
                    <a:p>
                      <a:pPr marL="0" marR="0" lvl="0" indent="0" algn="l" rtl="0">
                        <a:lnSpc>
                          <a:spcPct val="100000"/>
                        </a:lnSpc>
                        <a:spcBef>
                          <a:spcPts val="0"/>
                        </a:spcBef>
                        <a:spcAft>
                          <a:spcPts val="0"/>
                        </a:spcAft>
                        <a:buClr>
                          <a:schemeClr val="dk1"/>
                        </a:buClr>
                        <a:buSzPct val="25000"/>
                        <a:buFont typeface="Calibri"/>
                        <a:buNone/>
                      </a:pPr>
                      <a:endParaRPr sz="7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700" b="1">
                          <a:solidFill>
                            <a:schemeClr val="dk1"/>
                          </a:solidFill>
                          <a:latin typeface="Calibri"/>
                          <a:ea typeface="Calibri"/>
                          <a:cs typeface="Calibri"/>
                          <a:sym typeface="Calibri"/>
                        </a:rPr>
                        <a:t>SELECTED RESPONSE</a:t>
                      </a:r>
                    </a:p>
                    <a:p>
                      <a:pPr marL="0" marR="0" lvl="0" indent="0" algn="l" rtl="0">
                        <a:lnSpc>
                          <a:spcPct val="100000"/>
                        </a:lnSpc>
                        <a:spcBef>
                          <a:spcPts val="0"/>
                        </a:spcBef>
                        <a:spcAft>
                          <a:spcPts val="0"/>
                        </a:spcAft>
                        <a:buSzPct val="25000"/>
                        <a:buNone/>
                      </a:pPr>
                      <a:endParaRPr sz="700" b="1">
                        <a:solidFill>
                          <a:schemeClr val="dk1"/>
                        </a:solidFill>
                        <a:latin typeface="Calibri"/>
                        <a:ea typeface="Calibri"/>
                        <a:cs typeface="Calibri"/>
                        <a:sym typeface="Calibri"/>
                      </a:endParaRPr>
                    </a:p>
                  </a:txBody>
                  <a:tcPr marL="12325" marR="12325" marT="0" marB="0">
                    <a:lnL w="12700" cap="flat" cmpd="sng">
                      <a:solidFill>
                        <a:srgbClr val="A6A6A6"/>
                      </a:solidFill>
                      <a:prstDash val="solid"/>
                      <a:round/>
                      <a:headEnd type="none" w="med" len="med"/>
                      <a:tailEnd type="none" w="med" len="med"/>
                    </a:lnL>
                    <a:lnR w="12700" cap="flat" cmpd="sng">
                      <a:solidFill>
                        <a:srgbClr val="A6A6A6"/>
                      </a:solidFill>
                      <a:prstDash val="solid"/>
                      <a:round/>
                      <a:headEnd type="none" w="med" len="med"/>
                      <a:tailEnd type="none" w="med" len="med"/>
                    </a:lnR>
                    <a:lnT w="12700" cap="flat" cmpd="sng">
                      <a:solidFill>
                        <a:srgbClr val="A6A6A6"/>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E5DFEC"/>
                    </a:solidFill>
                  </a:tcPr>
                </a:tc>
                <a:tc>
                  <a:txBody>
                    <a:bodyPr/>
                    <a:lstStyle/>
                    <a:p>
                      <a:pPr marL="0" marR="0" lvl="0" indent="0" algn="l" rtl="0">
                        <a:lnSpc>
                          <a:spcPct val="100000"/>
                        </a:lnSpc>
                        <a:spcBef>
                          <a:spcPts val="0"/>
                        </a:spcBef>
                        <a:spcAft>
                          <a:spcPts val="0"/>
                        </a:spcAft>
                        <a:buSzPct val="25000"/>
                        <a:buNone/>
                      </a:pPr>
                      <a:r>
                        <a:rPr lang="en-US" sz="700" b="1" u="sng">
                          <a:latin typeface="Calibri"/>
                          <a:ea typeface="Calibri"/>
                          <a:cs typeface="Calibri"/>
                          <a:sym typeface="Calibri"/>
                        </a:rPr>
                        <a:t>RI.3.3</a:t>
                      </a:r>
                      <a:r>
                        <a:rPr lang="en-US" sz="700">
                          <a:latin typeface="Calibri"/>
                          <a:ea typeface="Calibri"/>
                          <a:cs typeface="Calibri"/>
                          <a:sym typeface="Calibri"/>
                        </a:rPr>
                        <a:t>  Describe the relationship between a series of historical events, scientific ideas or concepts, or steps in technical procedures in a text, using language that pertains to time, sequence, and cause/effect</a:t>
                      </a:r>
                    </a:p>
                  </a:txBody>
                  <a:tcPr marL="12325" marR="12325" marT="0" marB="0">
                    <a:lnL w="12700" cap="flat" cmpd="sng">
                      <a:solidFill>
                        <a:srgbClr val="A6A6A6"/>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A6A6A6"/>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D8D8D8"/>
                    </a:solidFill>
                  </a:tcPr>
                </a:tc>
              </a:tr>
            </a:tbl>
          </a:graphicData>
        </a:graphic>
      </p:graphicFrame>
      <p:pic>
        <p:nvPicPr>
          <p:cNvPr id="503" name="Shape 503"/>
          <p:cNvPicPr preferRelativeResize="0"/>
          <p:nvPr/>
        </p:nvPicPr>
        <p:blipFill rotWithShape="1">
          <a:blip r:embed="rId3">
            <a:alphaModFix/>
          </a:blip>
          <a:srcRect/>
          <a:stretch/>
        </p:blipFill>
        <p:spPr>
          <a:xfrm>
            <a:off x="2558142" y="2895600"/>
            <a:ext cx="646745" cy="368846"/>
          </a:xfrm>
          <a:prstGeom prst="rect">
            <a:avLst/>
          </a:prstGeom>
          <a:noFill/>
          <a:ln>
            <a:noFill/>
          </a:ln>
        </p:spPr>
      </p:pic>
      <p:pic>
        <p:nvPicPr>
          <p:cNvPr id="504" name="Shape 504"/>
          <p:cNvPicPr preferRelativeResize="0"/>
          <p:nvPr/>
        </p:nvPicPr>
        <p:blipFill rotWithShape="1">
          <a:blip r:embed="rId3">
            <a:alphaModFix/>
          </a:blip>
          <a:srcRect/>
          <a:stretch/>
        </p:blipFill>
        <p:spPr>
          <a:xfrm>
            <a:off x="2081615" y="6730339"/>
            <a:ext cx="646745" cy="368846"/>
          </a:xfrm>
          <a:prstGeom prst="rect">
            <a:avLst/>
          </a:prstGeom>
          <a:noFill/>
          <a:ln>
            <a:noFill/>
          </a:ln>
        </p:spPr>
      </p:pic>
      <p:sp>
        <p:nvSpPr>
          <p:cNvPr id="10" name="TextBox 9"/>
          <p:cNvSpPr txBox="1"/>
          <p:nvPr/>
        </p:nvSpPr>
        <p:spPr>
          <a:xfrm rot="19851382">
            <a:off x="112276" y="4101510"/>
            <a:ext cx="7654486" cy="1015663"/>
          </a:xfrm>
          <a:prstGeom prst="rect">
            <a:avLst/>
          </a:prstGeom>
          <a:noFill/>
        </p:spPr>
        <p:txBody>
          <a:bodyPr wrap="square" rtlCol="0">
            <a:spAutoFit/>
          </a:bodyPr>
          <a:lstStyle/>
          <a:p>
            <a:pPr algn="ctr" defTabSz="1018824"/>
            <a:r>
              <a:rPr lang="en-US" sz="6000" kern="1200" dirty="0" smtClean="0">
                <a:solidFill>
                  <a:prstClr val="white">
                    <a:lumMod val="50000"/>
                  </a:prstClr>
                </a:solidFill>
                <a:latin typeface="Calibri"/>
                <a:ea typeface="+mn-ea"/>
                <a:cs typeface="+mn-cs"/>
              </a:rPr>
              <a:t>NOT YET TRANSLATED</a:t>
            </a:r>
            <a:endParaRPr lang="en-US" sz="6000" kern="1200" dirty="0">
              <a:solidFill>
                <a:prstClr val="white">
                  <a:lumMod val="50000"/>
                </a:prstClr>
              </a:solidFill>
              <a:latin typeface="Calibri"/>
              <a:ea typeface="+mn-ea"/>
              <a:cs typeface="+mn-cs"/>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31800" y="1104900"/>
            <a:ext cx="6908800" cy="8302491"/>
          </a:xfrm>
          <a:prstGeom prst="rect">
            <a:avLst/>
          </a:prstGeom>
          <a:solidFill>
            <a:schemeClr val="bg1"/>
          </a:solidFill>
          <a:ln>
            <a:solidFill>
              <a:schemeClr val="accent1"/>
            </a:solidFill>
          </a:ln>
        </p:spPr>
        <p:txBody>
          <a:bodyPr wrap="square" lIns="99276" tIns="49638" rIns="99276" bIns="49638" rtlCol="0">
            <a:spAutoFit/>
          </a:bodyPr>
          <a:lstStyle/>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Idea clave</a:t>
            </a:r>
          </a:p>
          <a:p>
            <a:pPr defTabSz="1018809"/>
            <a:r>
              <a:rPr lang="es-ES_tradnl" sz="1300" kern="1200" dirty="0" smtClean="0">
                <a:solidFill>
                  <a:prstClr val="black"/>
                </a:solidFill>
                <a:latin typeface="Calibri"/>
                <a:ea typeface="+mn-ea"/>
                <a:cs typeface="+mn-cs"/>
              </a:rPr>
              <a:t>Escribe </a:t>
            </a:r>
            <a:r>
              <a:rPr lang="es-ES_tradnl" sz="1300" b="1" kern="1200" dirty="0" smtClean="0">
                <a:solidFill>
                  <a:prstClr val="black"/>
                </a:solidFill>
                <a:latin typeface="Calibri"/>
                <a:ea typeface="+mn-ea"/>
                <a:cs typeface="+mn-cs"/>
              </a:rPr>
              <a:t>una</a:t>
            </a:r>
            <a:r>
              <a:rPr lang="es-ES_tradnl" sz="1300" kern="1200" dirty="0" smtClean="0">
                <a:solidFill>
                  <a:prstClr val="black"/>
                </a:solidFill>
                <a:latin typeface="Calibri"/>
                <a:ea typeface="+mn-ea"/>
                <a:cs typeface="+mn-cs"/>
              </a:rPr>
              <a:t>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sobre </a:t>
            </a:r>
            <a:r>
              <a:rPr lang="es-ES_tradnl" sz="1300" u="sng" kern="1200" dirty="0" smtClean="0">
                <a:solidFill>
                  <a:prstClr val="black"/>
                </a:solidFill>
                <a:latin typeface="Calibri"/>
                <a:ea typeface="+mn-ea"/>
                <a:cs typeface="+mn-cs"/>
              </a:rPr>
              <a:t>la idea principal</a:t>
            </a:r>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Detalles clave</a:t>
            </a:r>
          </a:p>
          <a:p>
            <a:pPr defTabSz="1018809"/>
            <a:endParaRPr lang="es-ES_tradnl" sz="1300" b="1" u="sng"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Explica más acerca de la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Escribe dos </a:t>
            </a:r>
            <a:r>
              <a:rPr lang="es-ES_tradnl" sz="1300" u="sng" kern="1200" dirty="0" smtClean="0">
                <a:solidFill>
                  <a:prstClr val="black"/>
                </a:solidFill>
                <a:latin typeface="Calibri"/>
                <a:ea typeface="+mn-ea"/>
                <a:cs typeface="+mn-cs"/>
              </a:rPr>
              <a:t>detalles claves</a:t>
            </a:r>
            <a:r>
              <a:rPr lang="es-ES_tradnl" sz="1300" kern="1200" dirty="0" smtClean="0">
                <a:solidFill>
                  <a:prstClr val="black"/>
                </a:solidFill>
                <a:latin typeface="Calibri"/>
                <a:ea typeface="+mn-ea"/>
                <a:cs typeface="+mn-cs"/>
              </a:rPr>
              <a:t> del párrafo o la sección que apoya la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a:t>
            </a:r>
          </a:p>
          <a:p>
            <a:pPr marL="171437" indent="-171437" defTabSz="1018809">
              <a:buFont typeface="Arial" panose="020B0604020202020204" pitchFamily="34" charset="0"/>
              <a:buChar char="•"/>
            </a:pPr>
            <a:r>
              <a:rPr lang="es-ES_tradnl" sz="1300" kern="1200" dirty="0" smtClean="0">
                <a:solidFill>
                  <a:prstClr val="black"/>
                </a:solidFill>
                <a:latin typeface="Calibri"/>
                <a:ea typeface="+mn-ea"/>
                <a:cs typeface="+mn-cs"/>
              </a:rPr>
              <a:t>Detalle clave _________________________________________________________________________</a:t>
            </a:r>
          </a:p>
          <a:p>
            <a:pPr marL="171437" indent="-171437" defTabSz="1018809">
              <a:buFont typeface="Arial" panose="020B0604020202020204" pitchFamily="34" charset="0"/>
              <a:buChar char="•"/>
            </a:pPr>
            <a:endParaRPr lang="es-ES_tradnl" sz="1300" kern="1200" dirty="0" smtClean="0">
              <a:solidFill>
                <a:prstClr val="black"/>
              </a:solidFill>
              <a:latin typeface="Calibri"/>
              <a:ea typeface="+mn-ea"/>
              <a:cs typeface="+mn-cs"/>
            </a:endParaRPr>
          </a:p>
          <a:p>
            <a:pPr marL="171437" indent="-171437" defTabSz="1018809"/>
            <a:r>
              <a:rPr lang="es-ES_tradnl" sz="1300" kern="1200" dirty="0" smtClean="0">
                <a:solidFill>
                  <a:prstClr val="black"/>
                </a:solidFill>
                <a:latin typeface="Calibri"/>
                <a:ea typeface="+mn-ea"/>
                <a:cs typeface="+mn-cs"/>
              </a:rPr>
              <a:t>     __________________________________________________________________________</a:t>
            </a:r>
          </a:p>
          <a:p>
            <a:pPr marL="171437" indent="-171437" defTabSz="1018809"/>
            <a:endParaRPr lang="es-ES_tradnl" sz="1300" kern="1200" dirty="0" smtClean="0">
              <a:solidFill>
                <a:prstClr val="black"/>
              </a:solidFill>
              <a:latin typeface="Calibri"/>
              <a:ea typeface="+mn-ea"/>
              <a:cs typeface="+mn-cs"/>
            </a:endParaRPr>
          </a:p>
          <a:p>
            <a:pPr marL="171437" indent="-171437" defTabSz="1018809"/>
            <a:endParaRPr lang="es-ES_tradnl" sz="1300" kern="1200" dirty="0" smtClean="0">
              <a:solidFill>
                <a:prstClr val="black"/>
              </a:solidFill>
              <a:latin typeface="Calibri"/>
              <a:ea typeface="+mn-ea"/>
              <a:cs typeface="+mn-cs"/>
            </a:endParaRPr>
          </a:p>
          <a:p>
            <a:pPr marL="171437" indent="-171437" defTabSz="1018809">
              <a:buFont typeface="Arial" panose="020B0604020202020204" pitchFamily="34" charset="0"/>
              <a:buChar char="•"/>
            </a:pPr>
            <a:r>
              <a:rPr lang="es-ES_tradnl" sz="1300" kern="1200" dirty="0" smtClean="0">
                <a:solidFill>
                  <a:prstClr val="black"/>
                </a:solidFill>
                <a:latin typeface="Calibri"/>
                <a:ea typeface="+mn-ea"/>
                <a:cs typeface="+mn-cs"/>
              </a:rPr>
              <a:t>Detalle clave     _________________________________________________________________________</a:t>
            </a:r>
          </a:p>
          <a:p>
            <a:pPr marL="171437" indent="-171437" defTabSz="1018809"/>
            <a:endParaRPr lang="es-ES_tradnl" sz="1300" kern="1200" dirty="0" smtClean="0">
              <a:solidFill>
                <a:prstClr val="black"/>
              </a:solidFill>
              <a:latin typeface="Calibri"/>
              <a:ea typeface="+mn-ea"/>
              <a:cs typeface="+mn-cs"/>
            </a:endParaRPr>
          </a:p>
          <a:p>
            <a:pPr marL="171437" indent="-171437" defTabSz="1018809"/>
            <a:r>
              <a:rPr lang="es-ES_tradnl" sz="1300" kern="1200" dirty="0" smtClean="0">
                <a:solidFill>
                  <a:prstClr val="black"/>
                </a:solidFill>
                <a:latin typeface="Calibri"/>
                <a:ea typeface="+mn-ea"/>
                <a:cs typeface="+mn-cs"/>
              </a:rPr>
              <a:t>      _________________________________________________________________________</a:t>
            </a:r>
          </a:p>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Una y otra vez</a:t>
            </a:r>
          </a:p>
          <a:p>
            <a:pPr defTabSz="1018809"/>
            <a:r>
              <a:rPr lang="es-ES_tradnl" sz="1300" kern="1200" dirty="0" smtClean="0">
                <a:solidFill>
                  <a:prstClr val="black"/>
                </a:solidFill>
                <a:latin typeface="Calibri"/>
                <a:ea typeface="+mn-ea"/>
                <a:cs typeface="+mn-cs"/>
              </a:rPr>
              <a:t>¿Qué palabras o frases el autor utiliza una y otra vez? Escríbelas aquí. Piensa por qué el autor sigue usándolas una y otra vez.</a:t>
            </a: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Escribe </a:t>
            </a:r>
            <a:r>
              <a:rPr lang="es-ES_tradnl" sz="1300" b="1" u="sng" kern="1200" dirty="0" smtClean="0">
                <a:solidFill>
                  <a:prstClr val="black"/>
                </a:solidFill>
                <a:latin typeface="Calibri"/>
                <a:ea typeface="+mn-ea"/>
                <a:cs typeface="+mn-cs"/>
              </a:rPr>
              <a:t>una oración de conclusión </a:t>
            </a:r>
            <a:r>
              <a:rPr lang="es-ES_tradnl" sz="1300" kern="1200" dirty="0" smtClean="0">
                <a:solidFill>
                  <a:prstClr val="black"/>
                </a:solidFill>
                <a:latin typeface="Calibri"/>
                <a:ea typeface="+mn-ea"/>
                <a:cs typeface="+mn-cs"/>
              </a:rPr>
              <a:t>que diga más acerca de la nueva </a:t>
            </a:r>
            <a:r>
              <a:rPr lang="es-ES_tradnl" sz="1300" u="sng" kern="1200" dirty="0" smtClean="0">
                <a:solidFill>
                  <a:prstClr val="black"/>
                </a:solidFill>
                <a:latin typeface="Calibri"/>
                <a:ea typeface="+mn-ea"/>
                <a:cs typeface="+mn-cs"/>
              </a:rPr>
              <a:t>idea clave </a:t>
            </a:r>
            <a:r>
              <a:rPr lang="es-ES_tradnl" sz="1300" kern="1200" dirty="0" smtClean="0">
                <a:solidFill>
                  <a:prstClr val="black"/>
                </a:solidFill>
                <a:latin typeface="Calibri"/>
                <a:ea typeface="+mn-ea"/>
                <a:cs typeface="+mn-cs"/>
              </a:rPr>
              <a:t>y </a:t>
            </a:r>
            <a:r>
              <a:rPr lang="es-ES_tradnl" sz="1300" u="sng" kern="1200" dirty="0" smtClean="0">
                <a:solidFill>
                  <a:prstClr val="black"/>
                </a:solidFill>
                <a:latin typeface="Calibri"/>
                <a:ea typeface="+mn-ea"/>
                <a:cs typeface="+mn-cs"/>
              </a:rPr>
              <a:t>los detalles claves</a:t>
            </a:r>
            <a:r>
              <a:rPr lang="es-ES_tradnl" sz="1300" kern="1200" dirty="0" smtClean="0">
                <a:solidFill>
                  <a:prstClr val="black"/>
                </a:solidFill>
                <a:latin typeface="Calibri"/>
                <a:ea typeface="+mn-ea"/>
                <a:cs typeface="+mn-cs"/>
              </a:rPr>
              <a:t>. Si puedes, utiliza algunas de las palabras de ‘</a:t>
            </a:r>
            <a:r>
              <a:rPr lang="es-ES_tradnl" sz="1300" u="sng" kern="1200" dirty="0" smtClean="0">
                <a:solidFill>
                  <a:prstClr val="black"/>
                </a:solidFill>
                <a:latin typeface="Calibri"/>
                <a:ea typeface="+mn-ea"/>
                <a:cs typeface="+mn-cs"/>
              </a:rPr>
              <a:t>una y otra vez</a:t>
            </a:r>
            <a:r>
              <a:rPr lang="es-ES_tradnl" sz="1300" kern="1200" dirty="0" smtClean="0">
                <a:solidFill>
                  <a:prstClr val="black"/>
                </a:solidFill>
                <a:latin typeface="Calibri"/>
                <a:ea typeface="+mn-ea"/>
                <a:cs typeface="+mn-cs"/>
              </a:rPr>
              <a:t>’.</a:t>
            </a: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p:txBody>
      </p:sp>
      <p:sp>
        <p:nvSpPr>
          <p:cNvPr id="4" name="Slide Number Placeholder 3"/>
          <p:cNvSpPr>
            <a:spLocks noGrp="1"/>
          </p:cNvSpPr>
          <p:nvPr>
            <p:ph type="sldNum" sz="quarter" idx="12"/>
          </p:nvPr>
        </p:nvSpPr>
        <p:spPr>
          <a:xfrm>
            <a:off x="6631943" y="9522883"/>
            <a:ext cx="842010" cy="535517"/>
          </a:xfrm>
        </p:spPr>
        <p:txBody>
          <a:bodyPr/>
          <a:lstStyle/>
          <a:p>
            <a:fld id="{F177B04D-AEB5-43ED-B9BA-B3D1EC9C9067}" type="slidenum">
              <a:rPr lang="en-US" sz="1200" smtClean="0">
                <a:solidFill>
                  <a:prstClr val="black">
                    <a:tint val="75000"/>
                  </a:prstClr>
                </a:solidFill>
                <a:latin typeface="+mn-lt"/>
              </a:rPr>
              <a:pPr/>
              <a:t>16</a:t>
            </a:fld>
            <a:endParaRPr lang="en-US" sz="1200" dirty="0">
              <a:solidFill>
                <a:prstClr val="black">
                  <a:tint val="75000"/>
                </a:prstClr>
              </a:solidFill>
              <a:latin typeface="+mn-lt"/>
            </a:endParaRPr>
          </a:p>
        </p:txBody>
      </p:sp>
      <p:sp>
        <p:nvSpPr>
          <p:cNvPr id="19" name="TextBox 18"/>
          <p:cNvSpPr txBox="1"/>
          <p:nvPr/>
        </p:nvSpPr>
        <p:spPr>
          <a:xfrm>
            <a:off x="259080" y="142617"/>
            <a:ext cx="966153" cy="331078"/>
          </a:xfrm>
          <a:prstGeom prst="rect">
            <a:avLst/>
          </a:prstGeom>
          <a:solidFill>
            <a:schemeClr val="bg2">
              <a:lumMod val="90000"/>
            </a:schemeClr>
          </a:solidFill>
        </p:spPr>
        <p:txBody>
          <a:bodyPr wrap="square" lIns="99276" tIns="49638" rIns="99276" bIns="49638" rtlCol="0">
            <a:spAutoFit/>
          </a:bodyPr>
          <a:lstStyle/>
          <a:p>
            <a:pPr defTabSz="1018809"/>
            <a:r>
              <a:rPr lang="en-US" sz="1500" b="1" kern="1200" dirty="0" err="1" smtClean="0">
                <a:solidFill>
                  <a:prstClr val="black"/>
                </a:solidFill>
                <a:latin typeface="Calibri"/>
                <a:ea typeface="+mn-ea"/>
                <a:cs typeface="+mn-cs"/>
              </a:rPr>
              <a:t>Grado</a:t>
            </a:r>
            <a:r>
              <a:rPr lang="en-US" sz="1500" b="1" kern="1200" dirty="0" smtClean="0">
                <a:solidFill>
                  <a:prstClr val="black"/>
                </a:solidFill>
                <a:latin typeface="Calibri"/>
                <a:ea typeface="+mn-ea"/>
                <a:cs typeface="+mn-cs"/>
              </a:rPr>
              <a:t> 3</a:t>
            </a:r>
            <a:endParaRPr lang="en-US" sz="1500" b="1" kern="1200" dirty="0">
              <a:solidFill>
                <a:prstClr val="black"/>
              </a:solidFill>
              <a:latin typeface="Calibri"/>
              <a:ea typeface="+mn-ea"/>
              <a:cs typeface="+mn-cs"/>
            </a:endParaRPr>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p:txBody>
      </p:sp>
      <p:sp>
        <p:nvSpPr>
          <p:cNvPr id="22" name="Rectangle 21"/>
          <p:cNvSpPr/>
          <p:nvPr/>
        </p:nvSpPr>
        <p:spPr>
          <a:xfrm>
            <a:off x="4150678" y="1150620"/>
            <a:ext cx="3017201" cy="229292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419" sz="1100" b="1" kern="1200" dirty="0" smtClean="0">
                <a:solidFill>
                  <a:prstClr val="black"/>
                </a:solidFill>
                <a:latin typeface="Calibri"/>
                <a:ea typeface="+mn-ea"/>
                <a:cs typeface="+mn-cs"/>
              </a:rPr>
              <a:t>Instruya a los estudiantes a volver a leer un párrafo o sección del texto que les haya gustado o que usted haya escogido.</a:t>
            </a:r>
          </a:p>
          <a:p>
            <a:pPr defTabSz="1018809"/>
            <a:endParaRPr lang="es-419" sz="1100" b="1" kern="1200" dirty="0" smtClean="0">
              <a:solidFill>
                <a:prstClr val="black"/>
              </a:solidFill>
              <a:latin typeface="Calibri"/>
              <a:ea typeface="+mn-ea"/>
              <a:cs typeface="+mn-cs"/>
            </a:endParaRPr>
          </a:p>
          <a:p>
            <a:pPr defTabSz="1018809"/>
            <a:r>
              <a:rPr lang="es-419" sz="1100" b="1" kern="1200" dirty="0" smtClean="0">
                <a:solidFill>
                  <a:prstClr val="black"/>
                </a:solidFill>
                <a:latin typeface="Calibri"/>
                <a:ea typeface="+mn-ea"/>
                <a:cs typeface="+mn-cs"/>
              </a:rPr>
              <a:t>Pregunte: − </a:t>
            </a:r>
            <a:r>
              <a:rPr lang="es-419" sz="1100" b="1" i="1" kern="1200" dirty="0" smtClean="0">
                <a:solidFill>
                  <a:prstClr val="black"/>
                </a:solidFill>
                <a:latin typeface="Calibri"/>
                <a:ea typeface="+mn-ea"/>
                <a:cs typeface="+mn-cs"/>
              </a:rPr>
              <a:t>¿Esta sección o párrafo, presenta algo nuevo sobre la </a:t>
            </a:r>
            <a:r>
              <a:rPr lang="es-419" sz="1100" b="1" i="1" u="sng" kern="1200" dirty="0" smtClean="0">
                <a:solidFill>
                  <a:srgbClr val="C00000"/>
                </a:solidFill>
                <a:effectLst>
                  <a:outerShdw blurRad="38100" dist="38100" dir="2700000" algn="tl">
                    <a:srgbClr val="000000">
                      <a:alpha val="43137"/>
                    </a:srgbClr>
                  </a:outerShdw>
                </a:effectLst>
                <a:latin typeface="Calibri"/>
                <a:ea typeface="+mn-ea"/>
                <a:cs typeface="+mn-cs"/>
              </a:rPr>
              <a:t>idea principal</a:t>
            </a:r>
            <a:r>
              <a:rPr lang="es-419" sz="1100" b="1" i="1" kern="1200" dirty="0" smtClean="0">
                <a:solidFill>
                  <a:prstClr val="black"/>
                </a:solidFill>
                <a:latin typeface="Calibri"/>
                <a:ea typeface="+mn-ea"/>
                <a:cs typeface="+mn-cs"/>
              </a:rPr>
              <a:t>?” </a:t>
            </a:r>
          </a:p>
          <a:p>
            <a:pPr defTabSz="1018809"/>
            <a:r>
              <a:rPr lang="es-419" sz="1100" b="1" i="1" kern="1200" dirty="0" smtClean="0">
                <a:solidFill>
                  <a:prstClr val="black"/>
                </a:solidFill>
                <a:latin typeface="Calibri"/>
                <a:ea typeface="+mn-ea"/>
                <a:cs typeface="+mn-cs"/>
              </a:rPr>
              <a:t>Esto es una </a:t>
            </a:r>
            <a:r>
              <a:rPr lang="es-419" sz="1100" b="1" i="1" u="sng" kern="1200" dirty="0" smtClean="0">
                <a:solidFill>
                  <a:srgbClr val="C00000"/>
                </a:solidFill>
                <a:effectLst>
                  <a:outerShdw blurRad="38100" dist="38100" dir="2700000" algn="tl">
                    <a:srgbClr val="000000">
                      <a:alpha val="43137"/>
                    </a:srgbClr>
                  </a:outerShdw>
                </a:effectLst>
                <a:latin typeface="Calibri"/>
                <a:ea typeface="+mn-ea"/>
                <a:cs typeface="+mn-cs"/>
              </a:rPr>
              <a:t>idea clave</a:t>
            </a:r>
            <a:r>
              <a:rPr lang="es-419" sz="1100" b="1" i="1" kern="1200" dirty="0" smtClean="0">
                <a:solidFill>
                  <a:srgbClr val="C00000"/>
                </a:solidFill>
                <a:effectLst>
                  <a:outerShdw blurRad="38100" dist="38100" dir="2700000" algn="tl">
                    <a:srgbClr val="000000">
                      <a:alpha val="43137"/>
                    </a:srgbClr>
                  </a:outerShdw>
                </a:effectLst>
                <a:latin typeface="Calibri"/>
                <a:ea typeface="+mn-ea"/>
                <a:cs typeface="+mn-cs"/>
              </a:rPr>
              <a:t> </a:t>
            </a:r>
            <a:r>
              <a:rPr lang="es-419" sz="1100" b="1" i="1" kern="1200" dirty="0" smtClean="0">
                <a:solidFill>
                  <a:prstClr val="black"/>
                </a:solidFill>
                <a:effectLst>
                  <a:outerShdw blurRad="38100" dist="38100" dir="2700000" algn="tl">
                    <a:srgbClr val="000000">
                      <a:alpha val="43137"/>
                    </a:srgbClr>
                  </a:outerShdw>
                </a:effectLst>
                <a:latin typeface="Calibri"/>
                <a:ea typeface="+mn-ea"/>
                <a:cs typeface="+mn-cs"/>
              </a:rPr>
              <a:t>sobre la </a:t>
            </a:r>
            <a:r>
              <a:rPr lang="es-419" sz="1100" b="1" i="1" u="sng" kern="1200" dirty="0" smtClean="0">
                <a:solidFill>
                  <a:srgbClr val="C00000"/>
                </a:solidFill>
                <a:effectLst>
                  <a:outerShdw blurRad="38100" dist="38100" dir="2700000" algn="tl">
                    <a:srgbClr val="000000">
                      <a:alpha val="43137"/>
                    </a:srgbClr>
                  </a:outerShdw>
                </a:effectLst>
                <a:latin typeface="Calibri"/>
                <a:ea typeface="+mn-ea"/>
                <a:cs typeface="+mn-cs"/>
              </a:rPr>
              <a:t>idea principal</a:t>
            </a:r>
            <a:r>
              <a:rPr lang="es-419" sz="1100" b="1" i="1" kern="1200" dirty="0" smtClean="0">
                <a:solidFill>
                  <a:srgbClr val="C00000"/>
                </a:solidFill>
                <a:effectLst>
                  <a:outerShdw blurRad="38100" dist="38100" dir="2700000" algn="tl">
                    <a:srgbClr val="000000">
                      <a:alpha val="43137"/>
                    </a:srgbClr>
                  </a:outerShdw>
                </a:effectLst>
                <a:latin typeface="Calibri"/>
                <a:ea typeface="+mn-ea"/>
                <a:cs typeface="+mn-cs"/>
              </a:rPr>
              <a:t> </a:t>
            </a:r>
            <a:r>
              <a:rPr lang="es-419" sz="1100" b="1" kern="1200" dirty="0" smtClean="0">
                <a:solidFill>
                  <a:prstClr val="black"/>
                </a:solidFill>
                <a:latin typeface="Calibri"/>
                <a:ea typeface="+mn-ea"/>
                <a:cs typeface="+mn-cs"/>
              </a:rPr>
              <a:t>(asegúrese de que los estudiantes sepan qué es la </a:t>
            </a:r>
            <a:r>
              <a:rPr lang="es-419" sz="1100" b="1" u="sng" kern="1200" dirty="0" smtClean="0">
                <a:solidFill>
                  <a:srgbClr val="C00000"/>
                </a:solidFill>
                <a:effectLst>
                  <a:outerShdw blurRad="38100" dist="38100" dir="2700000" algn="tl">
                    <a:srgbClr val="000000">
                      <a:alpha val="43137"/>
                    </a:srgbClr>
                  </a:outerShdw>
                </a:effectLst>
                <a:latin typeface="Calibri"/>
                <a:ea typeface="+mn-ea"/>
                <a:cs typeface="+mn-cs"/>
              </a:rPr>
              <a:t>idea principal</a:t>
            </a:r>
            <a:r>
              <a:rPr lang="es-419" sz="1100" b="1" kern="1200" dirty="0" smtClean="0">
                <a:solidFill>
                  <a:prstClr val="black"/>
                </a:solidFill>
                <a:latin typeface="Calibri"/>
                <a:ea typeface="+mn-ea"/>
                <a:cs typeface="+mn-cs"/>
              </a:rPr>
              <a:t>).</a:t>
            </a:r>
          </a:p>
          <a:p>
            <a:pPr defTabSz="1018809"/>
            <a:endParaRPr lang="es-419" sz="1100" b="1" kern="1200" dirty="0" smtClean="0">
              <a:solidFill>
                <a:prstClr val="black"/>
              </a:solidFill>
              <a:latin typeface="Calibri"/>
              <a:ea typeface="+mn-ea"/>
              <a:cs typeface="+mn-cs"/>
            </a:endParaRPr>
          </a:p>
          <a:p>
            <a:pPr defTabSz="1018809"/>
            <a:r>
              <a:rPr lang="es-419" sz="1100" b="1" kern="1200" dirty="0" smtClean="0">
                <a:solidFill>
                  <a:prstClr val="black"/>
                </a:solidFill>
                <a:latin typeface="Calibri"/>
                <a:ea typeface="+mn-ea"/>
                <a:cs typeface="+mn-cs"/>
              </a:rPr>
              <a:t>Pida a los estudiantes que escriban </a:t>
            </a:r>
            <a:r>
              <a:rPr lang="es-419" sz="1100" b="1" u="sng" kern="1200" dirty="0" smtClean="0">
                <a:solidFill>
                  <a:srgbClr val="C00000"/>
                </a:solidFill>
                <a:effectLst>
                  <a:outerShdw blurRad="38100" dist="38100" dir="2700000" algn="tl">
                    <a:srgbClr val="000000">
                      <a:alpha val="43137"/>
                    </a:srgbClr>
                  </a:outerShdw>
                </a:effectLst>
                <a:latin typeface="Calibri"/>
                <a:ea typeface="+mn-ea"/>
                <a:cs typeface="+mn-cs"/>
              </a:rPr>
              <a:t>UNA</a:t>
            </a:r>
            <a:r>
              <a:rPr lang="es-419" sz="1100" b="1" kern="1200" dirty="0" smtClean="0">
                <a:solidFill>
                  <a:prstClr val="black"/>
                </a:solidFill>
                <a:effectLst>
                  <a:outerShdw blurRad="38100" dist="38100" dir="2700000" algn="tl">
                    <a:srgbClr val="000000">
                      <a:alpha val="43137"/>
                    </a:srgbClr>
                  </a:outerShdw>
                </a:effectLst>
                <a:latin typeface="Calibri"/>
                <a:ea typeface="+mn-ea"/>
                <a:cs typeface="+mn-cs"/>
              </a:rPr>
              <a:t> </a:t>
            </a:r>
            <a:r>
              <a:rPr lang="es-419" sz="1100" b="1" kern="1200" dirty="0" smtClean="0">
                <a:solidFill>
                  <a:prstClr val="black"/>
                </a:solidFill>
                <a:latin typeface="Calibri"/>
                <a:ea typeface="+mn-ea"/>
                <a:cs typeface="+mn-cs"/>
              </a:rPr>
              <a:t>oración breve sobre la nueva</a:t>
            </a:r>
            <a:r>
              <a:rPr lang="es-419" sz="1100" b="1" kern="1200" dirty="0" smtClean="0">
                <a:solidFill>
                  <a:prstClr val="black"/>
                </a:solidFill>
                <a:effectLst>
                  <a:outerShdw blurRad="38100" dist="38100" dir="2700000" algn="tl">
                    <a:srgbClr val="000000">
                      <a:alpha val="43137"/>
                    </a:srgbClr>
                  </a:outerShdw>
                </a:effectLst>
                <a:latin typeface="Calibri"/>
                <a:ea typeface="+mn-ea"/>
                <a:cs typeface="+mn-cs"/>
              </a:rPr>
              <a:t> </a:t>
            </a:r>
            <a:r>
              <a:rPr lang="es-419" sz="1100" b="1" u="sng" kern="1200" dirty="0" smtClean="0">
                <a:solidFill>
                  <a:srgbClr val="C00000"/>
                </a:solidFill>
                <a:effectLst>
                  <a:outerShdw blurRad="38100" dist="38100" dir="2700000" algn="tl">
                    <a:srgbClr val="000000">
                      <a:alpha val="43137"/>
                    </a:srgbClr>
                  </a:outerShdw>
                </a:effectLst>
                <a:latin typeface="Calibri"/>
                <a:ea typeface="+mn-ea"/>
                <a:cs typeface="+mn-cs"/>
              </a:rPr>
              <a:t>idea clave</a:t>
            </a:r>
            <a:r>
              <a:rPr lang="es-419" sz="1100" b="1" kern="1200" dirty="0" smtClean="0">
                <a:solidFill>
                  <a:srgbClr val="C00000"/>
                </a:solidFill>
                <a:effectLst>
                  <a:outerShdw blurRad="38100" dist="38100" dir="2700000" algn="tl">
                    <a:srgbClr val="000000">
                      <a:alpha val="43137"/>
                    </a:srgbClr>
                  </a:outerShdw>
                </a:effectLst>
                <a:latin typeface="Calibri"/>
                <a:ea typeface="+mn-ea"/>
                <a:cs typeface="+mn-cs"/>
              </a:rPr>
              <a:t> </a:t>
            </a:r>
            <a:r>
              <a:rPr lang="es-419" sz="1100" b="1" kern="1200" dirty="0" smtClean="0">
                <a:solidFill>
                  <a:prstClr val="black"/>
                </a:solidFill>
                <a:latin typeface="Calibri"/>
                <a:ea typeface="+mn-ea"/>
                <a:cs typeface="+mn-cs"/>
              </a:rPr>
              <a:t>.</a:t>
            </a:r>
          </a:p>
          <a:p>
            <a:pPr defTabSz="1018809"/>
            <a:endParaRPr lang="es-419" sz="1100" b="1" kern="1200" dirty="0" smtClean="0">
              <a:solidFill>
                <a:prstClr val="black"/>
              </a:solidFill>
              <a:latin typeface="Calibri"/>
              <a:ea typeface="+mn-ea"/>
              <a:cs typeface="+mn-cs"/>
            </a:endParaRPr>
          </a:p>
        </p:txBody>
      </p:sp>
      <p:sp>
        <p:nvSpPr>
          <p:cNvPr id="26" name="Rectangle 25"/>
          <p:cNvSpPr/>
          <p:nvPr/>
        </p:nvSpPr>
        <p:spPr>
          <a:xfrm>
            <a:off x="6799951" y="2522471"/>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1018809"/>
            <a:r>
              <a:rPr lang="en-US" sz="2000" b="1" kern="1200" dirty="0" smtClean="0">
                <a:solidFill>
                  <a:prstClr val="white"/>
                </a:solidFill>
                <a:effectLst>
                  <a:outerShdw blurRad="38100" dist="38100" dir="2700000" algn="tl">
                    <a:srgbClr val="000000">
                      <a:alpha val="43137"/>
                    </a:srgbClr>
                  </a:outerShdw>
                </a:effectLst>
              </a:rPr>
              <a:t>1</a:t>
            </a:r>
            <a:endParaRPr lang="en-US" sz="2000" b="1" kern="1200"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85199" y="3653894"/>
            <a:ext cx="3368040" cy="2108263"/>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MX" sz="1000" b="1" kern="1200" dirty="0">
                <a:solidFill>
                  <a:prstClr val="black"/>
                </a:solidFill>
                <a:latin typeface="Calibri"/>
                <a:ea typeface="+mn-ea"/>
                <a:cs typeface="+mn-cs"/>
              </a:rPr>
              <a:t>Pida a los estudiantes que busquen </a:t>
            </a:r>
            <a:r>
              <a:rPr lang="es-MX" sz="1000" b="1" u="sng" kern="1200" dirty="0">
                <a:solidFill>
                  <a:srgbClr val="C00000"/>
                </a:solidFill>
                <a:effectLst>
                  <a:outerShdw blurRad="38100" dist="38100" dir="2700000" rotWithShape="0">
                    <a:srgbClr val="000000">
                      <a:alpha val="43137"/>
                    </a:srgbClr>
                  </a:outerShdw>
                </a:effectLst>
                <a:latin typeface="Calibri"/>
                <a:ea typeface="+mn-ea"/>
                <a:cs typeface="+mn-cs"/>
              </a:rPr>
              <a:t>detalles clave</a:t>
            </a:r>
            <a:r>
              <a:rPr lang="es-MX" sz="1000" b="1" kern="1200" dirty="0">
                <a:solidFill>
                  <a:prstClr val="black"/>
                </a:solidFill>
                <a:latin typeface="Calibri"/>
                <a:ea typeface="+mn-ea"/>
                <a:cs typeface="+mn-cs"/>
              </a:rPr>
              <a:t>  que  </a:t>
            </a:r>
            <a:r>
              <a:rPr lang="es-MX" sz="1000" b="1" u="sng" kern="1200" dirty="0">
                <a:solidFill>
                  <a:prstClr val="black"/>
                </a:solidFill>
                <a:latin typeface="Calibri"/>
                <a:ea typeface="+mn-ea"/>
                <a:cs typeface="+mn-cs"/>
              </a:rPr>
              <a:t>expliquen más</a:t>
            </a:r>
            <a:r>
              <a:rPr lang="es-MX" sz="1000" b="1" kern="1200" dirty="0">
                <a:solidFill>
                  <a:prstClr val="black"/>
                </a:solidFill>
                <a:latin typeface="Calibri"/>
                <a:ea typeface="+mn-ea"/>
                <a:cs typeface="+mn-cs"/>
              </a:rPr>
              <a:t> sobre </a:t>
            </a:r>
            <a:r>
              <a:rPr lang="en-US" sz="1000" b="1" kern="1200" dirty="0">
                <a:solidFill>
                  <a:prstClr val="black"/>
                </a:solidFill>
                <a:latin typeface="Calibri"/>
                <a:ea typeface="+mn-ea"/>
                <a:cs typeface="+mn-cs"/>
              </a:rPr>
              <a:t>la </a:t>
            </a:r>
            <a:r>
              <a:rPr lang="en-US" sz="1000" b="1" kern="1200" dirty="0" err="1">
                <a:solidFill>
                  <a:prstClr val="black"/>
                </a:solidFill>
                <a:latin typeface="Calibri"/>
                <a:ea typeface="+mn-ea"/>
                <a:cs typeface="+mn-cs"/>
              </a:rPr>
              <a:t>nueva</a:t>
            </a:r>
            <a:r>
              <a:rPr lang="en-US" sz="1000" b="1" kern="1200" dirty="0">
                <a:solidFill>
                  <a:prstClr val="black"/>
                </a:solidFill>
                <a:latin typeface="Calibri"/>
                <a:ea typeface="+mn-ea"/>
                <a:cs typeface="+mn-cs"/>
              </a:rPr>
              <a:t> </a:t>
            </a:r>
            <a:r>
              <a:rPr lang="en-US" sz="1100" b="1" u="sng" kern="1200" dirty="0">
                <a:solidFill>
                  <a:srgbClr val="C00000"/>
                </a:solidFill>
                <a:effectLst>
                  <a:outerShdw blurRad="38100" dist="38100" dir="2700000" algn="tl">
                    <a:srgbClr val="000000">
                      <a:alpha val="43137"/>
                    </a:srgbClr>
                  </a:outerShdw>
                </a:effectLst>
                <a:latin typeface="Calibri"/>
                <a:ea typeface="+mn-ea"/>
                <a:cs typeface="+mn-cs"/>
              </a:rPr>
              <a:t>idea clave</a:t>
            </a:r>
            <a:r>
              <a:rPr lang="en-US" sz="1100" b="1" kern="1200" dirty="0">
                <a:solidFill>
                  <a:srgbClr val="C00000"/>
                </a:solidFill>
                <a:effectLst>
                  <a:outerShdw blurRad="38100" dist="38100" dir="2700000" algn="tl">
                    <a:srgbClr val="000000">
                      <a:alpha val="43137"/>
                    </a:srgbClr>
                  </a:outerShdw>
                </a:effectLst>
                <a:latin typeface="Calibri"/>
                <a:ea typeface="+mn-ea"/>
                <a:cs typeface="+mn-cs"/>
              </a:rPr>
              <a:t> </a:t>
            </a:r>
            <a:r>
              <a:rPr lang="en-US" sz="1100" b="1" kern="1200" dirty="0">
                <a:solidFill>
                  <a:prstClr val="black"/>
                </a:solidFill>
                <a:latin typeface="Calibri"/>
                <a:ea typeface="+mn-ea"/>
                <a:cs typeface="+mn-cs"/>
              </a:rPr>
              <a:t>.</a:t>
            </a:r>
          </a:p>
          <a:p>
            <a:pPr marL="109538" defTabSz="966612">
              <a:defRPr sz="1800"/>
            </a:pPr>
            <a:endParaRPr lang="es-MX" sz="1000" b="1" kern="1200" dirty="0">
              <a:solidFill>
                <a:prstClr val="black"/>
              </a:solidFill>
              <a:latin typeface="Calibri"/>
              <a:ea typeface="+mn-ea"/>
              <a:cs typeface="+mn-cs"/>
            </a:endParaRPr>
          </a:p>
          <a:p>
            <a:pPr marL="109538" defTabSz="966612">
              <a:defRPr sz="1800"/>
            </a:pPr>
            <a:r>
              <a:rPr lang="es-MX" sz="1000" b="1" kern="1200" dirty="0">
                <a:solidFill>
                  <a:prstClr val="black"/>
                </a:solidFill>
                <a:latin typeface="Calibri"/>
                <a:ea typeface="+mn-ea"/>
                <a:cs typeface="+mn-cs"/>
              </a:rPr>
              <a:t>Los</a:t>
            </a:r>
            <a:r>
              <a:rPr lang="es-MX" sz="1000" b="1" kern="1200" dirty="0" smtClean="0">
                <a:solidFill>
                  <a:prstClr val="black"/>
                </a:solidFill>
                <a:effectLst>
                  <a:outerShdw blurRad="38100" dist="38100" dir="2700000" rotWithShape="0">
                    <a:srgbClr val="000000">
                      <a:alpha val="43137"/>
                    </a:srgbClr>
                  </a:outerShdw>
                </a:effectLst>
                <a:latin typeface="Calibri"/>
                <a:ea typeface="+mn-ea"/>
                <a:cs typeface="+mn-cs"/>
              </a:rPr>
              <a:t> </a:t>
            </a:r>
            <a:r>
              <a:rPr lang="es-MX" sz="1000" b="1" u="sng" kern="1200" dirty="0" smtClean="0">
                <a:solidFill>
                  <a:srgbClr val="C00000"/>
                </a:solidFill>
                <a:effectLst>
                  <a:outerShdw blurRad="38100" dist="38100" dir="2700000" rotWithShape="0">
                    <a:srgbClr val="000000">
                      <a:alpha val="43137"/>
                    </a:srgbClr>
                  </a:outerShdw>
                </a:effectLst>
                <a:latin typeface="Calibri"/>
                <a:ea typeface="+mn-ea"/>
                <a:cs typeface="+mn-cs"/>
              </a:rPr>
              <a:t>detalles </a:t>
            </a:r>
            <a:r>
              <a:rPr lang="es-MX" sz="1000" b="1" u="sng" kern="1200" dirty="0">
                <a:solidFill>
                  <a:srgbClr val="C00000"/>
                </a:solidFill>
                <a:effectLst>
                  <a:outerShdw blurRad="38100" dist="38100" dir="2700000" rotWithShape="0">
                    <a:srgbClr val="000000">
                      <a:alpha val="43137"/>
                    </a:srgbClr>
                  </a:outerShdw>
                </a:effectLst>
                <a:latin typeface="Calibri"/>
                <a:ea typeface="+mn-ea"/>
                <a:cs typeface="+mn-cs"/>
              </a:rPr>
              <a:t>clave</a:t>
            </a:r>
            <a:r>
              <a:rPr lang="es-MX" sz="1000" b="1" kern="1200" dirty="0">
                <a:solidFill>
                  <a:srgbClr val="C00000"/>
                </a:solidFill>
                <a:effectLst>
                  <a:outerShdw blurRad="38100" dist="38100" dir="2700000" rotWithShape="0">
                    <a:srgbClr val="000000">
                      <a:alpha val="43137"/>
                    </a:srgbClr>
                  </a:outerShdw>
                </a:effectLst>
                <a:latin typeface="Calibri"/>
                <a:ea typeface="+mn-ea"/>
                <a:cs typeface="+mn-cs"/>
              </a:rPr>
              <a:t>  </a:t>
            </a:r>
            <a:r>
              <a:rPr lang="es-MX" sz="1000" b="1" kern="1200" dirty="0" smtClean="0">
                <a:solidFill>
                  <a:prstClr val="black"/>
                </a:solidFill>
                <a:latin typeface="Calibri"/>
                <a:ea typeface="+mn-ea"/>
                <a:cs typeface="+mn-cs"/>
              </a:rPr>
              <a:t>son razones para apoyar una </a:t>
            </a:r>
            <a:r>
              <a:rPr lang="es-MX" sz="1000" b="1" u="sng" kern="1200" dirty="0" smtClean="0">
                <a:solidFill>
                  <a:srgbClr val="C00000"/>
                </a:solidFill>
                <a:effectLst>
                  <a:outerShdw blurRad="38100" dist="38100" dir="2700000" rotWithShape="0">
                    <a:srgbClr val="000000">
                      <a:alpha val="43137"/>
                    </a:srgbClr>
                  </a:outerShdw>
                </a:effectLst>
                <a:latin typeface="Calibri"/>
                <a:ea typeface="+mn-ea"/>
                <a:cs typeface="+mn-cs"/>
              </a:rPr>
              <a:t>idea clave.  </a:t>
            </a:r>
            <a:r>
              <a:rPr lang="es-MX" sz="1000" b="1" kern="1200" dirty="0">
                <a:solidFill>
                  <a:prstClr val="black"/>
                </a:solidFill>
                <a:latin typeface="Calibri"/>
                <a:ea typeface="+mn-ea"/>
                <a:cs typeface="+mn-cs"/>
              </a:rPr>
              <a:t>Instruya a los </a:t>
            </a:r>
            <a:r>
              <a:rPr lang="es-MX" sz="1000" b="1" kern="1200" dirty="0" smtClean="0">
                <a:solidFill>
                  <a:prstClr val="black"/>
                </a:solidFill>
                <a:latin typeface="Calibri"/>
                <a:ea typeface="+mn-ea"/>
                <a:cs typeface="+mn-cs"/>
              </a:rPr>
              <a:t>estudiantes a escribir 2 detalles clave breves que apoyen la idea clave.  </a:t>
            </a:r>
            <a:endParaRPr lang="es-MX" sz="1000" b="1" kern="1200" dirty="0">
              <a:solidFill>
                <a:prstClr val="black"/>
              </a:solidFill>
              <a:latin typeface="Calibri"/>
              <a:ea typeface="+mn-ea"/>
              <a:cs typeface="+mn-cs"/>
            </a:endParaRPr>
          </a:p>
          <a:p>
            <a:pPr marL="109538" defTabSz="966612">
              <a:defRPr sz="1800"/>
            </a:pPr>
            <a:endParaRPr lang="es-MX" sz="1000" b="1" kern="1200" dirty="0">
              <a:solidFill>
                <a:prstClr val="black"/>
              </a:solidFill>
              <a:latin typeface="Calibri"/>
              <a:ea typeface="+mn-ea"/>
              <a:cs typeface="+mn-cs"/>
            </a:endParaRPr>
          </a:p>
          <a:p>
            <a:pPr marL="109538" defTabSz="966612">
              <a:defRPr sz="1800"/>
            </a:pPr>
            <a:r>
              <a:rPr lang="es-MX" sz="1000" b="1" kern="1200" dirty="0">
                <a:solidFill>
                  <a:prstClr val="black"/>
                </a:solidFill>
                <a:latin typeface="Calibri"/>
                <a:ea typeface="+mn-ea"/>
                <a:cs typeface="+mn-cs"/>
              </a:rPr>
              <a:t>Ejemplo: si </a:t>
            </a:r>
            <a:r>
              <a:rPr lang="es-MX" sz="1000" b="1" kern="1200" dirty="0" smtClean="0">
                <a:solidFill>
                  <a:prstClr val="black"/>
                </a:solidFill>
                <a:latin typeface="Calibri"/>
                <a:ea typeface="+mn-ea"/>
                <a:cs typeface="+mn-cs"/>
              </a:rPr>
              <a:t>la  </a:t>
            </a:r>
            <a:r>
              <a:rPr lang="es-MX" sz="1000" b="1" u="sng" kern="1200" dirty="0" smtClean="0">
                <a:solidFill>
                  <a:srgbClr val="C00000"/>
                </a:solidFill>
                <a:effectLst>
                  <a:outerShdw blurRad="38100" dist="38100" dir="2700000" rotWithShape="0">
                    <a:srgbClr val="000000">
                      <a:alpha val="43137"/>
                    </a:srgbClr>
                  </a:outerShdw>
                </a:effectLst>
                <a:latin typeface="Calibri"/>
                <a:ea typeface="+mn-ea"/>
                <a:cs typeface="+mn-cs"/>
              </a:rPr>
              <a:t>idea  principal </a:t>
            </a:r>
            <a:r>
              <a:rPr lang="es-MX" sz="1000" b="1" kern="1200" dirty="0">
                <a:solidFill>
                  <a:prstClr val="black"/>
                </a:solidFill>
                <a:latin typeface="Calibri"/>
                <a:ea typeface="+mn-ea"/>
                <a:cs typeface="+mn-cs"/>
              </a:rPr>
              <a:t>es sobre perros y …</a:t>
            </a:r>
          </a:p>
          <a:p>
            <a:pPr marL="109538" defTabSz="966612">
              <a:defRPr sz="1800"/>
            </a:pPr>
            <a:endParaRPr lang="es-MX" sz="1000" b="1" kern="1200" dirty="0">
              <a:solidFill>
                <a:prstClr val="black"/>
              </a:solidFill>
              <a:latin typeface="Calibri"/>
              <a:ea typeface="+mn-ea"/>
              <a:cs typeface="+mn-cs"/>
            </a:endParaRPr>
          </a:p>
          <a:p>
            <a:pPr marL="109538" defTabSz="966612">
              <a:defRPr sz="1800"/>
            </a:pPr>
            <a:r>
              <a:rPr lang="es-MX" sz="1000" b="1" kern="1200" dirty="0">
                <a:solidFill>
                  <a:prstClr val="black"/>
                </a:solidFill>
                <a:latin typeface="Calibri"/>
                <a:ea typeface="+mn-ea"/>
                <a:cs typeface="+mn-cs"/>
              </a:rPr>
              <a:t>“Al perro le gusta jugar,” (es la </a:t>
            </a:r>
            <a:r>
              <a:rPr lang="es-MX" sz="1000" b="1" u="sng" kern="1200" dirty="0">
                <a:solidFill>
                  <a:srgbClr val="C00000"/>
                </a:solidFill>
                <a:effectLst>
                  <a:outerShdw blurRad="38100" dist="38100" dir="2700000" rotWithShape="0">
                    <a:srgbClr val="000000">
                      <a:alpha val="43137"/>
                    </a:srgbClr>
                  </a:outerShdw>
                </a:effectLst>
                <a:latin typeface="Calibri"/>
                <a:ea typeface="+mn-ea"/>
                <a:cs typeface="+mn-cs"/>
              </a:rPr>
              <a:t>idea clave</a:t>
            </a:r>
            <a:r>
              <a:rPr lang="es-MX" sz="1000" b="1" kern="1200" dirty="0">
                <a:solidFill>
                  <a:prstClr val="black"/>
                </a:solidFill>
                <a:latin typeface="Calibri"/>
                <a:ea typeface="+mn-ea"/>
                <a:cs typeface="+mn-cs"/>
              </a:rPr>
              <a:t>),</a:t>
            </a:r>
          </a:p>
          <a:p>
            <a:pPr marL="109538" defTabSz="966612">
              <a:defRPr sz="1800"/>
            </a:pPr>
            <a:r>
              <a:rPr lang="es-MX" sz="1000" b="1" kern="1200" dirty="0">
                <a:solidFill>
                  <a:prstClr val="black"/>
                </a:solidFill>
                <a:latin typeface="Calibri"/>
                <a:ea typeface="+mn-ea"/>
                <a:cs typeface="+mn-cs"/>
              </a:rPr>
              <a:t>Entonces, algunos </a:t>
            </a:r>
            <a:r>
              <a:rPr lang="es-MX" sz="1000" b="1" u="sng" kern="1200" dirty="0">
                <a:solidFill>
                  <a:srgbClr val="C00000"/>
                </a:solidFill>
                <a:effectLst>
                  <a:outerShdw blurRad="38100" dist="38100" dir="2700000" rotWithShape="0">
                    <a:srgbClr val="000000">
                      <a:alpha val="43137"/>
                    </a:srgbClr>
                  </a:outerShdw>
                </a:effectLst>
                <a:latin typeface="Calibri"/>
                <a:ea typeface="+mn-ea"/>
                <a:cs typeface="+mn-cs"/>
              </a:rPr>
              <a:t>detalles clave </a:t>
            </a:r>
            <a:r>
              <a:rPr lang="es-MX" sz="1000" b="1" kern="1200" dirty="0">
                <a:solidFill>
                  <a:prstClr val="black"/>
                </a:solidFill>
                <a:latin typeface="Calibri"/>
                <a:ea typeface="+mn-ea"/>
                <a:cs typeface="+mn-cs"/>
              </a:rPr>
              <a:t>podrían ser:  </a:t>
            </a:r>
          </a:p>
          <a:p>
            <a:pPr marL="284163" defTabSz="966612">
              <a:buSzPct val="100000"/>
              <a:buFont typeface="Arial"/>
              <a:buChar char="•"/>
              <a:defRPr sz="1800"/>
            </a:pPr>
            <a:r>
              <a:rPr lang="es-MX" sz="1000" b="1" kern="1200" dirty="0">
                <a:solidFill>
                  <a:prstClr val="black"/>
                </a:solidFill>
                <a:latin typeface="Calibri"/>
                <a:ea typeface="+mn-ea"/>
                <a:cs typeface="+mn-cs"/>
              </a:rPr>
              <a:t>al perro le gusta jugar a buscar cosas.</a:t>
            </a:r>
          </a:p>
          <a:p>
            <a:pPr marL="284163" defTabSz="966612">
              <a:buSzPct val="100000"/>
              <a:buFont typeface="Arial"/>
              <a:buChar char="•"/>
              <a:defRPr sz="1800"/>
            </a:pPr>
            <a:r>
              <a:rPr lang="es-MX" sz="1000" b="1" kern="1200" dirty="0">
                <a:solidFill>
                  <a:prstClr val="black"/>
                </a:solidFill>
                <a:latin typeface="Calibri"/>
                <a:ea typeface="+mn-ea"/>
                <a:cs typeface="+mn-cs"/>
              </a:rPr>
              <a:t>al perro le gusta jugar con la pelota.</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1018809"/>
            <a:r>
              <a:rPr lang="en-US" sz="2000" b="1" kern="1200" dirty="0" smtClean="0">
                <a:solidFill>
                  <a:prstClr val="white"/>
                </a:solidFill>
                <a:effectLst>
                  <a:outerShdw blurRad="38100" dist="38100" dir="2700000" algn="tl">
                    <a:srgbClr val="000000">
                      <a:alpha val="43137"/>
                    </a:srgbClr>
                  </a:outerShdw>
                </a:effectLst>
              </a:rPr>
              <a:t>2</a:t>
            </a:r>
            <a:endParaRPr lang="en-US" sz="2000" b="1" kern="1200" dirty="0">
              <a:solidFill>
                <a:prstClr val="white"/>
              </a:solidFill>
              <a:effectLst>
                <a:outerShdw blurRad="38100" dist="38100" dir="2700000" algn="tl">
                  <a:srgbClr val="000000">
                    <a:alpha val="43137"/>
                  </a:srgbClr>
                </a:outerShdw>
              </a:effectLst>
            </a:endParaRPr>
          </a:p>
        </p:txBody>
      </p:sp>
      <p:sp>
        <p:nvSpPr>
          <p:cNvPr id="29" name="Rectangle 28"/>
          <p:cNvSpPr/>
          <p:nvPr/>
        </p:nvSpPr>
        <p:spPr>
          <a:xfrm>
            <a:off x="477395" y="6233327"/>
            <a:ext cx="2590800" cy="14773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419" sz="1000" b="1" kern="1200" dirty="0" smtClean="0">
                <a:solidFill>
                  <a:prstClr val="black"/>
                </a:solidFill>
                <a:latin typeface="Calibri"/>
                <a:ea typeface="+mn-ea"/>
                <a:cs typeface="+mn-cs"/>
              </a:rPr>
              <a:t>Pida a los estudiantes que relean el párrafo o sección que escribieron, y que escriban en el recuadro las palabras e ideas que ellos ven </a:t>
            </a:r>
            <a:r>
              <a:rPr lang="es-419" sz="1000" b="1" u="sng" kern="1200" dirty="0" smtClean="0">
                <a:solidFill>
                  <a:srgbClr val="C00000"/>
                </a:solidFill>
                <a:effectLst>
                  <a:outerShdw blurRad="38100" dist="38100" dir="2700000" algn="tl">
                    <a:srgbClr val="000000">
                      <a:alpha val="43137"/>
                    </a:srgbClr>
                  </a:outerShdw>
                </a:effectLst>
                <a:latin typeface="Calibri"/>
                <a:ea typeface="+mn-ea"/>
                <a:cs typeface="+mn-cs"/>
              </a:rPr>
              <a:t>Una y otra vez</a:t>
            </a:r>
            <a:r>
              <a:rPr lang="es-419" sz="1000" b="1" kern="1200" dirty="0" smtClean="0">
                <a:solidFill>
                  <a:prstClr val="black"/>
                </a:solidFill>
                <a:latin typeface="Calibri"/>
                <a:ea typeface="+mn-ea"/>
                <a:cs typeface="+mn-cs"/>
              </a:rPr>
              <a:t>.</a:t>
            </a:r>
          </a:p>
          <a:p>
            <a:pPr defTabSz="1018809"/>
            <a:r>
              <a:rPr lang="es-419" sz="1000" b="1" kern="1200" dirty="0" smtClean="0">
                <a:solidFill>
                  <a:prstClr val="black"/>
                </a:solidFill>
                <a:latin typeface="Calibri"/>
                <a:ea typeface="+mn-ea"/>
                <a:cs typeface="+mn-cs"/>
              </a:rPr>
              <a:t> </a:t>
            </a:r>
          </a:p>
          <a:p>
            <a:pPr defTabSz="1018809"/>
            <a:r>
              <a:rPr lang="es-419" sz="1000" b="1" kern="1200" dirty="0" smtClean="0">
                <a:solidFill>
                  <a:prstClr val="black"/>
                </a:solidFill>
                <a:latin typeface="Calibri"/>
                <a:ea typeface="+mn-ea"/>
                <a:cs typeface="+mn-cs"/>
              </a:rPr>
              <a:t>Explique:  − </a:t>
            </a:r>
            <a:r>
              <a:rPr lang="es-419" sz="1000" b="1" i="1" kern="1200" dirty="0" smtClean="0">
                <a:solidFill>
                  <a:prstClr val="black"/>
                </a:solidFill>
                <a:latin typeface="Calibri"/>
                <a:ea typeface="+mn-ea"/>
                <a:cs typeface="+mn-cs"/>
              </a:rPr>
              <a:t>Cuando los autores utilizan las mismas palabras, frases o ideas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Una y otra vez, pregúntense a ustedes mismos “¿por qué?”</a:t>
            </a:r>
            <a:r>
              <a:rPr lang="es-419" sz="1000" b="1" i="1" kern="1200" dirty="0" smtClean="0">
                <a:solidFill>
                  <a:prstClr val="black"/>
                </a:solidFill>
                <a:latin typeface="Calibri"/>
                <a:ea typeface="+mn-ea"/>
                <a:cs typeface="+mn-cs"/>
              </a:rPr>
              <a:t>.  Esto significa algo importante.</a:t>
            </a:r>
            <a:endParaRPr lang="es-419" sz="1000" b="1" i="1" kern="1200" dirty="0">
              <a:solidFill>
                <a:prstClr val="black"/>
              </a:solidFill>
              <a:latin typeface="Calibri"/>
              <a:ea typeface="+mn-ea"/>
              <a:cs typeface="+mn-cs"/>
            </a:endParaRPr>
          </a:p>
        </p:txBody>
      </p:sp>
      <p:sp>
        <p:nvSpPr>
          <p:cNvPr id="30" name="Rectangle 29"/>
          <p:cNvSpPr/>
          <p:nvPr/>
        </p:nvSpPr>
        <p:spPr>
          <a:xfrm>
            <a:off x="2990023" y="6561297"/>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1018809"/>
            <a:r>
              <a:rPr lang="en-US" sz="2000" b="1" kern="1200" dirty="0" smtClean="0">
                <a:solidFill>
                  <a:prstClr val="white"/>
                </a:solidFill>
                <a:effectLst>
                  <a:outerShdw blurRad="38100" dist="38100" dir="2700000" algn="tl">
                    <a:srgbClr val="000000">
                      <a:alpha val="43137"/>
                    </a:srgbClr>
                  </a:outerShdw>
                </a:effectLst>
              </a:rPr>
              <a:t>3</a:t>
            </a:r>
            <a:endParaRPr lang="en-US" sz="2000" b="1" kern="1200" dirty="0">
              <a:solidFill>
                <a:prstClr val="white"/>
              </a:solidFill>
              <a:effectLst>
                <a:outerShdw blurRad="38100" dist="38100" dir="2700000" algn="tl">
                  <a:srgbClr val="000000">
                    <a:alpha val="43137"/>
                  </a:srgbClr>
                </a:outerShdw>
              </a:effectLst>
            </a:endParaRPr>
          </a:p>
        </p:txBody>
      </p:sp>
      <p:sp>
        <p:nvSpPr>
          <p:cNvPr id="31" name="Rectangle 30"/>
          <p:cNvSpPr/>
          <p:nvPr/>
        </p:nvSpPr>
        <p:spPr>
          <a:xfrm>
            <a:off x="3491561" y="6127979"/>
            <a:ext cx="3453288" cy="178509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419" sz="1000" b="1" kern="1200" dirty="0" smtClean="0">
                <a:solidFill>
                  <a:prstClr val="black"/>
                </a:solidFill>
                <a:latin typeface="Calibri"/>
                <a:ea typeface="+mn-ea"/>
                <a:cs typeface="+mn-cs"/>
              </a:rPr>
              <a:t>Instruya a los estudiantes  a que observen las palabras o ideas ‘una y otra vez’, y pregunte: </a:t>
            </a:r>
            <a:r>
              <a:rPr lang="es-419" sz="1000" b="1" i="1" kern="1200" dirty="0" smtClean="0">
                <a:solidFill>
                  <a:prstClr val="black"/>
                </a:solidFill>
                <a:latin typeface="Calibri"/>
                <a:ea typeface="+mn-ea"/>
                <a:cs typeface="+mn-cs"/>
              </a:rPr>
              <a:t>−¿Ven ustedes algunas palabras o ideas ‘una y otra vez’ en las oraciones de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ideas clave</a:t>
            </a:r>
            <a:r>
              <a:rPr lang="es-419" sz="1000" b="1" i="1" kern="1200" dirty="0" smtClean="0">
                <a:solidFill>
                  <a:prstClr val="black"/>
                </a:solidFill>
                <a:effectLst>
                  <a:outerShdw blurRad="38100" dist="38100" dir="2700000" algn="tl">
                    <a:srgbClr val="000000">
                      <a:alpha val="43137"/>
                    </a:srgbClr>
                  </a:outerShdw>
                </a:effectLst>
                <a:latin typeface="Calibri"/>
                <a:ea typeface="+mn-ea"/>
                <a:cs typeface="+mn-cs"/>
              </a:rPr>
              <a:t> o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detalles clave </a:t>
            </a:r>
            <a:r>
              <a:rPr lang="es-419" sz="1000" b="1" i="1" kern="1200" dirty="0" smtClean="0">
                <a:solidFill>
                  <a:prstClr val="black"/>
                </a:solidFill>
                <a:latin typeface="Calibri"/>
                <a:ea typeface="+mn-ea"/>
                <a:cs typeface="+mn-cs"/>
              </a:rPr>
              <a:t>que escribieron?  ¿Pueden estas palabras ayudarles a escribir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una oración de conclusión </a:t>
            </a:r>
            <a:r>
              <a:rPr lang="es-419" sz="1000" b="1" i="1" kern="1200" dirty="0" smtClean="0">
                <a:solidFill>
                  <a:prstClr val="black"/>
                </a:solidFill>
                <a:latin typeface="Calibri"/>
                <a:ea typeface="+mn-ea"/>
                <a:cs typeface="+mn-cs"/>
              </a:rPr>
              <a:t>que diga más acerca de la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idea clave </a:t>
            </a:r>
            <a:r>
              <a:rPr lang="es-419" sz="1000" b="1" i="1" kern="1200" dirty="0" smtClean="0">
                <a:solidFill>
                  <a:prstClr val="black"/>
                </a:solidFill>
                <a:latin typeface="Calibri"/>
                <a:ea typeface="+mn-ea"/>
                <a:cs typeface="+mn-cs"/>
              </a:rPr>
              <a:t>que escogieron?  </a:t>
            </a:r>
          </a:p>
          <a:p>
            <a:pPr defTabSz="1018809"/>
            <a:endParaRPr lang="es-419" sz="1000" b="1" kern="1200" dirty="0" smtClean="0">
              <a:solidFill>
                <a:prstClr val="black"/>
              </a:solidFill>
              <a:latin typeface="Calibri"/>
              <a:ea typeface="+mn-ea"/>
              <a:cs typeface="+mn-cs"/>
            </a:endParaRPr>
          </a:p>
          <a:p>
            <a:pPr defTabSz="1018809"/>
            <a:r>
              <a:rPr lang="es-419" sz="1000" b="1" kern="1200" dirty="0" smtClean="0">
                <a:solidFill>
                  <a:prstClr val="black"/>
                </a:solidFill>
                <a:latin typeface="Calibri"/>
                <a:ea typeface="+mn-ea"/>
                <a:cs typeface="+mn-cs"/>
              </a:rPr>
              <a:t>Resumir es una parte importante de escribir conclusiones.  Es una estrategia sumamente importante que los estudiantes deben aprender para poder utilizar las destrezas de investigación de manera efectiva. </a:t>
            </a:r>
            <a:endParaRPr lang="es-419" sz="1000" b="1" kern="1200" dirty="0">
              <a:solidFill>
                <a:prstClr val="black"/>
              </a:solidFill>
              <a:latin typeface="Calibri"/>
              <a:ea typeface="+mn-ea"/>
              <a:cs typeface="+mn-cs"/>
            </a:endParaRPr>
          </a:p>
        </p:txBody>
      </p:sp>
      <p:sp>
        <p:nvSpPr>
          <p:cNvPr id="32" name="Rectangle 31"/>
          <p:cNvSpPr/>
          <p:nvPr/>
        </p:nvSpPr>
        <p:spPr>
          <a:xfrm>
            <a:off x="6757559" y="6844888"/>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1018809"/>
            <a:r>
              <a:rPr lang="en-US" sz="2000" b="1" kern="1200" dirty="0" smtClean="0">
                <a:solidFill>
                  <a:prstClr val="white"/>
                </a:solidFill>
                <a:effectLst>
                  <a:outerShdw blurRad="38100" dist="38100" dir="2700000" algn="tl">
                    <a:srgbClr val="000000">
                      <a:alpha val="43137"/>
                    </a:srgbClr>
                  </a:outerShdw>
                </a:effectLst>
              </a:rPr>
              <a:t>4</a:t>
            </a:r>
            <a:endParaRPr lang="en-US" sz="2000" b="1" kern="1200" dirty="0">
              <a:solidFill>
                <a:prstClr val="white"/>
              </a:solidFill>
              <a:effectLst>
                <a:outerShdw blurRad="38100" dist="38100" dir="2700000" algn="tl">
                  <a:srgbClr val="000000">
                    <a:alpha val="43137"/>
                  </a:srgbClr>
                </a:outerShdw>
              </a:effectLst>
            </a:endParaRPr>
          </a:p>
        </p:txBody>
      </p:sp>
      <p:sp>
        <p:nvSpPr>
          <p:cNvPr id="33" name="Rectangle 32"/>
          <p:cNvSpPr/>
          <p:nvPr/>
        </p:nvSpPr>
        <p:spPr>
          <a:xfrm>
            <a:off x="1312120" y="8026477"/>
            <a:ext cx="5931853" cy="16312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419" sz="1000" b="1" u="sng" kern="1200" dirty="0" smtClean="0">
                <a:solidFill>
                  <a:srgbClr val="002060"/>
                </a:solidFill>
                <a:latin typeface="Calibri"/>
                <a:ea typeface="+mn-ea"/>
                <a:cs typeface="+mn-cs"/>
              </a:rPr>
              <a:t>Diferenciación</a:t>
            </a:r>
            <a:r>
              <a:rPr lang="es-419" sz="1000" b="1" kern="1200" dirty="0" smtClean="0">
                <a:solidFill>
                  <a:srgbClr val="002060"/>
                </a:solidFill>
                <a:latin typeface="Calibri"/>
                <a:ea typeface="+mn-ea"/>
                <a:cs typeface="+mn-cs"/>
              </a:rPr>
              <a:t>:</a:t>
            </a:r>
          </a:p>
          <a:p>
            <a:pPr defTabSz="1018809"/>
            <a:r>
              <a:rPr lang="es-419" sz="900" b="1" kern="1200" dirty="0" smtClean="0">
                <a:solidFill>
                  <a:srgbClr val="002060"/>
                </a:solidFill>
                <a:latin typeface="Calibri"/>
                <a:ea typeface="+mn-ea"/>
                <a:cs typeface="+mn-cs"/>
              </a:rPr>
              <a:t>Estudiantes que necesiten más páginas – imprima cuántas sean necesarias. Estudiantes que se beneficiarían del enriquecimiento  –  pueden seguir adelante con más secciones o párrafos.  Estudiantes que necesitan instrucción más directa  – enseñe cada parte en mini lecciones. Estos conceptos pueden enseñarse por separado: </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Idea principal </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Idea clave</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Detalles clave</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Una y otra vez</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Conclusiones - Resumir</a:t>
            </a:r>
          </a:p>
          <a:p>
            <a:pPr defTabSz="1018809"/>
            <a:r>
              <a:rPr lang="es-419" sz="900" b="1" kern="1200" dirty="0" smtClean="0">
                <a:solidFill>
                  <a:srgbClr val="002060"/>
                </a:solidFill>
                <a:latin typeface="Calibri"/>
                <a:ea typeface="+mn-ea"/>
                <a:cs typeface="+mn-cs"/>
              </a:rPr>
              <a:t>Los estudiantes ELL pueden necesitar que cada parte sea enseñada usando una estructura del lenguaje (oración) que enfatice palabras de transición. </a:t>
            </a:r>
            <a:endParaRPr lang="es-419" sz="900" b="1" kern="1200" dirty="0">
              <a:solidFill>
                <a:srgbClr val="002060"/>
              </a:solidFill>
              <a:latin typeface="Calibri"/>
              <a:ea typeface="+mn-ea"/>
              <a:cs typeface="+mn-cs"/>
            </a:endParaRPr>
          </a:p>
        </p:txBody>
      </p:sp>
      <p:sp>
        <p:nvSpPr>
          <p:cNvPr id="17" name="TextBox 16"/>
          <p:cNvSpPr txBox="1"/>
          <p:nvPr/>
        </p:nvSpPr>
        <p:spPr>
          <a:xfrm>
            <a:off x="259080" y="3939541"/>
            <a:ext cx="2933350" cy="133135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pPr defTabSz="1018809"/>
            <a:r>
              <a:rPr lang="es-419" sz="2000" kern="1200" dirty="0">
                <a:solidFill>
                  <a:prstClr val="black"/>
                </a:solidFill>
                <a:latin typeface="Calibri"/>
                <a:ea typeface="+mn-ea"/>
                <a:cs typeface="+mn-cs"/>
              </a:rPr>
              <a:t>Recuerde que los estudiantes necesitarán tener una hoja para tomar notas por cada pasaje.</a:t>
            </a:r>
          </a:p>
        </p:txBody>
      </p:sp>
      <p:graphicFrame>
        <p:nvGraphicFramePr>
          <p:cNvPr id="21" name="Table 20"/>
          <p:cNvGraphicFramePr>
            <a:graphicFrameLocks noGrp="1"/>
          </p:cNvGraphicFramePr>
          <p:nvPr>
            <p:extLst/>
          </p:nvPr>
        </p:nvGraphicFramePr>
        <p:xfrm>
          <a:off x="1903728" y="274385"/>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4" name="TextBox 23"/>
          <p:cNvSpPr txBox="1"/>
          <p:nvPr/>
        </p:nvSpPr>
        <p:spPr>
          <a:xfrm>
            <a:off x="259080" y="577477"/>
            <a:ext cx="1778000" cy="523220"/>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s-419" sz="1400" b="1" dirty="0" smtClean="0">
                <a:solidFill>
                  <a:prstClr val="black"/>
                </a:solidFill>
              </a:rPr>
              <a:t>Notas  investigativas</a:t>
            </a:r>
          </a:p>
          <a:p>
            <a:pPr algn="ctr"/>
            <a:r>
              <a:rPr lang="es-419" sz="1400" b="1" dirty="0" smtClean="0">
                <a:solidFill>
                  <a:prstClr val="black"/>
                </a:solidFill>
              </a:rPr>
              <a:t>Guía del maestro</a:t>
            </a:r>
          </a:p>
        </p:txBody>
      </p:sp>
    </p:spTree>
    <p:extLst>
      <p:ext uri="{BB962C8B-B14F-4D97-AF65-F5344CB8AC3E}">
        <p14:creationId xmlns:p14="http://schemas.microsoft.com/office/powerpoint/2010/main" val="154774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104900"/>
            <a:ext cx="6908800" cy="8302491"/>
          </a:xfrm>
          <a:prstGeom prst="rect">
            <a:avLst/>
          </a:prstGeom>
          <a:solidFill>
            <a:schemeClr val="bg1"/>
          </a:solidFill>
          <a:ln>
            <a:solidFill>
              <a:schemeClr val="accent1"/>
            </a:solidFill>
          </a:ln>
        </p:spPr>
        <p:txBody>
          <a:bodyPr wrap="square" lIns="99276" tIns="49638" rIns="99276" bIns="49638" rtlCol="0">
            <a:spAutoFit/>
          </a:bodyPr>
          <a:lstStyle/>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Idea clave</a:t>
            </a:r>
          </a:p>
          <a:p>
            <a:pPr defTabSz="1018809"/>
            <a:r>
              <a:rPr lang="es-ES_tradnl" sz="1300" kern="1200" dirty="0" smtClean="0">
                <a:solidFill>
                  <a:prstClr val="black"/>
                </a:solidFill>
                <a:latin typeface="Calibri"/>
                <a:ea typeface="+mn-ea"/>
                <a:cs typeface="+mn-cs"/>
              </a:rPr>
              <a:t>Escribe </a:t>
            </a:r>
            <a:r>
              <a:rPr lang="es-ES_tradnl" sz="1300" b="1" kern="1200" dirty="0" smtClean="0">
                <a:solidFill>
                  <a:prstClr val="black"/>
                </a:solidFill>
                <a:latin typeface="Calibri"/>
                <a:ea typeface="+mn-ea"/>
                <a:cs typeface="+mn-cs"/>
              </a:rPr>
              <a:t>una</a:t>
            </a:r>
            <a:r>
              <a:rPr lang="es-ES_tradnl" sz="1300" kern="1200" dirty="0" smtClean="0">
                <a:solidFill>
                  <a:prstClr val="black"/>
                </a:solidFill>
                <a:latin typeface="Calibri"/>
                <a:ea typeface="+mn-ea"/>
                <a:cs typeface="+mn-cs"/>
              </a:rPr>
              <a:t>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sobre </a:t>
            </a:r>
            <a:r>
              <a:rPr lang="es-ES_tradnl" sz="1300" u="sng" kern="1200" dirty="0" smtClean="0">
                <a:solidFill>
                  <a:prstClr val="black"/>
                </a:solidFill>
                <a:latin typeface="Calibri"/>
                <a:ea typeface="+mn-ea"/>
                <a:cs typeface="+mn-cs"/>
              </a:rPr>
              <a:t>la idea principal</a:t>
            </a:r>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Detalles clave</a:t>
            </a:r>
          </a:p>
          <a:p>
            <a:pPr defTabSz="1018809"/>
            <a:endParaRPr lang="es-ES_tradnl" sz="1300" b="1" u="sng"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Explica más acerca de la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Escribe dos </a:t>
            </a:r>
            <a:r>
              <a:rPr lang="es-ES_tradnl" sz="1300" u="sng" kern="1200" dirty="0" smtClean="0">
                <a:solidFill>
                  <a:prstClr val="black"/>
                </a:solidFill>
                <a:latin typeface="Calibri"/>
                <a:ea typeface="+mn-ea"/>
                <a:cs typeface="+mn-cs"/>
              </a:rPr>
              <a:t>detalles clave</a:t>
            </a:r>
            <a:r>
              <a:rPr lang="es-ES_tradnl" sz="1300" kern="1200" dirty="0" smtClean="0">
                <a:solidFill>
                  <a:prstClr val="black"/>
                </a:solidFill>
                <a:latin typeface="Calibri"/>
                <a:ea typeface="+mn-ea"/>
                <a:cs typeface="+mn-cs"/>
              </a:rPr>
              <a:t> del párrafo o la sección que apoya la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a:t>
            </a:r>
          </a:p>
          <a:p>
            <a:pPr marL="171437" indent="-171437" defTabSz="1018809">
              <a:buFont typeface="Arial" panose="020B0604020202020204" pitchFamily="34" charset="0"/>
              <a:buChar char="•"/>
            </a:pPr>
            <a:r>
              <a:rPr lang="es-ES_tradnl" sz="1300" kern="1200" dirty="0" smtClean="0">
                <a:solidFill>
                  <a:prstClr val="black"/>
                </a:solidFill>
                <a:latin typeface="Calibri"/>
                <a:ea typeface="+mn-ea"/>
                <a:cs typeface="+mn-cs"/>
              </a:rPr>
              <a:t>Detalle clave _________________________________________________________________________</a:t>
            </a:r>
          </a:p>
          <a:p>
            <a:pPr marL="171437" indent="-171437" defTabSz="1018809">
              <a:buFont typeface="Arial" panose="020B0604020202020204" pitchFamily="34" charset="0"/>
              <a:buChar char="•"/>
            </a:pPr>
            <a:endParaRPr lang="es-ES_tradnl" sz="1300" kern="1200" dirty="0" smtClean="0">
              <a:solidFill>
                <a:prstClr val="black"/>
              </a:solidFill>
              <a:latin typeface="Calibri"/>
              <a:ea typeface="+mn-ea"/>
              <a:cs typeface="+mn-cs"/>
            </a:endParaRPr>
          </a:p>
          <a:p>
            <a:pPr marL="171437" indent="-171437" defTabSz="1018809"/>
            <a:r>
              <a:rPr lang="es-ES_tradnl" sz="1300" kern="1200" dirty="0" smtClean="0">
                <a:solidFill>
                  <a:prstClr val="black"/>
                </a:solidFill>
                <a:latin typeface="Calibri"/>
                <a:ea typeface="+mn-ea"/>
                <a:cs typeface="+mn-cs"/>
              </a:rPr>
              <a:t>     __________________________________________________________________________</a:t>
            </a:r>
          </a:p>
          <a:p>
            <a:pPr marL="171437" indent="-171437" defTabSz="1018809"/>
            <a:endParaRPr lang="es-ES_tradnl" sz="1300" kern="1200" dirty="0" smtClean="0">
              <a:solidFill>
                <a:prstClr val="black"/>
              </a:solidFill>
              <a:latin typeface="Calibri"/>
              <a:ea typeface="+mn-ea"/>
              <a:cs typeface="+mn-cs"/>
            </a:endParaRPr>
          </a:p>
          <a:p>
            <a:pPr marL="171437" indent="-171437" defTabSz="1018809"/>
            <a:endParaRPr lang="es-ES_tradnl" sz="1300" kern="1200" dirty="0" smtClean="0">
              <a:solidFill>
                <a:prstClr val="black"/>
              </a:solidFill>
              <a:latin typeface="Calibri"/>
              <a:ea typeface="+mn-ea"/>
              <a:cs typeface="+mn-cs"/>
            </a:endParaRPr>
          </a:p>
          <a:p>
            <a:pPr marL="171437" indent="-171437" defTabSz="1018809">
              <a:buFont typeface="Arial" panose="020B0604020202020204" pitchFamily="34" charset="0"/>
              <a:buChar char="•"/>
            </a:pPr>
            <a:r>
              <a:rPr lang="es-ES_tradnl" sz="1300" kern="1200" dirty="0" smtClean="0">
                <a:solidFill>
                  <a:prstClr val="black"/>
                </a:solidFill>
                <a:latin typeface="Calibri"/>
                <a:ea typeface="+mn-ea"/>
                <a:cs typeface="+mn-cs"/>
              </a:rPr>
              <a:t>Detalle clave     _________________________________________________________________________</a:t>
            </a:r>
          </a:p>
          <a:p>
            <a:pPr marL="171437" indent="-171437" defTabSz="1018809"/>
            <a:endParaRPr lang="es-ES_tradnl" sz="1300" kern="1200" dirty="0" smtClean="0">
              <a:solidFill>
                <a:prstClr val="black"/>
              </a:solidFill>
              <a:latin typeface="Calibri"/>
              <a:ea typeface="+mn-ea"/>
              <a:cs typeface="+mn-cs"/>
            </a:endParaRPr>
          </a:p>
          <a:p>
            <a:pPr marL="171437" indent="-171437" defTabSz="1018809"/>
            <a:r>
              <a:rPr lang="es-ES_tradnl" sz="1300" kern="1200" dirty="0" smtClean="0">
                <a:solidFill>
                  <a:prstClr val="black"/>
                </a:solidFill>
                <a:latin typeface="Calibri"/>
                <a:ea typeface="+mn-ea"/>
                <a:cs typeface="+mn-cs"/>
              </a:rPr>
              <a:t>      _________________________________________________________________________</a:t>
            </a: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Una y otra vez</a:t>
            </a:r>
          </a:p>
          <a:p>
            <a:pPr defTabSz="1018809"/>
            <a:r>
              <a:rPr lang="es-ES_tradnl" sz="1300" kern="1200" dirty="0" smtClean="0">
                <a:solidFill>
                  <a:prstClr val="black"/>
                </a:solidFill>
                <a:latin typeface="Calibri"/>
                <a:ea typeface="+mn-ea"/>
                <a:cs typeface="+mn-cs"/>
              </a:rPr>
              <a:t>¿Qué palabras o frases el autor utiliza una y otra vez? Escríbelas aquí. Piensa por qué el autor sigue usándolas una y otra vez.</a:t>
            </a: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Escribe </a:t>
            </a:r>
            <a:r>
              <a:rPr lang="es-ES_tradnl" sz="1300" b="1" u="sng" kern="1200" dirty="0" smtClean="0">
                <a:solidFill>
                  <a:prstClr val="black"/>
                </a:solidFill>
                <a:latin typeface="Calibri"/>
                <a:ea typeface="+mn-ea"/>
                <a:cs typeface="+mn-cs"/>
              </a:rPr>
              <a:t>una oración de conclusión </a:t>
            </a:r>
            <a:r>
              <a:rPr lang="es-ES_tradnl" sz="1300" kern="1200" dirty="0" smtClean="0">
                <a:solidFill>
                  <a:prstClr val="black"/>
                </a:solidFill>
                <a:latin typeface="Calibri"/>
                <a:ea typeface="+mn-ea"/>
                <a:cs typeface="+mn-cs"/>
              </a:rPr>
              <a:t>que diga más acerca de la nueva </a:t>
            </a:r>
            <a:r>
              <a:rPr lang="es-ES_tradnl" sz="1300" u="sng" kern="1200" dirty="0" smtClean="0">
                <a:solidFill>
                  <a:prstClr val="black"/>
                </a:solidFill>
                <a:latin typeface="Calibri"/>
                <a:ea typeface="+mn-ea"/>
                <a:cs typeface="+mn-cs"/>
              </a:rPr>
              <a:t>idea clave </a:t>
            </a:r>
            <a:r>
              <a:rPr lang="es-ES_tradnl" sz="1300" kern="1200" dirty="0" smtClean="0">
                <a:solidFill>
                  <a:prstClr val="black"/>
                </a:solidFill>
                <a:latin typeface="Calibri"/>
                <a:ea typeface="+mn-ea"/>
                <a:cs typeface="+mn-cs"/>
              </a:rPr>
              <a:t>y </a:t>
            </a:r>
            <a:r>
              <a:rPr lang="es-ES_tradnl" sz="1300" u="sng" kern="1200" dirty="0" smtClean="0">
                <a:solidFill>
                  <a:prstClr val="black"/>
                </a:solidFill>
                <a:latin typeface="Calibri"/>
                <a:ea typeface="+mn-ea"/>
                <a:cs typeface="+mn-cs"/>
              </a:rPr>
              <a:t>los detalles claves</a:t>
            </a:r>
            <a:r>
              <a:rPr lang="es-ES_tradnl" sz="1300" kern="1200" dirty="0" smtClean="0">
                <a:solidFill>
                  <a:prstClr val="black"/>
                </a:solidFill>
                <a:latin typeface="Calibri"/>
                <a:ea typeface="+mn-ea"/>
                <a:cs typeface="+mn-cs"/>
              </a:rPr>
              <a:t>. Si puedes, utiliza algunas de las palabras de ‘</a:t>
            </a:r>
            <a:r>
              <a:rPr lang="es-ES_tradnl" sz="1300" i="1" u="sng" kern="1200" dirty="0" smtClean="0">
                <a:solidFill>
                  <a:prstClr val="black"/>
                </a:solidFill>
                <a:latin typeface="Calibri"/>
                <a:ea typeface="+mn-ea"/>
                <a:cs typeface="+mn-cs"/>
              </a:rPr>
              <a:t>una y otra vez</a:t>
            </a:r>
            <a:r>
              <a:rPr lang="es-ES_tradnl" sz="1300" kern="1200" dirty="0" smtClean="0">
                <a:solidFill>
                  <a:prstClr val="black"/>
                </a:solidFill>
                <a:latin typeface="Calibri"/>
                <a:ea typeface="+mn-ea"/>
                <a:cs typeface="+mn-cs"/>
              </a:rPr>
              <a:t>’.</a:t>
            </a: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z="1200" smtClean="0">
                <a:solidFill>
                  <a:prstClr val="black">
                    <a:tint val="75000"/>
                  </a:prstClr>
                </a:solidFill>
                <a:latin typeface="+mn-lt"/>
              </a:rPr>
              <a:pPr/>
              <a:t>17</a:t>
            </a:fld>
            <a:endParaRPr lang="en-US" sz="1200" dirty="0">
              <a:solidFill>
                <a:prstClr val="black">
                  <a:tint val="75000"/>
                </a:prstClr>
              </a:solidFill>
              <a:latin typeface="+mn-lt"/>
            </a:endParaRPr>
          </a:p>
        </p:txBody>
      </p:sp>
      <p:sp>
        <p:nvSpPr>
          <p:cNvPr id="19" name="TextBox 18"/>
          <p:cNvSpPr txBox="1"/>
          <p:nvPr/>
        </p:nvSpPr>
        <p:spPr>
          <a:xfrm>
            <a:off x="212725" y="167104"/>
            <a:ext cx="1056640" cy="331078"/>
          </a:xfrm>
          <a:prstGeom prst="rect">
            <a:avLst/>
          </a:prstGeom>
          <a:solidFill>
            <a:schemeClr val="bg2">
              <a:lumMod val="90000"/>
            </a:schemeClr>
          </a:solidFill>
        </p:spPr>
        <p:txBody>
          <a:bodyPr wrap="square" lIns="99276" tIns="49638" rIns="99276" bIns="49638" rtlCol="0">
            <a:spAutoFit/>
          </a:bodyPr>
          <a:lstStyle/>
          <a:p>
            <a:pPr defTabSz="1018809"/>
            <a:r>
              <a:rPr lang="en-US" sz="1500" b="1" kern="1200" dirty="0" smtClean="0">
                <a:solidFill>
                  <a:prstClr val="black"/>
                </a:solidFill>
                <a:latin typeface="Calibri"/>
                <a:ea typeface="+mn-ea"/>
                <a:cs typeface="+mn-cs"/>
              </a:rPr>
              <a:t>3er </a:t>
            </a:r>
            <a:r>
              <a:rPr lang="en-US" sz="1500" b="1" kern="1200" dirty="0" err="1" smtClean="0">
                <a:solidFill>
                  <a:prstClr val="black"/>
                </a:solidFill>
                <a:latin typeface="Calibri"/>
                <a:ea typeface="+mn-ea"/>
                <a:cs typeface="+mn-cs"/>
              </a:rPr>
              <a:t>Grado</a:t>
            </a:r>
            <a:endParaRPr lang="en-US" sz="1500" b="1" kern="1200" dirty="0">
              <a:solidFill>
                <a:prstClr val="black"/>
              </a:solidFill>
              <a:latin typeface="Calibri"/>
              <a:ea typeface="+mn-ea"/>
              <a:cs typeface="+mn-cs"/>
            </a:endParaRPr>
          </a:p>
        </p:txBody>
      </p:sp>
      <p:sp>
        <p:nvSpPr>
          <p:cNvPr id="20" name="TextBox 19"/>
          <p:cNvSpPr txBox="1"/>
          <p:nvPr/>
        </p:nvSpPr>
        <p:spPr>
          <a:xfrm>
            <a:off x="690880" y="6553200"/>
            <a:ext cx="6217920" cy="1562184"/>
          </a:xfrm>
          <a:prstGeom prst="rect">
            <a:avLst/>
          </a:prstGeom>
          <a:noFill/>
          <a:ln>
            <a:solidFill>
              <a:schemeClr val="accent1"/>
            </a:solidFill>
          </a:ln>
        </p:spPr>
        <p:txBody>
          <a:bodyPr wrap="square" lIns="99276" tIns="49638" rIns="99276" bIns="49638" rtlCol="0">
            <a:spAutoFit/>
          </a:bodyPr>
          <a:lstStyle/>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p:txBody>
      </p:sp>
      <p:sp>
        <p:nvSpPr>
          <p:cNvPr id="8" name="TextBox 7"/>
          <p:cNvSpPr txBox="1"/>
          <p:nvPr/>
        </p:nvSpPr>
        <p:spPr>
          <a:xfrm>
            <a:off x="431800" y="820129"/>
            <a:ext cx="6908800" cy="331078"/>
          </a:xfrm>
          <a:prstGeom prst="rect">
            <a:avLst/>
          </a:prstGeom>
          <a:noFill/>
        </p:spPr>
        <p:txBody>
          <a:bodyPr wrap="square" lIns="99276" tIns="49638" rIns="99276" bIns="49638" rtlCol="0">
            <a:spAutoFit/>
          </a:bodyPr>
          <a:lstStyle/>
          <a:p>
            <a:pPr defTabSz="1018809"/>
            <a:r>
              <a:rPr lang="en-US" sz="1500" kern="1200" dirty="0" err="1" smtClean="0">
                <a:solidFill>
                  <a:prstClr val="black"/>
                </a:solidFill>
                <a:latin typeface="Calibri"/>
                <a:ea typeface="+mn-ea"/>
                <a:cs typeface="+mn-cs"/>
              </a:rPr>
              <a:t>Nombre</a:t>
            </a:r>
            <a:r>
              <a:rPr lang="en-US" sz="1500" kern="1200" dirty="0" smtClean="0">
                <a:solidFill>
                  <a:prstClr val="black"/>
                </a:solidFill>
                <a:latin typeface="Calibri"/>
                <a:ea typeface="+mn-ea"/>
                <a:cs typeface="+mn-cs"/>
              </a:rPr>
              <a:t>_________________     </a:t>
            </a:r>
            <a:r>
              <a:rPr lang="en-US" sz="1500" kern="1200" dirty="0" err="1" smtClean="0">
                <a:solidFill>
                  <a:prstClr val="black"/>
                </a:solidFill>
                <a:latin typeface="Calibri"/>
                <a:ea typeface="+mn-ea"/>
                <a:cs typeface="+mn-cs"/>
              </a:rPr>
              <a:t>Pasaje</a:t>
            </a:r>
            <a:r>
              <a:rPr lang="en-US" sz="1500" kern="1200" dirty="0" smtClean="0">
                <a:solidFill>
                  <a:prstClr val="black"/>
                </a:solidFill>
                <a:latin typeface="Calibri"/>
                <a:ea typeface="+mn-ea"/>
                <a:cs typeface="+mn-cs"/>
              </a:rPr>
              <a:t>_____________Idea principal ______________</a:t>
            </a:r>
            <a:endParaRPr lang="en-US" sz="1500" kern="1200" dirty="0">
              <a:solidFill>
                <a:prstClr val="black"/>
              </a:solidFill>
              <a:latin typeface="Calibri"/>
              <a:ea typeface="+mn-ea"/>
              <a:cs typeface="+mn-cs"/>
            </a:endParaRPr>
          </a:p>
        </p:txBody>
      </p:sp>
      <p:graphicFrame>
        <p:nvGraphicFramePr>
          <p:cNvPr id="10" name="Table 9"/>
          <p:cNvGraphicFramePr>
            <a:graphicFrameLocks noGrp="1"/>
          </p:cNvGraphicFramePr>
          <p:nvPr>
            <p:extLst/>
          </p:nvPr>
        </p:nvGraphicFramePr>
        <p:xfrm>
          <a:off x="1990725" y="194848"/>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9" name="TextBox 8"/>
          <p:cNvSpPr txBox="1"/>
          <p:nvPr/>
        </p:nvSpPr>
        <p:spPr>
          <a:xfrm>
            <a:off x="212725" y="531911"/>
            <a:ext cx="1778000" cy="307777"/>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sz="1400" b="1" dirty="0" err="1" smtClean="0">
                <a:solidFill>
                  <a:prstClr val="black"/>
                </a:solidFill>
              </a:rPr>
              <a:t>Notas</a:t>
            </a:r>
            <a:r>
              <a:rPr lang="en-US" sz="1400" b="1" dirty="0" smtClean="0">
                <a:solidFill>
                  <a:prstClr val="black"/>
                </a:solidFill>
              </a:rPr>
              <a:t> </a:t>
            </a:r>
            <a:r>
              <a:rPr lang="en-US" sz="1400" b="1" dirty="0" err="1" smtClean="0">
                <a:solidFill>
                  <a:prstClr val="black"/>
                </a:solidFill>
              </a:rPr>
              <a:t>investigativas</a:t>
            </a:r>
            <a:endParaRPr lang="en-US" sz="1400" b="1" dirty="0" smtClean="0">
              <a:solidFill>
                <a:prstClr val="black"/>
              </a:solidFill>
            </a:endParaRPr>
          </a:p>
        </p:txBody>
      </p:sp>
    </p:spTree>
    <p:extLst>
      <p:ext uri="{BB962C8B-B14F-4D97-AF65-F5344CB8AC3E}">
        <p14:creationId xmlns:p14="http://schemas.microsoft.com/office/powerpoint/2010/main" val="4027143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604058" y="9448674"/>
            <a:ext cx="1813560" cy="535517"/>
          </a:xfrm>
        </p:spPr>
        <p:txBody>
          <a:bodyPr/>
          <a:lstStyle/>
          <a:p>
            <a:fld id="{F177B04D-AEB5-43ED-B9BA-B3D1EC9C9067}" type="slidenum">
              <a:rPr lang="en-US" sz="1200" smtClean="0">
                <a:solidFill>
                  <a:prstClr val="black">
                    <a:tint val="75000"/>
                  </a:prstClr>
                </a:solidFill>
                <a:latin typeface="+mn-lt"/>
              </a:rPr>
              <a:pPr/>
              <a:t>18</a:t>
            </a:fld>
            <a:endParaRPr lang="en-US" sz="1200" dirty="0">
              <a:solidFill>
                <a:prstClr val="black">
                  <a:tint val="75000"/>
                </a:prstClr>
              </a:solidFill>
              <a:latin typeface="+mn-lt"/>
            </a:endParaRPr>
          </a:p>
        </p:txBody>
      </p:sp>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defTabSz="1018809"/>
            <a:r>
              <a:rPr lang="x-none" sz="1484" b="1" kern="1200" dirty="0">
                <a:solidFill>
                  <a:prstClr val="black"/>
                </a:solidFill>
                <a:latin typeface="Calibri"/>
                <a:ea typeface="+mn-ea"/>
                <a:cs typeface="+mn-cs"/>
              </a:rPr>
              <a:t>Determinando textos a nivel de grado</a:t>
            </a:r>
          </a:p>
          <a:p>
            <a:pPr algn="ctr" defTabSz="1018809"/>
            <a:endParaRPr lang="x-none" sz="789" b="1" kern="1200" dirty="0">
              <a:solidFill>
                <a:prstClr val="black"/>
              </a:solidFill>
              <a:latin typeface="Calibri"/>
              <a:ea typeface="+mn-ea"/>
              <a:cs typeface="+mn-cs"/>
            </a:endParaRPr>
          </a:p>
          <a:p>
            <a:pPr defTabSz="1018809"/>
            <a:r>
              <a:rPr lang="x-none" sz="1484" kern="1200" dirty="0">
                <a:solidFill>
                  <a:prstClr val="black"/>
                </a:solidFill>
                <a:latin typeface="Calibri"/>
                <a:ea typeface="+mn-ea"/>
                <a:cs typeface="+mn-cs"/>
              </a:rPr>
              <a:t>El nivel de grado de un texto se determina utilizando una combinación tanto de las nuevas escalas cuantitativas como de las medidas cualitativas de los CCSS.</a:t>
            </a:r>
          </a:p>
          <a:p>
            <a:pPr defTabSz="1018809"/>
            <a:endParaRPr lang="x-none" sz="1484" kern="1200" dirty="0">
              <a:solidFill>
                <a:prstClr val="black"/>
              </a:solidFill>
              <a:latin typeface="Calibri"/>
              <a:ea typeface="+mn-ea"/>
              <a:cs typeface="+mn-cs"/>
            </a:endParaRPr>
          </a:p>
          <a:p>
            <a:pPr defTabSz="1018809"/>
            <a:r>
              <a:rPr lang="x-none" sz="1484" b="1" kern="1200" dirty="0">
                <a:solidFill>
                  <a:prstClr val="black"/>
                </a:solidFill>
                <a:latin typeface="Calibri"/>
                <a:ea typeface="+mn-ea"/>
                <a:cs typeface="+mn-cs"/>
              </a:rPr>
              <a:t>Ejemplo</a:t>
            </a:r>
            <a:r>
              <a:rPr lang="x-none" sz="1484" kern="1200" dirty="0">
                <a:solidFill>
                  <a:prstClr val="black"/>
                </a:solidFill>
                <a:latin typeface="Calibri"/>
                <a:ea typeface="+mn-ea"/>
                <a:cs typeface="+mn-cs"/>
              </a:rPr>
              <a:t>:  Si el grado equivalente de un texto es </a:t>
            </a:r>
            <a:r>
              <a:rPr lang="x-none" sz="1763" b="1" kern="1200" dirty="0">
                <a:solidFill>
                  <a:srgbClr val="0070C0"/>
                </a:solidFill>
                <a:latin typeface="Calibri"/>
                <a:ea typeface="+mn-ea"/>
                <a:cs typeface="+mn-cs"/>
              </a:rPr>
              <a:t>6.8</a:t>
            </a:r>
            <a:r>
              <a:rPr lang="x-none" sz="1484" kern="1200" dirty="0">
                <a:solidFill>
                  <a:prstClr val="black"/>
                </a:solidFill>
                <a:latin typeface="Calibri"/>
                <a:ea typeface="+mn-ea"/>
                <a:cs typeface="+mn-cs"/>
              </a:rPr>
              <a:t> y tiene una medida </a:t>
            </a:r>
            <a:r>
              <a:rPr lang="x-none" sz="1484" i="1" kern="1200" dirty="0" err="1">
                <a:solidFill>
                  <a:prstClr val="black"/>
                </a:solidFill>
                <a:latin typeface="Calibri"/>
                <a:ea typeface="+mn-ea"/>
                <a:cs typeface="+mn-cs"/>
              </a:rPr>
              <a:t>lexile</a:t>
            </a:r>
            <a:r>
              <a:rPr lang="x-none" sz="1484" kern="1200" dirty="0">
                <a:solidFill>
                  <a:prstClr val="black"/>
                </a:solidFill>
                <a:latin typeface="Calibri"/>
                <a:ea typeface="+mn-ea"/>
                <a:cs typeface="+mn-cs"/>
              </a:rPr>
              <a:t> de </a:t>
            </a:r>
            <a:r>
              <a:rPr lang="x-none" sz="1763" b="1" kern="1200" dirty="0">
                <a:solidFill>
                  <a:srgbClr val="0070C0"/>
                </a:solidFill>
                <a:latin typeface="Calibri"/>
                <a:ea typeface="+mn-ea"/>
                <a:cs typeface="+mn-cs"/>
              </a:rPr>
              <a:t>970</a:t>
            </a:r>
            <a:r>
              <a:rPr lang="x-none" sz="1484" kern="1200" dirty="0">
                <a:solidFill>
                  <a:prstClr val="black"/>
                </a:solidFill>
                <a:latin typeface="Calibri"/>
                <a:ea typeface="+mn-ea"/>
                <a:cs typeface="+mn-cs"/>
              </a:rPr>
              <a:t>, los datos cuantitativos muestran que la ubicación debe ser </a:t>
            </a:r>
            <a:r>
              <a:rPr lang="x-none" sz="1484" b="1" kern="1200" dirty="0">
                <a:solidFill>
                  <a:prstClr val="black"/>
                </a:solidFill>
                <a:latin typeface="Calibri"/>
                <a:ea typeface="+mn-ea"/>
                <a:cs typeface="+mn-cs"/>
              </a:rPr>
              <a:t>entre los grados  4 y 8.</a:t>
            </a: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r>
              <a:rPr lang="x-none" sz="1484" b="1" kern="1200" dirty="0">
                <a:solidFill>
                  <a:prstClr val="black"/>
                </a:solidFill>
                <a:latin typeface="Calibri"/>
                <a:ea typeface="+mn-ea"/>
                <a:cs typeface="+mn-cs"/>
              </a:rPr>
              <a:t>Cuatro medidas cualitativas</a:t>
            </a:r>
            <a:r>
              <a:rPr lang="x-none" sz="1484" kern="1200" dirty="0">
                <a:solidFill>
                  <a:prstClr val="black"/>
                </a:solidFill>
                <a:latin typeface="Calibri"/>
                <a:ea typeface="+mn-ea"/>
                <a:cs typeface="+mn-cs"/>
              </a:rPr>
              <a:t> pueden examinarse desde la banda inferior de 4</a:t>
            </a:r>
            <a:r>
              <a:rPr lang="x-none" sz="1484" kern="1200" baseline="30000" dirty="0">
                <a:solidFill>
                  <a:prstClr val="black"/>
                </a:solidFill>
                <a:latin typeface="Calibri"/>
                <a:ea typeface="+mn-ea"/>
                <a:cs typeface="+mn-cs"/>
              </a:rPr>
              <a:t>to</a:t>
            </a:r>
            <a:r>
              <a:rPr lang="x-none" sz="1484" kern="1200" dirty="0">
                <a:solidFill>
                  <a:prstClr val="black"/>
                </a:solidFill>
                <a:latin typeface="Calibri"/>
                <a:ea typeface="+mn-ea"/>
                <a:cs typeface="+mn-cs"/>
              </a:rPr>
              <a:t> grado  hasta la banda superior de 8</a:t>
            </a:r>
            <a:r>
              <a:rPr lang="x-none" sz="1484" kern="1200" baseline="30000" dirty="0">
                <a:solidFill>
                  <a:prstClr val="black"/>
                </a:solidFill>
                <a:latin typeface="Calibri"/>
                <a:ea typeface="+mn-ea"/>
                <a:cs typeface="+mn-cs"/>
              </a:rPr>
              <a:t>vo</a:t>
            </a:r>
            <a:r>
              <a:rPr lang="x-none" sz="1484" kern="1200" dirty="0">
                <a:solidFill>
                  <a:prstClr val="black"/>
                </a:solidFill>
                <a:latin typeface="Calibri"/>
                <a:ea typeface="+mn-ea"/>
                <a:cs typeface="+mn-cs"/>
              </a:rPr>
              <a:t> grado para determinar la legibilidad a nivel de grado.</a:t>
            </a: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r>
              <a:rPr lang="x-none" sz="1484" kern="1200" dirty="0">
                <a:solidFill>
                  <a:prstClr val="black"/>
                </a:solidFill>
                <a:latin typeface="Calibri"/>
                <a:ea typeface="+mn-ea"/>
                <a:cs typeface="+mn-cs"/>
              </a:rPr>
              <a:t>La combinación de la escala </a:t>
            </a:r>
            <a:r>
              <a:rPr lang="x-none" sz="1484" b="1" kern="1200" dirty="0">
                <a:solidFill>
                  <a:prstClr val="black"/>
                </a:solidFill>
                <a:latin typeface="Calibri"/>
                <a:ea typeface="+mn-ea"/>
                <a:cs typeface="+mn-cs"/>
              </a:rPr>
              <a:t>cuantitativa</a:t>
            </a:r>
            <a:r>
              <a:rPr lang="x-none" sz="1484" kern="1200" dirty="0">
                <a:solidFill>
                  <a:prstClr val="black"/>
                </a:solidFill>
                <a:latin typeface="Calibri"/>
                <a:ea typeface="+mn-ea"/>
                <a:cs typeface="+mn-cs"/>
              </a:rPr>
              <a:t> y las medidas </a:t>
            </a:r>
            <a:r>
              <a:rPr lang="x-none" sz="1484" b="1" kern="1200" dirty="0">
                <a:solidFill>
                  <a:prstClr val="black"/>
                </a:solidFill>
                <a:latin typeface="Calibri"/>
                <a:ea typeface="+mn-ea"/>
                <a:cs typeface="+mn-cs"/>
              </a:rPr>
              <a:t>cualitativas</a:t>
            </a:r>
            <a:r>
              <a:rPr lang="x-none" sz="1484" kern="1200" dirty="0">
                <a:solidFill>
                  <a:prstClr val="black"/>
                </a:solidFill>
                <a:latin typeface="Calibri"/>
                <a:ea typeface="+mn-ea"/>
                <a:cs typeface="+mn-cs"/>
              </a:rPr>
              <a:t>, para este texto en particular, muestra que el mejor nivel de legibilidad para este texto sería 6</a:t>
            </a:r>
            <a:r>
              <a:rPr lang="x-none" sz="1484" kern="1200" baseline="30000" dirty="0">
                <a:solidFill>
                  <a:prstClr val="black"/>
                </a:solidFill>
                <a:latin typeface="Calibri"/>
                <a:ea typeface="+mn-ea"/>
                <a:cs typeface="+mn-cs"/>
              </a:rPr>
              <a:t>to </a:t>
            </a:r>
            <a:r>
              <a:rPr lang="x-none" sz="1484" kern="1200" dirty="0">
                <a:solidFill>
                  <a:prstClr val="black"/>
                </a:solidFill>
                <a:latin typeface="Calibri"/>
                <a:ea typeface="+mn-ea"/>
                <a:cs typeface="+mn-cs"/>
              </a:rPr>
              <a:t>grado.</a:t>
            </a:r>
          </a:p>
          <a:p>
            <a:pPr defTabSz="1018809"/>
            <a:endParaRPr lang="x-none" sz="1484" kern="1200" dirty="0">
              <a:solidFill>
                <a:prstClr val="black"/>
              </a:solidFill>
              <a:latin typeface="Calibri"/>
              <a:ea typeface="+mn-ea"/>
              <a:cs typeface="+mn-cs"/>
            </a:endParaRPr>
          </a:p>
        </p:txBody>
      </p:sp>
      <p:graphicFrame>
        <p:nvGraphicFramePr>
          <p:cNvPr id="10" name="Table 9"/>
          <p:cNvGraphicFramePr>
            <a:graphicFrameLocks noGrp="1"/>
          </p:cNvGraphicFramePr>
          <p:nvPr>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grpSp>
      <p:sp>
        <p:nvSpPr>
          <p:cNvPr id="28" name="Rectangle 27"/>
          <p:cNvSpPr/>
          <p:nvPr/>
        </p:nvSpPr>
        <p:spPr>
          <a:xfrm>
            <a:off x="189452" y="8717497"/>
            <a:ext cx="6705600" cy="414857"/>
          </a:xfrm>
          <a:prstGeom prst="rect">
            <a:avLst/>
          </a:prstGeom>
        </p:spPr>
        <p:txBody>
          <a:bodyPr wrap="square">
            <a:spAutoFit/>
          </a:bodyPr>
          <a:lstStyle/>
          <a:p>
            <a:pPr algn="ctr" defTabSz="1018809"/>
            <a:r>
              <a:rPr lang="x-none" sz="1048" b="1" kern="1200" dirty="0">
                <a:solidFill>
                  <a:srgbClr val="1F497D"/>
                </a:solidFill>
                <a:latin typeface="Calibri"/>
                <a:ea typeface="+mn-ea"/>
                <a:cs typeface="+mn-cs"/>
              </a:rPr>
              <a:t>Para ver más detalles sobre cada una de las medidas cualitativas, favor de ir a la diapositiva 6 de:</a:t>
            </a:r>
          </a:p>
          <a:p>
            <a:pPr algn="ctr" defTabSz="1018809"/>
            <a:r>
              <a:rPr lang="x-none" sz="1048" kern="1200" dirty="0">
                <a:solidFill>
                  <a:prstClr val="black"/>
                </a:solidFill>
                <a:latin typeface="Calibri"/>
                <a:ea typeface="+mn-ea"/>
                <a:cs typeface="+mn-cs"/>
              </a:rPr>
              <a:t> </a:t>
            </a:r>
            <a:r>
              <a:rPr lang="x-none" sz="1048" b="1" kern="1200" dirty="0">
                <a:solidFill>
                  <a:srgbClr val="002060"/>
                </a:solidFill>
                <a:latin typeface="Calibri"/>
                <a:ea typeface="+mn-ea"/>
                <a:cs typeface="+mn-cs"/>
                <a:hlinkClick r:id="rId2"/>
              </a:rPr>
              <a:t>http://www.corestandards.org/assets/Appendix_A.pdf</a:t>
            </a:r>
            <a:endParaRPr lang="x-none" sz="1048" kern="1200" dirty="0">
              <a:solidFill>
                <a:prstClr val="black"/>
              </a:solidFill>
              <a:latin typeface="Calibri"/>
              <a:ea typeface="+mn-ea"/>
              <a:cs typeface="+mn-cs"/>
            </a:endParaRPr>
          </a:p>
        </p:txBody>
      </p:sp>
      <p:sp>
        <p:nvSpPr>
          <p:cNvPr id="29" name="Rectangle 28"/>
          <p:cNvSpPr/>
          <p:nvPr/>
        </p:nvSpPr>
        <p:spPr>
          <a:xfrm>
            <a:off x="3497580" y="9595521"/>
            <a:ext cx="3886200" cy="241824"/>
          </a:xfrm>
          <a:prstGeom prst="rect">
            <a:avLst/>
          </a:prstGeom>
        </p:spPr>
        <p:txBody>
          <a:bodyPr lIns="96378" tIns="48189" rIns="96378" bIns="48189">
            <a:spAutoFit/>
          </a:bodyPr>
          <a:lstStyle/>
          <a:p>
            <a:pPr defTabSz="1018809"/>
            <a:r>
              <a:rPr lang="en-US" sz="900" kern="1200" dirty="0" smtClean="0">
                <a:solidFill>
                  <a:prstClr val="black"/>
                </a:solidFill>
                <a:latin typeface="Calibri"/>
                <a:ea typeface="+mn-ea"/>
                <a:cs typeface="+mn-cs"/>
              </a:rPr>
              <a:t>Rev. Control:  07/01/2015 HSD – OSP and Susan Richmond</a:t>
            </a:r>
            <a:endParaRPr lang="en-US" sz="900" kern="1200" dirty="0">
              <a:solidFill>
                <a:prstClr val="black"/>
              </a:solidFill>
              <a:latin typeface="Calibri"/>
              <a:ea typeface="+mn-ea"/>
              <a:cs typeface="+mn-cs"/>
            </a:endParaRPr>
          </a:p>
        </p:txBody>
      </p:sp>
    </p:spTree>
    <p:extLst>
      <p:ext uri="{BB962C8B-B14F-4D97-AF65-F5344CB8AC3E}">
        <p14:creationId xmlns:p14="http://schemas.microsoft.com/office/powerpoint/2010/main" val="2419440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215" y="8537383"/>
            <a:ext cx="7338594" cy="1115579"/>
          </a:xfrm>
          <a:prstGeom prst="rect">
            <a:avLst/>
          </a:prstGeom>
          <a:noFill/>
        </p:spPr>
        <p:txBody>
          <a:bodyPr wrap="square" lIns="91330" tIns="45665" rIns="91330" bIns="45665">
            <a:spAutoFit/>
          </a:bodyPr>
          <a:lstStyle/>
          <a:p>
            <a:pPr defTabSz="1018809"/>
            <a:r>
              <a:rPr lang="es-419" sz="950" kern="1200" dirty="0">
                <a:solidFill>
                  <a:prstClr val="black"/>
                </a:solidFill>
                <a:latin typeface="Calibri"/>
                <a:ea typeface="+mn-ea"/>
                <a:cs typeface="+mn-cs"/>
              </a:rPr>
              <a:t>Esta tarea de rendimiento se basa en la escritura. Como una opción, si desea dar seguimiento al crecimiento ELP como un segundo objetivo, los maestros pueden optar por evaluar ELP estándar 4 porque se </a:t>
            </a:r>
            <a:r>
              <a:rPr lang="es-419" sz="950" kern="1200" dirty="0" smtClean="0">
                <a:solidFill>
                  <a:prstClr val="black"/>
                </a:solidFill>
                <a:latin typeface="Calibri"/>
                <a:ea typeface="+mn-ea"/>
                <a:cs typeface="+mn-cs"/>
              </a:rPr>
              <a:t>alinea </a:t>
            </a:r>
            <a:r>
              <a:rPr lang="es-419" sz="950" kern="1200" dirty="0">
                <a:solidFill>
                  <a:prstClr val="black"/>
                </a:solidFill>
                <a:latin typeface="Calibri"/>
                <a:ea typeface="+mn-ea"/>
                <a:cs typeface="+mn-cs"/>
              </a:rPr>
              <a:t>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nvPr>
        </p:nvGraphicFramePr>
        <p:xfrm>
          <a:off x="236593" y="414963"/>
          <a:ext cx="7299217" cy="6007243"/>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dirty="0" smtClean="0">
                          <a:solidFill>
                            <a:schemeClr val="tx1"/>
                          </a:solidFill>
                          <a:effectLst/>
                          <a:latin typeface="+mn-lt"/>
                          <a:ea typeface="+mn-ea"/>
                          <a:cs typeface="+mn-cs"/>
                        </a:rPr>
                        <a:t>                comunicarse 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a partir de presentaciones orales y de textos literarios e informativos, por medio de las siguientes destrezas  apropiadas para el nivel de grado: escuchar, leer y observar </a:t>
                      </a:r>
                      <a:endParaRPr kumimoji="0" lang="es-419"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16431" y="6448436"/>
          <a:ext cx="7299215" cy="2124930"/>
        </p:xfrm>
        <a:graphic>
          <a:graphicData uri="http://schemas.openxmlformats.org/drawingml/2006/table">
            <a:tbl>
              <a:tblPr firstRow="1" firstCol="1" bandRow="1"/>
              <a:tblGrid>
                <a:gridCol w="829562"/>
                <a:gridCol w="919209"/>
                <a:gridCol w="912403"/>
                <a:gridCol w="836369"/>
                <a:gridCol w="1064469"/>
                <a:gridCol w="1140502"/>
                <a:gridCol w="1596701"/>
              </a:tblGrid>
              <a:tr h="507631">
                <a:tc>
                  <a:txBody>
                    <a:bodyPr/>
                    <a:lstStyle/>
                    <a:p>
                      <a:pPr marL="0" marR="0" algn="ctr">
                        <a:lnSpc>
                          <a:spcPct val="115000"/>
                        </a:lnSpc>
                        <a:spcBef>
                          <a:spcPts val="0"/>
                        </a:spcBef>
                        <a:spcAft>
                          <a:spcPts val="0"/>
                        </a:spcAft>
                      </a:pPr>
                      <a:r>
                        <a:rPr lang="x-none" sz="1500" b="1" noProof="0" dirty="0" smtClean="0">
                          <a:solidFill>
                            <a:srgbClr val="000000"/>
                          </a:solidFill>
                          <a:effectLst/>
                          <a:latin typeface="+mn-lt"/>
                          <a:ea typeface="Times New Roman"/>
                          <a:cs typeface="Times New Roman"/>
                        </a:rPr>
                        <a:t>Estándar</a:t>
                      </a:r>
                      <a:endParaRPr lang="x-none" sz="15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800" b="1" dirty="0" smtClean="0">
                          <a:effectLst/>
                          <a:latin typeface="Calibri"/>
                          <a:ea typeface="Times New Roman"/>
                          <a:cs typeface="Times New Roman"/>
                        </a:rPr>
                        <a:t>Un </a:t>
                      </a:r>
                      <a:r>
                        <a:rPr lang="x-none" sz="1800" b="1" i="1" dirty="0" smtClean="0">
                          <a:effectLst/>
                          <a:latin typeface="Calibri"/>
                          <a:ea typeface="Times New Roman"/>
                          <a:cs typeface="Times New Roman"/>
                        </a:rPr>
                        <a:t>ELL </a:t>
                      </a:r>
                      <a:r>
                        <a:rPr lang="x-none" sz="1800" b="1" dirty="0" smtClean="0">
                          <a:effectLst/>
                          <a:latin typeface="Calibri"/>
                          <a:ea typeface="Times New Roman"/>
                          <a:cs typeface="Times New Roman"/>
                        </a:rPr>
                        <a:t>puede…</a:t>
                      </a:r>
                      <a:endParaRPr lang="x-none" sz="18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800" b="1" noProof="0" dirty="0" smtClean="0">
                          <a:solidFill>
                            <a:srgbClr val="000000"/>
                          </a:solidFill>
                          <a:effectLst/>
                          <a:latin typeface="+mn-lt"/>
                          <a:ea typeface="Times New Roman"/>
                          <a:cs typeface="Times New Roman"/>
                        </a:rPr>
                        <a:t>Al final de un nivel de dominio del idioma inglés, un estudiante </a:t>
                      </a:r>
                      <a:r>
                        <a:rPr lang="x-none" sz="1800" b="1" i="1" noProof="0" dirty="0" smtClean="0">
                          <a:solidFill>
                            <a:srgbClr val="000000"/>
                          </a:solidFill>
                          <a:effectLst/>
                          <a:latin typeface="+mn-lt"/>
                          <a:ea typeface="Times New Roman"/>
                          <a:cs typeface="Times New Roman"/>
                        </a:rPr>
                        <a:t>ELL</a:t>
                      </a:r>
                      <a:r>
                        <a:rPr lang="x-none" sz="1800" b="1" baseline="0" noProof="0" dirty="0" smtClean="0">
                          <a:solidFill>
                            <a:srgbClr val="000000"/>
                          </a:solidFill>
                          <a:effectLst/>
                          <a:latin typeface="+mn-lt"/>
                          <a:ea typeface="Times New Roman"/>
                          <a:cs typeface="Times New Roman"/>
                        </a:rPr>
                        <a:t> en 2</a:t>
                      </a:r>
                      <a:r>
                        <a:rPr lang="x-none" sz="1800" b="1" baseline="30000" noProof="0" dirty="0" smtClean="0">
                          <a:solidFill>
                            <a:srgbClr val="000000"/>
                          </a:solidFill>
                          <a:effectLst/>
                          <a:latin typeface="+mn-lt"/>
                          <a:ea typeface="Times New Roman"/>
                          <a:cs typeface="Times New Roman"/>
                        </a:rPr>
                        <a:t>do</a:t>
                      </a:r>
                      <a:r>
                        <a:rPr lang="x-none" sz="1800" b="1" baseline="0" noProof="0" dirty="0" smtClean="0">
                          <a:solidFill>
                            <a:srgbClr val="000000"/>
                          </a:solidFill>
                          <a:effectLst/>
                          <a:latin typeface="+mn-lt"/>
                          <a:ea typeface="Times New Roman"/>
                          <a:cs typeface="Times New Roman"/>
                        </a:rPr>
                        <a:t>-3</a:t>
                      </a:r>
                      <a:r>
                        <a:rPr lang="x-none" sz="1800" b="1" baseline="30000" noProof="0" dirty="0" smtClean="0">
                          <a:solidFill>
                            <a:srgbClr val="000000"/>
                          </a:solidFill>
                          <a:effectLst/>
                          <a:latin typeface="+mn-lt"/>
                          <a:ea typeface="Times New Roman"/>
                          <a:cs typeface="Times New Roman"/>
                        </a:rPr>
                        <a:t>er  </a:t>
                      </a:r>
                      <a:r>
                        <a:rPr lang="x-none" sz="1800" b="1" baseline="0" noProof="0" dirty="0" smtClean="0">
                          <a:solidFill>
                            <a:srgbClr val="000000"/>
                          </a:solidFill>
                          <a:effectLst/>
                          <a:latin typeface="+mn-lt"/>
                          <a:ea typeface="Times New Roman"/>
                          <a:cs typeface="Times New Roman"/>
                        </a:rPr>
                        <a:t>grado </a:t>
                      </a:r>
                      <a:r>
                        <a:rPr lang="x-none" sz="1800" b="1" noProof="0" dirty="0" smtClean="0">
                          <a:solidFill>
                            <a:srgbClr val="000000"/>
                          </a:solidFill>
                          <a:effectLst/>
                          <a:latin typeface="+mn-lt"/>
                          <a:ea typeface="Times New Roman"/>
                          <a:cs typeface="Times New Roman"/>
                        </a:rPr>
                        <a:t>puede . . . </a:t>
                      </a:r>
                      <a:endParaRPr lang="x-none" sz="18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703">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Productivo</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(S &amp; W)</a:t>
                      </a:r>
                      <a:endParaRPr lang="x-none" sz="14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1</a:t>
                      </a:r>
                      <a:endParaRPr lang="x-none" sz="21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2</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3</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4</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5</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x-none" sz="900" dirty="0" smtClean="0">
                          <a:solidFill>
                            <a:srgbClr val="000000"/>
                          </a:solidFill>
                          <a:effectLst/>
                          <a:latin typeface="+mn-lt"/>
                          <a:ea typeface="Times New Roman"/>
                          <a:cs typeface="Times New Roman"/>
                        </a:rPr>
                        <a:t> </a:t>
                      </a:r>
                      <a:r>
                        <a:rPr lang="x-none" sz="900" noProof="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una opinión sobre  un tema conocido.</a:t>
                      </a:r>
                      <a:endParaRPr lang="x-none" sz="900" noProof="0" dirty="0" smtClean="0">
                        <a:effectLst/>
                        <a:latin typeface="+mn-lt"/>
                        <a:ea typeface="Calibri"/>
                        <a:cs typeface="Times New Roman"/>
                      </a:endParaRPr>
                    </a:p>
                    <a:p>
                      <a:pPr marL="0" marR="0">
                        <a:lnSpc>
                          <a:spcPct val="115000"/>
                        </a:lnSpc>
                        <a:spcBef>
                          <a:spcPts val="0"/>
                        </a:spcBef>
                        <a:spcAft>
                          <a:spcPts val="0"/>
                        </a:spcAft>
                      </a:pP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a:t>
                      </a:r>
                      <a:endParaRPr lang="x-none" sz="9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dando</a:t>
                      </a:r>
                      <a:r>
                        <a:rPr lang="x-none" sz="900" b="0" i="0" u="none" strike="noStrike" baseline="0" dirty="0" smtClean="0">
                          <a:solidFill>
                            <a:srgbClr val="000000"/>
                          </a:solidFill>
                          <a:effectLst/>
                          <a:latin typeface="+mn-lt"/>
                        </a:rPr>
                        <a:t> una o más razones para su opinión.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opiniones</a:t>
                      </a:r>
                      <a:r>
                        <a:rPr lang="x-none" sz="900" b="0" i="0" u="none" strike="noStrike" baseline="0" noProof="0" dirty="0" smtClean="0">
                          <a:solidFill>
                            <a:srgbClr val="000000"/>
                          </a:solidFill>
                          <a:effectLst/>
                          <a:latin typeface="+mn-lt"/>
                        </a:rPr>
                        <a:t> sobre una variedad de temas, introduciendo el tema y dando varias razones para la opinión.</a:t>
                      </a:r>
                      <a:r>
                        <a:rPr lang="x-none" sz="900" b="0" dirty="0" smtClean="0">
                          <a:effectLst/>
                          <a:latin typeface="+mn-lt"/>
                        </a:rPr>
                        <a:t/>
                      </a:r>
                      <a:br>
                        <a:rPr lang="x-none" sz="900" b="0" dirty="0" smtClean="0">
                          <a:effectLst/>
                          <a:latin typeface="+mn-lt"/>
                        </a:rPr>
                      </a:b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opiniones sobre una variedad de</a:t>
                      </a:r>
                      <a:r>
                        <a:rPr lang="x-none" sz="900" b="0" i="0" u="none" strike="noStrike" baseline="0" dirty="0" smtClean="0">
                          <a:solidFill>
                            <a:srgbClr val="000000"/>
                          </a:solidFill>
                          <a:effectLst/>
                          <a:latin typeface="+mn-lt"/>
                        </a:rPr>
                        <a:t> temas, </a:t>
                      </a:r>
                      <a:r>
                        <a:rPr lang="x-none" sz="900" b="0" i="0" u="none" strike="noStrike" baseline="0" noProof="0" dirty="0" smtClean="0">
                          <a:solidFill>
                            <a:srgbClr val="000000"/>
                          </a:solidFill>
                          <a:effectLst/>
                          <a:latin typeface="+mn-lt"/>
                        </a:rPr>
                        <a:t>introduciendo el tema, dando varias razones para la opinión, y proporcionando una declaración de conclusión.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66735" y="76200"/>
            <a:ext cx="7375248" cy="429969"/>
          </a:xfrm>
          <a:prstGeom prst="rect">
            <a:avLst/>
          </a:prstGeom>
        </p:spPr>
        <p:txBody>
          <a:bodyPr wrap="square" lIns="91330" tIns="45665" rIns="91330" bIns="45665">
            <a:spAutoFit/>
          </a:bodyPr>
          <a:lstStyle/>
          <a:p>
            <a:pPr algn="ctr" defTabSz="1018809"/>
            <a:r>
              <a:rPr lang="es-ES" sz="2095" b="1" i="1" kern="1200" dirty="0">
                <a:solidFill>
                  <a:prstClr val="black"/>
                </a:solidFill>
                <a:latin typeface="Calibri"/>
                <a:ea typeface="+mn-ea"/>
                <a:cs typeface="+mn-cs"/>
              </a:rPr>
              <a:t>Estándares ELP de </a:t>
            </a:r>
            <a:r>
              <a:rPr lang="es-ES" sz="2095" b="1" i="1" kern="1200" dirty="0" smtClean="0">
                <a:solidFill>
                  <a:prstClr val="black"/>
                </a:solidFill>
                <a:latin typeface="Calibri"/>
                <a:ea typeface="+mn-ea"/>
                <a:cs typeface="+mn-cs"/>
              </a:rPr>
              <a:t>2</a:t>
            </a:r>
            <a:r>
              <a:rPr lang="es-ES" sz="2095" b="1" i="1" kern="1200" baseline="30000" dirty="0">
                <a:solidFill>
                  <a:prstClr val="black"/>
                </a:solidFill>
                <a:latin typeface="Calibri"/>
                <a:ea typeface="+mn-ea"/>
                <a:cs typeface="+mn-cs"/>
              </a:rPr>
              <a:t>d</a:t>
            </a:r>
            <a:r>
              <a:rPr lang="es-ES" sz="2095" b="1" i="1" kern="1200" baseline="30000" dirty="0" smtClean="0">
                <a:solidFill>
                  <a:prstClr val="black"/>
                </a:solidFill>
                <a:latin typeface="Calibri"/>
                <a:ea typeface="+mn-ea"/>
                <a:cs typeface="+mn-cs"/>
              </a:rPr>
              <a:t>o</a:t>
            </a:r>
            <a:r>
              <a:rPr lang="es-ES" sz="2095" b="1" i="1" kern="1200" dirty="0" smtClean="0">
                <a:solidFill>
                  <a:prstClr val="black"/>
                </a:solidFill>
                <a:latin typeface="Calibri"/>
                <a:ea typeface="+mn-ea"/>
                <a:cs typeface="+mn-cs"/>
              </a:rPr>
              <a:t> – 3</a:t>
            </a:r>
            <a:r>
              <a:rPr lang="es-ES" sz="2095" b="1" i="1" kern="1200" baseline="30000" dirty="0" smtClean="0">
                <a:solidFill>
                  <a:prstClr val="black"/>
                </a:solidFill>
                <a:latin typeface="Calibri"/>
                <a:ea typeface="+mn-ea"/>
                <a:cs typeface="+mn-cs"/>
              </a:rPr>
              <a:t>ro</a:t>
            </a:r>
            <a:r>
              <a:rPr lang="es-ES" sz="2095" b="1" i="1" kern="1200" dirty="0" smtClean="0">
                <a:solidFill>
                  <a:prstClr val="black"/>
                </a:solidFill>
                <a:latin typeface="Calibri"/>
                <a:ea typeface="+mn-ea"/>
                <a:cs typeface="+mn-cs"/>
              </a:rPr>
              <a:t> organizados </a:t>
            </a:r>
            <a:r>
              <a:rPr lang="es-ES" sz="2095" b="1" i="1" kern="1200" dirty="0">
                <a:solidFill>
                  <a:prstClr val="black"/>
                </a:solidFill>
                <a:latin typeface="Calibri"/>
                <a:ea typeface="+mn-ea"/>
                <a:cs typeface="+mn-cs"/>
              </a:rPr>
              <a:t>por M</a:t>
            </a:r>
            <a:r>
              <a:rPr lang="es-ES" sz="2095" b="1" i="1" kern="1200" dirty="0" smtClean="0">
                <a:solidFill>
                  <a:prstClr val="black"/>
                </a:solidFill>
                <a:latin typeface="Calibri"/>
                <a:ea typeface="+mn-ea"/>
                <a:cs typeface="+mn-cs"/>
              </a:rPr>
              <a:t>odalidad</a:t>
            </a:r>
            <a:endParaRPr lang="es-ES" sz="2095" b="1" i="1" kern="1200" dirty="0">
              <a:solidFill>
                <a:prstClr val="black"/>
              </a:solidFill>
              <a:latin typeface="Calibri"/>
              <a:ea typeface="+mn-ea"/>
              <a:cs typeface="+mn-cs"/>
            </a:endParaRPr>
          </a:p>
        </p:txBody>
      </p:sp>
      <p:sp>
        <p:nvSpPr>
          <p:cNvPr id="6" name="TextBox 5"/>
          <p:cNvSpPr txBox="1"/>
          <p:nvPr/>
        </p:nvSpPr>
        <p:spPr>
          <a:xfrm>
            <a:off x="3541460" y="9471877"/>
            <a:ext cx="3768814" cy="221279"/>
          </a:xfrm>
          <a:prstGeom prst="rect">
            <a:avLst/>
          </a:prstGeom>
          <a:noFill/>
        </p:spPr>
        <p:txBody>
          <a:bodyPr wrap="square" rtlCol="0">
            <a:spAutoFit/>
          </a:bodyPr>
          <a:lstStyle/>
          <a:p>
            <a:pPr defTabSz="1018809"/>
            <a:r>
              <a:rPr lang="en-US" sz="838" b="1" i="1" kern="1200" dirty="0">
                <a:solidFill>
                  <a:prstClr val="black"/>
                </a:solidFill>
                <a:latin typeface="Calibri"/>
                <a:ea typeface="+mn-ea"/>
                <a:cs typeface="+mn-cs"/>
              </a:rPr>
              <a:t>Oregon ELP Standards Aligned with Performance Task, 2014; Arcema Tovar</a:t>
            </a:r>
          </a:p>
        </p:txBody>
      </p:sp>
      <p:sp>
        <p:nvSpPr>
          <p:cNvPr id="10" name="Rectangle 9"/>
          <p:cNvSpPr/>
          <p:nvPr/>
        </p:nvSpPr>
        <p:spPr>
          <a:xfrm>
            <a:off x="7136872" y="9652962"/>
            <a:ext cx="341760" cy="276999"/>
          </a:xfrm>
          <a:prstGeom prst="rect">
            <a:avLst/>
          </a:prstGeom>
        </p:spPr>
        <p:txBody>
          <a:bodyPr wrap="none">
            <a:spAutoFit/>
          </a:bodyPr>
          <a:lstStyle/>
          <a:p>
            <a:pPr algn="r" defTabSz="1018809"/>
            <a:r>
              <a:rPr lang="es-419" sz="1200" kern="1200" dirty="0" smtClean="0">
                <a:solidFill>
                  <a:prstClr val="black">
                    <a:tint val="75000"/>
                  </a:prstClr>
                </a:solidFill>
                <a:latin typeface="+mn-lt"/>
                <a:ea typeface="+mn-ea"/>
                <a:cs typeface="+mn-cs"/>
              </a:rPr>
              <a:t>19</a:t>
            </a:r>
            <a:endParaRPr lang="es-419" sz="1200" kern="1200" dirty="0">
              <a:solidFill>
                <a:prstClr val="black">
                  <a:tint val="75000"/>
                </a:prstClr>
              </a:solidFill>
              <a:latin typeface="+mn-lt"/>
              <a:ea typeface="+mn-ea"/>
              <a:cs typeface="+mn-cs"/>
            </a:endParaRPr>
          </a:p>
        </p:txBody>
      </p:sp>
      <p:sp>
        <p:nvSpPr>
          <p:cNvPr id="11" name="Rectangle 10"/>
          <p:cNvSpPr/>
          <p:nvPr/>
        </p:nvSpPr>
        <p:spPr>
          <a:xfrm>
            <a:off x="3842741" y="9685867"/>
            <a:ext cx="3886200" cy="241824"/>
          </a:xfrm>
          <a:prstGeom prst="rect">
            <a:avLst/>
          </a:prstGeom>
        </p:spPr>
        <p:txBody>
          <a:bodyPr lIns="96378" tIns="48189" rIns="96378" bIns="48189">
            <a:spAutoFit/>
          </a:bodyPr>
          <a:lstStyle/>
          <a:p>
            <a:pPr defTabSz="1018809"/>
            <a:r>
              <a:rPr lang="en-US" sz="900" kern="1200" dirty="0" smtClean="0">
                <a:solidFill>
                  <a:prstClr val="black"/>
                </a:solidFill>
                <a:latin typeface="Calibri"/>
                <a:ea typeface="+mn-ea"/>
                <a:cs typeface="+mn-cs"/>
              </a:rPr>
              <a:t>Rev. Control:  07/01/2015 HSD – OSP and Susan Richmond</a:t>
            </a:r>
            <a:endParaRPr lang="en-US" sz="900" kern="1200" dirty="0">
              <a:solidFill>
                <a:prstClr val="black"/>
              </a:solidFill>
              <a:latin typeface="Calibri"/>
              <a:ea typeface="+mn-ea"/>
              <a:cs typeface="+mn-cs"/>
            </a:endParaRPr>
          </a:p>
        </p:txBody>
      </p:sp>
    </p:spTree>
    <p:extLst>
      <p:ext uri="{BB962C8B-B14F-4D97-AF65-F5344CB8AC3E}">
        <p14:creationId xmlns:p14="http://schemas.microsoft.com/office/powerpoint/2010/main" val="3245946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aphicFrame>
        <p:nvGraphicFramePr>
          <p:cNvPr id="360" name="Shape 360"/>
          <p:cNvGraphicFramePr/>
          <p:nvPr>
            <p:extLst>
              <p:ext uri="{D42A27DB-BD31-4B8C-83A1-F6EECF244321}">
                <p14:modId xmlns:p14="http://schemas.microsoft.com/office/powerpoint/2010/main" val="2030857943"/>
              </p:ext>
            </p:extLst>
          </p:nvPr>
        </p:nvGraphicFramePr>
        <p:xfrm>
          <a:off x="812415" y="6441948"/>
          <a:ext cx="6101725" cy="2220530"/>
        </p:xfrm>
        <a:graphic>
          <a:graphicData uri="http://schemas.openxmlformats.org/drawingml/2006/table">
            <a:tbl>
              <a:tblPr firstRow="1" bandRow="1">
                <a:noFill/>
                <a:tableStyleId>{091DE402-5FB3-46B0-AA6F-EA3C15B787BF}</a:tableStyleId>
              </a:tblPr>
              <a:tblGrid>
                <a:gridCol w="461825"/>
                <a:gridCol w="2401450"/>
                <a:gridCol w="2586175"/>
                <a:gridCol w="652275"/>
              </a:tblGrid>
              <a:tr h="285000">
                <a:tc gridSpan="4">
                  <a:txBody>
                    <a:bodyPr/>
                    <a:lstStyle/>
                    <a:p>
                      <a:pPr marL="0" marR="0" lvl="0" indent="0" algn="ctr" rtl="0">
                        <a:spcBef>
                          <a:spcPts val="0"/>
                        </a:spcBef>
                        <a:buSzPct val="25000"/>
                        <a:buNone/>
                      </a:pPr>
                      <a:r>
                        <a:rPr lang="es-419" sz="1200" b="1" u="none" strike="noStrike" cap="none" noProof="0" dirty="0" smtClean="0">
                          <a:solidFill>
                            <a:schemeClr val="dk1"/>
                          </a:solidFill>
                        </a:rPr>
                        <a:t>Escrito </a:t>
                      </a:r>
                      <a:r>
                        <a:rPr lang="es-419" sz="1200" b="1" noProof="0" dirty="0" smtClean="0"/>
                        <a:t>de opinión</a:t>
                      </a:r>
                      <a:r>
                        <a:rPr lang="es-419" sz="1200" b="1" u="none" strike="noStrike" cap="none" noProof="0" dirty="0" smtClean="0">
                          <a:solidFill>
                            <a:schemeClr val="dk1"/>
                          </a:solidFill>
                        </a:rPr>
                        <a:t> y Lenguaje</a:t>
                      </a:r>
                      <a:endParaRPr lang="es-419" sz="1200" b="1" u="none" strike="noStrike" cap="none" noProof="0" dirty="0">
                        <a:solidFill>
                          <a:schemeClr val="dk1"/>
                        </a:solidFill>
                      </a:endParaRPr>
                    </a:p>
                  </a:txBody>
                  <a:tcPr marL="103625" marR="103625" marT="50300" marB="50300">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3475">
                <a:tc gridSpan="2">
                  <a:txBody>
                    <a:bodyPr/>
                    <a:lstStyle/>
                    <a:p>
                      <a:pPr marL="0" marR="0" lvl="0" indent="0" algn="ctr" rtl="0">
                        <a:spcBef>
                          <a:spcPts val="0"/>
                        </a:spcBef>
                        <a:buSzPct val="25000"/>
                        <a:buNone/>
                      </a:pPr>
                      <a:r>
                        <a:rPr lang="es-419" sz="1200" b="1" u="none" strike="noStrike" cap="none" noProof="0" dirty="0" smtClean="0">
                          <a:solidFill>
                            <a:schemeClr val="dk1"/>
                          </a:solidFill>
                        </a:rPr>
                        <a:t>Objetivos</a:t>
                      </a:r>
                      <a:endParaRPr lang="es-419" sz="1200" b="1" u="none" strike="noStrike" cap="none" noProof="0" dirty="0">
                        <a:solidFill>
                          <a:schemeClr val="dk1"/>
                        </a:solidFill>
                      </a:endParaRPr>
                    </a:p>
                  </a:txBody>
                  <a:tcPr marL="103625" marR="103625" marT="50300" marB="50300">
                    <a:solidFill>
                      <a:schemeClr val="lt1"/>
                    </a:solidFill>
                  </a:tcPr>
                </a:tc>
                <a:tc hMerge="1">
                  <a:txBody>
                    <a:bodyPr/>
                    <a:lstStyle/>
                    <a:p>
                      <a:endParaRPr lang="en-US"/>
                    </a:p>
                  </a:txBody>
                  <a:tcPr/>
                </a:tc>
                <a:tc>
                  <a:txBody>
                    <a:bodyPr/>
                    <a:lstStyle/>
                    <a:p>
                      <a:pPr marL="0" marR="0" lvl="0" indent="0" algn="ctr" rtl="0">
                        <a:spcBef>
                          <a:spcPts val="0"/>
                        </a:spcBef>
                        <a:buSzPct val="25000"/>
                        <a:buNone/>
                      </a:pPr>
                      <a:r>
                        <a:rPr lang="es-419" sz="1200" b="1" u="none" strike="noStrike" cap="none" noProof="0" dirty="0" smtClean="0">
                          <a:solidFill>
                            <a:schemeClr val="dk1"/>
                          </a:solidFill>
                        </a:rPr>
                        <a:t>Estándares</a:t>
                      </a:r>
                      <a:endParaRPr lang="es-419" sz="1200" b="1" u="none" strike="noStrike" cap="none" noProof="0" dirty="0">
                        <a:solidFill>
                          <a:schemeClr val="dk1"/>
                        </a:solidFill>
                      </a:endParaRPr>
                    </a:p>
                  </a:txBody>
                  <a:tcPr marL="103625" marR="103625" marT="50300" marB="50300">
                    <a:solidFill>
                      <a:schemeClr val="lt1"/>
                    </a:solidFill>
                  </a:tcPr>
                </a:tc>
                <a:tc>
                  <a:txBody>
                    <a:bodyPr/>
                    <a:lstStyle/>
                    <a:p>
                      <a:pPr marL="0" marR="0" lvl="0" indent="0" algn="ctr" rtl="0">
                        <a:spcBef>
                          <a:spcPts val="0"/>
                        </a:spcBef>
                        <a:buSzPct val="25000"/>
                        <a:buNone/>
                      </a:pPr>
                      <a:r>
                        <a:rPr lang="en-US" sz="1200" b="1" u="none" strike="noStrike" cap="none">
                          <a:solidFill>
                            <a:schemeClr val="dk1"/>
                          </a:solidFill>
                        </a:rPr>
                        <a:t>DOK</a:t>
                      </a:r>
                    </a:p>
                  </a:txBody>
                  <a:tcPr marL="103625" marR="103625" marT="50300" marB="50300">
                    <a:solidFill>
                      <a:schemeClr val="lt1"/>
                    </a:solidFill>
                  </a:tcPr>
                </a:tc>
              </a:tr>
              <a:tr h="304800">
                <a:tc>
                  <a:txBody>
                    <a:bodyPr/>
                    <a:lstStyle/>
                    <a:p>
                      <a:pPr marL="0" marR="0" lvl="0" indent="0" algn="l" rtl="0">
                        <a:spcBef>
                          <a:spcPts val="0"/>
                        </a:spcBef>
                        <a:buSzPct val="25000"/>
                        <a:buNone/>
                      </a:pPr>
                      <a:r>
                        <a:rPr lang="en-US" sz="1200" b="1" u="none" strike="noStrike" cap="none">
                          <a:solidFill>
                            <a:schemeClr val="dk1"/>
                          </a:solidFill>
                        </a:rPr>
                        <a:t>6a</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Escri</a:t>
                      </a:r>
                      <a:r>
                        <a:rPr lang="es-419" sz="1200" b="1" noProof="0" dirty="0" smtClean="0"/>
                        <a:t>to breve de opinión</a:t>
                      </a:r>
                      <a:r>
                        <a:rPr lang="es-419" sz="1200" b="1" noProof="0" dirty="0" smtClean="0">
                          <a:solidFill>
                            <a:schemeClr val="dk1"/>
                          </a:solidFill>
                        </a:rPr>
                        <a:t> </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W.3.1a, W.3.1b,  W.3.1c, W.3.1d</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3</a:t>
                      </a:r>
                    </a:p>
                  </a:txBody>
                  <a:tcPr marL="103625" marR="103625" marT="50300" marB="50300" anchor="ctr">
                    <a:solidFill>
                      <a:srgbClr val="FFFFCC"/>
                    </a:solidFill>
                  </a:tcPr>
                </a:tc>
              </a:tr>
              <a:tr h="304800">
                <a:tc>
                  <a:txBody>
                    <a:bodyPr/>
                    <a:lstStyle/>
                    <a:p>
                      <a:pPr marL="0" marR="0" lvl="0" indent="0" algn="l" rtl="0">
                        <a:spcBef>
                          <a:spcPts val="0"/>
                        </a:spcBef>
                        <a:buSzPct val="25000"/>
                        <a:buNone/>
                      </a:pPr>
                      <a:r>
                        <a:rPr lang="en-US" sz="1200" b="1">
                          <a:solidFill>
                            <a:schemeClr val="dk1"/>
                          </a:solidFill>
                        </a:rPr>
                        <a:t>6b</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Escribir-Revisar: Escrito </a:t>
                      </a:r>
                      <a:r>
                        <a:rPr lang="es-419" sz="1200" b="1" noProof="0" dirty="0" smtClean="0"/>
                        <a:t>de opinión</a:t>
                      </a:r>
                      <a:endParaRPr lang="es-419" sz="1200" b="1" noProof="0" dirty="0"/>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W.3.1a, W.3.1b,  W.3.1c, W.3.1d</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2</a:t>
                      </a:r>
                    </a:p>
                  </a:txBody>
                  <a:tcPr marL="103625" marR="103625" marT="50300" marB="50300" anchor="ctr">
                    <a:solidFill>
                      <a:srgbClr val="FFFFCC"/>
                    </a:solidFill>
                  </a:tcPr>
                </a:tc>
              </a:tr>
              <a:tr h="472450">
                <a:tc>
                  <a:txBody>
                    <a:bodyPr/>
                    <a:lstStyle/>
                    <a:p>
                      <a:pPr marL="0" marR="0" lvl="0" indent="0" algn="l" rtl="0">
                        <a:spcBef>
                          <a:spcPts val="0"/>
                        </a:spcBef>
                        <a:buSzPct val="25000"/>
                        <a:buNone/>
                      </a:pPr>
                      <a:r>
                        <a:rPr lang="en-US" sz="1200" b="1">
                          <a:solidFill>
                            <a:schemeClr val="dk1"/>
                          </a:solidFill>
                        </a:rPr>
                        <a:t>7</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Composición completa </a:t>
                      </a:r>
                      <a:r>
                        <a:rPr lang="es-419" sz="1200" b="1" noProof="0" dirty="0" smtClean="0"/>
                        <a:t>de opinión</a:t>
                      </a:r>
                    </a:p>
                    <a:p>
                      <a:pPr marL="0" marR="0" lvl="0" indent="0" algn="l" rtl="0">
                        <a:spcBef>
                          <a:spcPts val="0"/>
                        </a:spcBef>
                        <a:buSzPct val="25000"/>
                        <a:buNone/>
                      </a:pPr>
                      <a:endParaRPr lang="es-419" sz="1200" b="1" noProof="0" dirty="0"/>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W.3.1a, W.3.1b, W.3.1c, W.3.1d, W.3.4,</a:t>
                      </a:r>
                      <a:r>
                        <a:rPr lang="es-419" sz="1200" b="1" baseline="0" noProof="0" dirty="0" smtClean="0">
                          <a:solidFill>
                            <a:schemeClr val="dk1"/>
                          </a:solidFill>
                        </a:rPr>
                        <a:t> </a:t>
                      </a:r>
                      <a:r>
                        <a:rPr lang="es-419" sz="1200" b="1" noProof="0" dirty="0" smtClean="0">
                          <a:solidFill>
                            <a:schemeClr val="dk1"/>
                          </a:solidFill>
                        </a:rPr>
                        <a:t>W.3.5, W.3.8</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4</a:t>
                      </a: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solidFill>
                            <a:schemeClr val="dk1"/>
                          </a:solidFill>
                        </a:rPr>
                        <a:t>8</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Uso del lenguaje-vocabulario</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L.3.3a</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1-2</a:t>
                      </a: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solidFill>
                            <a:schemeClr val="dk1"/>
                          </a:solidFill>
                        </a:rPr>
                        <a:t>9</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Editar y clarificar</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L.3.2e</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dirty="0">
                          <a:solidFill>
                            <a:schemeClr val="dk1"/>
                          </a:solidFill>
                        </a:rPr>
                        <a:t>1-2</a:t>
                      </a:r>
                    </a:p>
                  </a:txBody>
                  <a:tcPr marL="103625" marR="103625" marT="50300" marB="50300" anchor="ctr">
                    <a:solidFill>
                      <a:srgbClr val="FFFFCC"/>
                    </a:solidFill>
                  </a:tcPr>
                </a:tc>
              </a:tr>
            </a:tbl>
          </a:graphicData>
        </a:graphic>
      </p:graphicFrame>
      <p:grpSp>
        <p:nvGrpSpPr>
          <p:cNvPr id="361" name="Shape 361"/>
          <p:cNvGrpSpPr/>
          <p:nvPr/>
        </p:nvGrpSpPr>
        <p:grpSpPr>
          <a:xfrm>
            <a:off x="454874" y="787673"/>
            <a:ext cx="3053157" cy="2443428"/>
            <a:chOff x="3733800" y="524470"/>
            <a:chExt cx="2936010" cy="2526028"/>
          </a:xfrm>
        </p:grpSpPr>
        <p:sp>
          <p:nvSpPr>
            <p:cNvPr id="362" name="Shape 362"/>
            <p:cNvSpPr/>
            <p:nvPr/>
          </p:nvSpPr>
          <p:spPr>
            <a:xfrm>
              <a:off x="3733800" y="524470"/>
              <a:ext cx="1298400" cy="1050000"/>
            </a:xfrm>
            <a:prstGeom prst="rect">
              <a:avLst/>
            </a:prstGeom>
            <a:solidFill>
              <a:srgbClr val="FFFFBD"/>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s-419" sz="6000" b="1" dirty="0" smtClean="0">
                  <a:solidFill>
                    <a:srgbClr val="FFA15D"/>
                  </a:solidFill>
                  <a:latin typeface="Calibri"/>
                  <a:ea typeface="Calibri"/>
                  <a:cs typeface="Calibri"/>
                  <a:sym typeface="Calibri"/>
                </a:rPr>
                <a:t>3</a:t>
              </a:r>
              <a:r>
                <a:rPr lang="es-419" sz="6000" b="1" baseline="30000" dirty="0" smtClean="0">
                  <a:solidFill>
                    <a:srgbClr val="FFA15D"/>
                  </a:solidFill>
                  <a:latin typeface="Calibri"/>
                  <a:ea typeface="Calibri"/>
                  <a:cs typeface="Calibri"/>
                  <a:sym typeface="Calibri"/>
                </a:rPr>
                <a:t>er</a:t>
              </a:r>
              <a:endParaRPr lang="es-419" sz="6000" b="1" baseline="30000" dirty="0">
                <a:solidFill>
                  <a:srgbClr val="FFA15D"/>
                </a:solidFill>
                <a:latin typeface="Calibri"/>
                <a:ea typeface="Calibri"/>
                <a:cs typeface="Calibri"/>
                <a:sym typeface="Calibri"/>
              </a:endParaRPr>
            </a:p>
          </p:txBody>
        </p:sp>
        <p:grpSp>
          <p:nvGrpSpPr>
            <p:cNvPr id="363" name="Shape 363"/>
            <p:cNvGrpSpPr/>
            <p:nvPr/>
          </p:nvGrpSpPr>
          <p:grpSpPr>
            <a:xfrm>
              <a:off x="4275746" y="577240"/>
              <a:ext cx="2394064" cy="2473258"/>
              <a:chOff x="1975830" y="882134"/>
              <a:chExt cx="3364340" cy="3243617"/>
            </a:xfrm>
          </p:grpSpPr>
          <p:sp>
            <p:nvSpPr>
              <p:cNvPr id="364" name="Shape 364"/>
              <p:cNvSpPr/>
              <p:nvPr/>
            </p:nvSpPr>
            <p:spPr>
              <a:xfrm rot="1584421" flipH="1">
                <a:off x="1975830" y="1498360"/>
                <a:ext cx="3113020" cy="2076331"/>
              </a:xfrm>
              <a:prstGeom prst="parallelogram">
                <a:avLst>
                  <a:gd name="adj" fmla="val 25000"/>
                </a:avLst>
              </a:prstGeom>
              <a:solidFill>
                <a:srgbClr val="002060"/>
              </a:solidFill>
              <a:ln>
                <a:noFill/>
              </a:ln>
            </p:spPr>
            <p:txBody>
              <a:bodyPr lIns="91425" tIns="45700" rIns="91425" bIns="45700" anchor="ctr" anchorCtr="0">
                <a:noAutofit/>
              </a:bodyPr>
              <a:lstStyle/>
              <a:p>
                <a:pPr marL="0" marR="0" lvl="0" indent="0" algn="ctr" rtl="0">
                  <a:spcBef>
                    <a:spcPts val="0"/>
                  </a:spcBef>
                  <a:buNone/>
                </a:pPr>
                <a:endParaRPr lang="es-419" sz="1900" dirty="0">
                  <a:solidFill>
                    <a:schemeClr val="lt1"/>
                  </a:solidFill>
                  <a:latin typeface="Calibri"/>
                  <a:ea typeface="Calibri"/>
                  <a:cs typeface="Calibri"/>
                  <a:sym typeface="Calibri"/>
                </a:endParaRPr>
              </a:p>
            </p:txBody>
          </p:sp>
          <p:sp>
            <p:nvSpPr>
              <p:cNvPr id="365" name="Shape 365"/>
              <p:cNvSpPr/>
              <p:nvPr/>
            </p:nvSpPr>
            <p:spPr>
              <a:xfrm>
                <a:off x="2577440" y="882134"/>
                <a:ext cx="2505900" cy="1981200"/>
              </a:xfrm>
              <a:prstGeom prst="parallelogram">
                <a:avLst>
                  <a:gd name="adj" fmla="val 25000"/>
                </a:avLst>
              </a:prstGeom>
              <a:solidFill>
                <a:srgbClr val="953734"/>
              </a:solidFill>
              <a:ln>
                <a:noFill/>
              </a:ln>
            </p:spPr>
            <p:txBody>
              <a:bodyPr lIns="91425" tIns="45700" rIns="91425" bIns="45700" anchor="ctr" anchorCtr="0">
                <a:noAutofit/>
              </a:bodyPr>
              <a:lstStyle/>
              <a:p>
                <a:pPr marL="0" marR="0" lvl="0" indent="0" algn="ctr" rtl="0">
                  <a:spcBef>
                    <a:spcPts val="0"/>
                  </a:spcBef>
                  <a:buNone/>
                </a:pPr>
                <a:endParaRPr lang="es-419" sz="1900" dirty="0">
                  <a:solidFill>
                    <a:schemeClr val="lt1"/>
                  </a:solidFill>
                  <a:latin typeface="Calibri"/>
                  <a:ea typeface="Calibri"/>
                  <a:cs typeface="Calibri"/>
                  <a:sym typeface="Calibri"/>
                </a:endParaRPr>
              </a:p>
            </p:txBody>
          </p:sp>
          <p:grpSp>
            <p:nvGrpSpPr>
              <p:cNvPr id="366" name="Shape 366"/>
              <p:cNvGrpSpPr/>
              <p:nvPr/>
            </p:nvGrpSpPr>
            <p:grpSpPr>
              <a:xfrm>
                <a:off x="2222695" y="1331633"/>
                <a:ext cx="2869187" cy="1796580"/>
                <a:chOff x="-3202517" y="656314"/>
                <a:chExt cx="3755973" cy="2475992"/>
              </a:xfrm>
            </p:grpSpPr>
            <p:sp>
              <p:nvSpPr>
                <p:cNvPr id="367" name="Shape 367"/>
                <p:cNvSpPr/>
                <p:nvPr/>
              </p:nvSpPr>
              <p:spPr>
                <a:xfrm rot="20691756">
                  <a:off x="-3202517" y="656314"/>
                  <a:ext cx="3755973" cy="2475992"/>
                </a:xfrm>
                <a:prstGeom prst="rect">
                  <a:avLst/>
                </a:prstGeom>
                <a:solidFill>
                  <a:srgbClr val="D9959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pic>
              <p:nvPicPr>
                <p:cNvPr id="368" name="Shape 368"/>
                <p:cNvPicPr preferRelativeResize="0"/>
                <p:nvPr/>
              </p:nvPicPr>
              <p:blipFill rotWithShape="1">
                <a:blip r:embed="rId3">
                  <a:alphaModFix/>
                </a:blip>
                <a:srcRect t="8821" b="13665"/>
                <a:stretch/>
              </p:blipFill>
              <p:spPr>
                <a:xfrm rot="20625571">
                  <a:off x="-2583468" y="1169711"/>
                  <a:ext cx="2562303" cy="1655345"/>
                </a:xfrm>
                <a:prstGeom prst="rect">
                  <a:avLst/>
                </a:prstGeom>
                <a:solidFill>
                  <a:srgbClr val="ECECEC"/>
                </a:solidFill>
                <a:ln w="190500" cap="sq" cmpd="sng">
                  <a:solidFill>
                    <a:srgbClr val="FFFFFF"/>
                  </a:solidFill>
                  <a:prstDash val="solid"/>
                  <a:miter/>
                  <a:headEnd type="none" w="med" len="med"/>
                  <a:tailEnd type="none" w="med" len="med"/>
                </a:ln>
              </p:spPr>
            </p:pic>
          </p:grpSp>
          <p:grpSp>
            <p:nvGrpSpPr>
              <p:cNvPr id="369" name="Shape 369"/>
              <p:cNvGrpSpPr/>
              <p:nvPr/>
            </p:nvGrpSpPr>
            <p:grpSpPr>
              <a:xfrm>
                <a:off x="3430975" y="2511045"/>
                <a:ext cx="1909195" cy="1614706"/>
                <a:chOff x="5205634" y="2467110"/>
                <a:chExt cx="1909195" cy="1614706"/>
              </a:xfrm>
            </p:grpSpPr>
            <p:pic>
              <p:nvPicPr>
                <p:cNvPr id="370" name="Shape 370"/>
                <p:cNvPicPr preferRelativeResize="0"/>
                <p:nvPr/>
              </p:nvPicPr>
              <p:blipFill rotWithShape="1">
                <a:blip r:embed="rId4">
                  <a:alphaModFix/>
                </a:blip>
                <a:srcRect/>
                <a:stretch/>
              </p:blipFill>
              <p:spPr>
                <a:xfrm rot="17834908">
                  <a:off x="5205634" y="2467110"/>
                  <a:ext cx="1349785" cy="1349786"/>
                </a:xfrm>
                <a:prstGeom prst="rect">
                  <a:avLst/>
                </a:prstGeom>
                <a:noFill/>
                <a:ln>
                  <a:noFill/>
                </a:ln>
              </p:spPr>
            </p:pic>
            <p:pic>
              <p:nvPicPr>
                <p:cNvPr id="371" name="Shape 371"/>
                <p:cNvPicPr preferRelativeResize="0"/>
                <p:nvPr/>
              </p:nvPicPr>
              <p:blipFill rotWithShape="1">
                <a:blip r:embed="rId5">
                  <a:alphaModFix/>
                </a:blip>
                <a:srcRect/>
                <a:stretch/>
              </p:blipFill>
              <p:spPr>
                <a:xfrm rot="19570332">
                  <a:off x="5764907" y="2731894"/>
                  <a:ext cx="1349922" cy="1349922"/>
                </a:xfrm>
                <a:prstGeom prst="rect">
                  <a:avLst/>
                </a:prstGeom>
                <a:noFill/>
                <a:ln>
                  <a:noFill/>
                </a:ln>
              </p:spPr>
            </p:pic>
          </p:grpSp>
        </p:grpSp>
      </p:grpSp>
      <p:sp>
        <p:nvSpPr>
          <p:cNvPr id="372" name="Shape 372"/>
          <p:cNvSpPr txBox="1"/>
          <p:nvPr/>
        </p:nvSpPr>
        <p:spPr>
          <a:xfrm>
            <a:off x="3660318" y="1557167"/>
            <a:ext cx="3258454" cy="872400"/>
          </a:xfrm>
          <a:prstGeom prst="rect">
            <a:avLst/>
          </a:prstGeom>
          <a:noFill/>
          <a:ln>
            <a:noFill/>
          </a:ln>
          <a:effectLst>
            <a:outerShdw blurRad="50800" dist="88900" dir="10800000" algn="r" rotWithShape="0">
              <a:schemeClr val="bg1">
                <a:lumMod val="85000"/>
                <a:alpha val="40000"/>
              </a:schemeClr>
            </a:outerShdw>
          </a:effectLst>
        </p:spPr>
        <p:txBody>
          <a:bodyPr lIns="101875" tIns="50925" rIns="101875" bIns="50925" anchor="t" anchorCtr="0">
            <a:noAutofit/>
          </a:bodyPr>
          <a:lstStyle/>
          <a:p>
            <a:pPr marL="0" marR="0" lvl="0" indent="0" algn="l" rtl="0">
              <a:spcBef>
                <a:spcPts val="0"/>
              </a:spcBef>
              <a:buSzPct val="25000"/>
              <a:buNone/>
            </a:pPr>
            <a:r>
              <a:rPr lang="es-419" sz="2600" b="1" dirty="0" smtClean="0">
                <a:solidFill>
                  <a:srgbClr val="366092"/>
                </a:solidFill>
                <a:effectLst>
                  <a:outerShdw blurRad="50800" dist="50800" dir="5400000" algn="ctr" rotWithShape="0">
                    <a:schemeClr val="bg1">
                      <a:lumMod val="85000"/>
                    </a:schemeClr>
                  </a:outerShdw>
                </a:effectLst>
                <a:latin typeface="Bookman Old Style" panose="02050604050505020204" pitchFamily="18" charset="0"/>
                <a:ea typeface="Domine"/>
                <a:cs typeface="Domine"/>
                <a:sym typeface="Domine"/>
              </a:rPr>
              <a:t>Trimestre cuatro</a:t>
            </a:r>
          </a:p>
          <a:p>
            <a:pPr marL="0" marR="0" lvl="0" indent="0" algn="l" rtl="0">
              <a:spcBef>
                <a:spcPts val="0"/>
              </a:spcBef>
              <a:buSzPct val="25000"/>
              <a:buNone/>
            </a:pPr>
            <a:r>
              <a:rPr lang="es-419" sz="2600" b="1" dirty="0" smtClean="0">
                <a:solidFill>
                  <a:schemeClr val="dk1"/>
                </a:solidFill>
                <a:effectLst>
                  <a:outerShdw blurRad="50800" dist="50800" dir="5400000" algn="ctr" rotWithShape="0">
                    <a:schemeClr val="bg1">
                      <a:lumMod val="85000"/>
                    </a:schemeClr>
                  </a:outerShdw>
                </a:effectLst>
                <a:latin typeface="Bookman Old Style" panose="02050604050505020204" pitchFamily="18" charset="0"/>
                <a:ea typeface="Domine"/>
                <a:cs typeface="Domine"/>
                <a:sym typeface="Domine"/>
              </a:rPr>
              <a:t>Pre-evaluación</a:t>
            </a:r>
            <a:endParaRPr lang="es-419" sz="2600" b="1" dirty="0">
              <a:solidFill>
                <a:schemeClr val="dk1"/>
              </a:solidFill>
              <a:effectLst>
                <a:outerShdw blurRad="50800" dist="50800" dir="5400000" algn="ctr" rotWithShape="0">
                  <a:schemeClr val="bg1">
                    <a:lumMod val="85000"/>
                  </a:schemeClr>
                </a:outerShdw>
              </a:effectLst>
              <a:latin typeface="Bookman Old Style" panose="02050604050505020204" pitchFamily="18" charset="0"/>
              <a:ea typeface="Domine"/>
              <a:cs typeface="Domine"/>
              <a:sym typeface="Domine"/>
            </a:endParaRPr>
          </a:p>
        </p:txBody>
      </p:sp>
      <p:sp>
        <p:nvSpPr>
          <p:cNvPr id="373" name="Shape 373"/>
          <p:cNvSpPr/>
          <p:nvPr/>
        </p:nvSpPr>
        <p:spPr>
          <a:xfrm>
            <a:off x="4848448" y="7036037"/>
            <a:ext cx="520994" cy="228600"/>
          </a:xfrm>
          <a:prstGeom prst="rect">
            <a:avLst/>
          </a:prstGeom>
          <a:no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374" name="Shape 374"/>
          <p:cNvSpPr/>
          <p:nvPr/>
        </p:nvSpPr>
        <p:spPr>
          <a:xfrm>
            <a:off x="4255913" y="7343769"/>
            <a:ext cx="518105" cy="228600"/>
          </a:xfrm>
          <a:prstGeom prst="rect">
            <a:avLst/>
          </a:prstGeom>
          <a:no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375" name="Shape 375"/>
          <p:cNvSpPr/>
          <p:nvPr/>
        </p:nvSpPr>
        <p:spPr>
          <a:xfrm>
            <a:off x="3726751" y="7650207"/>
            <a:ext cx="2302500" cy="381000"/>
          </a:xfrm>
          <a:prstGeom prst="rect">
            <a:avLst/>
          </a:prstGeom>
          <a:no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aphicFrame>
        <p:nvGraphicFramePr>
          <p:cNvPr id="376" name="Shape 376"/>
          <p:cNvGraphicFramePr/>
          <p:nvPr>
            <p:extLst>
              <p:ext uri="{D42A27DB-BD31-4B8C-83A1-F6EECF244321}">
                <p14:modId xmlns:p14="http://schemas.microsoft.com/office/powerpoint/2010/main" val="2189670654"/>
              </p:ext>
            </p:extLst>
          </p:nvPr>
        </p:nvGraphicFramePr>
        <p:xfrm>
          <a:off x="1642041" y="2992388"/>
          <a:ext cx="4759950" cy="1421960"/>
        </p:xfrm>
        <a:graphic>
          <a:graphicData uri="http://schemas.openxmlformats.org/drawingml/2006/table">
            <a:tbl>
              <a:tblPr firstRow="1" bandRow="1">
                <a:noFill/>
                <a:tableStyleId>{091DE402-5FB3-46B0-AA6F-EA3C15B787BF}</a:tableStyleId>
              </a:tblPr>
              <a:tblGrid>
                <a:gridCol w="356775"/>
                <a:gridCol w="2665825"/>
                <a:gridCol w="1051550"/>
                <a:gridCol w="685800"/>
              </a:tblGrid>
              <a:tr h="285000">
                <a:tc gridSpan="4">
                  <a:txBody>
                    <a:bodyPr/>
                    <a:lstStyle/>
                    <a:p>
                      <a:pPr marL="0" marR="0" lvl="0" indent="0" algn="ctr" rtl="0">
                        <a:spcBef>
                          <a:spcPts val="0"/>
                        </a:spcBef>
                        <a:buSzPct val="25000"/>
                        <a:buNone/>
                      </a:pPr>
                      <a:r>
                        <a:rPr lang="es-419" sz="1200" b="1" noProof="0" dirty="0" smtClean="0">
                          <a:solidFill>
                            <a:schemeClr val="dk1"/>
                          </a:solidFill>
                        </a:rPr>
                        <a:t>Lectura: Texto literario</a:t>
                      </a:r>
                      <a:endParaRPr lang="es-419" sz="1200" b="1" noProof="0" dirty="0">
                        <a:solidFill>
                          <a:schemeClr val="dk1"/>
                        </a:solidFill>
                      </a:endParaRPr>
                    </a:p>
                  </a:txBody>
                  <a:tcPr marL="103625" marR="103625" marT="50300" marB="50300">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3475">
                <a:tc gridSpan="2">
                  <a:txBody>
                    <a:bodyPr/>
                    <a:lstStyle/>
                    <a:p>
                      <a:pPr marL="0" marR="0" lvl="0" indent="0" algn="ctr" rtl="0">
                        <a:spcBef>
                          <a:spcPts val="0"/>
                        </a:spcBef>
                        <a:buSzPct val="25000"/>
                        <a:buNone/>
                      </a:pPr>
                      <a:r>
                        <a:rPr lang="es-419" sz="1200" b="1" noProof="0" dirty="0" smtClean="0">
                          <a:solidFill>
                            <a:schemeClr val="dk1"/>
                          </a:solidFill>
                        </a:rPr>
                        <a:t>Objetivos</a:t>
                      </a:r>
                      <a:endParaRPr lang="es-419" sz="1200" b="1" noProof="0" dirty="0">
                        <a:solidFill>
                          <a:schemeClr val="dk1"/>
                        </a:solidFill>
                      </a:endParaRPr>
                    </a:p>
                  </a:txBody>
                  <a:tcPr marL="103625" marR="103625" marT="50300" marB="50300">
                    <a:solidFill>
                      <a:schemeClr val="lt1"/>
                    </a:solidFill>
                  </a:tcPr>
                </a:tc>
                <a:tc hMerge="1">
                  <a:txBody>
                    <a:bodyPr/>
                    <a:lstStyle/>
                    <a:p>
                      <a:endParaRPr lang="en-US"/>
                    </a:p>
                  </a:txBody>
                  <a:tcPr/>
                </a:tc>
                <a:tc>
                  <a:txBody>
                    <a:bodyPr/>
                    <a:lstStyle/>
                    <a:p>
                      <a:pPr marL="0" marR="0" lvl="0" indent="0" algn="ctr" rtl="0">
                        <a:spcBef>
                          <a:spcPts val="0"/>
                        </a:spcBef>
                        <a:buSzPct val="25000"/>
                        <a:buNone/>
                      </a:pPr>
                      <a:r>
                        <a:rPr lang="en-US" sz="1200" b="1">
                          <a:solidFill>
                            <a:schemeClr val="dk1"/>
                          </a:solidFill>
                        </a:rPr>
                        <a:t>Estándares</a:t>
                      </a:r>
                    </a:p>
                  </a:txBody>
                  <a:tcPr marL="103625" marR="103625" marT="50300" marB="50300">
                    <a:solidFill>
                      <a:schemeClr val="lt1"/>
                    </a:solidFill>
                  </a:tcPr>
                </a:tc>
                <a:tc>
                  <a:txBody>
                    <a:bodyPr/>
                    <a:lstStyle/>
                    <a:p>
                      <a:pPr marL="0" marR="0" lvl="0" indent="0" algn="ctr" rtl="0">
                        <a:spcBef>
                          <a:spcPts val="0"/>
                        </a:spcBef>
                        <a:buSzPct val="25000"/>
                        <a:buNone/>
                      </a:pPr>
                      <a:r>
                        <a:rPr lang="en-US" sz="1200" b="1">
                          <a:solidFill>
                            <a:schemeClr val="dk1"/>
                          </a:solidFill>
                        </a:rPr>
                        <a:t>DOK</a:t>
                      </a:r>
                    </a:p>
                  </a:txBody>
                  <a:tcPr marL="103625" marR="103625" marT="50300" marB="50300">
                    <a:solidFill>
                      <a:schemeClr val="lt1"/>
                    </a:solidFill>
                  </a:tcPr>
                </a:tc>
              </a:tr>
              <a:tr h="285000">
                <a:tc>
                  <a:txBody>
                    <a:bodyPr/>
                    <a:lstStyle/>
                    <a:p>
                      <a:pPr marL="0" marR="0" lvl="0" indent="0" algn="l" rtl="0">
                        <a:spcBef>
                          <a:spcPts val="0"/>
                        </a:spcBef>
                        <a:buSzPct val="25000"/>
                        <a:buNone/>
                      </a:pPr>
                      <a:r>
                        <a:rPr lang="en-US" sz="1200" b="1">
                          <a:solidFill>
                            <a:schemeClr val="dk1"/>
                          </a:solidFill>
                        </a:rPr>
                        <a:t>3</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R</a:t>
                      </a:r>
                      <a:r>
                        <a:rPr lang="es-419" sz="1200" b="1" noProof="0" dirty="0" smtClean="0"/>
                        <a:t>azonamiento y </a:t>
                      </a:r>
                      <a:r>
                        <a:rPr lang="es-419" sz="1200" b="1" noProof="0" dirty="0" smtClean="0">
                          <a:solidFill>
                            <a:schemeClr val="dk1"/>
                          </a:solidFill>
                        </a:rPr>
                        <a:t>Evidenc</a:t>
                      </a:r>
                      <a:r>
                        <a:rPr lang="es-419" sz="1200" b="1" noProof="0" dirty="0" smtClean="0"/>
                        <a:t>ia</a:t>
                      </a:r>
                      <a:endParaRPr lang="es-419" sz="1200" b="1" noProof="0" dirty="0"/>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RL.3.3</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1-2</a:t>
                      </a:r>
                    </a:p>
                  </a:txBody>
                  <a:tcPr marL="103625" marR="103625" marT="50300" marB="50300" anchor="ctr">
                    <a:solidFill>
                      <a:srgbClr val="FFFFCC"/>
                    </a:solidFill>
                  </a:tcPr>
                </a:tc>
              </a:tr>
              <a:tr h="283475">
                <a:tc>
                  <a:txBody>
                    <a:bodyPr/>
                    <a:lstStyle/>
                    <a:p>
                      <a:pPr marL="0" marR="0" lvl="0" indent="0" algn="l" rtl="0">
                        <a:spcBef>
                          <a:spcPts val="0"/>
                        </a:spcBef>
                        <a:buSzPct val="25000"/>
                        <a:buNone/>
                      </a:pPr>
                      <a:r>
                        <a:rPr lang="en-US" sz="1200" b="1">
                          <a:solidFill>
                            <a:schemeClr val="dk1"/>
                          </a:solidFill>
                        </a:rPr>
                        <a:t>6</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Razonamiento y evidencia</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RL.3.6</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2</a:t>
                      </a: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t>5</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t>Análisis dentro y a través de textos</a:t>
                      </a:r>
                      <a:endParaRPr lang="es-419" sz="1200" b="1" noProof="0" dirty="0"/>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RL.3.9</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4</a:t>
                      </a:r>
                    </a:p>
                  </a:txBody>
                  <a:tcPr marL="103625" marR="103625" marT="50300" marB="50300" anchor="ctr">
                    <a:solidFill>
                      <a:srgbClr val="FFFFCC"/>
                    </a:solidFill>
                  </a:tcPr>
                </a:tc>
              </a:tr>
            </a:tbl>
          </a:graphicData>
        </a:graphic>
      </p:graphicFrame>
      <p:graphicFrame>
        <p:nvGraphicFramePr>
          <p:cNvPr id="377" name="Shape 377"/>
          <p:cNvGraphicFramePr/>
          <p:nvPr>
            <p:extLst>
              <p:ext uri="{D42A27DB-BD31-4B8C-83A1-F6EECF244321}">
                <p14:modId xmlns:p14="http://schemas.microsoft.com/office/powerpoint/2010/main" val="280582676"/>
              </p:ext>
            </p:extLst>
          </p:nvPr>
        </p:nvGraphicFramePr>
        <p:xfrm>
          <a:off x="1640841" y="4483898"/>
          <a:ext cx="4759950" cy="1423480"/>
        </p:xfrm>
        <a:graphic>
          <a:graphicData uri="http://schemas.openxmlformats.org/drawingml/2006/table">
            <a:tbl>
              <a:tblPr firstRow="1" bandRow="1">
                <a:noFill/>
                <a:tableStyleId>{091DE402-5FB3-46B0-AA6F-EA3C15B787BF}</a:tableStyleId>
              </a:tblPr>
              <a:tblGrid>
                <a:gridCol w="464175"/>
                <a:gridCol w="2558425"/>
                <a:gridCol w="1051550"/>
                <a:gridCol w="685800"/>
              </a:tblGrid>
              <a:tr h="285000">
                <a:tc gridSpan="4">
                  <a:txBody>
                    <a:bodyPr/>
                    <a:lstStyle/>
                    <a:p>
                      <a:pPr marL="0" marR="0" lvl="0" indent="0" algn="ctr" rtl="0">
                        <a:spcBef>
                          <a:spcPts val="0"/>
                        </a:spcBef>
                        <a:buSzPct val="25000"/>
                        <a:buNone/>
                      </a:pPr>
                      <a:r>
                        <a:rPr lang="es-419" sz="1200" b="1" noProof="0" dirty="0" smtClean="0">
                          <a:solidFill>
                            <a:schemeClr val="dk1"/>
                          </a:solidFill>
                        </a:rPr>
                        <a:t>Lectura: Texto informativo</a:t>
                      </a:r>
                      <a:endParaRPr lang="es-419" sz="1200" b="1" noProof="0" dirty="0">
                        <a:solidFill>
                          <a:schemeClr val="dk1"/>
                        </a:solidFill>
                      </a:endParaRPr>
                    </a:p>
                  </a:txBody>
                  <a:tcPr marL="103625" marR="103625" marT="50300" marB="50300">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3475">
                <a:tc gridSpan="2">
                  <a:txBody>
                    <a:bodyPr/>
                    <a:lstStyle/>
                    <a:p>
                      <a:pPr marL="0" marR="0" lvl="0" indent="0" algn="ctr" rtl="0">
                        <a:spcBef>
                          <a:spcPts val="0"/>
                        </a:spcBef>
                        <a:buSzPct val="25000"/>
                        <a:buNone/>
                      </a:pPr>
                      <a:r>
                        <a:rPr lang="es-419" sz="1200" b="1" noProof="0" dirty="0" smtClean="0">
                          <a:solidFill>
                            <a:schemeClr val="dk1"/>
                          </a:solidFill>
                        </a:rPr>
                        <a:t>Objetivos</a:t>
                      </a:r>
                      <a:endParaRPr lang="es-419" sz="1200" b="1" noProof="0" dirty="0">
                        <a:solidFill>
                          <a:schemeClr val="dk1"/>
                        </a:solidFill>
                      </a:endParaRPr>
                    </a:p>
                  </a:txBody>
                  <a:tcPr marL="103625" marR="103625" marT="50300" marB="50300">
                    <a:solidFill>
                      <a:schemeClr val="lt1"/>
                    </a:solidFill>
                  </a:tcPr>
                </a:tc>
                <a:tc hMerge="1">
                  <a:txBody>
                    <a:bodyPr/>
                    <a:lstStyle/>
                    <a:p>
                      <a:endParaRPr lang="en-US"/>
                    </a:p>
                  </a:txBody>
                  <a:tcPr/>
                </a:tc>
                <a:tc>
                  <a:txBody>
                    <a:bodyPr/>
                    <a:lstStyle/>
                    <a:p>
                      <a:pPr marL="0" marR="0" lvl="0" indent="0" algn="ctr" rtl="0">
                        <a:spcBef>
                          <a:spcPts val="0"/>
                        </a:spcBef>
                        <a:buSzPct val="25000"/>
                        <a:buNone/>
                      </a:pPr>
                      <a:r>
                        <a:rPr lang="en-US" sz="1200" b="1">
                          <a:solidFill>
                            <a:schemeClr val="dk1"/>
                          </a:solidFill>
                        </a:rPr>
                        <a:t>Estándares</a:t>
                      </a:r>
                    </a:p>
                  </a:txBody>
                  <a:tcPr marL="103625" marR="103625" marT="50300" marB="50300">
                    <a:solidFill>
                      <a:schemeClr val="lt1"/>
                    </a:solidFill>
                  </a:tcPr>
                </a:tc>
                <a:tc>
                  <a:txBody>
                    <a:bodyPr/>
                    <a:lstStyle/>
                    <a:p>
                      <a:pPr marL="0" marR="0" lvl="0" indent="0" algn="ctr" rtl="0">
                        <a:spcBef>
                          <a:spcPts val="0"/>
                        </a:spcBef>
                        <a:buSzPct val="25000"/>
                        <a:buNone/>
                      </a:pPr>
                      <a:r>
                        <a:rPr lang="en-US" sz="1200" b="1">
                          <a:solidFill>
                            <a:schemeClr val="dk1"/>
                          </a:solidFill>
                        </a:rPr>
                        <a:t>DOK</a:t>
                      </a:r>
                    </a:p>
                  </a:txBody>
                  <a:tcPr marL="103625" marR="103625" marT="50300" marB="50300">
                    <a:solidFill>
                      <a:schemeClr val="lt1"/>
                    </a:solidFill>
                  </a:tcPr>
                </a:tc>
              </a:tr>
              <a:tr h="285000">
                <a:tc>
                  <a:txBody>
                    <a:bodyPr/>
                    <a:lstStyle/>
                    <a:p>
                      <a:pPr marL="0" marR="0" lvl="0" indent="0" algn="l" rtl="0">
                        <a:spcBef>
                          <a:spcPts val="0"/>
                        </a:spcBef>
                        <a:buSzPct val="25000"/>
                        <a:buNone/>
                      </a:pPr>
                      <a:r>
                        <a:rPr lang="en-US" sz="1200" b="1">
                          <a:solidFill>
                            <a:schemeClr val="dk1"/>
                          </a:solidFill>
                        </a:rPr>
                        <a:t>10</a:t>
                      </a:r>
                    </a:p>
                  </a:txBody>
                  <a:tcPr marL="103625" marR="103625" marT="50300" marB="50300">
                    <a:solidFill>
                      <a:srgbClr val="FFFFCC"/>
                    </a:solidFill>
                  </a:tcPr>
                </a:tc>
                <a:tc>
                  <a:txBody>
                    <a:bodyPr/>
                    <a:lstStyle/>
                    <a:p>
                      <a:pPr lvl="0" rtl="0">
                        <a:spcBef>
                          <a:spcPts val="0"/>
                        </a:spcBef>
                        <a:buClr>
                          <a:schemeClr val="dk1"/>
                        </a:buClr>
                        <a:buSzPct val="25000"/>
                        <a:buFont typeface="Arial"/>
                        <a:buNone/>
                      </a:pPr>
                      <a:r>
                        <a:rPr lang="es-419" sz="1200" b="1" noProof="0" dirty="0" smtClean="0"/>
                        <a:t>Razonamiento y evidencia</a:t>
                      </a:r>
                      <a:endParaRPr lang="es-419" sz="1200" b="1" noProof="0" dirty="0"/>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RI.3.3</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1-2</a:t>
                      </a: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solidFill>
                            <a:schemeClr val="dk1"/>
                          </a:solidFill>
                        </a:rPr>
                        <a:t>11</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solidFill>
                            <a:schemeClr val="dk1"/>
                          </a:solidFill>
                        </a:rPr>
                        <a:t>Razonamiento y evidencia</a:t>
                      </a:r>
                      <a:endParaRPr lang="es-419" sz="1200" b="1" noProof="0" dirty="0">
                        <a:solidFill>
                          <a:schemeClr val="dk1"/>
                        </a:solidFill>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RI.3.6</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3</a:t>
                      </a: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solidFill>
                            <a:schemeClr val="dk1"/>
                          </a:solidFill>
                        </a:rPr>
                        <a:t>12</a:t>
                      </a:r>
                    </a:p>
                  </a:txBody>
                  <a:tcPr marL="103625" marR="103625" marT="50300" marB="50300">
                    <a:solidFill>
                      <a:srgbClr val="FFFFCC"/>
                    </a:solidFill>
                  </a:tcPr>
                </a:tc>
                <a:tc>
                  <a:txBody>
                    <a:bodyPr/>
                    <a:lstStyle/>
                    <a:p>
                      <a:pPr marL="0" marR="0" lvl="0" indent="0" algn="l" rtl="0">
                        <a:spcBef>
                          <a:spcPts val="0"/>
                        </a:spcBef>
                        <a:buSzPct val="25000"/>
                        <a:buNone/>
                      </a:pPr>
                      <a:r>
                        <a:rPr lang="es-419" sz="1200" b="1" noProof="0" dirty="0" smtClean="0"/>
                        <a:t>Análisis dentro y a través de textos</a:t>
                      </a:r>
                      <a:endParaRPr lang="es-419" sz="1200" b="1" noProof="0" dirty="0"/>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RI.3.9</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4</a:t>
                      </a:r>
                    </a:p>
                  </a:txBody>
                  <a:tcPr marL="103625" marR="103625" marT="50300" marB="50300" anchor="ctr">
                    <a:solidFill>
                      <a:srgbClr val="FFFFCC"/>
                    </a:solidFill>
                  </a:tcPr>
                </a:tc>
              </a:tr>
            </a:tbl>
          </a:graphicData>
        </a:graphic>
      </p:graphicFrame>
      <p:sp>
        <p:nvSpPr>
          <p:cNvPr id="378" name="Shape 378"/>
          <p:cNvSpPr txBox="1"/>
          <p:nvPr/>
        </p:nvSpPr>
        <p:spPr>
          <a:xfrm>
            <a:off x="641643" y="6107310"/>
            <a:ext cx="6641400" cy="256800"/>
          </a:xfrm>
          <a:prstGeom prst="rect">
            <a:avLst/>
          </a:prstGeom>
          <a:noFill/>
          <a:ln>
            <a:noFill/>
          </a:ln>
        </p:spPr>
        <p:txBody>
          <a:bodyPr lIns="101875" tIns="50925" rIns="101875" bIns="50925" anchor="t" anchorCtr="0">
            <a:noAutofit/>
          </a:bodyPr>
          <a:lstStyle/>
          <a:p>
            <a:pPr marL="0" marR="0" lvl="0" indent="0" algn="l" rtl="0">
              <a:spcBef>
                <a:spcPts val="0"/>
              </a:spcBef>
              <a:buSzPct val="25000"/>
              <a:buNone/>
            </a:pPr>
            <a:r>
              <a:rPr lang="es-419" sz="1000" b="1" i="1" dirty="0" smtClean="0">
                <a:solidFill>
                  <a:schemeClr val="dk1"/>
                </a:solidFill>
                <a:latin typeface="Calibri"/>
                <a:ea typeface="Calibri"/>
                <a:cs typeface="Calibri"/>
                <a:sym typeface="Calibri"/>
              </a:rPr>
              <a:t>Nota:  Pueden haber más estándares por objetivo.  Los estándares de escritura evaluados aparecen dentro del recuadro.</a:t>
            </a:r>
            <a:endParaRPr lang="es-419" sz="1000" b="1" i="1"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20</a:t>
            </a:fld>
            <a:endParaRPr lang="en-US" sz="1200">
              <a:solidFill>
                <a:srgbClr val="888888"/>
              </a:solidFill>
              <a:latin typeface="Calibri"/>
              <a:ea typeface="Calibri"/>
              <a:cs typeface="Calibri"/>
              <a:sym typeface="Calibri"/>
            </a:endParaRPr>
          </a:p>
        </p:txBody>
      </p:sp>
      <p:graphicFrame>
        <p:nvGraphicFramePr>
          <p:cNvPr id="573" name="Shape 573"/>
          <p:cNvGraphicFramePr/>
          <p:nvPr>
            <p:extLst>
              <p:ext uri="{D42A27DB-BD31-4B8C-83A1-F6EECF244321}">
                <p14:modId xmlns:p14="http://schemas.microsoft.com/office/powerpoint/2010/main" val="3011655651"/>
              </p:ext>
            </p:extLst>
          </p:nvPr>
        </p:nvGraphicFramePr>
        <p:xfrm>
          <a:off x="385434" y="423318"/>
          <a:ext cx="6822450" cy="8144340"/>
        </p:xfrm>
        <a:graphic>
          <a:graphicData uri="http://schemas.openxmlformats.org/drawingml/2006/table">
            <a:tbl>
              <a:tblPr firstRow="1" bandRow="1">
                <a:noFill/>
                <a:tableStyleId>{091DE402-5FB3-46B0-AA6F-EA3C15B787BF}</a:tableStyleId>
              </a:tblPr>
              <a:tblGrid>
                <a:gridCol w="539750"/>
                <a:gridCol w="6282700"/>
              </a:tblGrid>
              <a:tr h="335275">
                <a:tc gridSpan="2">
                  <a:txBody>
                    <a:bodyPr/>
                    <a:lstStyle/>
                    <a:p>
                      <a:pPr lvl="0" algn="ctr" rtl="0">
                        <a:spcBef>
                          <a:spcPts val="0"/>
                        </a:spcBef>
                        <a:buClr>
                          <a:schemeClr val="dk1"/>
                        </a:buClr>
                        <a:buSzPct val="25000"/>
                        <a:buFont typeface="Calibri"/>
                        <a:buNone/>
                      </a:pPr>
                      <a:r>
                        <a:rPr lang="es-419" sz="1500" b="1" noProof="0" dirty="0" smtClean="0">
                          <a:latin typeface="Calibri" panose="020F0502020204030204" pitchFamily="34" charset="0"/>
                        </a:rPr>
                        <a:t>Pre-evaluación Trimestre 4: Clave para la </a:t>
                      </a:r>
                      <a:r>
                        <a:rPr lang="es-419" sz="1500" b="1" u="sng" noProof="0" dirty="0" smtClean="0">
                          <a:latin typeface="Calibri" panose="020F0502020204030204" pitchFamily="34" charset="0"/>
                        </a:rPr>
                        <a:t>Respuesta construida de investigación</a:t>
                      </a:r>
                      <a:endParaRPr lang="es-419" sz="1500" b="1" u="sng" noProof="0" dirty="0">
                        <a:latin typeface="Calibri" panose="020F0502020204030204" pitchFamily="34" charset="0"/>
                      </a:endParaRPr>
                    </a:p>
                  </a:txBody>
                  <a:tcPr marL="103625" marR="103625" marT="50300" marB="50300"/>
                </a:tc>
                <a:tc hMerge="1">
                  <a:txBody>
                    <a:bodyPr/>
                    <a:lstStyle/>
                    <a:p>
                      <a:endParaRPr lang="en-US"/>
                    </a:p>
                  </a:txBody>
                  <a:tcPr/>
                </a:tc>
              </a:tr>
              <a:tr h="519675">
                <a:tc gridSpan="2">
                  <a:txBody>
                    <a:bodyPr/>
                    <a:lstStyle/>
                    <a:p>
                      <a:pPr marL="0" marR="0" lvl="0" indent="0" algn="ctr" rtl="0">
                        <a:lnSpc>
                          <a:spcPct val="100000"/>
                        </a:lnSpc>
                        <a:spcBef>
                          <a:spcPts val="0"/>
                        </a:spcBef>
                        <a:spcAft>
                          <a:spcPts val="0"/>
                        </a:spcAft>
                        <a:buClr>
                          <a:schemeClr val="dk1"/>
                        </a:buClr>
                        <a:buSzPct val="25000"/>
                        <a:buFont typeface="Calibri"/>
                        <a:buNone/>
                      </a:pPr>
                      <a:r>
                        <a:rPr lang="es-419" sz="1400" b="1" u="sng" noProof="0" dirty="0" smtClean="0">
                          <a:latin typeface="Calibri" panose="020F0502020204030204" pitchFamily="34" charset="0"/>
                        </a:rPr>
                        <a:t>Rúbricas para la Respuesta construida de investigación</a:t>
                      </a:r>
                      <a:r>
                        <a:rPr lang="es-419" sz="1400" b="1" noProof="0" dirty="0" smtClean="0">
                          <a:latin typeface="Calibri" panose="020F0502020204030204" pitchFamily="34" charset="0"/>
                        </a:rPr>
                        <a:t>- Objetivo</a:t>
                      </a:r>
                      <a:r>
                        <a:rPr lang="es-419" sz="1400" b="1" noProof="0" dirty="0" smtClean="0">
                          <a:solidFill>
                            <a:schemeClr val="dk1"/>
                          </a:solidFill>
                          <a:latin typeface="Calibri" panose="020F0502020204030204" pitchFamily="34" charset="0"/>
                        </a:rPr>
                        <a:t> 3</a:t>
                      </a:r>
                    </a:p>
                    <a:p>
                      <a:pPr lvl="0" algn="ctr" rtl="0">
                        <a:spcBef>
                          <a:spcPts val="0"/>
                        </a:spcBef>
                        <a:buClr>
                          <a:schemeClr val="dk1"/>
                        </a:buClr>
                        <a:buSzPct val="25000"/>
                        <a:buFont typeface="Calibri"/>
                        <a:buNone/>
                      </a:pPr>
                      <a:r>
                        <a:rPr lang="es-419" sz="1200" noProof="0" dirty="0" smtClean="0">
                          <a:latin typeface="Calibri" panose="020F0502020204030204" pitchFamily="34" charset="0"/>
                        </a:rPr>
                        <a:t>Evidencia de la  habilidad para distinguir la información </a:t>
                      </a:r>
                      <a:r>
                        <a:rPr lang="es-419" sz="1200" u="sng" noProof="0" dirty="0" smtClean="0">
                          <a:latin typeface="Calibri" panose="020F0502020204030204" pitchFamily="34" charset="0"/>
                        </a:rPr>
                        <a:t>relevante</a:t>
                      </a:r>
                      <a:r>
                        <a:rPr lang="es-419" sz="1200" noProof="0" dirty="0" smtClean="0">
                          <a:latin typeface="Calibri" panose="020F0502020204030204" pitchFamily="34" charset="0"/>
                        </a:rPr>
                        <a:t> de la irrelevante tal como lo es distinguir un hecho de una opinión</a:t>
                      </a:r>
                      <a:endParaRPr lang="es-419" sz="1200" noProof="0" dirty="0">
                        <a:latin typeface="Calibri" panose="020F0502020204030204" pitchFamily="34" charset="0"/>
                      </a:endParaRPr>
                    </a:p>
                  </a:txBody>
                  <a:tcPr marL="103625" marR="103625" marT="50300" marB="50300"/>
                </a:tc>
                <a:tc hMerge="1">
                  <a:txBody>
                    <a:bodyPr/>
                    <a:lstStyle/>
                    <a:p>
                      <a:endParaRPr lang="en-US"/>
                    </a:p>
                  </a:txBody>
                  <a:tcPr/>
                </a:tc>
              </a:tr>
              <a:tr h="569975">
                <a:tc gridSpan="2">
                  <a:txBody>
                    <a:bodyPr/>
                    <a:lstStyle/>
                    <a:p>
                      <a:pPr marL="1654175" marR="0" lvl="0" indent="-1654175" algn="l" rtl="0">
                        <a:lnSpc>
                          <a:spcPct val="100000"/>
                        </a:lnSpc>
                        <a:spcBef>
                          <a:spcPts val="0"/>
                        </a:spcBef>
                        <a:spcAft>
                          <a:spcPts val="0"/>
                        </a:spcAft>
                        <a:buClr>
                          <a:schemeClr val="dk1"/>
                        </a:buClr>
                        <a:buSzPct val="25000"/>
                        <a:buFont typeface="Calibri"/>
                        <a:buNone/>
                      </a:pPr>
                      <a:r>
                        <a:rPr lang="es-419" sz="1500" b="1" noProof="0" dirty="0" smtClean="0">
                          <a:latin typeface="Calibri" panose="020F0502020204030204" pitchFamily="34" charset="0"/>
                        </a:rPr>
                        <a:t>Pregunta </a:t>
                      </a:r>
                      <a:r>
                        <a:rPr lang="es-419" sz="1500" b="1" noProof="0" dirty="0" smtClean="0">
                          <a:solidFill>
                            <a:schemeClr val="dk1"/>
                          </a:solidFill>
                          <a:latin typeface="Calibri" panose="020F0502020204030204" pitchFamily="34" charset="0"/>
                          <a:ea typeface="Calibri"/>
                          <a:cs typeface="Calibri"/>
                          <a:sym typeface="Calibri"/>
                        </a:rPr>
                        <a:t> #7 RL.3.6: </a:t>
                      </a:r>
                      <a:r>
                        <a:rPr lang="es-419" sz="1500" noProof="0" dirty="0" smtClean="0">
                          <a:latin typeface="Calibri" panose="020F0502020204030204" pitchFamily="34" charset="0"/>
                          <a:ea typeface="Helvetica Neue"/>
                          <a:cs typeface="Helvetica Neue"/>
                          <a:sym typeface="Helvetica Neue"/>
                        </a:rPr>
                        <a:t>¿Cuál es tu punto de vista sobre la manera de actuar de los colores en </a:t>
                      </a:r>
                      <a:r>
                        <a:rPr lang="es-419" sz="1500" b="1" i="1" noProof="0" dirty="0" smtClean="0">
                          <a:latin typeface="Calibri" panose="020F0502020204030204" pitchFamily="34" charset="0"/>
                          <a:ea typeface="Helvetica Neue"/>
                          <a:cs typeface="Helvetica Neue"/>
                          <a:sym typeface="Helvetica Neue"/>
                        </a:rPr>
                        <a:t>Los porqués del clima - Los colores del arcoíris</a:t>
                      </a:r>
                      <a:r>
                        <a:rPr lang="es-419" sz="1500" noProof="0" dirty="0" smtClean="0">
                          <a:latin typeface="Calibri" panose="020F0502020204030204" pitchFamily="34" charset="0"/>
                          <a:ea typeface="Helvetica Neue"/>
                          <a:cs typeface="Helvetica Neue"/>
                          <a:sym typeface="Helvetica Neue"/>
                        </a:rPr>
                        <a:t>? ¿Es tu punto de vista igual o diferente al del narrador?  Explica tu respuesta utilizando detalles y ejemplos del texto.</a:t>
                      </a:r>
                      <a:endParaRPr lang="es-419" sz="1500" noProof="0" dirty="0">
                        <a:latin typeface="Calibri" panose="020F0502020204030204" pitchFamily="34" charset="0"/>
                        <a:ea typeface="Helvetica Neue"/>
                        <a:cs typeface="Helvetica Neue"/>
                        <a:sym typeface="Helvetica Neue"/>
                      </a:endParaRPr>
                    </a:p>
                  </a:txBody>
                  <a:tcPr marL="103625" marR="103625" marT="50300" marB="50300"/>
                </a:tc>
                <a:tc hMerge="1">
                  <a:txBody>
                    <a:bodyPr/>
                    <a:lstStyle/>
                    <a:p>
                      <a:endParaRPr lang="en-US"/>
                    </a:p>
                  </a:txBody>
                  <a:tcPr/>
                </a:tc>
              </a:tr>
              <a:tr h="335275">
                <a:tc gridSpan="2">
                  <a:txBody>
                    <a:bodyPr/>
                    <a:lstStyle/>
                    <a:p>
                      <a:pPr lvl="0" algn="ctr" rtl="0">
                        <a:spcBef>
                          <a:spcPts val="0"/>
                        </a:spcBef>
                        <a:buClr>
                          <a:schemeClr val="dk1"/>
                        </a:buClr>
                        <a:buSzPct val="25000"/>
                        <a:buFont typeface="Calibri"/>
                        <a:buNone/>
                      </a:pPr>
                      <a:r>
                        <a:rPr lang="es-419" sz="1500" b="1" noProof="0" dirty="0" smtClean="0"/>
                        <a:t>Lenguaje de la respuesta - maestro/rúbrica </a:t>
                      </a:r>
                      <a:endParaRPr lang="es-419" sz="1500" b="1" noProof="0" dirty="0"/>
                    </a:p>
                  </a:txBody>
                  <a:tcPr marL="103625" marR="103625" marT="50300" marB="50300">
                    <a:solidFill>
                      <a:srgbClr val="D8D8D8"/>
                    </a:solidFill>
                  </a:tcPr>
                </a:tc>
                <a:tc hMerge="1">
                  <a:txBody>
                    <a:bodyPr/>
                    <a:lstStyle/>
                    <a:p>
                      <a:endParaRPr lang="en-US"/>
                    </a:p>
                  </a:txBody>
                  <a:tcPr/>
                </a:tc>
              </a:tr>
              <a:tr h="1257300">
                <a:tc gridSpan="2">
                  <a:txBody>
                    <a:bodyPr/>
                    <a:lstStyle/>
                    <a:p>
                      <a:pPr marL="0" marR="0" lvl="0" indent="0" algn="l" rtl="0">
                        <a:spcBef>
                          <a:spcPts val="0"/>
                        </a:spcBef>
                        <a:buSzPct val="25000"/>
                        <a:buNone/>
                      </a:pPr>
                      <a:r>
                        <a:rPr lang="es-419" sz="1100" b="1" u="sng" noProof="0" dirty="0" smtClean="0"/>
                        <a:t>La respuesta da suficiente evidencia </a:t>
                      </a:r>
                      <a:r>
                        <a:rPr lang="es-419" sz="1100" noProof="0" dirty="0" smtClean="0"/>
                        <a:t>de la  habilidad para distinguir la información </a:t>
                      </a:r>
                      <a:r>
                        <a:rPr lang="es-419" sz="1100" u="sng" noProof="0" dirty="0" smtClean="0"/>
                        <a:t>relevante</a:t>
                      </a:r>
                      <a:r>
                        <a:rPr lang="es-419" sz="1100" noProof="0" dirty="0" smtClean="0"/>
                        <a:t> de la irrelevante sobre la pregunta</a:t>
                      </a:r>
                      <a:r>
                        <a:rPr lang="es-419" sz="1100" b="0" u="none" noProof="0" dirty="0" smtClean="0">
                          <a:solidFill>
                            <a:schemeClr val="dk1"/>
                          </a:solidFill>
                          <a:latin typeface="Calibri"/>
                          <a:ea typeface="Calibri"/>
                          <a:cs typeface="Calibri"/>
                          <a:sym typeface="Calibri"/>
                        </a:rPr>
                        <a:t>.  </a:t>
                      </a:r>
                      <a:r>
                        <a:rPr lang="es-419" sz="1100" b="1" u="sng" noProof="0" dirty="0" smtClean="0"/>
                        <a:t>Primero</a:t>
                      </a:r>
                      <a:r>
                        <a:rPr lang="es-419" sz="1100" b="0" u="none" noProof="0" dirty="0" smtClean="0">
                          <a:solidFill>
                            <a:schemeClr val="dk1"/>
                          </a:solidFill>
                          <a:latin typeface="Calibri"/>
                          <a:ea typeface="Calibri"/>
                          <a:cs typeface="Calibri"/>
                          <a:sym typeface="Calibri"/>
                        </a:rPr>
                        <a:t>, </a:t>
                      </a:r>
                      <a:r>
                        <a:rPr lang="es-419" sz="1100" noProof="0" dirty="0" smtClean="0"/>
                        <a:t>el</a:t>
                      </a:r>
                      <a:r>
                        <a:rPr lang="es-419" sz="1100" b="0" u="none" noProof="0" dirty="0" smtClean="0">
                          <a:solidFill>
                            <a:schemeClr val="dk1"/>
                          </a:solidFill>
                          <a:latin typeface="Calibri"/>
                          <a:ea typeface="Calibri"/>
                          <a:cs typeface="Calibri"/>
                          <a:sym typeface="Calibri"/>
                        </a:rPr>
                        <a:t> </a:t>
                      </a:r>
                      <a:r>
                        <a:rPr lang="es-419" sz="1100" noProof="0" dirty="0" smtClean="0"/>
                        <a:t>estudiante</a:t>
                      </a:r>
                      <a:r>
                        <a:rPr lang="es-419" sz="1100" b="0" u="none" noProof="0" dirty="0" smtClean="0">
                          <a:solidFill>
                            <a:schemeClr val="dk1"/>
                          </a:solidFill>
                          <a:latin typeface="Calibri"/>
                          <a:ea typeface="Calibri"/>
                          <a:cs typeface="Calibri"/>
                          <a:sym typeface="Calibri"/>
                        </a:rPr>
                        <a:t> de</a:t>
                      </a:r>
                      <a:r>
                        <a:rPr lang="es-419" sz="1100" noProof="0" dirty="0" smtClean="0"/>
                        <a:t>be poder distinguir qué información del texto refleja y apoya su punto de vista sobre la manera en que los colores actuaron. Los detalles o ejemplos del texto que apoyan el punto de vista del estudiante en cuanto a la manera en que los colores actuaron pueden ser muchos y variados y cualquiera puede ser aceptable si tiene lógica y está apoyado por el texto. </a:t>
                      </a:r>
                      <a:r>
                        <a:rPr lang="es-419" sz="1100" b="0" u="none" noProof="0" dirty="0" smtClean="0">
                          <a:solidFill>
                            <a:schemeClr val="dk1"/>
                          </a:solidFill>
                          <a:latin typeface="Calibri"/>
                          <a:ea typeface="Calibri"/>
                          <a:cs typeface="Calibri"/>
                          <a:sym typeface="Calibri"/>
                        </a:rPr>
                        <a:t> Sin embargo, algunos ejemp</a:t>
                      </a:r>
                      <a:r>
                        <a:rPr lang="es-419" sz="1100" noProof="0" dirty="0" smtClean="0"/>
                        <a:t>los que pudieran reflejar el punto de vista del estudiante podrían incluir: </a:t>
                      </a:r>
                      <a:r>
                        <a:rPr lang="es-419" sz="1100" b="0" u="none" noProof="0" dirty="0" smtClean="0">
                          <a:solidFill>
                            <a:schemeClr val="dk1"/>
                          </a:solidFill>
                          <a:latin typeface="Calibri"/>
                          <a:ea typeface="Calibri"/>
                          <a:cs typeface="Calibri"/>
                          <a:sym typeface="Calibri"/>
                        </a:rPr>
                        <a:t>(1) una  </a:t>
                      </a:r>
                      <a:r>
                        <a:rPr lang="es-419" sz="1100" noProof="0" dirty="0" smtClean="0"/>
                        <a:t>referencia al hecho de que los colores discutieron</a:t>
                      </a:r>
                      <a:r>
                        <a:rPr lang="es-419" sz="1100" b="0" u="none" noProof="0" dirty="0" smtClean="0">
                          <a:solidFill>
                            <a:schemeClr val="dk1"/>
                          </a:solidFill>
                          <a:latin typeface="Calibri"/>
                          <a:ea typeface="Calibri"/>
                          <a:cs typeface="Calibri"/>
                          <a:sym typeface="Calibri"/>
                        </a:rPr>
                        <a:t>, (2) y una referencia a las cosas que los colores se dijeron </a:t>
                      </a:r>
                      <a:r>
                        <a:rPr lang="es-419" sz="1100" noProof="0" dirty="0" smtClean="0"/>
                        <a:t>los unos a los otros mientras discutían</a:t>
                      </a:r>
                      <a:r>
                        <a:rPr lang="es-419" sz="1100" b="0" u="none" noProof="0" dirty="0" smtClean="0">
                          <a:solidFill>
                            <a:schemeClr val="dk1"/>
                          </a:solidFill>
                          <a:latin typeface="Calibri"/>
                          <a:ea typeface="Calibri"/>
                          <a:cs typeface="Calibri"/>
                          <a:sym typeface="Calibri"/>
                        </a:rPr>
                        <a:t>.  </a:t>
                      </a:r>
                      <a:r>
                        <a:rPr lang="es-419" sz="1100" b="1" u="sng" noProof="0" dirty="0" smtClean="0">
                          <a:solidFill>
                            <a:schemeClr val="dk1"/>
                          </a:solidFill>
                          <a:latin typeface="Calibri"/>
                          <a:ea typeface="Calibri"/>
                          <a:cs typeface="Calibri"/>
                          <a:sym typeface="Calibri"/>
                        </a:rPr>
                        <a:t>Se</a:t>
                      </a:r>
                      <a:r>
                        <a:rPr lang="es-419" sz="1100" b="1" u="sng" noProof="0" dirty="0" smtClean="0"/>
                        <a:t>gundo</a:t>
                      </a:r>
                      <a:r>
                        <a:rPr lang="es-419" sz="1100" b="1" u="sng" noProof="0" dirty="0" smtClean="0">
                          <a:solidFill>
                            <a:schemeClr val="dk1"/>
                          </a:solidFill>
                          <a:latin typeface="Calibri"/>
                          <a:ea typeface="Calibri"/>
                          <a:cs typeface="Calibri"/>
                          <a:sym typeface="Calibri"/>
                        </a:rPr>
                        <a:t>,</a:t>
                      </a:r>
                      <a:r>
                        <a:rPr lang="es-419" sz="1100" b="1" noProof="0" dirty="0" smtClean="0"/>
                        <a:t> </a:t>
                      </a:r>
                      <a:r>
                        <a:rPr lang="es-419" sz="1100" noProof="0" dirty="0" smtClean="0"/>
                        <a:t>el estudiante debe determinar si su punto de vista es el mismo o es diferente del punto de vista del narrador utilizando detalles y ejemplos del texto</a:t>
                      </a:r>
                      <a:r>
                        <a:rPr lang="es-419" sz="1100" b="0" u="none" noProof="0" dirty="0" smtClean="0">
                          <a:solidFill>
                            <a:schemeClr val="dk1"/>
                          </a:solidFill>
                          <a:latin typeface="Calibri"/>
                          <a:ea typeface="Calibri"/>
                          <a:cs typeface="Calibri"/>
                          <a:sym typeface="Calibri"/>
                        </a:rPr>
                        <a:t>.  Algunos ejemplos </a:t>
                      </a:r>
                      <a:r>
                        <a:rPr lang="es-419" sz="1100" noProof="0" dirty="0" smtClean="0"/>
                        <a:t>podrían incluir: </a:t>
                      </a:r>
                      <a:r>
                        <a:rPr lang="es-419" sz="1100" b="0" i="0" u="none" strike="noStrike" cap="none" noProof="0" dirty="0" smtClean="0">
                          <a:solidFill>
                            <a:srgbClr val="000000"/>
                          </a:solidFill>
                          <a:latin typeface="Calibri"/>
                          <a:ea typeface="Calibri"/>
                          <a:cs typeface="Calibri"/>
                          <a:sym typeface="Calibri"/>
                        </a:rPr>
                        <a:t>(1) </a:t>
                      </a:r>
                      <a:r>
                        <a:rPr lang="es-419" sz="1100" noProof="0" dirty="0" smtClean="0">
                          <a:solidFill>
                            <a:srgbClr val="000000"/>
                          </a:solidFill>
                        </a:rPr>
                        <a:t>cómo</a:t>
                      </a:r>
                      <a:r>
                        <a:rPr lang="es-419" sz="1100" b="0" i="0" u="none" strike="noStrike" cap="none" noProof="0" dirty="0" smtClean="0">
                          <a:solidFill>
                            <a:srgbClr val="000000"/>
                          </a:solidFill>
                          <a:latin typeface="Calibri"/>
                          <a:ea typeface="Calibri"/>
                          <a:cs typeface="Calibri"/>
                          <a:sym typeface="Calibri"/>
                        </a:rPr>
                        <a:t> </a:t>
                      </a:r>
                      <a:r>
                        <a:rPr lang="es-419" sz="1100" noProof="0" dirty="0" smtClean="0"/>
                        <a:t>reaccionó la</a:t>
                      </a:r>
                      <a:r>
                        <a:rPr lang="es-419" sz="1100" b="0" i="0" u="none" strike="noStrike" cap="none" noProof="0" dirty="0" smtClean="0">
                          <a:solidFill>
                            <a:srgbClr val="000000"/>
                          </a:solidFill>
                          <a:latin typeface="Calibri"/>
                          <a:ea typeface="Calibri"/>
                          <a:cs typeface="Calibri"/>
                          <a:sym typeface="Calibri"/>
                        </a:rPr>
                        <a:t> lluvia ante la </a:t>
                      </a:r>
                      <a:r>
                        <a:rPr lang="es-419" sz="1100" noProof="0" dirty="0" smtClean="0">
                          <a:solidFill>
                            <a:srgbClr val="000000"/>
                          </a:solidFill>
                        </a:rPr>
                        <a:t>discusión</a:t>
                      </a:r>
                      <a:r>
                        <a:rPr lang="es-419" sz="1100" b="0" i="0" u="none" strike="noStrike" cap="none" noProof="0" dirty="0" smtClean="0">
                          <a:solidFill>
                            <a:srgbClr val="000000"/>
                          </a:solidFill>
                          <a:latin typeface="Calibri"/>
                          <a:ea typeface="Calibri"/>
                          <a:cs typeface="Calibri"/>
                          <a:sym typeface="Calibri"/>
                        </a:rPr>
                        <a:t> </a:t>
                      </a:r>
                      <a:r>
                        <a:rPr lang="es-419" sz="1100" noProof="0" dirty="0" smtClean="0">
                          <a:solidFill>
                            <a:srgbClr val="000000"/>
                          </a:solidFill>
                        </a:rPr>
                        <a:t>en</a:t>
                      </a:r>
                      <a:r>
                        <a:rPr lang="es-419" sz="1100" b="0" i="0" u="none" strike="noStrike" cap="none" noProof="0" dirty="0" smtClean="0">
                          <a:solidFill>
                            <a:srgbClr val="000000"/>
                          </a:solidFill>
                          <a:latin typeface="Calibri"/>
                          <a:ea typeface="Calibri"/>
                          <a:cs typeface="Calibri"/>
                          <a:sym typeface="Calibri"/>
                        </a:rPr>
                        <a:t> apoyo del punto de vista del narrador, y (2) el </a:t>
                      </a:r>
                      <a:r>
                        <a:rPr lang="es-419" sz="1100" noProof="0" dirty="0" smtClean="0">
                          <a:solidFill>
                            <a:srgbClr val="000000"/>
                          </a:solidFill>
                        </a:rPr>
                        <a:t>desenlace de la discusión</a:t>
                      </a:r>
                      <a:r>
                        <a:rPr lang="es-419" sz="1100" b="0" i="0" u="none" strike="noStrike" cap="none" noProof="0" dirty="0" smtClean="0">
                          <a:solidFill>
                            <a:srgbClr val="000000"/>
                          </a:solidFill>
                          <a:latin typeface="Calibri"/>
                          <a:ea typeface="Calibri"/>
                          <a:cs typeface="Calibri"/>
                          <a:sym typeface="Calibri"/>
                        </a:rPr>
                        <a:t>.</a:t>
                      </a:r>
                      <a:endParaRPr lang="es-419" sz="1100" b="0" i="0" u="none" strike="noStrike" cap="none" noProof="0" dirty="0">
                        <a:solidFill>
                          <a:srgbClr val="000000"/>
                        </a:solidFill>
                        <a:latin typeface="Calibri"/>
                        <a:ea typeface="Calibri"/>
                        <a:cs typeface="Calibri"/>
                        <a:sym typeface="Calibri"/>
                      </a:endParaRPr>
                    </a:p>
                  </a:txBody>
                  <a:tcPr marL="103625" marR="103625" marT="50300" marB="50300"/>
                </a:tc>
                <a:tc hMerge="1">
                  <a:txBody>
                    <a:bodyPr/>
                    <a:lstStyle/>
                    <a:p>
                      <a:endParaRPr lang="en-US"/>
                    </a:p>
                  </a:txBody>
                  <a:tcPr/>
                </a:tc>
              </a:tr>
              <a:tr h="301750">
                <a:tc gridSpan="2">
                  <a:txBody>
                    <a:bodyPr/>
                    <a:lstStyle/>
                    <a:p>
                      <a:pPr lvl="0" algn="ctr" rtl="0">
                        <a:spcBef>
                          <a:spcPts val="0"/>
                        </a:spcBef>
                        <a:buSzPct val="25000"/>
                        <a:buNone/>
                      </a:pPr>
                      <a:r>
                        <a:rPr lang="es-419" sz="1300" b="1" noProof="0" dirty="0" smtClean="0"/>
                        <a:t>Ejemplo de respuesta en el “lenguaje” del estudiante </a:t>
                      </a:r>
                      <a:endParaRPr lang="es-419" sz="1300" b="1" noProof="0" dirty="0"/>
                    </a:p>
                  </a:txBody>
                  <a:tcPr marL="103625" marR="103625" marT="50300" marB="50300">
                    <a:solidFill>
                      <a:srgbClr val="D8D8D8"/>
                    </a:solidFill>
                  </a:tcPr>
                </a:tc>
                <a:tc hMerge="1">
                  <a:txBody>
                    <a:bodyPr/>
                    <a:lstStyle/>
                    <a:p>
                      <a:endParaRPr lang="en-US"/>
                    </a:p>
                  </a:txBody>
                  <a:tcPr/>
                </a:tc>
              </a:tr>
              <a:tr h="786750">
                <a:tc>
                  <a:txBody>
                    <a:bodyPr/>
                    <a:lstStyle/>
                    <a:p>
                      <a:pPr marL="0" marR="0" lvl="0" indent="0" algn="ctr" rtl="0">
                        <a:spcBef>
                          <a:spcPts val="0"/>
                        </a:spcBef>
                        <a:buSzPct val="25000"/>
                        <a:buNone/>
                      </a:pPr>
                      <a:r>
                        <a:rPr lang="es-419" sz="2000" b="1" noProof="0" dirty="0" smtClean="0">
                          <a:solidFill>
                            <a:schemeClr val="dk1"/>
                          </a:solidFill>
                        </a:rPr>
                        <a:t>2</a:t>
                      </a:r>
                      <a:endParaRPr lang="es-419" sz="2000" b="1" noProof="0" dirty="0">
                        <a:solidFill>
                          <a:schemeClr val="dk1"/>
                        </a:solidFill>
                      </a:endParaRPr>
                    </a:p>
                  </a:txBody>
                  <a:tcPr marL="103625" marR="103625" marT="50300" marB="50300" anchor="ctr"/>
                </a:tc>
                <a:tc>
                  <a:txBody>
                    <a:bodyPr/>
                    <a:lstStyle/>
                    <a:p>
                      <a:pPr marL="0" marR="0" lvl="0" indent="0" algn="l" rtl="0">
                        <a:spcBef>
                          <a:spcPts val="0"/>
                        </a:spcBef>
                        <a:buSzPct val="25000"/>
                        <a:buNone/>
                      </a:pPr>
                      <a:r>
                        <a:rPr lang="es-419" sz="1000" i="1" noProof="0" dirty="0" smtClean="0"/>
                        <a:t>El estudiante indica su punto de vista sobre la manera en que los colores actuaron en el cuento y declara si su punto de vista personal es similar o es diferente del punto de vista del narrador</a:t>
                      </a:r>
                      <a:r>
                        <a:rPr lang="es-419" sz="1000" b="0" i="1" noProof="0" dirty="0" smtClean="0">
                          <a:solidFill>
                            <a:schemeClr val="dk1"/>
                          </a:solidFill>
                        </a:rPr>
                        <a:t>.  E</a:t>
                      </a:r>
                      <a:r>
                        <a:rPr lang="es-419" sz="1000" i="1" noProof="0" dirty="0" smtClean="0"/>
                        <a:t>l estudiante utiliza suficientes ejemplos del texto</a:t>
                      </a:r>
                      <a:r>
                        <a:rPr lang="es-419" sz="1000" b="0" i="1" noProof="0" dirty="0" smtClean="0">
                          <a:solidFill>
                            <a:schemeClr val="dk1"/>
                          </a:solidFill>
                        </a:rPr>
                        <a:t>.</a:t>
                      </a:r>
                    </a:p>
                    <a:p>
                      <a:pPr marL="0" marR="0" lvl="0" indent="0" algn="l" rtl="0">
                        <a:spcBef>
                          <a:spcPts val="0"/>
                        </a:spcBef>
                        <a:buSzPct val="25000"/>
                        <a:buNone/>
                      </a:pPr>
                      <a:r>
                        <a:rPr lang="es-419" sz="1100" noProof="0" dirty="0" smtClean="0"/>
                        <a:t>En el cuento </a:t>
                      </a:r>
                      <a:r>
                        <a:rPr lang="es-419" sz="1100" b="1" i="1" noProof="0" dirty="0" smtClean="0"/>
                        <a:t>Los porqués del clima</a:t>
                      </a:r>
                      <a:r>
                        <a:rPr lang="es-419" sz="1100" i="1" noProof="0" dirty="0" smtClean="0"/>
                        <a:t> - </a:t>
                      </a:r>
                      <a:r>
                        <a:rPr lang="es-419" sz="1100" b="1" i="1" noProof="0" dirty="0" smtClean="0"/>
                        <a:t>Los colores del arcoíris</a:t>
                      </a:r>
                      <a:r>
                        <a:rPr lang="es-419" sz="1100" b="0" i="0" noProof="0" dirty="0" smtClean="0">
                          <a:solidFill>
                            <a:schemeClr val="dk1"/>
                          </a:solidFill>
                        </a:rPr>
                        <a:t> los personajes son los colores del </a:t>
                      </a:r>
                      <a:r>
                        <a:rPr lang="es-419" sz="1100" noProof="0" dirty="0" smtClean="0"/>
                        <a:t>arcoíris</a:t>
                      </a:r>
                      <a:r>
                        <a:rPr lang="es-419" sz="1100" b="0" i="0" noProof="0" dirty="0" smtClean="0">
                          <a:solidFill>
                            <a:schemeClr val="dk1"/>
                          </a:solidFill>
                        </a:rPr>
                        <a:t>.  Los colores </a:t>
                      </a:r>
                      <a:r>
                        <a:rPr lang="es-419" sz="1100" noProof="0" dirty="0" smtClean="0"/>
                        <a:t>discuten</a:t>
                      </a:r>
                      <a:r>
                        <a:rPr lang="es-419" sz="1100" b="0" i="0" noProof="0" dirty="0" smtClean="0">
                          <a:solidFill>
                            <a:schemeClr val="dk1"/>
                          </a:solidFill>
                        </a:rPr>
                        <a:t> </a:t>
                      </a:r>
                      <a:r>
                        <a:rPr lang="es-419" sz="1100" noProof="0" dirty="0" smtClean="0"/>
                        <a:t>acerca de</a:t>
                      </a:r>
                      <a:r>
                        <a:rPr lang="es-419" sz="1100" b="0" i="0" noProof="0" dirty="0" smtClean="0">
                          <a:solidFill>
                            <a:schemeClr val="dk1"/>
                          </a:solidFill>
                        </a:rPr>
                        <a:t> </a:t>
                      </a:r>
                      <a:r>
                        <a:rPr lang="es-419" sz="1100" noProof="0" dirty="0" smtClean="0"/>
                        <a:t>quién es mejor y por qué.  </a:t>
                      </a:r>
                      <a:r>
                        <a:rPr lang="es-419" sz="1100" b="0" i="0" noProof="0" dirty="0" smtClean="0">
                          <a:solidFill>
                            <a:schemeClr val="dk1"/>
                          </a:solidFill>
                        </a:rPr>
                        <a:t> Mi punto de vista en cuanto a los personajes e</a:t>
                      </a:r>
                      <a:r>
                        <a:rPr lang="es-419" sz="1100" noProof="0" dirty="0" smtClean="0"/>
                        <a:t>s que no deberían discutir y que deberían apreciar las diferencias que hay entre ellos. </a:t>
                      </a:r>
                      <a:r>
                        <a:rPr lang="es-419" sz="1100" b="0" i="0" noProof="0" dirty="0" smtClean="0">
                          <a:solidFill>
                            <a:schemeClr val="dk1"/>
                          </a:solidFill>
                        </a:rPr>
                        <a:t> Pienso que este </a:t>
                      </a:r>
                      <a:r>
                        <a:rPr lang="es-419" sz="1100" noProof="0" dirty="0" smtClean="0"/>
                        <a:t>también</a:t>
                      </a:r>
                      <a:r>
                        <a:rPr lang="es-419" sz="1100" b="0" i="0" noProof="0" dirty="0" smtClean="0">
                          <a:solidFill>
                            <a:schemeClr val="dk1"/>
                          </a:solidFill>
                        </a:rPr>
                        <a:t> es el pu</a:t>
                      </a:r>
                      <a:r>
                        <a:rPr lang="es-419" sz="1100" noProof="0" dirty="0" smtClean="0"/>
                        <a:t>nto del narrador, quien está contando el cuento, basado en cómo termina el cuento. </a:t>
                      </a:r>
                      <a:r>
                        <a:rPr lang="es-419" sz="1100" b="0" i="0" noProof="0" dirty="0" smtClean="0">
                          <a:solidFill>
                            <a:schemeClr val="dk1"/>
                          </a:solidFill>
                        </a:rPr>
                        <a:t>  </a:t>
                      </a:r>
                      <a:r>
                        <a:rPr lang="es-419" sz="1100" noProof="0" dirty="0" smtClean="0"/>
                        <a:t>Después</a:t>
                      </a:r>
                      <a:r>
                        <a:rPr lang="es-419" sz="1100" b="0" i="0" noProof="0" dirty="0" smtClean="0">
                          <a:solidFill>
                            <a:schemeClr val="dk1"/>
                          </a:solidFill>
                        </a:rPr>
                        <a:t> de much</a:t>
                      </a:r>
                      <a:r>
                        <a:rPr lang="es-419" sz="1100" noProof="0" dirty="0" smtClean="0"/>
                        <a:t>a discusión el narrador </a:t>
                      </a:r>
                      <a:r>
                        <a:rPr lang="es-419" sz="1100" b="0" i="0" noProof="0" dirty="0" smtClean="0">
                          <a:solidFill>
                            <a:schemeClr val="dk1"/>
                          </a:solidFill>
                        </a:rPr>
                        <a:t>(</a:t>
                      </a:r>
                      <a:r>
                        <a:rPr lang="es-419" sz="1100" noProof="0" dirty="0" smtClean="0"/>
                        <a:t>pienso que el narrador es la Lluvia</a:t>
                      </a:r>
                      <a:r>
                        <a:rPr lang="es-419" sz="1100" b="0" i="0" noProof="0" dirty="0" smtClean="0">
                          <a:solidFill>
                            <a:schemeClr val="dk1"/>
                          </a:solidFill>
                        </a:rPr>
                        <a:t>), le dice a los colores que se tomen de las manos </a:t>
                      </a:r>
                      <a:r>
                        <a:rPr lang="es-419" sz="1100" noProof="0" dirty="0" smtClean="0"/>
                        <a:t>o que</a:t>
                      </a:r>
                      <a:r>
                        <a:rPr lang="es-419" sz="1100" b="0" i="0" noProof="0" dirty="0" smtClean="0">
                          <a:solidFill>
                            <a:schemeClr val="dk1"/>
                          </a:solidFill>
                        </a:rPr>
                        <a:t> hagan las paces y se lleven bien porque </a:t>
                      </a:r>
                      <a:r>
                        <a:rPr lang="es-419" sz="1100" noProof="0" dirty="0" smtClean="0"/>
                        <a:t>todos son especiales y el mundo sería muy triste si faltara uno solo de ellos. Para llamar la atención de los colores,</a:t>
                      </a:r>
                      <a:r>
                        <a:rPr lang="es-419" sz="1100" baseline="0" noProof="0" dirty="0" smtClean="0"/>
                        <a:t> </a:t>
                      </a:r>
                      <a:r>
                        <a:rPr lang="es-419" sz="1100" noProof="0" dirty="0" smtClean="0"/>
                        <a:t>Lluvia envío relámpagos desde el cielo</a:t>
                      </a:r>
                      <a:r>
                        <a:rPr lang="es-419" sz="1100" b="0" i="0" noProof="0" dirty="0" smtClean="0">
                          <a:solidFill>
                            <a:schemeClr val="dk1"/>
                          </a:solidFill>
                        </a:rPr>
                        <a:t>.  Cuando los colores se abrazan </a:t>
                      </a:r>
                      <a:r>
                        <a:rPr lang="es-419" sz="1100" noProof="0" dirty="0" smtClean="0"/>
                        <a:t>me imagino que están formando un arcoíris</a:t>
                      </a:r>
                      <a:r>
                        <a:rPr lang="es-419" sz="1100" b="0" i="0" noProof="0" dirty="0" smtClean="0">
                          <a:solidFill>
                            <a:schemeClr val="dk1"/>
                          </a:solidFill>
                        </a:rPr>
                        <a:t>. </a:t>
                      </a:r>
                      <a:endParaRPr lang="es-419" sz="1100" b="0" i="0" noProof="0" dirty="0">
                        <a:solidFill>
                          <a:schemeClr val="dk1"/>
                        </a:solidFill>
                      </a:endParaRPr>
                    </a:p>
                  </a:txBody>
                  <a:tcPr marL="103625" marR="103625" marT="50300" marB="50300"/>
                </a:tc>
              </a:tr>
              <a:tr h="771150">
                <a:tc>
                  <a:txBody>
                    <a:bodyPr/>
                    <a:lstStyle/>
                    <a:p>
                      <a:pPr marL="0" marR="0" lvl="0" indent="0" algn="ctr" rtl="0">
                        <a:spcBef>
                          <a:spcPts val="0"/>
                        </a:spcBef>
                        <a:buSzPct val="25000"/>
                        <a:buNone/>
                      </a:pPr>
                      <a:r>
                        <a:rPr lang="es-419" sz="2000" b="1" noProof="0" dirty="0" smtClean="0">
                          <a:solidFill>
                            <a:schemeClr val="dk1"/>
                          </a:solidFill>
                        </a:rPr>
                        <a:t>1</a:t>
                      </a:r>
                      <a:endParaRPr lang="es-419" sz="2000" b="1" noProof="0" dirty="0">
                        <a:solidFill>
                          <a:schemeClr val="dk1"/>
                        </a:solidFill>
                      </a:endParaRPr>
                    </a:p>
                  </a:txBody>
                  <a:tcPr marL="103625" marR="103625" marT="50300" marB="50300" anchor="ctr"/>
                </a:tc>
                <a:tc>
                  <a:txBody>
                    <a:bodyPr/>
                    <a:lstStyle/>
                    <a:p>
                      <a:pPr marL="0" marR="0" lvl="0" indent="0" algn="l" rtl="0">
                        <a:spcBef>
                          <a:spcPts val="0"/>
                        </a:spcBef>
                        <a:buSzPct val="25000"/>
                        <a:buNone/>
                      </a:pPr>
                      <a:r>
                        <a:rPr lang="es-419" sz="1000" i="1" noProof="0" dirty="0" smtClean="0"/>
                        <a:t>El estudiante indica su punto de vista personal sobre la manera en que los colores actuaron en el cuento e indica de manera mínima o parcial si su punto de vista personal es similar o es diferente del punto de vista del narrador.  El estudiante utiliza pocos ejemplos del texto</a:t>
                      </a:r>
                      <a:r>
                        <a:rPr lang="es-419" sz="1000" i="1" noProof="0" dirty="0" smtClean="0">
                          <a:solidFill>
                            <a:schemeClr val="dk1"/>
                          </a:solidFill>
                        </a:rPr>
                        <a:t>.</a:t>
                      </a:r>
                    </a:p>
                    <a:p>
                      <a:pPr marL="0" marR="0" lvl="0" indent="0" algn="l" rtl="0">
                        <a:spcBef>
                          <a:spcPts val="0"/>
                        </a:spcBef>
                        <a:buSzPct val="25000"/>
                        <a:buNone/>
                      </a:pPr>
                      <a:r>
                        <a:rPr lang="es-419" sz="1100" noProof="0" dirty="0" smtClean="0"/>
                        <a:t>La gente no debe discutir acerca de quién es mejor que otro, así como los colores no deben discutir ni estar celosos. Esa es mi opinión sobre los colores</a:t>
                      </a:r>
                      <a:r>
                        <a:rPr lang="es-419" sz="1100" i="0" noProof="0" dirty="0" smtClean="0">
                          <a:solidFill>
                            <a:schemeClr val="dk1"/>
                          </a:solidFill>
                        </a:rPr>
                        <a:t>.  </a:t>
                      </a:r>
                      <a:r>
                        <a:rPr lang="es-419" sz="1100" noProof="0" dirty="0" smtClean="0"/>
                        <a:t>Siempre</a:t>
                      </a:r>
                      <a:r>
                        <a:rPr lang="es-419" sz="1100" i="0" noProof="0" dirty="0" smtClean="0">
                          <a:solidFill>
                            <a:schemeClr val="dk1"/>
                          </a:solidFill>
                        </a:rPr>
                        <a:t> </a:t>
                      </a:r>
                      <a:r>
                        <a:rPr lang="es-419" sz="1100" noProof="0" dirty="0" smtClean="0"/>
                        <a:t>están</a:t>
                      </a:r>
                      <a:r>
                        <a:rPr lang="es-419" sz="1100" i="0" noProof="0" dirty="0" smtClean="0">
                          <a:solidFill>
                            <a:schemeClr val="dk1"/>
                          </a:solidFill>
                        </a:rPr>
                        <a:t> discutiendo.   R</a:t>
                      </a:r>
                      <a:r>
                        <a:rPr lang="es-419" sz="1100" noProof="0" dirty="0" smtClean="0"/>
                        <a:t>ojo cree que el es mejor que azul e Índigo</a:t>
                      </a:r>
                      <a:r>
                        <a:rPr lang="es-419" sz="1100" i="0" noProof="0" dirty="0" smtClean="0">
                          <a:solidFill>
                            <a:schemeClr val="dk1"/>
                          </a:solidFill>
                        </a:rPr>
                        <a:t> cree que el es el mejor.  Todos ellos tienen sus razones.  El auto</a:t>
                      </a:r>
                      <a:r>
                        <a:rPr lang="es-419" sz="1100" noProof="0" dirty="0" smtClean="0"/>
                        <a:t>r piensa eso también</a:t>
                      </a:r>
                      <a:r>
                        <a:rPr lang="es-419" sz="1100" i="0" noProof="0" dirty="0" smtClean="0">
                          <a:solidFill>
                            <a:schemeClr val="dk1"/>
                          </a:solidFill>
                        </a:rPr>
                        <a:t>.</a:t>
                      </a:r>
                      <a:endParaRPr lang="es-419" sz="1100" i="0" noProof="0" dirty="0">
                        <a:solidFill>
                          <a:schemeClr val="dk1"/>
                        </a:solidFill>
                      </a:endParaRPr>
                    </a:p>
                  </a:txBody>
                  <a:tcPr marL="103625" marR="103625" marT="50300" marB="50300"/>
                </a:tc>
              </a:tr>
              <a:tr h="472450">
                <a:tc>
                  <a:txBody>
                    <a:bodyPr/>
                    <a:lstStyle/>
                    <a:p>
                      <a:pPr marL="0" marR="0" lvl="0" indent="0" algn="ctr" rtl="0">
                        <a:spcBef>
                          <a:spcPts val="0"/>
                        </a:spcBef>
                        <a:buSzPct val="25000"/>
                        <a:buNone/>
                      </a:pPr>
                      <a:r>
                        <a:rPr lang="es-419" sz="2000" b="1" noProof="0" dirty="0" smtClean="0">
                          <a:solidFill>
                            <a:schemeClr val="dk1"/>
                          </a:solidFill>
                        </a:rPr>
                        <a:t>0</a:t>
                      </a:r>
                      <a:endParaRPr lang="es-419" sz="2000" b="1" noProof="0" dirty="0">
                        <a:solidFill>
                          <a:schemeClr val="dk1"/>
                        </a:solidFill>
                      </a:endParaRPr>
                    </a:p>
                  </a:txBody>
                  <a:tcPr marL="103625" marR="103625" marT="50300" marB="50300" anchor="ctr"/>
                </a:tc>
                <a:tc>
                  <a:txBody>
                    <a:bodyPr/>
                    <a:lstStyle/>
                    <a:p>
                      <a:pPr marL="0" marR="0" lvl="0" indent="0" algn="l" rtl="0">
                        <a:spcBef>
                          <a:spcPts val="0"/>
                        </a:spcBef>
                        <a:buSzPct val="25000"/>
                        <a:buNone/>
                      </a:pPr>
                      <a:r>
                        <a:rPr lang="es-419" sz="1000" i="1" noProof="0" dirty="0" smtClean="0"/>
                        <a:t>El estudiante no indica su punto de vista personal sobre la manera en que los colores actuaron en el cuento</a:t>
                      </a:r>
                      <a:r>
                        <a:rPr lang="es-419" sz="1000" i="1" noProof="0" dirty="0" smtClean="0">
                          <a:solidFill>
                            <a:schemeClr val="dk1"/>
                          </a:solidFill>
                        </a:rPr>
                        <a:t> o</a:t>
                      </a:r>
                      <a:r>
                        <a:rPr lang="es-419" sz="1000" i="1" noProof="0" dirty="0" smtClean="0"/>
                        <a:t> lo </a:t>
                      </a:r>
                      <a:r>
                        <a:rPr lang="es-419" sz="1000" i="1" noProof="0" dirty="0" smtClean="0">
                          <a:solidFill>
                            <a:schemeClr val="dk1"/>
                          </a:solidFill>
                        </a:rPr>
                        <a:t> compar</a:t>
                      </a:r>
                      <a:r>
                        <a:rPr lang="es-419" sz="1000" i="1" noProof="0" dirty="0" smtClean="0"/>
                        <a:t>a al del narrador</a:t>
                      </a:r>
                      <a:r>
                        <a:rPr lang="es-419" sz="1000" i="1" noProof="0" dirty="0" smtClean="0">
                          <a:solidFill>
                            <a:schemeClr val="dk1"/>
                          </a:solidFill>
                        </a:rPr>
                        <a:t>.  No utiliza ejemplos del texto.</a:t>
                      </a:r>
                    </a:p>
                    <a:p>
                      <a:pPr marL="0" marR="0" lvl="0" indent="0" algn="l" rtl="0">
                        <a:spcBef>
                          <a:spcPts val="0"/>
                        </a:spcBef>
                        <a:buSzPct val="25000"/>
                        <a:buNone/>
                      </a:pPr>
                      <a:r>
                        <a:rPr lang="es-419" sz="1100" noProof="0" dirty="0" smtClean="0"/>
                        <a:t>Algunas veces las personas simplemente discuten</a:t>
                      </a:r>
                      <a:r>
                        <a:rPr lang="es-419" sz="1100" i="0" noProof="0" dirty="0" smtClean="0">
                          <a:solidFill>
                            <a:schemeClr val="dk1"/>
                          </a:solidFill>
                        </a:rPr>
                        <a:t>.  Así es como es.  U</a:t>
                      </a:r>
                      <a:r>
                        <a:rPr lang="es-419" sz="1100" noProof="0" dirty="0" smtClean="0"/>
                        <a:t>na vez tuve una pelea con mi mejor amigo, pero nos reconciliamos</a:t>
                      </a:r>
                      <a:r>
                        <a:rPr lang="es-419" sz="1100" i="0" noProof="0" dirty="0" smtClean="0">
                          <a:solidFill>
                            <a:schemeClr val="dk1"/>
                          </a:solidFill>
                        </a:rPr>
                        <a:t>.</a:t>
                      </a:r>
                      <a:endParaRPr lang="es-419" sz="1100" i="0" noProof="0" dirty="0">
                        <a:solidFill>
                          <a:schemeClr val="dk1"/>
                        </a:solidFill>
                      </a:endParaRPr>
                    </a:p>
                  </a:txBody>
                  <a:tcPr marL="103625" marR="103625" marT="50300" marB="50300"/>
                </a:tc>
              </a:tr>
            </a:tbl>
          </a:graphicData>
        </a:graphic>
      </p:graphicFrame>
      <p:graphicFrame>
        <p:nvGraphicFramePr>
          <p:cNvPr id="574" name="Shape 574"/>
          <p:cNvGraphicFramePr/>
          <p:nvPr>
            <p:extLst>
              <p:ext uri="{D42A27DB-BD31-4B8C-83A1-F6EECF244321}">
                <p14:modId xmlns:p14="http://schemas.microsoft.com/office/powerpoint/2010/main" val="2549320743"/>
              </p:ext>
            </p:extLst>
          </p:nvPr>
        </p:nvGraphicFramePr>
        <p:xfrm>
          <a:off x="5581259" y="8718821"/>
          <a:ext cx="1626625" cy="533400"/>
        </p:xfrm>
        <a:graphic>
          <a:graphicData uri="http://schemas.openxmlformats.org/drawingml/2006/table">
            <a:tbl>
              <a:tblPr>
                <a:noFill/>
                <a:tableStyleId>{5C72B615-E0FF-47F3-B9F9-38AF47F7ADA9}</a:tableStyleId>
              </a:tblPr>
              <a:tblGrid>
                <a:gridCol w="1626625"/>
              </a:tblGrid>
              <a:tr h="13742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RL.3.6     DOK 3 - AN</a:t>
                      </a:r>
                      <a:r>
                        <a:rPr lang="en-US" sz="800" dirty="0">
                          <a:solidFill>
                            <a:srgbClr val="000000"/>
                          </a:solidFill>
                          <a:latin typeface="Calibri"/>
                          <a:ea typeface="Calibri"/>
                          <a:cs typeface="Calibri"/>
                          <a:sym typeface="Calibri"/>
                        </a:rPr>
                        <a:t>A</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r>
              <a:tr h="395975">
                <a:tc>
                  <a:txBody>
                    <a:bodyPr/>
                    <a:lstStyle/>
                    <a:p>
                      <a:pPr marL="0" marR="0" lvl="0" indent="0" algn="l" rtl="0">
                        <a:lnSpc>
                          <a:spcPct val="100000"/>
                        </a:lnSpc>
                        <a:spcBef>
                          <a:spcPts val="0"/>
                        </a:spcBef>
                        <a:spcAft>
                          <a:spcPts val="0"/>
                        </a:spcAft>
                        <a:buSzPct val="25000"/>
                        <a:buNone/>
                      </a:pPr>
                      <a:r>
                        <a:rPr lang="es-ES" sz="800" b="0" dirty="0" smtClean="0">
                          <a:latin typeface="Calibri"/>
                          <a:ea typeface="Calibri"/>
                          <a:cs typeface="Calibri"/>
                          <a:sym typeface="Calibri"/>
                        </a:rPr>
                        <a:t>Analiza cómo el punto de vista del personaje o del narrador es diferente del suyo propio. </a:t>
                      </a:r>
                      <a:endParaRPr lang="en-US" sz="800" b="0" dirty="0">
                        <a:latin typeface="Calibri"/>
                        <a:ea typeface="Calibri"/>
                        <a:cs typeface="Calibri"/>
                        <a:sym typeface="Calibri"/>
                      </a:endParaRP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sldNum" idx="12"/>
          </p:nvPr>
        </p:nvSpPr>
        <p:spPr>
          <a:xfrm>
            <a:off x="6557964" y="9372467"/>
            <a:ext cx="842011" cy="300837"/>
          </a:xfrm>
          <a:prstGeom prst="rect">
            <a:avLst/>
          </a:prstGeom>
          <a:noFill/>
          <a:ln>
            <a:noFill/>
          </a:ln>
        </p:spPr>
        <p:txBody>
          <a:bodyPr lIns="0" tIns="0" rIns="0" bIns="0" anchor="ctr" anchorCtr="0">
            <a:noAutofit/>
          </a:bodyPr>
          <a:lstStyle/>
          <a:p>
            <a:pPr marL="0" marR="0" lvl="0" indent="0" algn="r" rtl="0">
              <a:spcBef>
                <a:spcPts val="0"/>
              </a:spcBef>
              <a:buSzPct val="25000"/>
              <a:buNone/>
            </a:pPr>
            <a:fld id="{00000000-1234-1234-1234-123412341234}" type="slidenum">
              <a:rPr lang="en-US" sz="1800">
                <a:solidFill>
                  <a:srgbClr val="888888"/>
                </a:solidFill>
                <a:latin typeface="Calibri"/>
                <a:ea typeface="Calibri"/>
                <a:cs typeface="Calibri"/>
                <a:sym typeface="Calibri"/>
              </a:rPr>
              <a:t>21</a:t>
            </a:fld>
            <a:endParaRPr lang="en-US" sz="1800">
              <a:solidFill>
                <a:srgbClr val="888888"/>
              </a:solidFill>
              <a:latin typeface="Calibri"/>
              <a:ea typeface="Calibri"/>
              <a:cs typeface="Calibri"/>
              <a:sym typeface="Calibri"/>
            </a:endParaRPr>
          </a:p>
        </p:txBody>
      </p:sp>
      <p:graphicFrame>
        <p:nvGraphicFramePr>
          <p:cNvPr id="580" name="Shape 580"/>
          <p:cNvGraphicFramePr/>
          <p:nvPr>
            <p:extLst>
              <p:ext uri="{D42A27DB-BD31-4B8C-83A1-F6EECF244321}">
                <p14:modId xmlns:p14="http://schemas.microsoft.com/office/powerpoint/2010/main" val="4017476808"/>
              </p:ext>
            </p:extLst>
          </p:nvPr>
        </p:nvGraphicFramePr>
        <p:xfrm>
          <a:off x="480385" y="573525"/>
          <a:ext cx="6834825" cy="7961425"/>
        </p:xfrm>
        <a:graphic>
          <a:graphicData uri="http://schemas.openxmlformats.org/drawingml/2006/table">
            <a:tbl>
              <a:tblPr>
                <a:noFill/>
                <a:tableStyleId>{5C72B615-E0FF-47F3-B9F9-38AF47F7ADA9}</a:tableStyleId>
              </a:tblPr>
              <a:tblGrid>
                <a:gridCol w="586425"/>
                <a:gridCol w="6248400"/>
              </a:tblGrid>
              <a:tr h="0">
                <a:tc gridSpan="2">
                  <a:txBody>
                    <a:bodyPr/>
                    <a:lstStyle/>
                    <a:p>
                      <a:pPr lvl="0" algn="ctr" rtl="0">
                        <a:spcBef>
                          <a:spcPts val="0"/>
                        </a:spcBef>
                        <a:buClr>
                          <a:schemeClr val="dk1"/>
                        </a:buClr>
                        <a:buSzPct val="25000"/>
                        <a:buFont typeface="Calibri"/>
                        <a:buNone/>
                      </a:pPr>
                      <a:r>
                        <a:rPr lang="es-419" sz="1500" b="1" noProof="0" dirty="0" smtClean="0">
                          <a:solidFill>
                            <a:schemeClr val="dk1"/>
                          </a:solidFill>
                          <a:latin typeface="Calibri" panose="020F0502020204030204" pitchFamily="34" charset="0"/>
                        </a:rPr>
                        <a:t>Pre-evaluación Trimestre 4: Clave para la </a:t>
                      </a:r>
                      <a:r>
                        <a:rPr lang="es-419" sz="1500" b="1" u="sng" noProof="0" dirty="0" smtClean="0">
                          <a:solidFill>
                            <a:schemeClr val="dk1"/>
                          </a:solidFill>
                          <a:latin typeface="Calibri" panose="020F0502020204030204" pitchFamily="34" charset="0"/>
                        </a:rPr>
                        <a:t>Respuesta construida </a:t>
                      </a:r>
                      <a:endParaRPr lang="es-419" sz="1500" b="1" u="sng" noProof="0" dirty="0">
                        <a:solidFill>
                          <a:schemeClr val="dk1"/>
                        </a:solidFill>
                        <a:latin typeface="Calibri" panose="020F0502020204030204" pitchFamily="34" charset="0"/>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217925">
                <a:tc gridSpan="2">
                  <a:txBody>
                    <a:bodyPr/>
                    <a:lstStyle/>
                    <a:p>
                      <a:pPr marL="0" marR="0" lvl="0" indent="0" algn="l" rtl="0">
                        <a:spcBef>
                          <a:spcPts val="0"/>
                        </a:spcBef>
                        <a:buSzPct val="25000"/>
                        <a:buNone/>
                      </a:pPr>
                      <a:r>
                        <a:rPr lang="es-419" sz="1300" b="1" noProof="0" dirty="0" smtClean="0">
                          <a:latin typeface="Calibri" panose="020F0502020204030204" pitchFamily="34" charset="0"/>
                          <a:ea typeface="Calibri"/>
                          <a:cs typeface="Calibri"/>
                          <a:sym typeface="Calibri"/>
                        </a:rPr>
                        <a:t>Estándar R</a:t>
                      </a:r>
                      <a:r>
                        <a:rPr lang="es-419" sz="1300" b="1" noProof="0" dirty="0" smtClean="0">
                          <a:solidFill>
                            <a:schemeClr val="dk1"/>
                          </a:solidFill>
                          <a:latin typeface="Calibri" panose="020F0502020204030204" pitchFamily="34" charset="0"/>
                          <a:ea typeface="Calibri"/>
                          <a:cs typeface="Calibri"/>
                          <a:sym typeface="Calibri"/>
                        </a:rPr>
                        <a:t>L.3.9  </a:t>
                      </a:r>
                      <a:r>
                        <a:rPr lang="es-419" sz="1300" b="1" noProof="0" dirty="0" smtClean="0">
                          <a:solidFill>
                            <a:srgbClr val="FF0000"/>
                          </a:solidFill>
                          <a:latin typeface="Calibri" panose="020F0502020204030204" pitchFamily="34" charset="0"/>
                          <a:ea typeface="Calibri"/>
                          <a:cs typeface="Calibri"/>
                          <a:sym typeface="Calibri"/>
                        </a:rPr>
                        <a:t>    </a:t>
                      </a:r>
                      <a:r>
                        <a:rPr lang="es-419" sz="1300" b="1" noProof="0" dirty="0" smtClean="0">
                          <a:solidFill>
                            <a:schemeClr val="dk1"/>
                          </a:solidFill>
                          <a:latin typeface="Calibri" panose="020F0502020204030204" pitchFamily="34" charset="0"/>
                          <a:ea typeface="Calibri"/>
                          <a:cs typeface="Calibri"/>
                          <a:sym typeface="Calibri"/>
                        </a:rPr>
                        <a:t>Rúbrica para la Respuesta Construida – </a:t>
                      </a:r>
                      <a:r>
                        <a:rPr lang="es-419" sz="1300" b="1" i="1" noProof="0" dirty="0" smtClean="0">
                          <a:solidFill>
                            <a:schemeClr val="dk1"/>
                          </a:solidFill>
                          <a:latin typeface="Calibri" panose="020F0502020204030204" pitchFamily="34" charset="0"/>
                          <a:ea typeface="Calibri"/>
                          <a:cs typeface="Calibri"/>
                          <a:sym typeface="Calibri"/>
                        </a:rPr>
                        <a:t>Lectura </a:t>
                      </a:r>
                      <a:endParaRPr lang="es-419" sz="1300" b="1" i="1" noProof="0" dirty="0">
                        <a:solidFill>
                          <a:schemeClr val="dk1"/>
                        </a:solidFill>
                        <a:latin typeface="Calibri" panose="020F0502020204030204" pitchFamily="34" charset="0"/>
                        <a:ea typeface="Calibri"/>
                        <a:cs typeface="Calibri"/>
                        <a:sym typeface="Calibri"/>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478525">
                <a:tc gridSpan="2">
                  <a:txBody>
                    <a:bodyPr/>
                    <a:lstStyle/>
                    <a:p>
                      <a:pPr marL="974725" marR="0" lvl="0" indent="-974725" algn="l" rtl="0">
                        <a:lnSpc>
                          <a:spcPct val="100000"/>
                        </a:lnSpc>
                        <a:spcBef>
                          <a:spcPts val="0"/>
                        </a:spcBef>
                        <a:spcAft>
                          <a:spcPts val="0"/>
                        </a:spcAft>
                        <a:buClr>
                          <a:schemeClr val="dk1"/>
                        </a:buClr>
                        <a:buSzPct val="25000"/>
                        <a:buFont typeface="Calibri"/>
                        <a:buNone/>
                      </a:pPr>
                      <a:r>
                        <a:rPr lang="es-419" sz="1500" b="1" noProof="0" dirty="0" smtClean="0">
                          <a:latin typeface="Calibri" panose="020F0502020204030204" pitchFamily="34" charset="0"/>
                          <a:ea typeface="Calibri"/>
                          <a:cs typeface="Calibri"/>
                          <a:sym typeface="Calibri"/>
                        </a:rPr>
                        <a:t>Pregunta #8:</a:t>
                      </a:r>
                      <a:r>
                        <a:rPr lang="es-419" sz="1500" b="0" i="0" u="none" noProof="0" dirty="0" smtClean="0">
                          <a:solidFill>
                            <a:schemeClr val="dk1"/>
                          </a:solidFill>
                          <a:latin typeface="Calibri" panose="020F0502020204030204" pitchFamily="34" charset="0"/>
                          <a:ea typeface="Calibri"/>
                          <a:cs typeface="Calibri"/>
                          <a:sym typeface="Calibri"/>
                        </a:rPr>
                        <a:t> </a:t>
                      </a:r>
                      <a:r>
                        <a:rPr lang="es-419" sz="1500" noProof="0" dirty="0" smtClean="0">
                          <a:solidFill>
                            <a:schemeClr val="dk1"/>
                          </a:solidFill>
                          <a:latin typeface="Calibri" panose="020F0502020204030204" pitchFamily="34" charset="0"/>
                          <a:ea typeface="Calibri"/>
                          <a:cs typeface="Calibri"/>
                          <a:sym typeface="Calibri"/>
                        </a:rPr>
                        <a:t>¿De qué maneras son similares los temas de </a:t>
                      </a:r>
                      <a:r>
                        <a:rPr lang="es-419" sz="1500" b="1" i="1" noProof="0" dirty="0" smtClean="0">
                          <a:solidFill>
                            <a:schemeClr val="dk1"/>
                          </a:solidFill>
                          <a:latin typeface="Calibri" panose="020F0502020204030204" pitchFamily="34" charset="0"/>
                          <a:ea typeface="Calibri"/>
                          <a:cs typeface="Calibri"/>
                          <a:sym typeface="Calibri"/>
                        </a:rPr>
                        <a:t>El arcoíris de </a:t>
                      </a:r>
                      <a:r>
                        <a:rPr lang="es-419" sz="1500" b="1" i="1" noProof="0" dirty="0" err="1" smtClean="0">
                          <a:solidFill>
                            <a:schemeClr val="dk1"/>
                          </a:solidFill>
                          <a:latin typeface="Calibri" panose="020F0502020204030204" pitchFamily="34" charset="0"/>
                          <a:ea typeface="Calibri"/>
                          <a:cs typeface="Calibri"/>
                          <a:sym typeface="Calibri"/>
                        </a:rPr>
                        <a:t>Arcy</a:t>
                      </a:r>
                      <a:r>
                        <a:rPr lang="es-419" sz="1500" b="1" i="1" noProof="0" dirty="0" smtClean="0">
                          <a:solidFill>
                            <a:schemeClr val="dk1"/>
                          </a:solidFill>
                          <a:latin typeface="Calibri" panose="020F0502020204030204" pitchFamily="34" charset="0"/>
                          <a:ea typeface="Calibri"/>
                          <a:cs typeface="Calibri"/>
                          <a:sym typeface="Calibri"/>
                        </a:rPr>
                        <a:t> </a:t>
                      </a:r>
                      <a:r>
                        <a:rPr lang="es-419" sz="1500" b="0" i="1" noProof="0" dirty="0" smtClean="0">
                          <a:solidFill>
                            <a:schemeClr val="dk1"/>
                          </a:solidFill>
                          <a:latin typeface="Calibri" panose="020F0502020204030204" pitchFamily="34" charset="0"/>
                          <a:ea typeface="Calibri"/>
                          <a:cs typeface="Calibri"/>
                          <a:sym typeface="Calibri"/>
                        </a:rPr>
                        <a:t>y</a:t>
                      </a:r>
                      <a:r>
                        <a:rPr lang="es-419" sz="1500" b="1" i="1" noProof="0" dirty="0" smtClean="0">
                          <a:solidFill>
                            <a:schemeClr val="dk1"/>
                          </a:solidFill>
                          <a:latin typeface="Calibri" panose="020F0502020204030204" pitchFamily="34" charset="0"/>
                          <a:ea typeface="Calibri"/>
                          <a:cs typeface="Calibri"/>
                          <a:sym typeface="Calibri"/>
                        </a:rPr>
                        <a:t> Los porqués del clima - Los colores del arcoíris</a:t>
                      </a:r>
                      <a:r>
                        <a:rPr lang="es-419" sz="1500" noProof="0" dirty="0" smtClean="0">
                          <a:solidFill>
                            <a:schemeClr val="dk1"/>
                          </a:solidFill>
                          <a:latin typeface="Calibri" panose="020F0502020204030204" pitchFamily="34" charset="0"/>
                          <a:ea typeface="Calibri"/>
                          <a:cs typeface="Calibri"/>
                          <a:sym typeface="Calibri"/>
                        </a:rPr>
                        <a:t>?  ¿De qué maneras son diferentes? </a:t>
                      </a:r>
                      <a:endParaRPr lang="es-419" sz="1500" noProof="0" dirty="0">
                        <a:solidFill>
                          <a:schemeClr val="dk1"/>
                        </a:solidFill>
                        <a:latin typeface="Calibri" panose="020F0502020204030204" pitchFamily="34" charset="0"/>
                        <a:ea typeface="Helvetica Neue"/>
                        <a:cs typeface="Helvetica Neue"/>
                        <a:sym typeface="Helvetica Neue"/>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798575">
                <a:tc gridSpan="2">
                  <a:txBody>
                    <a:bodyPr/>
                    <a:lstStyle/>
                    <a:p>
                      <a:pPr lvl="0" rtl="0">
                        <a:spcBef>
                          <a:spcPts val="0"/>
                        </a:spcBef>
                        <a:buSzPct val="25000"/>
                        <a:buNone/>
                      </a:pPr>
                      <a:r>
                        <a:rPr lang="es-419" sz="950" u="sng" noProof="0" dirty="0" smtClean="0">
                          <a:solidFill>
                            <a:schemeClr val="dk1"/>
                          </a:solidFill>
                          <a:latin typeface="Calibri"/>
                          <a:ea typeface="Calibri"/>
                          <a:cs typeface="Calibri"/>
                          <a:sym typeface="Calibri"/>
                        </a:rPr>
                        <a:t>I</a:t>
                      </a:r>
                      <a:r>
                        <a:rPr lang="es-419" sz="900" u="sng" noProof="0" dirty="0" smtClean="0">
                          <a:solidFill>
                            <a:schemeClr val="dk1"/>
                          </a:solidFill>
                          <a:latin typeface="Calibri"/>
                          <a:ea typeface="Calibri"/>
                          <a:cs typeface="Calibri"/>
                          <a:sym typeface="Calibri"/>
                        </a:rPr>
                        <a:t>nstrucciones para calificar</a:t>
                      </a:r>
                      <a:r>
                        <a:rPr lang="es-419" sz="900" noProof="0" dirty="0" smtClean="0">
                          <a:solidFill>
                            <a:schemeClr val="dk1"/>
                          </a:solidFill>
                          <a:latin typeface="Calibri"/>
                          <a:ea typeface="Calibri"/>
                          <a:cs typeface="Calibri"/>
                          <a:sym typeface="Calibri"/>
                        </a:rPr>
                        <a:t>: Escriba una respuesta general de lo que los estudiantes podrían incluir en una contestación competente respuesta hábil con ejemplos del texto. </a:t>
                      </a:r>
                      <a:r>
                        <a:rPr lang="es-ES" sz="900" noProof="0" dirty="0" smtClean="0">
                          <a:solidFill>
                            <a:schemeClr val="dk1"/>
                          </a:solidFill>
                          <a:latin typeface="Calibri"/>
                          <a:ea typeface="Calibri"/>
                          <a:cs typeface="Calibri"/>
                          <a:sym typeface="Calibri"/>
                        </a:rPr>
                        <a:t>Sea bien específico y “extenso”.</a:t>
                      </a:r>
                    </a:p>
                    <a:p>
                      <a:pPr lvl="0" rtl="0">
                        <a:spcBef>
                          <a:spcPts val="0"/>
                        </a:spcBef>
                        <a:buSzPct val="25000"/>
                        <a:buNone/>
                      </a:pPr>
                      <a:r>
                        <a:rPr lang="es-419" sz="1100" b="1" u="sng" noProof="0" dirty="0" smtClean="0">
                          <a:solidFill>
                            <a:schemeClr val="dk1"/>
                          </a:solidFill>
                          <a:latin typeface="Calibri"/>
                          <a:ea typeface="Calibri"/>
                          <a:cs typeface="Calibri"/>
                          <a:sym typeface="Calibri"/>
                        </a:rPr>
                        <a:t>Suficiente evidencia </a:t>
                      </a:r>
                      <a:r>
                        <a:rPr lang="es-419" sz="1100" noProof="0" dirty="0" smtClean="0">
                          <a:solidFill>
                            <a:schemeClr val="dk1"/>
                          </a:solidFill>
                          <a:latin typeface="Calibri"/>
                          <a:ea typeface="Calibri"/>
                          <a:cs typeface="Calibri"/>
                          <a:sym typeface="Calibri"/>
                        </a:rPr>
                        <a:t>en la respuesta del estudiante incluiría varios componentes porque esta es una pregunta DOK-4.  </a:t>
                      </a:r>
                    </a:p>
                    <a:p>
                      <a:pPr lvl="0" rtl="0">
                        <a:spcBef>
                          <a:spcPts val="0"/>
                        </a:spcBef>
                        <a:buClr>
                          <a:schemeClr val="dk1"/>
                        </a:buClr>
                        <a:buSzPct val="25000"/>
                        <a:buFont typeface="Arial"/>
                        <a:buNone/>
                      </a:pPr>
                      <a:r>
                        <a:rPr lang="es-419" sz="1100" noProof="0" dirty="0" smtClean="0">
                          <a:solidFill>
                            <a:schemeClr val="dk1"/>
                          </a:solidFill>
                          <a:latin typeface="Calibri"/>
                          <a:ea typeface="Calibri"/>
                          <a:cs typeface="Calibri"/>
                          <a:sym typeface="Calibri"/>
                        </a:rPr>
                        <a:t>La respuesta del estudiante debe:</a:t>
                      </a:r>
                    </a:p>
                    <a:p>
                      <a:pPr marL="228600" lvl="0" indent="-238125" rtl="0">
                        <a:spcBef>
                          <a:spcPts val="0"/>
                        </a:spcBef>
                        <a:buClr>
                          <a:schemeClr val="dk1"/>
                        </a:buClr>
                        <a:buSzPct val="100000"/>
                        <a:buFont typeface="Calibri"/>
                        <a:buAutoNum type="arabicParenBoth"/>
                      </a:pPr>
                      <a:r>
                        <a:rPr lang="es-419" sz="1100" b="1" noProof="0" dirty="0" smtClean="0">
                          <a:solidFill>
                            <a:schemeClr val="dk1"/>
                          </a:solidFill>
                          <a:latin typeface="Calibri"/>
                          <a:ea typeface="Calibri"/>
                          <a:cs typeface="Calibri"/>
                          <a:sym typeface="Calibri"/>
                        </a:rPr>
                        <a:t>Identificar o indicar cuál es el tema de cada texto</a:t>
                      </a:r>
                    </a:p>
                    <a:p>
                      <a:pPr marL="228600" lvl="0" indent="-238125" rtl="0">
                        <a:spcBef>
                          <a:spcPts val="0"/>
                        </a:spcBef>
                        <a:buClr>
                          <a:schemeClr val="dk1"/>
                        </a:buClr>
                        <a:buSzPct val="100000"/>
                        <a:buFont typeface="Calibri"/>
                        <a:buAutoNum type="arabicParenBoth"/>
                      </a:pPr>
                      <a:r>
                        <a:rPr lang="es-419" sz="1100" b="1" noProof="0" dirty="0" smtClean="0">
                          <a:solidFill>
                            <a:schemeClr val="dk1"/>
                          </a:solidFill>
                          <a:latin typeface="Calibri"/>
                          <a:ea typeface="Calibri"/>
                          <a:cs typeface="Calibri"/>
                          <a:sym typeface="Calibri"/>
                        </a:rPr>
                        <a:t>Comparar los dos temas para ver las similitudes</a:t>
                      </a:r>
                    </a:p>
                    <a:p>
                      <a:pPr lvl="0" rtl="0">
                        <a:spcBef>
                          <a:spcPts val="0"/>
                        </a:spcBef>
                        <a:buClr>
                          <a:schemeClr val="dk1"/>
                        </a:buClr>
                        <a:buSzPct val="25000"/>
                        <a:buFont typeface="Arial"/>
                        <a:buNone/>
                      </a:pPr>
                      <a:r>
                        <a:rPr lang="es-419" sz="1100" b="1" noProof="0" dirty="0" smtClean="0">
                          <a:solidFill>
                            <a:schemeClr val="dk1"/>
                          </a:solidFill>
                          <a:latin typeface="Calibri"/>
                          <a:ea typeface="Calibri"/>
                          <a:cs typeface="Calibri"/>
                          <a:sym typeface="Calibri"/>
                        </a:rPr>
                        <a:t>(3)   Explicar las mayores diferencias entre ambos textos</a:t>
                      </a:r>
                    </a:p>
                    <a:p>
                      <a:pPr lvl="0" rtl="0">
                        <a:spcBef>
                          <a:spcPts val="0"/>
                        </a:spcBef>
                        <a:buSzPct val="25000"/>
                        <a:buNone/>
                      </a:pPr>
                      <a:r>
                        <a:rPr lang="es-419" sz="1100" b="1" u="sng" noProof="0" dirty="0" smtClean="0">
                          <a:solidFill>
                            <a:schemeClr val="dk1"/>
                          </a:solidFill>
                          <a:latin typeface="Calibri"/>
                          <a:ea typeface="Calibri"/>
                          <a:cs typeface="Calibri"/>
                          <a:sym typeface="Calibri"/>
                        </a:rPr>
                        <a:t>Apoyo total :</a:t>
                      </a:r>
                      <a:r>
                        <a:rPr lang="es-419" sz="1100" noProof="0" dirty="0" smtClean="0">
                          <a:solidFill>
                            <a:schemeClr val="dk1"/>
                          </a:solidFill>
                          <a:latin typeface="Calibri"/>
                          <a:ea typeface="Calibri"/>
                          <a:cs typeface="Calibri"/>
                          <a:sym typeface="Calibri"/>
                        </a:rPr>
                        <a:t>(otros detalles) debe respaldar cada una de las tres declaraciones de evidencias (enumeradas arriba).  Ejemplos de cada una podría incluir lo siguiente:</a:t>
                      </a:r>
                    </a:p>
                    <a:p>
                      <a:pPr marL="228600" marR="0" lvl="0" indent="-234950" algn="l" rtl="0">
                        <a:spcBef>
                          <a:spcPts val="0"/>
                        </a:spcBef>
                        <a:buClr>
                          <a:schemeClr val="dk1"/>
                        </a:buClr>
                        <a:buSzPct val="100000"/>
                        <a:buFont typeface="Calibri"/>
                        <a:buAutoNum type="arabicParenBoth"/>
                      </a:pPr>
                      <a:r>
                        <a:rPr lang="es-419" sz="1100" b="1" noProof="0" dirty="0" smtClean="0">
                          <a:solidFill>
                            <a:schemeClr val="dk1"/>
                          </a:solidFill>
                          <a:latin typeface="Calibri"/>
                          <a:ea typeface="Calibri"/>
                          <a:cs typeface="Calibri"/>
                          <a:sym typeface="Calibri"/>
                        </a:rPr>
                        <a:t>Identifica o indica cuál es el tema de cada texto:   </a:t>
                      </a:r>
                    </a:p>
                    <a:p>
                      <a:pPr marL="230188" marR="0" lvl="0" indent="-230188" algn="l" rtl="0">
                        <a:spcBef>
                          <a:spcPts val="0"/>
                        </a:spcBef>
                        <a:buClr>
                          <a:schemeClr val="dk1"/>
                        </a:buClr>
                        <a:buSzPct val="25000"/>
                        <a:buFont typeface="Calibri"/>
                        <a:buNone/>
                      </a:pPr>
                      <a:r>
                        <a:rPr lang="es-419" sz="1100" b="0" noProof="0" dirty="0" smtClean="0">
                          <a:solidFill>
                            <a:schemeClr val="dk1"/>
                          </a:solidFill>
                          <a:latin typeface="Calibri"/>
                          <a:ea typeface="Calibri"/>
                          <a:cs typeface="Calibri"/>
                          <a:sym typeface="Calibri"/>
                        </a:rPr>
                        <a:t>       El t</a:t>
                      </a:r>
                      <a:r>
                        <a:rPr lang="es-419" sz="1100" noProof="0" dirty="0" smtClean="0">
                          <a:solidFill>
                            <a:schemeClr val="dk1"/>
                          </a:solidFill>
                          <a:latin typeface="Calibri"/>
                          <a:ea typeface="Calibri"/>
                          <a:cs typeface="Calibri"/>
                          <a:sym typeface="Calibri"/>
                        </a:rPr>
                        <a:t>ema</a:t>
                      </a:r>
                      <a:r>
                        <a:rPr lang="es-419" sz="1100" b="0" noProof="0" dirty="0" smtClean="0">
                          <a:solidFill>
                            <a:schemeClr val="dk1"/>
                          </a:solidFill>
                          <a:latin typeface="Calibri"/>
                          <a:ea typeface="Calibri"/>
                          <a:cs typeface="Calibri"/>
                          <a:sym typeface="Calibri"/>
                        </a:rPr>
                        <a:t> del texto</a:t>
                      </a:r>
                      <a:r>
                        <a:rPr lang="es-419" sz="1100" b="1" i="1" u="none" strike="noStrike" cap="none" noProof="0" dirty="0" smtClean="0">
                          <a:solidFill>
                            <a:schemeClr val="dk1"/>
                          </a:solidFill>
                          <a:latin typeface="Calibri"/>
                          <a:ea typeface="Calibri"/>
                          <a:cs typeface="Calibri"/>
                          <a:sym typeface="Calibri"/>
                        </a:rPr>
                        <a:t> El </a:t>
                      </a:r>
                      <a:r>
                        <a:rPr lang="es-419" sz="1100" b="1" i="1" noProof="0" dirty="0" smtClean="0">
                          <a:solidFill>
                            <a:schemeClr val="dk1"/>
                          </a:solidFill>
                          <a:latin typeface="Calibri"/>
                          <a:ea typeface="Calibri"/>
                          <a:cs typeface="Calibri"/>
                          <a:sym typeface="Calibri"/>
                        </a:rPr>
                        <a:t>arcoíris de </a:t>
                      </a:r>
                      <a:r>
                        <a:rPr lang="es-419" sz="1100" b="1" i="1" noProof="0" dirty="0" err="1" smtClean="0">
                          <a:solidFill>
                            <a:schemeClr val="dk1"/>
                          </a:solidFill>
                          <a:latin typeface="Calibri"/>
                          <a:ea typeface="Calibri"/>
                          <a:cs typeface="Calibri"/>
                          <a:sym typeface="Calibri"/>
                        </a:rPr>
                        <a:t>Arcy</a:t>
                      </a:r>
                      <a:r>
                        <a:rPr lang="es-419" sz="1100" b="0" noProof="0" dirty="0" smtClean="0">
                          <a:solidFill>
                            <a:schemeClr val="dk1"/>
                          </a:solidFill>
                          <a:latin typeface="Calibri"/>
                          <a:ea typeface="Calibri"/>
                          <a:cs typeface="Calibri"/>
                          <a:sym typeface="Calibri"/>
                        </a:rPr>
                        <a:t> trata de </a:t>
                      </a:r>
                      <a:r>
                        <a:rPr lang="es-419" sz="1100" noProof="0" dirty="0" smtClean="0">
                          <a:solidFill>
                            <a:schemeClr val="dk1"/>
                          </a:solidFill>
                          <a:latin typeface="Calibri"/>
                          <a:ea typeface="Calibri"/>
                          <a:cs typeface="Calibri"/>
                          <a:sym typeface="Calibri"/>
                        </a:rPr>
                        <a:t>cómo</a:t>
                      </a:r>
                      <a:r>
                        <a:rPr lang="es-419" sz="1100" b="0" noProof="0" dirty="0" smtClean="0">
                          <a:solidFill>
                            <a:schemeClr val="dk1"/>
                          </a:solidFill>
                          <a:latin typeface="Calibri"/>
                          <a:ea typeface="Calibri"/>
                          <a:cs typeface="Calibri"/>
                          <a:sym typeface="Calibri"/>
                        </a:rPr>
                        <a:t> una </a:t>
                      </a:r>
                      <a:r>
                        <a:rPr lang="es-419" sz="1100" noProof="0" dirty="0" smtClean="0">
                          <a:solidFill>
                            <a:schemeClr val="dk1"/>
                          </a:solidFill>
                          <a:latin typeface="Calibri"/>
                          <a:ea typeface="Calibri"/>
                          <a:cs typeface="Calibri"/>
                          <a:sym typeface="Calibri"/>
                        </a:rPr>
                        <a:t>niña</a:t>
                      </a:r>
                      <a:r>
                        <a:rPr lang="es-419" sz="1100" b="0"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aprende no solo sobre los arcoíris,</a:t>
                      </a:r>
                      <a:r>
                        <a:rPr lang="es-419" sz="1100" b="0" noProof="0" dirty="0" smtClean="0">
                          <a:solidFill>
                            <a:schemeClr val="dk1"/>
                          </a:solidFill>
                          <a:latin typeface="Calibri"/>
                          <a:ea typeface="Calibri"/>
                          <a:cs typeface="Calibri"/>
                          <a:sym typeface="Calibri"/>
                        </a:rPr>
                        <a:t> sino que </a:t>
                      </a:r>
                      <a:r>
                        <a:rPr lang="es-419" sz="1100" noProof="0" dirty="0" smtClean="0">
                          <a:solidFill>
                            <a:schemeClr val="dk1"/>
                          </a:solidFill>
                          <a:latin typeface="Calibri"/>
                          <a:ea typeface="Calibri"/>
                          <a:cs typeface="Calibri"/>
                          <a:sym typeface="Calibri"/>
                        </a:rPr>
                        <a:t>a veces</a:t>
                      </a:r>
                      <a:r>
                        <a:rPr lang="es-419" sz="1100" b="0"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necesitas escuchar a los demás y así puedes aprender más.</a:t>
                      </a:r>
                      <a:r>
                        <a:rPr lang="es-419" sz="1100" baseline="0" noProof="0" dirty="0" smtClean="0">
                          <a:solidFill>
                            <a:schemeClr val="dk1"/>
                          </a:solidFill>
                          <a:latin typeface="Calibri"/>
                          <a:ea typeface="Calibri"/>
                          <a:cs typeface="Calibri"/>
                          <a:sym typeface="Calibri"/>
                        </a:rPr>
                        <a:t> </a:t>
                      </a:r>
                      <a:r>
                        <a:rPr lang="es-419" sz="1100" b="0" noProof="0" dirty="0" smtClean="0">
                          <a:solidFill>
                            <a:schemeClr val="dk1"/>
                          </a:solidFill>
                          <a:latin typeface="Calibri"/>
                          <a:ea typeface="Calibri"/>
                          <a:cs typeface="Calibri"/>
                          <a:sym typeface="Calibri"/>
                        </a:rPr>
                        <a:t> </a:t>
                      </a:r>
                      <a:r>
                        <a:rPr lang="es-419" sz="1100" b="1" i="1" noProof="0" dirty="0" smtClean="0">
                          <a:solidFill>
                            <a:schemeClr val="dk1"/>
                          </a:solidFill>
                          <a:latin typeface="Calibri"/>
                          <a:ea typeface="Calibri"/>
                          <a:cs typeface="Calibri"/>
                          <a:sym typeface="Calibri"/>
                        </a:rPr>
                        <a:t>Los porqués del clima</a:t>
                      </a:r>
                      <a:r>
                        <a:rPr lang="es-419" sz="1100" i="1" noProof="0" dirty="0" smtClean="0">
                          <a:solidFill>
                            <a:schemeClr val="dk1"/>
                          </a:solidFill>
                        </a:rPr>
                        <a:t> - </a:t>
                      </a:r>
                      <a:r>
                        <a:rPr lang="es-419" sz="1100" b="1" i="1" noProof="0" dirty="0" smtClean="0">
                          <a:solidFill>
                            <a:schemeClr val="dk1"/>
                          </a:solidFill>
                          <a:latin typeface="Calibri"/>
                          <a:ea typeface="Calibri"/>
                          <a:cs typeface="Calibri"/>
                          <a:sym typeface="Calibri"/>
                        </a:rPr>
                        <a:t>Los colores del </a:t>
                      </a:r>
                      <a:r>
                        <a:rPr lang="es-419" sz="1100" b="1" noProof="0" dirty="0" smtClean="0">
                          <a:solidFill>
                            <a:schemeClr val="dk1"/>
                          </a:solidFill>
                          <a:latin typeface="Calibri"/>
                          <a:ea typeface="Calibri"/>
                          <a:cs typeface="Calibri"/>
                          <a:sym typeface="Calibri"/>
                        </a:rPr>
                        <a:t>arcoíris</a:t>
                      </a:r>
                      <a:r>
                        <a:rPr lang="es-419" sz="1100" noProof="0" dirty="0" smtClean="0">
                          <a:solidFill>
                            <a:schemeClr val="dk1"/>
                          </a:solidFill>
                          <a:latin typeface="Calibri"/>
                          <a:ea typeface="Calibri"/>
                          <a:cs typeface="Calibri"/>
                          <a:sym typeface="Calibri"/>
                        </a:rPr>
                        <a:t> trata de que discutir y estar celosos no beneficia a nadie, y que el llevarse bien sí</a:t>
                      </a:r>
                      <a:r>
                        <a:rPr lang="es-419" sz="1100" b="0" noProof="0"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r>
                        <a:rPr lang="es-419" sz="1100" b="1" noProof="0" dirty="0" smtClean="0">
                          <a:solidFill>
                            <a:schemeClr val="dk1"/>
                          </a:solidFill>
                          <a:latin typeface="Calibri"/>
                          <a:ea typeface="Calibri"/>
                          <a:cs typeface="Calibri"/>
                          <a:sym typeface="Calibri"/>
                        </a:rPr>
                        <a:t>(2)   Compara los dos temas para encontrar similitudes:</a:t>
                      </a:r>
                    </a:p>
                    <a:p>
                      <a:pPr marL="233363" marR="0" lvl="0" indent="-233363" algn="l" rtl="0">
                        <a:spcBef>
                          <a:spcPts val="0"/>
                        </a:spcBef>
                        <a:buClr>
                          <a:schemeClr val="dk1"/>
                        </a:buClr>
                        <a:buSzPct val="25000"/>
                        <a:buFont typeface="Calibri"/>
                        <a:buNone/>
                      </a:pPr>
                      <a:r>
                        <a:rPr lang="es-419" sz="1100" b="0" noProof="0" dirty="0" smtClean="0">
                          <a:solidFill>
                            <a:schemeClr val="dk1"/>
                          </a:solidFill>
                          <a:latin typeface="Calibri"/>
                          <a:ea typeface="Calibri"/>
                          <a:cs typeface="Calibri"/>
                          <a:sym typeface="Calibri"/>
                        </a:rPr>
                        <a:t>        Los dos temas pueden ser </a:t>
                      </a:r>
                      <a:r>
                        <a:rPr lang="es-419" sz="1100" noProof="0" dirty="0" smtClean="0">
                          <a:solidFill>
                            <a:schemeClr val="dk1"/>
                          </a:solidFill>
                          <a:latin typeface="Calibri"/>
                          <a:ea typeface="Calibri"/>
                          <a:cs typeface="Calibri"/>
                          <a:sym typeface="Calibri"/>
                        </a:rPr>
                        <a:t>comparados (similitudes) porque </a:t>
                      </a:r>
                      <a:r>
                        <a:rPr lang="es-419" sz="1100" b="0" noProof="0" dirty="0" smtClean="0">
                          <a:solidFill>
                            <a:schemeClr val="dk1"/>
                          </a:solidFill>
                          <a:latin typeface="Calibri"/>
                          <a:ea typeface="Calibri"/>
                          <a:cs typeface="Calibri"/>
                          <a:sym typeface="Calibri"/>
                        </a:rPr>
                        <a:t>(1) ambos son de </a:t>
                      </a:r>
                      <a:r>
                        <a:rPr lang="es-419" sz="1100" noProof="0" dirty="0" smtClean="0">
                          <a:solidFill>
                            <a:schemeClr val="dk1"/>
                          </a:solidFill>
                          <a:latin typeface="Calibri"/>
                          <a:ea typeface="Calibri"/>
                          <a:cs typeface="Calibri"/>
                          <a:sym typeface="Calibri"/>
                        </a:rPr>
                        <a:t>fantasía</a:t>
                      </a:r>
                      <a:r>
                        <a:rPr lang="es-419" sz="1100" b="0" noProof="0" dirty="0" smtClean="0">
                          <a:solidFill>
                            <a:schemeClr val="dk1"/>
                          </a:solidFill>
                          <a:latin typeface="Calibri"/>
                          <a:ea typeface="Calibri"/>
                          <a:cs typeface="Calibri"/>
                          <a:sym typeface="Calibri"/>
                        </a:rPr>
                        <a:t> y </a:t>
                      </a:r>
                      <a:r>
                        <a:rPr lang="es-419" sz="1100" noProof="0" dirty="0" smtClean="0">
                          <a:solidFill>
                            <a:schemeClr val="dk1"/>
                          </a:solidFill>
                          <a:latin typeface="Calibri"/>
                          <a:ea typeface="Calibri"/>
                          <a:cs typeface="Calibri"/>
                          <a:sym typeface="Calibri"/>
                        </a:rPr>
                        <a:t>hablan de los arcoíris ,y </a:t>
                      </a:r>
                      <a:r>
                        <a:rPr lang="es-419" sz="1100" b="0" noProof="0" dirty="0" smtClean="0">
                          <a:solidFill>
                            <a:schemeClr val="dk1"/>
                          </a:solidFill>
                          <a:latin typeface="Calibri"/>
                          <a:ea typeface="Calibri"/>
                          <a:cs typeface="Calibri"/>
                          <a:sym typeface="Calibri"/>
                        </a:rPr>
                        <a:t>(2) ambos </a:t>
                      </a:r>
                      <a:r>
                        <a:rPr lang="es-419" sz="1100" noProof="0" dirty="0" smtClean="0">
                          <a:solidFill>
                            <a:schemeClr val="dk1"/>
                          </a:solidFill>
                          <a:latin typeface="Calibri"/>
                          <a:ea typeface="Calibri"/>
                          <a:cs typeface="Calibri"/>
                          <a:sym typeface="Calibri"/>
                        </a:rPr>
                        <a:t>enseñan</a:t>
                      </a:r>
                      <a:r>
                        <a:rPr lang="es-419" sz="1100" b="0" noProof="0" dirty="0" smtClean="0">
                          <a:solidFill>
                            <a:schemeClr val="dk1"/>
                          </a:solidFill>
                          <a:latin typeface="Calibri"/>
                          <a:ea typeface="Calibri"/>
                          <a:cs typeface="Calibri"/>
                          <a:sym typeface="Calibri"/>
                        </a:rPr>
                        <a:t> una </a:t>
                      </a:r>
                      <a:r>
                        <a:rPr lang="es-419" sz="1100" noProof="0" dirty="0" smtClean="0">
                          <a:solidFill>
                            <a:schemeClr val="dk1"/>
                          </a:solidFill>
                          <a:latin typeface="Calibri"/>
                          <a:ea typeface="Calibri"/>
                          <a:cs typeface="Calibri"/>
                          <a:sym typeface="Calibri"/>
                        </a:rPr>
                        <a:t>lección</a:t>
                      </a:r>
                      <a:r>
                        <a:rPr lang="es-419" sz="1100" b="0" noProof="0" dirty="0" smtClean="0">
                          <a:solidFill>
                            <a:schemeClr val="dk1"/>
                          </a:solidFill>
                          <a:latin typeface="Calibri"/>
                          <a:ea typeface="Calibri"/>
                          <a:cs typeface="Calibri"/>
                          <a:sym typeface="Calibri"/>
                        </a:rPr>
                        <a:t>.</a:t>
                      </a:r>
                    </a:p>
                    <a:p>
                      <a:pPr marL="233362" marR="0" lvl="0" indent="-233362" algn="l" rtl="0">
                        <a:spcBef>
                          <a:spcPts val="0"/>
                        </a:spcBef>
                        <a:buClr>
                          <a:schemeClr val="dk1"/>
                        </a:buClr>
                        <a:buSzPct val="25000"/>
                        <a:buFont typeface="Calibri"/>
                        <a:buNone/>
                      </a:pPr>
                      <a:r>
                        <a:rPr lang="es-419" sz="1100" b="1" noProof="0" dirty="0" smtClean="0">
                          <a:solidFill>
                            <a:schemeClr val="dk1"/>
                          </a:solidFill>
                          <a:latin typeface="Calibri"/>
                          <a:ea typeface="Calibri"/>
                          <a:cs typeface="Calibri"/>
                          <a:sym typeface="Calibri"/>
                        </a:rPr>
                        <a:t>(3)   Explica las principales diferencias entre ambos textos:</a:t>
                      </a:r>
                    </a:p>
                    <a:p>
                      <a:pPr marL="233363" marR="0" lvl="0" indent="-4763" algn="l" rtl="0">
                        <a:spcBef>
                          <a:spcPts val="0"/>
                        </a:spcBef>
                        <a:buClr>
                          <a:schemeClr val="dk1"/>
                        </a:buClr>
                        <a:buSzPct val="25000"/>
                        <a:buFont typeface="Calibri"/>
                        <a:buNone/>
                      </a:pPr>
                      <a:r>
                        <a:rPr lang="es-419" sz="1100" noProof="0" dirty="0" smtClean="0">
                          <a:solidFill>
                            <a:schemeClr val="dk1"/>
                          </a:solidFill>
                          <a:latin typeface="Calibri"/>
                          <a:ea typeface="Calibri"/>
                          <a:cs typeface="Calibri"/>
                          <a:sym typeface="Calibri"/>
                        </a:rPr>
                        <a:t>La respuesta debe explicar que las principales diferencias entre los dos textos  son: </a:t>
                      </a:r>
                      <a:r>
                        <a:rPr lang="es-419" sz="1100" b="0" noProof="0" dirty="0" smtClean="0">
                          <a:solidFill>
                            <a:schemeClr val="dk1"/>
                          </a:solidFill>
                          <a:latin typeface="Calibri"/>
                          <a:ea typeface="Calibri"/>
                          <a:cs typeface="Calibri"/>
                          <a:sym typeface="Calibri"/>
                        </a:rPr>
                        <a:t>(1) un</a:t>
                      </a:r>
                      <a:r>
                        <a:rPr lang="es-419" sz="1100" noProof="0" dirty="0" smtClean="0">
                          <a:solidFill>
                            <a:schemeClr val="dk1"/>
                          </a:solidFill>
                          <a:latin typeface="Calibri"/>
                          <a:ea typeface="Calibri"/>
                          <a:cs typeface="Calibri"/>
                          <a:sym typeface="Calibri"/>
                        </a:rPr>
                        <a:t>o</a:t>
                      </a:r>
                      <a:r>
                        <a:rPr lang="es-419" sz="1100" b="0"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está</a:t>
                      </a:r>
                      <a:r>
                        <a:rPr lang="es-419" sz="1100" b="0" noProof="0" dirty="0" smtClean="0">
                          <a:solidFill>
                            <a:schemeClr val="dk1"/>
                          </a:solidFill>
                          <a:latin typeface="Calibri"/>
                          <a:ea typeface="Calibri"/>
                          <a:cs typeface="Calibri"/>
                          <a:sym typeface="Calibri"/>
                        </a:rPr>
                        <a:t> escrito de man</a:t>
                      </a:r>
                      <a:r>
                        <a:rPr lang="es-419" sz="1100" noProof="0" dirty="0" smtClean="0">
                          <a:solidFill>
                            <a:schemeClr val="dk1"/>
                          </a:solidFill>
                          <a:latin typeface="Calibri"/>
                          <a:ea typeface="Calibri"/>
                          <a:cs typeface="Calibri"/>
                          <a:sym typeface="Calibri"/>
                        </a:rPr>
                        <a:t>era realista mientras el otro es una fábula que no puede suceder en la vida real</a:t>
                      </a:r>
                      <a:r>
                        <a:rPr lang="es-419" sz="1100" b="0" noProof="0" dirty="0" smtClean="0">
                          <a:solidFill>
                            <a:schemeClr val="dk1"/>
                          </a:solidFill>
                          <a:latin typeface="Calibri"/>
                          <a:ea typeface="Calibri"/>
                          <a:cs typeface="Calibri"/>
                          <a:sym typeface="Calibri"/>
                        </a:rPr>
                        <a:t>, (2) las lecciones aprendidas son muy </a:t>
                      </a:r>
                      <a:r>
                        <a:rPr lang="es-419" sz="1100" noProof="0" dirty="0" smtClean="0">
                          <a:solidFill>
                            <a:schemeClr val="dk1"/>
                          </a:solidFill>
                          <a:latin typeface="Calibri"/>
                          <a:ea typeface="Calibri"/>
                          <a:cs typeface="Calibri"/>
                          <a:sym typeface="Calibri"/>
                        </a:rPr>
                        <a:t>distintas</a:t>
                      </a:r>
                      <a:r>
                        <a:rPr lang="es-419" sz="1100" b="0" noProof="0" dirty="0" smtClean="0">
                          <a:solidFill>
                            <a:schemeClr val="dk1"/>
                          </a:solidFill>
                          <a:latin typeface="Calibri"/>
                          <a:ea typeface="Calibri"/>
                          <a:cs typeface="Calibri"/>
                          <a:sym typeface="Calibri"/>
                        </a:rPr>
                        <a:t>.</a:t>
                      </a:r>
                      <a:endParaRPr lang="es-419" sz="1100" b="0" noProof="0" dirty="0">
                        <a:solidFill>
                          <a:schemeClr val="dk1"/>
                        </a:solidFill>
                        <a:latin typeface="Calibri"/>
                        <a:ea typeface="Calibri"/>
                        <a:cs typeface="Calibri"/>
                        <a:sym typeface="Calibri"/>
                      </a:endParaRPr>
                    </a:p>
                  </a:txBody>
                  <a:tcPr marL="9145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295650">
                <a:tc>
                  <a:txBody>
                    <a:bodyPr/>
                    <a:lstStyle/>
                    <a:p>
                      <a:pPr marL="0" marR="0" lvl="0" indent="0" algn="ctr" rtl="0">
                        <a:spcBef>
                          <a:spcPts val="0"/>
                        </a:spcBef>
                        <a:buSzPct val="25000"/>
                        <a:buNone/>
                      </a:pPr>
                      <a:r>
                        <a:rPr lang="en-US" sz="2000" b="1">
                          <a:latin typeface="Calibri"/>
                          <a:ea typeface="Calibri"/>
                          <a:cs typeface="Calibri"/>
                          <a:sym typeface="Calibri"/>
                        </a:rPr>
                        <a:t>3</a:t>
                      </a:r>
                    </a:p>
                  </a:txBody>
                  <a:tcPr marL="9145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Calibri"/>
                        <a:buNone/>
                      </a:pPr>
                      <a:r>
                        <a:rPr lang="es-419" sz="900" i="1" noProof="0" dirty="0" smtClean="0">
                          <a:solidFill>
                            <a:schemeClr val="dk1"/>
                          </a:solidFill>
                          <a:latin typeface="Calibri"/>
                          <a:ea typeface="Calibri"/>
                          <a:cs typeface="Calibri"/>
                          <a:sym typeface="Calibri"/>
                        </a:rPr>
                        <a:t>La respuesta indica el tema de los dos textos y contiene evidencia </a:t>
                      </a:r>
                      <a:r>
                        <a:rPr lang="es-419" sz="900" b="1" i="1" noProof="0" dirty="0" smtClean="0">
                          <a:solidFill>
                            <a:schemeClr val="dk1"/>
                          </a:solidFill>
                          <a:latin typeface="Calibri"/>
                          <a:ea typeface="Calibri"/>
                          <a:cs typeface="Calibri"/>
                          <a:sym typeface="Calibri"/>
                        </a:rPr>
                        <a:t>competente </a:t>
                      </a:r>
                      <a:r>
                        <a:rPr lang="es-419" sz="900" i="1" noProof="0" dirty="0" smtClean="0">
                          <a:solidFill>
                            <a:schemeClr val="dk1"/>
                          </a:solidFill>
                          <a:latin typeface="Calibri"/>
                          <a:ea typeface="Calibri"/>
                          <a:cs typeface="Calibri"/>
                          <a:sym typeface="Calibri"/>
                        </a:rPr>
                        <a:t>de las similitudes y principales diferencias entre los dos textos.</a:t>
                      </a:r>
                    </a:p>
                    <a:p>
                      <a:pPr marL="0" marR="0" lvl="0" indent="0" algn="l" rtl="0">
                        <a:lnSpc>
                          <a:spcPct val="100000"/>
                        </a:lnSpc>
                        <a:spcBef>
                          <a:spcPts val="0"/>
                        </a:spcBef>
                        <a:spcAft>
                          <a:spcPts val="0"/>
                        </a:spcAft>
                        <a:buClr>
                          <a:schemeClr val="dk1"/>
                        </a:buClr>
                        <a:buSzPct val="25000"/>
                        <a:buFont typeface="Calibri"/>
                        <a:buNone/>
                      </a:pPr>
                      <a:r>
                        <a:rPr lang="es-419" sz="1100" noProof="0" dirty="0" smtClean="0">
                          <a:solidFill>
                            <a:schemeClr val="dk1"/>
                          </a:solidFill>
                          <a:latin typeface="Calibri"/>
                          <a:ea typeface="Calibri"/>
                          <a:cs typeface="Calibri"/>
                          <a:sym typeface="Calibri"/>
                        </a:rPr>
                        <a:t>El tema de ambos cuentos </a:t>
                      </a:r>
                      <a:r>
                        <a:rPr lang="es-419" sz="1100" b="1" i="1" noProof="0" dirty="0" smtClean="0">
                          <a:solidFill>
                            <a:schemeClr val="dk1"/>
                          </a:solidFill>
                          <a:latin typeface="Calibri"/>
                          <a:ea typeface="Calibri"/>
                          <a:cs typeface="Calibri"/>
                          <a:sym typeface="Calibri"/>
                        </a:rPr>
                        <a:t>El arcoíris de </a:t>
                      </a:r>
                      <a:r>
                        <a:rPr lang="es-419" sz="1100" b="1" i="1" noProof="0" dirty="0" err="1" smtClean="0">
                          <a:solidFill>
                            <a:schemeClr val="dk1"/>
                          </a:solidFill>
                          <a:latin typeface="Calibri"/>
                          <a:ea typeface="Calibri"/>
                          <a:cs typeface="Calibri"/>
                          <a:sym typeface="Calibri"/>
                        </a:rPr>
                        <a:t>Arcy</a:t>
                      </a:r>
                      <a:r>
                        <a:rPr lang="es-419" sz="1100" b="1" i="1" u="none"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y</a:t>
                      </a:r>
                      <a:r>
                        <a:rPr lang="es-419" sz="1100" b="0" i="0" u="none" noProof="0" dirty="0" smtClean="0">
                          <a:solidFill>
                            <a:schemeClr val="dk1"/>
                          </a:solidFill>
                          <a:latin typeface="Calibri"/>
                          <a:ea typeface="Calibri"/>
                          <a:cs typeface="Calibri"/>
                          <a:sym typeface="Calibri"/>
                        </a:rPr>
                        <a:t> </a:t>
                      </a:r>
                      <a:r>
                        <a:rPr lang="es-419" sz="1100" b="1" i="1" noProof="0" dirty="0" smtClean="0">
                          <a:solidFill>
                            <a:schemeClr val="dk1"/>
                          </a:solidFill>
                          <a:latin typeface="Calibri"/>
                          <a:ea typeface="Calibri"/>
                          <a:cs typeface="Calibri"/>
                          <a:sym typeface="Calibri"/>
                        </a:rPr>
                        <a:t>Los porqués del clima</a:t>
                      </a:r>
                      <a:r>
                        <a:rPr lang="es-419" sz="1100" i="1" noProof="0" dirty="0" smtClean="0">
                          <a:solidFill>
                            <a:schemeClr val="dk1"/>
                          </a:solidFill>
                        </a:rPr>
                        <a:t> - </a:t>
                      </a:r>
                      <a:r>
                        <a:rPr lang="es-419" sz="1100" b="1" i="1" noProof="0" dirty="0" smtClean="0">
                          <a:solidFill>
                            <a:schemeClr val="dk1"/>
                          </a:solidFill>
                          <a:latin typeface="Calibri"/>
                          <a:ea typeface="Calibri"/>
                          <a:cs typeface="Calibri"/>
                          <a:sym typeface="Calibri"/>
                        </a:rPr>
                        <a:t>Los colores del </a:t>
                      </a:r>
                      <a:r>
                        <a:rPr lang="es-419" sz="1100" b="1" noProof="0" dirty="0" smtClean="0">
                          <a:solidFill>
                            <a:schemeClr val="dk1"/>
                          </a:solidFill>
                          <a:latin typeface="Calibri"/>
                          <a:ea typeface="Calibri"/>
                          <a:cs typeface="Calibri"/>
                          <a:sym typeface="Calibri"/>
                        </a:rPr>
                        <a:t>arcoíris</a:t>
                      </a:r>
                      <a:r>
                        <a:rPr lang="es-419" sz="1100" b="1" i="1" u="none"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trata sobre aprender una lección al escuchar a otros</a:t>
                      </a:r>
                      <a:r>
                        <a:rPr lang="es-419" sz="1100" b="0" i="0" u="none" noProof="0" dirty="0" smtClean="0">
                          <a:solidFill>
                            <a:schemeClr val="dk1"/>
                          </a:solidFill>
                          <a:latin typeface="Calibri"/>
                          <a:ea typeface="Calibri"/>
                          <a:cs typeface="Calibri"/>
                          <a:sym typeface="Calibri"/>
                        </a:rPr>
                        <a:t>.  Lo que hace que los temas di</a:t>
                      </a:r>
                      <a:r>
                        <a:rPr lang="es-419" sz="1100" noProof="0" dirty="0" smtClean="0">
                          <a:solidFill>
                            <a:schemeClr val="dk1"/>
                          </a:solidFill>
                          <a:latin typeface="Calibri"/>
                          <a:ea typeface="Calibri"/>
                          <a:cs typeface="Calibri"/>
                          <a:sym typeface="Calibri"/>
                        </a:rPr>
                        <a:t>fieran es que las lecciones aprendidas son distintas</a:t>
                      </a:r>
                      <a:r>
                        <a:rPr lang="es-419" sz="1100" b="0" i="0" u="none"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E</a:t>
                      </a:r>
                      <a:r>
                        <a:rPr lang="es-419" sz="1100" b="0" i="0" u="none" noProof="0" dirty="0" smtClean="0">
                          <a:solidFill>
                            <a:schemeClr val="dk1"/>
                          </a:solidFill>
                          <a:latin typeface="Calibri"/>
                          <a:ea typeface="Calibri"/>
                          <a:cs typeface="Calibri"/>
                          <a:sym typeface="Calibri"/>
                        </a:rPr>
                        <a:t>n </a:t>
                      </a:r>
                      <a:r>
                        <a:rPr lang="es-419" sz="1100" b="1" i="1" noProof="0" dirty="0" smtClean="0">
                          <a:solidFill>
                            <a:schemeClr val="dk1"/>
                          </a:solidFill>
                          <a:latin typeface="Calibri"/>
                          <a:ea typeface="Calibri"/>
                          <a:cs typeface="Calibri"/>
                          <a:sym typeface="Calibri"/>
                        </a:rPr>
                        <a:t>El arcoíris de </a:t>
                      </a:r>
                      <a:r>
                        <a:rPr lang="es-419" sz="1100" b="1" i="1" noProof="0" dirty="0" err="1" smtClean="0">
                          <a:solidFill>
                            <a:schemeClr val="dk1"/>
                          </a:solidFill>
                          <a:latin typeface="Calibri"/>
                          <a:ea typeface="Calibri"/>
                          <a:cs typeface="Calibri"/>
                          <a:sym typeface="Calibri"/>
                        </a:rPr>
                        <a:t>Arcy</a:t>
                      </a:r>
                      <a:r>
                        <a:rPr lang="es-419" sz="1100" b="0" i="0" u="none"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la niña aprende que en realidad no puedes alcanzar un arcoíris</a:t>
                      </a:r>
                      <a:r>
                        <a:rPr lang="es-419" sz="1100" b="0" i="0" u="none" noProof="0" dirty="0" smtClean="0">
                          <a:solidFill>
                            <a:schemeClr val="dk1"/>
                          </a:solidFill>
                          <a:latin typeface="Calibri"/>
                          <a:ea typeface="Calibri"/>
                          <a:cs typeface="Calibri"/>
                          <a:sym typeface="Calibri"/>
                        </a:rPr>
                        <a:t>.  </a:t>
                      </a:r>
                      <a:r>
                        <a:rPr lang="es-419" sz="1100" b="0" i="0" u="none" noProof="0" dirty="0" err="1" smtClean="0">
                          <a:solidFill>
                            <a:schemeClr val="dk1"/>
                          </a:solidFill>
                          <a:latin typeface="Calibri"/>
                          <a:ea typeface="Calibri"/>
                          <a:cs typeface="Calibri"/>
                          <a:sym typeface="Calibri"/>
                        </a:rPr>
                        <a:t>Arcy</a:t>
                      </a:r>
                      <a:r>
                        <a:rPr lang="es-419" sz="1100" b="0" i="0" u="none"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también aprende que los arcoíris se forman por la lluvia que pasa a través del sol</a:t>
                      </a:r>
                      <a:r>
                        <a:rPr lang="es-419" sz="1100" b="0" i="0" u="none"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E</a:t>
                      </a:r>
                      <a:r>
                        <a:rPr lang="es-419" sz="1100" b="0" i="0" u="none" noProof="0" dirty="0" smtClean="0">
                          <a:solidFill>
                            <a:schemeClr val="dk1"/>
                          </a:solidFill>
                          <a:latin typeface="Calibri"/>
                          <a:ea typeface="Calibri"/>
                          <a:cs typeface="Calibri"/>
                          <a:sym typeface="Calibri"/>
                        </a:rPr>
                        <a:t>n </a:t>
                      </a:r>
                      <a:r>
                        <a:rPr lang="es-419" sz="1100" b="1" i="1" noProof="0" dirty="0" smtClean="0">
                          <a:solidFill>
                            <a:schemeClr val="dk1"/>
                          </a:solidFill>
                          <a:latin typeface="Calibri"/>
                          <a:ea typeface="Calibri"/>
                          <a:cs typeface="Calibri"/>
                          <a:sym typeface="Calibri"/>
                        </a:rPr>
                        <a:t>Los porqués del clima</a:t>
                      </a:r>
                      <a:r>
                        <a:rPr lang="es-419" sz="1100" i="1" noProof="0" dirty="0" smtClean="0">
                          <a:solidFill>
                            <a:schemeClr val="dk1"/>
                          </a:solidFill>
                        </a:rPr>
                        <a:t> - </a:t>
                      </a:r>
                      <a:r>
                        <a:rPr lang="es-419" sz="1100" b="1" i="1" noProof="0" dirty="0" smtClean="0">
                          <a:solidFill>
                            <a:schemeClr val="dk1"/>
                          </a:solidFill>
                          <a:latin typeface="Calibri"/>
                          <a:ea typeface="Calibri"/>
                          <a:cs typeface="Calibri"/>
                          <a:sym typeface="Calibri"/>
                        </a:rPr>
                        <a:t>Los colores del </a:t>
                      </a:r>
                      <a:r>
                        <a:rPr lang="es-419" sz="1100" b="1" noProof="0" dirty="0" smtClean="0">
                          <a:solidFill>
                            <a:schemeClr val="dk1"/>
                          </a:solidFill>
                          <a:latin typeface="Calibri"/>
                          <a:ea typeface="Calibri"/>
                          <a:cs typeface="Calibri"/>
                          <a:sym typeface="Calibri"/>
                        </a:rPr>
                        <a:t>arcoíris</a:t>
                      </a:r>
                      <a:r>
                        <a:rPr lang="es-419" sz="1100" b="0" i="0" u="none" noProof="0" dirty="0" smtClean="0">
                          <a:solidFill>
                            <a:schemeClr val="dk1"/>
                          </a:solidFill>
                          <a:latin typeface="Calibri"/>
                          <a:ea typeface="Calibri"/>
                          <a:cs typeface="Calibri"/>
                          <a:sym typeface="Calibri"/>
                        </a:rPr>
                        <a:t>, los colores aprenden que el discutir no t</a:t>
                      </a:r>
                      <a:r>
                        <a:rPr lang="es-419" sz="1100" noProof="0" dirty="0" smtClean="0">
                          <a:solidFill>
                            <a:schemeClr val="dk1"/>
                          </a:solidFill>
                          <a:latin typeface="Calibri"/>
                          <a:ea typeface="Calibri"/>
                          <a:cs typeface="Calibri"/>
                          <a:sym typeface="Calibri"/>
                        </a:rPr>
                        <a:t>rae paz ni da esperanza</a:t>
                      </a:r>
                      <a:r>
                        <a:rPr lang="es-419" sz="1100" b="0" i="0" u="none" noProof="0" dirty="0" smtClean="0">
                          <a:solidFill>
                            <a:schemeClr val="dk1"/>
                          </a:solidFill>
                          <a:latin typeface="Calibri"/>
                          <a:ea typeface="Calibri"/>
                          <a:cs typeface="Calibri"/>
                          <a:sym typeface="Calibri"/>
                        </a:rPr>
                        <a:t>.  Los colores </a:t>
                      </a:r>
                      <a:r>
                        <a:rPr lang="es-419" sz="1100" noProof="0" dirty="0" smtClean="0">
                          <a:solidFill>
                            <a:schemeClr val="dk1"/>
                          </a:solidFill>
                          <a:latin typeface="Calibri"/>
                          <a:ea typeface="Calibri"/>
                          <a:cs typeface="Calibri"/>
                          <a:sym typeface="Calibri"/>
                        </a:rPr>
                        <a:t>también</a:t>
                      </a:r>
                      <a:r>
                        <a:rPr lang="es-419" sz="1100" b="0" i="0" u="none" noProof="0" dirty="0" smtClean="0">
                          <a:solidFill>
                            <a:schemeClr val="dk1"/>
                          </a:solidFill>
                          <a:latin typeface="Calibri"/>
                          <a:ea typeface="Calibri"/>
                          <a:cs typeface="Calibri"/>
                          <a:sym typeface="Calibri"/>
                        </a:rPr>
                        <a:t> apr</a:t>
                      </a:r>
                      <a:r>
                        <a:rPr lang="es-419" sz="1100" noProof="0" dirty="0" smtClean="0">
                          <a:solidFill>
                            <a:schemeClr val="dk1"/>
                          </a:solidFill>
                          <a:latin typeface="Calibri"/>
                          <a:ea typeface="Calibri"/>
                          <a:cs typeface="Calibri"/>
                          <a:sym typeface="Calibri"/>
                        </a:rPr>
                        <a:t>enden que cuando se unen forman un hermoso arcoíris en el cielo</a:t>
                      </a:r>
                      <a:r>
                        <a:rPr lang="es-419" sz="1100" b="0" i="0" u="none" noProof="0" dirty="0" smtClean="0">
                          <a:solidFill>
                            <a:schemeClr val="dk1"/>
                          </a:solidFill>
                          <a:latin typeface="Calibri"/>
                          <a:ea typeface="Calibri"/>
                          <a:cs typeface="Calibri"/>
                          <a:sym typeface="Calibri"/>
                        </a:rPr>
                        <a:t>.</a:t>
                      </a:r>
                      <a:endParaRPr lang="es-419" sz="1100" b="0" i="0" u="none" noProof="0" dirty="0">
                        <a:solidFill>
                          <a:schemeClr val="dk1"/>
                        </a:solidFill>
                        <a:latin typeface="Calibri"/>
                        <a:ea typeface="Calibri"/>
                        <a:cs typeface="Calibri"/>
                        <a:sym typeface="Calibri"/>
                      </a:endParaRPr>
                    </a:p>
                  </a:txBody>
                  <a:tcPr marL="96000" marR="96000" marT="48775" marB="487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04800">
                <a:tc>
                  <a:txBody>
                    <a:bodyPr/>
                    <a:lstStyle/>
                    <a:p>
                      <a:pPr marL="0" marR="0" lvl="0" indent="0" algn="ctr" rtl="0">
                        <a:spcBef>
                          <a:spcPts val="0"/>
                        </a:spcBef>
                        <a:buSzPct val="25000"/>
                        <a:buNone/>
                      </a:pPr>
                      <a:r>
                        <a:rPr lang="en-US" sz="2000" b="1">
                          <a:latin typeface="Calibri"/>
                          <a:ea typeface="Calibri"/>
                          <a:cs typeface="Calibri"/>
                          <a:sym typeface="Calibri"/>
                        </a:rPr>
                        <a:t>2</a:t>
                      </a:r>
                    </a:p>
                  </a:txBody>
                  <a:tcPr marL="9145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Calibri"/>
                        <a:buNone/>
                      </a:pPr>
                      <a:r>
                        <a:rPr lang="es-419" sz="900" i="1" noProof="0" dirty="0" smtClean="0">
                          <a:solidFill>
                            <a:schemeClr val="dk1"/>
                          </a:solidFill>
                          <a:latin typeface="Calibri"/>
                          <a:ea typeface="Calibri"/>
                          <a:cs typeface="Calibri"/>
                          <a:sym typeface="Calibri"/>
                        </a:rPr>
                        <a:t>La respuesta indica parcialmente el tema de los dos textos, y ofrece evidencia </a:t>
                      </a:r>
                      <a:r>
                        <a:rPr lang="es-419" sz="900" b="1" i="1" noProof="0" dirty="0" smtClean="0">
                          <a:solidFill>
                            <a:schemeClr val="dk1"/>
                          </a:solidFill>
                          <a:latin typeface="Calibri"/>
                          <a:ea typeface="Calibri"/>
                          <a:cs typeface="Calibri"/>
                          <a:sym typeface="Calibri"/>
                        </a:rPr>
                        <a:t>parcial</a:t>
                      </a:r>
                      <a:r>
                        <a:rPr lang="es-419" sz="900" i="1" noProof="0" dirty="0" smtClean="0">
                          <a:solidFill>
                            <a:schemeClr val="dk1"/>
                          </a:solidFill>
                          <a:latin typeface="Calibri"/>
                          <a:ea typeface="Calibri"/>
                          <a:cs typeface="Calibri"/>
                          <a:sym typeface="Calibri"/>
                        </a:rPr>
                        <a:t> de las similitudes y </a:t>
                      </a:r>
                      <a:r>
                        <a:rPr lang="es-419" sz="900" b="1" i="1" noProof="0" dirty="0" smtClean="0">
                          <a:solidFill>
                            <a:schemeClr val="dk1"/>
                          </a:solidFill>
                          <a:latin typeface="Calibri"/>
                          <a:ea typeface="Calibri"/>
                          <a:cs typeface="Calibri"/>
                          <a:sym typeface="Calibri"/>
                        </a:rPr>
                        <a:t>algunas </a:t>
                      </a:r>
                      <a:r>
                        <a:rPr lang="es-419" sz="900" i="1" noProof="0" dirty="0" smtClean="0">
                          <a:solidFill>
                            <a:schemeClr val="dk1"/>
                          </a:solidFill>
                          <a:latin typeface="Calibri"/>
                          <a:ea typeface="Calibri"/>
                          <a:cs typeface="Calibri"/>
                          <a:sym typeface="Calibri"/>
                        </a:rPr>
                        <a:t>diferencias o diferencias </a:t>
                      </a:r>
                      <a:r>
                        <a:rPr lang="es-419" sz="900" b="1" i="1" noProof="0" dirty="0" smtClean="0">
                          <a:solidFill>
                            <a:schemeClr val="dk1"/>
                          </a:solidFill>
                          <a:latin typeface="Calibri"/>
                          <a:ea typeface="Calibri"/>
                          <a:cs typeface="Calibri"/>
                          <a:sym typeface="Calibri"/>
                        </a:rPr>
                        <a:t>parciales </a:t>
                      </a:r>
                      <a:r>
                        <a:rPr lang="es-419" sz="900" i="1" noProof="0" dirty="0" smtClean="0">
                          <a:solidFill>
                            <a:schemeClr val="dk1"/>
                          </a:solidFill>
                          <a:latin typeface="Calibri"/>
                          <a:ea typeface="Calibri"/>
                          <a:cs typeface="Calibri"/>
                          <a:sym typeface="Calibri"/>
                        </a:rPr>
                        <a:t>entre los dos textos, con alguna evidencia del texto.</a:t>
                      </a:r>
                    </a:p>
                    <a:p>
                      <a:pPr marL="0" marR="0" lvl="0" indent="0" algn="l" rtl="0">
                        <a:lnSpc>
                          <a:spcPct val="100000"/>
                        </a:lnSpc>
                        <a:spcBef>
                          <a:spcPts val="0"/>
                        </a:spcBef>
                        <a:spcAft>
                          <a:spcPts val="0"/>
                        </a:spcAft>
                        <a:buClr>
                          <a:schemeClr val="dk1"/>
                        </a:buClr>
                        <a:buSzPct val="25000"/>
                        <a:buFont typeface="Calibri"/>
                        <a:buNone/>
                      </a:pPr>
                      <a:r>
                        <a:rPr lang="es-419" sz="1100" noProof="0" dirty="0" smtClean="0">
                          <a:solidFill>
                            <a:schemeClr val="dk1"/>
                          </a:solidFill>
                          <a:latin typeface="Calibri"/>
                          <a:ea typeface="Calibri"/>
                          <a:cs typeface="Calibri"/>
                          <a:sym typeface="Calibri"/>
                        </a:rPr>
                        <a:t>Ambos cuentos tratan sobre arcoíris y lluvia</a:t>
                      </a:r>
                      <a:r>
                        <a:rPr lang="es-419" sz="1100" b="0" i="0" u="none" noProof="0" dirty="0" smtClean="0">
                          <a:solidFill>
                            <a:schemeClr val="dk1"/>
                          </a:solidFill>
                          <a:latin typeface="Calibri"/>
                          <a:ea typeface="Calibri"/>
                          <a:cs typeface="Calibri"/>
                          <a:sym typeface="Calibri"/>
                        </a:rPr>
                        <a:t>.  </a:t>
                      </a:r>
                      <a:r>
                        <a:rPr lang="es-419" sz="1100" noProof="0" dirty="0" smtClean="0">
                          <a:solidFill>
                            <a:schemeClr val="dk1"/>
                          </a:solidFill>
                          <a:latin typeface="Calibri"/>
                          <a:ea typeface="Calibri"/>
                          <a:cs typeface="Calibri"/>
                          <a:sym typeface="Calibri"/>
                        </a:rPr>
                        <a:t>En ambos cuentos ellos aprenden algo importante</a:t>
                      </a:r>
                      <a:r>
                        <a:rPr lang="es-419" sz="1100" b="0" i="0" u="none" noProof="0" dirty="0" smtClean="0">
                          <a:solidFill>
                            <a:schemeClr val="dk1"/>
                          </a:solidFill>
                          <a:latin typeface="Calibri"/>
                          <a:ea typeface="Calibri"/>
                          <a:cs typeface="Calibri"/>
                          <a:sym typeface="Calibri"/>
                        </a:rPr>
                        <a:t>.</a:t>
                      </a:r>
                      <a:r>
                        <a:rPr lang="es-419" sz="1100" noProof="0" dirty="0" smtClean="0">
                          <a:solidFill>
                            <a:schemeClr val="dk1"/>
                          </a:solidFill>
                          <a:latin typeface="Calibri"/>
                          <a:ea typeface="Calibri"/>
                          <a:cs typeface="Calibri"/>
                          <a:sym typeface="Calibri"/>
                        </a:rPr>
                        <a:t>  Son diferentes porque los colores aprenden a dejar de discutir y la niña aprende que uno no puede alcanzar un arcoíris</a:t>
                      </a:r>
                      <a:r>
                        <a:rPr lang="es-419" sz="1100" b="0" i="0" u="none" noProof="0" dirty="0" smtClean="0">
                          <a:solidFill>
                            <a:schemeClr val="dk1"/>
                          </a:solidFill>
                          <a:latin typeface="Calibri"/>
                          <a:ea typeface="Calibri"/>
                          <a:cs typeface="Calibri"/>
                          <a:sym typeface="Calibri"/>
                        </a:rPr>
                        <a:t>.</a:t>
                      </a:r>
                      <a:endParaRPr lang="es-419" sz="1100" b="0" i="0" u="none" noProof="0" dirty="0">
                        <a:solidFill>
                          <a:schemeClr val="dk1"/>
                        </a:solidFill>
                        <a:latin typeface="Calibri"/>
                        <a:ea typeface="Calibri"/>
                        <a:cs typeface="Calibri"/>
                        <a:sym typeface="Calibri"/>
                      </a:endParaRPr>
                    </a:p>
                  </a:txBody>
                  <a:tcPr marL="96000" marR="96000" marT="48775" marB="487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4000">
                <a:tc>
                  <a:txBody>
                    <a:bodyPr/>
                    <a:lstStyle/>
                    <a:p>
                      <a:pPr marL="0" marR="0" lvl="0" indent="0" algn="ctr" rtl="0">
                        <a:spcBef>
                          <a:spcPts val="0"/>
                        </a:spcBef>
                        <a:buSzPct val="25000"/>
                        <a:buNone/>
                      </a:pPr>
                      <a:r>
                        <a:rPr lang="en-US" sz="2000" b="1">
                          <a:latin typeface="Calibri"/>
                          <a:ea typeface="Calibri"/>
                          <a:cs typeface="Calibri"/>
                          <a:sym typeface="Calibri"/>
                        </a:rPr>
                        <a:t>1</a:t>
                      </a:r>
                    </a:p>
                  </a:txBody>
                  <a:tcPr marL="9145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Calibri"/>
                        <a:buNone/>
                      </a:pPr>
                      <a:r>
                        <a:rPr lang="es-419" sz="900" i="1" noProof="0" dirty="0" smtClean="0">
                          <a:solidFill>
                            <a:schemeClr val="dk1"/>
                          </a:solidFill>
                          <a:latin typeface="Calibri"/>
                          <a:ea typeface="Calibri"/>
                          <a:cs typeface="Calibri"/>
                          <a:sym typeface="Calibri"/>
                        </a:rPr>
                        <a:t>La respuesta indica escasamente</a:t>
                      </a:r>
                      <a:r>
                        <a:rPr lang="es-419" sz="900" i="1" baseline="0" noProof="0" dirty="0" smtClean="0">
                          <a:solidFill>
                            <a:schemeClr val="dk1"/>
                          </a:solidFill>
                          <a:latin typeface="Calibri"/>
                          <a:ea typeface="Calibri"/>
                          <a:cs typeface="Calibri"/>
                          <a:sym typeface="Calibri"/>
                        </a:rPr>
                        <a:t> </a:t>
                      </a:r>
                      <a:r>
                        <a:rPr lang="es-419" sz="900" i="1" noProof="0" dirty="0" smtClean="0">
                          <a:solidFill>
                            <a:schemeClr val="dk1"/>
                          </a:solidFill>
                          <a:latin typeface="Calibri"/>
                          <a:ea typeface="Calibri"/>
                          <a:cs typeface="Calibri"/>
                          <a:sym typeface="Calibri"/>
                        </a:rPr>
                        <a:t>el tema de los dos textos, y ofrece evidencia </a:t>
                      </a:r>
                      <a:r>
                        <a:rPr lang="es-419" sz="900" b="1" i="1" noProof="0" dirty="0" smtClean="0">
                          <a:solidFill>
                            <a:schemeClr val="dk1"/>
                          </a:solidFill>
                          <a:latin typeface="Calibri"/>
                          <a:ea typeface="Calibri"/>
                          <a:cs typeface="Calibri"/>
                          <a:sym typeface="Calibri"/>
                        </a:rPr>
                        <a:t>mínima </a:t>
                      </a:r>
                      <a:r>
                        <a:rPr lang="es-419" sz="900" i="1" noProof="0" dirty="0" smtClean="0">
                          <a:solidFill>
                            <a:schemeClr val="dk1"/>
                          </a:solidFill>
                          <a:latin typeface="Calibri"/>
                          <a:ea typeface="Calibri"/>
                          <a:cs typeface="Calibri"/>
                          <a:sym typeface="Calibri"/>
                        </a:rPr>
                        <a:t>de las similitudes y diferencias </a:t>
                      </a:r>
                      <a:r>
                        <a:rPr lang="es-419" sz="900" b="1" i="1" noProof="0" dirty="0" smtClean="0">
                          <a:solidFill>
                            <a:schemeClr val="dk1"/>
                          </a:solidFill>
                          <a:latin typeface="Calibri"/>
                          <a:ea typeface="Calibri"/>
                          <a:cs typeface="Calibri"/>
                          <a:sym typeface="Calibri"/>
                        </a:rPr>
                        <a:t>mínimas o vagas </a:t>
                      </a:r>
                      <a:r>
                        <a:rPr lang="es-419" sz="900" i="1" noProof="0" dirty="0" smtClean="0">
                          <a:solidFill>
                            <a:schemeClr val="dk1"/>
                          </a:solidFill>
                          <a:latin typeface="Calibri"/>
                          <a:ea typeface="Calibri"/>
                          <a:cs typeface="Calibri"/>
                          <a:sym typeface="Calibri"/>
                        </a:rPr>
                        <a:t>entre los dos textos, con muy poca evidencia del texto.</a:t>
                      </a:r>
                    </a:p>
                    <a:p>
                      <a:pPr marL="0" marR="0" lvl="0" indent="0" algn="l" rtl="0">
                        <a:lnSpc>
                          <a:spcPct val="100000"/>
                        </a:lnSpc>
                        <a:spcBef>
                          <a:spcPts val="0"/>
                        </a:spcBef>
                        <a:spcAft>
                          <a:spcPts val="0"/>
                        </a:spcAft>
                        <a:buClr>
                          <a:schemeClr val="dk1"/>
                        </a:buClr>
                        <a:buSzPct val="25000"/>
                        <a:buFont typeface="Calibri"/>
                        <a:buNone/>
                      </a:pPr>
                      <a:r>
                        <a:rPr lang="es-419" sz="1100" noProof="0" dirty="0" smtClean="0">
                          <a:solidFill>
                            <a:schemeClr val="dk1"/>
                          </a:solidFill>
                          <a:latin typeface="Calibri"/>
                          <a:ea typeface="Calibri"/>
                          <a:cs typeface="Calibri"/>
                          <a:sym typeface="Calibri"/>
                        </a:rPr>
                        <a:t>Estos cuentos tratan sobre lo que hace a un arcoíris</a:t>
                      </a:r>
                      <a:r>
                        <a:rPr lang="es-419" sz="1100" b="0" i="0" u="none" noProof="0" dirty="0" smtClean="0">
                          <a:solidFill>
                            <a:schemeClr val="dk1"/>
                          </a:solidFill>
                          <a:latin typeface="Calibri"/>
                          <a:ea typeface="Calibri"/>
                          <a:cs typeface="Calibri"/>
                          <a:sym typeface="Calibri"/>
                        </a:rPr>
                        <a:t>.</a:t>
                      </a:r>
                      <a:r>
                        <a:rPr lang="es-419" sz="1100" noProof="0" dirty="0" smtClean="0">
                          <a:solidFill>
                            <a:schemeClr val="dk1"/>
                          </a:solidFill>
                          <a:latin typeface="Calibri"/>
                          <a:ea typeface="Calibri"/>
                          <a:cs typeface="Calibri"/>
                          <a:sym typeface="Calibri"/>
                        </a:rPr>
                        <a:t>  Me encantan los arcoíris</a:t>
                      </a:r>
                      <a:r>
                        <a:rPr lang="es-419" sz="1100" b="0" i="0" u="none" noProof="0" dirty="0" smtClean="0">
                          <a:solidFill>
                            <a:schemeClr val="dk1"/>
                          </a:solidFill>
                          <a:latin typeface="Calibri"/>
                          <a:ea typeface="Calibri"/>
                          <a:cs typeface="Calibri"/>
                          <a:sym typeface="Calibri"/>
                        </a:rPr>
                        <a:t>.  Así es como son similares.  </a:t>
                      </a:r>
                      <a:r>
                        <a:rPr lang="es-419" sz="1100" noProof="0" dirty="0" smtClean="0">
                          <a:solidFill>
                            <a:schemeClr val="dk1"/>
                          </a:solidFill>
                          <a:latin typeface="Calibri"/>
                          <a:ea typeface="Calibri"/>
                          <a:cs typeface="Calibri"/>
                          <a:sym typeface="Calibri"/>
                        </a:rPr>
                        <a:t>También</a:t>
                      </a:r>
                      <a:r>
                        <a:rPr lang="es-419" sz="1100" b="0" i="0" u="none" noProof="0" dirty="0" smtClean="0">
                          <a:solidFill>
                            <a:schemeClr val="dk1"/>
                          </a:solidFill>
                          <a:latin typeface="Calibri"/>
                          <a:ea typeface="Calibri"/>
                          <a:cs typeface="Calibri"/>
                          <a:sym typeface="Calibri"/>
                        </a:rPr>
                        <a:t> son d</a:t>
                      </a:r>
                      <a:r>
                        <a:rPr lang="es-419" sz="1100" noProof="0" dirty="0" smtClean="0">
                          <a:solidFill>
                            <a:schemeClr val="dk1"/>
                          </a:solidFill>
                          <a:latin typeface="Calibri"/>
                          <a:ea typeface="Calibri"/>
                          <a:cs typeface="Calibri"/>
                          <a:sym typeface="Calibri"/>
                        </a:rPr>
                        <a:t>iferentes porque a veces no puedes ver un arcoíris y a veces si puedes</a:t>
                      </a:r>
                      <a:r>
                        <a:rPr lang="es-419" sz="1100" b="0" i="0" u="none" noProof="0" dirty="0" smtClean="0">
                          <a:solidFill>
                            <a:schemeClr val="dk1"/>
                          </a:solidFill>
                          <a:latin typeface="Calibri"/>
                          <a:ea typeface="Calibri"/>
                          <a:cs typeface="Calibri"/>
                          <a:sym typeface="Calibri"/>
                        </a:rPr>
                        <a:t>.</a:t>
                      </a:r>
                      <a:endParaRPr lang="es-419" sz="1100" b="0" i="0" u="none" noProof="0" dirty="0">
                        <a:solidFill>
                          <a:schemeClr val="dk1"/>
                        </a:solidFill>
                        <a:latin typeface="Calibri"/>
                        <a:ea typeface="Calibri"/>
                        <a:cs typeface="Calibri"/>
                        <a:sym typeface="Calibri"/>
                      </a:endParaRPr>
                    </a:p>
                  </a:txBody>
                  <a:tcPr marL="96000" marR="96000" marT="48775" marB="487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0525">
                <a:tc>
                  <a:txBody>
                    <a:bodyPr/>
                    <a:lstStyle/>
                    <a:p>
                      <a:pPr marL="0" marR="0" lvl="0" indent="0" algn="ctr" rtl="0">
                        <a:spcBef>
                          <a:spcPts val="0"/>
                        </a:spcBef>
                        <a:buSzPct val="25000"/>
                        <a:buNone/>
                      </a:pPr>
                      <a:r>
                        <a:rPr lang="en-US" sz="2000" b="1">
                          <a:latin typeface="Calibri"/>
                          <a:ea typeface="Calibri"/>
                          <a:cs typeface="Calibri"/>
                          <a:sym typeface="Calibri"/>
                        </a:rPr>
                        <a:t>0</a:t>
                      </a:r>
                    </a:p>
                  </a:txBody>
                  <a:tcPr marL="9145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s-419" sz="900" i="1" noProof="0" dirty="0" smtClean="0">
                          <a:solidFill>
                            <a:schemeClr val="dk1"/>
                          </a:solidFill>
                          <a:latin typeface="Calibri"/>
                          <a:ea typeface="Calibri"/>
                          <a:cs typeface="Calibri"/>
                          <a:sym typeface="Calibri"/>
                        </a:rPr>
                        <a:t>La respuesta no indica claramente el tema de ambos textos ni contiene ninguna evidencia de las similitudes.</a:t>
                      </a:r>
                    </a:p>
                    <a:p>
                      <a:pPr marL="0" marR="0" lvl="0" indent="0" algn="l" rtl="0">
                        <a:lnSpc>
                          <a:spcPct val="100000"/>
                        </a:lnSpc>
                        <a:spcBef>
                          <a:spcPts val="0"/>
                        </a:spcBef>
                        <a:spcAft>
                          <a:spcPts val="0"/>
                        </a:spcAft>
                        <a:buClr>
                          <a:schemeClr val="dk1"/>
                        </a:buClr>
                        <a:buSzPct val="25000"/>
                        <a:buFont typeface="Arial"/>
                        <a:buNone/>
                      </a:pPr>
                      <a:r>
                        <a:rPr lang="es-419" sz="1100" noProof="0" dirty="0" smtClean="0">
                          <a:solidFill>
                            <a:schemeClr val="dk1"/>
                          </a:solidFill>
                          <a:latin typeface="Calibri"/>
                          <a:ea typeface="Calibri"/>
                          <a:cs typeface="Calibri"/>
                          <a:sym typeface="Calibri"/>
                        </a:rPr>
                        <a:t>Un arcoíris es muy hermoso y tiene muchos colores</a:t>
                      </a:r>
                      <a:r>
                        <a:rPr lang="es-419" sz="1100" b="0" i="0" u="none" noProof="0" dirty="0" smtClean="0">
                          <a:solidFill>
                            <a:schemeClr val="dk1"/>
                          </a:solidFill>
                          <a:latin typeface="Calibri"/>
                          <a:ea typeface="Calibri"/>
                          <a:cs typeface="Calibri"/>
                          <a:sym typeface="Calibri"/>
                        </a:rPr>
                        <a:t>.</a:t>
                      </a:r>
                      <a:r>
                        <a:rPr lang="es-419" sz="1100" noProof="0" dirty="0" smtClean="0">
                          <a:solidFill>
                            <a:schemeClr val="dk1"/>
                          </a:solidFill>
                          <a:latin typeface="Calibri"/>
                          <a:ea typeface="Calibri"/>
                          <a:cs typeface="Calibri"/>
                          <a:sym typeface="Calibri"/>
                        </a:rPr>
                        <a:t>  A toda la gente en el cuento también le encantaban los arcoíris</a:t>
                      </a:r>
                      <a:r>
                        <a:rPr lang="es-419" sz="1100" b="0" i="0" u="none" noProof="0" dirty="0" smtClean="0">
                          <a:solidFill>
                            <a:schemeClr val="dk1"/>
                          </a:solidFill>
                          <a:latin typeface="Calibri"/>
                          <a:ea typeface="Calibri"/>
                          <a:cs typeface="Calibri"/>
                          <a:sym typeface="Calibri"/>
                        </a:rPr>
                        <a:t>.</a:t>
                      </a:r>
                      <a:endParaRPr lang="es-419" sz="1100" b="0" i="0" u="none" noProof="0" dirty="0">
                        <a:solidFill>
                          <a:schemeClr val="dk1"/>
                        </a:solidFill>
                        <a:latin typeface="Calibri"/>
                        <a:ea typeface="Calibri"/>
                        <a:cs typeface="Calibri"/>
                        <a:sym typeface="Calibri"/>
                      </a:endParaRPr>
                    </a:p>
                  </a:txBody>
                  <a:tcPr marL="96000" marR="96000" marT="48775" marB="487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graphicFrame>
        <p:nvGraphicFramePr>
          <p:cNvPr id="581" name="Shape 581"/>
          <p:cNvGraphicFramePr/>
          <p:nvPr>
            <p:extLst>
              <p:ext uri="{D42A27DB-BD31-4B8C-83A1-F6EECF244321}">
                <p14:modId xmlns:p14="http://schemas.microsoft.com/office/powerpoint/2010/main" val="2735368564"/>
              </p:ext>
            </p:extLst>
          </p:nvPr>
        </p:nvGraphicFramePr>
        <p:xfrm>
          <a:off x="5351875" y="8652025"/>
          <a:ext cx="1963325" cy="609600"/>
        </p:xfrm>
        <a:graphic>
          <a:graphicData uri="http://schemas.openxmlformats.org/drawingml/2006/table">
            <a:tbl>
              <a:tblPr>
                <a:noFill/>
                <a:tableStyleId>{5C72B615-E0FF-47F3-B9F9-38AF47F7ADA9}</a:tableStyleId>
              </a:tblPr>
              <a:tblGrid>
                <a:gridCol w="1963325"/>
              </a:tblGrid>
              <a:tr h="76200">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RL.3.9     DOK 4 – SYU</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B8B7"/>
                    </a:solidFill>
                  </a:tcPr>
                </a:tc>
              </a:tr>
              <a:tr h="411475">
                <a:tc>
                  <a:txBody>
                    <a:bodyPr/>
                    <a:lstStyle/>
                    <a:p>
                      <a:pPr marL="0" marR="0" lvl="0" indent="0" algn="l" rtl="0">
                        <a:lnSpc>
                          <a:spcPct val="100000"/>
                        </a:lnSpc>
                        <a:spcBef>
                          <a:spcPts val="0"/>
                        </a:spcBef>
                        <a:spcAft>
                          <a:spcPts val="0"/>
                        </a:spcAft>
                        <a:buSzPct val="25000"/>
                        <a:buNone/>
                      </a:pPr>
                      <a:r>
                        <a:rPr lang="es-ES" sz="800" b="0" dirty="0" smtClean="0">
                          <a:latin typeface="Calibri"/>
                          <a:ea typeface="Calibri"/>
                          <a:cs typeface="Calibri"/>
                          <a:sym typeface="Calibri"/>
                        </a:rPr>
                        <a:t>Sintetiza la información en dos o más textos sobre el tema, el escenario o la trama, comparando y contrastando para llegar a una conclusión.</a:t>
                      </a:r>
                      <a:endParaRPr lang="en-US" sz="800" b="0" dirty="0">
                        <a:latin typeface="Calibri"/>
                        <a:ea typeface="Calibri"/>
                        <a:cs typeface="Calibri"/>
                        <a:sym typeface="Calibri"/>
                      </a:endParaRP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graphicFrame>
        <p:nvGraphicFramePr>
          <p:cNvPr id="587" name="Shape 587"/>
          <p:cNvGraphicFramePr/>
          <p:nvPr>
            <p:extLst>
              <p:ext uri="{D42A27DB-BD31-4B8C-83A1-F6EECF244321}">
                <p14:modId xmlns:p14="http://schemas.microsoft.com/office/powerpoint/2010/main" val="3904181702"/>
              </p:ext>
            </p:extLst>
          </p:nvPr>
        </p:nvGraphicFramePr>
        <p:xfrm>
          <a:off x="385434" y="423318"/>
          <a:ext cx="6822450" cy="8030040"/>
        </p:xfrm>
        <a:graphic>
          <a:graphicData uri="http://schemas.openxmlformats.org/drawingml/2006/table">
            <a:tbl>
              <a:tblPr firstRow="1" bandRow="1">
                <a:noFill/>
                <a:tableStyleId>{091DE402-5FB3-46B0-AA6F-EA3C15B787BF}</a:tableStyleId>
              </a:tblPr>
              <a:tblGrid>
                <a:gridCol w="539750"/>
                <a:gridCol w="6282700"/>
              </a:tblGrid>
              <a:tr h="335275">
                <a:tc gridSpan="2">
                  <a:txBody>
                    <a:bodyPr/>
                    <a:lstStyle/>
                    <a:p>
                      <a:pPr lvl="0" algn="ctr" rtl="0">
                        <a:spcBef>
                          <a:spcPts val="0"/>
                        </a:spcBef>
                        <a:buClr>
                          <a:schemeClr val="dk1"/>
                        </a:buClr>
                        <a:buSzPct val="25000"/>
                        <a:buFont typeface="Calibri"/>
                        <a:buNone/>
                      </a:pPr>
                      <a:r>
                        <a:rPr lang="es-419" sz="1500" b="1" noProof="0" dirty="0" smtClean="0"/>
                        <a:t>Pre-evaluación Trimestre 4: Clave para la </a:t>
                      </a:r>
                      <a:r>
                        <a:rPr lang="es-419" sz="1500" b="1" u="sng" noProof="0" dirty="0" smtClean="0"/>
                        <a:t>Respuesta construida </a:t>
                      </a:r>
                      <a:endParaRPr lang="es-419" sz="1500" b="1" u="sng" noProof="0" dirty="0"/>
                    </a:p>
                  </a:txBody>
                  <a:tcPr marL="103625" marR="103625" marT="50300" marB="50300"/>
                </a:tc>
                <a:tc hMerge="1">
                  <a:txBody>
                    <a:bodyPr/>
                    <a:lstStyle/>
                    <a:p>
                      <a:endParaRPr lang="en-US"/>
                    </a:p>
                  </a:txBody>
                  <a:tcPr/>
                </a:tc>
              </a:tr>
              <a:tr h="519675">
                <a:tc gridSpan="2">
                  <a:txBody>
                    <a:bodyPr/>
                    <a:lstStyle/>
                    <a:p>
                      <a:pPr marL="0" marR="0" lvl="0" indent="0" algn="ctr" rtl="0">
                        <a:lnSpc>
                          <a:spcPct val="100000"/>
                        </a:lnSpc>
                        <a:spcBef>
                          <a:spcPts val="0"/>
                        </a:spcBef>
                        <a:spcAft>
                          <a:spcPts val="0"/>
                        </a:spcAft>
                        <a:buClr>
                          <a:srgbClr val="000000"/>
                        </a:buClr>
                        <a:buSzPct val="25000"/>
                        <a:buFont typeface="Calibri"/>
                        <a:buNone/>
                      </a:pPr>
                      <a:r>
                        <a:rPr lang="es-419" sz="1300" b="1" noProof="0" dirty="0" smtClean="0"/>
                        <a:t>Rúbricas para la Respuesta construida de investigación - </a:t>
                      </a:r>
                      <a:r>
                        <a:rPr lang="es-419" sz="1300" b="1" noProof="0" dirty="0" smtClean="0">
                          <a:solidFill>
                            <a:srgbClr val="000000"/>
                          </a:solidFill>
                        </a:rPr>
                        <a:t>Objetivo 3</a:t>
                      </a:r>
                    </a:p>
                    <a:p>
                      <a:pPr lvl="0" algn="ctr" rtl="0">
                        <a:spcBef>
                          <a:spcPts val="0"/>
                        </a:spcBef>
                        <a:buClr>
                          <a:schemeClr val="dk1"/>
                        </a:buClr>
                        <a:buSzPct val="25000"/>
                        <a:buFont typeface="Calibri"/>
                        <a:buNone/>
                      </a:pPr>
                      <a:r>
                        <a:rPr lang="es-419" sz="1200" noProof="0" dirty="0" smtClean="0"/>
                        <a:t>Evidencia de la habilidad para distinguir la información </a:t>
                      </a:r>
                      <a:r>
                        <a:rPr lang="es-419" sz="1200" u="sng" noProof="0" dirty="0" smtClean="0"/>
                        <a:t>relevante</a:t>
                      </a:r>
                      <a:r>
                        <a:rPr lang="es-419" sz="1200" noProof="0" dirty="0" smtClean="0"/>
                        <a:t> de la irrelevante tal como lo es distinguir un  hecho de una opinión</a:t>
                      </a:r>
                      <a:endParaRPr lang="es-419" sz="1200" noProof="0" dirty="0"/>
                    </a:p>
                  </a:txBody>
                  <a:tcPr marL="103625" marR="103625" marT="50300" marB="50300"/>
                </a:tc>
                <a:tc hMerge="1">
                  <a:txBody>
                    <a:bodyPr/>
                    <a:lstStyle/>
                    <a:p>
                      <a:endParaRPr lang="en-US"/>
                    </a:p>
                  </a:txBody>
                  <a:tcPr/>
                </a:tc>
              </a:tr>
              <a:tr h="569975">
                <a:tc gridSpan="2">
                  <a:txBody>
                    <a:bodyPr/>
                    <a:lstStyle/>
                    <a:p>
                      <a:pPr marL="1541463" marR="0" lvl="0" indent="-1541463" algn="l" rtl="0">
                        <a:lnSpc>
                          <a:spcPct val="100000"/>
                        </a:lnSpc>
                        <a:spcBef>
                          <a:spcPts val="0"/>
                        </a:spcBef>
                        <a:spcAft>
                          <a:spcPts val="0"/>
                        </a:spcAft>
                        <a:buClr>
                          <a:schemeClr val="dk1"/>
                        </a:buClr>
                        <a:buSzPct val="25000"/>
                        <a:buFont typeface="Calibri"/>
                        <a:buNone/>
                      </a:pPr>
                      <a:r>
                        <a:rPr lang="es-419" sz="1500" b="1" noProof="0" dirty="0" smtClean="0"/>
                        <a:t>Pregunta</a:t>
                      </a:r>
                      <a:r>
                        <a:rPr lang="es-419" sz="1500" b="1" noProof="0" dirty="0" smtClean="0">
                          <a:solidFill>
                            <a:schemeClr val="dk1"/>
                          </a:solidFill>
                        </a:rPr>
                        <a:t> #15 RL.3.6: </a:t>
                      </a:r>
                      <a:r>
                        <a:rPr lang="es-419" sz="1500" b="0" noProof="0" dirty="0" smtClean="0"/>
                        <a:t>¿Cuál es el objetivo del autor al escribir  </a:t>
                      </a:r>
                      <a:r>
                        <a:rPr lang="es-419" sz="1500" b="1" i="1" noProof="0" dirty="0" smtClean="0"/>
                        <a:t>Preguntas sobre los arcoíris</a:t>
                      </a:r>
                      <a:r>
                        <a:rPr lang="es-419" sz="1500" b="0" noProof="0" dirty="0" smtClean="0"/>
                        <a:t>? ¿Hubieras cambiado o añadido algo diferente? Explica tu razonamiento utilizando ejemplos del texto.</a:t>
                      </a:r>
                      <a:endParaRPr lang="es-419" sz="1500" b="0" noProof="0" dirty="0"/>
                    </a:p>
                  </a:txBody>
                  <a:tcPr marL="103625" marR="103625" marT="50300" marB="50300"/>
                </a:tc>
                <a:tc hMerge="1">
                  <a:txBody>
                    <a:bodyPr/>
                    <a:lstStyle/>
                    <a:p>
                      <a:endParaRPr lang="en-US"/>
                    </a:p>
                  </a:txBody>
                  <a:tcPr/>
                </a:tc>
              </a:tr>
              <a:tr h="335275">
                <a:tc gridSpan="2">
                  <a:txBody>
                    <a:bodyPr/>
                    <a:lstStyle/>
                    <a:p>
                      <a:pPr lvl="0" algn="ctr" rtl="0">
                        <a:spcBef>
                          <a:spcPts val="0"/>
                        </a:spcBef>
                        <a:buClr>
                          <a:schemeClr val="dk1"/>
                        </a:buClr>
                        <a:buSzPct val="25000"/>
                        <a:buFont typeface="Calibri"/>
                        <a:buNone/>
                      </a:pPr>
                      <a:r>
                        <a:rPr lang="es-419" sz="1500" b="1" noProof="0" dirty="0" smtClean="0"/>
                        <a:t>Lenguaje de la respuesta - maestro/rúbrica </a:t>
                      </a:r>
                      <a:endParaRPr lang="es-419" sz="1500" b="1" noProof="0" dirty="0"/>
                    </a:p>
                  </a:txBody>
                  <a:tcPr marL="103625" marR="103625" marT="50300" marB="50300">
                    <a:solidFill>
                      <a:srgbClr val="D8D8D8"/>
                    </a:solidFill>
                  </a:tcPr>
                </a:tc>
                <a:tc hMerge="1">
                  <a:txBody>
                    <a:bodyPr/>
                    <a:lstStyle/>
                    <a:p>
                      <a:endParaRPr lang="en-US"/>
                    </a:p>
                  </a:txBody>
                  <a:tcPr/>
                </a:tc>
              </a:tr>
              <a:tr h="1257300">
                <a:tc gridSpan="2">
                  <a:txBody>
                    <a:bodyPr/>
                    <a:lstStyle/>
                    <a:p>
                      <a:pPr marL="0" marR="0" lvl="0" indent="0" algn="l" rtl="0">
                        <a:lnSpc>
                          <a:spcPct val="100000"/>
                        </a:lnSpc>
                        <a:spcBef>
                          <a:spcPts val="0"/>
                        </a:spcBef>
                        <a:spcAft>
                          <a:spcPts val="0"/>
                        </a:spcAft>
                        <a:buClr>
                          <a:srgbClr val="000000"/>
                        </a:buClr>
                        <a:buSzPct val="25000"/>
                        <a:buFont typeface="Calibri"/>
                        <a:buNone/>
                      </a:pPr>
                      <a:r>
                        <a:rPr lang="es-419" sz="1050" b="1" u="sng" noProof="0" dirty="0" smtClean="0"/>
                        <a:t>La respuesta contiene suficiente evidencia</a:t>
                      </a:r>
                      <a:r>
                        <a:rPr lang="es-419" sz="1050" b="1" noProof="0" dirty="0" smtClean="0"/>
                        <a:t> </a:t>
                      </a:r>
                      <a:r>
                        <a:rPr lang="es-ES" sz="1050" noProof="0" dirty="0" smtClean="0"/>
                        <a:t>de la habilidad de distinguir información relevante de la información irrelevante (como diferenciar los hechos de las opiniones) acerca de la pregunta. </a:t>
                      </a:r>
                      <a:r>
                        <a:rPr lang="es-419" sz="1050" b="0" i="0" u="none" strike="noStrike" cap="none" noProof="0" dirty="0" smtClean="0">
                          <a:solidFill>
                            <a:srgbClr val="000000"/>
                          </a:solidFill>
                          <a:latin typeface="Calibri"/>
                          <a:ea typeface="Calibri"/>
                          <a:cs typeface="Calibri"/>
                          <a:sym typeface="Calibri"/>
                        </a:rPr>
                        <a:t>Los estudiantes </a:t>
                      </a:r>
                      <a:r>
                        <a:rPr lang="es-419" sz="1050" noProof="0" dirty="0" smtClean="0">
                          <a:solidFill>
                            <a:srgbClr val="000000"/>
                          </a:solidFill>
                        </a:rPr>
                        <a:t>deben</a:t>
                      </a:r>
                      <a:r>
                        <a:rPr lang="es-419" sz="1050" b="0" i="0" u="none" strike="noStrike" cap="none" noProof="0" dirty="0" smtClean="0">
                          <a:solidFill>
                            <a:srgbClr val="000000"/>
                          </a:solidFill>
                          <a:latin typeface="Calibri"/>
                          <a:ea typeface="Calibri"/>
                          <a:cs typeface="Calibri"/>
                          <a:sym typeface="Calibri"/>
                        </a:rPr>
                        <a:t> determinar la </a:t>
                      </a:r>
                      <a:r>
                        <a:rPr lang="es-419" sz="1050" noProof="0" dirty="0" smtClean="0">
                          <a:solidFill>
                            <a:srgbClr val="000000"/>
                          </a:solidFill>
                        </a:rPr>
                        <a:t>información</a:t>
                      </a:r>
                      <a:r>
                        <a:rPr lang="es-419" sz="1050" b="0" i="0" u="none" strike="noStrike" cap="none" noProof="0" dirty="0" smtClean="0">
                          <a:solidFill>
                            <a:srgbClr val="000000"/>
                          </a:solidFill>
                          <a:latin typeface="Calibri"/>
                          <a:ea typeface="Calibri"/>
                          <a:cs typeface="Calibri"/>
                          <a:sym typeface="Calibri"/>
                        </a:rPr>
                        <a:t> que es relevant</a:t>
                      </a:r>
                      <a:r>
                        <a:rPr lang="es-419" sz="1050" noProof="0" dirty="0" smtClean="0">
                          <a:solidFill>
                            <a:srgbClr val="000000"/>
                          </a:solidFill>
                        </a:rPr>
                        <a:t>e a su opinión sobre el porqué el autor escribió el artículo. </a:t>
                      </a:r>
                      <a:r>
                        <a:rPr lang="es-419" sz="1050" b="0" i="0" u="none" strike="noStrike" cap="none" noProof="0" dirty="0" smtClean="0">
                          <a:solidFill>
                            <a:srgbClr val="000000"/>
                          </a:solidFill>
                          <a:latin typeface="Calibri"/>
                          <a:ea typeface="Calibri"/>
                          <a:cs typeface="Calibri"/>
                          <a:sym typeface="Calibri"/>
                        </a:rPr>
                        <a:t> Los estudiantes </a:t>
                      </a:r>
                      <a:r>
                        <a:rPr lang="es-419" sz="1050" noProof="0" dirty="0" smtClean="0">
                          <a:solidFill>
                            <a:srgbClr val="000000"/>
                          </a:solidFill>
                        </a:rPr>
                        <a:t>deben</a:t>
                      </a:r>
                      <a:r>
                        <a:rPr lang="es-419" sz="1050" b="0" i="0" u="none" strike="noStrike" cap="none" noProof="0" dirty="0" smtClean="0">
                          <a:solidFill>
                            <a:srgbClr val="000000"/>
                          </a:solidFill>
                          <a:latin typeface="Calibri"/>
                          <a:ea typeface="Calibri"/>
                          <a:cs typeface="Calibri"/>
                          <a:sym typeface="Calibri"/>
                        </a:rPr>
                        <a:t> </a:t>
                      </a:r>
                      <a:r>
                        <a:rPr lang="es-419" sz="1050" b="1" u="sng" noProof="0" dirty="0" smtClean="0">
                          <a:solidFill>
                            <a:srgbClr val="000000"/>
                          </a:solidFill>
                        </a:rPr>
                        <a:t>primero</a:t>
                      </a:r>
                      <a:r>
                        <a:rPr lang="es-419" sz="1050" b="1" i="0" u="none" strike="noStrike" cap="none" noProof="0" dirty="0" smtClean="0">
                          <a:solidFill>
                            <a:srgbClr val="000000"/>
                          </a:solidFill>
                          <a:latin typeface="Calibri"/>
                          <a:ea typeface="Calibri"/>
                          <a:cs typeface="Calibri"/>
                          <a:sym typeface="Calibri"/>
                        </a:rPr>
                        <a:t> determin</a:t>
                      </a:r>
                      <a:r>
                        <a:rPr lang="es-419" sz="1050" b="1" noProof="0" dirty="0" smtClean="0">
                          <a:solidFill>
                            <a:srgbClr val="000000"/>
                          </a:solidFill>
                        </a:rPr>
                        <a:t>ar</a:t>
                      </a:r>
                      <a:r>
                        <a:rPr lang="es-419" sz="1050" b="1" i="0" u="none" strike="noStrike" cap="none" noProof="0" dirty="0" smtClean="0">
                          <a:solidFill>
                            <a:srgbClr val="000000"/>
                          </a:solidFill>
                          <a:latin typeface="Calibri"/>
                          <a:ea typeface="Calibri"/>
                          <a:cs typeface="Calibri"/>
                          <a:sym typeface="Calibri"/>
                        </a:rPr>
                        <a:t> </a:t>
                      </a:r>
                      <a:r>
                        <a:rPr lang="es-419" sz="1050" b="0" i="0" u="none" strike="noStrike" cap="none" noProof="0" dirty="0" smtClean="0">
                          <a:solidFill>
                            <a:srgbClr val="000000"/>
                          </a:solidFill>
                          <a:latin typeface="Calibri"/>
                          <a:ea typeface="Calibri"/>
                          <a:cs typeface="Calibri"/>
                          <a:sym typeface="Calibri"/>
                        </a:rPr>
                        <a:t>o </a:t>
                      </a:r>
                      <a:r>
                        <a:rPr lang="es-419" sz="1050" noProof="0" dirty="0" smtClean="0">
                          <a:solidFill>
                            <a:srgbClr val="000000"/>
                          </a:solidFill>
                        </a:rPr>
                        <a:t>indicar por qué el autor escribió el artículo.</a:t>
                      </a:r>
                      <a:r>
                        <a:rPr lang="es-419" sz="1050" b="0" i="0" u="none" strike="noStrike" cap="none" noProof="0" dirty="0" smtClean="0">
                          <a:solidFill>
                            <a:srgbClr val="000000"/>
                          </a:solidFill>
                          <a:latin typeface="Calibri"/>
                          <a:ea typeface="Calibri"/>
                          <a:cs typeface="Calibri"/>
                          <a:sym typeface="Calibri"/>
                        </a:rPr>
                        <a:t>  El </a:t>
                      </a:r>
                      <a:r>
                        <a:rPr lang="es-419" sz="1050" noProof="0" dirty="0" smtClean="0">
                          <a:solidFill>
                            <a:srgbClr val="000000"/>
                          </a:solidFill>
                        </a:rPr>
                        <a:t>propósito</a:t>
                      </a:r>
                      <a:r>
                        <a:rPr lang="es-419" sz="1050" b="0" i="0" u="none" strike="noStrike" cap="none" noProof="0" dirty="0" smtClean="0">
                          <a:solidFill>
                            <a:srgbClr val="000000"/>
                          </a:solidFill>
                          <a:latin typeface="Calibri"/>
                          <a:ea typeface="Calibri"/>
                          <a:cs typeface="Calibri"/>
                          <a:sym typeface="Calibri"/>
                        </a:rPr>
                        <a:t> del autor en este </a:t>
                      </a:r>
                      <a:r>
                        <a:rPr lang="es-419" sz="1050" noProof="0" dirty="0" smtClean="0">
                          <a:solidFill>
                            <a:srgbClr val="000000"/>
                          </a:solidFill>
                        </a:rPr>
                        <a:t>artículo</a:t>
                      </a:r>
                      <a:r>
                        <a:rPr lang="es-419" sz="1050" b="0" i="0" u="none" strike="noStrike" cap="none" noProof="0" dirty="0" smtClean="0">
                          <a:solidFill>
                            <a:srgbClr val="000000"/>
                          </a:solidFill>
                          <a:latin typeface="Calibri"/>
                          <a:ea typeface="Calibri"/>
                          <a:cs typeface="Calibri"/>
                          <a:sym typeface="Calibri"/>
                        </a:rPr>
                        <a:t> era contestar preguntas que las personas pudieran tene</a:t>
                      </a:r>
                      <a:r>
                        <a:rPr lang="es-419" sz="1050" noProof="0" dirty="0" smtClean="0">
                          <a:solidFill>
                            <a:srgbClr val="000000"/>
                          </a:solidFill>
                        </a:rPr>
                        <a:t>r sobre los </a:t>
                      </a:r>
                      <a:r>
                        <a:rPr lang="es-419" sz="1050" noProof="0" dirty="0" smtClean="0"/>
                        <a:t>arcoíris</a:t>
                      </a:r>
                      <a:r>
                        <a:rPr lang="es-419" sz="1050" b="0" i="0" u="none" strike="noStrike" cap="none" noProof="0" dirty="0" smtClean="0">
                          <a:solidFill>
                            <a:srgbClr val="000000"/>
                          </a:solidFill>
                          <a:latin typeface="Calibri"/>
                          <a:ea typeface="Calibri"/>
                          <a:cs typeface="Calibri"/>
                          <a:sym typeface="Calibri"/>
                        </a:rPr>
                        <a:t>.  Los estudiantes </a:t>
                      </a:r>
                      <a:r>
                        <a:rPr lang="es-419" sz="1050" noProof="0" dirty="0" smtClean="0">
                          <a:solidFill>
                            <a:srgbClr val="000000"/>
                          </a:solidFill>
                        </a:rPr>
                        <a:t>deben</a:t>
                      </a:r>
                      <a:r>
                        <a:rPr lang="es-419" sz="1050" b="0" i="0" u="none" strike="noStrike" cap="none" noProof="0" dirty="0" smtClean="0">
                          <a:solidFill>
                            <a:srgbClr val="000000"/>
                          </a:solidFill>
                          <a:latin typeface="Calibri"/>
                          <a:ea typeface="Calibri"/>
                          <a:cs typeface="Calibri"/>
                          <a:sym typeface="Calibri"/>
                        </a:rPr>
                        <a:t> indicar esto con pa</a:t>
                      </a:r>
                      <a:r>
                        <a:rPr lang="es-419" sz="1050" noProof="0" dirty="0" smtClean="0">
                          <a:solidFill>
                            <a:srgbClr val="000000"/>
                          </a:solidFill>
                        </a:rPr>
                        <a:t>labras similares o con la misma intención</a:t>
                      </a:r>
                      <a:r>
                        <a:rPr lang="es-419" sz="1050" b="0" i="0" u="none" strike="noStrike" cap="none" noProof="0" dirty="0" smtClean="0">
                          <a:solidFill>
                            <a:srgbClr val="000000"/>
                          </a:solidFill>
                          <a:latin typeface="Calibri"/>
                          <a:ea typeface="Calibri"/>
                          <a:cs typeface="Calibri"/>
                          <a:sym typeface="Calibri"/>
                        </a:rPr>
                        <a:t>.  Evidencia relevante para apoyar esto </a:t>
                      </a:r>
                      <a:r>
                        <a:rPr lang="es-419" sz="1050" noProof="0" dirty="0" smtClean="0">
                          <a:solidFill>
                            <a:srgbClr val="000000"/>
                          </a:solidFill>
                        </a:rPr>
                        <a:t>podría incluir</a:t>
                      </a:r>
                      <a:r>
                        <a:rPr lang="es-419" sz="1050" b="0" i="0" u="none" strike="noStrike" cap="none" noProof="0" dirty="0" smtClean="0">
                          <a:solidFill>
                            <a:srgbClr val="000000"/>
                          </a:solidFill>
                          <a:latin typeface="Calibri"/>
                          <a:ea typeface="Calibri"/>
                          <a:cs typeface="Calibri"/>
                          <a:sym typeface="Calibri"/>
                        </a:rPr>
                        <a:t>: (1) el título del artícul</a:t>
                      </a:r>
                      <a:r>
                        <a:rPr lang="es-419" sz="1050" noProof="0" dirty="0" smtClean="0">
                          <a:solidFill>
                            <a:srgbClr val="000000"/>
                          </a:solidFill>
                        </a:rPr>
                        <a:t>o </a:t>
                      </a:r>
                      <a:r>
                        <a:rPr lang="es-419" sz="1050" b="0" i="0" u="none" strike="noStrike" cap="none" noProof="0" dirty="0" smtClean="0">
                          <a:solidFill>
                            <a:srgbClr val="000000"/>
                          </a:solidFill>
                          <a:latin typeface="Calibri"/>
                          <a:ea typeface="Calibri"/>
                          <a:cs typeface="Calibri"/>
                          <a:sym typeface="Calibri"/>
                        </a:rPr>
                        <a:t> “</a:t>
                      </a:r>
                      <a:r>
                        <a:rPr lang="es-419" sz="1050" b="1" i="1" noProof="0" dirty="0" smtClean="0"/>
                        <a:t>Preguntas sobre los arcoíris</a:t>
                      </a:r>
                      <a:r>
                        <a:rPr lang="es-419" sz="1050" b="0" i="0" u="none" strike="noStrike" cap="none" noProof="0" dirty="0" smtClean="0">
                          <a:solidFill>
                            <a:srgbClr val="000000"/>
                          </a:solidFill>
                          <a:latin typeface="Calibri"/>
                          <a:ea typeface="Calibri"/>
                          <a:cs typeface="Calibri"/>
                          <a:sym typeface="Calibri"/>
                        </a:rPr>
                        <a:t>,” (2) cada </a:t>
                      </a:r>
                      <a:r>
                        <a:rPr lang="es-419" sz="1050" noProof="0" dirty="0" smtClean="0">
                          <a:solidFill>
                            <a:srgbClr val="000000"/>
                          </a:solidFill>
                        </a:rPr>
                        <a:t>párrafo</a:t>
                      </a:r>
                      <a:r>
                        <a:rPr lang="es-419" sz="1050" b="0" i="0" u="none" strike="noStrike" cap="none" noProof="0" dirty="0" smtClean="0">
                          <a:solidFill>
                            <a:srgbClr val="000000"/>
                          </a:solidFill>
                          <a:latin typeface="Calibri"/>
                          <a:ea typeface="Calibri"/>
                          <a:cs typeface="Calibri"/>
                          <a:sym typeface="Calibri"/>
                        </a:rPr>
                        <a:t> comienza con una pregunta, (3) el autor contesta la pregunta planteada en cada </a:t>
                      </a:r>
                      <a:r>
                        <a:rPr lang="es-419" sz="1050" noProof="0" dirty="0" smtClean="0">
                          <a:solidFill>
                            <a:srgbClr val="000000"/>
                          </a:solidFill>
                        </a:rPr>
                        <a:t>párrafo</a:t>
                      </a:r>
                      <a:r>
                        <a:rPr lang="es-419" sz="1050" b="0" i="0" u="none" strike="noStrike" cap="none" noProof="0" dirty="0" smtClean="0">
                          <a:solidFill>
                            <a:srgbClr val="000000"/>
                          </a:solidFill>
                          <a:latin typeface="Calibri"/>
                          <a:sym typeface="Calibri"/>
                        </a:rPr>
                        <a:t>,</a:t>
                      </a:r>
                      <a:r>
                        <a:rPr lang="es-419" sz="1050" b="0" i="0" u="none" strike="noStrike" cap="none" baseline="0" noProof="0" dirty="0" smtClean="0">
                          <a:solidFill>
                            <a:srgbClr val="000000"/>
                          </a:solidFill>
                          <a:latin typeface="Calibri"/>
                          <a:sym typeface="Calibri"/>
                        </a:rPr>
                        <a:t> </a:t>
                      </a:r>
                      <a:r>
                        <a:rPr lang="es-419" sz="1050" b="0" i="0" u="none" strike="noStrike" cap="none" noProof="0" dirty="0" smtClean="0">
                          <a:solidFill>
                            <a:srgbClr val="000000"/>
                          </a:solidFill>
                          <a:latin typeface="Calibri"/>
                          <a:ea typeface="Calibri"/>
                          <a:cs typeface="Calibri"/>
                          <a:sym typeface="Calibri"/>
                        </a:rPr>
                        <a:t>y (4) cualquier ejemplo o </a:t>
                      </a:r>
                      <a:r>
                        <a:rPr lang="es-419" sz="1050" noProof="0" dirty="0" smtClean="0">
                          <a:solidFill>
                            <a:srgbClr val="000000"/>
                          </a:solidFill>
                        </a:rPr>
                        <a:t>detalle</a:t>
                      </a:r>
                      <a:r>
                        <a:rPr lang="es-419" sz="1050" b="0" i="0" u="none" strike="noStrike" cap="none" noProof="0" dirty="0" smtClean="0">
                          <a:solidFill>
                            <a:srgbClr val="000000"/>
                          </a:solidFill>
                          <a:latin typeface="Calibri"/>
                          <a:ea typeface="Calibri"/>
                          <a:cs typeface="Calibri"/>
                          <a:sym typeface="Calibri"/>
                        </a:rPr>
                        <a:t> del te</a:t>
                      </a:r>
                      <a:r>
                        <a:rPr lang="es-419" sz="1050" noProof="0" dirty="0" smtClean="0">
                          <a:solidFill>
                            <a:srgbClr val="000000"/>
                          </a:solidFill>
                        </a:rPr>
                        <a:t>xto utilizado como evidencia para apoyar la razón por la que el autor escribió el segundo artículo</a:t>
                      </a:r>
                      <a:r>
                        <a:rPr lang="es-419" sz="1050" b="0" i="0" u="none" strike="noStrike" cap="none" noProof="0" dirty="0" smtClean="0">
                          <a:solidFill>
                            <a:srgbClr val="000000"/>
                          </a:solidFill>
                          <a:latin typeface="Calibri"/>
                          <a:ea typeface="Calibri"/>
                          <a:cs typeface="Calibri"/>
                          <a:sym typeface="Calibri"/>
                        </a:rPr>
                        <a:t>.  </a:t>
                      </a:r>
                      <a:r>
                        <a:rPr lang="es-419" sz="1050" b="1" i="0" u="sng" strike="noStrike" cap="none" noProof="0" dirty="0" smtClean="0">
                          <a:solidFill>
                            <a:srgbClr val="000000"/>
                          </a:solidFill>
                          <a:latin typeface="Calibri"/>
                          <a:ea typeface="Calibri"/>
                          <a:cs typeface="Calibri"/>
                          <a:sym typeface="Calibri"/>
                        </a:rPr>
                        <a:t>Se</a:t>
                      </a:r>
                      <a:r>
                        <a:rPr lang="es-419" sz="1050" b="1" u="sng" noProof="0" dirty="0" smtClean="0">
                          <a:solidFill>
                            <a:srgbClr val="000000"/>
                          </a:solidFill>
                        </a:rPr>
                        <a:t>gundo</a:t>
                      </a:r>
                      <a:r>
                        <a:rPr lang="es-419" sz="1050" b="1" i="0" u="none" strike="noStrike" cap="none" noProof="0" dirty="0" smtClean="0">
                          <a:solidFill>
                            <a:srgbClr val="000000"/>
                          </a:solidFill>
                          <a:latin typeface="Calibri"/>
                          <a:ea typeface="Calibri"/>
                          <a:cs typeface="Calibri"/>
                          <a:sym typeface="Calibri"/>
                        </a:rPr>
                        <a:t>, </a:t>
                      </a:r>
                      <a:r>
                        <a:rPr lang="es-419" sz="1050" i="0" u="none" strike="noStrike" cap="none" noProof="0" dirty="0" smtClean="0">
                          <a:solidFill>
                            <a:srgbClr val="000000"/>
                          </a:solidFill>
                          <a:latin typeface="Calibri"/>
                          <a:ea typeface="Calibri"/>
                          <a:cs typeface="Calibri"/>
                          <a:sym typeface="Calibri"/>
                        </a:rPr>
                        <a:t>los estudiantes deben insertar su punto de </a:t>
                      </a:r>
                      <a:r>
                        <a:rPr lang="es-419" sz="1050" noProof="0" dirty="0" smtClean="0">
                          <a:solidFill>
                            <a:srgbClr val="000000"/>
                          </a:solidFill>
                        </a:rPr>
                        <a:t>vista personal</a:t>
                      </a:r>
                      <a:r>
                        <a:rPr lang="es-419" sz="1050" b="1" noProof="0" dirty="0" smtClean="0">
                          <a:solidFill>
                            <a:srgbClr val="000000"/>
                          </a:solidFill>
                        </a:rPr>
                        <a:t> </a:t>
                      </a:r>
                      <a:r>
                        <a:rPr lang="es-419" sz="1050" b="0" i="0" u="none" strike="noStrike" cap="none" noProof="0" dirty="0" smtClean="0">
                          <a:solidFill>
                            <a:srgbClr val="000000"/>
                          </a:solidFill>
                          <a:latin typeface="Calibri"/>
                          <a:ea typeface="Calibri"/>
                          <a:cs typeface="Calibri"/>
                          <a:sym typeface="Calibri"/>
                        </a:rPr>
                        <a:t>(o </a:t>
                      </a:r>
                      <a:r>
                        <a:rPr lang="es-419" sz="1050" noProof="0" dirty="0" smtClean="0">
                          <a:solidFill>
                            <a:srgbClr val="000000"/>
                          </a:solidFill>
                        </a:rPr>
                        <a:t>propósito</a:t>
                      </a:r>
                      <a:r>
                        <a:rPr lang="es-419" sz="1050" b="0" i="0" u="none" strike="noStrike" cap="none" noProof="0" dirty="0" smtClean="0">
                          <a:solidFill>
                            <a:srgbClr val="000000"/>
                          </a:solidFill>
                          <a:latin typeface="Calibri"/>
                          <a:ea typeface="Calibri"/>
                          <a:cs typeface="Calibri"/>
                          <a:sym typeface="Calibri"/>
                        </a:rPr>
                        <a:t>) indicando </a:t>
                      </a:r>
                      <a:r>
                        <a:rPr lang="es-419" sz="1050" noProof="0" dirty="0" smtClean="0">
                          <a:solidFill>
                            <a:srgbClr val="000000"/>
                          </a:solidFill>
                        </a:rPr>
                        <a:t>si ellos hubiesen cambiado o añadido algo diferente al artículo, utilizando ejemplos del texto y explicando por qué</a:t>
                      </a:r>
                      <a:r>
                        <a:rPr lang="es-419" sz="1050" b="0" i="0" u="none" strike="noStrike" cap="none" noProof="0" dirty="0" smtClean="0">
                          <a:solidFill>
                            <a:srgbClr val="000000"/>
                          </a:solidFill>
                          <a:latin typeface="Calibri"/>
                          <a:ea typeface="Calibri"/>
                          <a:cs typeface="Calibri"/>
                          <a:sym typeface="Calibri"/>
                        </a:rPr>
                        <a:t>.  </a:t>
                      </a:r>
                      <a:r>
                        <a:rPr lang="es-419" sz="1050" b="1" noProof="0" dirty="0" smtClean="0">
                          <a:solidFill>
                            <a:srgbClr val="000000"/>
                          </a:solidFill>
                        </a:rPr>
                        <a:t>Cualquier declaración es aceptable si está apoyada explícitamente por el texto y sigue lógicamente el tema en el texto.</a:t>
                      </a:r>
                      <a:endParaRPr lang="es-419" sz="1050" b="1" noProof="0" dirty="0">
                        <a:solidFill>
                          <a:srgbClr val="000000"/>
                        </a:solidFill>
                      </a:endParaRPr>
                    </a:p>
                  </a:txBody>
                  <a:tcPr marL="103625" marR="103625" marT="50300" marB="50300"/>
                </a:tc>
                <a:tc hMerge="1">
                  <a:txBody>
                    <a:bodyPr/>
                    <a:lstStyle/>
                    <a:p>
                      <a:endParaRPr lang="en-US"/>
                    </a:p>
                  </a:txBody>
                  <a:tcPr/>
                </a:tc>
              </a:tr>
              <a:tr h="301750">
                <a:tc gridSpan="2">
                  <a:txBody>
                    <a:bodyPr/>
                    <a:lstStyle/>
                    <a:p>
                      <a:pPr lvl="0" algn="ctr" rtl="0">
                        <a:spcBef>
                          <a:spcPts val="0"/>
                        </a:spcBef>
                        <a:buSzPct val="25000"/>
                        <a:buNone/>
                      </a:pPr>
                      <a:r>
                        <a:rPr lang="es-419" sz="1300" b="1" noProof="0" dirty="0" smtClean="0"/>
                        <a:t>Ejemplo de respuesta en el “lenguaje” del estudiante </a:t>
                      </a:r>
                      <a:endParaRPr lang="es-419" sz="1300" b="1" noProof="0" dirty="0"/>
                    </a:p>
                  </a:txBody>
                  <a:tcPr marL="103625" marR="103625" marT="50300" marB="50300">
                    <a:solidFill>
                      <a:srgbClr val="D8D8D8"/>
                    </a:solidFill>
                  </a:tcPr>
                </a:tc>
                <a:tc hMerge="1">
                  <a:txBody>
                    <a:bodyPr/>
                    <a:lstStyle/>
                    <a:p>
                      <a:endParaRPr lang="en-US"/>
                    </a:p>
                  </a:txBody>
                  <a:tcPr/>
                </a:tc>
              </a:tr>
              <a:tr h="786750">
                <a:tc>
                  <a:txBody>
                    <a:bodyPr/>
                    <a:lstStyle/>
                    <a:p>
                      <a:pPr marL="0" marR="0" lvl="0" indent="0" algn="ctr" rtl="0">
                        <a:spcBef>
                          <a:spcPts val="0"/>
                        </a:spcBef>
                        <a:buSzPct val="25000"/>
                        <a:buNone/>
                      </a:pPr>
                      <a:r>
                        <a:rPr lang="en-US" sz="2000" b="1">
                          <a:solidFill>
                            <a:schemeClr val="dk1"/>
                          </a:solidFill>
                        </a:rPr>
                        <a:t>2</a:t>
                      </a:r>
                    </a:p>
                  </a:txBody>
                  <a:tcPr marL="103625" marR="103625" marT="50300" marB="50300" anchor="ctr"/>
                </a:tc>
                <a:tc>
                  <a:txBody>
                    <a:bodyPr/>
                    <a:lstStyle/>
                    <a:p>
                      <a:pPr marL="0" marR="0" lvl="0" indent="0" algn="l" rtl="0">
                        <a:spcBef>
                          <a:spcPts val="0"/>
                        </a:spcBef>
                        <a:buSzPct val="25000"/>
                        <a:buNone/>
                      </a:pPr>
                      <a:r>
                        <a:rPr lang="es-419" sz="1000" i="1" noProof="0" dirty="0" smtClean="0"/>
                        <a:t>El estudiante indica por qué el autor escribió el artículo y si él o ella hubiesen cambiado o añadido algo diferente, explicando de manera lógica su punto de vista y utilizando suficientes ejemplos del texto. </a:t>
                      </a:r>
                    </a:p>
                    <a:p>
                      <a:pPr marL="0" marR="0" lvl="0" indent="0" algn="l" rtl="0">
                        <a:spcBef>
                          <a:spcPts val="0"/>
                        </a:spcBef>
                        <a:buSzPct val="25000"/>
                        <a:buNone/>
                      </a:pPr>
                      <a:r>
                        <a:rPr lang="es-419" sz="1100" noProof="0" dirty="0" smtClean="0"/>
                        <a:t>El autor escribió </a:t>
                      </a:r>
                      <a:r>
                        <a:rPr lang="es-419" sz="1100" b="1" i="1" noProof="0" dirty="0" smtClean="0"/>
                        <a:t>Preguntas sobre los arcoíris</a:t>
                      </a:r>
                      <a:r>
                        <a:rPr lang="es-419" sz="1100" b="1" i="1" u="none" noProof="0" dirty="0" smtClean="0">
                          <a:solidFill>
                            <a:schemeClr val="dk1"/>
                          </a:solidFill>
                        </a:rPr>
                        <a:t> </a:t>
                      </a:r>
                      <a:r>
                        <a:rPr lang="es-419" sz="1100" noProof="0" dirty="0" smtClean="0"/>
                        <a:t>para contestar preguntas que las personas pudieran tener sobre los arcoíris</a:t>
                      </a:r>
                      <a:r>
                        <a:rPr lang="es-419" sz="1100" i="0" noProof="0" dirty="0" smtClean="0">
                          <a:solidFill>
                            <a:schemeClr val="dk1"/>
                          </a:solidFill>
                        </a:rPr>
                        <a:t>.  Cada </a:t>
                      </a:r>
                      <a:r>
                        <a:rPr lang="es-419" sz="1100" noProof="0" dirty="0" smtClean="0"/>
                        <a:t>sección</a:t>
                      </a:r>
                      <a:r>
                        <a:rPr lang="es-419" sz="1100" i="0" noProof="0" dirty="0" smtClean="0">
                          <a:solidFill>
                            <a:schemeClr val="dk1"/>
                          </a:solidFill>
                        </a:rPr>
                        <a:t> del </a:t>
                      </a:r>
                      <a:r>
                        <a:rPr lang="es-419" sz="1100" noProof="0" dirty="0" smtClean="0"/>
                        <a:t>artículo</a:t>
                      </a:r>
                      <a:r>
                        <a:rPr lang="es-419" sz="1100" i="0" noProof="0" dirty="0" smtClean="0">
                          <a:solidFill>
                            <a:schemeClr val="dk1"/>
                          </a:solidFill>
                        </a:rPr>
                        <a:t> com</a:t>
                      </a:r>
                      <a:r>
                        <a:rPr lang="es-419" sz="1100" noProof="0" dirty="0" smtClean="0"/>
                        <a:t>ienza con una pregunta y termina con una respuesta</a:t>
                      </a:r>
                      <a:r>
                        <a:rPr lang="es-419" sz="1100" i="0" noProof="0" dirty="0" smtClean="0">
                          <a:solidFill>
                            <a:schemeClr val="dk1"/>
                          </a:solidFill>
                        </a:rPr>
                        <a:t>.  Por ejemplo, cuando hace la pregunta </a:t>
                      </a:r>
                      <a:r>
                        <a:rPr lang="es-419" sz="1100" noProof="0" dirty="0" smtClean="0"/>
                        <a:t>“¿Dónde encontrar un arcoíris</a:t>
                      </a:r>
                      <a:r>
                        <a:rPr lang="es-419" sz="1100" i="0" noProof="0" dirty="0" smtClean="0">
                          <a:solidFill>
                            <a:schemeClr val="dk1"/>
                          </a:solidFill>
                        </a:rPr>
                        <a:t>?” el autor explica que ¡ti</a:t>
                      </a:r>
                      <a:r>
                        <a:rPr lang="es-419" sz="1100" noProof="0" dirty="0" smtClean="0"/>
                        <a:t>ene que estar lloviendo y el sol brillando</a:t>
                      </a:r>
                      <a:r>
                        <a:rPr lang="es-419" sz="1100" i="0" noProof="0" dirty="0" smtClean="0">
                          <a:solidFill>
                            <a:schemeClr val="dk1"/>
                          </a:solidFill>
                        </a:rPr>
                        <a:t>!  Yo no hubiera cambiado ninguna de </a:t>
                      </a:r>
                      <a:r>
                        <a:rPr lang="es-419" sz="1100" noProof="0" dirty="0" smtClean="0"/>
                        <a:t>la información que ya está en el artículo porque es importante que cada pregunta se responda</a:t>
                      </a:r>
                      <a:r>
                        <a:rPr lang="es-419" sz="1100" i="0" noProof="0" dirty="0" smtClean="0">
                          <a:solidFill>
                            <a:schemeClr val="dk1"/>
                          </a:solidFill>
                        </a:rPr>
                        <a:t>.  Siento que el autor hizo muy buen trabajo </a:t>
                      </a:r>
                      <a:r>
                        <a:rPr lang="es-419" sz="1100" noProof="0" dirty="0" smtClean="0"/>
                        <a:t>al contestar cada pregunta. Yo añadiría ejemplos de la vida real de niños experimentando ver diferentes clases de</a:t>
                      </a:r>
                      <a:r>
                        <a:rPr lang="es-419" sz="1100" i="0" noProof="0" dirty="0" smtClean="0">
                          <a:solidFill>
                            <a:schemeClr val="dk1"/>
                          </a:solidFill>
                        </a:rPr>
                        <a:t> </a:t>
                      </a:r>
                      <a:r>
                        <a:rPr lang="es-419" sz="1100" noProof="0" dirty="0" smtClean="0"/>
                        <a:t>arcoíris y la manera que se sintieron al verlos.  </a:t>
                      </a:r>
                      <a:r>
                        <a:rPr lang="es-419" sz="1100" i="0" noProof="0" dirty="0" smtClean="0">
                          <a:solidFill>
                            <a:schemeClr val="dk1"/>
                          </a:solidFill>
                        </a:rPr>
                        <a:t>Por ejemplo, la pregunta</a:t>
                      </a:r>
                      <a:r>
                        <a:rPr lang="es-419" sz="1100" noProof="0" dirty="0" smtClean="0"/>
                        <a:t> </a:t>
                      </a:r>
                      <a:r>
                        <a:rPr lang="es-419" sz="1100" i="0" noProof="0" dirty="0" smtClean="0">
                          <a:solidFill>
                            <a:schemeClr val="dk1"/>
                          </a:solidFill>
                        </a:rPr>
                        <a:t>que dice “</a:t>
                      </a:r>
                      <a:r>
                        <a:rPr lang="es-419" sz="1100" noProof="0" dirty="0" smtClean="0"/>
                        <a:t>¿Puede un arcoíris aparecer durante la noche</a:t>
                      </a:r>
                      <a:r>
                        <a:rPr lang="es-419" sz="1200" noProof="0" dirty="0" smtClean="0"/>
                        <a:t>?</a:t>
                      </a:r>
                      <a:r>
                        <a:rPr lang="es-419" sz="1100" i="0" noProof="0" dirty="0" smtClean="0">
                          <a:solidFill>
                            <a:schemeClr val="dk1"/>
                          </a:solidFill>
                        </a:rPr>
                        <a:t>” expl</a:t>
                      </a:r>
                      <a:r>
                        <a:rPr lang="es-419" sz="1100" noProof="0" dirty="0" smtClean="0"/>
                        <a:t>ica que es raro ver un arcoíris durante la noche</a:t>
                      </a:r>
                      <a:r>
                        <a:rPr lang="es-419" sz="1100" i="0" noProof="0" dirty="0" smtClean="0">
                          <a:solidFill>
                            <a:schemeClr val="dk1"/>
                          </a:solidFill>
                        </a:rPr>
                        <a:t>.  ¡Imagínate</a:t>
                      </a:r>
                      <a:r>
                        <a:rPr lang="es-419" sz="1100" noProof="0" dirty="0" smtClean="0"/>
                        <a:t> que un niño te cuente que vio uno en la vida real</a:t>
                      </a:r>
                      <a:r>
                        <a:rPr lang="es-419" sz="1100" i="0" noProof="0" dirty="0" smtClean="0">
                          <a:solidFill>
                            <a:schemeClr val="dk1"/>
                          </a:solidFill>
                        </a:rPr>
                        <a:t>!  El </a:t>
                      </a:r>
                      <a:r>
                        <a:rPr lang="es-419" sz="1100" noProof="0" dirty="0" smtClean="0"/>
                        <a:t>artículo tiene ilustraciones bonitas pero tener niños reales lo haría aún más interesante</a:t>
                      </a:r>
                      <a:r>
                        <a:rPr lang="es-419" sz="1100" i="0" noProof="0" dirty="0" smtClean="0">
                          <a:solidFill>
                            <a:schemeClr val="dk1"/>
                          </a:solidFill>
                        </a:rPr>
                        <a:t>.</a:t>
                      </a:r>
                      <a:endParaRPr lang="es-419" sz="1100" i="0" noProof="0" dirty="0">
                        <a:solidFill>
                          <a:schemeClr val="dk1"/>
                        </a:solidFill>
                      </a:endParaRPr>
                    </a:p>
                  </a:txBody>
                  <a:tcPr marL="103625" marR="103625" marT="50300" marB="50300"/>
                </a:tc>
              </a:tr>
              <a:tr h="771150">
                <a:tc>
                  <a:txBody>
                    <a:bodyPr/>
                    <a:lstStyle/>
                    <a:p>
                      <a:pPr marL="0" marR="0" lvl="0" indent="0" algn="ctr" rtl="0">
                        <a:spcBef>
                          <a:spcPts val="0"/>
                        </a:spcBef>
                        <a:buSzPct val="25000"/>
                        <a:buNone/>
                      </a:pPr>
                      <a:r>
                        <a:rPr lang="en-US" sz="2000" b="1">
                          <a:solidFill>
                            <a:schemeClr val="dk1"/>
                          </a:solidFill>
                        </a:rPr>
                        <a:t>1</a:t>
                      </a:r>
                    </a:p>
                  </a:txBody>
                  <a:tcPr marL="103625" marR="103625" marT="50300" marB="50300" anchor="ctr"/>
                </a:tc>
                <a:tc>
                  <a:txBody>
                    <a:bodyPr/>
                    <a:lstStyle/>
                    <a:p>
                      <a:pPr marL="0" marR="0" lvl="0" indent="0" algn="l" rtl="0">
                        <a:spcBef>
                          <a:spcPts val="0"/>
                        </a:spcBef>
                        <a:buSzPct val="25000"/>
                        <a:buNone/>
                      </a:pPr>
                      <a:r>
                        <a:rPr lang="es-419" sz="1000" i="1" noProof="0" dirty="0" smtClean="0"/>
                        <a:t>El estudiante indica por qué el autor escribió el artículo y si él o ella hubiesen cambiado o añadido algo diferente</a:t>
                      </a:r>
                      <a:r>
                        <a:rPr lang="es-419" sz="1000" i="1" noProof="0" dirty="0" smtClean="0">
                          <a:solidFill>
                            <a:schemeClr val="dk1"/>
                          </a:solidFill>
                        </a:rPr>
                        <a:t>, </a:t>
                      </a:r>
                      <a:r>
                        <a:rPr lang="es-419" sz="1000" i="1" noProof="0" dirty="0" smtClean="0"/>
                        <a:t>sin embargo, el estudiante escasamente explica su punto de vista con pocos o ningún ejemplo del texto.</a:t>
                      </a:r>
                      <a:endParaRPr lang="es-419" sz="1000" i="1" noProof="0" dirty="0" smtClean="0">
                        <a:solidFill>
                          <a:schemeClr val="dk1"/>
                        </a:solidFill>
                      </a:endParaRPr>
                    </a:p>
                    <a:p>
                      <a:pPr marL="0" marR="0" lvl="0" indent="0" algn="l" rtl="0">
                        <a:spcBef>
                          <a:spcPts val="0"/>
                        </a:spcBef>
                        <a:buSzPct val="25000"/>
                        <a:buNone/>
                      </a:pPr>
                      <a:r>
                        <a:rPr lang="es-419" sz="1100" noProof="0" dirty="0" smtClean="0"/>
                        <a:t>Me gusto mucho el artículo </a:t>
                      </a:r>
                      <a:r>
                        <a:rPr lang="es-419" sz="1100" b="1" i="1" noProof="0" dirty="0" smtClean="0"/>
                        <a:t>Preguntas sobre los arcoíris</a:t>
                      </a:r>
                      <a:r>
                        <a:rPr lang="es-419" sz="1100" i="0" noProof="0" dirty="0" smtClean="0">
                          <a:solidFill>
                            <a:schemeClr val="dk1"/>
                          </a:solidFill>
                        </a:rPr>
                        <a:t> porque aprend</a:t>
                      </a:r>
                      <a:r>
                        <a:rPr lang="es-419" sz="1100" noProof="0" dirty="0" smtClean="0"/>
                        <a:t>í</a:t>
                      </a:r>
                      <a:r>
                        <a:rPr lang="es-419" sz="1100" i="0" noProof="0" dirty="0" smtClean="0">
                          <a:solidFill>
                            <a:schemeClr val="dk1"/>
                          </a:solidFill>
                        </a:rPr>
                        <a:t> mucho sobre l</a:t>
                      </a:r>
                      <a:r>
                        <a:rPr lang="es-419" sz="1100" noProof="0" dirty="0" smtClean="0"/>
                        <a:t>a</a:t>
                      </a:r>
                      <a:r>
                        <a:rPr lang="es-419" sz="1100" i="0" noProof="0" dirty="0" smtClean="0">
                          <a:solidFill>
                            <a:schemeClr val="dk1"/>
                          </a:solidFill>
                        </a:rPr>
                        <a:t>s </a:t>
                      </a:r>
                      <a:r>
                        <a:rPr lang="es-419" sz="1100" noProof="0" dirty="0" smtClean="0"/>
                        <a:t>diferentes</a:t>
                      </a:r>
                      <a:r>
                        <a:rPr lang="es-419" sz="1100" i="0" noProof="0" dirty="0" smtClean="0">
                          <a:solidFill>
                            <a:schemeClr val="dk1"/>
                          </a:solidFill>
                        </a:rPr>
                        <a:t> clases de </a:t>
                      </a:r>
                      <a:r>
                        <a:rPr lang="es-419" sz="1100" noProof="0" dirty="0" smtClean="0"/>
                        <a:t>arcoíri</a:t>
                      </a:r>
                      <a:r>
                        <a:rPr lang="es-419" sz="1100" i="0" noProof="0" dirty="0" smtClean="0">
                          <a:solidFill>
                            <a:schemeClr val="dk1"/>
                          </a:solidFill>
                        </a:rPr>
                        <a:t>s.  Hay </a:t>
                      </a:r>
                      <a:r>
                        <a:rPr lang="es-419" sz="1100" noProof="0" dirty="0" smtClean="0"/>
                        <a:t>arcoíris invertidos y arcos lunares</a:t>
                      </a:r>
                      <a:r>
                        <a:rPr lang="es-419" sz="1100" i="0" noProof="0" dirty="0" smtClean="0">
                          <a:solidFill>
                            <a:schemeClr val="dk1"/>
                          </a:solidFill>
                        </a:rPr>
                        <a:t>.  </a:t>
                      </a:r>
                      <a:r>
                        <a:rPr lang="es-419" sz="1100" noProof="0" dirty="0" smtClean="0"/>
                        <a:t>Estos son geniales</a:t>
                      </a:r>
                      <a:r>
                        <a:rPr lang="es-419" sz="1100" i="0" noProof="0" dirty="0" smtClean="0">
                          <a:solidFill>
                            <a:schemeClr val="dk1"/>
                          </a:solidFill>
                        </a:rPr>
                        <a:t>.  Me gu</a:t>
                      </a:r>
                      <a:r>
                        <a:rPr lang="es-419" sz="1100" noProof="0" dirty="0" smtClean="0"/>
                        <a:t>sta cómo el autor habla de estos y las fotografías también.</a:t>
                      </a:r>
                      <a:r>
                        <a:rPr lang="es-419" sz="1100" i="0" noProof="0" dirty="0" smtClean="0">
                          <a:solidFill>
                            <a:schemeClr val="dk1"/>
                          </a:solidFill>
                        </a:rPr>
                        <a:t>  Estoy de acuerdo con el autor y me gusta todo. </a:t>
                      </a:r>
                      <a:r>
                        <a:rPr lang="es-419" sz="1100" noProof="0" dirty="0" smtClean="0"/>
                        <a:t>Yo no cambiaría nada. </a:t>
                      </a:r>
                      <a:endParaRPr lang="es-419" sz="1100" noProof="0" dirty="0"/>
                    </a:p>
                  </a:txBody>
                  <a:tcPr marL="103625" marR="103625" marT="50300" marB="50300"/>
                </a:tc>
              </a:tr>
              <a:tr h="472450">
                <a:tc>
                  <a:txBody>
                    <a:bodyPr/>
                    <a:lstStyle/>
                    <a:p>
                      <a:pPr marL="0" marR="0" lvl="0" indent="0" algn="ctr" rtl="0">
                        <a:spcBef>
                          <a:spcPts val="0"/>
                        </a:spcBef>
                        <a:buSzPct val="25000"/>
                        <a:buNone/>
                      </a:pPr>
                      <a:r>
                        <a:rPr lang="en-US" sz="2000" b="1">
                          <a:solidFill>
                            <a:schemeClr val="dk1"/>
                          </a:solidFill>
                        </a:rPr>
                        <a:t>0</a:t>
                      </a:r>
                    </a:p>
                  </a:txBody>
                  <a:tcPr marL="103625" marR="103625" marT="50300" marB="50300" anchor="ctr"/>
                </a:tc>
                <a:tc>
                  <a:txBody>
                    <a:bodyPr/>
                    <a:lstStyle/>
                    <a:p>
                      <a:pPr marL="0" marR="0" lvl="0" indent="0" algn="l" rtl="0">
                        <a:spcBef>
                          <a:spcPts val="0"/>
                        </a:spcBef>
                        <a:buSzPct val="25000"/>
                        <a:buNone/>
                      </a:pPr>
                      <a:r>
                        <a:rPr lang="es-419" sz="1000" i="1" noProof="0" dirty="0" smtClean="0"/>
                        <a:t>El estudiante no indica de manera lógica por qué el autor escribió el artículo y no especifica si el o ella hubiesen cambiado o añadido algo diferente. </a:t>
                      </a:r>
                    </a:p>
                    <a:p>
                      <a:pPr marL="0" marR="0" lvl="0" indent="0" algn="l" rtl="0">
                        <a:spcBef>
                          <a:spcPts val="0"/>
                        </a:spcBef>
                        <a:buSzPct val="25000"/>
                        <a:buNone/>
                      </a:pPr>
                      <a:r>
                        <a:rPr lang="es-419" sz="1100" noProof="0" dirty="0" smtClean="0"/>
                        <a:t>Me gusta este cuento sobre diferentes clases de arcoíris</a:t>
                      </a:r>
                      <a:r>
                        <a:rPr lang="es-419" sz="1100" i="0" noProof="0" dirty="0" smtClean="0">
                          <a:solidFill>
                            <a:schemeClr val="dk1"/>
                          </a:solidFill>
                        </a:rPr>
                        <a:t>.  </a:t>
                      </a:r>
                      <a:r>
                        <a:rPr lang="es-419" sz="1100" noProof="0" dirty="0" smtClean="0"/>
                        <a:t>Me gustan todos</a:t>
                      </a:r>
                      <a:r>
                        <a:rPr lang="es-419" sz="1100" i="0" noProof="0" dirty="0" smtClean="0">
                          <a:solidFill>
                            <a:schemeClr val="dk1"/>
                          </a:solidFill>
                        </a:rPr>
                        <a:t>.  Aprendí mucho sobre los </a:t>
                      </a:r>
                      <a:r>
                        <a:rPr lang="es-419" sz="1100" noProof="0" dirty="0" smtClean="0"/>
                        <a:t>arcoíris.</a:t>
                      </a:r>
                      <a:endParaRPr lang="es-419" sz="1100" noProof="0" dirty="0"/>
                    </a:p>
                  </a:txBody>
                  <a:tcPr marL="103625" marR="103625" marT="50300" marB="50300"/>
                </a:tc>
              </a:tr>
            </a:tbl>
          </a:graphicData>
        </a:graphic>
      </p:graphicFrame>
      <p:graphicFrame>
        <p:nvGraphicFramePr>
          <p:cNvPr id="588" name="Shape 588"/>
          <p:cNvGraphicFramePr/>
          <p:nvPr>
            <p:extLst>
              <p:ext uri="{D42A27DB-BD31-4B8C-83A1-F6EECF244321}">
                <p14:modId xmlns:p14="http://schemas.microsoft.com/office/powerpoint/2010/main" val="3410415015"/>
              </p:ext>
            </p:extLst>
          </p:nvPr>
        </p:nvGraphicFramePr>
        <p:xfrm>
          <a:off x="5585950" y="8787575"/>
          <a:ext cx="1524000" cy="498235"/>
        </p:xfrm>
        <a:graphic>
          <a:graphicData uri="http://schemas.openxmlformats.org/drawingml/2006/table">
            <a:tbl>
              <a:tblPr>
                <a:noFill/>
                <a:tableStyleId>{5C72B615-E0FF-47F3-B9F9-38AF47F7ADA9}</a:tableStyleId>
              </a:tblPr>
              <a:tblGrid>
                <a:gridCol w="1524000"/>
              </a:tblGrid>
              <a:tr h="13247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RI.3.6  DOK 3 - AN</a:t>
                      </a:r>
                      <a:r>
                        <a:rPr lang="en-US" sz="800" dirty="0">
                          <a:solidFill>
                            <a:srgbClr val="000000"/>
                          </a:solidFill>
                          <a:latin typeface="Calibri"/>
                          <a:ea typeface="Calibri"/>
                          <a:cs typeface="Calibri"/>
                          <a:sym typeface="Calibri"/>
                        </a:rPr>
                        <a:t>A</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r>
              <a:tr h="248525">
                <a:tc>
                  <a:txBody>
                    <a:bodyPr/>
                    <a:lstStyle/>
                    <a:p>
                      <a:pPr marL="0" marR="0" lvl="0" indent="0" algn="l" rtl="0">
                        <a:lnSpc>
                          <a:spcPct val="100000"/>
                        </a:lnSpc>
                        <a:spcBef>
                          <a:spcPts val="0"/>
                        </a:spcBef>
                        <a:spcAft>
                          <a:spcPts val="0"/>
                        </a:spcAft>
                        <a:buSzPct val="25000"/>
                        <a:buNone/>
                      </a:pPr>
                      <a:r>
                        <a:rPr lang="es-ES" sz="800" b="1" dirty="0" smtClean="0">
                          <a:latin typeface="Calibri"/>
                          <a:ea typeface="Calibri"/>
                          <a:cs typeface="Calibri"/>
                          <a:sym typeface="Calibri"/>
                        </a:rPr>
                        <a:t>Analiza cómo el punto de vista de un autor es diferente al suyo propio.</a:t>
                      </a:r>
                      <a:endParaRPr lang="en-US" sz="800" b="1" dirty="0">
                        <a:latin typeface="Calibri"/>
                        <a:ea typeface="Calibri"/>
                        <a:cs typeface="Calibri"/>
                        <a:sym typeface="Calibri"/>
                      </a:endParaRP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23</a:t>
            </a:fld>
            <a:endParaRPr lang="en-US" sz="1200">
              <a:solidFill>
                <a:srgbClr val="888888"/>
              </a:solidFill>
              <a:latin typeface="Calibri"/>
              <a:ea typeface="Calibri"/>
              <a:cs typeface="Calibri"/>
              <a:sym typeface="Calibri"/>
            </a:endParaRPr>
          </a:p>
        </p:txBody>
      </p:sp>
      <p:graphicFrame>
        <p:nvGraphicFramePr>
          <p:cNvPr id="594" name="Shape 594"/>
          <p:cNvGraphicFramePr/>
          <p:nvPr>
            <p:extLst>
              <p:ext uri="{D42A27DB-BD31-4B8C-83A1-F6EECF244321}">
                <p14:modId xmlns:p14="http://schemas.microsoft.com/office/powerpoint/2010/main" val="1291146249"/>
              </p:ext>
            </p:extLst>
          </p:nvPr>
        </p:nvGraphicFramePr>
        <p:xfrm>
          <a:off x="480960" y="718625"/>
          <a:ext cx="6822450" cy="8028510"/>
        </p:xfrm>
        <a:graphic>
          <a:graphicData uri="http://schemas.openxmlformats.org/drawingml/2006/table">
            <a:tbl>
              <a:tblPr firstRow="1" bandRow="1">
                <a:noFill/>
                <a:tableStyleId>{091DE402-5FB3-46B0-AA6F-EA3C15B787BF}</a:tableStyleId>
              </a:tblPr>
              <a:tblGrid>
                <a:gridCol w="539750"/>
                <a:gridCol w="6282700"/>
              </a:tblGrid>
              <a:tr h="335275">
                <a:tc gridSpan="2">
                  <a:txBody>
                    <a:bodyPr/>
                    <a:lstStyle/>
                    <a:p>
                      <a:pPr lvl="0" algn="ctr" rtl="0">
                        <a:spcBef>
                          <a:spcPts val="0"/>
                        </a:spcBef>
                        <a:buClr>
                          <a:schemeClr val="dk1"/>
                        </a:buClr>
                        <a:buSzPct val="25000"/>
                        <a:buFont typeface="Calibri"/>
                        <a:buNone/>
                      </a:pPr>
                      <a:r>
                        <a:rPr lang="es-419" sz="1500" b="1" noProof="0" dirty="0" smtClean="0"/>
                        <a:t>Pre-evaluación Trimestre 4: Clave para la </a:t>
                      </a:r>
                      <a:r>
                        <a:rPr lang="es-419" sz="1500" b="1" u="sng" noProof="0" dirty="0" smtClean="0"/>
                        <a:t>Respuesta construida de investigación</a:t>
                      </a:r>
                      <a:endParaRPr lang="es-419" sz="1500" b="1" u="sng" noProof="0" dirty="0"/>
                    </a:p>
                  </a:txBody>
                  <a:tcPr marL="103625" marR="103625" marT="50300" marB="50300"/>
                </a:tc>
                <a:tc hMerge="1">
                  <a:txBody>
                    <a:bodyPr/>
                    <a:lstStyle/>
                    <a:p>
                      <a:endParaRPr lang="en-US"/>
                    </a:p>
                  </a:txBody>
                  <a:tcPr/>
                </a:tc>
              </a:tr>
              <a:tr h="426725">
                <a:tc gridSpan="2">
                  <a:txBody>
                    <a:bodyPr/>
                    <a:lstStyle/>
                    <a:p>
                      <a:pPr lvl="0" algn="ctr" rtl="0">
                        <a:spcBef>
                          <a:spcPts val="0"/>
                        </a:spcBef>
                        <a:buClr>
                          <a:schemeClr val="dk1"/>
                        </a:buClr>
                        <a:buSzPct val="25000"/>
                        <a:buFont typeface="Calibri"/>
                        <a:buNone/>
                      </a:pPr>
                      <a:r>
                        <a:rPr lang="es-419" sz="1300" b="1" noProof="0" dirty="0" smtClean="0"/>
                        <a:t>Rúbricas para la Respuesta construida de investigación</a:t>
                      </a:r>
                      <a:r>
                        <a:rPr lang="es-419" sz="1300" b="1" u="sng" noProof="0" dirty="0" smtClean="0"/>
                        <a:t> </a:t>
                      </a:r>
                      <a:r>
                        <a:rPr lang="es-419" sz="1300" b="1" noProof="0" dirty="0" smtClean="0"/>
                        <a:t>- Objetivo 3</a:t>
                      </a:r>
                    </a:p>
                    <a:p>
                      <a:pPr lvl="0" algn="ctr" rtl="0">
                        <a:spcBef>
                          <a:spcPts val="0"/>
                        </a:spcBef>
                        <a:buClr>
                          <a:schemeClr val="dk1"/>
                        </a:buClr>
                        <a:buSzPct val="25000"/>
                        <a:buFont typeface="Calibri"/>
                        <a:buNone/>
                      </a:pPr>
                      <a:r>
                        <a:rPr lang="es-ES" sz="1200" noProof="0" dirty="0" smtClean="0"/>
                        <a:t>evidencia de la habilidad para distinguir información </a:t>
                      </a:r>
                      <a:r>
                        <a:rPr lang="es-ES" sz="1200" u="sng" noProof="0" dirty="0" smtClean="0"/>
                        <a:t>relevante</a:t>
                      </a:r>
                      <a:r>
                        <a:rPr lang="es-ES" sz="1200" noProof="0" dirty="0" smtClean="0"/>
                        <a:t> de la información irrelevante, como lo es distinguir un hecho de una opinión</a:t>
                      </a:r>
                    </a:p>
                  </a:txBody>
                  <a:tcPr marL="103625" marR="103625" marT="50300" marB="50300"/>
                </a:tc>
                <a:tc hMerge="1">
                  <a:txBody>
                    <a:bodyPr/>
                    <a:lstStyle/>
                    <a:p>
                      <a:endParaRPr lang="en-US"/>
                    </a:p>
                  </a:txBody>
                  <a:tcPr/>
                </a:tc>
              </a:tr>
              <a:tr h="569975">
                <a:tc gridSpan="2">
                  <a:txBody>
                    <a:bodyPr/>
                    <a:lstStyle/>
                    <a:p>
                      <a:pPr marL="1716088" marR="0" lvl="0" indent="-1716088" algn="l" rtl="0">
                        <a:spcBef>
                          <a:spcPts val="0"/>
                        </a:spcBef>
                        <a:spcAft>
                          <a:spcPts val="0"/>
                        </a:spcAft>
                        <a:buSzPct val="25000"/>
                        <a:buNone/>
                      </a:pPr>
                      <a:r>
                        <a:rPr lang="es-419" sz="1500" b="1" noProof="0" dirty="0" smtClean="0"/>
                        <a:t>Pregunta</a:t>
                      </a:r>
                      <a:r>
                        <a:rPr lang="es-419" sz="1500" b="1" noProof="0" dirty="0" smtClean="0">
                          <a:solidFill>
                            <a:schemeClr val="dk1"/>
                          </a:solidFill>
                        </a:rPr>
                        <a:t> #16  RI.3.9: </a:t>
                      </a:r>
                      <a:r>
                        <a:rPr lang="es-419" sz="1500" b="1" noProof="0" dirty="0" smtClean="0"/>
                        <a:t>¿Por qué algunos arcoíris se ven diferentes a otros?  Ofrece ejemplos de diferentes tipos de arcoíris de ambos artículos para explicar tu respuesta</a:t>
                      </a:r>
                      <a:endParaRPr lang="es-419" sz="1500" b="1" noProof="0" dirty="0"/>
                    </a:p>
                  </a:txBody>
                  <a:tcPr marL="103625" marR="103625" marT="50300" marB="50300"/>
                </a:tc>
                <a:tc hMerge="1">
                  <a:txBody>
                    <a:bodyPr/>
                    <a:lstStyle/>
                    <a:p>
                      <a:endParaRPr lang="en-US"/>
                    </a:p>
                  </a:txBody>
                  <a:tcPr/>
                </a:tc>
              </a:tr>
              <a:tr h="335275">
                <a:tc gridSpan="2">
                  <a:txBody>
                    <a:bodyPr/>
                    <a:lstStyle/>
                    <a:p>
                      <a:pPr lvl="0" algn="ctr" rtl="0">
                        <a:spcBef>
                          <a:spcPts val="0"/>
                        </a:spcBef>
                        <a:buClr>
                          <a:schemeClr val="dk1"/>
                        </a:buClr>
                        <a:buSzPct val="25000"/>
                        <a:buFont typeface="Calibri"/>
                        <a:buNone/>
                      </a:pPr>
                      <a:r>
                        <a:rPr lang="es-419" sz="1500" b="1" noProof="0" dirty="0" smtClean="0"/>
                        <a:t>Lenguaje de la respuesta - maestro/rúbrica </a:t>
                      </a:r>
                      <a:endParaRPr lang="es-419" sz="1500" b="1" noProof="0" dirty="0"/>
                    </a:p>
                  </a:txBody>
                  <a:tcPr marL="103625" marR="103625" marT="50300" marB="50300">
                    <a:solidFill>
                      <a:srgbClr val="D8D8D8"/>
                    </a:solidFill>
                  </a:tcPr>
                </a:tc>
                <a:tc hMerge="1">
                  <a:txBody>
                    <a:bodyPr/>
                    <a:lstStyle/>
                    <a:p>
                      <a:endParaRPr lang="en-US"/>
                    </a:p>
                  </a:txBody>
                  <a:tcPr/>
                </a:tc>
              </a:tr>
              <a:tr h="944875">
                <a:tc gridSpan="2">
                  <a:txBody>
                    <a:bodyPr/>
                    <a:lstStyle/>
                    <a:p>
                      <a:pPr marL="231775" marR="0" lvl="0" indent="-231775" rtl="0">
                        <a:lnSpc>
                          <a:spcPct val="100000"/>
                        </a:lnSpc>
                        <a:spcBef>
                          <a:spcPts val="0"/>
                        </a:spcBef>
                        <a:spcAft>
                          <a:spcPts val="0"/>
                        </a:spcAft>
                        <a:buClr>
                          <a:schemeClr val="dk1"/>
                        </a:buClr>
                        <a:buSzPct val="25000"/>
                        <a:buFont typeface="Calibri"/>
                        <a:buNone/>
                      </a:pPr>
                      <a:r>
                        <a:rPr lang="es-419" sz="1000" b="1" u="sng" noProof="0" dirty="0" smtClean="0"/>
                        <a:t>La respuesta ofrece suficiente evidencia</a:t>
                      </a:r>
                      <a:r>
                        <a:rPr lang="es-419" sz="1000" b="1" noProof="0" dirty="0" smtClean="0"/>
                        <a:t> </a:t>
                      </a:r>
                      <a:r>
                        <a:rPr lang="es-419" sz="1000" noProof="0" dirty="0" smtClean="0"/>
                        <a:t>de la habilidad de distinguir información</a:t>
                      </a:r>
                      <a:r>
                        <a:rPr lang="es-419" sz="1000" baseline="0" noProof="0" dirty="0" smtClean="0"/>
                        <a:t> </a:t>
                      </a:r>
                      <a:r>
                        <a:rPr lang="es-419" sz="1000" u="sng" noProof="0" dirty="0" smtClean="0"/>
                        <a:t>relevante de la información irrelevante </a:t>
                      </a:r>
                      <a:r>
                        <a:rPr lang="es-419" sz="1000" noProof="0" dirty="0" smtClean="0"/>
                        <a:t>(como diferenciar los hechos de las opiniones) acerca de la pregunta. </a:t>
                      </a:r>
                      <a:r>
                        <a:rPr lang="es-419" sz="1000" noProof="0" dirty="0" smtClean="0">
                          <a:solidFill>
                            <a:schemeClr val="dk1"/>
                          </a:solidFill>
                        </a:rPr>
                        <a:t> Los estudiantes deben localizar y seleccionar </a:t>
                      </a:r>
                      <a:r>
                        <a:rPr lang="es-419" sz="1000" noProof="0" dirty="0" smtClean="0"/>
                        <a:t>información</a:t>
                      </a:r>
                      <a:r>
                        <a:rPr lang="es-419" sz="1000" noProof="0" dirty="0" smtClean="0">
                          <a:solidFill>
                            <a:schemeClr val="dk1"/>
                          </a:solidFill>
                        </a:rPr>
                        <a:t> de ambos </a:t>
                      </a:r>
                      <a:r>
                        <a:rPr lang="es-419" sz="1000" noProof="0" dirty="0" smtClean="0"/>
                        <a:t>artículos</a:t>
                      </a:r>
                      <a:r>
                        <a:rPr lang="es-419" sz="1000" noProof="0" dirty="0" smtClean="0">
                          <a:solidFill>
                            <a:schemeClr val="dk1"/>
                          </a:solidFill>
                        </a:rPr>
                        <a:t> con el fin de contestar la preg</a:t>
                      </a:r>
                      <a:r>
                        <a:rPr lang="es-419" sz="1000" noProof="0" dirty="0" smtClean="0"/>
                        <a:t>unta.</a:t>
                      </a:r>
                      <a:r>
                        <a:rPr lang="es-419" sz="1000" b="0" i="0" u="none" strike="noStrike" cap="none" noProof="0" dirty="0" smtClean="0">
                          <a:solidFill>
                            <a:srgbClr val="000000"/>
                          </a:solidFill>
                          <a:latin typeface="Calibri"/>
                          <a:ea typeface="Calibri"/>
                          <a:cs typeface="Calibri"/>
                          <a:sym typeface="Calibri"/>
                        </a:rPr>
                        <a:t>  Los estudiantes localizan l</a:t>
                      </a:r>
                      <a:r>
                        <a:rPr lang="es-419" sz="1000" noProof="0" dirty="0" smtClean="0">
                          <a:solidFill>
                            <a:srgbClr val="000000"/>
                          </a:solidFill>
                        </a:rPr>
                        <a:t>a</a:t>
                      </a:r>
                      <a:r>
                        <a:rPr lang="es-419" sz="1000" b="0" i="0" u="none" strike="noStrike" cap="none" noProof="0" dirty="0" smtClean="0">
                          <a:solidFill>
                            <a:srgbClr val="000000"/>
                          </a:solidFill>
                          <a:latin typeface="Calibri"/>
                          <a:ea typeface="Calibri"/>
                          <a:cs typeface="Calibri"/>
                          <a:sym typeface="Calibri"/>
                        </a:rPr>
                        <a:t>s diferentes clases de </a:t>
                      </a:r>
                      <a:r>
                        <a:rPr lang="es-419" sz="1000" noProof="0" dirty="0" smtClean="0"/>
                        <a:t>arcoíris y entonces seleccionan información sobre cada uno para describir sus diferencias. </a:t>
                      </a:r>
                    </a:p>
                    <a:p>
                      <a:pPr marL="231775" marR="0" lvl="0" indent="-231775" rtl="0">
                        <a:lnSpc>
                          <a:spcPct val="100000"/>
                        </a:lnSpc>
                        <a:spcBef>
                          <a:spcPts val="0"/>
                        </a:spcBef>
                        <a:spcAft>
                          <a:spcPts val="0"/>
                        </a:spcAft>
                        <a:buClr>
                          <a:schemeClr val="dk1"/>
                        </a:buClr>
                        <a:buSzPct val="25000"/>
                        <a:buFont typeface="Calibri"/>
                        <a:buNone/>
                      </a:pPr>
                      <a:r>
                        <a:rPr lang="es-419" sz="1000" b="1" u="sng" noProof="0" dirty="0" smtClean="0"/>
                        <a:t>La respuesta ofrece suficiente evidencia</a:t>
                      </a:r>
                      <a:r>
                        <a:rPr lang="es-419" sz="1000" b="1" u="none" noProof="0" dirty="0" smtClean="0"/>
                        <a:t> </a:t>
                      </a:r>
                      <a:r>
                        <a:rPr lang="es-419" sz="1000" noProof="0" dirty="0" smtClean="0"/>
                        <a:t>de la habilidad para </a:t>
                      </a:r>
                      <a:r>
                        <a:rPr lang="es-419" sz="1000" u="sng" noProof="0" dirty="0" smtClean="0"/>
                        <a:t>interpretar e integrar información </a:t>
                      </a:r>
                      <a:r>
                        <a:rPr lang="es-419" sz="1000" noProof="0" dirty="0" smtClean="0"/>
                        <a:t>acerca de la pregunta</a:t>
                      </a:r>
                      <a:r>
                        <a:rPr lang="es-419" sz="1000" b="0" i="0" u="none" strike="noStrike" cap="none" noProof="0" dirty="0" smtClean="0">
                          <a:solidFill>
                            <a:srgbClr val="000000"/>
                          </a:solidFill>
                          <a:latin typeface="Calibri"/>
                          <a:ea typeface="Calibri"/>
                          <a:cs typeface="Calibri"/>
                          <a:sym typeface="Calibri"/>
                        </a:rPr>
                        <a:t>.  Los estudiantes interpretan la </a:t>
                      </a:r>
                      <a:r>
                        <a:rPr lang="es-419" sz="1000" noProof="0" dirty="0" smtClean="0">
                          <a:solidFill>
                            <a:srgbClr val="000000"/>
                          </a:solidFill>
                        </a:rPr>
                        <a:t>información</a:t>
                      </a:r>
                      <a:r>
                        <a:rPr lang="es-419" sz="1000" b="0" i="0" u="none" strike="noStrike" cap="none" noProof="0" dirty="0" smtClean="0">
                          <a:solidFill>
                            <a:srgbClr val="000000"/>
                          </a:solidFill>
                          <a:latin typeface="Calibri"/>
                          <a:ea typeface="Calibri"/>
                          <a:cs typeface="Calibri"/>
                          <a:sym typeface="Calibri"/>
                        </a:rPr>
                        <a:t> cu</a:t>
                      </a:r>
                      <a:r>
                        <a:rPr lang="es-419" sz="1000" noProof="0" dirty="0" smtClean="0">
                          <a:solidFill>
                            <a:srgbClr val="000000"/>
                          </a:solidFill>
                        </a:rPr>
                        <a:t>ando analizan las diferencias, e integran información cuando resumen por qué diferentes tipos de </a:t>
                      </a:r>
                      <a:r>
                        <a:rPr lang="es-419" sz="1000" noProof="0" dirty="0" smtClean="0"/>
                        <a:t>arcoíris se ven diferentes.</a:t>
                      </a:r>
                      <a:endParaRPr lang="es-419" sz="1000" b="0" i="0" u="none" strike="noStrike" cap="none" noProof="0" dirty="0" smtClean="0">
                        <a:solidFill>
                          <a:srgbClr val="000000"/>
                        </a:solidFill>
                        <a:latin typeface="Calibri"/>
                        <a:ea typeface="Calibri"/>
                        <a:cs typeface="Calibri"/>
                        <a:sym typeface="Calibri"/>
                      </a:endParaRPr>
                    </a:p>
                    <a:p>
                      <a:pPr marL="231775" marR="0" lvl="0" indent="-231775" rtl="0">
                        <a:lnSpc>
                          <a:spcPct val="100000"/>
                        </a:lnSpc>
                        <a:spcBef>
                          <a:spcPts val="0"/>
                        </a:spcBef>
                        <a:spcAft>
                          <a:spcPts val="0"/>
                        </a:spcAft>
                        <a:buClr>
                          <a:srgbClr val="000000"/>
                        </a:buClr>
                        <a:buSzPct val="25000"/>
                        <a:buFont typeface="Calibri"/>
                        <a:buNone/>
                      </a:pPr>
                      <a:r>
                        <a:rPr lang="es-419" sz="1000" b="1" u="sng" noProof="0" dirty="0" smtClean="0"/>
                        <a:t>Las respuesta del estudiante</a:t>
                      </a:r>
                      <a:r>
                        <a:rPr lang="es-419" sz="1000" b="0" i="0" u="none" strike="noStrike" cap="none" noProof="0" dirty="0" smtClean="0">
                          <a:solidFill>
                            <a:srgbClr val="000000"/>
                          </a:solidFill>
                          <a:latin typeface="Calibri"/>
                          <a:ea typeface="Calibri"/>
                          <a:cs typeface="Calibri"/>
                          <a:sym typeface="Calibri"/>
                        </a:rPr>
                        <a:t> </a:t>
                      </a:r>
                      <a:r>
                        <a:rPr lang="es-419" sz="1000" noProof="0" dirty="0" smtClean="0">
                          <a:solidFill>
                            <a:srgbClr val="000000"/>
                          </a:solidFill>
                        </a:rPr>
                        <a:t>que indica los procesos mencionados arriba podrían incluir</a:t>
                      </a:r>
                      <a:r>
                        <a:rPr lang="es-419" sz="1000" b="0" i="0" u="none" strike="noStrike" cap="none" noProof="0" dirty="0" smtClean="0">
                          <a:solidFill>
                            <a:srgbClr val="000000"/>
                          </a:solidFill>
                          <a:latin typeface="Calibri"/>
                          <a:ea typeface="Calibri"/>
                          <a:cs typeface="Calibri"/>
                          <a:sym typeface="Calibri"/>
                        </a:rPr>
                        <a:t>: (1) hacer una lista</a:t>
                      </a:r>
                      <a:r>
                        <a:rPr lang="es-419" sz="1000" noProof="0" dirty="0" smtClean="0">
                          <a:solidFill>
                            <a:srgbClr val="000000"/>
                          </a:solidFill>
                        </a:rPr>
                        <a:t> de las diferentes clases de </a:t>
                      </a:r>
                      <a:r>
                        <a:rPr lang="es-419" sz="1000" noProof="0" dirty="0" smtClean="0"/>
                        <a:t>arcoíris </a:t>
                      </a:r>
                      <a:r>
                        <a:rPr lang="es-419" sz="1000" b="0" i="0" u="none" strike="noStrike" cap="none" noProof="0" dirty="0" smtClean="0">
                          <a:solidFill>
                            <a:srgbClr val="000000"/>
                          </a:solidFill>
                          <a:latin typeface="Calibri"/>
                          <a:ea typeface="Calibri"/>
                          <a:cs typeface="Calibri"/>
                          <a:sym typeface="Calibri"/>
                        </a:rPr>
                        <a:t>(ejemplo: doble </a:t>
                      </a:r>
                      <a:r>
                        <a:rPr lang="es-419" sz="1000" noProof="0" dirty="0" smtClean="0"/>
                        <a:t>arcoíris</a:t>
                      </a:r>
                      <a:r>
                        <a:rPr lang="es-419" sz="1000" b="0" i="0" u="none" strike="noStrike" cap="none" noProof="0" dirty="0" smtClean="0">
                          <a:solidFill>
                            <a:srgbClr val="000000"/>
                          </a:solidFill>
                          <a:latin typeface="Calibri"/>
                          <a:ea typeface="Calibri"/>
                          <a:cs typeface="Calibri"/>
                          <a:sym typeface="Calibri"/>
                        </a:rPr>
                        <a:t>, </a:t>
                      </a:r>
                      <a:r>
                        <a:rPr lang="es-419" sz="1000" noProof="0" dirty="0" smtClean="0">
                          <a:solidFill>
                            <a:srgbClr val="000000"/>
                          </a:solidFill>
                        </a:rPr>
                        <a:t>arcos lunares</a:t>
                      </a:r>
                      <a:r>
                        <a:rPr lang="es-419" sz="1000" b="0" i="0" u="none" strike="noStrike" cap="none" noProof="0" dirty="0" smtClean="0">
                          <a:solidFill>
                            <a:srgbClr val="000000"/>
                          </a:solidFill>
                          <a:latin typeface="Calibri"/>
                          <a:ea typeface="Calibri"/>
                          <a:cs typeface="Calibri"/>
                          <a:sym typeface="Calibri"/>
                        </a:rPr>
                        <a:t>, </a:t>
                      </a:r>
                      <a:r>
                        <a:rPr lang="es-419" sz="1000" noProof="0" dirty="0" smtClean="0"/>
                        <a:t>arcoíris invertidos</a:t>
                      </a:r>
                      <a:r>
                        <a:rPr lang="es-419" sz="1000" b="0" i="0" u="none" strike="noStrike" cap="none" noProof="0" dirty="0" smtClean="0">
                          <a:solidFill>
                            <a:srgbClr val="000000"/>
                          </a:solidFill>
                          <a:latin typeface="Calibri"/>
                          <a:ea typeface="Calibri"/>
                          <a:cs typeface="Calibri"/>
                          <a:sym typeface="Calibri"/>
                        </a:rPr>
                        <a:t>), (2) descri</a:t>
                      </a:r>
                      <a:r>
                        <a:rPr lang="es-419" sz="1000" noProof="0" dirty="0" smtClean="0">
                          <a:solidFill>
                            <a:srgbClr val="000000"/>
                          </a:solidFill>
                        </a:rPr>
                        <a:t>bir sus </a:t>
                      </a:r>
                      <a:r>
                        <a:rPr lang="es-419" sz="1000" b="0" i="0" u="none" strike="noStrike" cap="none" noProof="0" dirty="0" smtClean="0">
                          <a:solidFill>
                            <a:srgbClr val="000000"/>
                          </a:solidFill>
                          <a:latin typeface="Calibri"/>
                          <a:ea typeface="Calibri"/>
                          <a:cs typeface="Calibri"/>
                          <a:sym typeface="Calibri"/>
                        </a:rPr>
                        <a:t>diferenc</a:t>
                      </a:r>
                      <a:r>
                        <a:rPr lang="es-419" sz="1000" noProof="0" dirty="0" smtClean="0">
                          <a:solidFill>
                            <a:srgbClr val="000000"/>
                          </a:solidFill>
                        </a:rPr>
                        <a:t>ia</a:t>
                      </a:r>
                      <a:r>
                        <a:rPr lang="es-419" sz="1000" b="0" i="0" u="none" strike="noStrike" cap="none" noProof="0" dirty="0" smtClean="0">
                          <a:solidFill>
                            <a:srgbClr val="000000"/>
                          </a:solidFill>
                          <a:latin typeface="Calibri"/>
                          <a:ea typeface="Calibri"/>
                          <a:cs typeface="Calibri"/>
                          <a:sym typeface="Calibri"/>
                        </a:rPr>
                        <a:t>s (ejemplo: el doble </a:t>
                      </a:r>
                      <a:r>
                        <a:rPr lang="es-419" sz="1000" noProof="0" dirty="0" smtClean="0"/>
                        <a:t>arcoíris son dos arcoíris uno al lado del otro</a:t>
                      </a:r>
                      <a:r>
                        <a:rPr lang="es-419" sz="1000" b="0" i="0" u="none" strike="noStrike" cap="none" noProof="0" dirty="0" smtClean="0">
                          <a:solidFill>
                            <a:srgbClr val="000000"/>
                          </a:solidFill>
                          <a:latin typeface="Calibri"/>
                          <a:ea typeface="Calibri"/>
                          <a:cs typeface="Calibri"/>
                          <a:sym typeface="Calibri"/>
                        </a:rPr>
                        <a:t>, los </a:t>
                      </a:r>
                      <a:r>
                        <a:rPr lang="es-419" sz="1000" noProof="0" dirty="0" smtClean="0"/>
                        <a:t>arcos lunares</a:t>
                      </a:r>
                      <a:r>
                        <a:rPr lang="es-419" sz="1000" b="0" i="0" u="none" strike="noStrike" cap="none" noProof="0" dirty="0" smtClean="0">
                          <a:solidFill>
                            <a:srgbClr val="000000"/>
                          </a:solidFill>
                          <a:latin typeface="Calibri"/>
                          <a:ea typeface="Calibri"/>
                          <a:cs typeface="Calibri"/>
                          <a:sym typeface="Calibri"/>
                        </a:rPr>
                        <a:t> oc</a:t>
                      </a:r>
                      <a:r>
                        <a:rPr lang="es-419" sz="1000" noProof="0" dirty="0" smtClean="0">
                          <a:solidFill>
                            <a:srgbClr val="000000"/>
                          </a:solidFill>
                        </a:rPr>
                        <a:t>urren durante la noche y son blancos </a:t>
                      </a:r>
                      <a:r>
                        <a:rPr lang="es-419" sz="1000" b="0" i="0" u="none" strike="noStrike" cap="none" noProof="0" dirty="0" smtClean="0">
                          <a:solidFill>
                            <a:srgbClr val="000000"/>
                          </a:solidFill>
                          <a:latin typeface="Calibri"/>
                          <a:ea typeface="Calibri"/>
                          <a:cs typeface="Calibri"/>
                          <a:sym typeface="Calibri"/>
                        </a:rPr>
                        <a:t>, los </a:t>
                      </a:r>
                      <a:r>
                        <a:rPr lang="es-419" sz="1000" noProof="0" dirty="0" smtClean="0"/>
                        <a:t>arcoíris invertidos parecen una sonrisa</a:t>
                      </a:r>
                      <a:r>
                        <a:rPr lang="es-419" sz="1000" b="0" i="0" u="none" strike="noStrike" cap="none" noProof="0" dirty="0" smtClean="0">
                          <a:solidFill>
                            <a:srgbClr val="000000"/>
                          </a:solidFill>
                          <a:latin typeface="Calibri"/>
                          <a:ea typeface="Calibri"/>
                          <a:cs typeface="Calibri"/>
                          <a:sym typeface="Calibri"/>
                        </a:rPr>
                        <a:t>), </a:t>
                      </a:r>
                      <a:r>
                        <a:rPr lang="es-419" sz="1000" noProof="0" dirty="0" smtClean="0">
                          <a:solidFill>
                            <a:srgbClr val="000000"/>
                          </a:solidFill>
                        </a:rPr>
                        <a:t>y</a:t>
                      </a:r>
                      <a:r>
                        <a:rPr lang="es-419" sz="1000" b="0" i="0" u="none" strike="noStrike" cap="none" noProof="0" dirty="0" smtClean="0">
                          <a:solidFill>
                            <a:srgbClr val="000000"/>
                          </a:solidFill>
                          <a:latin typeface="Calibri"/>
                          <a:ea typeface="Calibri"/>
                          <a:cs typeface="Calibri"/>
                          <a:sym typeface="Calibri"/>
                        </a:rPr>
                        <a:t> (3)</a:t>
                      </a:r>
                      <a:r>
                        <a:rPr lang="es-419" sz="1000" noProof="0" dirty="0" smtClean="0"/>
                        <a:t> </a:t>
                      </a:r>
                      <a:r>
                        <a:rPr lang="es-419" sz="1000" b="0" i="0" u="none" strike="noStrike" cap="none" noProof="0" dirty="0" smtClean="0">
                          <a:solidFill>
                            <a:srgbClr val="000000"/>
                          </a:solidFill>
                          <a:latin typeface="Calibri"/>
                          <a:ea typeface="Calibri"/>
                          <a:cs typeface="Calibri"/>
                          <a:sym typeface="Calibri"/>
                        </a:rPr>
                        <a:t>expl</a:t>
                      </a:r>
                      <a:r>
                        <a:rPr lang="es-419" sz="1000" noProof="0" dirty="0" smtClean="0">
                          <a:solidFill>
                            <a:srgbClr val="000000"/>
                          </a:solidFill>
                        </a:rPr>
                        <a:t>icar qué causa las diferencias o variaciones de cada uno </a:t>
                      </a:r>
                      <a:r>
                        <a:rPr lang="es-419" sz="1000" b="0" i="0" u="none" strike="noStrike" cap="none" noProof="0" dirty="0" smtClean="0">
                          <a:solidFill>
                            <a:srgbClr val="000000"/>
                          </a:solidFill>
                          <a:latin typeface="Calibri"/>
                          <a:ea typeface="Calibri"/>
                          <a:cs typeface="Calibri"/>
                          <a:sym typeface="Calibri"/>
                        </a:rPr>
                        <a:t>(</a:t>
                      </a:r>
                      <a:r>
                        <a:rPr lang="es-419" sz="1000" noProof="0" dirty="0" smtClean="0">
                          <a:solidFill>
                            <a:srgbClr val="000000"/>
                          </a:solidFill>
                        </a:rPr>
                        <a:t>haciendo que se vean diferentes</a:t>
                      </a:r>
                      <a:r>
                        <a:rPr lang="es-419" sz="1000" b="0" i="0" u="none" strike="noStrike" cap="none" noProof="0" dirty="0" smtClean="0">
                          <a:solidFill>
                            <a:srgbClr val="000000"/>
                          </a:solidFill>
                          <a:latin typeface="Calibri"/>
                          <a:ea typeface="Calibri"/>
                          <a:cs typeface="Calibri"/>
                          <a:sym typeface="Calibri"/>
                        </a:rPr>
                        <a:t>).  Ejemplos de las causas de las variaciones </a:t>
                      </a:r>
                      <a:r>
                        <a:rPr lang="es-419" sz="1000" noProof="0" dirty="0" smtClean="0">
                          <a:solidFill>
                            <a:srgbClr val="000000"/>
                          </a:solidFill>
                        </a:rPr>
                        <a:t>podrían</a:t>
                      </a:r>
                      <a:r>
                        <a:rPr lang="es-419" sz="1000" b="0" i="0" u="none" strike="noStrike" cap="none" noProof="0" dirty="0" smtClean="0">
                          <a:solidFill>
                            <a:srgbClr val="000000"/>
                          </a:solidFill>
                          <a:latin typeface="Calibri"/>
                          <a:ea typeface="Calibri"/>
                          <a:cs typeface="Calibri"/>
                          <a:sym typeface="Calibri"/>
                        </a:rPr>
                        <a:t> incluir: (1) l</a:t>
                      </a:r>
                      <a:r>
                        <a:rPr lang="es-419" sz="1000" noProof="0" dirty="0" smtClean="0"/>
                        <a:t>os doble arcoíris se ven diferentes porque la luz del sol se refleja dos veces dentro del agua</a:t>
                      </a:r>
                      <a:r>
                        <a:rPr lang="es-419" sz="1000" b="0" i="0" u="none" strike="noStrike" cap="none" noProof="0" dirty="0" smtClean="0">
                          <a:solidFill>
                            <a:srgbClr val="000000"/>
                          </a:solidFill>
                          <a:latin typeface="Calibri"/>
                          <a:ea typeface="Calibri"/>
                          <a:cs typeface="Calibri"/>
                          <a:sym typeface="Calibri"/>
                        </a:rPr>
                        <a:t>.  Los colores de arriba </a:t>
                      </a:r>
                      <a:r>
                        <a:rPr lang="es-419" sz="1000" noProof="0" dirty="0" smtClean="0">
                          <a:solidFill>
                            <a:srgbClr val="000000"/>
                          </a:solidFill>
                        </a:rPr>
                        <a:t>son opuestos a los de abajo</a:t>
                      </a:r>
                      <a:r>
                        <a:rPr lang="es-419" sz="1000" b="0" i="0" u="none" strike="noStrike" cap="none" noProof="0" dirty="0" smtClean="0">
                          <a:solidFill>
                            <a:srgbClr val="000000"/>
                          </a:solidFill>
                          <a:latin typeface="Calibri"/>
                          <a:ea typeface="Calibri"/>
                          <a:cs typeface="Calibri"/>
                          <a:sym typeface="Calibri"/>
                        </a:rPr>
                        <a:t>, (2) </a:t>
                      </a:r>
                      <a:r>
                        <a:rPr lang="es-419" sz="1000" noProof="0" dirty="0" smtClean="0"/>
                        <a:t>los arcos lunares</a:t>
                      </a:r>
                      <a:r>
                        <a:rPr lang="es-419" sz="1000" b="0" i="0" u="none" strike="noStrike" cap="none" noProof="0" dirty="0" smtClean="0">
                          <a:solidFill>
                            <a:srgbClr val="000000"/>
                          </a:solidFill>
                          <a:latin typeface="Calibri"/>
                          <a:ea typeface="Calibri"/>
                          <a:cs typeface="Calibri"/>
                          <a:sym typeface="Calibri"/>
                        </a:rPr>
                        <a:t> son causados por la luz de la luna (</a:t>
                      </a:r>
                      <a:r>
                        <a:rPr lang="es-419" sz="1000" noProof="0" dirty="0" smtClean="0">
                          <a:solidFill>
                            <a:srgbClr val="000000"/>
                          </a:solidFill>
                        </a:rPr>
                        <a:t>no la luz del sol</a:t>
                      </a:r>
                      <a:r>
                        <a:rPr lang="es-419" sz="1000" b="0" i="0" u="none" strike="noStrike" cap="none" noProof="0" dirty="0" smtClean="0">
                          <a:solidFill>
                            <a:srgbClr val="000000"/>
                          </a:solidFill>
                          <a:latin typeface="Calibri"/>
                          <a:ea typeface="Calibri"/>
                          <a:cs typeface="Calibri"/>
                          <a:sym typeface="Calibri"/>
                        </a:rPr>
                        <a:t>) que brilla a </a:t>
                      </a:r>
                      <a:r>
                        <a:rPr lang="es-419" sz="1000" noProof="0" dirty="0" smtClean="0">
                          <a:solidFill>
                            <a:srgbClr val="000000"/>
                          </a:solidFill>
                        </a:rPr>
                        <a:t>través</a:t>
                      </a:r>
                      <a:r>
                        <a:rPr lang="es-419" sz="1000" b="0" i="0" u="none" strike="noStrike" cap="none" noProof="0" dirty="0" smtClean="0">
                          <a:solidFill>
                            <a:srgbClr val="000000"/>
                          </a:solidFill>
                          <a:latin typeface="Calibri"/>
                          <a:ea typeface="Calibri"/>
                          <a:cs typeface="Calibri"/>
                          <a:sym typeface="Calibri"/>
                        </a:rPr>
                        <a:t> de las gotas de agua. Esto </a:t>
                      </a:r>
                      <a:r>
                        <a:rPr lang="es-419" sz="1000" noProof="0" dirty="0" smtClean="0">
                          <a:solidFill>
                            <a:srgbClr val="000000"/>
                          </a:solidFill>
                        </a:rPr>
                        <a:t>hace que</a:t>
                      </a:r>
                      <a:r>
                        <a:rPr lang="es-419" sz="1000" b="0" i="0" u="none" strike="noStrike" cap="none" noProof="0" dirty="0" smtClean="0">
                          <a:solidFill>
                            <a:srgbClr val="000000"/>
                          </a:solidFill>
                          <a:latin typeface="Calibri"/>
                          <a:ea typeface="Calibri"/>
                          <a:cs typeface="Calibri"/>
                          <a:sym typeface="Calibri"/>
                        </a:rPr>
                        <a:t> el arco lunar se vea </a:t>
                      </a:r>
                      <a:r>
                        <a:rPr lang="es-419" sz="1000" noProof="0" dirty="0" smtClean="0">
                          <a:solidFill>
                            <a:srgbClr val="000000"/>
                          </a:solidFill>
                        </a:rPr>
                        <a:t>blanco</a:t>
                      </a:r>
                      <a:r>
                        <a:rPr lang="es-419" sz="1000" b="0" i="0" u="none" strike="noStrike" cap="none" noProof="0" dirty="0" smtClean="0">
                          <a:solidFill>
                            <a:srgbClr val="000000"/>
                          </a:solidFill>
                          <a:latin typeface="Calibri"/>
                          <a:ea typeface="Calibri"/>
                          <a:cs typeface="Calibri"/>
                          <a:sym typeface="Calibri"/>
                        </a:rPr>
                        <a:t>, (3) </a:t>
                      </a:r>
                      <a:r>
                        <a:rPr lang="es-419" sz="1000" noProof="0" dirty="0" smtClean="0"/>
                        <a:t>los arcoíris invertidos son causados por la luz solar que brilla a través de cristales de hielo alto en el cielo</a:t>
                      </a:r>
                      <a:r>
                        <a:rPr lang="es-419" sz="1000" b="0" i="0" u="none" strike="noStrike" cap="none" noProof="0" dirty="0" smtClean="0">
                          <a:solidFill>
                            <a:srgbClr val="000000"/>
                          </a:solidFill>
                          <a:latin typeface="Calibri"/>
                          <a:ea typeface="Calibri"/>
                          <a:cs typeface="Calibri"/>
                          <a:sym typeface="Calibri"/>
                        </a:rPr>
                        <a:t>. Est</a:t>
                      </a:r>
                      <a:r>
                        <a:rPr lang="es-419" sz="1000" noProof="0" dirty="0" smtClean="0">
                          <a:solidFill>
                            <a:srgbClr val="000000"/>
                          </a:solidFill>
                        </a:rPr>
                        <a:t>o hace que se vea como una sonrisa</a:t>
                      </a:r>
                      <a:r>
                        <a:rPr lang="es-419" sz="1000" b="0" i="0" u="none" strike="noStrike" cap="none" noProof="0" dirty="0" smtClean="0">
                          <a:solidFill>
                            <a:srgbClr val="000000"/>
                          </a:solidFill>
                          <a:latin typeface="Calibri"/>
                          <a:ea typeface="Calibri"/>
                          <a:cs typeface="Calibri"/>
                          <a:sym typeface="Calibri"/>
                        </a:rPr>
                        <a:t>.</a:t>
                      </a:r>
                      <a:r>
                        <a:rPr lang="es-419" sz="1000" noProof="0" dirty="0" smtClean="0">
                          <a:solidFill>
                            <a:srgbClr val="000000"/>
                          </a:solidFill>
                        </a:rPr>
                        <a:t>  Cualquier respuesta apoyada por datos en el texto es aceptable, </a:t>
                      </a:r>
                      <a:r>
                        <a:rPr lang="es-419" sz="1000" b="1" noProof="0" dirty="0" smtClean="0">
                          <a:solidFill>
                            <a:srgbClr val="000000"/>
                          </a:solidFill>
                        </a:rPr>
                        <a:t>pero deben haber ejemplos de ambos artículos.  </a:t>
                      </a:r>
                      <a:endParaRPr lang="es-419" sz="1000" b="1" noProof="0" dirty="0">
                        <a:solidFill>
                          <a:srgbClr val="000000"/>
                        </a:solidFill>
                      </a:endParaRPr>
                    </a:p>
                  </a:txBody>
                  <a:tcPr marL="103625" marR="103625" marT="50300" marB="50300"/>
                </a:tc>
                <a:tc hMerge="1">
                  <a:txBody>
                    <a:bodyPr/>
                    <a:lstStyle/>
                    <a:p>
                      <a:endParaRPr lang="en-US"/>
                    </a:p>
                  </a:txBody>
                  <a:tcPr/>
                </a:tc>
              </a:tr>
              <a:tr h="301750">
                <a:tc gridSpan="2">
                  <a:txBody>
                    <a:bodyPr/>
                    <a:lstStyle/>
                    <a:p>
                      <a:pPr lvl="0" algn="ctr" rtl="0">
                        <a:spcBef>
                          <a:spcPts val="0"/>
                        </a:spcBef>
                        <a:buClr>
                          <a:schemeClr val="dk1"/>
                        </a:buClr>
                        <a:buSzPct val="25000"/>
                        <a:buFont typeface="Arial"/>
                        <a:buNone/>
                      </a:pPr>
                      <a:r>
                        <a:rPr lang="es-419" sz="1300" b="1" noProof="0" dirty="0" smtClean="0"/>
                        <a:t>Ejemplo de respuesta en el “lenguaje” del estudiante </a:t>
                      </a:r>
                      <a:endParaRPr lang="es-419" sz="1300" b="1" noProof="0" dirty="0"/>
                    </a:p>
                  </a:txBody>
                  <a:tcPr marL="103625" marR="103625" marT="50300" marB="50300">
                    <a:solidFill>
                      <a:srgbClr val="D8D8D8"/>
                    </a:solidFill>
                  </a:tcPr>
                </a:tc>
                <a:tc hMerge="1">
                  <a:txBody>
                    <a:bodyPr/>
                    <a:lstStyle/>
                    <a:p>
                      <a:endParaRPr lang="en-US"/>
                    </a:p>
                  </a:txBody>
                  <a:tcPr/>
                </a:tc>
              </a:tr>
              <a:tr h="786750">
                <a:tc>
                  <a:txBody>
                    <a:bodyPr/>
                    <a:lstStyle/>
                    <a:p>
                      <a:pPr marL="0" marR="0" lvl="0" indent="0" algn="ctr" rtl="0">
                        <a:spcBef>
                          <a:spcPts val="0"/>
                        </a:spcBef>
                        <a:buSzPct val="25000"/>
                        <a:buNone/>
                      </a:pPr>
                      <a:r>
                        <a:rPr lang="es-419" sz="2000" b="1" noProof="0" dirty="0" smtClean="0"/>
                        <a:t>2</a:t>
                      </a:r>
                      <a:endParaRPr lang="es-419" sz="2000" b="1" noProof="0" dirty="0"/>
                    </a:p>
                  </a:txBody>
                  <a:tcPr marL="103625" marR="103625" marT="50300" marB="50300" anchor="ctr"/>
                </a:tc>
                <a:tc>
                  <a:txBody>
                    <a:bodyPr/>
                    <a:lstStyle/>
                    <a:p>
                      <a:pPr marL="0" marR="0" lvl="0" indent="0" algn="l" rtl="0">
                        <a:spcBef>
                          <a:spcPts val="0"/>
                        </a:spcBef>
                        <a:buSzPct val="25000"/>
                        <a:buNone/>
                      </a:pPr>
                      <a:r>
                        <a:rPr lang="es-419" sz="900" i="1" noProof="0" dirty="0" smtClean="0"/>
                        <a:t>El estudiante da </a:t>
                      </a:r>
                      <a:r>
                        <a:rPr lang="es-419" sz="900" b="1" i="1" u="sng" noProof="0" dirty="0" smtClean="0"/>
                        <a:t>suficientes  ejemplos de las diferentes clases de “arcoíris</a:t>
                      </a:r>
                      <a:r>
                        <a:rPr lang="es-419" sz="900" i="1" noProof="0" dirty="0" smtClean="0"/>
                        <a:t>,” y </a:t>
                      </a:r>
                      <a:r>
                        <a:rPr lang="es-419" sz="900" b="1" i="1" u="sng" noProof="0" dirty="0" smtClean="0"/>
                        <a:t>explica  por qué</a:t>
                      </a:r>
                      <a:r>
                        <a:rPr lang="es-419" sz="900" b="1" i="1" u="none" noProof="0" dirty="0" smtClean="0"/>
                        <a:t> </a:t>
                      </a:r>
                      <a:r>
                        <a:rPr lang="es-419" sz="900" i="1" noProof="0" dirty="0" smtClean="0"/>
                        <a:t>cada uno se ve diferente. El estudiante utiliza  </a:t>
                      </a:r>
                      <a:r>
                        <a:rPr lang="es-419" sz="900" b="1" i="1" u="sng" noProof="0" dirty="0" smtClean="0"/>
                        <a:t>mucho detalles</a:t>
                      </a:r>
                      <a:r>
                        <a:rPr lang="es-419" sz="900" b="1" i="1" u="none" noProof="0" dirty="0" smtClean="0"/>
                        <a:t> </a:t>
                      </a:r>
                      <a:r>
                        <a:rPr lang="es-419" sz="900" i="1" noProof="0" dirty="0" smtClean="0"/>
                        <a:t>de los textos.</a:t>
                      </a:r>
                    </a:p>
                    <a:p>
                      <a:pPr marL="0" marR="0" lvl="0" indent="0" algn="l" rtl="0">
                        <a:spcBef>
                          <a:spcPts val="0"/>
                        </a:spcBef>
                        <a:buSzPct val="25000"/>
                        <a:buNone/>
                      </a:pPr>
                      <a:r>
                        <a:rPr lang="es-419" sz="1000" i="0" noProof="0" dirty="0" smtClean="0"/>
                        <a:t>No</a:t>
                      </a:r>
                      <a:r>
                        <a:rPr lang="es-419" sz="1000" noProof="0" dirty="0" smtClean="0"/>
                        <a:t> todos los arcoíris se ven iguales</a:t>
                      </a:r>
                      <a:r>
                        <a:rPr lang="es-419" sz="1000" i="0" noProof="0" dirty="0" smtClean="0"/>
                        <a:t>.  Algunos hasta tienen </a:t>
                      </a:r>
                      <a:r>
                        <a:rPr lang="es-419" sz="1000" noProof="0" dirty="0" smtClean="0"/>
                        <a:t>nombres diferentes</a:t>
                      </a:r>
                      <a:r>
                        <a:rPr lang="es-419" sz="1000" i="0" noProof="0" dirty="0" smtClean="0"/>
                        <a:t>.  </a:t>
                      </a:r>
                      <a:r>
                        <a:rPr lang="es-419" sz="1000" noProof="0" dirty="0" smtClean="0"/>
                        <a:t>Los arcoíris se pueden ver diferentes porque son creados de maneras diferentes</a:t>
                      </a:r>
                      <a:r>
                        <a:rPr lang="es-419" sz="1000" i="0" noProof="0" dirty="0" smtClean="0"/>
                        <a:t>.  Cuando p</a:t>
                      </a:r>
                      <a:r>
                        <a:rPr lang="es-419" sz="1000" noProof="0" dirty="0" smtClean="0"/>
                        <a:t>ienso en arcoíris pienso en los que por lo generalmente vemos en forma de arco con muchos colores</a:t>
                      </a:r>
                      <a:r>
                        <a:rPr lang="es-419" sz="1000" i="0" noProof="0" dirty="0" smtClean="0"/>
                        <a:t>,</a:t>
                      </a:r>
                      <a:r>
                        <a:rPr lang="es-419" sz="1000" i="0" baseline="0" noProof="0" dirty="0" smtClean="0"/>
                        <a:t> p</a:t>
                      </a:r>
                      <a:r>
                        <a:rPr lang="es-419" sz="1000" i="0" noProof="0" dirty="0" smtClean="0"/>
                        <a:t>ero no todos se ven así.  Estos </a:t>
                      </a:r>
                      <a:r>
                        <a:rPr lang="es-419" sz="1000" noProof="0" dirty="0" smtClean="0"/>
                        <a:t>arcoíris se forman cuando la luz solar pasa a través de las gotas de lluvia</a:t>
                      </a:r>
                      <a:r>
                        <a:rPr lang="es-419" sz="1000" i="0" noProof="0" dirty="0" smtClean="0"/>
                        <a:t>.  Pero, ¿s</a:t>
                      </a:r>
                      <a:r>
                        <a:rPr lang="es-419" sz="1000" noProof="0" dirty="0" smtClean="0"/>
                        <a:t>abías</a:t>
                      </a:r>
                      <a:r>
                        <a:rPr lang="es-419" sz="1000" i="0" noProof="0" dirty="0" smtClean="0"/>
                        <a:t> que algunos </a:t>
                      </a:r>
                      <a:r>
                        <a:rPr lang="es-419" sz="1000" noProof="0" dirty="0" smtClean="0"/>
                        <a:t>arcoíris parecen gemelos</a:t>
                      </a:r>
                      <a:r>
                        <a:rPr lang="es-419" sz="1000" i="0" noProof="0" dirty="0" smtClean="0"/>
                        <a:t>?  S</a:t>
                      </a:r>
                      <a:r>
                        <a:rPr lang="es-419" sz="1000" noProof="0" dirty="0" smtClean="0"/>
                        <a:t>on llamados doble arcoíris</a:t>
                      </a:r>
                      <a:r>
                        <a:rPr lang="es-419" sz="1000" i="0" noProof="0" dirty="0" smtClean="0"/>
                        <a:t>.  Cuando </a:t>
                      </a:r>
                      <a:r>
                        <a:rPr lang="es-419" sz="1000" noProof="0" dirty="0" smtClean="0"/>
                        <a:t>la luz solar se refleja dos veces dentro de las gotas de lluvia forma dos arcoíris</a:t>
                      </a:r>
                      <a:r>
                        <a:rPr lang="es-419" sz="1000" i="0" noProof="0" dirty="0" smtClean="0"/>
                        <a:t>.  Hasta s</a:t>
                      </a:r>
                      <a:r>
                        <a:rPr lang="es-419" sz="1000" noProof="0" dirty="0" smtClean="0"/>
                        <a:t>us colores son diferentes</a:t>
                      </a:r>
                      <a:r>
                        <a:rPr lang="es-419" sz="1000" i="0" noProof="0" dirty="0" smtClean="0"/>
                        <a:t>.  ¡</a:t>
                      </a:r>
                      <a:r>
                        <a:rPr lang="es-419" sz="1000" noProof="0" dirty="0" smtClean="0"/>
                        <a:t>U</a:t>
                      </a:r>
                      <a:r>
                        <a:rPr lang="es-419" sz="1000" i="0" noProof="0" dirty="0" smtClean="0"/>
                        <a:t>no tiene c</a:t>
                      </a:r>
                      <a:r>
                        <a:rPr lang="es-419" sz="1000" noProof="0" dirty="0" smtClean="0"/>
                        <a:t>olores que están al inverso del otro</a:t>
                      </a:r>
                      <a:r>
                        <a:rPr lang="es-419" sz="1000" i="0" noProof="0" dirty="0" smtClean="0"/>
                        <a:t>!  </a:t>
                      </a:r>
                      <a:r>
                        <a:rPr lang="es-419" sz="1000" noProof="0" dirty="0" smtClean="0"/>
                        <a:t>También</a:t>
                      </a:r>
                      <a:r>
                        <a:rPr lang="es-419" sz="1000" i="0" noProof="0" dirty="0" smtClean="0"/>
                        <a:t> hay </a:t>
                      </a:r>
                      <a:r>
                        <a:rPr lang="es-419" sz="1000" noProof="0" dirty="0" smtClean="0"/>
                        <a:t>arcoíris llamados arcos lunares</a:t>
                      </a:r>
                      <a:r>
                        <a:rPr lang="es-419" sz="1000" i="0" noProof="0" dirty="0" smtClean="0"/>
                        <a:t>.  Los arcos lunares tampoco se ven como los </a:t>
                      </a:r>
                      <a:r>
                        <a:rPr lang="es-419" sz="1000" noProof="0" dirty="0" smtClean="0"/>
                        <a:t>arcoíris comunes</a:t>
                      </a:r>
                      <a:r>
                        <a:rPr lang="es-419" sz="1000" i="0" noProof="0" dirty="0" smtClean="0"/>
                        <a:t>.  Durante la noche si la luz d</a:t>
                      </a:r>
                      <a:r>
                        <a:rPr lang="es-419" sz="1000" noProof="0" dirty="0" smtClean="0"/>
                        <a:t>e la luna tiene la inclinación justa a través de la lluvia, forma un arco lunar</a:t>
                      </a:r>
                      <a:r>
                        <a:rPr lang="es-419" sz="1000" i="0" noProof="0" dirty="0" smtClean="0"/>
                        <a:t>.</a:t>
                      </a:r>
                      <a:r>
                        <a:rPr lang="es-419" sz="1000" noProof="0" dirty="0" smtClean="0"/>
                        <a:t>  ¡Son muy raros y son de un blanco brillante</a:t>
                      </a:r>
                      <a:r>
                        <a:rPr lang="es-419" sz="1000" i="0" noProof="0" dirty="0" smtClean="0"/>
                        <a:t>!  Estos son dos ejemplos de </a:t>
                      </a:r>
                      <a:r>
                        <a:rPr lang="es-419" sz="1000" noProof="0" dirty="0" smtClean="0"/>
                        <a:t>cómo</a:t>
                      </a:r>
                      <a:r>
                        <a:rPr lang="es-419" sz="1000" i="0" noProof="0" dirty="0" smtClean="0"/>
                        <a:t> los </a:t>
                      </a:r>
                      <a:r>
                        <a:rPr lang="es-419" sz="1000" noProof="0" dirty="0" smtClean="0"/>
                        <a:t>arcoíris se pueden ver diferentes y por qué</a:t>
                      </a:r>
                      <a:r>
                        <a:rPr lang="es-419" sz="1000" i="0" noProof="0" dirty="0" smtClean="0"/>
                        <a:t>.</a:t>
                      </a:r>
                      <a:endParaRPr lang="es-419" sz="1000" i="0" noProof="0" dirty="0"/>
                    </a:p>
                  </a:txBody>
                  <a:tcPr marL="103625" marR="103625" marT="50300" marB="50300"/>
                </a:tc>
              </a:tr>
              <a:tr h="580300">
                <a:tc>
                  <a:txBody>
                    <a:bodyPr/>
                    <a:lstStyle/>
                    <a:p>
                      <a:pPr marL="0" marR="0" lvl="0" indent="0" algn="ctr" rtl="0">
                        <a:spcBef>
                          <a:spcPts val="0"/>
                        </a:spcBef>
                        <a:buSzPct val="25000"/>
                        <a:buNone/>
                      </a:pPr>
                      <a:r>
                        <a:rPr lang="es-419" sz="2000" b="1" noProof="0" dirty="0" smtClean="0"/>
                        <a:t>1</a:t>
                      </a:r>
                      <a:endParaRPr lang="es-419" sz="2000" b="1" noProof="0" dirty="0"/>
                    </a:p>
                  </a:txBody>
                  <a:tcPr marL="103625" marR="103625" marT="50300" marB="50300" anchor="ctr"/>
                </a:tc>
                <a:tc>
                  <a:txBody>
                    <a:bodyPr/>
                    <a:lstStyle/>
                    <a:p>
                      <a:pPr marL="0" marR="0" lvl="0" indent="0" algn="l" rtl="0">
                        <a:spcBef>
                          <a:spcPts val="0"/>
                        </a:spcBef>
                        <a:buSzPct val="25000"/>
                        <a:buNone/>
                      </a:pPr>
                      <a:r>
                        <a:rPr lang="es-419" sz="900" i="1" noProof="0" dirty="0" smtClean="0"/>
                        <a:t>El estudiante da  </a:t>
                      </a:r>
                      <a:r>
                        <a:rPr lang="es-419" sz="900" b="1" i="1" u="sng" noProof="0" dirty="0" smtClean="0"/>
                        <a:t>pocos ejemplos de diferentes clases de arcoíris</a:t>
                      </a:r>
                      <a:r>
                        <a:rPr lang="es-419" sz="900" b="1" i="1" u="none" noProof="0" dirty="0" smtClean="0"/>
                        <a:t>, </a:t>
                      </a:r>
                      <a:r>
                        <a:rPr lang="es-419" sz="900" i="1" noProof="0" dirty="0" smtClean="0"/>
                        <a:t>pero </a:t>
                      </a:r>
                      <a:r>
                        <a:rPr lang="es-419" sz="900" b="1" i="1" u="sng" noProof="0" dirty="0" smtClean="0"/>
                        <a:t>no explica por qué</a:t>
                      </a:r>
                      <a:r>
                        <a:rPr lang="es-419" sz="900" b="1" i="1" u="none" noProof="0" dirty="0" smtClean="0"/>
                        <a:t> </a:t>
                      </a:r>
                      <a:r>
                        <a:rPr lang="es-419" sz="900" i="1" noProof="0" dirty="0" smtClean="0"/>
                        <a:t>cada uno se ve diferente. </a:t>
                      </a:r>
                    </a:p>
                    <a:p>
                      <a:pPr marL="0" marR="0" lvl="0" indent="0" algn="l" rtl="0">
                        <a:spcBef>
                          <a:spcPts val="0"/>
                        </a:spcBef>
                        <a:buSzPct val="25000"/>
                        <a:buNone/>
                      </a:pPr>
                      <a:r>
                        <a:rPr lang="es-419" sz="1000" noProof="0" dirty="0" smtClean="0"/>
                        <a:t>Hay mucha clases de arcoíris</a:t>
                      </a:r>
                      <a:r>
                        <a:rPr lang="es-419" sz="1000" i="0" noProof="0" dirty="0" smtClean="0"/>
                        <a:t>.  La</a:t>
                      </a:r>
                      <a:r>
                        <a:rPr lang="es-419" sz="1000" noProof="0" dirty="0" smtClean="0"/>
                        <a:t> mayoría de los arcoíris se ven como los que siempre vemos en el cielo</a:t>
                      </a:r>
                      <a:r>
                        <a:rPr lang="es-419" sz="1000" i="0" noProof="0" dirty="0" smtClean="0"/>
                        <a:t>.  Algunos </a:t>
                      </a:r>
                      <a:r>
                        <a:rPr lang="es-419" sz="1000" noProof="0" dirty="0" smtClean="0"/>
                        <a:t>arcoíris se ven diferentes. Los d</a:t>
                      </a:r>
                      <a:r>
                        <a:rPr lang="es-419" sz="1000" i="0" noProof="0" dirty="0" smtClean="0"/>
                        <a:t>iferentes tipos de </a:t>
                      </a:r>
                      <a:r>
                        <a:rPr lang="es-419" sz="1000" noProof="0" dirty="0" smtClean="0"/>
                        <a:t>arcoíris se llaman arcos lunare</a:t>
                      </a:r>
                      <a:r>
                        <a:rPr lang="es-419" sz="1000" i="0" noProof="0" dirty="0" smtClean="0"/>
                        <a:t>s, </a:t>
                      </a:r>
                      <a:r>
                        <a:rPr lang="es-419" sz="1000" noProof="0" dirty="0" smtClean="0"/>
                        <a:t>arcoíris invertidos y doble arcoíris</a:t>
                      </a:r>
                      <a:r>
                        <a:rPr lang="es-419" sz="1000" i="0" noProof="0" dirty="0" smtClean="0"/>
                        <a:t>.  Todos se ven </a:t>
                      </a:r>
                      <a:r>
                        <a:rPr lang="es-419" sz="1000" noProof="0" dirty="0" smtClean="0"/>
                        <a:t>diferentes</a:t>
                      </a:r>
                      <a:r>
                        <a:rPr lang="es-419" sz="1000" i="0" noProof="0" dirty="0" smtClean="0"/>
                        <a:t> unos de otros.</a:t>
                      </a:r>
                      <a:endParaRPr lang="es-419" sz="1000" i="0" noProof="0" dirty="0"/>
                    </a:p>
                  </a:txBody>
                  <a:tcPr marL="103625" marR="103625" marT="50300" marB="50300"/>
                </a:tc>
              </a:tr>
              <a:tr h="472450">
                <a:tc>
                  <a:txBody>
                    <a:bodyPr/>
                    <a:lstStyle/>
                    <a:p>
                      <a:pPr marL="0" marR="0" lvl="0" indent="0" algn="ctr" rtl="0">
                        <a:spcBef>
                          <a:spcPts val="0"/>
                        </a:spcBef>
                        <a:buSzPct val="25000"/>
                        <a:buNone/>
                      </a:pPr>
                      <a:r>
                        <a:rPr lang="es-419" sz="2000" b="1" noProof="0" dirty="0" smtClean="0"/>
                        <a:t>0</a:t>
                      </a:r>
                      <a:endParaRPr lang="es-419" sz="2000" b="1" noProof="0" dirty="0"/>
                    </a:p>
                  </a:txBody>
                  <a:tcPr marL="103625" marR="103625" marT="50300" marB="50300" anchor="ctr"/>
                </a:tc>
                <a:tc>
                  <a:txBody>
                    <a:bodyPr/>
                    <a:lstStyle/>
                    <a:p>
                      <a:pPr marL="0" marR="0" lvl="0" indent="0" algn="l" rtl="0">
                        <a:spcBef>
                          <a:spcPts val="0"/>
                        </a:spcBef>
                        <a:buSzPct val="25000"/>
                        <a:buNone/>
                      </a:pPr>
                      <a:r>
                        <a:rPr lang="es-419" sz="900" i="1" noProof="0" dirty="0" smtClean="0"/>
                        <a:t>El estudiante no presenta  evidencia para distinguir información  relevante de la  irrelevante acerca de  la pregunta.</a:t>
                      </a:r>
                    </a:p>
                    <a:p>
                      <a:pPr marL="0" marR="0" lvl="0" indent="0" algn="l" rtl="0">
                        <a:spcBef>
                          <a:spcPts val="0"/>
                        </a:spcBef>
                        <a:buSzPct val="25000"/>
                        <a:buNone/>
                      </a:pPr>
                      <a:r>
                        <a:rPr lang="es-419" sz="1000" noProof="0" dirty="0" smtClean="0"/>
                        <a:t>Yo solo he visto una clase de arcoíris</a:t>
                      </a:r>
                      <a:r>
                        <a:rPr lang="es-419" sz="1000" i="0" noProof="0" dirty="0" smtClean="0"/>
                        <a:t>.  </a:t>
                      </a:r>
                      <a:r>
                        <a:rPr lang="es-419" sz="1000" noProof="0" dirty="0" smtClean="0"/>
                        <a:t>T</a:t>
                      </a:r>
                      <a:r>
                        <a:rPr lang="es-419" sz="1000" i="0" noProof="0" dirty="0" smtClean="0"/>
                        <a:t>iene seis colores.</a:t>
                      </a:r>
                      <a:endParaRPr lang="es-419" sz="1000" i="0" noProof="0" dirty="0"/>
                    </a:p>
                  </a:txBody>
                  <a:tcPr marL="103625" marR="103625" marT="50300" marB="50300"/>
                </a:tc>
              </a:tr>
            </a:tbl>
          </a:graphicData>
        </a:graphic>
      </p:graphicFrame>
      <p:graphicFrame>
        <p:nvGraphicFramePr>
          <p:cNvPr id="595" name="Shape 595"/>
          <p:cNvGraphicFramePr/>
          <p:nvPr>
            <p:extLst>
              <p:ext uri="{D42A27DB-BD31-4B8C-83A1-F6EECF244321}">
                <p14:modId xmlns:p14="http://schemas.microsoft.com/office/powerpoint/2010/main" val="1737050324"/>
              </p:ext>
            </p:extLst>
          </p:nvPr>
        </p:nvGraphicFramePr>
        <p:xfrm>
          <a:off x="5001060" y="8823546"/>
          <a:ext cx="2302350" cy="548842"/>
        </p:xfrm>
        <a:graphic>
          <a:graphicData uri="http://schemas.openxmlformats.org/drawingml/2006/table">
            <a:tbl>
              <a:tblPr>
                <a:noFill/>
                <a:tableStyleId>{5C72B615-E0FF-47F3-B9F9-38AF47F7ADA9}</a:tableStyleId>
              </a:tblPr>
              <a:tblGrid>
                <a:gridCol w="2302350"/>
              </a:tblGrid>
              <a:tr h="76200">
                <a:tc>
                  <a:txBody>
                    <a:bodyPr/>
                    <a:lstStyle/>
                    <a:p>
                      <a:pPr marL="0" marR="0" lvl="0" indent="0" algn="ctr" rtl="0">
                        <a:lnSpc>
                          <a:spcPct val="115000"/>
                        </a:lnSpc>
                        <a:spcBef>
                          <a:spcPts val="0"/>
                        </a:spcBef>
                        <a:spcAft>
                          <a:spcPts val="0"/>
                        </a:spcAft>
                        <a:buSzPct val="25000"/>
                        <a:buNone/>
                      </a:pPr>
                      <a:r>
                        <a:rPr lang="en-US" sz="800" b="1" i="0" dirty="0" err="1" smtClean="0">
                          <a:solidFill>
                            <a:srgbClr val="000000"/>
                          </a:solidFill>
                          <a:latin typeface="Calibri"/>
                          <a:ea typeface="Calibri"/>
                          <a:cs typeface="Calibri"/>
                          <a:sym typeface="Calibri"/>
                        </a:rPr>
                        <a:t>Hacia</a:t>
                      </a:r>
                      <a:r>
                        <a:rPr lang="en-US" sz="800" b="1" i="0" dirty="0" smtClean="0">
                          <a:solidFill>
                            <a:srgbClr val="000000"/>
                          </a:solidFill>
                          <a:latin typeface="Calibri"/>
                          <a:ea typeface="Calibri"/>
                          <a:cs typeface="Calibri"/>
                          <a:sym typeface="Calibri"/>
                        </a:rPr>
                        <a:t> </a:t>
                      </a:r>
                      <a:r>
                        <a:rPr lang="en-US" sz="800" b="1" i="0" dirty="0">
                          <a:solidFill>
                            <a:srgbClr val="000000"/>
                          </a:solidFill>
                          <a:latin typeface="Calibri"/>
                          <a:ea typeface="Calibri"/>
                          <a:cs typeface="Calibri"/>
                          <a:sym typeface="Calibri"/>
                        </a:rPr>
                        <a:t>RI.3.9    DOK-4 </a:t>
                      </a:r>
                      <a:r>
                        <a:rPr lang="en-US" sz="800" b="1" i="0" dirty="0" smtClean="0">
                          <a:solidFill>
                            <a:srgbClr val="000000"/>
                          </a:solidFill>
                          <a:latin typeface="Calibri"/>
                          <a:ea typeface="Calibri"/>
                          <a:cs typeface="Calibri"/>
                          <a:sym typeface="Calibri"/>
                        </a:rPr>
                        <a:t>SY</a:t>
                      </a:r>
                      <a:r>
                        <a:rPr lang="en-US" sz="800" b="0" i="0" dirty="0" smtClean="0">
                          <a:solidFill>
                            <a:srgbClr val="000000"/>
                          </a:solidFill>
                          <a:latin typeface="Calibri"/>
                          <a:ea typeface="Calibri"/>
                          <a:cs typeface="Calibri"/>
                          <a:sym typeface="Calibri"/>
                        </a:rPr>
                        <a:t>U</a:t>
                      </a:r>
                      <a:endParaRPr lang="en-US" sz="800" b="0" i="0" dirty="0">
                        <a:solidFill>
                          <a:srgbClr val="000000"/>
                        </a:solidFill>
                        <a:latin typeface="Calibri"/>
                        <a:ea typeface="Calibri"/>
                        <a:cs typeface="Calibri"/>
                        <a:sym typeface="Calibri"/>
                      </a:endParaRP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5B8B7"/>
                    </a:solidFill>
                  </a:tcPr>
                </a:tc>
              </a:tr>
              <a:tr h="416825">
                <a:tc>
                  <a:txBody>
                    <a:bodyPr/>
                    <a:lstStyle/>
                    <a:p>
                      <a:pPr marL="0" marR="0" lvl="0" indent="0" algn="l" rtl="0">
                        <a:lnSpc>
                          <a:spcPct val="100000"/>
                        </a:lnSpc>
                        <a:spcBef>
                          <a:spcPts val="0"/>
                        </a:spcBef>
                        <a:spcAft>
                          <a:spcPts val="0"/>
                        </a:spcAft>
                        <a:buClr>
                          <a:srgbClr val="000000"/>
                        </a:buClr>
                        <a:buSzPct val="25000"/>
                        <a:buFont typeface="Calibri"/>
                        <a:buNone/>
                      </a:pPr>
                      <a:r>
                        <a:rPr lang="es-ES" sz="800" b="0" dirty="0" smtClean="0">
                          <a:solidFill>
                            <a:srgbClr val="000000"/>
                          </a:solidFill>
                          <a:latin typeface="Calibri"/>
                          <a:ea typeface="Calibri"/>
                          <a:cs typeface="Calibri"/>
                          <a:sym typeface="Calibri"/>
                        </a:rPr>
                        <a:t>Sintetiza los principales detalles presentados en dos textos sobre el mismo tema, correlacionando los puntos más importantes en una conclusión.</a:t>
                      </a:r>
                      <a:endParaRPr lang="en-US" sz="800" b="0" dirty="0">
                        <a:solidFill>
                          <a:srgbClr val="000000"/>
                        </a:solidFill>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24</a:t>
            </a:fld>
            <a:endParaRPr lang="en-US" sz="1200">
              <a:solidFill>
                <a:srgbClr val="888888"/>
              </a:solidFill>
              <a:latin typeface="Calibri"/>
              <a:ea typeface="Calibri"/>
              <a:cs typeface="Calibri"/>
              <a:sym typeface="Calibri"/>
            </a:endParaRPr>
          </a:p>
        </p:txBody>
      </p:sp>
      <p:graphicFrame>
        <p:nvGraphicFramePr>
          <p:cNvPr id="601" name="Shape 601"/>
          <p:cNvGraphicFramePr/>
          <p:nvPr>
            <p:extLst>
              <p:ext uri="{D42A27DB-BD31-4B8C-83A1-F6EECF244321}">
                <p14:modId xmlns:p14="http://schemas.microsoft.com/office/powerpoint/2010/main" val="1320940898"/>
              </p:ext>
            </p:extLst>
          </p:nvPr>
        </p:nvGraphicFramePr>
        <p:xfrm>
          <a:off x="385433" y="251460"/>
          <a:ext cx="7104695" cy="9139570"/>
        </p:xfrm>
        <a:graphic>
          <a:graphicData uri="http://schemas.openxmlformats.org/drawingml/2006/table">
            <a:tbl>
              <a:tblPr firstRow="1" bandRow="1">
                <a:noFill/>
                <a:tableStyleId>{091DE402-5FB3-46B0-AA6F-EA3C15B787BF}</a:tableStyleId>
              </a:tblPr>
              <a:tblGrid>
                <a:gridCol w="562079"/>
                <a:gridCol w="6542616"/>
              </a:tblGrid>
              <a:tr h="434350">
                <a:tc gridSpan="2">
                  <a:txBody>
                    <a:bodyPr/>
                    <a:lstStyle/>
                    <a:p>
                      <a:pPr lvl="0" rtl="0">
                        <a:spcBef>
                          <a:spcPts val="0"/>
                        </a:spcBef>
                        <a:buClr>
                          <a:schemeClr val="dk1"/>
                        </a:buClr>
                        <a:buSzPct val="25000"/>
                        <a:buFont typeface="Calibri"/>
                        <a:buNone/>
                      </a:pPr>
                      <a:r>
                        <a:rPr lang="es-419" sz="1000" dirty="0" smtClean="0"/>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lang="es-419" sz="1000" b="1" dirty="0" smtClean="0"/>
                        <a:t>Rúbrica de Escrito Breve está evaluando el dominio de la escritura </a:t>
                      </a:r>
                      <a:r>
                        <a:rPr lang="es-419" sz="1000" dirty="0" smtClean="0"/>
                        <a:t>en un área específica, mientras que </a:t>
                      </a:r>
                      <a:r>
                        <a:rPr lang="es-419" sz="1000" b="1" dirty="0" smtClean="0"/>
                        <a:t>las rúbricas de lectura están evaluando la comprensión.</a:t>
                      </a:r>
                      <a:r>
                        <a:rPr lang="es-419" sz="1000" dirty="0" smtClean="0"/>
                        <a:t> </a:t>
                      </a:r>
                      <a:endParaRPr lang="es-419" sz="1000" dirty="0"/>
                    </a:p>
                  </a:txBody>
                  <a:tcPr marL="103625" marR="103625" marT="50300" marB="50300"/>
                </a:tc>
                <a:tc hMerge="1">
                  <a:txBody>
                    <a:bodyPr/>
                    <a:lstStyle/>
                    <a:p>
                      <a:endParaRPr lang="en-US"/>
                    </a:p>
                  </a:txBody>
                  <a:tcPr/>
                </a:tc>
              </a:tr>
              <a:tr h="152400">
                <a:tc gridSpan="2">
                  <a:txBody>
                    <a:bodyPr/>
                    <a:lstStyle/>
                    <a:p>
                      <a:pPr lvl="0" algn="ctr" rtl="0">
                        <a:spcBef>
                          <a:spcPts val="0"/>
                        </a:spcBef>
                        <a:buClr>
                          <a:schemeClr val="dk1"/>
                        </a:buClr>
                        <a:buSzPct val="25000"/>
                        <a:buFont typeface="Calibri"/>
                        <a:buNone/>
                      </a:pPr>
                      <a:r>
                        <a:rPr lang="es-419" sz="1200" b="1" dirty="0" smtClean="0"/>
                        <a:t>Pre-evaluación Trimestre 4: Clave para la </a:t>
                      </a:r>
                      <a:r>
                        <a:rPr lang="es-419" sz="1200" b="1" u="sng" dirty="0" smtClean="0"/>
                        <a:t>Respuesta Construida del Escrito Breve</a:t>
                      </a:r>
                      <a:endParaRPr lang="es-419" sz="1200" b="1" u="sng" dirty="0"/>
                    </a:p>
                  </a:txBody>
                  <a:tcPr marL="103625" marR="103625" marT="50300" marB="50300"/>
                </a:tc>
                <a:tc hMerge="1">
                  <a:txBody>
                    <a:bodyPr/>
                    <a:lstStyle/>
                    <a:p>
                      <a:endParaRPr lang="en-US"/>
                    </a:p>
                  </a:txBody>
                  <a:tcPr/>
                </a:tc>
              </a:tr>
              <a:tr h="278900">
                <a:tc gridSpan="2">
                  <a:txBody>
                    <a:bodyPr/>
                    <a:lstStyle/>
                    <a:p>
                      <a:pPr marL="0" marR="0" lvl="0" indent="0" algn="ctr" rtl="0">
                        <a:lnSpc>
                          <a:spcPct val="100000"/>
                        </a:lnSpc>
                        <a:spcBef>
                          <a:spcPts val="0"/>
                        </a:spcBef>
                        <a:spcAft>
                          <a:spcPts val="0"/>
                        </a:spcAft>
                        <a:buClr>
                          <a:schemeClr val="dk1"/>
                        </a:buClr>
                        <a:buSzPct val="25000"/>
                        <a:buFont typeface="Calibri"/>
                        <a:buNone/>
                      </a:pPr>
                      <a:r>
                        <a:rPr lang="es-419" sz="1100" b="0" dirty="0" smtClean="0">
                          <a:solidFill>
                            <a:schemeClr val="dk1"/>
                          </a:solidFill>
                          <a:latin typeface="Calibri"/>
                          <a:ea typeface="Calibri"/>
                          <a:cs typeface="Calibri"/>
                          <a:sym typeface="Calibri"/>
                        </a:rPr>
                        <a:t>W</a:t>
                      </a:r>
                      <a:r>
                        <a:rPr lang="es-419" sz="1100" dirty="0" smtClean="0">
                          <a:solidFill>
                            <a:schemeClr val="dk1"/>
                          </a:solidFill>
                          <a:latin typeface="Calibri"/>
                          <a:ea typeface="Calibri"/>
                          <a:cs typeface="Calibri"/>
                          <a:sym typeface="Calibri"/>
                        </a:rPr>
                        <a:t>.3.1c  </a:t>
                      </a:r>
                      <a:r>
                        <a:rPr lang="es-419" sz="1100" dirty="0" smtClean="0"/>
                        <a:t>Objetivo</a:t>
                      </a:r>
                      <a:r>
                        <a:rPr lang="es-419" sz="1100" dirty="0" smtClean="0">
                          <a:solidFill>
                            <a:schemeClr val="dk1"/>
                          </a:solidFill>
                          <a:latin typeface="Calibri"/>
                          <a:ea typeface="Calibri"/>
                          <a:cs typeface="Calibri"/>
                          <a:sym typeface="Calibri"/>
                        </a:rPr>
                        <a:t> 6a</a:t>
                      </a:r>
                    </a:p>
                    <a:p>
                      <a:pPr marL="0" marR="0" lvl="0" indent="0" algn="ctr" rtl="0">
                        <a:lnSpc>
                          <a:spcPct val="100000"/>
                        </a:lnSpc>
                        <a:spcBef>
                          <a:spcPts val="0"/>
                        </a:spcBef>
                        <a:spcAft>
                          <a:spcPts val="0"/>
                        </a:spcAft>
                        <a:buClr>
                          <a:schemeClr val="dk1"/>
                        </a:buClr>
                        <a:buSzPct val="25000"/>
                        <a:buFont typeface="Calibri"/>
                        <a:buNone/>
                      </a:pPr>
                      <a:r>
                        <a:rPr lang="es-419" sz="1100" b="1" dirty="0" smtClean="0"/>
                        <a:t>Escribir un texto breve, W.3.1c, conectar la opinión con la razón utilizando palabras de enlace, Objetivo de escritura 6a</a:t>
                      </a:r>
                      <a:endParaRPr lang="es-419" sz="1100" b="1" dirty="0"/>
                    </a:p>
                  </a:txBody>
                  <a:tcPr marL="103625" marR="103625" marT="50300" marB="50300"/>
                </a:tc>
                <a:tc hMerge="1">
                  <a:txBody>
                    <a:bodyPr/>
                    <a:lstStyle/>
                    <a:p>
                      <a:endParaRPr lang="en-US"/>
                    </a:p>
                  </a:txBody>
                  <a:tcPr/>
                </a:tc>
              </a:tr>
              <a:tr h="1854700">
                <a:tc gridSpan="2">
                  <a:txBody>
                    <a:bodyPr/>
                    <a:lstStyle/>
                    <a:p>
                      <a:pPr marL="290512" marR="0" lvl="0" indent="-239712" algn="l" defTabSz="914400" rtl="0" eaLnBrk="1" fontAlgn="auto" latinLnBrk="0" hangingPunct="1">
                        <a:lnSpc>
                          <a:spcPct val="100000"/>
                        </a:lnSpc>
                        <a:spcBef>
                          <a:spcPts val="0"/>
                        </a:spcBef>
                        <a:spcAft>
                          <a:spcPts val="0"/>
                        </a:spcAft>
                        <a:buClr>
                          <a:srgbClr val="000000"/>
                        </a:buClr>
                        <a:buSzPct val="25000"/>
                        <a:buFont typeface="Calibri"/>
                        <a:buNone/>
                        <a:tabLst/>
                        <a:defRPr/>
                      </a:pPr>
                      <a:r>
                        <a:rPr lang="es-419" sz="1100" b="1" i="0" u="none" strike="noStrike" cap="none" dirty="0" smtClean="0">
                          <a:solidFill>
                            <a:srgbClr val="000000"/>
                          </a:solidFill>
                          <a:latin typeface="Helvetica Neue"/>
                          <a:ea typeface="Helvetica Neue"/>
                          <a:cs typeface="Helvetica Neue"/>
                          <a:sym typeface="Helvetica Neue"/>
                        </a:rPr>
                        <a:t>17. </a:t>
                      </a:r>
                      <a:r>
                        <a:rPr kumimoji="0" lang="es-419" sz="1100" b="1" i="0" u="none" strike="noStrike" kern="0" cap="none" spc="0" normalizeH="0" baseline="0" noProof="0" dirty="0" smtClean="0">
                          <a:ln>
                            <a:noFill/>
                          </a:ln>
                          <a:solidFill>
                            <a:srgbClr val="000000"/>
                          </a:solidFill>
                          <a:effectLst/>
                          <a:uLnTx/>
                          <a:uFillTx/>
                          <a:latin typeface="Helvetica Neue"/>
                          <a:ea typeface="Helvetica Neue"/>
                          <a:cs typeface="Helvetica Neue"/>
                          <a:sym typeface="Helvetica Neue"/>
                        </a:rPr>
                        <a:t>Un estudiante está escribiendo un discurso de opinión para su clase     sobre ________. Lee el borrador de su artículo de opinión y completa la tarea que sigue. </a:t>
                      </a:r>
                    </a:p>
                    <a:p>
                      <a:pPr marL="290512" marR="0" lvl="0" indent="-239712" algn="r" defTabSz="914400" rtl="0" eaLnBrk="1" fontAlgn="auto" latinLnBrk="0" hangingPunct="1">
                        <a:lnSpc>
                          <a:spcPct val="100000"/>
                        </a:lnSpc>
                        <a:spcBef>
                          <a:spcPts val="0"/>
                        </a:spcBef>
                        <a:spcAft>
                          <a:spcPts val="0"/>
                        </a:spcAft>
                        <a:buClr>
                          <a:srgbClr val="000000"/>
                        </a:buClr>
                        <a:buSzPct val="25000"/>
                        <a:buFont typeface="Calibri"/>
                        <a:buNone/>
                        <a:tabLst/>
                        <a:defRPr/>
                      </a:pPr>
                      <a:r>
                        <a:rPr kumimoji="0" lang="es-419" sz="900" b="0" i="1" u="none" strike="noStrike" kern="0" cap="none" spc="0" normalizeH="0" baseline="0" noProof="0" dirty="0" smtClean="0">
                          <a:ln>
                            <a:noFill/>
                          </a:ln>
                          <a:solidFill>
                            <a:srgbClr val="000000"/>
                          </a:solidFill>
                          <a:effectLst/>
                          <a:uLnTx/>
                          <a:uFillTx/>
                          <a:latin typeface="Helvetica" panose="020B0604020202020204" pitchFamily="34" charset="0"/>
                          <a:ea typeface="Helvetica Neue"/>
                          <a:cs typeface="Helvetica" panose="020B0604020202020204" pitchFamily="34" charset="0"/>
                          <a:sym typeface="Helvetica Neue"/>
                        </a:rPr>
                        <a:t>Escribir un texto breve, W.3.1c, </a:t>
                      </a:r>
                      <a:r>
                        <a:rPr kumimoji="0" lang="es-419" sz="900" b="0" i="1" u="none" strike="noStrike" kern="0" cap="none" spc="0" normalizeH="0" baseline="0" noProof="0" dirty="0" smtClean="0">
                          <a:ln>
                            <a:noFill/>
                          </a:ln>
                          <a:solidFill>
                            <a:srgbClr val="000000"/>
                          </a:solidFill>
                          <a:effectLst/>
                          <a:uLnTx/>
                          <a:uFillTx/>
                          <a:latin typeface="Helvetica" panose="020B0604020202020204" pitchFamily="34" charset="0"/>
                          <a:cs typeface="Helvetica" panose="020B0604020202020204" pitchFamily="34" charset="0"/>
                          <a:sym typeface="Arial"/>
                        </a:rPr>
                        <a:t>conectar la</a:t>
                      </a:r>
                      <a:r>
                        <a:rPr kumimoji="0" lang="es-419" sz="900" b="1" i="1" u="none" strike="noStrike" kern="0" cap="none" spc="0" normalizeH="0" baseline="0" noProof="0" dirty="0" smtClean="0">
                          <a:ln>
                            <a:noFill/>
                          </a:ln>
                          <a:solidFill>
                            <a:srgbClr val="000000"/>
                          </a:solidFill>
                          <a:effectLst/>
                          <a:uLnTx/>
                          <a:uFillTx/>
                          <a:latin typeface="Helvetica" panose="020B0604020202020204" pitchFamily="34" charset="0"/>
                          <a:cs typeface="Helvetica" panose="020B0604020202020204" pitchFamily="34" charset="0"/>
                          <a:sym typeface="Arial"/>
                        </a:rPr>
                        <a:t> opinión con la razón </a:t>
                      </a:r>
                      <a:r>
                        <a:rPr kumimoji="0" lang="es-419" sz="900" b="0" i="1" u="none" strike="noStrike" kern="0" cap="none" spc="0" normalizeH="0" baseline="0" noProof="0" dirty="0" smtClean="0">
                          <a:ln>
                            <a:noFill/>
                          </a:ln>
                          <a:solidFill>
                            <a:srgbClr val="000000"/>
                          </a:solidFill>
                          <a:effectLst/>
                          <a:uLnTx/>
                          <a:uFillTx/>
                          <a:latin typeface="Helvetica" panose="020B0604020202020204" pitchFamily="34" charset="0"/>
                          <a:cs typeface="Helvetica" panose="020B0604020202020204" pitchFamily="34" charset="0"/>
                          <a:sym typeface="Arial"/>
                        </a:rPr>
                        <a:t>utilizando palabras de enlace, Objetivo de escritura</a:t>
                      </a:r>
                      <a:r>
                        <a:rPr kumimoji="0" lang="es-419" sz="900" b="0" i="1" u="none" strike="noStrike" kern="0" cap="none" spc="0" normalizeH="0" baseline="0" noProof="0" dirty="0" smtClean="0">
                          <a:ln>
                            <a:noFill/>
                          </a:ln>
                          <a:solidFill>
                            <a:srgbClr val="000000"/>
                          </a:solidFill>
                          <a:effectLst/>
                          <a:uLnTx/>
                          <a:uFillTx/>
                          <a:latin typeface="Helvetica" panose="020B0604020202020204" pitchFamily="34" charset="0"/>
                          <a:ea typeface="Helvetica Neue"/>
                          <a:cs typeface="Helvetica" panose="020B0604020202020204" pitchFamily="34" charset="0"/>
                          <a:sym typeface="Helvetica Neue"/>
                        </a:rPr>
                        <a:t> 6a</a:t>
                      </a:r>
                    </a:p>
                    <a:p>
                      <a:pPr marL="290513" marR="0" lvl="0" indent="-239713" algn="ctr" rtl="0">
                        <a:lnSpc>
                          <a:spcPct val="100000"/>
                        </a:lnSpc>
                        <a:spcBef>
                          <a:spcPts val="0"/>
                        </a:spcBef>
                        <a:spcAft>
                          <a:spcPts val="0"/>
                        </a:spcAft>
                        <a:buClr>
                          <a:schemeClr val="dk1"/>
                        </a:buClr>
                        <a:buSzPct val="25000"/>
                        <a:buFont typeface="Calibri"/>
                        <a:buNone/>
                      </a:pPr>
                      <a:endParaRPr lang="es-419" sz="900" b="1" i="0" u="sng" strike="noStrike" cap="none" dirty="0" smtClean="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ct val="25000"/>
                        <a:buFont typeface="Calibri"/>
                        <a:buNone/>
                      </a:pPr>
                      <a:endParaRPr lang="es-419" sz="1050" b="0" i="1" u="none" baseline="0" noProof="0" dirty="0" smtClean="0">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ct val="25000"/>
                        <a:buFont typeface="Calibri"/>
                        <a:buNone/>
                      </a:pPr>
                      <a:r>
                        <a:rPr lang="es-419" sz="1100" b="1" u="sng" noProof="0" dirty="0" smtClean="0">
                          <a:latin typeface="Helvetica Neue"/>
                          <a:ea typeface="Helvetica Neue"/>
                          <a:cs typeface="Helvetica Neue"/>
                          <a:sym typeface="Helvetica Neue"/>
                        </a:rPr>
                        <a:t>Por qué debes aprender sobre los arcoíris</a:t>
                      </a:r>
                      <a:r>
                        <a:rPr lang="es-419" sz="1100" b="1" u="sng" noProof="0" dirty="0" smtClean="0">
                          <a:solidFill>
                            <a:schemeClr val="dk1"/>
                          </a:solidFill>
                          <a:latin typeface="Helvetica Neue"/>
                          <a:ea typeface="Helvetica Neue"/>
                          <a:cs typeface="Helvetica Neue"/>
                          <a:sym typeface="Helvetica Neue"/>
                        </a:rPr>
                        <a:t> </a:t>
                      </a:r>
                    </a:p>
                    <a:p>
                      <a:pPr marL="341313" marR="0" lvl="0" indent="0" algn="l" rtl="0">
                        <a:lnSpc>
                          <a:spcPct val="100000"/>
                        </a:lnSpc>
                        <a:spcBef>
                          <a:spcPts val="0"/>
                        </a:spcBef>
                        <a:spcAft>
                          <a:spcPts val="0"/>
                        </a:spcAft>
                        <a:buClr>
                          <a:schemeClr val="dk1"/>
                        </a:buClr>
                        <a:buSzPct val="25000"/>
                        <a:buFont typeface="Calibri"/>
                        <a:buNone/>
                      </a:pPr>
                      <a:r>
                        <a:rPr lang="es-419" sz="1000" b="0" noProof="0" dirty="0" smtClean="0">
                          <a:solidFill>
                            <a:schemeClr val="dk1"/>
                          </a:solidFill>
                          <a:latin typeface="Helvetica Neue"/>
                          <a:ea typeface="Helvetica Neue"/>
                          <a:cs typeface="Helvetica Neue"/>
                          <a:sym typeface="Helvetica Neue"/>
                        </a:rPr>
                        <a:t>1</a:t>
                      </a:r>
                    </a:p>
                    <a:p>
                      <a:pPr marL="341313" marR="0" lvl="0" indent="0" algn="l" rtl="0">
                        <a:lnSpc>
                          <a:spcPct val="100000"/>
                        </a:lnSpc>
                        <a:spcBef>
                          <a:spcPts val="0"/>
                        </a:spcBef>
                        <a:spcAft>
                          <a:spcPts val="0"/>
                        </a:spcAft>
                        <a:buClr>
                          <a:schemeClr val="dk1"/>
                        </a:buClr>
                        <a:buSzPct val="25000"/>
                        <a:buFont typeface="Calibri"/>
                        <a:buNone/>
                      </a:pPr>
                      <a:r>
                        <a:rPr lang="es-419" sz="1000" noProof="0" dirty="0" smtClean="0">
                          <a:latin typeface="Helvetica Neue"/>
                          <a:ea typeface="Helvetica Neue"/>
                          <a:cs typeface="Helvetica Neue"/>
                          <a:sym typeface="Helvetica Neue"/>
                        </a:rPr>
                        <a:t>Aprender sobre los arcoíris es más que tan solo admirar un hermoso arcoíris en el cielo</a:t>
                      </a:r>
                      <a:r>
                        <a:rPr lang="es-419" sz="1000" b="0" noProof="0" dirty="0" smtClean="0">
                          <a:solidFill>
                            <a:schemeClr val="dk1"/>
                          </a:solidFill>
                          <a:latin typeface="Helvetica Neue"/>
                          <a:ea typeface="Helvetica Neue"/>
                          <a:cs typeface="Helvetica Neue"/>
                          <a:sym typeface="Helvetica Neue"/>
                        </a:rPr>
                        <a:t>. </a:t>
                      </a:r>
                      <a:r>
                        <a:rPr lang="es-419" sz="1000" noProof="0" dirty="0" smtClean="0">
                          <a:latin typeface="Helvetica Neue"/>
                          <a:ea typeface="Helvetica Neue"/>
                          <a:cs typeface="Helvetica Neue"/>
                          <a:sym typeface="Helvetica Neue"/>
                        </a:rPr>
                        <a:t>Es aún más que aprender sobre los muchos colores del arcoíris o que los arcoíris aparecen</a:t>
                      </a:r>
                      <a:r>
                        <a:rPr lang="es-419" sz="1000" baseline="0" noProof="0" dirty="0" smtClean="0">
                          <a:latin typeface="Helvetica Neue"/>
                          <a:ea typeface="Helvetica Neue"/>
                          <a:cs typeface="Helvetica Neue"/>
                          <a:sym typeface="Helvetica Neue"/>
                        </a:rPr>
                        <a:t> </a:t>
                      </a:r>
                      <a:r>
                        <a:rPr lang="es-419" sz="1000" noProof="0" dirty="0" smtClean="0">
                          <a:latin typeface="Helvetica Neue"/>
                          <a:ea typeface="Helvetica Neue"/>
                          <a:cs typeface="Helvetica Neue"/>
                          <a:sym typeface="Helvetica Neue"/>
                        </a:rPr>
                        <a:t>después de la lluvia</a:t>
                      </a:r>
                      <a:r>
                        <a:rPr lang="es-419" sz="1000" b="0" noProof="0" dirty="0" smtClean="0">
                          <a:solidFill>
                            <a:schemeClr val="dk1"/>
                          </a:solidFill>
                          <a:latin typeface="Helvetica Neue"/>
                          <a:ea typeface="Helvetica Neue"/>
                          <a:cs typeface="Helvetica Neue"/>
                          <a:sym typeface="Helvetica Neue"/>
                        </a:rPr>
                        <a:t>.  </a:t>
                      </a:r>
                    </a:p>
                    <a:p>
                      <a:pPr marL="341313" marR="0" lvl="0" indent="0" algn="l" rtl="0">
                        <a:lnSpc>
                          <a:spcPct val="100000"/>
                        </a:lnSpc>
                        <a:spcBef>
                          <a:spcPts val="0"/>
                        </a:spcBef>
                        <a:spcAft>
                          <a:spcPts val="0"/>
                        </a:spcAft>
                        <a:buClr>
                          <a:schemeClr val="dk1"/>
                        </a:buClr>
                        <a:buSzPct val="25000"/>
                        <a:buFont typeface="Calibri"/>
                        <a:buNone/>
                      </a:pPr>
                      <a:endParaRPr lang="es-419" sz="1000" b="0" noProof="0" dirty="0" smtClean="0">
                        <a:solidFill>
                          <a:schemeClr val="dk1"/>
                        </a:solidFill>
                        <a:latin typeface="Helvetica Neue"/>
                        <a:ea typeface="Helvetica Neue"/>
                        <a:cs typeface="Helvetica Neue"/>
                        <a:sym typeface="Helvetica Neue"/>
                      </a:endParaRPr>
                    </a:p>
                    <a:p>
                      <a:pPr marL="341313" marR="0" lvl="0" indent="0" algn="l" rtl="0">
                        <a:lnSpc>
                          <a:spcPct val="100000"/>
                        </a:lnSpc>
                        <a:spcBef>
                          <a:spcPts val="0"/>
                        </a:spcBef>
                        <a:spcAft>
                          <a:spcPts val="0"/>
                        </a:spcAft>
                        <a:buClr>
                          <a:schemeClr val="dk1"/>
                        </a:buClr>
                        <a:buSzPct val="25000"/>
                        <a:buFont typeface="Calibri"/>
                        <a:buNone/>
                      </a:pPr>
                      <a:r>
                        <a:rPr lang="es-419" sz="1000" b="0" noProof="0" dirty="0" smtClean="0">
                          <a:solidFill>
                            <a:schemeClr val="dk1"/>
                          </a:solidFill>
                          <a:latin typeface="Helvetica Neue"/>
                          <a:ea typeface="Helvetica Neue"/>
                          <a:cs typeface="Helvetica Neue"/>
                          <a:sym typeface="Helvetica Neue"/>
                        </a:rPr>
                        <a:t>2</a:t>
                      </a:r>
                    </a:p>
                    <a:p>
                      <a:pPr marL="341313" marR="0" lvl="0" indent="0" algn="l" rtl="0">
                        <a:lnSpc>
                          <a:spcPct val="100000"/>
                        </a:lnSpc>
                        <a:spcBef>
                          <a:spcPts val="0"/>
                        </a:spcBef>
                        <a:spcAft>
                          <a:spcPts val="0"/>
                        </a:spcAft>
                        <a:buClr>
                          <a:schemeClr val="dk1"/>
                        </a:buClr>
                        <a:buSzPct val="25000"/>
                        <a:buFont typeface="Calibri"/>
                        <a:buNone/>
                      </a:pPr>
                      <a:r>
                        <a:rPr lang="es-419" sz="1000" noProof="0" dirty="0" smtClean="0">
                          <a:latin typeface="Helvetica Neue"/>
                          <a:ea typeface="Helvetica Neue"/>
                          <a:cs typeface="Helvetica Neue"/>
                          <a:sym typeface="Helvetica Neue"/>
                        </a:rPr>
                        <a:t>Aprender sobre los arcoíris</a:t>
                      </a:r>
                      <a:r>
                        <a:rPr lang="es-419" sz="1000" b="0" noProof="0" dirty="0" smtClean="0">
                          <a:solidFill>
                            <a:schemeClr val="dk1"/>
                          </a:solidFill>
                          <a:latin typeface="Helvetica Neue"/>
                          <a:ea typeface="Helvetica Neue"/>
                          <a:cs typeface="Helvetica Neue"/>
                          <a:sym typeface="Helvetica Neue"/>
                        </a:rPr>
                        <a:t> nos puede ayudar a entender mejor </a:t>
                      </a:r>
                      <a:r>
                        <a:rPr lang="es-419" sz="1000" noProof="0" dirty="0" smtClean="0">
                          <a:latin typeface="Helvetica Neue"/>
                          <a:ea typeface="Helvetica Neue"/>
                          <a:cs typeface="Helvetica Neue"/>
                          <a:sym typeface="Helvetica Neue"/>
                        </a:rPr>
                        <a:t>la luz</a:t>
                      </a:r>
                      <a:r>
                        <a:rPr lang="es-419" sz="1000" b="0" noProof="0" dirty="0" smtClean="0">
                          <a:solidFill>
                            <a:schemeClr val="dk1"/>
                          </a:solidFill>
                          <a:latin typeface="Helvetica Neue"/>
                          <a:ea typeface="Helvetica Neue"/>
                          <a:cs typeface="Helvetica Neue"/>
                          <a:sym typeface="Helvetica Neue"/>
                        </a:rPr>
                        <a:t>.  </a:t>
                      </a:r>
                    </a:p>
                    <a:p>
                      <a:pPr marL="341313" marR="0" lvl="0" indent="0" algn="l" rtl="0">
                        <a:lnSpc>
                          <a:spcPct val="100000"/>
                        </a:lnSpc>
                        <a:spcBef>
                          <a:spcPts val="0"/>
                        </a:spcBef>
                        <a:spcAft>
                          <a:spcPts val="0"/>
                        </a:spcAft>
                        <a:buClr>
                          <a:schemeClr val="dk1"/>
                        </a:buClr>
                        <a:buSzPct val="25000"/>
                        <a:buFont typeface="Calibri"/>
                        <a:buNone/>
                      </a:pPr>
                      <a:endParaRPr lang="es-419" sz="1000" b="0" noProof="0" dirty="0" smtClean="0">
                        <a:solidFill>
                          <a:schemeClr val="dk1"/>
                        </a:solidFill>
                        <a:latin typeface="Helvetica Neue"/>
                        <a:ea typeface="Helvetica Neue"/>
                        <a:cs typeface="Helvetica Neue"/>
                        <a:sym typeface="Helvetica Neue"/>
                      </a:endParaRPr>
                    </a:p>
                    <a:p>
                      <a:pPr marL="341313" marR="0" lvl="0" indent="0" algn="l" rtl="0">
                        <a:lnSpc>
                          <a:spcPct val="100000"/>
                        </a:lnSpc>
                        <a:spcBef>
                          <a:spcPts val="0"/>
                        </a:spcBef>
                        <a:spcAft>
                          <a:spcPts val="0"/>
                        </a:spcAft>
                        <a:buClr>
                          <a:schemeClr val="dk1"/>
                        </a:buClr>
                        <a:buSzPct val="25000"/>
                        <a:buFont typeface="Calibri"/>
                        <a:buNone/>
                      </a:pPr>
                      <a:r>
                        <a:rPr lang="es-419" sz="1000" b="0" noProof="0" dirty="0" smtClean="0">
                          <a:solidFill>
                            <a:schemeClr val="dk1"/>
                          </a:solidFill>
                          <a:latin typeface="Helvetica Neue"/>
                          <a:ea typeface="Helvetica Neue"/>
                          <a:cs typeface="Helvetica Neue"/>
                          <a:sym typeface="Helvetica Neue"/>
                        </a:rPr>
                        <a:t>3</a:t>
                      </a:r>
                    </a:p>
                    <a:p>
                      <a:pPr marL="341313" marR="0" lvl="0" indent="0" algn="l" rtl="0">
                        <a:lnSpc>
                          <a:spcPct val="100000"/>
                        </a:lnSpc>
                        <a:spcBef>
                          <a:spcPts val="0"/>
                        </a:spcBef>
                        <a:spcAft>
                          <a:spcPts val="0"/>
                        </a:spcAft>
                        <a:buClr>
                          <a:schemeClr val="dk1"/>
                        </a:buClr>
                        <a:buSzPct val="25000"/>
                        <a:buFont typeface="Calibri"/>
                        <a:buNone/>
                      </a:pPr>
                      <a:r>
                        <a:rPr lang="es-419" sz="1000" noProof="0" dirty="0" smtClean="0">
                          <a:latin typeface="Helvetica Neue"/>
                          <a:ea typeface="Helvetica Neue"/>
                          <a:cs typeface="Helvetica Neue"/>
                          <a:sym typeface="Helvetica Neue"/>
                        </a:rPr>
                        <a:t>¡Y eso es ciencia divertida</a:t>
                      </a:r>
                      <a:r>
                        <a:rPr lang="es-419" sz="1000" b="0" noProof="0" dirty="0" smtClean="0">
                          <a:solidFill>
                            <a:schemeClr val="dk1"/>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000000"/>
                        </a:buClr>
                        <a:buSzPct val="25000"/>
                        <a:buFont typeface="Calibri"/>
                        <a:buNone/>
                      </a:pPr>
                      <a:endParaRPr lang="es-419" sz="1000" dirty="0" smtClean="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ct val="25000"/>
                        <a:buFont typeface="Calibri"/>
                        <a:buNone/>
                      </a:pPr>
                      <a:endParaRPr lang="es-419" sz="1000" b="0" i="0" u="none" strike="noStrike" cap="none" dirty="0" smtClean="0">
                        <a:solidFill>
                          <a:srgbClr val="000000"/>
                        </a:solidFill>
                        <a:latin typeface="Helvetica Neue"/>
                        <a:ea typeface="Helvetica Neue"/>
                        <a:cs typeface="Helvetica Neue"/>
                        <a:sym typeface="Helvetica Neue"/>
                      </a:endParaRPr>
                    </a:p>
                    <a:p>
                      <a:pPr marL="0" lvl="0" indent="0" rtl="0">
                        <a:spcBef>
                          <a:spcPts val="0"/>
                        </a:spcBef>
                        <a:buClr>
                          <a:schemeClr val="dk1"/>
                        </a:buClr>
                        <a:buSzPct val="25000"/>
                        <a:buFont typeface="Calibri"/>
                        <a:buNone/>
                      </a:pPr>
                      <a:r>
                        <a:rPr lang="es-419" sz="1100" b="1" dirty="0" smtClean="0">
                          <a:latin typeface="Helvetica Neue"/>
                          <a:ea typeface="Helvetica Neue"/>
                          <a:cs typeface="Helvetica Neue"/>
                          <a:sym typeface="Helvetica Neue"/>
                        </a:rPr>
                        <a:t>Utilizando información de la tabla y en tus propias palabras, añade una o más oraciones al </a:t>
                      </a:r>
                      <a:r>
                        <a:rPr lang="es-419" sz="1100" b="1" u="sng" dirty="0" smtClean="0">
                          <a:latin typeface="Helvetica Neue"/>
                          <a:ea typeface="Helvetica Neue"/>
                          <a:cs typeface="Helvetica Neue"/>
                          <a:sym typeface="Helvetica Neue"/>
                        </a:rPr>
                        <a:t>párrafo dos </a:t>
                      </a:r>
                      <a:r>
                        <a:rPr lang="es-419" sz="1100" b="1" dirty="0" smtClean="0">
                          <a:latin typeface="Helvetica Neue"/>
                          <a:ea typeface="Helvetica Neue"/>
                          <a:cs typeface="Helvetica Neue"/>
                          <a:sym typeface="Helvetica Neue"/>
                        </a:rPr>
                        <a:t>del borrador que den más detalles para apoyar y convencer a otros de la opinión del estudiante.</a:t>
                      </a:r>
                    </a:p>
                    <a:p>
                      <a:pPr marL="0" marR="0" lvl="0" indent="0" algn="l" rtl="0">
                        <a:lnSpc>
                          <a:spcPct val="100000"/>
                        </a:lnSpc>
                        <a:spcBef>
                          <a:spcPts val="0"/>
                        </a:spcBef>
                        <a:spcAft>
                          <a:spcPts val="0"/>
                        </a:spcAft>
                        <a:buClr>
                          <a:srgbClr val="000000"/>
                        </a:buClr>
                        <a:buSzPct val="25000"/>
                        <a:buFont typeface="Calibri"/>
                        <a:buNone/>
                      </a:pPr>
                      <a:endParaRPr lang="es-419" sz="1100" b="1" dirty="0">
                        <a:solidFill>
                          <a:srgbClr val="000000"/>
                        </a:solidFill>
                        <a:latin typeface="Helvetica Neue"/>
                        <a:ea typeface="Helvetica Neue"/>
                        <a:cs typeface="Helvetica Neue"/>
                        <a:sym typeface="Helvetica Neue"/>
                      </a:endParaRPr>
                    </a:p>
                  </a:txBody>
                  <a:tcPr marL="103625" marR="103625" marT="50300" marB="50300"/>
                </a:tc>
                <a:tc hMerge="1">
                  <a:txBody>
                    <a:bodyPr/>
                    <a:lstStyle/>
                    <a:p>
                      <a:endParaRPr lang="en-US"/>
                    </a:p>
                  </a:txBody>
                  <a:tcPr/>
                </a:tc>
              </a:tr>
              <a:tr h="177800">
                <a:tc gridSpan="2">
                  <a:txBody>
                    <a:bodyPr/>
                    <a:lstStyle/>
                    <a:p>
                      <a:pPr lvl="0" algn="ctr" rtl="0">
                        <a:spcBef>
                          <a:spcPts val="0"/>
                        </a:spcBef>
                        <a:buClr>
                          <a:schemeClr val="dk1"/>
                        </a:buClr>
                        <a:buSzPct val="25000"/>
                        <a:buFont typeface="Calibri"/>
                        <a:buNone/>
                      </a:pPr>
                      <a:r>
                        <a:rPr lang="es-419" b="1" dirty="0" smtClean="0"/>
                        <a:t>Lenguaje de la respuesta - maestro/rúbrica </a:t>
                      </a:r>
                      <a:endParaRPr lang="es-419" b="1" dirty="0"/>
                    </a:p>
                  </a:txBody>
                  <a:tcPr marL="103625" marR="103625" marT="50300" marB="50300">
                    <a:solidFill>
                      <a:srgbClr val="D8D8D8"/>
                    </a:solidFill>
                  </a:tcPr>
                </a:tc>
                <a:tc hMerge="1">
                  <a:txBody>
                    <a:bodyPr/>
                    <a:lstStyle/>
                    <a:p>
                      <a:endParaRPr lang="en-US"/>
                    </a:p>
                  </a:txBody>
                  <a:tcPr/>
                </a:tc>
              </a:tr>
              <a:tr h="845825">
                <a:tc gridSpan="2">
                  <a:txBody>
                    <a:bodyPr/>
                    <a:lstStyle/>
                    <a:p>
                      <a:pPr lvl="0" rtl="0">
                        <a:spcBef>
                          <a:spcPts val="0"/>
                        </a:spcBef>
                        <a:buSzPct val="25000"/>
                        <a:buNone/>
                      </a:pPr>
                      <a:r>
                        <a:rPr lang="es-419" sz="1000" u="sng" dirty="0" smtClean="0"/>
                        <a:t>Instrucciones para calificar</a:t>
                      </a:r>
                      <a:r>
                        <a:rPr lang="es-419" sz="1000" dirty="0" smtClean="0"/>
                        <a:t>: Escriba una respuesta general de lo que los estudiantes podrían incluir en una contestación competente con ejemplos del texto. Sea bien específico ‘</a:t>
                      </a:r>
                      <a:r>
                        <a:rPr lang="es-419" sz="1000" b="0" dirty="0" smtClean="0"/>
                        <a:t>extenso’</a:t>
                      </a:r>
                      <a:r>
                        <a:rPr lang="es-419" sz="1000" dirty="0" smtClean="0"/>
                        <a:t>.</a:t>
                      </a:r>
                    </a:p>
                    <a:p>
                      <a:pPr lvl="0" rtl="0">
                        <a:spcBef>
                          <a:spcPts val="0"/>
                        </a:spcBef>
                        <a:buSzPct val="25000"/>
                        <a:buNone/>
                      </a:pPr>
                      <a:r>
                        <a:rPr lang="es-419" sz="1000" u="sng" dirty="0" smtClean="0"/>
                        <a:t>Lenguaje del maestro y notas de calificación</a:t>
                      </a:r>
                      <a:r>
                        <a:rPr lang="es-419" sz="1000" dirty="0" smtClean="0"/>
                        <a:t>:</a:t>
                      </a:r>
                    </a:p>
                    <a:p>
                      <a:pPr marL="0" marR="0" lvl="0" indent="0" algn="l" rtl="0">
                        <a:spcBef>
                          <a:spcPts val="0"/>
                        </a:spcBef>
                        <a:buSzPct val="25000"/>
                        <a:buNone/>
                      </a:pPr>
                      <a:r>
                        <a:rPr lang="es-419" sz="1000" b="1" dirty="0" smtClean="0"/>
                        <a:t>La respuesta del estudiante</a:t>
                      </a:r>
                      <a:r>
                        <a:rPr lang="es-419" sz="1000" b="1" dirty="0" smtClean="0">
                          <a:solidFill>
                            <a:schemeClr val="dk1"/>
                          </a:solidFill>
                          <a:latin typeface="Calibri"/>
                          <a:ea typeface="Calibri"/>
                          <a:cs typeface="Calibri"/>
                          <a:sym typeface="Calibri"/>
                        </a:rPr>
                        <a:t> </a:t>
                      </a:r>
                      <a:r>
                        <a:rPr lang="es-419" sz="1000" dirty="0" smtClean="0"/>
                        <a:t>debe incluir una o más oraciones al párrafo dos que siga lógicamente y apoye la opinión anterior sobre </a:t>
                      </a:r>
                      <a:r>
                        <a:rPr lang="es-419" sz="1000" b="1" i="1" dirty="0" smtClean="0"/>
                        <a:t>Por qué debes aprender sobre los arcoíris</a:t>
                      </a:r>
                      <a:r>
                        <a:rPr lang="es-419" sz="1000" b="0" u="none" dirty="0" smtClean="0">
                          <a:solidFill>
                            <a:schemeClr val="dk1"/>
                          </a:solidFill>
                          <a:latin typeface="Calibri"/>
                          <a:ea typeface="Calibri"/>
                          <a:cs typeface="Calibri"/>
                          <a:sym typeface="Calibri"/>
                        </a:rPr>
                        <a:t>, u</a:t>
                      </a:r>
                      <a:r>
                        <a:rPr lang="es-419" sz="1000" dirty="0" smtClean="0"/>
                        <a:t>tilizando información</a:t>
                      </a:r>
                      <a:r>
                        <a:rPr lang="es-419" sz="1000" b="0" u="none" dirty="0" smtClean="0">
                          <a:solidFill>
                            <a:schemeClr val="dk1"/>
                          </a:solidFill>
                          <a:latin typeface="Calibri"/>
                          <a:ea typeface="Calibri"/>
                          <a:cs typeface="Calibri"/>
                          <a:sym typeface="Calibri"/>
                        </a:rPr>
                        <a:t> </a:t>
                      </a:r>
                      <a:r>
                        <a:rPr lang="es-419" sz="1000" dirty="0" smtClean="0"/>
                        <a:t>de</a:t>
                      </a:r>
                      <a:r>
                        <a:rPr lang="es-419" sz="1000" b="0" u="none" dirty="0" smtClean="0">
                          <a:solidFill>
                            <a:schemeClr val="dk1"/>
                          </a:solidFill>
                          <a:latin typeface="Calibri"/>
                          <a:ea typeface="Calibri"/>
                          <a:cs typeface="Calibri"/>
                          <a:sym typeface="Calibri"/>
                        </a:rPr>
                        <a:t> </a:t>
                      </a:r>
                      <a:r>
                        <a:rPr lang="es-419" sz="1000" dirty="0" smtClean="0"/>
                        <a:t>la tabla</a:t>
                      </a:r>
                      <a:r>
                        <a:rPr lang="es-419" sz="1000" b="1" i="1" dirty="0" smtClean="0"/>
                        <a:t> Datos sobre la luz</a:t>
                      </a:r>
                      <a:r>
                        <a:rPr lang="es-419" sz="1000" b="0" u="none" dirty="0" smtClean="0">
                          <a:solidFill>
                            <a:schemeClr val="dk1"/>
                          </a:solidFill>
                          <a:latin typeface="Calibri"/>
                          <a:ea typeface="Calibri"/>
                          <a:cs typeface="Calibri"/>
                          <a:sym typeface="Calibri"/>
                        </a:rPr>
                        <a:t>.  Los es</a:t>
                      </a:r>
                      <a:r>
                        <a:rPr lang="es-419" sz="1000" dirty="0" smtClean="0"/>
                        <a:t>tudiantes deben utilizar palabras o frases de transición según sea necesario.</a:t>
                      </a:r>
                      <a:r>
                        <a:rPr lang="es-419" sz="1000" b="0" u="none" dirty="0" smtClean="0">
                          <a:solidFill>
                            <a:schemeClr val="dk1"/>
                          </a:solidFill>
                          <a:latin typeface="Calibri"/>
                          <a:ea typeface="Calibri"/>
                          <a:cs typeface="Calibri"/>
                          <a:sym typeface="Calibri"/>
                        </a:rPr>
                        <a:t>.</a:t>
                      </a:r>
                      <a:endParaRPr lang="es-419" sz="1000" b="0" u="none" dirty="0">
                        <a:solidFill>
                          <a:schemeClr val="dk1"/>
                        </a:solidFill>
                        <a:latin typeface="Calibri"/>
                        <a:ea typeface="Calibri"/>
                        <a:cs typeface="Calibri"/>
                        <a:sym typeface="Calibri"/>
                      </a:endParaRPr>
                    </a:p>
                  </a:txBody>
                  <a:tcPr marL="103625" marR="103625" marT="50300" marB="50300"/>
                </a:tc>
                <a:tc hMerge="1">
                  <a:txBody>
                    <a:bodyPr/>
                    <a:lstStyle/>
                    <a:p>
                      <a:endParaRPr lang="en-US"/>
                    </a:p>
                  </a:txBody>
                  <a:tcPr/>
                </a:tc>
              </a:tr>
              <a:tr h="301750">
                <a:tc gridSpan="2">
                  <a:txBody>
                    <a:bodyPr/>
                    <a:lstStyle/>
                    <a:p>
                      <a:pPr lvl="0" algn="ctr" rtl="0">
                        <a:spcBef>
                          <a:spcPts val="0"/>
                        </a:spcBef>
                        <a:buSzPct val="25000"/>
                        <a:buNone/>
                      </a:pPr>
                      <a:r>
                        <a:rPr lang="es-419" sz="1300" b="1" dirty="0" smtClean="0"/>
                        <a:t>Ejemplo de respuesta en el “lenguaje” del estudiante </a:t>
                      </a:r>
                      <a:endParaRPr lang="es-419" sz="1300" b="1" dirty="0"/>
                    </a:p>
                  </a:txBody>
                  <a:tcPr marL="103625" marR="103625" marT="50300" marB="50300">
                    <a:solidFill>
                      <a:srgbClr val="D8D8D8"/>
                    </a:solidFill>
                  </a:tcPr>
                </a:tc>
                <a:tc hMerge="1">
                  <a:txBody>
                    <a:bodyPr/>
                    <a:lstStyle/>
                    <a:p>
                      <a:endParaRPr lang="en-US"/>
                    </a:p>
                  </a:txBody>
                  <a:tcPr/>
                </a:tc>
              </a:tr>
              <a:tr h="786750">
                <a:tc>
                  <a:txBody>
                    <a:bodyPr/>
                    <a:lstStyle/>
                    <a:p>
                      <a:pPr marL="0" marR="0" lvl="0" indent="0" algn="ctr" rtl="0">
                        <a:spcBef>
                          <a:spcPts val="0"/>
                        </a:spcBef>
                        <a:buSzPct val="25000"/>
                        <a:buNone/>
                      </a:pPr>
                      <a:r>
                        <a:rPr lang="es-419" sz="2000" b="1" dirty="0" smtClean="0">
                          <a:solidFill>
                            <a:schemeClr val="dk1"/>
                          </a:solidFill>
                        </a:rPr>
                        <a:t>2</a:t>
                      </a:r>
                      <a:endParaRPr lang="es-419" sz="2000" b="1" dirty="0">
                        <a:solidFill>
                          <a:schemeClr val="dk1"/>
                        </a:solidFill>
                      </a:endParaRPr>
                    </a:p>
                  </a:txBody>
                  <a:tcPr marL="103625" marR="103625" marT="50300" marB="50300" anchor="ctr"/>
                </a:tc>
                <a:tc>
                  <a:txBody>
                    <a:bodyPr/>
                    <a:lstStyle/>
                    <a:p>
                      <a:pPr marL="0" marR="0" lvl="0" indent="0" algn="l" rtl="0">
                        <a:spcBef>
                          <a:spcPts val="0"/>
                        </a:spcBef>
                        <a:buSzPct val="25000"/>
                        <a:buNone/>
                      </a:pPr>
                      <a:r>
                        <a:rPr lang="es-419" sz="1000" i="1" dirty="0" smtClean="0"/>
                        <a:t>La respuesta incluye razones </a:t>
                      </a:r>
                      <a:r>
                        <a:rPr lang="es-419" sz="1000" i="1" dirty="0" smtClean="0">
                          <a:solidFill>
                            <a:schemeClr val="dk1"/>
                          </a:solidFill>
                        </a:rPr>
                        <a:t>adi</a:t>
                      </a:r>
                      <a:r>
                        <a:rPr lang="es-419" sz="1000" i="1" dirty="0" smtClean="0"/>
                        <a:t>c</a:t>
                      </a:r>
                      <a:r>
                        <a:rPr lang="es-419" sz="1000" i="1" dirty="0" smtClean="0">
                          <a:solidFill>
                            <a:schemeClr val="dk1"/>
                          </a:solidFill>
                        </a:rPr>
                        <a:t>ionales</a:t>
                      </a:r>
                      <a:r>
                        <a:rPr lang="es-419" sz="1000" i="1" dirty="0" smtClean="0"/>
                        <a:t> que apoyan la opinión en</a:t>
                      </a:r>
                      <a:r>
                        <a:rPr lang="es-419" sz="1000" i="1" baseline="0" dirty="0" smtClean="0"/>
                        <a:t> el </a:t>
                      </a:r>
                      <a:r>
                        <a:rPr lang="es-419" sz="1000" i="1" dirty="0" smtClean="0"/>
                        <a:t>borrador del estudiante </a:t>
                      </a:r>
                      <a:r>
                        <a:rPr lang="es-419" sz="1000" i="1" dirty="0" smtClean="0">
                          <a:solidFill>
                            <a:schemeClr val="dk1"/>
                          </a:solidFill>
                        </a:rPr>
                        <a:t> </a:t>
                      </a:r>
                      <a:r>
                        <a:rPr lang="es-419" sz="1000" b="1" i="1" dirty="0" smtClean="0"/>
                        <a:t>Por qué debes aprender sobre los arcoíris</a:t>
                      </a:r>
                      <a:r>
                        <a:rPr lang="es-419" sz="1000" i="1" dirty="0" smtClean="0">
                          <a:solidFill>
                            <a:schemeClr val="dk1"/>
                          </a:solidFill>
                        </a:rPr>
                        <a:t>, u</a:t>
                      </a:r>
                      <a:r>
                        <a:rPr lang="es-419" sz="1000" i="1" dirty="0" smtClean="0"/>
                        <a:t>tilizando</a:t>
                      </a:r>
                      <a:r>
                        <a:rPr lang="es-419" sz="1000" i="1" dirty="0" smtClean="0">
                          <a:solidFill>
                            <a:schemeClr val="dk1"/>
                          </a:solidFill>
                        </a:rPr>
                        <a:t> </a:t>
                      </a:r>
                      <a:r>
                        <a:rPr lang="es-419" sz="1000" i="1" dirty="0" smtClean="0"/>
                        <a:t>información</a:t>
                      </a:r>
                      <a:r>
                        <a:rPr lang="es-419" sz="1000" i="1" dirty="0" smtClean="0">
                          <a:solidFill>
                            <a:schemeClr val="dk1"/>
                          </a:solidFill>
                        </a:rPr>
                        <a:t> de </a:t>
                      </a:r>
                      <a:r>
                        <a:rPr lang="es-419" sz="1000" i="1" dirty="0" smtClean="0"/>
                        <a:t>la tabla</a:t>
                      </a:r>
                      <a:r>
                        <a:rPr lang="es-419" sz="1000" i="1" dirty="0" smtClean="0">
                          <a:solidFill>
                            <a:schemeClr val="dk1"/>
                          </a:solidFill>
                        </a:rPr>
                        <a:t> </a:t>
                      </a:r>
                      <a:r>
                        <a:rPr lang="es-419" sz="1000" b="1" i="1" u="none" strike="noStrike" cap="none" dirty="0" smtClean="0">
                          <a:solidFill>
                            <a:schemeClr val="dk1"/>
                          </a:solidFill>
                          <a:latin typeface="Calibri"/>
                          <a:ea typeface="Calibri"/>
                          <a:cs typeface="Calibri"/>
                          <a:sym typeface="Arial"/>
                        </a:rPr>
                        <a:t>Datos </a:t>
                      </a:r>
                      <a:r>
                        <a:rPr lang="es-419" sz="1000" b="1" i="1" dirty="0" smtClean="0"/>
                        <a:t>sobre la luz</a:t>
                      </a:r>
                      <a:r>
                        <a:rPr lang="es-419" sz="1000" b="1" i="1" dirty="0" smtClean="0">
                          <a:solidFill>
                            <a:schemeClr val="dk1"/>
                          </a:solidFill>
                        </a:rPr>
                        <a:t> </a:t>
                      </a:r>
                      <a:r>
                        <a:rPr lang="es-419" sz="1000" dirty="0" smtClean="0"/>
                        <a:t>en las propias palabras del estudiante, y utilizando palabras</a:t>
                      </a:r>
                      <a:r>
                        <a:rPr lang="es-419" sz="1000" i="1" dirty="0" smtClean="0"/>
                        <a:t> de transición o de enlace según sea necesario.</a:t>
                      </a:r>
                      <a:r>
                        <a:rPr lang="es-419" sz="1000" b="0" i="1" dirty="0" smtClean="0">
                          <a:solidFill>
                            <a:schemeClr val="dk1"/>
                          </a:solidFill>
                        </a:rPr>
                        <a:t>.</a:t>
                      </a:r>
                    </a:p>
                    <a:p>
                      <a:pPr marL="0" marR="0" lvl="0" indent="0" algn="l" rtl="0">
                        <a:spcBef>
                          <a:spcPts val="0"/>
                        </a:spcBef>
                        <a:buSzPct val="25000"/>
                        <a:buNone/>
                      </a:pPr>
                      <a:r>
                        <a:rPr lang="es-419" sz="1100" b="1" dirty="0" smtClean="0"/>
                        <a:t>Ahora,</a:t>
                      </a:r>
                      <a:r>
                        <a:rPr lang="es-419" sz="1100" b="1" i="0" dirty="0" smtClean="0">
                          <a:solidFill>
                            <a:schemeClr val="dk1"/>
                          </a:solidFill>
                        </a:rPr>
                        <a:t> </a:t>
                      </a:r>
                      <a:r>
                        <a:rPr lang="es-419" sz="1100" i="0" dirty="0" smtClean="0">
                          <a:solidFill>
                            <a:schemeClr val="dk1"/>
                          </a:solidFill>
                        </a:rPr>
                        <a:t>¿No es esta una </a:t>
                      </a:r>
                      <a:r>
                        <a:rPr lang="es-419" sz="1100" dirty="0" smtClean="0"/>
                        <a:t>excelente</a:t>
                      </a:r>
                      <a:r>
                        <a:rPr lang="es-419" sz="1100" i="0" dirty="0" smtClean="0">
                          <a:solidFill>
                            <a:schemeClr val="dk1"/>
                          </a:solidFill>
                        </a:rPr>
                        <a:t> </a:t>
                      </a:r>
                      <a:r>
                        <a:rPr lang="es-419" sz="1100" dirty="0" smtClean="0"/>
                        <a:t>razón</a:t>
                      </a:r>
                      <a:r>
                        <a:rPr lang="es-419" sz="1100" i="0" dirty="0" smtClean="0">
                          <a:solidFill>
                            <a:schemeClr val="dk1"/>
                          </a:solidFill>
                        </a:rPr>
                        <a:t> para aprender </a:t>
                      </a:r>
                      <a:r>
                        <a:rPr lang="es-419" sz="1100" dirty="0" smtClean="0"/>
                        <a:t>más</a:t>
                      </a:r>
                      <a:r>
                        <a:rPr lang="es-419" sz="1100" i="0" dirty="0" smtClean="0">
                          <a:solidFill>
                            <a:schemeClr val="dk1"/>
                          </a:solidFill>
                        </a:rPr>
                        <a:t> sobre </a:t>
                      </a:r>
                      <a:r>
                        <a:rPr lang="es-419" sz="1100" dirty="0" smtClean="0"/>
                        <a:t>los arcoíris</a:t>
                      </a:r>
                      <a:r>
                        <a:rPr lang="es-419" sz="1100" i="0" dirty="0" smtClean="0">
                          <a:solidFill>
                            <a:schemeClr val="dk1"/>
                          </a:solidFill>
                        </a:rPr>
                        <a:t>?  </a:t>
                      </a:r>
                      <a:r>
                        <a:rPr lang="es-419" sz="1100" b="1" dirty="0" smtClean="0"/>
                        <a:t>Si</a:t>
                      </a:r>
                      <a:r>
                        <a:rPr lang="es-419" sz="1100" b="1" i="0" dirty="0" smtClean="0">
                          <a:solidFill>
                            <a:schemeClr val="dk1"/>
                          </a:solidFill>
                        </a:rPr>
                        <a:t> </a:t>
                      </a:r>
                      <a:r>
                        <a:rPr lang="es-419" sz="1100" dirty="0" smtClean="0"/>
                        <a:t>todavía</a:t>
                      </a:r>
                      <a:r>
                        <a:rPr lang="es-419" sz="1100" i="0" dirty="0" smtClean="0">
                          <a:solidFill>
                            <a:schemeClr val="dk1"/>
                          </a:solidFill>
                        </a:rPr>
                        <a:t> no piensas así – </a:t>
                      </a:r>
                      <a:r>
                        <a:rPr lang="es-419" sz="1100" dirty="0" smtClean="0"/>
                        <a:t>piensa en esto</a:t>
                      </a:r>
                      <a:r>
                        <a:rPr lang="es-419" sz="1100" i="0" dirty="0" smtClean="0">
                          <a:solidFill>
                            <a:schemeClr val="dk1"/>
                          </a:solidFill>
                        </a:rPr>
                        <a:t>: ¿</a:t>
                      </a:r>
                      <a:r>
                        <a:rPr lang="es-419" sz="1100" dirty="0" smtClean="0"/>
                        <a:t>Sabías</a:t>
                      </a:r>
                      <a:r>
                        <a:rPr lang="es-419" sz="1100" i="0" dirty="0" smtClean="0">
                          <a:solidFill>
                            <a:schemeClr val="dk1"/>
                          </a:solidFill>
                        </a:rPr>
                        <a:t> que el sol </a:t>
                      </a:r>
                      <a:r>
                        <a:rPr lang="es-419" sz="1100" dirty="0" smtClean="0"/>
                        <a:t>se desvía y rebota dentro de una gotita de agua</a:t>
                      </a:r>
                      <a:r>
                        <a:rPr lang="es-419" sz="1100" i="0" dirty="0" smtClean="0">
                          <a:solidFill>
                            <a:schemeClr val="dk1"/>
                          </a:solidFill>
                        </a:rPr>
                        <a:t> </a:t>
                      </a:r>
                      <a:r>
                        <a:rPr lang="es-419" sz="1100" b="1" i="0" dirty="0" smtClean="0">
                          <a:solidFill>
                            <a:schemeClr val="dk1"/>
                          </a:solidFill>
                        </a:rPr>
                        <a:t>o</a:t>
                      </a:r>
                      <a:r>
                        <a:rPr lang="es-419" sz="1100" i="0" dirty="0" smtClean="0">
                          <a:solidFill>
                            <a:schemeClr val="dk1"/>
                          </a:solidFill>
                        </a:rPr>
                        <a:t> </a:t>
                      </a:r>
                      <a:r>
                        <a:rPr lang="es-419" sz="1100" dirty="0" smtClean="0"/>
                        <a:t>que cuando la luz del sol se refracta (desvía) y rebota (refleja) se divide en las diferentes</a:t>
                      </a:r>
                      <a:r>
                        <a:rPr lang="es-419" sz="1100" i="0" dirty="0" smtClean="0">
                          <a:solidFill>
                            <a:schemeClr val="dk1"/>
                          </a:solidFill>
                        </a:rPr>
                        <a:t> bandas de </a:t>
                      </a:r>
                      <a:r>
                        <a:rPr lang="es-419" sz="1100" dirty="0" smtClean="0"/>
                        <a:t>colores del arcoíris</a:t>
                      </a:r>
                      <a:r>
                        <a:rPr lang="es-419" sz="1100" i="0" dirty="0" smtClean="0">
                          <a:solidFill>
                            <a:schemeClr val="dk1"/>
                          </a:solidFill>
                        </a:rPr>
                        <a:t>? ¡No sé tú,</a:t>
                      </a:r>
                      <a:r>
                        <a:rPr lang="es-419" sz="1100" dirty="0" smtClean="0"/>
                        <a:t> </a:t>
                      </a:r>
                      <a:r>
                        <a:rPr lang="es-419" sz="1100" b="1" i="0" dirty="0" smtClean="0">
                          <a:solidFill>
                            <a:schemeClr val="dk1"/>
                          </a:solidFill>
                        </a:rPr>
                        <a:t>pero</a:t>
                      </a:r>
                      <a:r>
                        <a:rPr lang="es-419" sz="1100" i="0" dirty="0" smtClean="0">
                          <a:solidFill>
                            <a:schemeClr val="dk1"/>
                          </a:solidFill>
                        </a:rPr>
                        <a:t> yo quiero aprender </a:t>
                      </a:r>
                      <a:r>
                        <a:rPr lang="es-419" sz="1100" dirty="0" smtClean="0"/>
                        <a:t>aún</a:t>
                      </a:r>
                      <a:r>
                        <a:rPr lang="es-419" sz="1100" i="0" dirty="0" smtClean="0">
                          <a:solidFill>
                            <a:schemeClr val="dk1"/>
                          </a:solidFill>
                        </a:rPr>
                        <a:t> </a:t>
                      </a:r>
                      <a:r>
                        <a:rPr lang="es-419" sz="1100" dirty="0" smtClean="0"/>
                        <a:t>más</a:t>
                      </a:r>
                      <a:r>
                        <a:rPr lang="es-419" sz="1100" i="0" dirty="0" smtClean="0">
                          <a:solidFill>
                            <a:schemeClr val="dk1"/>
                          </a:solidFill>
                        </a:rPr>
                        <a:t>!</a:t>
                      </a:r>
                      <a:endParaRPr lang="es-419" sz="1100" i="0" dirty="0">
                        <a:solidFill>
                          <a:schemeClr val="dk1"/>
                        </a:solidFill>
                      </a:endParaRPr>
                    </a:p>
                  </a:txBody>
                  <a:tcPr marL="103625" marR="103625" marT="50300" marB="50300"/>
                </a:tc>
              </a:tr>
              <a:tr h="771150">
                <a:tc>
                  <a:txBody>
                    <a:bodyPr/>
                    <a:lstStyle/>
                    <a:p>
                      <a:pPr marL="0" marR="0" lvl="0" indent="0" algn="ctr" rtl="0">
                        <a:spcBef>
                          <a:spcPts val="0"/>
                        </a:spcBef>
                        <a:buSzPct val="25000"/>
                        <a:buNone/>
                      </a:pPr>
                      <a:r>
                        <a:rPr lang="es-419" sz="2000" b="1" dirty="0" smtClean="0">
                          <a:solidFill>
                            <a:schemeClr val="dk1"/>
                          </a:solidFill>
                        </a:rPr>
                        <a:t>1</a:t>
                      </a:r>
                      <a:endParaRPr lang="es-419" sz="2000" b="1" dirty="0">
                        <a:solidFill>
                          <a:schemeClr val="dk1"/>
                        </a:solidFill>
                      </a:endParaRPr>
                    </a:p>
                  </a:txBody>
                  <a:tcPr marL="103625" marR="103625" marT="50300" marB="50300" anchor="ctr"/>
                </a:tc>
                <a:tc>
                  <a:txBody>
                    <a:bodyPr/>
                    <a:lstStyle/>
                    <a:p>
                      <a:pPr marL="0" marR="0" lvl="0" indent="0" algn="l" rtl="0">
                        <a:lnSpc>
                          <a:spcPct val="100000"/>
                        </a:lnSpc>
                        <a:spcBef>
                          <a:spcPts val="0"/>
                        </a:spcBef>
                        <a:spcAft>
                          <a:spcPts val="0"/>
                        </a:spcAft>
                        <a:buClr>
                          <a:srgbClr val="000000"/>
                        </a:buClr>
                        <a:buSzPct val="25000"/>
                        <a:buFont typeface="Calibri"/>
                        <a:buNone/>
                      </a:pPr>
                      <a:r>
                        <a:rPr lang="es-419" sz="1000" i="1" dirty="0" smtClean="0"/>
                        <a:t>La respuesta incluye mínimas razones </a:t>
                      </a:r>
                      <a:r>
                        <a:rPr lang="es-419" sz="1000" i="1" dirty="0" smtClean="0">
                          <a:solidFill>
                            <a:srgbClr val="000000"/>
                          </a:solidFill>
                        </a:rPr>
                        <a:t>que apoyan la opinión en el borrador del estudiante </a:t>
                      </a:r>
                      <a:r>
                        <a:rPr lang="es-419" sz="1000" b="1" i="1" dirty="0" smtClean="0"/>
                        <a:t>Por qué debes aprender sobre los arcoíris</a:t>
                      </a:r>
                      <a:r>
                        <a:rPr lang="es-419" sz="1000" i="1" dirty="0" smtClean="0"/>
                        <a:t>,</a:t>
                      </a:r>
                      <a:r>
                        <a:rPr lang="es-419" sz="1000" b="0" i="1" u="none" strike="noStrike" cap="none" dirty="0" smtClean="0">
                          <a:solidFill>
                            <a:srgbClr val="000000"/>
                          </a:solidFill>
                          <a:latin typeface="Calibri"/>
                          <a:ea typeface="Calibri"/>
                          <a:cs typeface="Calibri"/>
                          <a:sym typeface="Calibri"/>
                        </a:rPr>
                        <a:t> </a:t>
                      </a:r>
                      <a:r>
                        <a:rPr lang="es-419" sz="1000" i="1" dirty="0" smtClean="0"/>
                        <a:t>utilizando información de la tabla </a:t>
                      </a:r>
                      <a:r>
                        <a:rPr lang="es-419" sz="1000" b="1" i="1" dirty="0" smtClean="0"/>
                        <a:t>Datos sobre la luz</a:t>
                      </a:r>
                      <a:r>
                        <a:rPr lang="es-419" sz="1000" b="1" i="1" u="none" strike="noStrike" cap="none" dirty="0" smtClean="0">
                          <a:solidFill>
                            <a:srgbClr val="000000"/>
                          </a:solidFill>
                          <a:latin typeface="Calibri"/>
                          <a:ea typeface="Calibri"/>
                          <a:cs typeface="Calibri"/>
                          <a:sym typeface="Calibri"/>
                        </a:rPr>
                        <a:t>. </a:t>
                      </a:r>
                      <a:r>
                        <a:rPr lang="es-419" sz="1000" i="1" dirty="0" smtClean="0">
                          <a:solidFill>
                            <a:srgbClr val="000000"/>
                          </a:solidFill>
                        </a:rPr>
                        <a:t>El estudiante no utiliza sus propias palabras  sino que copia directamente de la tabla</a:t>
                      </a:r>
                      <a:r>
                        <a:rPr lang="es-419" sz="1000" b="0" i="1" u="none" strike="noStrike" cap="none" dirty="0" smtClean="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ct val="25000"/>
                        <a:buFont typeface="Calibri"/>
                        <a:buNone/>
                      </a:pPr>
                      <a:r>
                        <a:rPr lang="es-419" sz="1100" dirty="0" smtClean="0">
                          <a:solidFill>
                            <a:srgbClr val="000000"/>
                          </a:solidFill>
                        </a:rPr>
                        <a:t>Es importante entender más sobre la luz</a:t>
                      </a:r>
                      <a:r>
                        <a:rPr lang="es-419" sz="1100" b="0" i="0" u="none" strike="noStrike" cap="none" dirty="0" smtClean="0">
                          <a:solidFill>
                            <a:srgbClr val="000000"/>
                          </a:solidFill>
                          <a:latin typeface="Calibri"/>
                          <a:ea typeface="Calibri"/>
                          <a:cs typeface="Calibri"/>
                          <a:sym typeface="Calibri"/>
                        </a:rPr>
                        <a:t>.</a:t>
                      </a:r>
                      <a:r>
                        <a:rPr lang="es-419" sz="1100" b="0" i="0" u="none" strike="noStrike" cap="none" dirty="0" smtClean="0">
                          <a:solidFill>
                            <a:srgbClr val="000000"/>
                          </a:solidFill>
                        </a:rPr>
                        <a:t>  </a:t>
                      </a:r>
                      <a:r>
                        <a:rPr lang="es-419" sz="1100" dirty="0" smtClean="0"/>
                        <a:t>La luz del sol es refractada (se desvía) y reflejada (rebotada) dentro de las gotitas de agua.</a:t>
                      </a:r>
                    </a:p>
                    <a:p>
                      <a:pPr marL="0" marR="0" lvl="0" indent="0" algn="l" rtl="0">
                        <a:lnSpc>
                          <a:spcPct val="100000"/>
                        </a:lnSpc>
                        <a:spcBef>
                          <a:spcPts val="0"/>
                        </a:spcBef>
                        <a:spcAft>
                          <a:spcPts val="0"/>
                        </a:spcAft>
                        <a:buClr>
                          <a:srgbClr val="000000"/>
                        </a:buClr>
                        <a:buSzPct val="25000"/>
                        <a:buFont typeface="Calibri"/>
                        <a:buNone/>
                      </a:pPr>
                      <a:endParaRPr lang="es-419" sz="1100" dirty="0">
                        <a:solidFill>
                          <a:srgbClr val="000000"/>
                        </a:solidFill>
                      </a:endParaRPr>
                    </a:p>
                  </a:txBody>
                  <a:tcPr marL="103625" marR="103625" marT="50300" marB="50300"/>
                </a:tc>
              </a:tr>
              <a:tr h="472450">
                <a:tc>
                  <a:txBody>
                    <a:bodyPr/>
                    <a:lstStyle/>
                    <a:p>
                      <a:pPr marL="0" marR="0" lvl="0" indent="0" algn="ctr" rtl="0">
                        <a:spcBef>
                          <a:spcPts val="0"/>
                        </a:spcBef>
                        <a:buSzPct val="25000"/>
                        <a:buNone/>
                      </a:pPr>
                      <a:r>
                        <a:rPr lang="es-419" sz="2000" b="1" dirty="0" smtClean="0">
                          <a:solidFill>
                            <a:schemeClr val="dk1"/>
                          </a:solidFill>
                        </a:rPr>
                        <a:t>0</a:t>
                      </a:r>
                      <a:endParaRPr lang="es-419" sz="2000" b="1" dirty="0">
                        <a:solidFill>
                          <a:schemeClr val="dk1"/>
                        </a:solidFill>
                      </a:endParaRPr>
                    </a:p>
                  </a:txBody>
                  <a:tcPr marL="103625" marR="103625" marT="50300" marB="50300" anchor="ctr"/>
                </a:tc>
                <a:tc>
                  <a:txBody>
                    <a:bodyPr/>
                    <a:lstStyle/>
                    <a:p>
                      <a:pPr marL="0" marR="0" lvl="0" indent="0" algn="l" rtl="0">
                        <a:lnSpc>
                          <a:spcPct val="100000"/>
                        </a:lnSpc>
                        <a:spcBef>
                          <a:spcPts val="0"/>
                        </a:spcBef>
                        <a:spcAft>
                          <a:spcPts val="0"/>
                        </a:spcAft>
                        <a:buClr>
                          <a:srgbClr val="000000"/>
                        </a:buClr>
                        <a:buSzPct val="25000"/>
                        <a:buFont typeface="Calibri"/>
                        <a:buNone/>
                      </a:pPr>
                      <a:r>
                        <a:rPr lang="es-419" sz="1000" i="1" dirty="0" smtClean="0"/>
                        <a:t>La respuesta</a:t>
                      </a:r>
                      <a:r>
                        <a:rPr lang="es-419" sz="1000" b="0" i="1" u="none" strike="noStrike" cap="none" dirty="0" smtClean="0">
                          <a:solidFill>
                            <a:srgbClr val="000000"/>
                          </a:solidFill>
                          <a:latin typeface="Calibri"/>
                          <a:ea typeface="Calibri"/>
                          <a:cs typeface="Calibri"/>
                          <a:sym typeface="Calibri"/>
                        </a:rPr>
                        <a:t> no incluye razones adicionales que apoy</a:t>
                      </a:r>
                      <a:r>
                        <a:rPr lang="es-419" sz="1000" i="1" dirty="0" smtClean="0">
                          <a:solidFill>
                            <a:srgbClr val="000000"/>
                          </a:solidFill>
                        </a:rPr>
                        <a:t>an </a:t>
                      </a:r>
                      <a:r>
                        <a:rPr lang="es-419" sz="1000" i="1" dirty="0" smtClean="0"/>
                        <a:t> la opinión en</a:t>
                      </a:r>
                      <a:r>
                        <a:rPr lang="es-419" sz="1000" i="1" baseline="0" dirty="0" smtClean="0"/>
                        <a:t> el </a:t>
                      </a:r>
                      <a:r>
                        <a:rPr lang="es-419" sz="1000" i="1" dirty="0" smtClean="0"/>
                        <a:t>borrador del estudiante </a:t>
                      </a:r>
                      <a:r>
                        <a:rPr lang="es-419" sz="1000" b="1" i="1" dirty="0" smtClean="0"/>
                        <a:t>Por qué debes aprender sobre los arcoíris</a:t>
                      </a:r>
                      <a:r>
                        <a:rPr lang="es-419" sz="1000" b="1" i="1" u="none" strike="noStrike" cap="none" dirty="0" smtClean="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s-419" sz="1100" dirty="0" smtClean="0"/>
                        <a:t>Está</a:t>
                      </a:r>
                      <a:r>
                        <a:rPr lang="es-419" sz="1100" baseline="0" dirty="0" smtClean="0"/>
                        <a:t> bien aprender</a:t>
                      </a:r>
                      <a:r>
                        <a:rPr lang="es-419" sz="1100" dirty="0" smtClean="0"/>
                        <a:t> sobre los arcoíris, pero me gusta aprender de otras cosas también</a:t>
                      </a:r>
                      <a:r>
                        <a:rPr lang="es-419" sz="1100" b="0" i="0" u="none" dirty="0" smtClean="0">
                          <a:solidFill>
                            <a:schemeClr val="dk1"/>
                          </a:solidFill>
                        </a:rPr>
                        <a:t>.</a:t>
                      </a:r>
                      <a:endParaRPr lang="es-419" sz="1100" b="0" i="0" u="none" dirty="0">
                        <a:solidFill>
                          <a:schemeClr val="dk1"/>
                        </a:solidFill>
                      </a:endParaRPr>
                    </a:p>
                  </a:txBody>
                  <a:tcPr marL="103625" marR="103625" marT="50300" marB="50300"/>
                </a:tc>
              </a:tr>
            </a:tbl>
          </a:graphicData>
        </a:graphic>
      </p:graphicFrame>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graphicFrame>
        <p:nvGraphicFramePr>
          <p:cNvPr id="606" name="Shape 606"/>
          <p:cNvGraphicFramePr/>
          <p:nvPr/>
        </p:nvGraphicFramePr>
        <p:xfrm>
          <a:off x="123818" y="405111"/>
          <a:ext cx="7513325" cy="9212081"/>
        </p:xfrm>
        <a:graphic>
          <a:graphicData uri="http://schemas.openxmlformats.org/drawingml/2006/table">
            <a:tbl>
              <a:tblPr>
                <a:noFill/>
                <a:tableStyleId>{5C72B615-E0FF-47F3-B9F9-38AF47F7ADA9}</a:tableStyleId>
              </a:tblPr>
              <a:tblGrid>
                <a:gridCol w="677850"/>
                <a:gridCol w="1212950"/>
                <a:gridCol w="1563150"/>
                <a:gridCol w="1465150"/>
                <a:gridCol w="1310925"/>
                <a:gridCol w="1283300"/>
              </a:tblGrid>
              <a:tr h="389125">
                <a:tc rowSpan="2">
                  <a:txBody>
                    <a:bodyPr/>
                    <a:lstStyle/>
                    <a:p>
                      <a:pPr marL="0" marR="0" lvl="0" indent="0" algn="ctr" rtl="0">
                        <a:lnSpc>
                          <a:spcPct val="115000"/>
                        </a:lnSpc>
                        <a:spcBef>
                          <a:spcPts val="0"/>
                        </a:spcBef>
                        <a:spcAft>
                          <a:spcPts val="0"/>
                        </a:spcAft>
                        <a:buClr>
                          <a:srgbClr val="000000"/>
                        </a:buClr>
                        <a:buSzPct val="25000"/>
                        <a:buFont typeface="Calibri"/>
                        <a:buNone/>
                      </a:pPr>
                      <a:r>
                        <a:rPr lang="en-US" sz="1200" b="1" u="none" strike="noStrike" cap="none" dirty="0">
                          <a:solidFill>
                            <a:srgbClr val="000000"/>
                          </a:solidFill>
                          <a:latin typeface="Calibri"/>
                          <a:ea typeface="Calibri"/>
                          <a:cs typeface="Calibri"/>
                          <a:sym typeface="Calibri"/>
                        </a:rPr>
                        <a:t>Score</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Clr>
                          <a:srgbClr val="000000"/>
                        </a:buClr>
                        <a:buSzPct val="25000"/>
                        <a:buFont typeface="Calibri"/>
                        <a:buNone/>
                      </a:pPr>
                      <a:r>
                        <a:rPr lang="en-US" sz="1100" b="1" u="none" strike="noStrike" cap="none">
                          <a:solidFill>
                            <a:srgbClr val="000000"/>
                          </a:solidFill>
                          <a:latin typeface="Calibri"/>
                          <a:ea typeface="Calibri"/>
                          <a:cs typeface="Calibri"/>
                          <a:sym typeface="Calibri"/>
                        </a:rPr>
                        <a:t>Statement of Purpose/Focus and Organization</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ct val="25000"/>
                        <a:buFont typeface="Calibri"/>
                        <a:buNone/>
                      </a:pPr>
                      <a:r>
                        <a:rPr lang="en-US" sz="1100" b="1" u="none" strike="noStrike" cap="none">
                          <a:solidFill>
                            <a:srgbClr val="000000"/>
                          </a:solidFill>
                          <a:latin typeface="Calibri"/>
                          <a:ea typeface="Calibri"/>
                          <a:cs typeface="Calibri"/>
                          <a:sym typeface="Calibri"/>
                        </a:rPr>
                        <a:t>Development: Language and Elaboration of Evidence</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Clr>
                          <a:srgbClr val="000000"/>
                        </a:buClr>
                        <a:buSzPct val="25000"/>
                        <a:buFont typeface="Calibri"/>
                        <a:buNone/>
                      </a:pPr>
                      <a:r>
                        <a:rPr lang="en-US" sz="1300" b="1" u="none" strike="noStrike" cap="none">
                          <a:solidFill>
                            <a:srgbClr val="000000"/>
                          </a:solidFill>
                          <a:latin typeface="Calibri"/>
                          <a:ea typeface="Calibri"/>
                          <a:cs typeface="Calibri"/>
                          <a:sym typeface="Calibri"/>
                        </a:rPr>
                        <a:t>Conventions</a:t>
                      </a:r>
                    </a:p>
                    <a:p>
                      <a:pPr marL="0" marR="0" lvl="0" indent="0" algn="ctr" rtl="0">
                        <a:lnSpc>
                          <a:spcPct val="115000"/>
                        </a:lnSpc>
                        <a:spcBef>
                          <a:spcPts val="0"/>
                        </a:spcBef>
                        <a:spcAft>
                          <a:spcPts val="0"/>
                        </a:spcAft>
                        <a:buClr>
                          <a:schemeClr val="dk1"/>
                        </a:buClr>
                        <a:buSzPct val="25000"/>
                        <a:buFont typeface="Calibri"/>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Clr>
                          <a:schemeClr val="dk1"/>
                        </a:buClr>
                        <a:buSzPct val="25000"/>
                        <a:buFont typeface="Arial"/>
                        <a:buNone/>
                      </a:pPr>
                      <a:r>
                        <a:rPr lang="en-US" sz="600" b="1">
                          <a:solidFill>
                            <a:schemeClr val="dk1"/>
                          </a:solidFill>
                          <a:latin typeface="Calibri"/>
                          <a:ea typeface="Calibri"/>
                          <a:cs typeface="Calibri"/>
                          <a:sym typeface="Calibri"/>
                        </a:rPr>
                        <a:t>Conventions:</a:t>
                      </a:r>
                    </a:p>
                    <a:p>
                      <a:pPr marL="0" marR="0" lvl="0" indent="0" algn="ctr" rtl="0">
                        <a:lnSpc>
                          <a:spcPct val="115000"/>
                        </a:lnSpc>
                        <a:spcBef>
                          <a:spcPts val="0"/>
                        </a:spcBef>
                        <a:spcAft>
                          <a:spcPts val="0"/>
                        </a:spcAft>
                        <a:buClr>
                          <a:schemeClr val="dk1"/>
                        </a:buClr>
                        <a:buSzPct val="25000"/>
                        <a:buFont typeface="Calibri"/>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-L.3.2</a:t>
                      </a:r>
                    </a:p>
                    <a:p>
                      <a:pPr marL="0" marR="0" lvl="0" indent="0" algn="ctr" rtl="0">
                        <a:lnSpc>
                          <a:spcPct val="115000"/>
                        </a:lnSpc>
                        <a:spcBef>
                          <a:spcPts val="0"/>
                        </a:spcBef>
                        <a:spcAft>
                          <a:spcPts val="0"/>
                        </a:spcAft>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-L.4.2, L.4.3b</a:t>
                      </a:r>
                    </a:p>
                    <a:p>
                      <a:pPr marL="0" marR="0" lvl="0" indent="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-L.5.2</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200" b="1" u="none" strike="noStrike" cap="none">
                          <a:solidFill>
                            <a:srgbClr val="000000"/>
                          </a:solidFill>
                          <a:latin typeface="Calibri"/>
                          <a:ea typeface="Calibri"/>
                          <a:cs typeface="Calibri"/>
                          <a:sym typeface="Calibri"/>
                        </a:rPr>
                        <a:t>Statement of Purpose/Focus</a:t>
                      </a:r>
                    </a:p>
                    <a:p>
                      <a:pPr marL="0" marR="0" lvl="0" indent="0" algn="ctr" rtl="0">
                        <a:lnSpc>
                          <a:spcPct val="115000"/>
                        </a:lnSpc>
                        <a:spcBef>
                          <a:spcPts val="0"/>
                        </a:spcBef>
                        <a:spcAft>
                          <a:spcPts val="0"/>
                        </a:spcAft>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marL="0" marR="0" lvl="0" indent="0" algn="ctr" rtl="0">
                        <a:lnSpc>
                          <a:spcPct val="115000"/>
                        </a:lnSpc>
                        <a:spcBef>
                          <a:spcPts val="0"/>
                        </a:spcBef>
                        <a:spcAft>
                          <a:spcPts val="0"/>
                        </a:spcAft>
                        <a:buClr>
                          <a:schemeClr val="dk1"/>
                        </a:buClr>
                        <a:buSzPct val="25000"/>
                        <a:buFont typeface="Calibri"/>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-W.3.1a-c</a:t>
                      </a:r>
                    </a:p>
                    <a:p>
                      <a:pPr marL="0" marR="0" lvl="0" indent="0" algn="ctr" rtl="0">
                        <a:lnSpc>
                          <a:spcPct val="115000"/>
                        </a:lnSpc>
                        <a:spcBef>
                          <a:spcPts val="0"/>
                        </a:spcBef>
                        <a:spcAft>
                          <a:spcPts val="0"/>
                        </a:spcAft>
                        <a:buClr>
                          <a:schemeClr val="dk1"/>
                        </a:buClr>
                        <a:buSzPct val="25000"/>
                        <a:buFont typeface="Calibri"/>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-W.4.1a-c</a:t>
                      </a:r>
                    </a:p>
                    <a:p>
                      <a:pPr marL="0" marR="0" lvl="0" indent="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-W.5.1a-c</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spcAft>
                          <a:spcPts val="0"/>
                        </a:spcAft>
                        <a:buClr>
                          <a:schemeClr val="dk1"/>
                        </a:buClr>
                        <a:buSzPct val="25000"/>
                        <a:buFont typeface="Calibri"/>
                        <a:buNone/>
                      </a:pPr>
                      <a:r>
                        <a:rPr lang="en-US" sz="1200" b="1" u="none" strike="noStrike" cap="none">
                          <a:latin typeface="Calibri"/>
                          <a:ea typeface="Calibri"/>
                          <a:cs typeface="Calibri"/>
                          <a:sym typeface="Calibri"/>
                        </a:rPr>
                        <a:t>Organization</a:t>
                      </a:r>
                    </a:p>
                    <a:p>
                      <a:pPr marL="0" marR="0" lvl="0" indent="0" algn="ctr" rtl="0">
                        <a:lnSpc>
                          <a:spcPct val="115000"/>
                        </a:lnSpc>
                        <a:spcBef>
                          <a:spcPts val="0"/>
                        </a:spcBef>
                        <a:spcAft>
                          <a:spcPts val="0"/>
                        </a:spcAft>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marL="0" marR="0" lvl="0" indent="0" algn="ctr" rtl="0">
                        <a:spcBef>
                          <a:spcPts val="0"/>
                        </a:spcBef>
                        <a:spcAft>
                          <a:spcPts val="0"/>
                        </a:spcAft>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marL="0" marR="0" lvl="0" indent="0" algn="ctr" rtl="0">
                        <a:spcBef>
                          <a:spcPts val="0"/>
                        </a:spcBef>
                        <a:spcAft>
                          <a:spcPts val="0"/>
                        </a:spcAft>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-W.3.1c-d</a:t>
                      </a:r>
                    </a:p>
                    <a:p>
                      <a:pPr marL="0" marR="0" lvl="0" indent="0" algn="ctr" rtl="0">
                        <a:spcBef>
                          <a:spcPts val="0"/>
                        </a:spcBef>
                        <a:spcAft>
                          <a:spcPts val="0"/>
                        </a:spcAft>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-W.4.1c-d</a:t>
                      </a:r>
                    </a:p>
                    <a:p>
                      <a:pPr marL="0" marR="0" lvl="0" indent="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-W.5.1c-d</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200" b="1" u="none" strike="noStrike" cap="none">
                          <a:solidFill>
                            <a:srgbClr val="000000"/>
                          </a:solidFill>
                          <a:latin typeface="Calibri"/>
                          <a:ea typeface="Calibri"/>
                          <a:cs typeface="Calibri"/>
                          <a:sym typeface="Calibri"/>
                        </a:rPr>
                        <a:t>Elaboration of Evidence</a:t>
                      </a:r>
                    </a:p>
                    <a:p>
                      <a:pPr marL="0" marR="0" lvl="0" indent="0" algn="ctr" rtl="0">
                        <a:lnSpc>
                          <a:spcPct val="115000"/>
                        </a:lnSpc>
                        <a:spcBef>
                          <a:spcPts val="0"/>
                        </a:spcBef>
                        <a:spcAft>
                          <a:spcPts val="0"/>
                        </a:spcAft>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marL="0" marR="0" lvl="0" indent="0" algn="ctr" rtl="0">
                        <a:lnSpc>
                          <a:spcPct val="115000"/>
                        </a:lnSpc>
                        <a:spcBef>
                          <a:spcPts val="0"/>
                        </a:spcBef>
                        <a:spcAft>
                          <a:spcPts val="0"/>
                        </a:spcAft>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-W.3.7-8</a:t>
                      </a:r>
                    </a:p>
                    <a:p>
                      <a:pPr marL="0" marR="0" lvl="0" indent="0" algn="ctr" rtl="0">
                        <a:lnSpc>
                          <a:spcPct val="115000"/>
                        </a:lnSpc>
                        <a:spcBef>
                          <a:spcPts val="0"/>
                        </a:spcBef>
                        <a:spcAft>
                          <a:spcPts val="0"/>
                        </a:spcAft>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-W.4.7-9</a:t>
                      </a:r>
                    </a:p>
                    <a:p>
                      <a:pPr marL="0" marR="0" lvl="0" indent="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-W.5.7-9</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200" b="1" u="none" strike="noStrike" cap="none">
                          <a:solidFill>
                            <a:srgbClr val="000000"/>
                          </a:solidFill>
                          <a:latin typeface="Calibri"/>
                          <a:ea typeface="Calibri"/>
                          <a:cs typeface="Calibri"/>
                          <a:sym typeface="Calibri"/>
                        </a:rPr>
                        <a:t>Language and Vocabulary</a:t>
                      </a:r>
                    </a:p>
                    <a:p>
                      <a:pPr marL="0" marR="0" lvl="0" indent="0" algn="ctr" rtl="0">
                        <a:lnSpc>
                          <a:spcPct val="115000"/>
                        </a:lnSpc>
                        <a:spcBef>
                          <a:spcPts val="0"/>
                        </a:spcBef>
                        <a:spcAft>
                          <a:spcPts val="0"/>
                        </a:spcAft>
                        <a:buClr>
                          <a:schemeClr val="dk1"/>
                        </a:buClr>
                        <a:buSzPct val="25000"/>
                        <a:buFont typeface="Calibri"/>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-L.3.1b-i, L.3.3a &amp; L.3.6</a:t>
                      </a:r>
                    </a:p>
                    <a:p>
                      <a:pPr marL="0" marR="0" lvl="0" indent="0" algn="ctr" rtl="0">
                        <a:lnSpc>
                          <a:spcPct val="115000"/>
                        </a:lnSpc>
                        <a:spcBef>
                          <a:spcPts val="0"/>
                        </a:spcBef>
                        <a:spcAft>
                          <a:spcPts val="0"/>
                        </a:spcAft>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-L.4.1, L.4.3a, &amp; L.4.6</a:t>
                      </a:r>
                    </a:p>
                    <a:p>
                      <a:pPr marL="0" marR="0" lvl="0" indent="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-L.5.1b-e, L.5.3a &amp; L.5.6</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6E3BC"/>
                    </a:solidFill>
                  </a:tcPr>
                </a:tc>
                <a:tc vMerge="1">
                  <a:txBody>
                    <a:bodyPr/>
                    <a:lstStyle/>
                    <a:p>
                      <a:endParaRPr lang="en-US"/>
                    </a:p>
                  </a:txBody>
                  <a:tcPr/>
                </a:tc>
              </a:tr>
              <a:tr h="1831325">
                <a:tc>
                  <a:txBody>
                    <a:bodyPr/>
                    <a:lstStyle/>
                    <a:p>
                      <a:pPr marL="0" marR="0" lvl="0" indent="0" algn="ctr" rtl="0">
                        <a:lnSpc>
                          <a:spcPct val="115000"/>
                        </a:lnSpc>
                        <a:spcBef>
                          <a:spcPts val="0"/>
                        </a:spcBef>
                        <a:spcAft>
                          <a:spcPts val="0"/>
                        </a:spcAft>
                        <a:buClr>
                          <a:srgbClr val="000000"/>
                        </a:buClr>
                        <a:buSzPct val="25000"/>
                        <a:buFont typeface="Calibri"/>
                        <a:buNone/>
                      </a:pPr>
                      <a:r>
                        <a:rPr lang="en-US" sz="2000" b="1" u="none" strike="noStrike" cap="none">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Clr>
                          <a:srgbClr val="000000"/>
                        </a:buClr>
                        <a:buSzPct val="25000"/>
                        <a:buFont typeface="Calibri"/>
                        <a:buNone/>
                      </a:pPr>
                      <a:r>
                        <a:rPr lang="en-US" sz="900" b="1" u="none" strike="noStrike" cap="none">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Clr>
                          <a:schemeClr val="dk1"/>
                        </a:buClr>
                        <a:buSzPct val="25000"/>
                        <a:buFont typeface="Calibri"/>
                        <a:buNone/>
                      </a:pPr>
                      <a:r>
                        <a:rPr lang="en-US" sz="900" b="1">
                          <a:latin typeface="Calibri"/>
                          <a:ea typeface="Calibri"/>
                          <a:cs typeface="Calibri"/>
                          <a:sym typeface="Calibri"/>
                        </a:rPr>
                        <a:t>(E)</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chemeClr val="dk1"/>
                        </a:buClr>
                        <a:buSzPct val="25000"/>
                        <a:buFont typeface="Calibri"/>
                        <a:buNone/>
                      </a:pPr>
                      <a:r>
                        <a:rPr lang="en-US" sz="1000" u="none" strike="noStrike" cap="none">
                          <a:solidFill>
                            <a:schemeClr val="dk1"/>
                          </a:solidFill>
                          <a:latin typeface="Calibri"/>
                          <a:ea typeface="Calibri"/>
                          <a:cs typeface="Calibri"/>
                          <a:sym typeface="Calibri"/>
                        </a:rPr>
                        <a:t>The response is fully sustained and consistently and purposefully focused: </a:t>
                      </a:r>
                    </a:p>
                    <a:p>
                      <a:pPr marL="119063" marR="0" lvl="0" indent="-119063" algn="l" rtl="0">
                        <a:spcBef>
                          <a:spcPts val="0"/>
                        </a:spcBef>
                        <a:spcAft>
                          <a:spcPts val="0"/>
                        </a:spcAft>
                        <a:buClr>
                          <a:schemeClr val="dk1"/>
                        </a:buClr>
                        <a:buSzPct val="100000"/>
                        <a:buFont typeface="Arial"/>
                        <a:buChar char="•"/>
                      </a:pPr>
                      <a:r>
                        <a:rPr lang="en-US" sz="900" u="none" strike="noStrike" cap="none">
                          <a:solidFill>
                            <a:schemeClr val="dk1"/>
                          </a:solidFill>
                          <a:latin typeface="Calibri"/>
                          <a:ea typeface="Calibri"/>
                          <a:cs typeface="Calibri"/>
                          <a:sym typeface="Calibri"/>
                        </a:rPr>
                        <a:t>opinion is clearly stated, focused, and strongly maintained </a:t>
                      </a:r>
                    </a:p>
                    <a:p>
                      <a:pPr marL="119063" marR="0" lvl="0" indent="-119063" algn="l" rtl="0">
                        <a:spcBef>
                          <a:spcPts val="0"/>
                        </a:spcBef>
                        <a:buClr>
                          <a:schemeClr val="dk1"/>
                        </a:buClr>
                        <a:buSzPct val="100000"/>
                        <a:buFont typeface="Arial"/>
                        <a:buChar char="•"/>
                      </a:pPr>
                      <a:r>
                        <a:rPr lang="en-US" sz="900" u="none" strike="noStrike" cap="none">
                          <a:solidFill>
                            <a:schemeClr val="dk1"/>
                          </a:solidFill>
                          <a:latin typeface="Calibri"/>
                          <a:ea typeface="Calibri"/>
                          <a:cs typeface="Calibri"/>
                          <a:sym typeface="Calibri"/>
                        </a:rPr>
                        <a:t>opinion is communicated clearly within the context </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has a clear and effective organizational structure creating unity and completeness: </a:t>
                      </a:r>
                    </a:p>
                    <a:p>
                      <a:pPr marL="119063" marR="0" lvl="0" indent="-119063"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effective, consistent use of a variety of transitional strategies </a:t>
                      </a:r>
                    </a:p>
                    <a:p>
                      <a:pPr marL="119063" marR="0" lvl="0" indent="-119063"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logical progression of ideas from beginning to end </a:t>
                      </a:r>
                    </a:p>
                    <a:p>
                      <a:pPr marL="119063" marR="0" lvl="0" indent="-119063"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effective introduction and conclusion for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provides thorough and convincing support/evidence for the writer’s opinion that includes the effective use of sources, facts, and details: </a:t>
                      </a:r>
                    </a:p>
                    <a:p>
                      <a:pPr marL="117475" marR="0" lvl="0" indent="-117475" algn="l" rtl="0">
                        <a:spcBef>
                          <a:spcPts val="0"/>
                        </a:spcBef>
                        <a:spcAft>
                          <a:spcPts val="0"/>
                        </a:spcAft>
                        <a:buClr>
                          <a:srgbClr val="000000"/>
                        </a:buClr>
                        <a:buSzPct val="100000"/>
                        <a:buFont typeface="Arial"/>
                        <a:buChar char="•"/>
                      </a:pPr>
                      <a:r>
                        <a:rPr lang="en-US" sz="800" b="0" i="0" u="none" strike="noStrike" cap="none">
                          <a:solidFill>
                            <a:srgbClr val="000000"/>
                          </a:solidFill>
                          <a:latin typeface="Calibri"/>
                          <a:ea typeface="Calibri"/>
                          <a:cs typeface="Calibri"/>
                          <a:sym typeface="Calibri"/>
                        </a:rPr>
                        <a:t>use of evidence from sources is smoothly integrated, comprehensive, and relevant </a:t>
                      </a:r>
                    </a:p>
                    <a:p>
                      <a:pPr marL="117475" marR="0" lvl="0" indent="-117475" algn="l" rtl="0">
                        <a:spcBef>
                          <a:spcPts val="0"/>
                        </a:spcBef>
                        <a:buClr>
                          <a:srgbClr val="000000"/>
                        </a:buClr>
                        <a:buSzPct val="100000"/>
                        <a:buFont typeface="Arial"/>
                        <a:buChar char="•"/>
                      </a:pPr>
                      <a:r>
                        <a:rPr lang="en-US" sz="800" b="0" i="0" u="none" strike="noStrike" cap="none">
                          <a:solidFill>
                            <a:srgbClr val="000000"/>
                          </a:solidFill>
                          <a:latin typeface="Calibri"/>
                          <a:ea typeface="Calibri"/>
                          <a:cs typeface="Calibri"/>
                          <a:sym typeface="Calibri"/>
                        </a:rPr>
                        <a:t>effective use of a variety of elaborative techniques</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1000" b="0" i="0" u="none" strike="noStrike" cap="none">
                          <a:solidFill>
                            <a:srgbClr val="000000"/>
                          </a:solidFill>
                          <a:latin typeface="Calibri"/>
                          <a:ea typeface="Calibri"/>
                          <a:cs typeface="Calibri"/>
                          <a:sym typeface="Calibri"/>
                        </a:rPr>
                        <a:t>use of academic and domain-specific vocabulary is clearly appropriate for the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US" sz="1000" b="0" i="0" u="none" strike="noStrike" cap="none">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few, if any, errors in usage and sentence formation e</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effective and consistent use of punctuation, capitalization, and spelling</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r>
              <a:tr h="1862125">
                <a:tc>
                  <a:txBody>
                    <a:bodyPr/>
                    <a:lstStyle/>
                    <a:p>
                      <a:pPr marL="0" marR="0" lvl="0" indent="0" algn="ctr" rtl="0">
                        <a:lnSpc>
                          <a:spcPct val="115000"/>
                        </a:lnSpc>
                        <a:spcBef>
                          <a:spcPts val="0"/>
                        </a:spcBef>
                        <a:spcAft>
                          <a:spcPts val="0"/>
                        </a:spcAft>
                        <a:buClr>
                          <a:srgbClr val="000000"/>
                        </a:buClr>
                        <a:buSzPct val="25000"/>
                        <a:buFont typeface="Calibri"/>
                        <a:buNone/>
                      </a:pPr>
                      <a:r>
                        <a:rPr lang="en-US" sz="2000" b="1" u="none" strike="noStrike" cap="none">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Clr>
                          <a:srgbClr val="000000"/>
                        </a:buClr>
                        <a:buSzPct val="25000"/>
                        <a:buFont typeface="Calibri"/>
                        <a:buNone/>
                      </a:pPr>
                      <a:r>
                        <a:rPr lang="en-US" sz="1000" b="1" u="none" strike="noStrike" cap="none">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Clr>
                          <a:schemeClr val="dk1"/>
                        </a:buClr>
                        <a:buSzPct val="25000"/>
                        <a:buFont typeface="Calibri"/>
                        <a:buNone/>
                      </a:pPr>
                      <a:r>
                        <a:rPr lang="en-US" sz="1000" b="1">
                          <a:latin typeface="Calibri"/>
                          <a:ea typeface="Calibri"/>
                          <a:cs typeface="Calibri"/>
                          <a:sym typeface="Calibri"/>
                        </a:rPr>
                        <a:t>(M)</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chemeClr val="dk1"/>
                        </a:buClr>
                        <a:buSzPct val="25000"/>
                        <a:buFont typeface="Calibri"/>
                        <a:buNone/>
                      </a:pPr>
                      <a:r>
                        <a:rPr lang="en-US" sz="1000" u="none" strike="noStrike" cap="none">
                          <a:solidFill>
                            <a:schemeClr val="dk1"/>
                          </a:solidFill>
                          <a:latin typeface="Calibri"/>
                          <a:ea typeface="Calibri"/>
                          <a:cs typeface="Calibri"/>
                          <a:sym typeface="Calibri"/>
                        </a:rPr>
                        <a:t>The response is adequately sustained and generally focused: </a:t>
                      </a:r>
                    </a:p>
                    <a:p>
                      <a:pPr marL="119063" marR="0" lvl="0" indent="-119063" algn="l" rtl="0">
                        <a:spcBef>
                          <a:spcPts val="0"/>
                        </a:spcBef>
                        <a:spcAft>
                          <a:spcPts val="0"/>
                        </a:spcAft>
                        <a:buClr>
                          <a:schemeClr val="dk1"/>
                        </a:buClr>
                        <a:buSzPct val="100000"/>
                        <a:buFont typeface="Arial"/>
                        <a:buChar char="•"/>
                      </a:pPr>
                      <a:r>
                        <a:rPr lang="en-US" sz="900" u="none" strike="noStrike" cap="none">
                          <a:solidFill>
                            <a:schemeClr val="dk1"/>
                          </a:solidFill>
                          <a:latin typeface="Calibri"/>
                          <a:ea typeface="Calibri"/>
                          <a:cs typeface="Calibri"/>
                          <a:sym typeface="Calibri"/>
                        </a:rPr>
                        <a:t>opinion is clear and for the most part maintained, though some loosely related material may be present </a:t>
                      </a:r>
                    </a:p>
                    <a:p>
                      <a:pPr marL="119063" marR="0" lvl="0" indent="-119063" algn="l" rtl="0">
                        <a:spcBef>
                          <a:spcPts val="0"/>
                        </a:spcBef>
                        <a:buClr>
                          <a:schemeClr val="dk1"/>
                        </a:buClr>
                        <a:buSzPct val="100000"/>
                        <a:buFont typeface="Arial"/>
                        <a:buChar char="•"/>
                      </a:pPr>
                      <a:r>
                        <a:rPr lang="en-US" sz="900" u="none" strike="noStrike" cap="none">
                          <a:solidFill>
                            <a:schemeClr val="dk1"/>
                          </a:solidFill>
                          <a:latin typeface="Calibri"/>
                          <a:ea typeface="Calibri"/>
                          <a:cs typeface="Calibri"/>
                          <a:sym typeface="Calibri"/>
                        </a:rPr>
                        <a:t>context provided for the claim is adequate </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dirty="0">
                          <a:solidFill>
                            <a:srgbClr val="000000"/>
                          </a:solidFill>
                          <a:latin typeface="Calibri"/>
                          <a:ea typeface="Calibri"/>
                          <a:cs typeface="Calibri"/>
                          <a:sym typeface="Calibri"/>
                        </a:rPr>
                        <a:t>The response has an recognizable organizational structure, though there may be minor flaws and some ideas may be loosely connected: </a:t>
                      </a:r>
                    </a:p>
                    <a:p>
                      <a:pPr marL="119063" marR="0" lvl="0" indent="-119063" algn="l" rtl="0">
                        <a:spcBef>
                          <a:spcPts val="0"/>
                        </a:spcBef>
                        <a:spcAft>
                          <a:spcPts val="0"/>
                        </a:spcAft>
                        <a:buClr>
                          <a:srgbClr val="000000"/>
                        </a:buClr>
                        <a:buSzPct val="100000"/>
                        <a:buFont typeface="Arial"/>
                        <a:buChar char="•"/>
                      </a:pPr>
                      <a:r>
                        <a:rPr lang="en-US" sz="900" b="0" i="0" u="none" strike="noStrike" cap="none" dirty="0">
                          <a:solidFill>
                            <a:srgbClr val="000000"/>
                          </a:solidFill>
                          <a:latin typeface="Calibri"/>
                          <a:ea typeface="Calibri"/>
                          <a:cs typeface="Calibri"/>
                          <a:sym typeface="Calibri"/>
                        </a:rPr>
                        <a:t>adequate use of transitional strategies with some variety</a:t>
                      </a:r>
                    </a:p>
                    <a:p>
                      <a:pPr marL="119063" marR="0" lvl="0" indent="-119063" algn="l" rtl="0">
                        <a:spcBef>
                          <a:spcPts val="0"/>
                        </a:spcBef>
                        <a:spcAft>
                          <a:spcPts val="0"/>
                        </a:spcAft>
                        <a:buClr>
                          <a:srgbClr val="000000"/>
                        </a:buClr>
                        <a:buSzPct val="100000"/>
                        <a:buFont typeface="Arial"/>
                        <a:buChar char="•"/>
                      </a:pPr>
                      <a:r>
                        <a:rPr lang="en-US" sz="900" b="0" i="0" u="none" strike="noStrike" cap="none" dirty="0">
                          <a:solidFill>
                            <a:srgbClr val="000000"/>
                          </a:solidFill>
                          <a:latin typeface="Calibri"/>
                          <a:ea typeface="Calibri"/>
                          <a:cs typeface="Calibri"/>
                          <a:sym typeface="Calibri"/>
                        </a:rPr>
                        <a:t> adequate progression of ideas from beginning to end</a:t>
                      </a:r>
                    </a:p>
                    <a:p>
                      <a:pPr marL="119063" marR="0" lvl="0" indent="-119063" algn="l" rtl="0">
                        <a:spcBef>
                          <a:spcPts val="0"/>
                        </a:spcBef>
                        <a:buClr>
                          <a:srgbClr val="000000"/>
                        </a:buClr>
                        <a:buSzPct val="100000"/>
                        <a:buFont typeface="Arial"/>
                        <a:buChar char="•"/>
                      </a:pPr>
                      <a:r>
                        <a:rPr lang="en-US" sz="900" b="0" i="0" u="none" strike="noStrike" cap="none" dirty="0">
                          <a:solidFill>
                            <a:srgbClr val="000000"/>
                          </a:solidFill>
                          <a:latin typeface="Calibri"/>
                          <a:ea typeface="Calibri"/>
                          <a:cs typeface="Calibri"/>
                          <a:sym typeface="Calibri"/>
                        </a:rPr>
                        <a:t> adequate introduction and conclusion</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provides adequate support/evidence for the writer’s opinion that includes the use of sources, facts, and details: </a:t>
                      </a:r>
                    </a:p>
                    <a:p>
                      <a:pPr marL="117475" marR="0" lvl="0" indent="-117475"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some evidence from sources is integrated, though citations may be general or imprecise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adequate use of some elaborative techniques</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adequately expresses ideas, employing a mix of precise with more general language: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use of domain-specific vocabulary is generally appropriate for the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demonstrates an adequate command of conventions: </a:t>
                      </a:r>
                    </a:p>
                    <a:p>
                      <a:pPr marL="117475" marR="0" lvl="0" indent="-117475"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some errors in usage and sentence formation are present, but no systematic pattern of errors is displayed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adequate use of punctuation, capitalization, and spelling</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r>
              <a:tr h="1889125">
                <a:tc>
                  <a:txBody>
                    <a:bodyPr/>
                    <a:lstStyle/>
                    <a:p>
                      <a:pPr marL="0" marR="0" lvl="0" indent="0" algn="ctr" rtl="0">
                        <a:lnSpc>
                          <a:spcPct val="115000"/>
                        </a:lnSpc>
                        <a:spcBef>
                          <a:spcPts val="0"/>
                        </a:spcBef>
                        <a:spcAft>
                          <a:spcPts val="0"/>
                        </a:spcAft>
                        <a:buClr>
                          <a:srgbClr val="000000"/>
                        </a:buClr>
                        <a:buSzPct val="25000"/>
                        <a:buFont typeface="Calibri"/>
                        <a:buNone/>
                      </a:pPr>
                      <a:r>
                        <a:rPr lang="en-US" sz="2000" b="1" u="none" strike="noStrike" cap="none">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Clr>
                          <a:srgbClr val="000000"/>
                        </a:buClr>
                        <a:buSzPct val="25000"/>
                        <a:buFont typeface="Calibri"/>
                        <a:buNone/>
                      </a:pPr>
                      <a:r>
                        <a:rPr lang="en-US" sz="900" b="1" u="none" strike="noStrike" cap="none">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Clr>
                          <a:schemeClr val="dk1"/>
                        </a:buClr>
                        <a:buSzPct val="25000"/>
                        <a:buFont typeface="Calibri"/>
                        <a:buNone/>
                      </a:pPr>
                      <a:r>
                        <a:rPr lang="en-US" sz="900" b="1">
                          <a:latin typeface="Calibri"/>
                          <a:ea typeface="Calibri"/>
                          <a:cs typeface="Calibri"/>
                          <a:sym typeface="Calibri"/>
                        </a:rPr>
                        <a:t>(NM)</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chemeClr val="dk1"/>
                        </a:buClr>
                        <a:buSzPct val="25000"/>
                        <a:buFont typeface="Calibri"/>
                        <a:buNone/>
                      </a:pPr>
                      <a:r>
                        <a:rPr lang="en-US" sz="1000" u="none" strike="noStrike" cap="none">
                          <a:solidFill>
                            <a:schemeClr val="dk1"/>
                          </a:solidFill>
                          <a:latin typeface="Calibri"/>
                          <a:ea typeface="Calibri"/>
                          <a:cs typeface="Calibri"/>
                          <a:sym typeface="Calibri"/>
                        </a:rPr>
                        <a:t>The response is somewhat sustained with some extraneous material or a minor drift in focus: </a:t>
                      </a:r>
                    </a:p>
                    <a:p>
                      <a:pPr marL="119063" marR="0" lvl="0" indent="-119063" algn="l" rtl="0">
                        <a:spcBef>
                          <a:spcPts val="0"/>
                        </a:spcBef>
                        <a:spcAft>
                          <a:spcPts val="0"/>
                        </a:spcAft>
                        <a:buClr>
                          <a:schemeClr val="dk1"/>
                        </a:buClr>
                        <a:buSzPct val="100000"/>
                        <a:buFont typeface="Arial"/>
                        <a:buChar char="•"/>
                      </a:pPr>
                      <a:r>
                        <a:rPr lang="en-US" sz="900" u="none" strike="noStrike" cap="none">
                          <a:solidFill>
                            <a:schemeClr val="dk1"/>
                          </a:solidFill>
                          <a:latin typeface="Calibri"/>
                          <a:ea typeface="Calibri"/>
                          <a:cs typeface="Calibri"/>
                          <a:sym typeface="Calibri"/>
                        </a:rPr>
                        <a:t>may be clearly focused on the opinion but is insufficiently sustained </a:t>
                      </a:r>
                    </a:p>
                    <a:p>
                      <a:pPr marL="119063" marR="0" lvl="0" indent="-119063" algn="l" rtl="0">
                        <a:spcBef>
                          <a:spcPts val="0"/>
                        </a:spcBef>
                        <a:buClr>
                          <a:schemeClr val="dk1"/>
                        </a:buClr>
                        <a:buSzPct val="100000"/>
                        <a:buFont typeface="Arial"/>
                        <a:buChar char="•"/>
                      </a:pPr>
                      <a:r>
                        <a:rPr lang="en-US" sz="900" u="none" strike="noStrike" cap="none">
                          <a:solidFill>
                            <a:schemeClr val="dk1"/>
                          </a:solidFill>
                          <a:latin typeface="Calibri"/>
                          <a:ea typeface="Calibri"/>
                          <a:cs typeface="Calibri"/>
                          <a:sym typeface="Calibri"/>
                        </a:rPr>
                        <a:t>opinion on the issue may be unclear and unfocused </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has an inconsistent organizational structure, and flaws are evident: </a:t>
                      </a:r>
                    </a:p>
                    <a:p>
                      <a:pPr marL="117475" marR="0" lvl="0" indent="-117475"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inconsistent use of transitional strategies with little variety </a:t>
                      </a:r>
                    </a:p>
                    <a:p>
                      <a:pPr marL="117475" marR="0" lvl="0" indent="-117475"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uneven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conclusion and introduction, if present, are weak</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provides uneven, cursory support/evidence for the writer’s opinion that includes partial or uneven use of sources, facts, and details: </a:t>
                      </a:r>
                    </a:p>
                    <a:p>
                      <a:pPr marL="117475" marR="0" lvl="0" indent="-117475" algn="l" rtl="0">
                        <a:spcBef>
                          <a:spcPts val="0"/>
                        </a:spcBef>
                        <a:spcAft>
                          <a:spcPts val="0"/>
                        </a:spcAft>
                        <a:buClr>
                          <a:srgbClr val="000000"/>
                        </a:buClr>
                        <a:buSzPct val="100000"/>
                        <a:buFont typeface="Arial"/>
                        <a:buChar char="•"/>
                      </a:pPr>
                      <a:r>
                        <a:rPr lang="en-US" sz="800" b="0" i="0" u="none" strike="noStrike" cap="none">
                          <a:solidFill>
                            <a:srgbClr val="000000"/>
                          </a:solidFill>
                          <a:latin typeface="Calibri"/>
                          <a:ea typeface="Calibri"/>
                          <a:cs typeface="Calibri"/>
                          <a:sym typeface="Calibri"/>
                        </a:rPr>
                        <a:t>evidence from sources is weakly integrated, and citations, if present, are uneven </a:t>
                      </a:r>
                    </a:p>
                    <a:p>
                      <a:pPr marL="117475" marR="0" lvl="0" indent="-117475" algn="l" rtl="0">
                        <a:spcBef>
                          <a:spcPts val="0"/>
                        </a:spcBef>
                        <a:buClr>
                          <a:srgbClr val="000000"/>
                        </a:buClr>
                        <a:buSzPct val="100000"/>
                        <a:buFont typeface="Arial"/>
                        <a:buChar char="•"/>
                      </a:pPr>
                      <a:r>
                        <a:rPr lang="en-US" sz="800" b="0" i="0" u="none" strike="noStrike" cap="none">
                          <a:solidFill>
                            <a:srgbClr val="000000"/>
                          </a:solidFill>
                          <a:latin typeface="Calibri"/>
                          <a:ea typeface="Calibri"/>
                          <a:cs typeface="Calibri"/>
                          <a:sym typeface="Calibri"/>
                        </a:rPr>
                        <a:t>weak or uneven use of elaborative techniques</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US" sz="1000" b="0" i="0" u="none" strike="noStrike" cap="none">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use of domain-specific vocabulary that may at times be inappropriate for the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use of domain-specific vocabulary that may at times be inappropriate for the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r>
              <a:tr h="1599600">
                <a:tc>
                  <a:txBody>
                    <a:bodyPr/>
                    <a:lstStyle/>
                    <a:p>
                      <a:pPr marL="0" marR="0" lvl="0" indent="0" algn="ctr" rtl="0">
                        <a:lnSpc>
                          <a:spcPct val="115000"/>
                        </a:lnSpc>
                        <a:spcBef>
                          <a:spcPts val="0"/>
                        </a:spcBef>
                        <a:spcAft>
                          <a:spcPts val="0"/>
                        </a:spcAft>
                        <a:buClr>
                          <a:srgbClr val="000000"/>
                        </a:buClr>
                        <a:buSzPct val="25000"/>
                        <a:buFont typeface="Calibri"/>
                        <a:buNone/>
                      </a:pPr>
                      <a:r>
                        <a:rPr lang="en-US" sz="2000" b="1" u="none" strike="noStrike" cap="none">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Clr>
                          <a:srgbClr val="000000"/>
                        </a:buClr>
                        <a:buSzPct val="25000"/>
                        <a:buFont typeface="Calibri"/>
                        <a:buNone/>
                      </a:pPr>
                      <a:r>
                        <a:rPr lang="en-US" sz="1000" b="1" u="none" strike="noStrike" cap="none">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Clr>
                          <a:schemeClr val="dk1"/>
                        </a:buClr>
                        <a:buSzPct val="25000"/>
                        <a:buFont typeface="Calibri"/>
                        <a:buNone/>
                      </a:pPr>
                      <a:r>
                        <a:rPr lang="en-US" sz="1000" b="1">
                          <a:latin typeface="Calibri"/>
                          <a:ea typeface="Calibri"/>
                          <a:cs typeface="Calibri"/>
                          <a:sym typeface="Calibri"/>
                        </a:rPr>
                        <a:t>(NY)</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chemeClr val="dk1"/>
                        </a:buClr>
                        <a:buSzPct val="25000"/>
                        <a:buFont typeface="Calibri"/>
                        <a:buNone/>
                      </a:pPr>
                      <a:r>
                        <a:rPr lang="en-US" sz="1000" u="none" strike="noStrike" cap="none">
                          <a:solidFill>
                            <a:schemeClr val="dk1"/>
                          </a:solidFill>
                          <a:latin typeface="Calibri"/>
                          <a:ea typeface="Calibri"/>
                          <a:cs typeface="Calibri"/>
                          <a:sym typeface="Calibri"/>
                        </a:rPr>
                        <a:t>The response may be related to the purpose but may offer little or no focus: </a:t>
                      </a:r>
                    </a:p>
                    <a:p>
                      <a:pPr marL="119063" marR="0" lvl="0" indent="-119063" algn="l" rtl="0">
                        <a:spcBef>
                          <a:spcPts val="0"/>
                        </a:spcBef>
                        <a:spcAft>
                          <a:spcPts val="0"/>
                        </a:spcAft>
                        <a:buClr>
                          <a:schemeClr val="dk1"/>
                        </a:buClr>
                        <a:buSzPct val="100000"/>
                        <a:buFont typeface="Arial"/>
                        <a:buChar char="•"/>
                      </a:pPr>
                      <a:r>
                        <a:rPr lang="en-US" sz="900" u="none" strike="noStrike" cap="none">
                          <a:solidFill>
                            <a:schemeClr val="dk1"/>
                          </a:solidFill>
                          <a:latin typeface="Calibri"/>
                          <a:ea typeface="Calibri"/>
                          <a:cs typeface="Calibri"/>
                          <a:sym typeface="Calibri"/>
                        </a:rPr>
                        <a:t>may be very brief </a:t>
                      </a:r>
                    </a:p>
                    <a:p>
                      <a:pPr marL="119063" marR="0" lvl="0" indent="-119063" algn="l" rtl="0">
                        <a:spcBef>
                          <a:spcPts val="0"/>
                        </a:spcBef>
                        <a:spcAft>
                          <a:spcPts val="0"/>
                        </a:spcAft>
                        <a:buClr>
                          <a:schemeClr val="dk1"/>
                        </a:buClr>
                        <a:buSzPct val="100000"/>
                        <a:buFont typeface="Arial"/>
                        <a:buChar char="•"/>
                      </a:pPr>
                      <a:r>
                        <a:rPr lang="en-US" sz="900" u="none" strike="noStrike" cap="none">
                          <a:solidFill>
                            <a:schemeClr val="dk1"/>
                          </a:solidFill>
                          <a:latin typeface="Calibri"/>
                          <a:ea typeface="Calibri"/>
                          <a:cs typeface="Calibri"/>
                          <a:sym typeface="Calibri"/>
                        </a:rPr>
                        <a:t>may have a major drift </a:t>
                      </a:r>
                    </a:p>
                    <a:p>
                      <a:pPr marL="119063" marR="0" lvl="0" indent="-119063" algn="l" rtl="0">
                        <a:spcBef>
                          <a:spcPts val="0"/>
                        </a:spcBef>
                        <a:buClr>
                          <a:schemeClr val="dk1"/>
                        </a:buClr>
                        <a:buSzPct val="100000"/>
                        <a:buFont typeface="Arial"/>
                        <a:buChar char="•"/>
                      </a:pPr>
                      <a:r>
                        <a:rPr lang="en-US" sz="900" u="none" strike="noStrike" cap="none">
                          <a:solidFill>
                            <a:schemeClr val="dk1"/>
                          </a:solidFill>
                          <a:latin typeface="Calibri"/>
                          <a:ea typeface="Calibri"/>
                          <a:cs typeface="Calibri"/>
                          <a:sym typeface="Calibri"/>
                        </a:rPr>
                        <a:t>opinion may be confusing or ambiguous </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has little or no discernible organizational structure: </a:t>
                      </a:r>
                    </a:p>
                    <a:p>
                      <a:pPr marL="117475" marR="0" lvl="0" indent="-117475"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few or no transitional strategies are evident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frequent extraneous ideas may intrude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provides minimal support/evidence for the writer’s opinion that includes little or no use of sources, facts, and details: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use of evidence from sources is minimal, absent, in error, or irrelevant</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expression of ideas is vague, lacks clarity, or is confusing: </a:t>
                      </a:r>
                    </a:p>
                    <a:p>
                      <a:pPr marL="117475" marR="0" lvl="0" indent="-117475" algn="l" rtl="0">
                        <a:spcBef>
                          <a:spcPts val="0"/>
                        </a:spcBef>
                        <a:spcAft>
                          <a:spcPts val="0"/>
                        </a:spcAft>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uses limited language or domain-specific vocabulary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may have little sense of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The response demonstrates a lack of command of conventions: </a:t>
                      </a:r>
                    </a:p>
                    <a:p>
                      <a:pPr marL="117475" marR="0" lvl="0" indent="-117475" algn="l" rtl="0">
                        <a:spcBef>
                          <a:spcPts val="0"/>
                        </a:spcBef>
                        <a:buClr>
                          <a:srgbClr val="000000"/>
                        </a:buClr>
                        <a:buSzPct val="100000"/>
                        <a:buFont typeface="Arial"/>
                        <a:buChar char="•"/>
                      </a:pPr>
                      <a:r>
                        <a:rPr lang="en-US" sz="900" b="0" i="0" u="none" strike="noStrike" cap="none">
                          <a:solidFill>
                            <a:srgbClr val="000000"/>
                          </a:solidFill>
                          <a:latin typeface="Calibri"/>
                          <a:ea typeface="Calibri"/>
                          <a:cs typeface="Calibri"/>
                          <a:sym typeface="Calibri"/>
                        </a:rPr>
                        <a:t>errors are frequent and severe and meaning is often obscured</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Clr>
                          <a:srgbClr val="000000"/>
                        </a:buClr>
                        <a:buSzPct val="25000"/>
                        <a:buFont typeface="Calibri"/>
                        <a:buNone/>
                      </a:pPr>
                      <a:r>
                        <a:rPr lang="en-US" sz="2000" b="1" u="none" strike="noStrike" cap="none">
                          <a:solidFill>
                            <a:srgbClr val="000000"/>
                          </a:solidFill>
                          <a:latin typeface="Calibri"/>
                          <a:ea typeface="Calibri"/>
                          <a:cs typeface="Calibri"/>
                          <a:sym typeface="Calibri"/>
                        </a:rPr>
                        <a:t>0</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gridSpan="5">
                  <a:txBody>
                    <a:bodyPr/>
                    <a:lstStyle/>
                    <a:p>
                      <a:pPr marL="0" marR="0" lvl="0" indent="0" algn="l" rtl="0">
                        <a:spcBef>
                          <a:spcPts val="0"/>
                        </a:spcBef>
                        <a:buClr>
                          <a:srgbClr val="000000"/>
                        </a:buClr>
                        <a:buSzPct val="25000"/>
                        <a:buFont typeface="Calibri"/>
                        <a:buNone/>
                      </a:pPr>
                      <a:r>
                        <a:rPr lang="en-US" sz="1000" b="0" i="0" u="none" strike="noStrike" cap="none">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07" name="Shape 607"/>
          <p:cNvSpPr/>
          <p:nvPr/>
        </p:nvSpPr>
        <p:spPr>
          <a:xfrm>
            <a:off x="184751" y="30441"/>
            <a:ext cx="5891149" cy="346227"/>
          </a:xfrm>
          <a:prstGeom prst="rect">
            <a:avLst/>
          </a:prstGeom>
          <a:noFill/>
          <a:ln>
            <a:noFill/>
          </a:ln>
        </p:spPr>
        <p:txBody>
          <a:bodyPr lIns="96875" tIns="48425" rIns="96875" bIns="48425" anchor="t" anchorCtr="0">
            <a:noAutofit/>
          </a:bodyPr>
          <a:lstStyle/>
          <a:p>
            <a:pPr marL="0" marR="0" lvl="0" indent="0" algn="l" rtl="0">
              <a:spcBef>
                <a:spcPts val="0"/>
              </a:spcBef>
              <a:buClr>
                <a:schemeClr val="dk1"/>
              </a:buClr>
              <a:buSzPct val="25000"/>
              <a:buFont typeface="Calibri"/>
              <a:buNone/>
            </a:pPr>
            <a:r>
              <a:rPr lang="en-US" sz="1600" b="1" i="0" u="none" strike="noStrike" cap="none">
                <a:solidFill>
                  <a:schemeClr val="dk1"/>
                </a:solidFill>
                <a:latin typeface="Calibri"/>
                <a:ea typeface="Calibri"/>
                <a:cs typeface="Calibri"/>
                <a:sym typeface="Calibri"/>
              </a:rPr>
              <a:t> Grades 3 - 5: Generic 4-Point Opinion Writing Rubric </a:t>
            </a:r>
          </a:p>
        </p:txBody>
      </p:sp>
      <p:sp>
        <p:nvSpPr>
          <p:cNvPr id="608" name="Shape 608"/>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Clr>
                <a:srgbClr val="888888"/>
              </a:buClr>
              <a:buSzPct val="25000"/>
              <a:buFont typeface="Calibri"/>
              <a:buNone/>
            </a:pPr>
            <a:r>
              <a:rPr lang="en-US" sz="1200">
                <a:solidFill>
                  <a:srgbClr val="888888"/>
                </a:solidFill>
                <a:latin typeface="Calibri"/>
                <a:ea typeface="Calibri"/>
                <a:cs typeface="Calibri"/>
                <a:sym typeface="Calibri"/>
              </a:rPr>
              <a:t> </a:t>
            </a:r>
          </a:p>
        </p:txBody>
      </p:sp>
      <p:sp>
        <p:nvSpPr>
          <p:cNvPr id="5" name="TextBox 4"/>
          <p:cNvSpPr txBox="1"/>
          <p:nvPr/>
        </p:nvSpPr>
        <p:spPr>
          <a:xfrm rot="19851382">
            <a:off x="-25879" y="4103718"/>
            <a:ext cx="7654486" cy="1015663"/>
          </a:xfrm>
          <a:prstGeom prst="rect">
            <a:avLst/>
          </a:prstGeom>
          <a:noFill/>
        </p:spPr>
        <p:txBody>
          <a:bodyPr wrap="square" rtlCol="0">
            <a:spAutoFit/>
          </a:bodyPr>
          <a:lstStyle/>
          <a:p>
            <a:pPr algn="ctr" defTabSz="1018824"/>
            <a:r>
              <a:rPr lang="en-US" sz="6000" kern="1200" dirty="0" smtClean="0">
                <a:solidFill>
                  <a:prstClr val="white">
                    <a:lumMod val="50000"/>
                  </a:prstClr>
                </a:solidFill>
                <a:latin typeface="Calibri"/>
                <a:ea typeface="+mn-ea"/>
                <a:cs typeface="+mn-cs"/>
              </a:rPr>
              <a:t>NOT YET TRANSLATED</a:t>
            </a:r>
            <a:endParaRPr lang="en-US" sz="6000" kern="1200" dirty="0">
              <a:solidFill>
                <a:prstClr val="white">
                  <a:lumMod val="50000"/>
                </a:prstClr>
              </a:solidFill>
              <a:latin typeface="Calibri"/>
              <a:ea typeface="+mn-ea"/>
              <a:cs typeface="+mn-cs"/>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26</a:t>
            </a:fld>
            <a:endParaRPr lang="en-US" sz="1200" dirty="0">
              <a:solidFill>
                <a:srgbClr val="888888"/>
              </a:solidFill>
              <a:latin typeface="Calibri"/>
              <a:ea typeface="Calibri"/>
              <a:cs typeface="Calibri"/>
              <a:sym typeface="Calibri"/>
            </a:endParaRPr>
          </a:p>
        </p:txBody>
      </p:sp>
      <p:graphicFrame>
        <p:nvGraphicFramePr>
          <p:cNvPr id="614" name="Shape 614"/>
          <p:cNvGraphicFramePr/>
          <p:nvPr/>
        </p:nvGraphicFramePr>
        <p:xfrm>
          <a:off x="161925" y="164123"/>
          <a:ext cx="7458550" cy="5502015"/>
        </p:xfrm>
        <a:graphic>
          <a:graphicData uri="http://schemas.openxmlformats.org/drawingml/2006/table">
            <a:tbl>
              <a:tblPr firstRow="1" bandRow="1">
                <a:noFill/>
                <a:tableStyleId>{091DE402-5FB3-46B0-AA6F-EA3C15B787BF}</a:tableStyleId>
              </a:tblPr>
              <a:tblGrid>
                <a:gridCol w="676275"/>
                <a:gridCol w="1143000"/>
                <a:gridCol w="1371600"/>
                <a:gridCol w="1491825"/>
                <a:gridCol w="1421525"/>
                <a:gridCol w="1354325"/>
              </a:tblGrid>
              <a:tr h="508075">
                <a:tc gridSpan="6">
                  <a:txBody>
                    <a:bodyPr/>
                    <a:lstStyle/>
                    <a:p>
                      <a:pPr marL="0" marR="0" lvl="0" indent="0" algn="l" rtl="0">
                        <a:spcBef>
                          <a:spcPts val="0"/>
                        </a:spcBef>
                        <a:buSzPct val="25000"/>
                        <a:buNone/>
                      </a:pPr>
                      <a:r>
                        <a:rPr lang="en-US" sz="900" dirty="0">
                          <a:solidFill>
                            <a:schemeClr val="dk1"/>
                          </a:solidFill>
                        </a:rPr>
                        <a:t>W.3.1 Write opinion pieces on topics or texts, supporting a point of view with reasons.</a:t>
                      </a:r>
                    </a:p>
                    <a:p>
                      <a:pPr marL="0" marR="0" lvl="0" indent="0" algn="l" rtl="0">
                        <a:spcBef>
                          <a:spcPts val="0"/>
                        </a:spcBef>
                        <a:buSzPct val="25000"/>
                        <a:buNone/>
                      </a:pPr>
                      <a:r>
                        <a:rPr lang="en-US" sz="900" dirty="0">
                          <a:solidFill>
                            <a:schemeClr val="dk1"/>
                          </a:solidFill>
                        </a:rPr>
                        <a:t>W.3.1.a Introduce the topic or text they are writing about, state an opinion, and create an organizational structure that lists reasons.</a:t>
                      </a:r>
                    </a:p>
                    <a:p>
                      <a:pPr marL="0" marR="0" lvl="0" indent="0" algn="l" rtl="0">
                        <a:spcBef>
                          <a:spcPts val="0"/>
                        </a:spcBef>
                        <a:buSzPct val="25000"/>
                        <a:buNone/>
                      </a:pPr>
                      <a:r>
                        <a:rPr lang="en-US" sz="900" dirty="0">
                          <a:solidFill>
                            <a:schemeClr val="dk1"/>
                          </a:solidFill>
                        </a:rPr>
                        <a:t>W.3.1.b Provide reasons that support the opinion.</a:t>
                      </a:r>
                    </a:p>
                    <a:p>
                      <a:pPr marL="0" marR="0" lvl="0" indent="0" algn="l" rtl="0">
                        <a:spcBef>
                          <a:spcPts val="0"/>
                        </a:spcBef>
                        <a:buSzPct val="25000"/>
                        <a:buNone/>
                      </a:pPr>
                      <a:r>
                        <a:rPr lang="en-US" sz="900" dirty="0">
                          <a:solidFill>
                            <a:schemeClr val="dk1"/>
                          </a:solidFill>
                        </a:rPr>
                        <a:t>W.3.1.c Use linking words and phrases (e.g., because, therefore, since, for example) to connect opinion and reasons.</a:t>
                      </a:r>
                    </a:p>
                    <a:p>
                      <a:pPr marL="0" marR="0" lvl="0" indent="0" algn="l" rtl="0">
                        <a:spcBef>
                          <a:spcPts val="0"/>
                        </a:spcBef>
                        <a:buSzPct val="25000"/>
                        <a:buNone/>
                      </a:pPr>
                      <a:r>
                        <a:rPr lang="en-US" sz="900" dirty="0">
                          <a:solidFill>
                            <a:schemeClr val="dk1"/>
                          </a:solidFill>
                        </a:rPr>
                        <a:t>W.3.1.d Provide a concluding statement or section.</a:t>
                      </a:r>
                    </a:p>
                  </a:txBody>
                  <a:tcPr marL="97150" marR="77000" marT="38500" marB="38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75">
                <a:tc gridSpan="6">
                  <a:txBody>
                    <a:bodyPr/>
                    <a:lstStyle/>
                    <a:p>
                      <a:pPr marL="0" marR="0" lvl="0" indent="0" algn="ctr" rtl="0">
                        <a:lnSpc>
                          <a:spcPct val="100000"/>
                        </a:lnSpc>
                        <a:spcBef>
                          <a:spcPts val="0"/>
                        </a:spcBef>
                        <a:spcAft>
                          <a:spcPts val="0"/>
                        </a:spcAft>
                        <a:buSzPct val="25000"/>
                        <a:buNone/>
                      </a:pPr>
                      <a:r>
                        <a:rPr lang="en-US" sz="1300" b="1"/>
                        <a:t>Opinion </a:t>
                      </a:r>
                      <a:r>
                        <a:rPr lang="en-US" sz="1300"/>
                        <a:t>Full Composition Performance Task Score </a:t>
                      </a:r>
                      <a:r>
                        <a:rPr lang="en-US" sz="1300" b="1"/>
                        <a:t>“4” </a:t>
                      </a:r>
                      <a:r>
                        <a:rPr lang="en-US" sz="1300"/>
                        <a:t>Example </a:t>
                      </a:r>
                      <a:r>
                        <a:rPr lang="en-US" sz="1300" b="1" i="1"/>
                        <a:t>SBAC Rubric Grades 3 - 5</a:t>
                      </a:r>
                    </a:p>
                  </a:txBody>
                  <a:tcPr marL="97150" marR="77000" marT="38500" marB="38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rowSpan="2">
                  <a:txBody>
                    <a:bodyPr/>
                    <a:lstStyle/>
                    <a:p>
                      <a:pPr marL="0" marR="0" lvl="0" indent="0" algn="ctr" rtl="0">
                        <a:lnSpc>
                          <a:spcPct val="100000"/>
                        </a:lnSpc>
                        <a:spcBef>
                          <a:spcPts val="0"/>
                        </a:spcBef>
                        <a:spcAft>
                          <a:spcPts val="0"/>
                        </a:spcAft>
                        <a:buSzPct val="25000"/>
                        <a:buNone/>
                      </a:pPr>
                      <a:r>
                        <a:rPr lang="en-US" sz="1500" b="1"/>
                        <a:t>score</a:t>
                      </a:r>
                    </a:p>
                  </a:txBody>
                  <a:tcPr marL="97150" marR="77000" marT="38500" marB="38500" anchor="ctr"/>
                </a:tc>
                <a:tc gridSpan="2">
                  <a:txBody>
                    <a:bodyPr/>
                    <a:lstStyle/>
                    <a:p>
                      <a:pPr marL="0" marR="0" lvl="0" indent="0" algn="ctr" rtl="0">
                        <a:lnSpc>
                          <a:spcPct val="100000"/>
                        </a:lnSpc>
                        <a:spcBef>
                          <a:spcPts val="0"/>
                        </a:spcBef>
                        <a:spcAft>
                          <a:spcPts val="0"/>
                        </a:spcAft>
                        <a:buSzPct val="25000"/>
                        <a:buNone/>
                      </a:pPr>
                      <a:r>
                        <a:rPr lang="en-US" sz="1000"/>
                        <a:t>Statement of Purpose/Focus and Organization</a:t>
                      </a:r>
                    </a:p>
                  </a:txBody>
                  <a:tcPr marL="97150" marR="77000" marT="38500" marB="38500" anchor="ctr">
                    <a:solidFill>
                      <a:srgbClr val="93B3D7"/>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SzPct val="25000"/>
                        <a:buNone/>
                      </a:pPr>
                      <a:r>
                        <a:rPr lang="en-US" sz="1000"/>
                        <a:t>Development: Language and Elaboration</a:t>
                      </a:r>
                    </a:p>
                    <a:p>
                      <a:pPr marL="0" marR="0" lvl="0" indent="0" algn="ctr" rtl="0">
                        <a:lnSpc>
                          <a:spcPct val="100000"/>
                        </a:lnSpc>
                        <a:spcBef>
                          <a:spcPts val="0"/>
                        </a:spcBef>
                        <a:spcAft>
                          <a:spcPts val="0"/>
                        </a:spcAft>
                        <a:buSzPct val="25000"/>
                        <a:buNone/>
                      </a:pPr>
                      <a:r>
                        <a:rPr lang="en-US" sz="1000"/>
                        <a:t>of Evidence</a:t>
                      </a:r>
                    </a:p>
                  </a:txBody>
                  <a:tcPr marL="97150" marR="77000" marT="38500" marB="38500" anchor="ctr">
                    <a:solidFill>
                      <a:srgbClr val="D6E3BC"/>
                    </a:solidFill>
                  </a:tcPr>
                </a:tc>
                <a:tc hMerge="1">
                  <a:txBody>
                    <a:bodyPr/>
                    <a:lstStyle/>
                    <a:p>
                      <a:endParaRPr lang="en-US"/>
                    </a:p>
                  </a:txBody>
                  <a:tcPr/>
                </a:tc>
                <a:tc rowSpan="2">
                  <a:txBody>
                    <a:bodyPr/>
                    <a:lstStyle/>
                    <a:p>
                      <a:pPr marL="0" marR="0" lvl="0" indent="0" algn="ctr" rtl="0">
                        <a:lnSpc>
                          <a:spcPct val="100000"/>
                        </a:lnSpc>
                        <a:spcBef>
                          <a:spcPts val="0"/>
                        </a:spcBef>
                        <a:spcAft>
                          <a:spcPts val="0"/>
                        </a:spcAft>
                        <a:buSzPct val="25000"/>
                        <a:buNone/>
                      </a:pPr>
                      <a:r>
                        <a:rPr lang="en-US" sz="900">
                          <a:latin typeface="Calibri"/>
                          <a:ea typeface="Calibri"/>
                          <a:cs typeface="Calibri"/>
                          <a:sym typeface="Calibri"/>
                        </a:rPr>
                        <a:t>Conventions</a:t>
                      </a:r>
                    </a:p>
                  </a:txBody>
                  <a:tcPr marL="97150" marR="77000" marT="38500" marB="38500" anchor="ctr">
                    <a:solidFill>
                      <a:srgbClr val="FBD4B4"/>
                    </a:solidFill>
                  </a:tcPr>
                </a:tc>
              </a:tr>
              <a:tr h="168750">
                <a:tc vMerge="1">
                  <a:txBody>
                    <a:bodyPr/>
                    <a:lstStyle/>
                    <a:p>
                      <a:endParaRPr lang="en-US"/>
                    </a:p>
                  </a:txBody>
                  <a:tcPr/>
                </a:tc>
                <a:tc>
                  <a:txBody>
                    <a:bodyPr/>
                    <a:lstStyle/>
                    <a:p>
                      <a:pPr marL="0" marR="0" lvl="0" indent="0" algn="ctr" rtl="0">
                        <a:lnSpc>
                          <a:spcPct val="100000"/>
                        </a:lnSpc>
                        <a:spcBef>
                          <a:spcPts val="0"/>
                        </a:spcBef>
                        <a:spcAft>
                          <a:spcPts val="0"/>
                        </a:spcAft>
                        <a:buSzPct val="25000"/>
                        <a:buNone/>
                      </a:pPr>
                      <a:r>
                        <a:rPr lang="en-US" sz="1000"/>
                        <a:t>Statement of</a:t>
                      </a:r>
                    </a:p>
                    <a:p>
                      <a:pPr marL="0" marR="0" lvl="0" indent="0" algn="ctr" rtl="0">
                        <a:lnSpc>
                          <a:spcPct val="100000"/>
                        </a:lnSpc>
                        <a:spcBef>
                          <a:spcPts val="0"/>
                        </a:spcBef>
                        <a:spcAft>
                          <a:spcPts val="0"/>
                        </a:spcAft>
                        <a:buSzPct val="25000"/>
                        <a:buNone/>
                      </a:pPr>
                      <a:r>
                        <a:rPr lang="en-US" sz="1000"/>
                        <a:t>Purpose/Focus</a:t>
                      </a:r>
                    </a:p>
                  </a:txBody>
                  <a:tcPr marL="97150" marR="77000" marT="38500" marB="38500" anchor="ctr">
                    <a:solidFill>
                      <a:srgbClr val="DAE5F1"/>
                    </a:solidFill>
                  </a:tcPr>
                </a:tc>
                <a:tc>
                  <a:txBody>
                    <a:bodyPr/>
                    <a:lstStyle/>
                    <a:p>
                      <a:pPr marL="0" marR="0" lvl="0" indent="0" algn="ctr" rtl="0">
                        <a:lnSpc>
                          <a:spcPct val="100000"/>
                        </a:lnSpc>
                        <a:spcBef>
                          <a:spcPts val="0"/>
                        </a:spcBef>
                        <a:spcAft>
                          <a:spcPts val="0"/>
                        </a:spcAft>
                        <a:buSzPct val="25000"/>
                        <a:buNone/>
                      </a:pPr>
                      <a:r>
                        <a:rPr lang="en-US" sz="1000"/>
                        <a:t>Organization</a:t>
                      </a:r>
                    </a:p>
                  </a:txBody>
                  <a:tcPr marL="97150" marR="77000" marT="38500" marB="38500" anchor="ctr">
                    <a:solidFill>
                      <a:srgbClr val="DAE5F1"/>
                    </a:solidFill>
                  </a:tcPr>
                </a:tc>
                <a:tc>
                  <a:txBody>
                    <a:bodyPr/>
                    <a:lstStyle/>
                    <a:p>
                      <a:pPr marL="0" marR="0" lvl="0" indent="0" algn="ctr" rtl="0">
                        <a:lnSpc>
                          <a:spcPct val="100000"/>
                        </a:lnSpc>
                        <a:spcBef>
                          <a:spcPts val="0"/>
                        </a:spcBef>
                        <a:spcAft>
                          <a:spcPts val="0"/>
                        </a:spcAft>
                        <a:buSzPct val="25000"/>
                        <a:buNone/>
                      </a:pPr>
                      <a:r>
                        <a:rPr lang="en-US" sz="1000"/>
                        <a:t>Elaboration of</a:t>
                      </a:r>
                    </a:p>
                    <a:p>
                      <a:pPr marL="0" marR="0" lvl="0" indent="0" algn="ctr" rtl="0">
                        <a:lnSpc>
                          <a:spcPct val="100000"/>
                        </a:lnSpc>
                        <a:spcBef>
                          <a:spcPts val="0"/>
                        </a:spcBef>
                        <a:spcAft>
                          <a:spcPts val="0"/>
                        </a:spcAft>
                        <a:buSzPct val="25000"/>
                        <a:buNone/>
                      </a:pPr>
                      <a:r>
                        <a:rPr lang="en-US" sz="1000"/>
                        <a:t>Evidence</a:t>
                      </a:r>
                    </a:p>
                  </a:txBody>
                  <a:tcPr marL="97150" marR="77000" marT="38500" marB="38500" anchor="ctr">
                    <a:solidFill>
                      <a:srgbClr val="EAF1DD"/>
                    </a:solidFill>
                  </a:tcPr>
                </a:tc>
                <a:tc>
                  <a:txBody>
                    <a:bodyPr/>
                    <a:lstStyle/>
                    <a:p>
                      <a:pPr marL="0" marR="0" lvl="0" indent="0" algn="ctr" rtl="0">
                        <a:lnSpc>
                          <a:spcPct val="100000"/>
                        </a:lnSpc>
                        <a:spcBef>
                          <a:spcPts val="0"/>
                        </a:spcBef>
                        <a:spcAft>
                          <a:spcPts val="0"/>
                        </a:spcAft>
                        <a:buSzPct val="25000"/>
                        <a:buNone/>
                      </a:pPr>
                      <a:r>
                        <a:rPr lang="en-US" sz="1000"/>
                        <a:t>Language and</a:t>
                      </a:r>
                    </a:p>
                    <a:p>
                      <a:pPr marL="0" marR="0" lvl="0" indent="0" algn="ctr" rtl="0">
                        <a:lnSpc>
                          <a:spcPct val="100000"/>
                        </a:lnSpc>
                        <a:spcBef>
                          <a:spcPts val="0"/>
                        </a:spcBef>
                        <a:spcAft>
                          <a:spcPts val="0"/>
                        </a:spcAft>
                        <a:buSzPct val="25000"/>
                        <a:buNone/>
                      </a:pPr>
                      <a:r>
                        <a:rPr lang="en-US" sz="1000"/>
                        <a:t>Vocabulary</a:t>
                      </a:r>
                    </a:p>
                  </a:txBody>
                  <a:tcPr marL="97150" marR="77000" marT="38500" marB="38500" anchor="ctr">
                    <a:solidFill>
                      <a:srgbClr val="EAF1DD"/>
                    </a:solidFill>
                  </a:tcPr>
                </a:tc>
                <a:tc vMerge="1">
                  <a:txBody>
                    <a:bodyPr/>
                    <a:lstStyle/>
                    <a:p>
                      <a:endParaRPr lang="en-US"/>
                    </a:p>
                  </a:txBody>
                  <a:tcPr/>
                </a:tc>
              </a:tr>
              <a:tr h="1006150">
                <a:tc>
                  <a:txBody>
                    <a:bodyPr/>
                    <a:lstStyle/>
                    <a:p>
                      <a:pPr marL="0" marR="0" lvl="0" indent="0" algn="ctr" rtl="0">
                        <a:lnSpc>
                          <a:spcPct val="100000"/>
                        </a:lnSpc>
                        <a:spcBef>
                          <a:spcPts val="0"/>
                        </a:spcBef>
                        <a:spcAft>
                          <a:spcPts val="0"/>
                        </a:spcAft>
                        <a:buSzPct val="25000"/>
                        <a:buNone/>
                      </a:pPr>
                      <a:r>
                        <a:rPr lang="en-US" sz="2000" b="1">
                          <a:solidFill>
                            <a:srgbClr val="000000"/>
                          </a:solidFill>
                          <a:latin typeface="Calibri"/>
                          <a:ea typeface="Calibri"/>
                          <a:cs typeface="Calibri"/>
                          <a:sym typeface="Calibri"/>
                        </a:rPr>
                        <a:t>4</a:t>
                      </a:r>
                    </a:p>
                    <a:p>
                      <a:pPr marL="0" marR="0" lvl="0" indent="0" algn="ctr" rtl="0">
                        <a:lnSpc>
                          <a:spcPct val="100000"/>
                        </a:lnSpc>
                        <a:spcBef>
                          <a:spcPts val="0"/>
                        </a:spcBef>
                        <a:spcAft>
                          <a:spcPts val="0"/>
                        </a:spcAft>
                        <a:buSzPct val="25000"/>
                        <a:buNone/>
                      </a:pPr>
                      <a:r>
                        <a:rPr lang="en-US" sz="900" b="1">
                          <a:solidFill>
                            <a:srgbClr val="000000"/>
                          </a:solidFill>
                          <a:latin typeface="Calibri"/>
                          <a:ea typeface="Calibri"/>
                          <a:cs typeface="Calibri"/>
                          <a:sym typeface="Calibri"/>
                        </a:rPr>
                        <a:t>Exemplary</a:t>
                      </a:r>
                    </a:p>
                  </a:txBody>
                  <a:tcPr marL="92525" marR="28650" marT="0" marB="0" anchor="ctr"/>
                </a:tc>
                <a:tc>
                  <a:txBody>
                    <a:bodyPr/>
                    <a:lstStyle/>
                    <a:p>
                      <a:pPr marL="0" marR="0" lvl="0" indent="0" algn="l" rtl="0">
                        <a:spcBef>
                          <a:spcPts val="0"/>
                        </a:spcBef>
                        <a:buSzPct val="25000"/>
                        <a:buNone/>
                      </a:pPr>
                      <a:r>
                        <a:rPr lang="en-US" sz="1000">
                          <a:solidFill>
                            <a:schemeClr val="dk1"/>
                          </a:solidFill>
                          <a:latin typeface="Calibri"/>
                          <a:ea typeface="Calibri"/>
                          <a:cs typeface="Calibri"/>
                          <a:sym typeface="Calibri"/>
                        </a:rPr>
                        <a:t>The response is fully sustained and consistently and purposefully focused: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is clearly stated, focused, and strongly maintained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is communicated clearly within the context </a:t>
                      </a:r>
                    </a:p>
                  </a:txBody>
                  <a:tcPr marL="92525" marR="0" marT="0" marB="0"/>
                </a:tc>
                <a:tc>
                  <a:txBody>
                    <a:bodyPr/>
                    <a:lstStyle/>
                    <a:p>
                      <a:pPr marL="0" marR="0" lvl="0" indent="0" algn="l" rtl="0">
                        <a:spcBef>
                          <a:spcPts val="0"/>
                        </a:spcBef>
                        <a:buSzPct val="25000"/>
                        <a:buNone/>
                      </a:pPr>
                      <a:r>
                        <a:rPr lang="en-US" sz="1000" b="0" i="0" u="none" strike="noStrike" dirty="0">
                          <a:solidFill>
                            <a:srgbClr val="000000"/>
                          </a:solidFill>
                          <a:latin typeface="Calibri"/>
                          <a:ea typeface="Calibri"/>
                          <a:cs typeface="Calibri"/>
                          <a:sym typeface="Calibri"/>
                        </a:rPr>
                        <a:t>The response has a clear and effective organizational structure creating unity and completeness: </a:t>
                      </a:r>
                    </a:p>
                    <a:p>
                      <a:pPr marL="119063" marR="0" lvl="0" indent="-119063" algn="l" rtl="0">
                        <a:spcBef>
                          <a:spcPts val="0"/>
                        </a:spcBef>
                        <a:buClr>
                          <a:srgbClr val="000000"/>
                        </a:buClr>
                        <a:buSzPct val="100000"/>
                        <a:buFont typeface="Arial"/>
                        <a:buChar char="•"/>
                      </a:pPr>
                      <a:r>
                        <a:rPr lang="en-US" sz="900" b="0" i="0" u="none" strike="noStrike" dirty="0">
                          <a:solidFill>
                            <a:srgbClr val="000000"/>
                          </a:solidFill>
                          <a:latin typeface="Calibri"/>
                          <a:ea typeface="Calibri"/>
                          <a:cs typeface="Calibri"/>
                          <a:sym typeface="Calibri"/>
                        </a:rPr>
                        <a:t>effective, consistent use of a variety of transitional strategies </a:t>
                      </a:r>
                    </a:p>
                    <a:p>
                      <a:pPr marL="119063" marR="0" lvl="0" indent="-119063" algn="l" rtl="0">
                        <a:spcBef>
                          <a:spcPts val="0"/>
                        </a:spcBef>
                        <a:buClr>
                          <a:srgbClr val="000000"/>
                        </a:buClr>
                        <a:buSzPct val="100000"/>
                        <a:buFont typeface="Arial"/>
                        <a:buChar char="•"/>
                      </a:pPr>
                      <a:r>
                        <a:rPr lang="en-US" sz="900" b="0" i="0" u="none" strike="noStrike" dirty="0">
                          <a:solidFill>
                            <a:srgbClr val="000000"/>
                          </a:solidFill>
                          <a:latin typeface="Calibri"/>
                          <a:ea typeface="Calibri"/>
                          <a:cs typeface="Calibri"/>
                          <a:sym typeface="Calibri"/>
                        </a:rPr>
                        <a:t>logical progression of ideas from beginning to end </a:t>
                      </a:r>
                    </a:p>
                    <a:p>
                      <a:pPr marL="119063" marR="0" lvl="0" indent="-119063" algn="l" rtl="0">
                        <a:spcBef>
                          <a:spcPts val="0"/>
                        </a:spcBef>
                        <a:buClr>
                          <a:srgbClr val="000000"/>
                        </a:buClr>
                        <a:buSzPct val="100000"/>
                        <a:buFont typeface="Arial"/>
                        <a:buChar char="•"/>
                      </a:pPr>
                      <a:r>
                        <a:rPr lang="en-US" sz="900" b="0" i="0" u="none" strike="noStrike" dirty="0">
                          <a:solidFill>
                            <a:srgbClr val="000000"/>
                          </a:solidFill>
                          <a:latin typeface="Calibri"/>
                          <a:ea typeface="Calibri"/>
                          <a:cs typeface="Calibri"/>
                          <a:sym typeface="Calibri"/>
                        </a:rPr>
                        <a:t>effective introduction and conclusion for audience and purpose</a:t>
                      </a:r>
                    </a:p>
                  </a:txBody>
                  <a:tcPr marL="92525" marR="0" marT="0" marB="0"/>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provides thorough and convincing support/evidence for the writer’s opinion that includes the effective use of sources, facts, and details: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use of evidence from sources is smoothly integrated, comprehensive, and relevant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use of a variety of elaborative techniques</a:t>
                      </a:r>
                    </a:p>
                  </a:txBody>
                  <a:tcPr marL="92525" marR="0" marT="0" marB="0"/>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1000" b="0" i="0" u="none" strike="noStrike">
                          <a:solidFill>
                            <a:srgbClr val="000000"/>
                          </a:solidFill>
                          <a:latin typeface="Calibri"/>
                          <a:ea typeface="Calibri"/>
                          <a:cs typeface="Calibri"/>
                          <a:sym typeface="Calibri"/>
                        </a:rPr>
                        <a:t>use of academic and domain-specific vocabulary is clearly appropriate for the audience and purpose</a:t>
                      </a:r>
                    </a:p>
                  </a:txBody>
                  <a:tcPr marL="92525" marR="0" marT="0" marB="0"/>
                </a:tc>
                <a:tc>
                  <a:txBody>
                    <a:bodyPr/>
                    <a:lstStyle/>
                    <a:p>
                      <a:pPr marL="0" marR="0" lvl="0" indent="0" algn="l" rtl="0">
                        <a:spcBef>
                          <a:spcPts val="0"/>
                        </a:spcBef>
                        <a:buClr>
                          <a:srgbClr val="000000"/>
                        </a:buClr>
                        <a:buSzPct val="25000"/>
                        <a:buFont typeface="Arial"/>
                        <a:buNone/>
                      </a:pPr>
                      <a:r>
                        <a:rPr lang="en-US" sz="1000" b="0" i="0" u="none" strike="noStrike">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few, if any, errors in usage and sentence formation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and consistent use of punctuation, capitalization, and spelling</a:t>
                      </a:r>
                    </a:p>
                  </a:txBody>
                  <a:tcPr marL="92525" marR="0" marT="0" marB="0"/>
                </a:tc>
              </a:tr>
              <a:tr h="1673575">
                <a:tc>
                  <a:txBody>
                    <a:bodyPr/>
                    <a:lstStyle/>
                    <a:p>
                      <a:pPr marL="0" marR="0" lvl="0" indent="0" algn="ctr" rtl="0">
                        <a:lnSpc>
                          <a:spcPct val="100000"/>
                        </a:lnSpc>
                        <a:spcBef>
                          <a:spcPts val="0"/>
                        </a:spcBef>
                        <a:spcAft>
                          <a:spcPts val="0"/>
                        </a:spcAft>
                        <a:buSzPct val="25000"/>
                        <a:buNone/>
                      </a:pPr>
                      <a:r>
                        <a:rPr lang="en-US" sz="900" b="1">
                          <a:solidFill>
                            <a:schemeClr val="dk1"/>
                          </a:solidFill>
                        </a:rPr>
                        <a:t>Student score explained</a:t>
                      </a:r>
                    </a:p>
                  </a:txBody>
                  <a:tcPr marL="97150" marR="77000" marT="38500" marB="38500" anchor="ctr"/>
                </a:tc>
                <a:tc>
                  <a:txBody>
                    <a:bodyPr/>
                    <a:lstStyle/>
                    <a:p>
                      <a:pPr marL="0" marR="0" lvl="0" indent="0" algn="l" rtl="0">
                        <a:lnSpc>
                          <a:spcPct val="100000"/>
                        </a:lnSpc>
                        <a:spcBef>
                          <a:spcPts val="0"/>
                        </a:spcBef>
                        <a:spcAft>
                          <a:spcPts val="0"/>
                        </a:spcAft>
                        <a:buSzPct val="25000"/>
                        <a:buNone/>
                      </a:pPr>
                      <a:r>
                        <a:rPr lang="en-US" sz="900">
                          <a:solidFill>
                            <a:schemeClr val="dk1"/>
                          </a:solidFill>
                          <a:latin typeface="Calibri"/>
                          <a:ea typeface="Calibri"/>
                          <a:cs typeface="Calibri"/>
                          <a:sym typeface="Calibri"/>
                        </a:rPr>
                        <a:t>The student response is sustained throughout and focused on the prompt continually supporting a specifically stated opinion.</a:t>
                      </a:r>
                    </a:p>
                  </a:txBody>
                  <a:tcPr marL="97150" marR="77000" marT="38500" marB="38500"/>
                </a:tc>
                <a:tc>
                  <a:txBody>
                    <a:bodyPr/>
                    <a:lstStyle/>
                    <a:p>
                      <a:pPr marL="0" marR="0" lvl="0" indent="0" algn="l" rtl="0">
                        <a:lnSpc>
                          <a:spcPct val="100000"/>
                        </a:lnSpc>
                        <a:spcBef>
                          <a:spcPts val="0"/>
                        </a:spcBef>
                        <a:spcAft>
                          <a:spcPts val="0"/>
                        </a:spcAft>
                        <a:buSzPct val="25000"/>
                        <a:buNone/>
                      </a:pPr>
                      <a:r>
                        <a:rPr lang="en-US" sz="900">
                          <a:solidFill>
                            <a:schemeClr val="dk1"/>
                          </a:solidFill>
                          <a:latin typeface="Calibri"/>
                          <a:ea typeface="Calibri"/>
                          <a:cs typeface="Calibri"/>
                          <a:sym typeface="Calibri"/>
                        </a:rPr>
                        <a:t>The response has a clear organizational structure by describing  what visitors will see at the Rainbow Museum. The student uses transitional language to help the writing flow from the introduction to the conclusion.  </a:t>
                      </a:r>
                    </a:p>
                  </a:txBody>
                  <a:tcPr marL="97150" marR="77000" marT="38500" marB="38500"/>
                </a:tc>
                <a:tc>
                  <a:txBody>
                    <a:bodyPr/>
                    <a:lstStyle/>
                    <a:p>
                      <a:pPr marL="0" marR="0" lvl="0" indent="0" algn="l" rtl="0">
                        <a:lnSpc>
                          <a:spcPct val="100000"/>
                        </a:lnSpc>
                        <a:spcBef>
                          <a:spcPts val="0"/>
                        </a:spcBef>
                        <a:spcAft>
                          <a:spcPts val="0"/>
                        </a:spcAft>
                        <a:buSzPct val="25000"/>
                        <a:buNone/>
                      </a:pPr>
                      <a:r>
                        <a:rPr lang="en-US" sz="900">
                          <a:solidFill>
                            <a:schemeClr val="dk1"/>
                          </a:solidFill>
                          <a:latin typeface="Calibri"/>
                          <a:ea typeface="Calibri"/>
                          <a:cs typeface="Calibri"/>
                          <a:sym typeface="Calibri"/>
                        </a:rPr>
                        <a:t>There is evidence within each section of the response that supports why visitors should see the Rainbow Museum. The information is relevant to the opinion.  The student uses elaboration techniques with a variety of description.</a:t>
                      </a:r>
                    </a:p>
                  </a:txBody>
                  <a:tcPr marL="97150" marR="77000" marT="38500" marB="38500"/>
                </a:tc>
                <a:tc>
                  <a:txBody>
                    <a:bodyPr/>
                    <a:lstStyle/>
                    <a:p>
                      <a:pPr marL="0" marR="0" lvl="0" indent="0" algn="l" rtl="0">
                        <a:lnSpc>
                          <a:spcPct val="100000"/>
                        </a:lnSpc>
                        <a:spcBef>
                          <a:spcPts val="0"/>
                        </a:spcBef>
                        <a:spcAft>
                          <a:spcPts val="0"/>
                        </a:spcAft>
                        <a:buSzPct val="25000"/>
                        <a:buNone/>
                      </a:pPr>
                      <a:r>
                        <a:rPr lang="en-US" sz="900">
                          <a:solidFill>
                            <a:schemeClr val="dk1"/>
                          </a:solidFill>
                          <a:latin typeface="Calibri"/>
                          <a:ea typeface="Calibri"/>
                          <a:cs typeface="Calibri"/>
                          <a:sym typeface="Calibri"/>
                        </a:rPr>
                        <a:t>The student uses academic language (opportunity, educational) as well as domain specific vocabulary to make specific points ( spectrum, rainbow, upside-down rainbow, moonbow, full-circle rainbow, double rainbows).</a:t>
                      </a:r>
                    </a:p>
                  </a:txBody>
                  <a:tcPr marL="97150" marR="77000" marT="38500" marB="38500"/>
                </a:tc>
                <a:tc>
                  <a:txBody>
                    <a:bodyPr/>
                    <a:lstStyle/>
                    <a:p>
                      <a:pPr marL="0" marR="0" lvl="0" indent="0" algn="l" rtl="0">
                        <a:lnSpc>
                          <a:spcPct val="100000"/>
                        </a:lnSpc>
                        <a:spcBef>
                          <a:spcPts val="0"/>
                        </a:spcBef>
                        <a:spcAft>
                          <a:spcPts val="0"/>
                        </a:spcAft>
                        <a:buSzPct val="25000"/>
                        <a:buNone/>
                      </a:pPr>
                      <a:r>
                        <a:rPr lang="en-US" sz="900" b="0">
                          <a:solidFill>
                            <a:schemeClr val="dk1"/>
                          </a:solidFill>
                          <a:latin typeface="Calibri"/>
                          <a:ea typeface="Calibri"/>
                          <a:cs typeface="Calibri"/>
                          <a:sym typeface="Calibri"/>
                        </a:rPr>
                        <a:t>The student has few, if any, errors in usage and sentence formation.  There are a variety of sentence types.  Punctuation, capitalization and spelling is accurate.</a:t>
                      </a:r>
                    </a:p>
                  </a:txBody>
                  <a:tcPr marL="97150" marR="77000" marT="38500" marB="38500"/>
                </a:tc>
              </a:tr>
            </a:tbl>
          </a:graphicData>
        </a:graphic>
      </p:graphicFrame>
      <p:grpSp>
        <p:nvGrpSpPr>
          <p:cNvPr id="615" name="Shape 615"/>
          <p:cNvGrpSpPr/>
          <p:nvPr/>
        </p:nvGrpSpPr>
        <p:grpSpPr>
          <a:xfrm>
            <a:off x="161925" y="5662325"/>
            <a:ext cx="7458550" cy="4396075"/>
            <a:chOff x="304800" y="5638800"/>
            <a:chExt cx="7010400" cy="4396200"/>
          </a:xfrm>
        </p:grpSpPr>
        <p:sp>
          <p:nvSpPr>
            <p:cNvPr id="616" name="Shape 616"/>
            <p:cNvSpPr/>
            <p:nvPr/>
          </p:nvSpPr>
          <p:spPr>
            <a:xfrm>
              <a:off x="304800" y="5638800"/>
              <a:ext cx="7010400" cy="4396200"/>
            </a:xfrm>
            <a:prstGeom prst="rect">
              <a:avLst/>
            </a:prstGeom>
            <a:noFill/>
            <a:ln>
              <a:noFill/>
            </a:ln>
          </p:spPr>
          <p:txBody>
            <a:bodyPr lIns="91425" tIns="45700" rIns="91425" bIns="45700" anchor="t" anchorCtr="0">
              <a:noAutofit/>
            </a:bodyPr>
            <a:lstStyle/>
            <a:p>
              <a:r>
                <a:rPr lang="es-419" sz="1000" b="1" u="sng" dirty="0">
                  <a:latin typeface="Calibri" panose="020F0502020204030204" pitchFamily="34" charset="0"/>
                </a:rPr>
                <a:t>Ejemplo de una tarea de rendimiento: </a:t>
              </a:r>
              <a:r>
                <a:rPr lang="es-419" sz="1000" b="1" dirty="0">
                  <a:latin typeface="Calibri" panose="020F0502020204030204" pitchFamily="34" charset="0"/>
                </a:rPr>
                <a:t>Se te ha pedido que hagas un folleto para el Museo del arcoíris donde expliques por qué las personas deberían visitar el Museo del arcoíris.  Utiliza detalles y ejemplos de todos los textos, según sea necesario, en tu folleto para convencer a las personas que este es un lugar divertido para toda la familia o la clase.</a:t>
              </a:r>
              <a:endParaRPr lang="en-US" sz="1000" b="1" dirty="0">
                <a:latin typeface="Calibri" panose="020F0502020204030204" pitchFamily="34" charset="0"/>
              </a:endParaRPr>
            </a:p>
            <a:p>
              <a:r>
                <a:rPr lang="es-419" sz="1000" dirty="0">
                  <a:latin typeface="Calibri" panose="020F0502020204030204" pitchFamily="34" charset="0"/>
                </a:rPr>
                <a:t> </a:t>
              </a:r>
              <a:endParaRPr lang="en-US" sz="1000" dirty="0">
                <a:latin typeface="Calibri" panose="020F0502020204030204" pitchFamily="34" charset="0"/>
              </a:endParaRPr>
            </a:p>
            <a:p>
              <a:r>
                <a:rPr lang="es-419" sz="1000" dirty="0">
                  <a:latin typeface="Calibri" panose="020F0502020204030204" pitchFamily="34" charset="0"/>
                </a:rPr>
                <a:t>¡Bienvenidos al Museo del arcoíris.  </a:t>
              </a:r>
              <a:r>
                <a:rPr lang="es-419" sz="1000" dirty="0" smtClean="0">
                  <a:latin typeface="Calibri" panose="020F0502020204030204" pitchFamily="34" charset="0"/>
                </a:rPr>
                <a:t>¡Esta </a:t>
              </a:r>
              <a:r>
                <a:rPr lang="es-419" sz="1000" dirty="0">
                  <a:latin typeface="Calibri" panose="020F0502020204030204" pitchFamily="34" charset="0"/>
                </a:rPr>
                <a:t>es una oportunidad que no </a:t>
              </a:r>
              <a:r>
                <a:rPr lang="es-419" sz="1000" dirty="0" smtClean="0">
                  <a:latin typeface="Calibri" panose="020F0502020204030204" pitchFamily="34" charset="0"/>
                </a:rPr>
                <a:t>querrás perderte!</a:t>
              </a:r>
            </a:p>
            <a:p>
              <a:endParaRPr lang="es-419" sz="1000" dirty="0">
                <a:latin typeface="Calibri" panose="020F0502020204030204" pitchFamily="34" charset="0"/>
              </a:endParaRPr>
            </a:p>
            <a:p>
              <a:r>
                <a:rPr lang="es-419" sz="1000" dirty="0" smtClean="0">
                  <a:latin typeface="Calibri" panose="020F0502020204030204" pitchFamily="34" charset="0"/>
                </a:rPr>
                <a:t>El </a:t>
              </a:r>
              <a:r>
                <a:rPr lang="es-419" sz="1000" dirty="0">
                  <a:latin typeface="Calibri" panose="020F0502020204030204" pitchFamily="34" charset="0"/>
                </a:rPr>
                <a:t>Museo del arcoíris es un lugar divertido y educativo para </a:t>
              </a:r>
              <a:r>
                <a:rPr lang="es-419" sz="1000" dirty="0" smtClean="0">
                  <a:latin typeface="Calibri" panose="020F0502020204030204" pitchFamily="34" charset="0"/>
                </a:rPr>
                <a:t>ti y </a:t>
              </a:r>
              <a:r>
                <a:rPr lang="es-419" sz="1000" dirty="0">
                  <a:latin typeface="Calibri" panose="020F0502020204030204" pitchFamily="34" charset="0"/>
                </a:rPr>
                <a:t>toda </a:t>
              </a:r>
              <a:r>
                <a:rPr lang="es-419" sz="1000" dirty="0" smtClean="0">
                  <a:latin typeface="Calibri" panose="020F0502020204030204" pitchFamily="34" charset="0"/>
                </a:rPr>
                <a:t>tu </a:t>
              </a:r>
              <a:r>
                <a:rPr lang="es-419" sz="1000" dirty="0">
                  <a:latin typeface="Calibri" panose="020F0502020204030204" pitchFamily="34" charset="0"/>
                </a:rPr>
                <a:t>familia o </a:t>
              </a:r>
              <a:r>
                <a:rPr lang="es-419" sz="1000" dirty="0" smtClean="0">
                  <a:latin typeface="Calibri" panose="020F0502020204030204" pitchFamily="34" charset="0"/>
                </a:rPr>
                <a:t>¡para tu clase en </a:t>
              </a:r>
              <a:r>
                <a:rPr lang="es-419" sz="1000" dirty="0">
                  <a:latin typeface="Calibri" panose="020F0502020204030204" pitchFamily="34" charset="0"/>
                </a:rPr>
                <a:t>la escuela!</a:t>
              </a:r>
              <a:r>
                <a:rPr lang="es-419" sz="1000" b="1" dirty="0">
                  <a:latin typeface="Calibri" panose="020F0502020204030204" pitchFamily="34" charset="0"/>
                </a:rPr>
                <a:t> Primero</a:t>
              </a:r>
              <a:r>
                <a:rPr lang="es-419" sz="1000" dirty="0">
                  <a:latin typeface="Calibri" panose="020F0502020204030204" pitchFamily="34" charset="0"/>
                </a:rPr>
                <a:t>, nuestra gira comienza en el colorido Salón del arcoíris donde verán un video que le encantará a los </a:t>
              </a:r>
              <a:r>
                <a:rPr lang="es-419" sz="1000" dirty="0" smtClean="0">
                  <a:latin typeface="Calibri" panose="020F0502020204030204" pitchFamily="34" charset="0"/>
                </a:rPr>
                <a:t>niños, titulado </a:t>
              </a:r>
              <a:r>
                <a:rPr lang="es-419" sz="1000" i="1" dirty="0">
                  <a:latin typeface="Calibri" panose="020F0502020204030204" pitchFamily="34" charset="0"/>
                </a:rPr>
                <a:t>¡El arcoíris de </a:t>
              </a:r>
              <a:r>
                <a:rPr lang="es-419" sz="1000" i="1" dirty="0" err="1">
                  <a:latin typeface="Calibri" panose="020F0502020204030204" pitchFamily="34" charset="0"/>
                </a:rPr>
                <a:t>Arcy</a:t>
              </a:r>
              <a:r>
                <a:rPr lang="es-419" sz="1000" i="1" dirty="0">
                  <a:latin typeface="Calibri" panose="020F0502020204030204" pitchFamily="34" charset="0"/>
                </a:rPr>
                <a:t>!</a:t>
              </a:r>
              <a:endParaRPr lang="en-US" sz="1000" i="1" dirty="0">
                <a:latin typeface="Calibri" panose="020F0502020204030204" pitchFamily="34" charset="0"/>
              </a:endParaRPr>
            </a:p>
            <a:p>
              <a:r>
                <a:rPr lang="es-419" sz="1000" dirty="0">
                  <a:latin typeface="Calibri" panose="020F0502020204030204" pitchFamily="34" charset="0"/>
                </a:rPr>
                <a:t> </a:t>
              </a:r>
              <a:endParaRPr lang="es-419" sz="1000" dirty="0" smtClean="0">
                <a:latin typeface="Calibri" panose="020F0502020204030204" pitchFamily="34" charset="0"/>
              </a:endParaRPr>
            </a:p>
            <a:p>
              <a:endParaRPr lang="es-419" sz="1000" dirty="0">
                <a:latin typeface="Calibri" panose="020F0502020204030204" pitchFamily="34" charset="0"/>
              </a:endParaRPr>
            </a:p>
            <a:p>
              <a:endParaRPr lang="en-US" sz="1000" dirty="0">
                <a:latin typeface="Calibri" panose="020F0502020204030204" pitchFamily="34" charset="0"/>
              </a:endParaRPr>
            </a:p>
            <a:p>
              <a:r>
                <a:rPr lang="es-419" sz="1000" b="1" dirty="0" smtClean="0">
                  <a:latin typeface="Calibri" panose="020F0502020204030204" pitchFamily="34" charset="0"/>
                </a:rPr>
                <a:t>Luego, </a:t>
              </a:r>
              <a:r>
                <a:rPr lang="es-419" sz="1000" dirty="0" smtClean="0">
                  <a:latin typeface="Calibri" panose="020F0502020204030204" pitchFamily="34" charset="0"/>
                </a:rPr>
                <a:t>de allí irás por </a:t>
              </a:r>
              <a:r>
                <a:rPr lang="es-419" sz="1000" dirty="0">
                  <a:latin typeface="Calibri" panose="020F0502020204030204" pitchFamily="34" charset="0"/>
                </a:rPr>
                <a:t>una </a:t>
              </a:r>
              <a:r>
                <a:rPr lang="es-419" sz="1000" i="1" dirty="0">
                  <a:latin typeface="Calibri" panose="020F0502020204030204" pitchFamily="34" charset="0"/>
                </a:rPr>
                <a:t>Caminata por el arcoíris </a:t>
              </a:r>
              <a:r>
                <a:rPr lang="es-419" sz="1000" dirty="0">
                  <a:latin typeface="Calibri" panose="020F0502020204030204" pitchFamily="34" charset="0"/>
                </a:rPr>
                <a:t>donde podrán experimentar </a:t>
              </a:r>
              <a:r>
                <a:rPr lang="es-419" sz="1000" dirty="0" smtClean="0">
                  <a:latin typeface="Calibri" panose="020F0502020204030204" pitchFamily="34" charset="0"/>
                </a:rPr>
                <a:t> caminando  </a:t>
              </a:r>
              <a:r>
                <a:rPr lang="es-419" sz="1000" dirty="0">
                  <a:latin typeface="Calibri" panose="020F0502020204030204" pitchFamily="34" charset="0"/>
                </a:rPr>
                <a:t>a través de todos los colores del arcoíris:  verde, azul, amarillo, anaranjado, rojo, </a:t>
              </a:r>
              <a:r>
                <a:rPr lang="es-419" sz="1000" dirty="0" smtClean="0">
                  <a:latin typeface="Calibri" panose="020F0502020204030204" pitchFamily="34" charset="0"/>
                </a:rPr>
                <a:t>morado e  </a:t>
              </a:r>
              <a:r>
                <a:rPr lang="es-419" sz="1000" dirty="0">
                  <a:latin typeface="Calibri" panose="020F0502020204030204" pitchFamily="34" charset="0"/>
                </a:rPr>
                <a:t>índigo.  Escucharán relámpagos que caen del cielo mientras  los colores forman un hermoso muro de miles de arcoíris.  ¡Podrás tocar los arcoíris y ver como sus colores te hacen </a:t>
              </a:r>
              <a:r>
                <a:rPr lang="es-419" sz="1000" dirty="0" smtClean="0">
                  <a:latin typeface="Calibri" panose="020F0502020204030204" pitchFamily="34" charset="0"/>
                </a:rPr>
                <a:t> a </a:t>
              </a:r>
              <a:r>
                <a:rPr lang="es-419" sz="1000" dirty="0">
                  <a:latin typeface="Calibri" panose="020F0502020204030204" pitchFamily="34" charset="0"/>
                </a:rPr>
                <a:t>ti </a:t>
              </a:r>
              <a:r>
                <a:rPr lang="es-419" sz="1000" dirty="0" smtClean="0">
                  <a:latin typeface="Calibri" panose="020F0502020204030204" pitchFamily="34" charset="0"/>
                </a:rPr>
                <a:t>cambiar de muchos colores!</a:t>
              </a:r>
            </a:p>
            <a:p>
              <a:endParaRPr lang="es-419" sz="1000" dirty="0">
                <a:latin typeface="Calibri" panose="020F0502020204030204" pitchFamily="34" charset="0"/>
              </a:endParaRPr>
            </a:p>
            <a:p>
              <a:endParaRPr lang="en-US" sz="1000" dirty="0">
                <a:latin typeface="Calibri" panose="020F0502020204030204" pitchFamily="34" charset="0"/>
              </a:endParaRPr>
            </a:p>
            <a:p>
              <a:r>
                <a:rPr lang="es-419" sz="1000" dirty="0">
                  <a:latin typeface="Calibri" panose="020F0502020204030204" pitchFamily="34" charset="0"/>
                </a:rPr>
                <a:t> </a:t>
              </a:r>
              <a:endParaRPr lang="en-US" sz="1000" dirty="0">
                <a:latin typeface="Calibri" panose="020F0502020204030204" pitchFamily="34" charset="0"/>
              </a:endParaRPr>
            </a:p>
            <a:p>
              <a:r>
                <a:rPr lang="es-419" sz="1000" b="1" dirty="0">
                  <a:latin typeface="Calibri" panose="020F0502020204030204" pitchFamily="34" charset="0"/>
                </a:rPr>
                <a:t>Después </a:t>
              </a:r>
              <a:r>
                <a:rPr lang="es-419" sz="1000" dirty="0">
                  <a:latin typeface="Calibri" panose="020F0502020204030204" pitchFamily="34" charset="0"/>
                </a:rPr>
                <a:t>de </a:t>
              </a:r>
              <a:r>
                <a:rPr lang="es-419" sz="1000" i="1" dirty="0">
                  <a:latin typeface="Calibri" panose="020F0502020204030204" pitchFamily="34" charset="0"/>
                </a:rPr>
                <a:t>la Caminata por el arcoíris</a:t>
              </a:r>
              <a:r>
                <a:rPr lang="es-419" sz="1000" dirty="0">
                  <a:latin typeface="Calibri" panose="020F0502020204030204" pitchFamily="34" charset="0"/>
                </a:rPr>
                <a:t>, pasarán por las muchas áreas de arcoíris del </a:t>
              </a:r>
              <a:r>
                <a:rPr lang="es-419" sz="1000" i="1" dirty="0">
                  <a:latin typeface="Calibri" panose="020F0502020204030204" pitchFamily="34" charset="0"/>
                </a:rPr>
                <a:t>Parque del sol</a:t>
              </a:r>
              <a:r>
                <a:rPr lang="es-419" sz="1000" dirty="0">
                  <a:latin typeface="Calibri" panose="020F0502020204030204" pitchFamily="34" charset="0"/>
                </a:rPr>
                <a:t>.  Aquí es donde podrán experimentar </a:t>
              </a:r>
              <a:r>
                <a:rPr lang="es-419" sz="1000" dirty="0" smtClean="0">
                  <a:latin typeface="Calibri" panose="020F0502020204030204" pitchFamily="34" charset="0"/>
                </a:rPr>
                <a:t>de cerca viendo las </a:t>
              </a:r>
              <a:r>
                <a:rPr lang="es-419" sz="1000" dirty="0">
                  <a:latin typeface="Calibri" panose="020F0502020204030204" pitchFamily="34" charset="0"/>
                </a:rPr>
                <a:t>diferentes clases de arcoíris.  En un área del </a:t>
              </a:r>
              <a:r>
                <a:rPr lang="es-419" sz="1000" i="1" dirty="0">
                  <a:latin typeface="Calibri" panose="020F0502020204030204" pitchFamily="34" charset="0"/>
                </a:rPr>
                <a:t>Parque del sol </a:t>
              </a:r>
              <a:r>
                <a:rPr lang="es-419" sz="1000" dirty="0">
                  <a:latin typeface="Calibri" panose="020F0502020204030204" pitchFamily="34" charset="0"/>
                </a:rPr>
                <a:t>verán un arcoíris invertido. ¡En otra verán un raro arco lunar!  ¡E imagínese poder ver desde lo alto de una torre el círculo completo </a:t>
              </a:r>
              <a:r>
                <a:rPr lang="es-419" sz="1000" dirty="0" smtClean="0">
                  <a:latin typeface="Calibri" panose="020F0502020204030204" pitchFamily="34" charset="0"/>
                </a:rPr>
                <a:t>de un </a:t>
              </a:r>
              <a:r>
                <a:rPr lang="es-419" sz="1000" dirty="0">
                  <a:latin typeface="Calibri" panose="020F0502020204030204" pitchFamily="34" charset="0"/>
                </a:rPr>
                <a:t>arcoíris, que por lo general solo pueden ver los pilotos</a:t>
              </a:r>
              <a:r>
                <a:rPr lang="es-419" sz="1000" dirty="0" smtClean="0">
                  <a:latin typeface="Calibri" panose="020F0502020204030204" pitchFamily="34" charset="0"/>
                </a:rPr>
                <a:t>!</a:t>
              </a:r>
            </a:p>
            <a:p>
              <a:endParaRPr lang="en-US" sz="1000" dirty="0">
                <a:latin typeface="Calibri" panose="020F0502020204030204" pitchFamily="34" charset="0"/>
              </a:endParaRPr>
            </a:p>
            <a:p>
              <a:r>
                <a:rPr lang="es-419" sz="1000" b="1" dirty="0">
                  <a:latin typeface="Calibri" panose="020F0502020204030204" pitchFamily="34" charset="0"/>
                </a:rPr>
                <a:t>Para finalizar </a:t>
              </a:r>
              <a:r>
                <a:rPr lang="es-419" sz="1000" dirty="0">
                  <a:latin typeface="Calibri" panose="020F0502020204030204" pitchFamily="34" charset="0"/>
                </a:rPr>
                <a:t>la gira, se podrá ver todo el espectro de los colores del arcoíris a través de la cascada de agua del Museo del arcoíris.  Desde arcoíris comunes hasta dobles - ¡No podrán creer lo que ven</a:t>
              </a:r>
              <a:r>
                <a:rPr lang="es-419" sz="1000" dirty="0" smtClean="0">
                  <a:latin typeface="Calibri" panose="020F0502020204030204" pitchFamily="34" charset="0"/>
                </a:rPr>
                <a:t>!</a:t>
              </a:r>
            </a:p>
            <a:p>
              <a:endParaRPr lang="en-US" sz="1000" dirty="0">
                <a:latin typeface="Calibri" panose="020F0502020204030204" pitchFamily="34" charset="0"/>
              </a:endParaRPr>
            </a:p>
            <a:p>
              <a:r>
                <a:rPr lang="es-419" sz="1000" dirty="0">
                  <a:latin typeface="Calibri" panose="020F0502020204030204" pitchFamily="34" charset="0"/>
                </a:rPr>
                <a:t>Para más información llame al:  Museo del arcoíris al 1-800-¡arcoíris</a:t>
              </a:r>
              <a:r>
                <a:rPr lang="es-419" sz="1000" dirty="0" smtClean="0">
                  <a:latin typeface="Calibri" panose="020F0502020204030204" pitchFamily="34" charset="0"/>
                </a:rPr>
                <a:t>!</a:t>
              </a:r>
              <a:endParaRPr lang="en-US" sz="1000" dirty="0">
                <a:latin typeface="Calibri" panose="020F0502020204030204" pitchFamily="34" charset="0"/>
              </a:endParaRPr>
            </a:p>
          </p:txBody>
        </p:sp>
        <p:sp>
          <p:nvSpPr>
            <p:cNvPr id="617" name="Shape 617"/>
            <p:cNvSpPr/>
            <p:nvPr/>
          </p:nvSpPr>
          <p:spPr>
            <a:xfrm>
              <a:off x="4923875" y="6239025"/>
              <a:ext cx="2230384" cy="230700"/>
            </a:xfrm>
            <a:prstGeom prst="rect">
              <a:avLst/>
            </a:prstGeom>
            <a:solidFill>
              <a:schemeClr val="l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buSzPct val="25000"/>
              </a:pPr>
              <a:r>
                <a:rPr lang="es-419" sz="900" b="1" i="1" dirty="0" smtClean="0">
                  <a:solidFill>
                    <a:schemeClr val="dk1"/>
                  </a:solidFill>
                  <a:latin typeface="Calibri"/>
                  <a:ea typeface="Calibri"/>
                  <a:cs typeface="Calibri"/>
                  <a:sym typeface="Calibri"/>
                </a:rPr>
                <a:t>El escritor presenta una opinión definitiva.</a:t>
              </a:r>
              <a:endParaRPr lang="es-419" sz="900" b="1" i="1" dirty="0">
                <a:solidFill>
                  <a:schemeClr val="dk1"/>
                </a:solidFill>
                <a:latin typeface="Calibri"/>
                <a:ea typeface="Calibri"/>
                <a:cs typeface="Calibri"/>
                <a:sym typeface="Calibri"/>
              </a:endParaRPr>
            </a:p>
          </p:txBody>
        </p:sp>
        <p:sp>
          <p:nvSpPr>
            <p:cNvPr id="618" name="Shape 618"/>
            <p:cNvSpPr/>
            <p:nvPr/>
          </p:nvSpPr>
          <p:spPr>
            <a:xfrm>
              <a:off x="418672" y="6991260"/>
              <a:ext cx="5124502" cy="230700"/>
            </a:xfrm>
            <a:prstGeom prst="rect">
              <a:avLst/>
            </a:prstGeom>
            <a:solidFill>
              <a:schemeClr val="l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buSzPct val="25000"/>
              </a:pPr>
              <a:r>
                <a:rPr lang="es-419" sz="900" b="1" i="1" dirty="0" smtClean="0">
                  <a:solidFill>
                    <a:schemeClr val="dk1"/>
                  </a:solidFill>
                  <a:latin typeface="Calibri"/>
                  <a:ea typeface="Calibri"/>
                  <a:cs typeface="Calibri"/>
                  <a:sym typeface="Calibri"/>
                </a:rPr>
                <a:t>El escritor se mantiene en el tema a través del uso de lenguaje de transición: primero, luego, etc...</a:t>
              </a:r>
              <a:endParaRPr lang="es-419" sz="900" b="1" i="1" dirty="0">
                <a:solidFill>
                  <a:schemeClr val="dk1"/>
                </a:solidFill>
                <a:latin typeface="Calibri"/>
                <a:ea typeface="Calibri"/>
                <a:cs typeface="Calibri"/>
                <a:sym typeface="Calibri"/>
              </a:endParaRPr>
            </a:p>
          </p:txBody>
        </p:sp>
        <p:sp>
          <p:nvSpPr>
            <p:cNvPr id="619" name="Shape 619"/>
            <p:cNvSpPr/>
            <p:nvPr/>
          </p:nvSpPr>
          <p:spPr>
            <a:xfrm>
              <a:off x="418672" y="8013497"/>
              <a:ext cx="5039100" cy="230700"/>
            </a:xfrm>
            <a:prstGeom prst="rect">
              <a:avLst/>
            </a:prstGeom>
            <a:solidFill>
              <a:schemeClr val="l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buSzPct val="25000"/>
              </a:pPr>
              <a:r>
                <a:rPr lang="es-419" sz="900" b="1" i="1" dirty="0" smtClean="0">
                  <a:solidFill>
                    <a:schemeClr val="dk1"/>
                  </a:solidFill>
                  <a:latin typeface="Calibri"/>
                  <a:ea typeface="Calibri"/>
                  <a:cs typeface="Calibri"/>
                  <a:sym typeface="Calibri"/>
                </a:rPr>
                <a:t>El escritor expresa ideas, utilizando lenguaje preciso de los pasajes para la elaboración de ideas.</a:t>
              </a:r>
              <a:endParaRPr lang="es-419" sz="900" b="1" i="1" dirty="0">
                <a:solidFill>
                  <a:schemeClr val="dk1"/>
                </a:solidFill>
                <a:latin typeface="Calibri"/>
                <a:ea typeface="Calibri"/>
                <a:cs typeface="Calibri"/>
                <a:sym typeface="Calibri"/>
              </a:endParaRPr>
            </a:p>
          </p:txBody>
        </p:sp>
        <p:sp>
          <p:nvSpPr>
            <p:cNvPr id="620" name="Shape 620"/>
            <p:cNvSpPr/>
            <p:nvPr/>
          </p:nvSpPr>
          <p:spPr>
            <a:xfrm>
              <a:off x="4008276" y="9243854"/>
              <a:ext cx="2172300" cy="230700"/>
            </a:xfrm>
            <a:prstGeom prst="rect">
              <a:avLst/>
            </a:prstGeom>
            <a:solidFill>
              <a:schemeClr val="l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buSzPct val="25000"/>
              </a:pPr>
              <a:r>
                <a:rPr lang="es-419" sz="900" b="1" i="1" dirty="0" smtClean="0">
                  <a:solidFill>
                    <a:schemeClr val="dk1"/>
                  </a:solidFill>
                  <a:latin typeface="Calibri"/>
                  <a:ea typeface="Calibri"/>
                  <a:cs typeface="Calibri"/>
                  <a:sym typeface="Calibri"/>
                </a:rPr>
                <a:t>El escritor concluye el artículo de opinión.</a:t>
              </a:r>
              <a:endParaRPr lang="es-419" sz="900" b="1" i="1" dirty="0">
                <a:solidFill>
                  <a:schemeClr val="dk1"/>
                </a:solidFill>
                <a:latin typeface="Calibri"/>
                <a:ea typeface="Calibri"/>
                <a:cs typeface="Calibri"/>
                <a:sym typeface="Calibri"/>
              </a:endParaRPr>
            </a:p>
          </p:txBody>
        </p:sp>
      </p:grpSp>
      <p:sp>
        <p:nvSpPr>
          <p:cNvPr id="10" name="TextBox 9"/>
          <p:cNvSpPr txBox="1"/>
          <p:nvPr/>
        </p:nvSpPr>
        <p:spPr>
          <a:xfrm rot="19851382">
            <a:off x="658391" y="2622301"/>
            <a:ext cx="5800510" cy="769441"/>
          </a:xfrm>
          <a:prstGeom prst="rect">
            <a:avLst/>
          </a:prstGeom>
          <a:noFill/>
        </p:spPr>
        <p:txBody>
          <a:bodyPr wrap="square" rtlCol="0">
            <a:spAutoFit/>
          </a:bodyPr>
          <a:lstStyle/>
          <a:p>
            <a:pPr algn="ctr" defTabSz="1018824"/>
            <a:r>
              <a:rPr lang="en-US" sz="4400" kern="1200" dirty="0" smtClean="0">
                <a:solidFill>
                  <a:prstClr val="white">
                    <a:lumMod val="50000"/>
                  </a:prstClr>
                </a:solidFill>
                <a:latin typeface="Calibri"/>
                <a:ea typeface="+mn-ea"/>
                <a:cs typeface="+mn-cs"/>
              </a:rPr>
              <a:t>NOT YET TRANSLATED</a:t>
            </a:r>
            <a:endParaRPr lang="en-US" sz="6000" kern="1200" dirty="0">
              <a:solidFill>
                <a:prstClr val="white">
                  <a:lumMod val="50000"/>
                </a:prstClr>
              </a:solidFill>
              <a:latin typeface="Calibri"/>
              <a:ea typeface="+mn-ea"/>
              <a:cs typeface="+mn-cs"/>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12624" y="159948"/>
          <a:ext cx="7231176" cy="9206461"/>
        </p:xfrm>
        <a:graphic>
          <a:graphicData uri="http://schemas.openxmlformats.org/drawingml/2006/table">
            <a:tbl>
              <a:tblPr/>
              <a:tblGrid>
                <a:gridCol w="380591"/>
                <a:gridCol w="477408"/>
                <a:gridCol w="2763039"/>
                <a:gridCol w="901626"/>
                <a:gridCol w="901626"/>
                <a:gridCol w="818006"/>
                <a:gridCol w="552609"/>
                <a:gridCol w="436271"/>
              </a:tblGrid>
              <a:tr h="236713">
                <a:tc gridSpan="8">
                  <a:txBody>
                    <a:bodyPr/>
                    <a:lstStyle/>
                    <a:p>
                      <a:pPr algn="l" fontAlgn="ctr"/>
                      <a:r>
                        <a:rPr lang="es-419" sz="1400" b="1" i="0" u="none" strike="noStrike" noProof="0" dirty="0" smtClean="0">
                          <a:solidFill>
                            <a:srgbClr val="000000"/>
                          </a:solidFill>
                          <a:latin typeface="Calibri"/>
                        </a:rPr>
                        <a:t>Pre-evaluación - Tarea de rendimiento: E</a:t>
                      </a:r>
                      <a:r>
                        <a:rPr lang="es-419" sz="1400" b="1" i="0" u="none" strike="noStrike" baseline="0" noProof="0" dirty="0" smtClean="0">
                          <a:solidFill>
                            <a:srgbClr val="000000"/>
                          </a:solidFill>
                          <a:latin typeface="Calibri"/>
                        </a:rPr>
                        <a:t>scrito de opinión</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ES" sz="1200" b="1" i="0" u="none" strike="noStrike" noProof="0" dirty="0" smtClean="0">
                          <a:solidFill>
                            <a:srgbClr val="000000"/>
                          </a:solidFill>
                          <a:latin typeface="Calibri"/>
                        </a:rPr>
                        <a:t>Puntaje</a:t>
                      </a:r>
                      <a:r>
                        <a:rPr lang="es-ES" sz="1200" b="1" i="0" u="none" strike="noStrike" baseline="0" noProof="0" dirty="0" smtClean="0">
                          <a:solidFill>
                            <a:srgbClr val="000000"/>
                          </a:solidFill>
                          <a:latin typeface="Calibri"/>
                        </a:rPr>
                        <a:t> del estudiante y la clase</a:t>
                      </a:r>
                      <a:r>
                        <a:rPr lang="es-ES" sz="1200" b="1" i="0" u="none" strike="noStrike" noProof="0" dirty="0" smtClean="0">
                          <a:solidFill>
                            <a:srgbClr val="000000"/>
                          </a:solidFill>
                          <a:latin typeface="Calibri"/>
                        </a:rPr>
                        <a:t>:</a:t>
                      </a:r>
                      <a:endParaRPr lang="es-ES"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Año escolar:</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900" b="1" i="0" u="none" strike="noStrike" noProof="0" dirty="0" smtClean="0">
                          <a:solidFill>
                            <a:srgbClr val="000000"/>
                          </a:solidFill>
                          <a:latin typeface="Calibri"/>
                        </a:rPr>
                        <a:t>Grado: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ES"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ES" sz="900" b="1" i="0" u="none" strike="noStrike" noProof="0" dirty="0" smtClean="0">
                          <a:solidFill>
                            <a:srgbClr val="000000"/>
                          </a:solidFill>
                          <a:latin typeface="Calibri"/>
                        </a:rPr>
                        <a:t>Nombre del maestro:</a:t>
                      </a:r>
                      <a:endParaRPr lang="es-ES"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ES"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ES" sz="900" b="1" i="0" u="none" strike="noStrike" noProof="0" dirty="0" smtClean="0">
                          <a:solidFill>
                            <a:srgbClr val="000000"/>
                          </a:solidFill>
                          <a:latin typeface="Calibri"/>
                        </a:rPr>
                        <a:t>Escuela:</a:t>
                      </a:r>
                      <a:endParaRPr lang="es-ES"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5800">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900" b="1" i="0" u="none" strike="noStrike" noProof="0" dirty="0" smtClean="0">
                          <a:solidFill>
                            <a:srgbClr val="FFFFFF"/>
                          </a:solidFill>
                          <a:latin typeface="Calibri"/>
                        </a:rPr>
                        <a:t>Nombre del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900" b="1" i="0" u="none" strike="noStrike" noProof="0" dirty="0" smtClean="0">
                          <a:solidFill>
                            <a:srgbClr val="FFFFFF"/>
                          </a:solidFill>
                          <a:latin typeface="Calibri"/>
                        </a:rPr>
                        <a:t>Enfoque y organización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Elaboración</a:t>
                      </a:r>
                      <a:r>
                        <a:rPr lang="es-419" sz="900" b="1" i="0" u="none" strike="noStrike" baseline="0" noProof="0" dirty="0" smtClean="0">
                          <a:solidFill>
                            <a:srgbClr val="FFFFFF"/>
                          </a:solidFill>
                          <a:latin typeface="Calibri"/>
                        </a:rPr>
                        <a:t> y evidencia</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Convenciones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a:t>
                      </a:r>
                      <a:r>
                        <a:rPr lang="es-419" sz="900" b="1" i="0" u="none" strike="noStrike" baseline="0" noProof="0" dirty="0" smtClean="0">
                          <a:solidFill>
                            <a:srgbClr val="FFFFFF"/>
                          </a:solidFill>
                          <a:latin typeface="Calibri"/>
                        </a:rPr>
                        <a:t> del </a:t>
                      </a:r>
                      <a:r>
                        <a:rPr lang="es-419" sz="800" b="1" i="0" u="none" strike="noStrike" baseline="0" noProof="0" dirty="0" smtClean="0">
                          <a:solidFill>
                            <a:srgbClr val="FFFFFF"/>
                          </a:solidFill>
                          <a:latin typeface="Calibri"/>
                        </a:rPr>
                        <a:t>estudiante</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Puntaje  ELP</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58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900" b="0" i="0" u="none" strike="noStrike" noProof="0" dirty="0" smtClean="0">
                          <a:solidFill>
                            <a:srgbClr val="FFFFFF"/>
                          </a:solidFill>
                          <a:latin typeface="Calibri"/>
                        </a:rPr>
                        <a:t>Puntaje</a:t>
                      </a: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Emergiendo</a:t>
            </a:r>
            <a:endParaRPr lang="es-419" sz="789" kern="1200"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En desarrollo</a:t>
            </a:r>
            <a:endParaRPr lang="es-419" sz="789" kern="1200"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Competente</a:t>
            </a:r>
            <a:endParaRPr lang="es-419" sz="789" kern="1200"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Ejemplar</a:t>
            </a:r>
            <a:endParaRPr lang="es-419" sz="789" kern="1200"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ES" sz="690" b="1" u="sng" kern="1200" dirty="0" smtClean="0">
                <a:solidFill>
                  <a:prstClr val="black"/>
                </a:solidFill>
              </a:rPr>
              <a:t>Clave para el puntaje:</a:t>
            </a:r>
            <a:endParaRPr lang="es-ES" sz="690" b="1" u="sng" kern="1200" dirty="0">
              <a:solidFill>
                <a:prstClr val="black"/>
              </a:solidFill>
            </a:endParaRP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ES" sz="690" b="1" u="sng" kern="1200" dirty="0" smtClean="0">
                  <a:solidFill>
                    <a:prstClr val="black"/>
                  </a:solidFill>
                </a:rPr>
                <a:t># total correcto</a:t>
              </a:r>
              <a:endParaRPr lang="es-ES" sz="690" b="1" u="sng" kern="1200" dirty="0">
                <a:solidFill>
                  <a:prstClr val="black"/>
                </a:solidFill>
              </a:endParaRPr>
            </a:p>
          </p:txBody>
        </p:sp>
      </p:grpSp>
      <p:sp>
        <p:nvSpPr>
          <p:cNvPr id="3" name="Slide Number Placeholder 2"/>
          <p:cNvSpPr>
            <a:spLocks noGrp="1"/>
          </p:cNvSpPr>
          <p:nvPr>
            <p:ph type="sldNum" sz="quarter" idx="12"/>
          </p:nvPr>
        </p:nvSpPr>
        <p:spPr>
          <a:xfrm>
            <a:off x="5560695" y="9508808"/>
            <a:ext cx="1813560" cy="535516"/>
          </a:xfrm>
        </p:spPr>
        <p:txBody>
          <a:bodyPr/>
          <a:lstStyle/>
          <a:p>
            <a:fld id="{AF8359E8-5B63-4AE7-A26F-FE183B9DDE83}" type="slidenum">
              <a:rPr lang="en-US" smtClean="0">
                <a:solidFill>
                  <a:prstClr val="black">
                    <a:tint val="75000"/>
                  </a:prstClr>
                </a:solidFill>
              </a:rPr>
              <a:pPr/>
              <a:t>27</a:t>
            </a:fld>
            <a:endParaRPr lang="en-US" dirty="0">
              <a:solidFill>
                <a:prstClr val="black">
                  <a:tint val="75000"/>
                </a:prstClr>
              </a:solidFill>
            </a:endParaRPr>
          </a:p>
        </p:txBody>
      </p:sp>
      <p:sp>
        <p:nvSpPr>
          <p:cNvPr id="19" name="Footer Placeholder 18"/>
          <p:cNvSpPr>
            <a:spLocks noGrp="1"/>
          </p:cNvSpPr>
          <p:nvPr>
            <p:ph type="ftr" sz="quarter" idx="11"/>
          </p:nvPr>
        </p:nvSpPr>
        <p:spPr>
          <a:xfrm>
            <a:off x="3312795" y="9617721"/>
            <a:ext cx="3059430" cy="372311"/>
          </a:xfrm>
        </p:spPr>
        <p:txBody>
          <a:bodyPr/>
          <a:lstStyle/>
          <a:p>
            <a:r>
              <a:rPr lang="en-US" dirty="0">
                <a:solidFill>
                  <a:prstClr val="black">
                    <a:tint val="75000"/>
                  </a:prstClr>
                </a:solidFill>
                <a:latin typeface="+mn-lt"/>
              </a:rPr>
              <a:t>Rev. Control 07/01/2015 HSD  – OSP and Susan S. Richmond</a:t>
            </a:r>
          </a:p>
        </p:txBody>
      </p:sp>
    </p:spTree>
    <p:extLst>
      <p:ext uri="{BB962C8B-B14F-4D97-AF65-F5344CB8AC3E}">
        <p14:creationId xmlns:p14="http://schemas.microsoft.com/office/powerpoint/2010/main" val="1355647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28</a:t>
            </a:fld>
            <a:endParaRPr lang="en-US" sz="1200">
              <a:solidFill>
                <a:srgbClr val="888888"/>
              </a:solidFill>
              <a:latin typeface="Calibri"/>
              <a:ea typeface="Calibri"/>
              <a:cs typeface="Calibri"/>
              <a:sym typeface="Calibri"/>
            </a:endParaRPr>
          </a:p>
        </p:txBody>
      </p:sp>
      <p:graphicFrame>
        <p:nvGraphicFramePr>
          <p:cNvPr id="645" name="Shape 645"/>
          <p:cNvGraphicFramePr/>
          <p:nvPr>
            <p:extLst>
              <p:ext uri="{D42A27DB-BD31-4B8C-83A1-F6EECF244321}">
                <p14:modId xmlns:p14="http://schemas.microsoft.com/office/powerpoint/2010/main" val="2537493035"/>
              </p:ext>
            </p:extLst>
          </p:nvPr>
        </p:nvGraphicFramePr>
        <p:xfrm>
          <a:off x="347661" y="792412"/>
          <a:ext cx="7043750" cy="8227585"/>
        </p:xfrm>
        <a:graphic>
          <a:graphicData uri="http://schemas.openxmlformats.org/drawingml/2006/table">
            <a:tbl>
              <a:tblPr firstRow="1" bandRow="1">
                <a:noFill/>
                <a:tableStyleId>{0B98FB07-F4CE-45B4-995F-A48F2A277D17}</a:tableStyleId>
              </a:tblPr>
              <a:tblGrid>
                <a:gridCol w="5748350"/>
                <a:gridCol w="715850"/>
                <a:gridCol w="579550"/>
              </a:tblGrid>
              <a:tr h="319325">
                <a:tc gridSpan="3">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Calibri"/>
                          <a:ea typeface="+mn-ea"/>
                          <a:cs typeface="+mn-cs"/>
                        </a:rPr>
                        <a:t>Grado 3: Pre-evaluación Trimestre 4 </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Calibri"/>
                          <a:ea typeface="+mn-ea"/>
                          <a:cs typeface="+mn-cs"/>
                        </a:rPr>
                        <a:t>Clave para las respuestas de selección múltiple</a:t>
                      </a: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r>
              <a:tr h="319325">
                <a:tc>
                  <a:txBody>
                    <a:bodyPr/>
                    <a:lstStyle/>
                    <a:p>
                      <a:pPr marL="687388" marR="0" lvl="0" indent="-687388" algn="l" rtl="0">
                        <a:spcBef>
                          <a:spcPts val="0"/>
                        </a:spcBef>
                        <a:buSzPct val="25000"/>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a:t>
                      </a:r>
                      <a:r>
                        <a:rPr lang="es-419" sz="1100" b="1" u="none" noProof="0" dirty="0" smtClean="0">
                          <a:solidFill>
                            <a:schemeClr val="dk1"/>
                          </a:solidFill>
                          <a:latin typeface="Calibri"/>
                          <a:ea typeface="Calibri"/>
                          <a:cs typeface="Calibri"/>
                          <a:sym typeface="Calibri"/>
                        </a:rPr>
                        <a:t> </a:t>
                      </a:r>
                      <a:r>
                        <a:rPr lang="es-419" sz="1100" b="1" u="none" noProof="0" dirty="0" smtClean="0">
                          <a:solidFill>
                            <a:schemeClr val="dk1"/>
                          </a:solidFill>
                        </a:rPr>
                        <a:t> </a:t>
                      </a:r>
                      <a:r>
                        <a:rPr lang="es-419" sz="1100" noProof="0" dirty="0" smtClean="0"/>
                        <a:t>En el cuento</a:t>
                      </a:r>
                      <a:r>
                        <a:rPr lang="es-419" sz="1100" b="1" noProof="0" dirty="0" smtClean="0"/>
                        <a:t>, </a:t>
                      </a:r>
                      <a:r>
                        <a:rPr lang="es-419" sz="1100" b="1" i="1" noProof="0" dirty="0" smtClean="0"/>
                        <a:t>El arcoíris de </a:t>
                      </a:r>
                      <a:r>
                        <a:rPr lang="es-419" sz="1100" b="1" i="1" noProof="0" dirty="0" err="1" smtClean="0"/>
                        <a:t>Arcy</a:t>
                      </a:r>
                      <a:r>
                        <a:rPr lang="es-419" sz="1100" b="1" i="1" noProof="0" dirty="0" smtClean="0"/>
                        <a:t>, </a:t>
                      </a:r>
                      <a:r>
                        <a:rPr lang="es-419" sz="1100" noProof="0" dirty="0" smtClean="0"/>
                        <a:t> ¿Cuál de las siguientes acciones contribuye más a la secuencia de los acontecimientos?</a:t>
                      </a:r>
                      <a:r>
                        <a:rPr lang="es-419" sz="1100" b="0" u="none" noProof="0" dirty="0" smtClean="0">
                          <a:solidFill>
                            <a:schemeClr val="dk1"/>
                          </a:solidFill>
                          <a:latin typeface="Calibri"/>
                          <a:ea typeface="Calibri"/>
                          <a:cs typeface="Calibri"/>
                          <a:sym typeface="Calibri"/>
                        </a:rPr>
                        <a:t> </a:t>
                      </a:r>
                      <a:r>
                        <a:rPr lang="es-419" sz="1100" b="0" u="none" strike="noStrike" noProof="0" dirty="0" smtClean="0">
                          <a:solidFill>
                            <a:schemeClr val="dk1"/>
                          </a:solidFill>
                          <a:latin typeface="Calibri"/>
                          <a:ea typeface="Calibri"/>
                          <a:cs typeface="Calibri"/>
                          <a:sym typeface="Calibri"/>
                        </a:rPr>
                        <a:t>RL.3.3 DOK-3 Cu</a:t>
                      </a:r>
                      <a:endParaRPr lang="es-419" sz="1100" b="0" u="none" strike="noStrik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B</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287375">
                <a:tc>
                  <a:txBody>
                    <a:bodyPr/>
                    <a:lstStyle/>
                    <a:p>
                      <a:pPr marL="687388" marR="0" lvl="0" indent="-68738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2</a:t>
                      </a:r>
                      <a:r>
                        <a:rPr lang="es-419" sz="1100" b="1" u="none" noProof="0" dirty="0" smtClean="0">
                          <a:solidFill>
                            <a:schemeClr val="dk1"/>
                          </a:solidFill>
                          <a:latin typeface="Calibri"/>
                          <a:ea typeface="Calibri"/>
                          <a:cs typeface="Calibri"/>
                          <a:sym typeface="Calibri"/>
                        </a:rPr>
                        <a:t> </a:t>
                      </a:r>
                      <a:r>
                        <a:rPr lang="es-419" sz="1100" b="0" u="none" noProof="0" dirty="0" smtClean="0">
                          <a:solidFill>
                            <a:schemeClr val="dk1"/>
                          </a:solidFill>
                          <a:latin typeface="Calibri"/>
                          <a:ea typeface="Calibri"/>
                          <a:cs typeface="Calibri"/>
                          <a:sym typeface="Calibri"/>
                        </a:rPr>
                        <a:t> </a:t>
                      </a:r>
                      <a:r>
                        <a:rPr lang="es-419" sz="1100" noProof="0" dirty="0" smtClean="0"/>
                        <a:t>En el cuento, </a:t>
                      </a:r>
                      <a:r>
                        <a:rPr lang="es-419" sz="1100" b="1" i="1" noProof="0" dirty="0" smtClean="0"/>
                        <a:t>El arcoíris de </a:t>
                      </a:r>
                      <a:r>
                        <a:rPr lang="es-419" sz="1100" b="1" i="1" noProof="0" dirty="0" err="1" smtClean="0"/>
                        <a:t>Arcy</a:t>
                      </a:r>
                      <a:r>
                        <a:rPr lang="es-419" sz="1100" noProof="0" dirty="0" smtClean="0"/>
                        <a:t>, ¿Cómo el conocimiento de </a:t>
                      </a:r>
                      <a:r>
                        <a:rPr lang="es-419" sz="1100" noProof="0" dirty="0" err="1" smtClean="0"/>
                        <a:t>Arcy</a:t>
                      </a:r>
                      <a:r>
                        <a:rPr lang="es-419" sz="1100" noProof="0" dirty="0" smtClean="0"/>
                        <a:t> sobre los arcoíris cambió sus acciones desde el comienzo hasta el final del cuento?</a:t>
                      </a:r>
                      <a:r>
                        <a:rPr lang="es-419" sz="1100" b="0" u="none" noProof="0" dirty="0" smtClean="0">
                          <a:solidFill>
                            <a:schemeClr val="dk1"/>
                          </a:solidFill>
                          <a:latin typeface="Calibri"/>
                          <a:ea typeface="Calibri"/>
                          <a:cs typeface="Calibri"/>
                          <a:sym typeface="Calibri"/>
                        </a:rPr>
                        <a:t> RL.3.3 DOK-3 </a:t>
                      </a:r>
                      <a:r>
                        <a:rPr lang="es-419" sz="1100" b="0" u="none" noProof="0" dirty="0" err="1" smtClean="0">
                          <a:solidFill>
                            <a:schemeClr val="dk1"/>
                          </a:solidFill>
                          <a:latin typeface="Calibri"/>
                          <a:ea typeface="Calibri"/>
                          <a:cs typeface="Calibri"/>
                          <a:sym typeface="Calibri"/>
                        </a:rPr>
                        <a:t>APx</a:t>
                      </a:r>
                      <a:endParaRPr lang="es-419" sz="1100" b="0" u="none"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A</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287375">
                <a:tc>
                  <a:txBody>
                    <a:bodyPr/>
                    <a:lstStyle/>
                    <a:p>
                      <a:pPr marL="687388" marR="0" lvl="0" indent="-68738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3</a:t>
                      </a:r>
                      <a:r>
                        <a:rPr lang="es-419" sz="1100" b="1" u="none" noProof="0" dirty="0" smtClean="0">
                          <a:solidFill>
                            <a:schemeClr val="dk1"/>
                          </a:solidFill>
                          <a:latin typeface="Calibri"/>
                          <a:ea typeface="Calibri"/>
                          <a:cs typeface="Calibri"/>
                          <a:sym typeface="Calibri"/>
                        </a:rPr>
                        <a:t>  </a:t>
                      </a:r>
                      <a:r>
                        <a:rPr lang="es-419" sz="1100" noProof="0" dirty="0" smtClean="0"/>
                        <a:t>En el cuento, </a:t>
                      </a:r>
                      <a:r>
                        <a:rPr lang="es-419" sz="1100" b="1" i="1" noProof="0" dirty="0" smtClean="0"/>
                        <a:t>Los porqués del clima - Los colores del </a:t>
                      </a:r>
                      <a:r>
                        <a:rPr lang="es-419" sz="1100" b="1" noProof="0" dirty="0" smtClean="0"/>
                        <a:t>arcoíris</a:t>
                      </a:r>
                      <a:r>
                        <a:rPr lang="es-419" sz="1100" noProof="0" dirty="0" smtClean="0"/>
                        <a:t>, ¿qué causó la discusión?</a:t>
                      </a:r>
                      <a:r>
                        <a:rPr lang="es-419" sz="1100" b="0" u="none" noProof="0" dirty="0" smtClean="0">
                          <a:solidFill>
                            <a:schemeClr val="dk1"/>
                          </a:solidFill>
                          <a:latin typeface="Calibri"/>
                          <a:ea typeface="Calibri"/>
                          <a:cs typeface="Calibri"/>
                          <a:sym typeface="Calibri"/>
                        </a:rPr>
                        <a:t> </a:t>
                      </a:r>
                      <a:r>
                        <a:rPr lang="es-419" sz="1100" b="0" i="0" u="none" strike="noStrike" cap="none" noProof="0" dirty="0" smtClean="0">
                          <a:solidFill>
                            <a:srgbClr val="000000"/>
                          </a:solidFill>
                          <a:latin typeface="Calibri"/>
                          <a:ea typeface="Calibri"/>
                          <a:cs typeface="Calibri"/>
                          <a:sym typeface="Calibri"/>
                        </a:rPr>
                        <a:t>RL.3.6  DOK-1 Cf</a:t>
                      </a:r>
                      <a:endParaRPr lang="es-419" sz="1100" b="0" i="0" u="none" strike="noStrike" cap="none" noProof="0" dirty="0">
                        <a:solidFill>
                          <a:srgbClr val="000000"/>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C</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2873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4</a:t>
                      </a:r>
                      <a:r>
                        <a:rPr lang="es-419" sz="1100" b="0" u="none" noProof="0" dirty="0" smtClean="0">
                          <a:solidFill>
                            <a:schemeClr val="dk1"/>
                          </a:solidFill>
                          <a:latin typeface="Calibri"/>
                          <a:ea typeface="Calibri"/>
                          <a:cs typeface="Calibri"/>
                          <a:sym typeface="Calibri"/>
                        </a:rPr>
                        <a:t>  </a:t>
                      </a:r>
                      <a:r>
                        <a:rPr lang="es-419" sz="1100" noProof="0" dirty="0" smtClean="0"/>
                        <a:t>¿Qué declaración explica mejor el punto de vista de Lluvia?</a:t>
                      </a:r>
                      <a:r>
                        <a:rPr lang="es-419" sz="1100" b="0" u="none" strike="noStrike" noProof="0" dirty="0" smtClean="0">
                          <a:solidFill>
                            <a:schemeClr val="dk1"/>
                          </a:solidFill>
                          <a:latin typeface="Calibri"/>
                          <a:ea typeface="Calibri"/>
                          <a:cs typeface="Calibri"/>
                          <a:sym typeface="Calibri"/>
                        </a:rPr>
                        <a:t> R</a:t>
                      </a:r>
                      <a:r>
                        <a:rPr lang="es-419" sz="1100" b="0" u="none" strike="noStrike" noProof="0" dirty="0" smtClean="0">
                          <a:latin typeface="Calibri"/>
                          <a:ea typeface="Calibri"/>
                          <a:cs typeface="Calibri"/>
                          <a:sym typeface="Calibri"/>
                        </a:rPr>
                        <a:t>L.3.6</a:t>
                      </a:r>
                      <a:r>
                        <a:rPr lang="es-419" sz="1100" b="0" u="none" noProof="0" dirty="0" smtClean="0">
                          <a:latin typeface="Calibri"/>
                          <a:ea typeface="Calibri"/>
                          <a:cs typeface="Calibri"/>
                          <a:sym typeface="Calibri"/>
                        </a:rPr>
                        <a:t>  DOK-3 CU</a:t>
                      </a:r>
                      <a:endParaRPr lang="es-419" sz="1100" b="0" u="none" noProof="0" dirty="0">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D</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287375">
                <a:tc>
                  <a:txBody>
                    <a:bodyPr/>
                    <a:lstStyle/>
                    <a:p>
                      <a:pPr marL="687388" marR="0" lvl="0" indent="-68738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5</a:t>
                      </a:r>
                      <a:r>
                        <a:rPr lang="es-419" sz="1100" b="0" u="none" noProof="0" dirty="0" smtClean="0">
                          <a:solidFill>
                            <a:schemeClr val="dk1"/>
                          </a:solidFill>
                          <a:latin typeface="Calibri"/>
                          <a:ea typeface="Calibri"/>
                          <a:cs typeface="Calibri"/>
                          <a:sym typeface="Calibri"/>
                        </a:rPr>
                        <a:t>  </a:t>
                      </a:r>
                      <a:r>
                        <a:rPr lang="es-419" sz="1100" noProof="0" dirty="0" smtClean="0"/>
                        <a:t>¿De qué dos maneras son más similares </a:t>
                      </a:r>
                      <a:r>
                        <a:rPr lang="es-419" sz="1100" b="1" i="1" noProof="0" dirty="0" smtClean="0"/>
                        <a:t>El arcoíris de </a:t>
                      </a:r>
                      <a:r>
                        <a:rPr lang="es-419" sz="1100" b="1" i="1" noProof="0" dirty="0" err="1" smtClean="0"/>
                        <a:t>Arcy</a:t>
                      </a:r>
                      <a:r>
                        <a:rPr lang="es-419" sz="1100" b="1" i="1" noProof="0" dirty="0" smtClean="0"/>
                        <a:t> </a:t>
                      </a:r>
                      <a:r>
                        <a:rPr lang="es-419" sz="1100" b="0" i="0" noProof="0" dirty="0" smtClean="0"/>
                        <a:t>y </a:t>
                      </a:r>
                      <a:r>
                        <a:rPr lang="es-419" sz="1100" b="1" i="1" noProof="0" dirty="0" smtClean="0"/>
                        <a:t> Los porqués del clima-Los colores del arcoíris</a:t>
                      </a:r>
                      <a:r>
                        <a:rPr lang="es-419" sz="1100" b="1" noProof="0" dirty="0" smtClean="0"/>
                        <a:t>? </a:t>
                      </a:r>
                      <a:r>
                        <a:rPr lang="es-419" sz="1100" b="0" u="none" noProof="0" dirty="0" smtClean="0">
                          <a:solidFill>
                            <a:schemeClr val="dk1"/>
                          </a:solidFill>
                          <a:latin typeface="Calibri"/>
                          <a:ea typeface="Calibri"/>
                          <a:cs typeface="Calibri"/>
                          <a:sym typeface="Calibri"/>
                        </a:rPr>
                        <a:t> </a:t>
                      </a:r>
                      <a:r>
                        <a:rPr lang="es-419" sz="1100" b="0" noProof="0" dirty="0" smtClean="0">
                          <a:latin typeface="Calibri"/>
                          <a:ea typeface="Calibri"/>
                          <a:cs typeface="Calibri"/>
                          <a:sym typeface="Calibri"/>
                        </a:rPr>
                        <a:t>RL.3.9 DOK-2 Cl (</a:t>
                      </a:r>
                      <a:r>
                        <a:rPr lang="es-419" sz="1100" noProof="0" dirty="0" smtClean="0"/>
                        <a:t>ambas respuestas deben estar correctas</a:t>
                      </a:r>
                      <a:r>
                        <a:rPr lang="es-419" sz="1100" b="0" noProof="0" dirty="0" smtClean="0">
                          <a:latin typeface="Calibri"/>
                          <a:ea typeface="Calibri"/>
                          <a:cs typeface="Calibri"/>
                          <a:sym typeface="Calibri"/>
                        </a:rPr>
                        <a:t>)</a:t>
                      </a:r>
                      <a:endParaRPr lang="es-419" sz="1100" b="0" noProof="0" dirty="0">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A,D</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335275">
                <a:tc>
                  <a:txBody>
                    <a:bodyPr/>
                    <a:lstStyle/>
                    <a:p>
                      <a:pPr marL="687388" marR="0" lvl="0" indent="-68738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6</a:t>
                      </a:r>
                      <a:r>
                        <a:rPr lang="es-419" sz="1100" b="0" u="none" noProof="0" dirty="0" smtClean="0">
                          <a:solidFill>
                            <a:schemeClr val="dk1"/>
                          </a:solidFill>
                          <a:latin typeface="Calibri"/>
                          <a:ea typeface="Calibri"/>
                          <a:cs typeface="Calibri"/>
                          <a:sym typeface="Calibri"/>
                        </a:rPr>
                        <a:t> </a:t>
                      </a:r>
                      <a:r>
                        <a:rPr lang="es-419" sz="1100" b="0" u="none" noProof="0" dirty="0" smtClean="0">
                          <a:solidFill>
                            <a:schemeClr val="dk1"/>
                          </a:solidFill>
                        </a:rPr>
                        <a:t> </a:t>
                      </a:r>
                      <a:r>
                        <a:rPr lang="es-419" sz="1100" noProof="0" dirty="0" smtClean="0"/>
                        <a:t>¿Cuál pudiera ser un tema para ambos cuentos</a:t>
                      </a:r>
                      <a:r>
                        <a:rPr lang="es-419" sz="1100" b="1" noProof="0" dirty="0" smtClean="0"/>
                        <a:t> </a:t>
                      </a:r>
                      <a:r>
                        <a:rPr lang="es-419" sz="1100" b="1" i="1" noProof="0" dirty="0" smtClean="0"/>
                        <a:t>El arcoíris de </a:t>
                      </a:r>
                      <a:r>
                        <a:rPr lang="es-419" sz="1100" b="1" i="1" noProof="0" dirty="0" err="1" smtClean="0"/>
                        <a:t>Arcy</a:t>
                      </a:r>
                      <a:r>
                        <a:rPr lang="es-419" sz="1100" b="1" i="1" noProof="0" dirty="0" smtClean="0"/>
                        <a:t> </a:t>
                      </a:r>
                      <a:r>
                        <a:rPr lang="es-419" sz="1100" b="0" noProof="0" dirty="0" smtClean="0"/>
                        <a:t>y</a:t>
                      </a:r>
                      <a:r>
                        <a:rPr lang="es-419" sz="1100" b="1" noProof="0" dirty="0" smtClean="0"/>
                        <a:t> </a:t>
                      </a:r>
                      <a:r>
                        <a:rPr lang="es-419" sz="1100" b="1" i="1" noProof="0" dirty="0" smtClean="0"/>
                        <a:t>Los porqués del clima - Los colores del arcoíris</a:t>
                      </a:r>
                      <a:r>
                        <a:rPr lang="es-419" sz="1100" i="1" noProof="0" dirty="0" smtClean="0"/>
                        <a:t>?</a:t>
                      </a:r>
                      <a:r>
                        <a:rPr lang="es-419" sz="1100" b="1" noProof="0" dirty="0" smtClean="0"/>
                        <a:t> </a:t>
                      </a:r>
                      <a:r>
                        <a:rPr lang="es-419" sz="1100" b="0" u="none" noProof="0" dirty="0" smtClean="0">
                          <a:solidFill>
                            <a:srgbClr val="FF0000"/>
                          </a:solidFill>
                          <a:latin typeface="Calibri"/>
                          <a:ea typeface="Calibri"/>
                          <a:cs typeface="Calibri"/>
                          <a:sym typeface="Calibri"/>
                        </a:rPr>
                        <a:t> </a:t>
                      </a:r>
                      <a:r>
                        <a:rPr lang="es-419" sz="1100" b="0" noProof="0" dirty="0" smtClean="0">
                          <a:latin typeface="Calibri"/>
                          <a:ea typeface="Calibri"/>
                          <a:cs typeface="Calibri"/>
                          <a:sym typeface="Calibri"/>
                        </a:rPr>
                        <a:t>RL.3.9  DOK-3 </a:t>
                      </a:r>
                      <a:r>
                        <a:rPr lang="es-419" sz="1100" b="0" noProof="0" dirty="0" err="1" smtClean="0">
                          <a:latin typeface="Calibri"/>
                          <a:ea typeface="Calibri"/>
                          <a:cs typeface="Calibri"/>
                          <a:sym typeface="Calibri"/>
                        </a:rPr>
                        <a:t>ANz</a:t>
                      </a:r>
                      <a:endParaRPr lang="es-419" sz="1100" b="0" noProof="0" dirty="0">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D</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2873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7</a:t>
                      </a:r>
                      <a:r>
                        <a:rPr lang="es-419" sz="1100" b="1" u="none" noProof="0" dirty="0" smtClean="0">
                          <a:solidFill>
                            <a:schemeClr val="dk1"/>
                          </a:solidFill>
                          <a:latin typeface="Calibri"/>
                          <a:ea typeface="Calibri"/>
                          <a:cs typeface="Calibri"/>
                          <a:sym typeface="Calibri"/>
                        </a:rPr>
                        <a:t>                                            </a:t>
                      </a:r>
                      <a:r>
                        <a:rPr lang="es-419" sz="1100" b="1" noProof="0" dirty="0" smtClean="0"/>
                        <a:t> </a:t>
                      </a:r>
                      <a:r>
                        <a:rPr lang="es-419" sz="1100" b="1" u="sng" noProof="0" dirty="0" smtClean="0"/>
                        <a:t>Respuesta construida texto literario</a:t>
                      </a:r>
                      <a:endParaRPr lang="es-419" sz="1100" b="1" u="sng" noProof="0" dirty="0"/>
                    </a:p>
                  </a:txBody>
                  <a:tcPr marL="97150" marR="97150" marT="47900" marB="47900" anchor="ctr">
                    <a:solidFill>
                      <a:srgbClr val="D8D8D8"/>
                    </a:solidFill>
                  </a:tcPr>
                </a:tc>
                <a:tc>
                  <a:txBody>
                    <a:bodyPr/>
                    <a:lstStyle/>
                    <a:p>
                      <a:pPr marL="0" marR="0" lvl="0" indent="0" algn="ctr" rtl="0">
                        <a:spcBef>
                          <a:spcPts val="0"/>
                        </a:spcBef>
                        <a:buSzPct val="25000"/>
                        <a:buNone/>
                      </a:pPr>
                      <a:r>
                        <a:rPr lang="es-419" sz="1200" b="1" noProof="0" dirty="0" smtClean="0">
                          <a:solidFill>
                            <a:schemeClr val="dk1"/>
                          </a:solidFill>
                          <a:latin typeface="Calibri"/>
                          <a:ea typeface="Calibri"/>
                          <a:cs typeface="Calibri"/>
                          <a:sym typeface="Calibri"/>
                        </a:rPr>
                        <a:t>RL.3.6</a:t>
                      </a:r>
                      <a:endParaRPr lang="es-419" sz="12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2</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287375">
                <a:tc>
                  <a:txBody>
                    <a:bodyPr/>
                    <a:lstStyle/>
                    <a:p>
                      <a:pPr marL="0" marR="0" lvl="0" indent="0" algn="l" rtl="0">
                        <a:spcBef>
                          <a:spcPts val="0"/>
                        </a:spcBef>
                        <a:buSzPct val="25000"/>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8</a:t>
                      </a:r>
                      <a:r>
                        <a:rPr lang="es-419" sz="1100" b="1" u="none" noProof="0" dirty="0" smtClean="0">
                          <a:solidFill>
                            <a:schemeClr val="dk1"/>
                          </a:solidFill>
                          <a:latin typeface="Calibri"/>
                          <a:ea typeface="Calibri"/>
                          <a:cs typeface="Calibri"/>
                          <a:sym typeface="Calibri"/>
                        </a:rPr>
                        <a:t>                                            </a:t>
                      </a:r>
                      <a:r>
                        <a:rPr lang="es-419" sz="1100" b="1" noProof="0" dirty="0" smtClean="0"/>
                        <a:t> </a:t>
                      </a:r>
                      <a:r>
                        <a:rPr lang="es-419" sz="1100" b="1" u="sng" noProof="0" dirty="0" smtClean="0"/>
                        <a:t>Respuesta construida texto literario</a:t>
                      </a:r>
                      <a:endParaRPr lang="es-419" sz="1100" b="1" u="sng" noProof="0" dirty="0"/>
                    </a:p>
                  </a:txBody>
                  <a:tcPr marL="97150" marR="97150" marT="47900" marB="47900" anchor="ctr">
                    <a:solidFill>
                      <a:schemeClr val="lt2"/>
                    </a:solidFill>
                  </a:tcPr>
                </a:tc>
                <a:tc>
                  <a:txBody>
                    <a:bodyPr/>
                    <a:lstStyle/>
                    <a:p>
                      <a:pPr marL="0" marR="0" lvl="0" indent="0" algn="ctr" rtl="0">
                        <a:spcBef>
                          <a:spcPts val="0"/>
                        </a:spcBef>
                        <a:buSzPct val="25000"/>
                        <a:buNone/>
                      </a:pPr>
                      <a:r>
                        <a:rPr lang="es-419" sz="1200" b="1" noProof="0" dirty="0" smtClean="0">
                          <a:solidFill>
                            <a:schemeClr val="dk1"/>
                          </a:solidFill>
                          <a:latin typeface="Calibri"/>
                          <a:ea typeface="Calibri"/>
                          <a:cs typeface="Calibri"/>
                          <a:sym typeface="Calibri"/>
                        </a:rPr>
                        <a:t>RL.3.9</a:t>
                      </a:r>
                      <a:endParaRPr lang="es-419" sz="12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3</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287375">
                <a:tc>
                  <a:txBody>
                    <a:bodyPr/>
                    <a:lstStyle/>
                    <a:p>
                      <a:pPr marL="739775" marR="0" lvl="0" indent="-739775"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9</a:t>
                      </a:r>
                      <a:r>
                        <a:rPr lang="es-419" sz="1100" b="0" u="none" noProof="0" dirty="0" smtClean="0">
                          <a:latin typeface="Calibri"/>
                          <a:ea typeface="Calibri"/>
                          <a:cs typeface="Calibri"/>
                          <a:sym typeface="Calibri"/>
                        </a:rPr>
                        <a:t>  </a:t>
                      </a:r>
                      <a:r>
                        <a:rPr lang="es-419" sz="1100" noProof="0" dirty="0" smtClean="0"/>
                        <a:t>¿Qué declaración describe </a:t>
                      </a:r>
                      <a:r>
                        <a:rPr lang="es-419" sz="1100" u="sng" noProof="0" dirty="0" smtClean="0"/>
                        <a:t>mejor</a:t>
                      </a:r>
                      <a:r>
                        <a:rPr lang="es-419" sz="1100" noProof="0" dirty="0" smtClean="0"/>
                        <a:t> una característica de un doble arcoíris? </a:t>
                      </a:r>
                      <a:r>
                        <a:rPr lang="es-419" sz="1100" b="0" i="0" u="none" strike="noStrike" cap="none" noProof="0" dirty="0" smtClean="0">
                          <a:solidFill>
                            <a:srgbClr val="000000"/>
                          </a:solidFill>
                          <a:latin typeface="Calibri"/>
                          <a:ea typeface="Calibri"/>
                          <a:cs typeface="Calibri"/>
                          <a:sym typeface="Calibri"/>
                        </a:rPr>
                        <a:t>RI.3.3  DOK-2 </a:t>
                      </a:r>
                      <a:r>
                        <a:rPr lang="es-419" sz="1100" b="0" i="0" u="none" strike="noStrike" cap="none" noProof="0" dirty="0" err="1" smtClean="0">
                          <a:solidFill>
                            <a:srgbClr val="000000"/>
                          </a:solidFill>
                          <a:latin typeface="Calibri"/>
                          <a:ea typeface="Calibri"/>
                          <a:cs typeface="Calibri"/>
                          <a:sym typeface="Calibri"/>
                        </a:rPr>
                        <a:t>ANp</a:t>
                      </a:r>
                      <a:endParaRPr lang="es-419" sz="1100" b="0" i="0" u="none" strike="noStrike" cap="none" noProof="0" dirty="0">
                        <a:solidFill>
                          <a:srgbClr val="000000"/>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B</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2521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10</a:t>
                      </a:r>
                      <a:r>
                        <a:rPr lang="es-419" sz="1100" b="1" u="none" noProof="0" dirty="0" smtClean="0">
                          <a:solidFill>
                            <a:schemeClr val="dk1"/>
                          </a:solidFill>
                          <a:latin typeface="Calibri"/>
                          <a:ea typeface="Calibri"/>
                          <a:cs typeface="Calibri"/>
                          <a:sym typeface="Calibri"/>
                        </a:rPr>
                        <a:t> </a:t>
                      </a:r>
                      <a:r>
                        <a:rPr lang="es-419" sz="1100" u="none" noProof="0" dirty="0" smtClean="0">
                          <a:solidFill>
                            <a:schemeClr val="dk1"/>
                          </a:solidFill>
                        </a:rPr>
                        <a:t> </a:t>
                      </a:r>
                      <a:r>
                        <a:rPr lang="es-419" sz="1100" noProof="0" dirty="0" smtClean="0"/>
                        <a:t>¿Qué crea los diferentes colores en un arcoíris?</a:t>
                      </a:r>
                      <a:r>
                        <a:rPr lang="es-419" sz="1100" b="0" u="none" noProof="0" dirty="0" smtClean="0">
                          <a:solidFill>
                            <a:schemeClr val="dk1"/>
                          </a:solidFill>
                          <a:latin typeface="Calibri"/>
                          <a:ea typeface="Calibri"/>
                          <a:cs typeface="Calibri"/>
                          <a:sym typeface="Calibri"/>
                        </a:rPr>
                        <a:t> </a:t>
                      </a:r>
                      <a:r>
                        <a:rPr lang="es-419" sz="1100" b="0" i="0" u="none" strike="noStrike" cap="none" noProof="0" dirty="0" smtClean="0">
                          <a:solidFill>
                            <a:srgbClr val="000000"/>
                          </a:solidFill>
                          <a:latin typeface="Calibri"/>
                          <a:ea typeface="Calibri"/>
                          <a:cs typeface="Calibri"/>
                          <a:sym typeface="Calibri"/>
                        </a:rPr>
                        <a:t>RI.3.3 DOK-2 Cl</a:t>
                      </a:r>
                      <a:endParaRPr lang="es-419" sz="11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A</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202100">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11</a:t>
                      </a:r>
                      <a:r>
                        <a:rPr lang="es-419" sz="1100" b="0" u="none" noProof="0" dirty="0" smtClean="0">
                          <a:solidFill>
                            <a:schemeClr val="dk1"/>
                          </a:solidFill>
                          <a:latin typeface="Calibri"/>
                          <a:ea typeface="Calibri"/>
                          <a:cs typeface="Calibri"/>
                          <a:sym typeface="Calibri"/>
                        </a:rPr>
                        <a:t> </a:t>
                      </a:r>
                      <a:r>
                        <a:rPr lang="es-419" sz="1100" noProof="0" dirty="0" smtClean="0"/>
                        <a:t>¿Por qué probablemente el autor escribió el segundo artículo? </a:t>
                      </a:r>
                      <a:r>
                        <a:rPr lang="es-419" sz="1100" b="0" i="0" u="none" strike="noStrike" cap="none" noProof="0" dirty="0" smtClean="0">
                          <a:solidFill>
                            <a:srgbClr val="000000"/>
                          </a:solidFill>
                          <a:latin typeface="Calibri"/>
                          <a:ea typeface="Calibri"/>
                          <a:cs typeface="Calibri"/>
                          <a:sym typeface="Calibri"/>
                        </a:rPr>
                        <a:t>RI.3.6 DOK-2 </a:t>
                      </a:r>
                      <a:r>
                        <a:rPr lang="es-419" sz="1100" b="0" i="0" u="none" strike="noStrike" cap="none" noProof="0" dirty="0" err="1" smtClean="0">
                          <a:solidFill>
                            <a:srgbClr val="000000"/>
                          </a:solidFill>
                          <a:latin typeface="Calibri"/>
                          <a:ea typeface="Calibri"/>
                          <a:cs typeface="Calibri"/>
                          <a:sym typeface="Calibri"/>
                        </a:rPr>
                        <a:t>ANq</a:t>
                      </a:r>
                      <a:endParaRPr lang="es-419" sz="1100" b="0" i="0" u="none" strike="noStrike" cap="none" noProof="0" dirty="0">
                        <a:solidFill>
                          <a:srgbClr val="000000"/>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D</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287375">
                <a:tc>
                  <a:txBody>
                    <a:bodyPr/>
                    <a:lstStyle/>
                    <a:p>
                      <a:pPr marL="403225" marR="0" lvl="0" indent="-403225"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12</a:t>
                      </a:r>
                      <a:r>
                        <a:rPr lang="es-419" sz="1100" b="0" u="none" noProof="0" dirty="0" smtClean="0">
                          <a:solidFill>
                            <a:schemeClr val="dk1"/>
                          </a:solidFill>
                          <a:latin typeface="Calibri"/>
                          <a:ea typeface="Calibri"/>
                          <a:cs typeface="Calibri"/>
                          <a:sym typeface="Calibri"/>
                        </a:rPr>
                        <a:t> </a:t>
                      </a:r>
                      <a:r>
                        <a:rPr lang="es-419" sz="1100" noProof="0" dirty="0" smtClean="0"/>
                        <a:t>¿Qué explica </a:t>
                      </a:r>
                      <a:r>
                        <a:rPr lang="es-419" sz="1100" u="sng" noProof="0" dirty="0" smtClean="0"/>
                        <a:t>mejor</a:t>
                      </a:r>
                      <a:r>
                        <a:rPr lang="es-419" sz="1100" noProof="0" dirty="0" smtClean="0"/>
                        <a:t> el propósito de </a:t>
                      </a:r>
                      <a:r>
                        <a:rPr lang="es-419" sz="1100" u="sng" noProof="0" dirty="0" smtClean="0"/>
                        <a:t>cada</a:t>
                      </a:r>
                      <a:r>
                        <a:rPr lang="es-419" sz="1100" noProof="0" dirty="0" smtClean="0"/>
                        <a:t> artículo? </a:t>
                      </a:r>
                      <a:r>
                        <a:rPr lang="es-419" sz="1100" b="0" u="none" noProof="0" dirty="0" smtClean="0">
                          <a:latin typeface="Calibri"/>
                          <a:ea typeface="Calibri"/>
                          <a:cs typeface="Calibri"/>
                          <a:sym typeface="Calibri"/>
                        </a:rPr>
                        <a:t>RI.3.6  DOK-3 Cu</a:t>
                      </a:r>
                      <a:endParaRPr lang="es-419" sz="1100" b="0" u="none" noProof="0" dirty="0">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C</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297750">
                <a:tc>
                  <a:txBody>
                    <a:bodyPr/>
                    <a:lstStyle/>
                    <a:p>
                      <a:pPr marL="801688" marR="0" lvl="0" indent="-80168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13</a:t>
                      </a:r>
                      <a:r>
                        <a:rPr lang="es-419" sz="1100" b="0" u="none" noProof="0" dirty="0" smtClean="0">
                          <a:solidFill>
                            <a:schemeClr val="dk1"/>
                          </a:solidFill>
                          <a:latin typeface="Calibri"/>
                          <a:ea typeface="Calibri"/>
                          <a:cs typeface="Calibri"/>
                          <a:sym typeface="Calibri"/>
                        </a:rPr>
                        <a:t>  </a:t>
                      </a:r>
                      <a:r>
                        <a:rPr lang="es-419" sz="1100" noProof="0" dirty="0" smtClean="0"/>
                        <a:t>¿Qué tiene que tener la inclinación “exacta” a través de la lluvia cayendo para que ocurra un arco lunar? </a:t>
                      </a:r>
                      <a:r>
                        <a:rPr lang="es-419" sz="1100" b="0" u="none" noProof="0" dirty="0" smtClean="0">
                          <a:solidFill>
                            <a:schemeClr val="dk1"/>
                          </a:solidFill>
                          <a:latin typeface="Calibri"/>
                          <a:ea typeface="Calibri"/>
                          <a:cs typeface="Calibri"/>
                          <a:sym typeface="Calibri"/>
                        </a:rPr>
                        <a:t>RI.3.9 DOK-2 CL</a:t>
                      </a:r>
                      <a:endParaRPr lang="es-419" sz="1100" b="0" u="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A</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3360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14</a:t>
                      </a:r>
                      <a:r>
                        <a:rPr lang="es-419" sz="1100" b="1" u="none" noProof="0" dirty="0" smtClean="0">
                          <a:solidFill>
                            <a:schemeClr val="dk1"/>
                          </a:solidFill>
                          <a:latin typeface="Calibri"/>
                          <a:ea typeface="Calibri"/>
                          <a:cs typeface="Calibri"/>
                          <a:sym typeface="Calibri"/>
                        </a:rPr>
                        <a:t>  </a:t>
                      </a:r>
                      <a:r>
                        <a:rPr lang="es-419" sz="1100" noProof="0" dirty="0" smtClean="0"/>
                        <a:t>¿Qué información se puede encontrar en </a:t>
                      </a:r>
                      <a:r>
                        <a:rPr lang="es-419" sz="1100" u="sng" noProof="0" dirty="0" smtClean="0"/>
                        <a:t>ambos</a:t>
                      </a:r>
                      <a:r>
                        <a:rPr lang="es-419" sz="1100" noProof="0" dirty="0" smtClean="0"/>
                        <a:t> artículos? </a:t>
                      </a:r>
                      <a:r>
                        <a:rPr lang="es-419" sz="1100" b="0" u="none" noProof="0" dirty="0" smtClean="0">
                          <a:solidFill>
                            <a:srgbClr val="FF0000"/>
                          </a:solidFill>
                          <a:latin typeface="Calibri"/>
                          <a:ea typeface="Calibri"/>
                          <a:cs typeface="Calibri"/>
                          <a:sym typeface="Calibri"/>
                        </a:rPr>
                        <a:t> </a:t>
                      </a:r>
                      <a:r>
                        <a:rPr lang="es-419" sz="1100" b="0" i="0" noProof="0" dirty="0" smtClean="0">
                          <a:latin typeface="Calibri"/>
                          <a:ea typeface="Calibri"/>
                          <a:cs typeface="Calibri"/>
                          <a:sym typeface="Calibri"/>
                        </a:rPr>
                        <a:t>RI.3.9 DOK-3 CU</a:t>
                      </a:r>
                      <a:endParaRPr lang="es-419" sz="1100" b="0" i="0" noProof="0" dirty="0">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C</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36002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15</a:t>
                      </a:r>
                      <a:r>
                        <a:rPr lang="es-419" sz="1100" b="1" u="none" noProof="0" dirty="0" smtClean="0">
                          <a:solidFill>
                            <a:schemeClr val="dk1"/>
                          </a:solidFill>
                          <a:latin typeface="Calibri"/>
                          <a:ea typeface="Calibri"/>
                          <a:cs typeface="Calibri"/>
                          <a:sym typeface="Calibri"/>
                        </a:rPr>
                        <a:t>                                 </a:t>
                      </a:r>
                      <a:r>
                        <a:rPr lang="es-419" sz="1100" b="1" noProof="0" dirty="0" smtClean="0"/>
                        <a:t> </a:t>
                      </a:r>
                      <a:r>
                        <a:rPr lang="es-419" sz="1100" b="1" u="sng" noProof="0" dirty="0" smtClean="0"/>
                        <a:t>Respuesta construida texto informativo</a:t>
                      </a:r>
                      <a:endParaRPr lang="es-419" sz="1100" b="1" u="sng" noProof="0" dirty="0"/>
                    </a:p>
                  </a:txBody>
                  <a:tcPr marL="97150" marR="97150" marT="47900" marB="47900" anchor="ctr">
                    <a:solidFill>
                      <a:srgbClr val="D8D8D8"/>
                    </a:solidFill>
                  </a:tcPr>
                </a:tc>
                <a:tc>
                  <a:txBody>
                    <a:bodyPr/>
                    <a:lstStyle/>
                    <a:p>
                      <a:pPr marL="0" marR="0" lvl="0" indent="0" algn="ctr" rtl="0">
                        <a:spcBef>
                          <a:spcPts val="0"/>
                        </a:spcBef>
                        <a:buSzPct val="25000"/>
                        <a:buNone/>
                      </a:pPr>
                      <a:r>
                        <a:rPr lang="es-419" sz="1200" b="1" noProof="0" dirty="0" smtClean="0">
                          <a:solidFill>
                            <a:schemeClr val="dk1"/>
                          </a:solidFill>
                          <a:latin typeface="Calibri"/>
                          <a:ea typeface="Calibri"/>
                          <a:cs typeface="Calibri"/>
                          <a:sym typeface="Calibri"/>
                        </a:rPr>
                        <a:t>RL.3.6</a:t>
                      </a:r>
                      <a:endParaRPr lang="es-419" sz="12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2</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3352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16</a:t>
                      </a:r>
                      <a:r>
                        <a:rPr lang="es-419" sz="1100" b="1" u="none" noProof="0" dirty="0" smtClean="0">
                          <a:solidFill>
                            <a:schemeClr val="dk1"/>
                          </a:solidFill>
                          <a:latin typeface="Calibri"/>
                          <a:ea typeface="Calibri"/>
                          <a:cs typeface="Calibri"/>
                          <a:sym typeface="Calibri"/>
                        </a:rPr>
                        <a:t>                                 </a:t>
                      </a:r>
                      <a:r>
                        <a:rPr lang="es-419" sz="1100" b="1" noProof="0" dirty="0" smtClean="0"/>
                        <a:t> </a:t>
                      </a:r>
                      <a:r>
                        <a:rPr lang="es-419" sz="1100" b="1" u="sng" noProof="0" dirty="0" smtClean="0"/>
                        <a:t>Respuesta construida texto informativo</a:t>
                      </a:r>
                      <a:endParaRPr lang="es-419" sz="1100" b="1" u="sng" noProof="0" dirty="0"/>
                    </a:p>
                  </a:txBody>
                  <a:tcPr marL="97150" marR="97150" marT="47900" marB="47900" anchor="ctr">
                    <a:solidFill>
                      <a:schemeClr val="lt2"/>
                    </a:solidFill>
                  </a:tcPr>
                </a:tc>
                <a:tc>
                  <a:txBody>
                    <a:bodyPr/>
                    <a:lstStyle/>
                    <a:p>
                      <a:pPr marL="0" marR="0" lvl="0" indent="0" algn="ctr" rtl="0">
                        <a:spcBef>
                          <a:spcPts val="0"/>
                        </a:spcBef>
                        <a:buSzPct val="25000"/>
                        <a:buNone/>
                      </a:pPr>
                      <a:r>
                        <a:rPr lang="es-419" sz="1200" b="1" noProof="0" dirty="0" smtClean="0">
                          <a:solidFill>
                            <a:schemeClr val="dk1"/>
                          </a:solidFill>
                          <a:latin typeface="Calibri"/>
                          <a:ea typeface="Calibri"/>
                          <a:cs typeface="Calibri"/>
                          <a:sym typeface="Calibri"/>
                        </a:rPr>
                        <a:t>RL.3.9</a:t>
                      </a:r>
                      <a:endParaRPr lang="es-419" sz="12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2</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287375">
                <a:tc>
                  <a:txBody>
                    <a:bodyPr/>
                    <a:lstStyle/>
                    <a:p>
                      <a:pPr lvl="0" rtl="0">
                        <a:spcBef>
                          <a:spcPts val="0"/>
                        </a:spcBef>
                        <a:buClr>
                          <a:schemeClr val="dk1"/>
                        </a:buClr>
                        <a:buSzPct val="25000"/>
                        <a:buFont typeface="Calibri"/>
                        <a:buNone/>
                      </a:pPr>
                      <a:r>
                        <a:rPr lang="es-419" sz="1100" b="1" u="sng" noProof="0" dirty="0" smtClean="0"/>
                        <a:t>Escribir y revisar</a:t>
                      </a:r>
                      <a:endParaRPr lang="es-419" sz="1100" b="1" u="sng" noProof="0" dirty="0"/>
                    </a:p>
                  </a:txBody>
                  <a:tcPr marL="97150" marR="97150" marT="47900" marB="47900" anchor="ctr">
                    <a:solidFill>
                      <a:srgbClr val="D8D8D8"/>
                    </a:solidFill>
                  </a:tcPr>
                </a:tc>
                <a:tc>
                  <a:txBody>
                    <a:bodyPr/>
                    <a:lstStyle/>
                    <a:p>
                      <a:pPr marL="0" marR="0" lvl="0" indent="0" algn="ctr" rtl="0">
                        <a:spcBef>
                          <a:spcPts val="0"/>
                        </a:spcBef>
                        <a:buSzPct val="25000"/>
                        <a:buNone/>
                      </a:pP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310525">
                <a:tc>
                  <a:txBody>
                    <a:bodyPr/>
                    <a:lstStyle/>
                    <a:p>
                      <a:pPr marL="0" marR="0" lvl="0" indent="0" algn="l" rtl="0">
                        <a:spcBef>
                          <a:spcPts val="0"/>
                        </a:spcBef>
                        <a:buSzPct val="25000"/>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17</a:t>
                      </a:r>
                      <a:r>
                        <a:rPr lang="es-419" sz="1100" b="1" u="none" noProof="0" dirty="0" smtClean="0">
                          <a:solidFill>
                            <a:schemeClr val="dk1"/>
                          </a:solidFill>
                          <a:latin typeface="Calibri"/>
                          <a:ea typeface="Calibri"/>
                          <a:cs typeface="Calibri"/>
                          <a:sym typeface="Calibri"/>
                        </a:rPr>
                        <a:t>                                                </a:t>
                      </a:r>
                      <a:r>
                        <a:rPr lang="es-419" sz="1100" b="1" noProof="0" dirty="0" smtClean="0"/>
                        <a:t>Escrito breve de opinión</a:t>
                      </a:r>
                      <a:endParaRPr lang="es-419" sz="1100" b="1" noProof="0" dirty="0"/>
                    </a:p>
                  </a:txBody>
                  <a:tcPr marL="97150" marR="97150" marT="47900" marB="47900" anchor="ctr">
                    <a:solidFill>
                      <a:schemeClr val="lt2"/>
                    </a:solidFill>
                  </a:tcPr>
                </a:tc>
                <a:tc>
                  <a:txBody>
                    <a:bodyPr/>
                    <a:lstStyle/>
                    <a:p>
                      <a:pPr marL="0" marR="0" lvl="0" indent="0" algn="ctr" rtl="0">
                        <a:spcBef>
                          <a:spcPts val="0"/>
                        </a:spcBef>
                        <a:buSzPct val="25000"/>
                        <a:buNone/>
                      </a:pPr>
                      <a:r>
                        <a:rPr lang="es-419" sz="1200" b="1" noProof="0" dirty="0" smtClean="0">
                          <a:solidFill>
                            <a:schemeClr val="dk1"/>
                          </a:solidFill>
                          <a:latin typeface="Calibri"/>
                          <a:ea typeface="Calibri"/>
                          <a:cs typeface="Calibri"/>
                          <a:sym typeface="Calibri"/>
                        </a:rPr>
                        <a:t>W.3.1c</a:t>
                      </a:r>
                      <a:endParaRPr lang="es-419" sz="12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2</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319325">
                <a:tc>
                  <a:txBody>
                    <a:bodyPr/>
                    <a:lstStyle/>
                    <a:p>
                      <a:pPr marL="801688" marR="0" lvl="0" indent="-80168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18</a:t>
                      </a:r>
                      <a:r>
                        <a:rPr lang="es-419" sz="1100" b="1" u="none" noProof="0" dirty="0" smtClean="0">
                          <a:solidFill>
                            <a:schemeClr val="dk1"/>
                          </a:solidFill>
                          <a:latin typeface="Calibri"/>
                          <a:ea typeface="Calibri"/>
                          <a:cs typeface="Calibri"/>
                          <a:sym typeface="Calibri"/>
                        </a:rPr>
                        <a:t>   </a:t>
                      </a:r>
                      <a:r>
                        <a:rPr lang="es-419" sz="1100" noProof="0" dirty="0" smtClean="0"/>
                        <a:t>¿Qué </a:t>
                      </a:r>
                      <a:r>
                        <a:rPr lang="es-419" sz="1100" u="sng" noProof="0" dirty="0" smtClean="0"/>
                        <a:t>declaraciones</a:t>
                      </a:r>
                      <a:r>
                        <a:rPr lang="es-419" sz="1100" noProof="0" dirty="0" smtClean="0"/>
                        <a:t> a continuación pudieran añadir detalles apropiados en los espacios en blanco para apoyar la opinión del párrafo? </a:t>
                      </a:r>
                      <a:r>
                        <a:rPr lang="es-419" sz="1100" b="0" u="none" noProof="0" dirty="0" smtClean="0">
                          <a:solidFill>
                            <a:schemeClr val="dk1"/>
                          </a:solidFill>
                          <a:latin typeface="Calibri"/>
                          <a:ea typeface="Calibri"/>
                          <a:cs typeface="Calibri"/>
                          <a:sym typeface="Calibri"/>
                        </a:rPr>
                        <a:t>W.3.1b</a:t>
                      </a:r>
                      <a:endParaRPr lang="es-419" sz="1100" b="0" u="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B</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r h="319325">
                <a:tc>
                  <a:txBody>
                    <a:bodyPr/>
                    <a:lstStyle/>
                    <a:p>
                      <a:pPr marL="801688" marR="0" lvl="0" indent="-80168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19</a:t>
                      </a:r>
                      <a:r>
                        <a:rPr lang="es-419" sz="1100" b="1" u="none" noProof="0" dirty="0" smtClean="0">
                          <a:solidFill>
                            <a:schemeClr val="dk1"/>
                          </a:solidFill>
                          <a:latin typeface="Calibri"/>
                          <a:ea typeface="Calibri"/>
                          <a:cs typeface="Calibri"/>
                          <a:sym typeface="Calibri"/>
                        </a:rPr>
                        <a:t>  </a:t>
                      </a:r>
                      <a:r>
                        <a:rPr lang="es-419" sz="1100" u="none" noProof="0" dirty="0" smtClean="0">
                          <a:solidFill>
                            <a:schemeClr val="dk1"/>
                          </a:solidFill>
                        </a:rPr>
                        <a:t>  </a:t>
                      </a:r>
                      <a:r>
                        <a:rPr lang="es-419" sz="1100" noProof="0" dirty="0" smtClean="0"/>
                        <a:t>El estudiante quiere escoger palabras que sean más convincentes para su maestro. ¿Qué palabras reemplazarían mejor las palabras subrayadas?</a:t>
                      </a:r>
                      <a:r>
                        <a:rPr lang="es-419" sz="1100" b="0" u="none" noProof="0" dirty="0" smtClean="0">
                          <a:solidFill>
                            <a:schemeClr val="dk1"/>
                          </a:solidFill>
                          <a:latin typeface="Calibri"/>
                          <a:ea typeface="Calibri"/>
                          <a:cs typeface="Calibri"/>
                          <a:sym typeface="Calibri"/>
                        </a:rPr>
                        <a:t> L 3.3.a </a:t>
                      </a:r>
                      <a:endParaRPr lang="es-419" sz="1100" b="0" u="none"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A</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s-419" sz="1400" b="1" noProof="0" dirty="0" smtClean="0">
                          <a:solidFill>
                            <a:schemeClr val="dk1"/>
                          </a:solidFill>
                          <a:latin typeface="Calibri"/>
                          <a:ea typeface="Calibri"/>
                          <a:cs typeface="Calibri"/>
                          <a:sym typeface="Calibri"/>
                        </a:rPr>
                        <a:t>1</a:t>
                      </a:r>
                      <a:endParaRPr lang="es-419" sz="1400" b="1" noProof="0" dirty="0">
                        <a:solidFill>
                          <a:schemeClr val="dk1"/>
                        </a:solidFill>
                        <a:latin typeface="Calibri"/>
                        <a:ea typeface="Calibri"/>
                        <a:cs typeface="Calibri"/>
                        <a:sym typeface="Calibri"/>
                      </a:endParaRPr>
                    </a:p>
                  </a:txBody>
                  <a:tcPr marL="97150" marR="97150" marT="47900" marB="47900" anchor="ctr">
                    <a:solidFill>
                      <a:schemeClr val="lt2"/>
                    </a:solidFill>
                  </a:tcPr>
                </a:tc>
              </a:tr>
              <a:tr h="31932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20</a:t>
                      </a:r>
                      <a:r>
                        <a:rPr lang="es-419" sz="1100" b="0" u="none" noProof="0" dirty="0" smtClean="0">
                          <a:solidFill>
                            <a:schemeClr val="dk1"/>
                          </a:solidFill>
                          <a:latin typeface="Calibri"/>
                          <a:ea typeface="Calibri"/>
                          <a:cs typeface="Calibri"/>
                          <a:sym typeface="Calibri"/>
                        </a:rPr>
                        <a:t>   </a:t>
                      </a:r>
                      <a:r>
                        <a:rPr lang="es-419" sz="1100" u="none" noProof="0" dirty="0" smtClean="0">
                          <a:solidFill>
                            <a:schemeClr val="dk1"/>
                          </a:solidFill>
                        </a:rPr>
                        <a:t> </a:t>
                      </a:r>
                      <a:r>
                        <a:rPr lang="es-419" sz="1100" noProof="0" dirty="0" smtClean="0"/>
                        <a:t>¿Qué oración corrige el error de gramática subrayado?</a:t>
                      </a:r>
                      <a:r>
                        <a:rPr lang="es-419" sz="1100" b="0" u="none" noProof="0" dirty="0" smtClean="0">
                          <a:solidFill>
                            <a:schemeClr val="dk1"/>
                          </a:solidFill>
                          <a:latin typeface="Calibri"/>
                          <a:ea typeface="Calibri"/>
                          <a:cs typeface="Calibri"/>
                          <a:sym typeface="Calibri"/>
                        </a:rPr>
                        <a:t> L.3.2e</a:t>
                      </a:r>
                      <a:endParaRPr lang="es-419" sz="1100" b="0" u="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200" b="1" noProof="0" dirty="0" smtClean="0">
                          <a:solidFill>
                            <a:schemeClr val="dk1"/>
                          </a:solidFill>
                          <a:latin typeface="Calibri"/>
                          <a:ea typeface="Calibri"/>
                          <a:cs typeface="Calibri"/>
                          <a:sym typeface="Calibri"/>
                        </a:rPr>
                        <a:t>C</a:t>
                      </a:r>
                      <a:endParaRPr lang="es-419" sz="1200" b="1"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s-419" sz="1200" b="1" noProof="0" dirty="0" smtClean="0">
                          <a:solidFill>
                            <a:schemeClr val="dk1"/>
                          </a:solidFill>
                          <a:latin typeface="Calibri"/>
                          <a:ea typeface="Calibri"/>
                          <a:cs typeface="Calibri"/>
                          <a:sym typeface="Calibri"/>
                        </a:rPr>
                        <a:t>1</a:t>
                      </a:r>
                      <a:endParaRPr lang="es-419" sz="1200" b="1" noProof="0" dirty="0">
                        <a:solidFill>
                          <a:schemeClr val="dk1"/>
                        </a:solidFill>
                        <a:latin typeface="Calibri"/>
                        <a:ea typeface="Calibri"/>
                        <a:cs typeface="Calibri"/>
                        <a:sym typeface="Calibri"/>
                      </a:endParaRPr>
                    </a:p>
                  </a:txBody>
                  <a:tcPr marL="97150" marR="97150" marT="47900" marB="47900" anchor="ctr">
                    <a:solidFill>
                      <a:srgbClr val="D8D8D8"/>
                    </a:solidFill>
                  </a:tcPr>
                </a:tc>
              </a:tr>
            </a:tbl>
          </a:graphicData>
        </a:graphic>
      </p:graphicFrame>
    </p:spTree>
    <p:extLst>
      <p:ext uri="{BB962C8B-B14F-4D97-AF65-F5344CB8AC3E}">
        <p14:creationId xmlns:p14="http://schemas.microsoft.com/office/powerpoint/2010/main" val="2211309887"/>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29</a:t>
            </a:fld>
            <a:endParaRPr lang="en-US" sz="1200">
              <a:solidFill>
                <a:srgbClr val="888888"/>
              </a:solidFill>
              <a:latin typeface="Calibri"/>
              <a:ea typeface="Calibri"/>
              <a:cs typeface="Calibri"/>
              <a:sym typeface="Calibri"/>
            </a:endParaRPr>
          </a:p>
        </p:txBody>
      </p:sp>
      <p:sp>
        <p:nvSpPr>
          <p:cNvPr id="651" name="Shape 651"/>
          <p:cNvSpPr/>
          <p:nvPr/>
        </p:nvSpPr>
        <p:spPr>
          <a:xfrm rot="5400000" flipH="1">
            <a:off x="660224" y="7642050"/>
            <a:ext cx="1756200" cy="3076500"/>
          </a:xfrm>
          <a:prstGeom prst="rtTriangle">
            <a:avLst/>
          </a:prstGeom>
          <a:blipFill rotWithShape="1">
            <a:blip r:embed="rId3">
              <a:alphaModFix/>
            </a:blip>
            <a:tile tx="0" ty="0" sx="100000" sy="100000" flip="none" algn="tl"/>
          </a:blipFill>
          <a:ln>
            <a:noFill/>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52" name="Shape 652"/>
          <p:cNvSpPr/>
          <p:nvPr/>
        </p:nvSpPr>
        <p:spPr>
          <a:xfrm rot="-5400000" flipH="1">
            <a:off x="5476237" y="-699449"/>
            <a:ext cx="1596600" cy="2995499"/>
          </a:xfrm>
          <a:prstGeom prst="rtTriangle">
            <a:avLst/>
          </a:prstGeom>
          <a:blipFill rotWithShape="1">
            <a:blip r:embed="rId3">
              <a:alphaModFix/>
            </a:blip>
            <a:tile tx="0" ty="0" sx="100000" sy="100000" flip="none" algn="tl"/>
          </a:blipFill>
          <a:ln>
            <a:noFill/>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nvGrpSpPr>
          <p:cNvPr id="653" name="Shape 653"/>
          <p:cNvGrpSpPr/>
          <p:nvPr/>
        </p:nvGrpSpPr>
        <p:grpSpPr>
          <a:xfrm>
            <a:off x="835908" y="1659433"/>
            <a:ext cx="5829300" cy="5162302"/>
            <a:chOff x="786737" y="1901521"/>
            <a:chExt cx="5486400" cy="4927742"/>
          </a:xfrm>
        </p:grpSpPr>
        <p:grpSp>
          <p:nvGrpSpPr>
            <p:cNvPr id="654" name="Shape 654"/>
            <p:cNvGrpSpPr/>
            <p:nvPr/>
          </p:nvGrpSpPr>
          <p:grpSpPr>
            <a:xfrm>
              <a:off x="786737" y="1901521"/>
              <a:ext cx="5486400" cy="4927742"/>
              <a:chOff x="786737" y="534187"/>
              <a:chExt cx="5486400" cy="4927742"/>
            </a:xfrm>
          </p:grpSpPr>
          <p:sp>
            <p:nvSpPr>
              <p:cNvPr id="655" name="Shape 655"/>
              <p:cNvSpPr txBox="1"/>
              <p:nvPr/>
            </p:nvSpPr>
            <p:spPr>
              <a:xfrm>
                <a:off x="786737" y="3370930"/>
                <a:ext cx="5486400" cy="2091000"/>
              </a:xfrm>
              <a:prstGeom prst="rect">
                <a:avLst/>
              </a:prstGeom>
              <a:noFill/>
              <a:ln>
                <a:noFill/>
              </a:ln>
            </p:spPr>
            <p:txBody>
              <a:bodyPr lIns="96650" tIns="48325" rIns="96650" bIns="48325" anchor="t" anchorCtr="0">
                <a:noAutofit/>
              </a:bodyPr>
              <a:lstStyle/>
              <a:p>
                <a:pPr marL="0" marR="0" lvl="0" indent="0" algn="l" rtl="0">
                  <a:spcBef>
                    <a:spcPts val="0"/>
                  </a:spcBef>
                  <a:buSzPct val="25000"/>
                  <a:buNone/>
                </a:pPr>
                <a:r>
                  <a:rPr lang="en-US" sz="3400" b="1">
                    <a:solidFill>
                      <a:schemeClr val="dk1"/>
                    </a:solidFill>
                    <a:latin typeface="Calibri"/>
                    <a:ea typeface="Calibri"/>
                    <a:cs typeface="Calibri"/>
                    <a:sym typeface="Calibri"/>
                  </a:rPr>
                  <a:t>Copia del estudiante</a:t>
                </a:r>
              </a:p>
              <a:p>
                <a:pPr marL="0" marR="0" lvl="0" indent="0" algn="l" rtl="0">
                  <a:spcBef>
                    <a:spcPts val="0"/>
                  </a:spcBef>
                  <a:buSzPct val="25000"/>
                  <a:buNone/>
                </a:pPr>
                <a:r>
                  <a:rPr lang="en-US" sz="3400" b="1">
                    <a:solidFill>
                      <a:schemeClr val="dk1"/>
                    </a:solidFill>
                    <a:latin typeface="Calibri"/>
                    <a:ea typeface="Calibri"/>
                    <a:cs typeface="Calibri"/>
                    <a:sym typeface="Calibri"/>
                  </a:rPr>
                  <a:t>Pre-evaluación Trimestre </a:t>
                </a:r>
                <a:r>
                  <a:rPr lang="en-US" sz="3400" b="1" i="1" u="sng">
                    <a:solidFill>
                      <a:schemeClr val="dk1"/>
                    </a:solidFill>
                    <a:latin typeface="Calibri"/>
                    <a:ea typeface="Calibri"/>
                    <a:cs typeface="Calibri"/>
                    <a:sym typeface="Calibri"/>
                  </a:rPr>
                  <a:t>4</a:t>
                </a:r>
              </a:p>
              <a:p>
                <a:pPr marL="0" marR="0" lvl="0" indent="0" algn="ctr" rtl="0">
                  <a:spcBef>
                    <a:spcPts val="0"/>
                  </a:spcBef>
                  <a:buNone/>
                </a:pPr>
                <a:endParaRPr sz="3400" b="1">
                  <a:solidFill>
                    <a:schemeClr val="dk1"/>
                  </a:solidFill>
                  <a:latin typeface="Calibri"/>
                  <a:ea typeface="Calibri"/>
                  <a:cs typeface="Calibri"/>
                  <a:sym typeface="Calibri"/>
                </a:endParaRPr>
              </a:p>
              <a:p>
                <a:pPr marL="0" marR="0" lvl="0" indent="0" algn="l" rtl="0">
                  <a:spcBef>
                    <a:spcPts val="0"/>
                  </a:spcBef>
                  <a:buSzPct val="25000"/>
                  <a:buNone/>
                </a:pPr>
                <a:r>
                  <a:rPr lang="en-US" sz="3400" b="1">
                    <a:solidFill>
                      <a:schemeClr val="dk1"/>
                    </a:solidFill>
                    <a:latin typeface="Calibri"/>
                    <a:ea typeface="Calibri"/>
                    <a:cs typeface="Calibri"/>
                    <a:sym typeface="Calibri"/>
                  </a:rPr>
                  <a:t>Nombre ___________________</a:t>
                </a:r>
              </a:p>
            </p:txBody>
          </p:sp>
          <p:sp>
            <p:nvSpPr>
              <p:cNvPr id="656" name="Shape 656"/>
              <p:cNvSpPr/>
              <p:nvPr/>
            </p:nvSpPr>
            <p:spPr>
              <a:xfrm>
                <a:off x="3890314" y="534187"/>
                <a:ext cx="1920900" cy="925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700" b="1">
                    <a:solidFill>
                      <a:schemeClr val="dk1"/>
                    </a:solidFill>
                    <a:latin typeface="Calibri"/>
                    <a:ea typeface="Calibri"/>
                    <a:cs typeface="Calibri"/>
                    <a:sym typeface="Calibri"/>
                  </a:rPr>
                  <a:t>Grado</a:t>
                </a:r>
              </a:p>
            </p:txBody>
          </p:sp>
        </p:grpSp>
        <p:sp>
          <p:nvSpPr>
            <p:cNvPr id="657" name="Shape 657"/>
            <p:cNvSpPr/>
            <p:nvPr/>
          </p:nvSpPr>
          <p:spPr>
            <a:xfrm>
              <a:off x="2550650" y="2063155"/>
              <a:ext cx="1339800" cy="1057500"/>
            </a:xfrm>
            <a:prstGeom prst="rect">
              <a:avLst/>
            </a:prstGeom>
            <a:solidFill>
              <a:srgbClr val="FFFFBD"/>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6600" b="1">
                  <a:solidFill>
                    <a:srgbClr val="FFA15D"/>
                  </a:solidFill>
                  <a:latin typeface="Calibri"/>
                  <a:ea typeface="Calibri"/>
                  <a:cs typeface="Calibri"/>
                  <a:sym typeface="Calibri"/>
                </a:rPr>
                <a:t>3</a:t>
              </a:r>
              <a:r>
                <a:rPr lang="en-US" sz="6600" b="1" baseline="30000">
                  <a:solidFill>
                    <a:srgbClr val="FFA15D"/>
                  </a:solidFill>
                  <a:latin typeface="Calibri"/>
                  <a:ea typeface="Calibri"/>
                  <a:cs typeface="Calibri"/>
                  <a:sym typeface="Calibri"/>
                </a:rPr>
                <a:t>er</a:t>
              </a:r>
            </a:p>
          </p:txBody>
        </p:sp>
        <p:grpSp>
          <p:nvGrpSpPr>
            <p:cNvPr id="658" name="Shape 658"/>
            <p:cNvGrpSpPr/>
            <p:nvPr/>
          </p:nvGrpSpPr>
          <p:grpSpPr>
            <a:xfrm>
              <a:off x="2949252" y="2677467"/>
              <a:ext cx="2725056" cy="2618557"/>
              <a:chOff x="1676541" y="742428"/>
              <a:chExt cx="3711600" cy="3641437"/>
            </a:xfrm>
          </p:grpSpPr>
          <p:sp>
            <p:nvSpPr>
              <p:cNvPr id="659" name="Shape 659"/>
              <p:cNvSpPr/>
              <p:nvPr/>
            </p:nvSpPr>
            <p:spPr>
              <a:xfrm rot="1584421" flipH="1">
                <a:off x="1975830" y="1326363"/>
                <a:ext cx="3113020" cy="2076331"/>
              </a:xfrm>
              <a:prstGeom prst="parallelogram">
                <a:avLst>
                  <a:gd name="adj" fmla="val 25000"/>
                </a:avLst>
              </a:prstGeom>
              <a:solidFill>
                <a:srgbClr val="002060"/>
              </a:solidFill>
              <a:ln>
                <a:noFill/>
              </a:ln>
            </p:spPr>
            <p:txBody>
              <a:bodyPr lIns="91425" tIns="45700" rIns="91425" bIns="45700" anchor="ctr" anchorCtr="0">
                <a:noAutofit/>
              </a:bodyPr>
              <a:lstStyle/>
              <a:p>
                <a:pPr marL="0" marR="0" lvl="0" indent="0" algn="ctr" rtl="0">
                  <a:spcBef>
                    <a:spcPts val="0"/>
                  </a:spcBef>
                  <a:buNone/>
                </a:pPr>
                <a:endParaRPr sz="1900">
                  <a:solidFill>
                    <a:schemeClr val="lt1"/>
                  </a:solidFill>
                  <a:latin typeface="Calibri"/>
                  <a:ea typeface="Calibri"/>
                  <a:cs typeface="Calibri"/>
                  <a:sym typeface="Calibri"/>
                </a:endParaRPr>
              </a:p>
            </p:txBody>
          </p:sp>
          <p:sp>
            <p:nvSpPr>
              <p:cNvPr id="660" name="Shape 660"/>
              <p:cNvSpPr/>
              <p:nvPr/>
            </p:nvSpPr>
            <p:spPr>
              <a:xfrm>
                <a:off x="2577440" y="882134"/>
                <a:ext cx="2505900" cy="1981200"/>
              </a:xfrm>
              <a:prstGeom prst="parallelogram">
                <a:avLst>
                  <a:gd name="adj" fmla="val 25000"/>
                </a:avLst>
              </a:prstGeom>
              <a:solidFill>
                <a:srgbClr val="953734"/>
              </a:solidFill>
              <a:ln>
                <a:noFill/>
              </a:ln>
            </p:spPr>
            <p:txBody>
              <a:bodyPr lIns="91425" tIns="45700" rIns="91425" bIns="45700" anchor="ctr" anchorCtr="0">
                <a:noAutofit/>
              </a:bodyPr>
              <a:lstStyle/>
              <a:p>
                <a:pPr marL="0" marR="0" lvl="0" indent="0" algn="ctr" rtl="0">
                  <a:spcBef>
                    <a:spcPts val="0"/>
                  </a:spcBef>
                  <a:buNone/>
                </a:pPr>
                <a:endParaRPr sz="1900">
                  <a:solidFill>
                    <a:schemeClr val="lt1"/>
                  </a:solidFill>
                  <a:latin typeface="Calibri"/>
                  <a:ea typeface="Calibri"/>
                  <a:cs typeface="Calibri"/>
                  <a:sym typeface="Calibri"/>
                </a:endParaRPr>
              </a:p>
            </p:txBody>
          </p:sp>
          <p:grpSp>
            <p:nvGrpSpPr>
              <p:cNvPr id="661" name="Shape 661"/>
              <p:cNvGrpSpPr/>
              <p:nvPr/>
            </p:nvGrpSpPr>
            <p:grpSpPr>
              <a:xfrm>
                <a:off x="2025541" y="1144902"/>
                <a:ext cx="2741331" cy="2311761"/>
                <a:chOff x="-3460605" y="398967"/>
                <a:chExt cx="3588600" cy="3185999"/>
              </a:xfrm>
            </p:grpSpPr>
            <p:sp>
              <p:nvSpPr>
                <p:cNvPr id="662" name="Shape 662"/>
                <p:cNvSpPr/>
                <p:nvPr/>
              </p:nvSpPr>
              <p:spPr>
                <a:xfrm rot="-908244">
                  <a:off x="-3190231" y="753971"/>
                  <a:ext cx="3047853" cy="2475992"/>
                </a:xfrm>
                <a:prstGeom prst="rect">
                  <a:avLst/>
                </a:prstGeom>
                <a:solidFill>
                  <a:srgbClr val="D9959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pic>
              <p:nvPicPr>
                <p:cNvPr id="663" name="Shape 663"/>
                <p:cNvPicPr preferRelativeResize="0"/>
                <p:nvPr/>
              </p:nvPicPr>
              <p:blipFill rotWithShape="1">
                <a:blip r:embed="rId4">
                  <a:alphaModFix/>
                </a:blip>
                <a:srcRect t="8821" b="13665"/>
                <a:stretch/>
              </p:blipFill>
              <p:spPr>
                <a:xfrm rot="-547293">
                  <a:off x="-2990651" y="1008495"/>
                  <a:ext cx="2562302" cy="1655345"/>
                </a:xfrm>
                <a:prstGeom prst="rect">
                  <a:avLst/>
                </a:prstGeom>
                <a:solidFill>
                  <a:srgbClr val="ECECEC"/>
                </a:solidFill>
                <a:ln w="190500" cap="sq" cmpd="sng">
                  <a:solidFill>
                    <a:srgbClr val="FFFFFF"/>
                  </a:solidFill>
                  <a:prstDash val="solid"/>
                  <a:miter/>
                  <a:headEnd type="none" w="med" len="med"/>
                  <a:tailEnd type="none" w="med" len="med"/>
                </a:ln>
              </p:spPr>
            </p:pic>
          </p:grpSp>
          <p:grpSp>
            <p:nvGrpSpPr>
              <p:cNvPr id="664" name="Shape 664"/>
              <p:cNvGrpSpPr/>
              <p:nvPr/>
            </p:nvGrpSpPr>
            <p:grpSpPr>
              <a:xfrm>
                <a:off x="3031360" y="2220525"/>
                <a:ext cx="2270939" cy="2163341"/>
                <a:chOff x="4806019" y="2176590"/>
                <a:chExt cx="2270939" cy="2163341"/>
              </a:xfrm>
            </p:grpSpPr>
            <p:pic>
              <p:nvPicPr>
                <p:cNvPr id="665" name="Shape 665"/>
                <p:cNvPicPr preferRelativeResize="0"/>
                <p:nvPr/>
              </p:nvPicPr>
              <p:blipFill rotWithShape="1">
                <a:blip r:embed="rId5">
                  <a:alphaModFix/>
                </a:blip>
                <a:srcRect/>
                <a:stretch/>
              </p:blipFill>
              <p:spPr>
                <a:xfrm rot="-3765092">
                  <a:off x="5040126" y="2410697"/>
                  <a:ext cx="1349786" cy="1349786"/>
                </a:xfrm>
                <a:prstGeom prst="rect">
                  <a:avLst/>
                </a:prstGeom>
                <a:noFill/>
                <a:ln>
                  <a:noFill/>
                </a:ln>
              </p:spPr>
            </p:pic>
            <p:pic>
              <p:nvPicPr>
                <p:cNvPr id="666" name="Shape 666"/>
                <p:cNvPicPr preferRelativeResize="0"/>
                <p:nvPr/>
              </p:nvPicPr>
              <p:blipFill rotWithShape="1">
                <a:blip r:embed="rId6">
                  <a:alphaModFix/>
                </a:blip>
                <a:srcRect/>
                <a:stretch/>
              </p:blipFill>
              <p:spPr>
                <a:xfrm rot="-2029668">
                  <a:off x="5465547" y="2728520"/>
                  <a:ext cx="1349922" cy="1349922"/>
                </a:xfrm>
                <a:prstGeom prst="rect">
                  <a:avLst/>
                </a:prstGeom>
                <a:noFill/>
                <a:ln>
                  <a:noFill/>
                </a:ln>
              </p:spPr>
            </p:pic>
          </p:grpSp>
        </p:grpSp>
      </p:gr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graphicFrame>
        <p:nvGraphicFramePr>
          <p:cNvPr id="6" name="Table 5"/>
          <p:cNvGraphicFramePr>
            <a:graphicFrameLocks noGrp="1"/>
          </p:cNvGraphicFramePr>
          <p:nvPr>
            <p:extLst/>
          </p:nvPr>
        </p:nvGraphicFramePr>
        <p:xfrm>
          <a:off x="1295400" y="886889"/>
          <a:ext cx="5289348" cy="643541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err="1" smtClean="0">
                          <a:ln>
                            <a:noFill/>
                          </a:ln>
                          <a:solidFill>
                            <a:prstClr val="black"/>
                          </a:solidFill>
                          <a:effectLst/>
                          <a:uLnTx/>
                          <a:uFillTx/>
                          <a:latin typeface="Lucida Handwriting" panose="03010101010101010101" pitchFamily="66" charset="0"/>
                          <a:ea typeface="+mn-ea"/>
                          <a:cs typeface="+mn-cs"/>
                        </a:rPr>
                        <a:t>Renae</a:t>
                      </a:r>
                      <a:r>
                        <a:rPr kumimoji="0" lang="es-419" sz="12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 Iversen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2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nvPr>
        </p:nvGraphicFramePr>
        <p:xfrm>
          <a:off x="476995" y="8479428"/>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s-ES" sz="1500" b="1" i="1" noProof="0" dirty="0" smtClean="0"/>
                    </a:p>
                    <a:p>
                      <a:pPr algn="ctr"/>
                      <a:r>
                        <a:rPr lang="es-ES" sz="1200" b="1" i="1" noProof="0" dirty="0" smtClean="0"/>
                        <a:t>Gracias a todos los que participaron en la traducción de esta evaluación,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i="1" noProof="0" dirty="0" smtClean="0"/>
                        <a:t>bajo la coordinación</a:t>
                      </a:r>
                      <a:r>
                        <a:rPr lang="es-ES" sz="1200" b="1" i="1" baseline="0" noProof="0" dirty="0" smtClean="0"/>
                        <a:t> de </a:t>
                      </a:r>
                      <a:r>
                        <a:rPr kumimoji="0" lang="es-ES" sz="1200" b="1" i="1"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Z. Rosa. y M. </a:t>
                      </a:r>
                      <a:r>
                        <a:rPr kumimoji="0" lang="es-ES" sz="1200" b="1" i="1"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Mendez</a:t>
                      </a:r>
                      <a:endParaRPr kumimoji="0" lang="es-ES" sz="1200" b="1" i="1"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
        <p:nvSpPr>
          <p:cNvPr id="7" name="Slide Number Placeholder 1"/>
          <p:cNvSpPr>
            <a:spLocks noGrp="1"/>
          </p:cNvSpPr>
          <p:nvPr>
            <p:ph type="sldNum" idx="12"/>
          </p:nvPr>
        </p:nvSpPr>
        <p:spPr>
          <a:xfrm>
            <a:off x="6930389" y="9601200"/>
            <a:ext cx="842009" cy="457200"/>
          </a:xfrm>
        </p:spPr>
        <p:txBody>
          <a:bodyPr/>
          <a:lstStyle/>
          <a:p>
            <a:pPr marL="0" marR="0" lvl="0" indent="0" algn="r" rtl="0">
              <a:spcBef>
                <a:spcPts val="0"/>
              </a:spcBef>
              <a:buSzPct val="25000"/>
              <a:buNone/>
            </a:pPr>
            <a:r>
              <a:rPr lang="en-US" sz="1200" dirty="0" smtClean="0">
                <a:solidFill>
                  <a:srgbClr val="888888"/>
                </a:solidFill>
                <a:latin typeface="Calibri"/>
                <a:ea typeface="Calibri"/>
                <a:cs typeface="Calibri"/>
                <a:sym typeface="Calibri"/>
              </a:rPr>
              <a:t>3</a:t>
            </a:r>
            <a:endParaRPr lang="en-US" sz="1200" dirty="0">
              <a:solidFill>
                <a:srgbClr val="888888"/>
              </a:solidFill>
              <a:latin typeface="Calibri"/>
              <a:ea typeface="Calibri"/>
              <a:cs typeface="Calibri"/>
              <a:sym typeface="Calibri"/>
            </a:endParaRPr>
          </a:p>
        </p:txBody>
      </p:sp>
      <p:sp>
        <p:nvSpPr>
          <p:cNvPr id="3" name="Rectangle 2"/>
          <p:cNvSpPr/>
          <p:nvPr/>
        </p:nvSpPr>
        <p:spPr>
          <a:xfrm>
            <a:off x="2599186" y="9714384"/>
            <a:ext cx="2993127" cy="230832"/>
          </a:xfrm>
          <a:prstGeom prst="rect">
            <a:avLst/>
          </a:prstGeom>
        </p:spPr>
        <p:txBody>
          <a:bodyPr wrap="none">
            <a:spAutoFit/>
          </a:bodyPr>
          <a:lstStyle/>
          <a:p>
            <a:pPr lvl="0" algn="ctr" defTabSz="1018824"/>
            <a:r>
              <a:rPr lang="en-US" sz="900" kern="1200" dirty="0">
                <a:solidFill>
                  <a:prstClr val="black">
                    <a:tint val="75000"/>
                  </a:prstClr>
                </a:solidFill>
                <a:latin typeface="Calibri"/>
                <a:ea typeface="+mn-ea"/>
                <a:cs typeface="+mn-cs"/>
              </a:rPr>
              <a:t>Rev. Control 07/01/2015 HSD  – OSP and Susan S. Richmond</a:t>
            </a:r>
          </a:p>
        </p:txBody>
      </p:sp>
    </p:spTree>
    <p:extLst>
      <p:ext uri="{BB962C8B-B14F-4D97-AF65-F5344CB8AC3E}">
        <p14:creationId xmlns:p14="http://schemas.microsoft.com/office/powerpoint/2010/main" val="4259784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30</a:t>
            </a:fld>
            <a:endParaRPr lang="es-419" sz="1200" dirty="0">
              <a:solidFill>
                <a:srgbClr val="888888"/>
              </a:solidFill>
              <a:latin typeface="Calibri"/>
              <a:ea typeface="Calibri"/>
              <a:cs typeface="Calibri"/>
              <a:sym typeface="Calibri"/>
            </a:endParaRPr>
          </a:p>
        </p:txBody>
      </p:sp>
      <p:sp>
        <p:nvSpPr>
          <p:cNvPr id="672" name="Shape 672"/>
          <p:cNvSpPr txBox="1"/>
          <p:nvPr/>
        </p:nvSpPr>
        <p:spPr>
          <a:xfrm>
            <a:off x="161925" y="152400"/>
            <a:ext cx="7448700" cy="7509600"/>
          </a:xfrm>
          <a:prstGeom prst="rect">
            <a:avLst/>
          </a:prstGeom>
          <a:noFill/>
          <a:ln>
            <a:noFill/>
          </a:ln>
        </p:spPr>
        <p:txBody>
          <a:bodyPr lIns="91425" tIns="45700" rIns="91425" bIns="45700" anchor="t" anchorCtr="0">
            <a:noAutofit/>
          </a:bodyPr>
          <a:lstStyle/>
          <a:p>
            <a:pPr marL="0" marR="0" lvl="0" indent="0" algn="l" rtl="0">
              <a:spcBef>
                <a:spcPts val="0"/>
              </a:spcBef>
              <a:buNone/>
            </a:pPr>
            <a:r>
              <a:rPr lang="es-419" b="1" u="sng" dirty="0" smtClean="0">
                <a:solidFill>
                  <a:schemeClr val="dk1"/>
                </a:solidFill>
                <a:latin typeface="Calibri"/>
                <a:ea typeface="Calibri"/>
                <a:cs typeface="Calibri"/>
                <a:sym typeface="Calibri"/>
              </a:rPr>
              <a:t>Instrucciones para el estudiante:</a:t>
            </a:r>
            <a:r>
              <a:rPr lang="es-419" b="1" dirty="0" smtClean="0">
                <a:solidFill>
                  <a:schemeClr val="dk1"/>
                </a:solidFill>
                <a:latin typeface="Calibri"/>
                <a:ea typeface="Calibri"/>
                <a:cs typeface="Calibri"/>
                <a:sym typeface="Calibri"/>
              </a:rPr>
              <a:t> Lee las instrucciones.</a:t>
            </a:r>
            <a:r>
              <a:rPr lang="es-419" sz="1400" b="1" dirty="0" smtClean="0">
                <a:solidFill>
                  <a:schemeClr val="dk1"/>
                </a:solidFill>
                <a:latin typeface="Calibri"/>
                <a:ea typeface="Calibri"/>
                <a:cs typeface="Calibri"/>
                <a:sym typeface="Calibri"/>
              </a:rPr>
              <a:t>  </a:t>
            </a:r>
          </a:p>
          <a:p>
            <a:pPr marL="0" marR="0" lvl="0" indent="0" algn="l" rtl="0">
              <a:spcBef>
                <a:spcPts val="0"/>
              </a:spcBef>
              <a:buNone/>
            </a:pPr>
            <a:endParaRPr lang="es-419" sz="1200" u="sng"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00" b="1" u="sng" dirty="0" smtClean="0">
                <a:solidFill>
                  <a:schemeClr val="dk1"/>
                </a:solidFill>
                <a:latin typeface="Calibri"/>
                <a:ea typeface="Calibri"/>
                <a:cs typeface="Calibri"/>
                <a:sym typeface="Calibri"/>
              </a:rPr>
              <a:t>Parte 1</a:t>
            </a:r>
            <a:r>
              <a:rPr lang="es-419" sz="1200" b="1" dirty="0" smtClean="0">
                <a:solidFill>
                  <a:schemeClr val="dk1"/>
                </a:solidFill>
                <a:latin typeface="Calibri"/>
                <a:ea typeface="Calibri"/>
                <a:cs typeface="Calibri"/>
                <a:sym typeface="Calibri"/>
              </a:rPr>
              <a:t> </a:t>
            </a:r>
          </a:p>
          <a:p>
            <a:pPr marL="0" marR="0" lvl="0" indent="0" algn="l" rtl="0">
              <a:spcBef>
                <a:spcPts val="0"/>
              </a:spcBef>
              <a:buNone/>
            </a:pPr>
            <a:endParaRPr lang="es-419" sz="1200" b="1" dirty="0" smtClean="0">
              <a:solidFill>
                <a:schemeClr val="dk1"/>
              </a:solidFill>
              <a:latin typeface="Calibri"/>
              <a:ea typeface="Calibri"/>
              <a:cs typeface="Calibri"/>
              <a:sym typeface="Calibri"/>
            </a:endParaRPr>
          </a:p>
          <a:p>
            <a:pPr lvl="0" rtl="0">
              <a:spcBef>
                <a:spcPts val="0"/>
              </a:spcBef>
              <a:buSzPct val="25000"/>
              <a:buNone/>
            </a:pPr>
            <a:r>
              <a:rPr lang="es-419" sz="1200" b="1" u="sng" dirty="0" smtClean="0">
                <a:solidFill>
                  <a:schemeClr val="dk1"/>
                </a:solidFill>
                <a:latin typeface="Calibri"/>
                <a:ea typeface="Calibri"/>
                <a:cs typeface="Calibri"/>
                <a:sym typeface="Calibri"/>
              </a:rPr>
              <a:t>Tu tarea:</a:t>
            </a:r>
          </a:p>
          <a:p>
            <a:pPr marL="0" marR="0" lvl="0" indent="0" algn="l" rtl="0">
              <a:spcBef>
                <a:spcPts val="0"/>
              </a:spcBef>
              <a:buSzPct val="25000"/>
              <a:buNone/>
            </a:pPr>
            <a:r>
              <a:rPr lang="es-419" sz="1200" dirty="0" smtClean="0">
                <a:solidFill>
                  <a:schemeClr val="dk1"/>
                </a:solidFill>
                <a:latin typeface="Calibri"/>
                <a:ea typeface="Calibri"/>
                <a:cs typeface="Calibri"/>
                <a:sym typeface="Calibri"/>
              </a:rPr>
              <a:t>Vas a leer dos artículos y dos cuentos sobre </a:t>
            </a:r>
            <a:r>
              <a:rPr lang="es-419" sz="1200" u="sng" dirty="0" smtClean="0">
                <a:solidFill>
                  <a:schemeClr val="dk1"/>
                </a:solidFill>
                <a:latin typeface="Calibri"/>
                <a:ea typeface="Calibri"/>
                <a:cs typeface="Calibri"/>
                <a:sym typeface="Calibri"/>
              </a:rPr>
              <a:t>arcoíris</a:t>
            </a:r>
            <a:r>
              <a:rPr lang="es-419" sz="1200" dirty="0" smtClean="0">
                <a:solidFill>
                  <a:schemeClr val="dk1"/>
                </a:solidFill>
                <a:latin typeface="Calibri"/>
                <a:ea typeface="Calibri"/>
                <a:cs typeface="Calibri"/>
                <a:sym typeface="Calibri"/>
              </a:rPr>
              <a:t>.</a:t>
            </a:r>
          </a:p>
          <a:p>
            <a:pPr marL="0" marR="0" lvl="0" indent="0" algn="l" rtl="0">
              <a:spcBef>
                <a:spcPts val="0"/>
              </a:spcBef>
              <a:buSzPct val="25000"/>
              <a:buNone/>
            </a:pPr>
            <a:r>
              <a:rPr lang="es-419" sz="1200" dirty="0" smtClean="0">
                <a:solidFill>
                  <a:schemeClr val="dk1"/>
                </a:solidFill>
                <a:latin typeface="Calibri"/>
                <a:ea typeface="Calibri"/>
                <a:cs typeface="Calibri"/>
                <a:sym typeface="Calibri"/>
              </a:rPr>
              <a:t>Mientras lees, toma notas de estas fuentes de información.  </a:t>
            </a:r>
          </a:p>
          <a:p>
            <a:pPr marL="0" marR="0" lvl="0" indent="0" algn="l" rtl="0">
              <a:spcBef>
                <a:spcPts val="0"/>
              </a:spcBef>
              <a:buSzPct val="25000"/>
              <a:buNone/>
            </a:pPr>
            <a:r>
              <a:rPr lang="es-419" sz="1200" dirty="0" smtClean="0">
                <a:solidFill>
                  <a:schemeClr val="dk1"/>
                </a:solidFill>
                <a:latin typeface="Calibri"/>
                <a:ea typeface="Calibri"/>
                <a:cs typeface="Calibri"/>
                <a:sym typeface="Calibri"/>
              </a:rPr>
              <a:t>Luego vas a contestar varias preguntas de investigación sobre estas fuentes de información. </a:t>
            </a:r>
          </a:p>
          <a:p>
            <a:pPr marL="0" marR="0" lvl="0" indent="0" algn="l" rtl="0">
              <a:spcBef>
                <a:spcPts val="0"/>
              </a:spcBef>
              <a:buSzPct val="25000"/>
              <a:buNone/>
            </a:pPr>
            <a:r>
              <a:rPr lang="es-419" sz="1200" dirty="0" smtClean="0">
                <a:solidFill>
                  <a:schemeClr val="dk1"/>
                </a:solidFill>
                <a:latin typeface="Calibri"/>
                <a:ea typeface="Calibri"/>
                <a:cs typeface="Calibri"/>
                <a:sym typeface="Calibri"/>
              </a:rPr>
              <a:t>Estas te ayudarán a escribir una artículo de opinión (folleto).  Se te ha pedido que hagas un folleto para el Museo del arcoíris donde expliques por qué las personas deberían visitar el Museo del arcoíris.</a:t>
            </a:r>
          </a:p>
          <a:p>
            <a:pPr marL="0" marR="0" lvl="0" indent="0" algn="l" rtl="0">
              <a:spcBef>
                <a:spcPts val="0"/>
              </a:spcBef>
              <a:buNone/>
            </a:pPr>
            <a:endParaRPr lang="es-419" sz="12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00" b="1" dirty="0" smtClean="0">
                <a:solidFill>
                  <a:schemeClr val="dk1"/>
                </a:solidFill>
                <a:latin typeface="Calibri"/>
                <a:ea typeface="Calibri"/>
                <a:cs typeface="Calibri"/>
                <a:sym typeface="Calibri"/>
              </a:rPr>
              <a:t>Los pasos que vas a seguir:</a:t>
            </a:r>
          </a:p>
          <a:p>
            <a:pPr marL="0" marR="0" lvl="0" indent="0" algn="l" rtl="0">
              <a:spcBef>
                <a:spcPts val="0"/>
              </a:spcBef>
              <a:buSzPct val="25000"/>
              <a:buNone/>
            </a:pPr>
            <a:r>
              <a:rPr lang="es-419" sz="1200" dirty="0" smtClean="0">
                <a:solidFill>
                  <a:schemeClr val="dk1"/>
                </a:solidFill>
                <a:latin typeface="Calibri"/>
                <a:ea typeface="Calibri"/>
                <a:cs typeface="Calibri"/>
                <a:sym typeface="Calibri"/>
              </a:rPr>
              <a:t>Con el fin de ayudarte a planificar y a escribir tu artículo de opinión (folleto), harás lo siguiente:</a:t>
            </a:r>
          </a:p>
          <a:p>
            <a:pPr marL="0" marR="0" lvl="0" indent="0" algn="l" rtl="0">
              <a:spcBef>
                <a:spcPts val="0"/>
              </a:spcBef>
              <a:buSzPct val="25000"/>
              <a:buNone/>
            </a:pPr>
            <a:r>
              <a:rPr lang="es-419" sz="1200" dirty="0" smtClean="0">
                <a:solidFill>
                  <a:schemeClr val="dk1"/>
                </a:solidFill>
                <a:latin typeface="Calibri"/>
                <a:ea typeface="Calibri"/>
                <a:cs typeface="Calibri"/>
                <a:sym typeface="Calibri"/>
              </a:rPr>
              <a:t>1. Lee los textos sobre los </a:t>
            </a:r>
            <a:r>
              <a:rPr lang="es-419" sz="1200" u="sng" dirty="0" smtClean="0">
                <a:solidFill>
                  <a:schemeClr val="dk1"/>
                </a:solidFill>
                <a:latin typeface="Calibri"/>
                <a:ea typeface="Calibri"/>
                <a:cs typeface="Calibri"/>
                <a:sym typeface="Calibri"/>
              </a:rPr>
              <a:t>arcoíris</a:t>
            </a:r>
            <a:r>
              <a:rPr lang="es-419" sz="1200" dirty="0" smtClean="0">
                <a:solidFill>
                  <a:srgbClr val="FFFF00"/>
                </a:solidFill>
                <a:latin typeface="Calibri"/>
                <a:ea typeface="Calibri"/>
                <a:cs typeface="Calibri"/>
                <a:sym typeface="Calibri"/>
              </a:rPr>
              <a:t>.</a:t>
            </a:r>
          </a:p>
          <a:p>
            <a:pPr marL="0" marR="0" lvl="0" indent="0" algn="l" rtl="0">
              <a:spcBef>
                <a:spcPts val="0"/>
              </a:spcBef>
              <a:buSzPct val="25000"/>
              <a:buNone/>
            </a:pPr>
            <a:r>
              <a:rPr lang="es-419" sz="1200" dirty="0" smtClean="0">
                <a:solidFill>
                  <a:schemeClr val="dk1"/>
                </a:solidFill>
                <a:latin typeface="Calibri"/>
                <a:ea typeface="Calibri"/>
                <a:cs typeface="Calibri"/>
                <a:sym typeface="Calibri"/>
              </a:rPr>
              <a:t>2. Contesta varias preguntas sobre las fuentes de información.</a:t>
            </a:r>
          </a:p>
          <a:p>
            <a:pPr marL="0" marR="0" lvl="0" indent="0" algn="l" rtl="0">
              <a:spcBef>
                <a:spcPts val="0"/>
              </a:spcBef>
              <a:buSzPct val="25000"/>
              <a:buNone/>
            </a:pPr>
            <a:r>
              <a:rPr lang="es-419" sz="1200" dirty="0" smtClean="0">
                <a:solidFill>
                  <a:schemeClr val="dk1"/>
                </a:solidFill>
                <a:latin typeface="Calibri"/>
                <a:ea typeface="Calibri"/>
                <a:cs typeface="Calibri"/>
                <a:sym typeface="Calibri"/>
              </a:rPr>
              <a:t>3. Planifica tu artículo de opinión (folleto).</a:t>
            </a:r>
          </a:p>
          <a:p>
            <a:pPr marL="0" marR="0" lvl="0" indent="0" algn="l" rtl="0">
              <a:spcBef>
                <a:spcPts val="0"/>
              </a:spcBef>
              <a:buNone/>
            </a:pPr>
            <a:endParaRPr lang="es-419" sz="12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00" b="1" dirty="0" smtClean="0">
                <a:solidFill>
                  <a:schemeClr val="dk1"/>
                </a:solidFill>
                <a:latin typeface="Calibri"/>
                <a:ea typeface="Calibri"/>
                <a:cs typeface="Calibri"/>
                <a:sym typeface="Calibri"/>
              </a:rPr>
              <a:t>Instrucciones para empezar:</a:t>
            </a:r>
          </a:p>
          <a:p>
            <a:pPr lvl="0">
              <a:buSzPct val="25000"/>
            </a:pPr>
            <a:r>
              <a:rPr lang="es-419" sz="1200" dirty="0" smtClean="0">
                <a:solidFill>
                  <a:schemeClr val="dk1"/>
                </a:solidFill>
                <a:latin typeface="Calibri"/>
                <a:ea typeface="Calibri"/>
                <a:cs typeface="Calibri"/>
                <a:sym typeface="Calibri"/>
              </a:rPr>
              <a:t>Ahora vas a leer los textos. </a:t>
            </a:r>
            <a:r>
              <a:rPr lang="es-ES" sz="1200" dirty="0">
                <a:solidFill>
                  <a:schemeClr val="dk1"/>
                </a:solidFill>
                <a:latin typeface="Calibri"/>
                <a:ea typeface="Calibri"/>
                <a:cs typeface="Calibri"/>
                <a:sym typeface="Calibri"/>
              </a:rPr>
              <a:t>Toma notas porque es posible que quieras consultar tus notas mientras planificas tu </a:t>
            </a:r>
            <a:r>
              <a:rPr lang="es-419" sz="1200" dirty="0" smtClean="0">
                <a:solidFill>
                  <a:schemeClr val="dk1"/>
                </a:solidFill>
                <a:latin typeface="Calibri"/>
                <a:ea typeface="Calibri"/>
                <a:cs typeface="Calibri"/>
                <a:sym typeface="Calibri"/>
              </a:rPr>
              <a:t>folleto. </a:t>
            </a:r>
            <a:r>
              <a:rPr lang="es-ES" sz="1200" dirty="0">
                <a:solidFill>
                  <a:schemeClr val="dk1"/>
                </a:solidFill>
                <a:latin typeface="Calibri"/>
                <a:ea typeface="Calibri"/>
                <a:cs typeface="Calibri"/>
                <a:sym typeface="Calibri"/>
              </a:rPr>
              <a:t>Puedes consultar tus respuestas, notas y cualquiera de las fuentes de información cuantas veces </a:t>
            </a:r>
            <a:r>
              <a:rPr lang="es-ES" sz="1200" dirty="0" smtClean="0">
                <a:solidFill>
                  <a:schemeClr val="dk1"/>
                </a:solidFill>
                <a:latin typeface="Calibri"/>
                <a:ea typeface="Calibri"/>
                <a:cs typeface="Calibri"/>
                <a:sym typeface="Calibri"/>
              </a:rPr>
              <a:t>quieras</a:t>
            </a:r>
            <a:r>
              <a:rPr lang="es-419" sz="1200" dirty="0" smtClean="0">
                <a:solidFill>
                  <a:schemeClr val="dk1"/>
                </a:solidFill>
                <a:latin typeface="Calibri"/>
                <a:ea typeface="Calibri"/>
                <a:cs typeface="Calibri"/>
                <a:sym typeface="Calibri"/>
              </a:rPr>
              <a:t>.</a:t>
            </a:r>
            <a:r>
              <a:rPr lang="es-419" sz="1200" b="1" dirty="0" smtClean="0">
                <a:solidFill>
                  <a:schemeClr val="dk1"/>
                </a:solidFill>
                <a:latin typeface="Calibri"/>
                <a:ea typeface="Calibri"/>
                <a:cs typeface="Calibri"/>
                <a:sym typeface="Calibri"/>
              </a:rPr>
              <a:t> </a:t>
            </a:r>
          </a:p>
          <a:p>
            <a:pPr marL="0" marR="0" lvl="0" indent="0" algn="l" rtl="0">
              <a:spcBef>
                <a:spcPts val="0"/>
              </a:spcBef>
              <a:buNone/>
            </a:pPr>
            <a:endParaRPr lang="es-419" sz="12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00" b="1" dirty="0" smtClean="0">
                <a:solidFill>
                  <a:schemeClr val="dk1"/>
                </a:solidFill>
                <a:latin typeface="Calibri"/>
                <a:ea typeface="Calibri"/>
                <a:cs typeface="Calibri"/>
                <a:sym typeface="Calibri"/>
              </a:rPr>
              <a:t>Preguntas:</a:t>
            </a:r>
          </a:p>
          <a:p>
            <a:pPr lvl="0">
              <a:buSzPct val="25000"/>
            </a:pPr>
            <a:r>
              <a:rPr lang="es-ES" sz="1200" dirty="0">
                <a:solidFill>
                  <a:schemeClr val="dk1"/>
                </a:solidFill>
                <a:latin typeface="Calibri"/>
                <a:ea typeface="Calibri"/>
                <a:cs typeface="Calibri"/>
                <a:sym typeface="Calibri"/>
              </a:rPr>
              <a:t>Contesta las preguntas. Tus respuestas a estas preguntas serán calificadas. Además, van a ayudarte a pensar sobre las fuentes de información que has leído, lo que también te ayudará a planificar tu artículo de </a:t>
            </a:r>
            <a:r>
              <a:rPr lang="es-ES" sz="1200" dirty="0" smtClean="0">
                <a:solidFill>
                  <a:schemeClr val="dk1"/>
                </a:solidFill>
                <a:latin typeface="Calibri"/>
                <a:ea typeface="Calibri"/>
                <a:cs typeface="Calibri"/>
                <a:sym typeface="Calibri"/>
              </a:rPr>
              <a:t>opinión</a:t>
            </a:r>
            <a:r>
              <a:rPr lang="es-ES" sz="1200" dirty="0">
                <a:solidFill>
                  <a:schemeClr val="dk1"/>
                </a:solidFill>
                <a:latin typeface="Calibri"/>
                <a:ea typeface="Calibri"/>
                <a:cs typeface="Calibri"/>
                <a:sym typeface="Calibri"/>
              </a:rPr>
              <a:t> </a:t>
            </a:r>
            <a:r>
              <a:rPr lang="es-419" sz="1200" dirty="0" smtClean="0">
                <a:solidFill>
                  <a:schemeClr val="dk1"/>
                </a:solidFill>
                <a:latin typeface="Calibri"/>
                <a:ea typeface="Calibri"/>
                <a:cs typeface="Calibri"/>
                <a:sym typeface="Calibri"/>
              </a:rPr>
              <a:t>(folleto). </a:t>
            </a:r>
          </a:p>
          <a:p>
            <a:pPr marL="0" marR="0" lvl="0" indent="0" algn="ctr" rtl="0">
              <a:spcBef>
                <a:spcPts val="0"/>
              </a:spcBef>
              <a:buNone/>
            </a:pPr>
            <a:endParaRPr lang="es-419" sz="12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00" b="1" u="sng" dirty="0" smtClean="0">
                <a:solidFill>
                  <a:schemeClr val="dk1"/>
                </a:solidFill>
                <a:latin typeface="Calibri"/>
                <a:ea typeface="Calibri"/>
                <a:cs typeface="Calibri"/>
                <a:sym typeface="Calibri"/>
              </a:rPr>
              <a:t>Parte 2</a:t>
            </a:r>
            <a:r>
              <a:rPr lang="es-419" sz="1200" b="1" dirty="0" smtClean="0">
                <a:solidFill>
                  <a:schemeClr val="dk1"/>
                </a:solidFill>
                <a:latin typeface="Calibri"/>
                <a:ea typeface="Calibri"/>
                <a:cs typeface="Calibri"/>
                <a:sym typeface="Calibri"/>
              </a:rPr>
              <a:t> </a:t>
            </a:r>
          </a:p>
          <a:p>
            <a:pPr marL="0" marR="0" lvl="0" indent="0" algn="l" rtl="0">
              <a:spcBef>
                <a:spcPts val="0"/>
              </a:spcBef>
              <a:buSzPct val="25000"/>
              <a:buNone/>
            </a:pPr>
            <a:r>
              <a:rPr lang="es-419" sz="1200" b="1" u="sng" dirty="0">
                <a:solidFill>
                  <a:schemeClr val="dk1"/>
                </a:solidFill>
                <a:latin typeface="Calibri"/>
                <a:ea typeface="Calibri"/>
                <a:cs typeface="Calibri"/>
                <a:sym typeface="Calibri"/>
              </a:rPr>
              <a:t>T</a:t>
            </a:r>
            <a:r>
              <a:rPr lang="es-419" sz="1200" b="1" u="sng" dirty="0" smtClean="0">
                <a:solidFill>
                  <a:schemeClr val="dk1"/>
                </a:solidFill>
                <a:latin typeface="Calibri"/>
                <a:ea typeface="Calibri"/>
                <a:cs typeface="Calibri"/>
                <a:sym typeface="Calibri"/>
              </a:rPr>
              <a:t>u tarea</a:t>
            </a:r>
            <a:r>
              <a:rPr lang="es-419" sz="1200" b="1" dirty="0" smtClean="0">
                <a:solidFill>
                  <a:schemeClr val="dk1"/>
                </a:solidFill>
                <a:latin typeface="Calibri"/>
                <a:ea typeface="Calibri"/>
                <a:cs typeface="Calibri"/>
                <a:sym typeface="Calibri"/>
              </a:rPr>
              <a:t>: </a:t>
            </a:r>
          </a:p>
          <a:p>
            <a:pPr lvl="0">
              <a:buSzPct val="25000"/>
            </a:pPr>
            <a:r>
              <a:rPr lang="es-ES" sz="1200" dirty="0">
                <a:solidFill>
                  <a:schemeClr val="dk1"/>
                </a:solidFill>
                <a:latin typeface="Calibri"/>
                <a:ea typeface="Calibri"/>
                <a:cs typeface="Calibri"/>
                <a:sym typeface="Calibri"/>
              </a:rPr>
              <a:t>Se te ha pedido que hagas un folleto para el Museo del arcoíris donde expliques por qué las personas deberían visitar el Museo del arcoíris.  Utiliza detalles y ejemplos de todos los textos, según sea necesario, en tu folleto para convencer a las personas que este es un lugar divertido para toda la familia o la clase</a:t>
            </a:r>
            <a:r>
              <a:rPr lang="es-ES" sz="1200" dirty="0" smtClean="0">
                <a:solidFill>
                  <a:schemeClr val="dk1"/>
                </a:solidFill>
                <a:latin typeface="Calibri"/>
                <a:ea typeface="Calibri"/>
                <a:cs typeface="Calibri"/>
                <a:sym typeface="Calibri"/>
              </a:rPr>
              <a:t>.  </a:t>
            </a:r>
            <a:r>
              <a:rPr lang="es-419" sz="1200" dirty="0">
                <a:solidFill>
                  <a:schemeClr val="dk1"/>
                </a:solidFill>
                <a:latin typeface="Calibri"/>
                <a:ea typeface="Calibri"/>
                <a:cs typeface="Calibri"/>
                <a:sym typeface="Calibri"/>
              </a:rPr>
              <a:t>Utiliza ilustraciones y pie de fotos según </a:t>
            </a:r>
            <a:r>
              <a:rPr lang="es-419" sz="1200" dirty="0" smtClean="0">
                <a:solidFill>
                  <a:schemeClr val="dk1"/>
                </a:solidFill>
                <a:latin typeface="Calibri"/>
                <a:ea typeface="Calibri"/>
                <a:cs typeface="Calibri"/>
                <a:sym typeface="Calibri"/>
              </a:rPr>
              <a:t>sean necesarios.</a:t>
            </a:r>
          </a:p>
          <a:p>
            <a:pPr marL="0" marR="0" lvl="0" indent="0" algn="l" rtl="0">
              <a:spcBef>
                <a:spcPts val="0"/>
              </a:spcBef>
              <a:buNone/>
            </a:pPr>
            <a:endParaRPr lang="es-419" sz="12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00" b="1" u="sng" dirty="0" smtClean="0">
                <a:solidFill>
                  <a:schemeClr val="dk1"/>
                </a:solidFill>
                <a:latin typeface="Calibri"/>
                <a:ea typeface="Calibri"/>
                <a:cs typeface="Calibri"/>
                <a:sym typeface="Calibri"/>
              </a:rPr>
              <a:t>Vas a</a:t>
            </a:r>
            <a:r>
              <a:rPr lang="es-419" sz="1200" dirty="0" smtClean="0">
                <a:solidFill>
                  <a:schemeClr val="dk1"/>
                </a:solidFill>
                <a:latin typeface="Calibri"/>
                <a:ea typeface="Calibri"/>
                <a:cs typeface="Calibri"/>
                <a:sym typeface="Calibri"/>
              </a:rPr>
              <a:t>:</a:t>
            </a:r>
          </a:p>
          <a:p>
            <a:pPr marL="342900" lvl="0" indent="-342900" rtl="0">
              <a:spcBef>
                <a:spcPts val="0"/>
              </a:spcBef>
              <a:buClr>
                <a:schemeClr val="dk1"/>
              </a:buClr>
              <a:buSzPct val="100000"/>
              <a:buFont typeface="+mj-lt"/>
              <a:buAutoNum type="arabicPeriod"/>
            </a:pPr>
            <a:r>
              <a:rPr lang="es-419" sz="1200" dirty="0" smtClean="0">
                <a:solidFill>
                  <a:schemeClr val="dk1"/>
                </a:solidFill>
                <a:latin typeface="Calibri" panose="020F0502020204030204" pitchFamily="34" charset="0"/>
                <a:ea typeface="Calibri"/>
                <a:cs typeface="Calibri"/>
                <a:sym typeface="Calibri"/>
              </a:rPr>
              <a:t>Planificar tu escrito.  Puedes utilizar tus notas y respuestas.</a:t>
            </a:r>
          </a:p>
          <a:p>
            <a:pPr marL="342900" lvl="0" indent="-323850" rtl="0">
              <a:spcBef>
                <a:spcPts val="0"/>
              </a:spcBef>
              <a:buClr>
                <a:srgbClr val="000000"/>
              </a:buClr>
              <a:buFont typeface="+mj-lt"/>
              <a:buAutoNum type="arabicPeriod"/>
            </a:pPr>
            <a:endParaRPr lang="es-419" sz="1200" dirty="0" smtClean="0">
              <a:solidFill>
                <a:schemeClr val="dk1"/>
              </a:solidFill>
              <a:latin typeface="Calibri" panose="020F0502020204030204" pitchFamily="34" charset="0"/>
              <a:ea typeface="Calibri"/>
              <a:cs typeface="Calibri"/>
              <a:sym typeface="Calibri"/>
            </a:endParaRPr>
          </a:p>
          <a:p>
            <a:pPr marL="342900" lvl="0" indent="-355600" rtl="0">
              <a:spcBef>
                <a:spcPts val="0"/>
              </a:spcBef>
              <a:buClr>
                <a:schemeClr val="dk1"/>
              </a:buClr>
              <a:buSzPct val="116666"/>
              <a:buFont typeface="+mj-lt"/>
              <a:buAutoNum type="arabicPeriod"/>
            </a:pPr>
            <a:r>
              <a:rPr lang="es-419" sz="1200" dirty="0" smtClean="0">
                <a:solidFill>
                  <a:schemeClr val="dk1"/>
                </a:solidFill>
                <a:latin typeface="Calibri" panose="020F0502020204030204" pitchFamily="34" charset="0"/>
                <a:ea typeface="Calibri"/>
                <a:cs typeface="Calibri"/>
                <a:sym typeface="Calibri"/>
              </a:rPr>
              <a:t>Escribir, revisar y editar tu primer borrador</a:t>
            </a:r>
            <a:r>
              <a:rPr lang="es-419" sz="1200" dirty="0" smtClean="0">
                <a:solidFill>
                  <a:schemeClr val="dk1"/>
                </a:solidFill>
                <a:latin typeface="Calibri" panose="020F0502020204030204" pitchFamily="34" charset="0"/>
              </a:rPr>
              <a:t> </a:t>
            </a:r>
            <a:r>
              <a:rPr lang="es-419" sz="1200" dirty="0" smtClean="0">
                <a:solidFill>
                  <a:schemeClr val="dk1"/>
                </a:solidFill>
                <a:latin typeface="Calibri" panose="020F0502020204030204" pitchFamily="34" charset="0"/>
                <a:ea typeface="Calibri"/>
                <a:cs typeface="Calibri"/>
                <a:sym typeface="Calibri"/>
              </a:rPr>
              <a:t>(tu maestro te dará papel).</a:t>
            </a:r>
          </a:p>
          <a:p>
            <a:pPr marL="342900" marR="0" lvl="0" indent="-342900" algn="l" rtl="0">
              <a:spcBef>
                <a:spcPts val="0"/>
              </a:spcBef>
              <a:buClr>
                <a:schemeClr val="dk1"/>
              </a:buClr>
              <a:buFont typeface="+mj-lt"/>
              <a:buAutoNum type="arabicPeriod"/>
            </a:pPr>
            <a:endParaRPr lang="es-419" sz="1200" dirty="0" smtClean="0">
              <a:solidFill>
                <a:schemeClr val="dk1"/>
              </a:solidFill>
              <a:latin typeface="Calibri" panose="020F0502020204030204" pitchFamily="34" charset="0"/>
              <a:ea typeface="Calibri"/>
              <a:cs typeface="Calibri"/>
              <a:sym typeface="Calibri"/>
            </a:endParaRPr>
          </a:p>
          <a:p>
            <a:pPr marL="342900" marR="0" lvl="0" indent="-342900" algn="l" rtl="0">
              <a:spcBef>
                <a:spcPts val="0"/>
              </a:spcBef>
              <a:buClr>
                <a:schemeClr val="dk1"/>
              </a:buClr>
              <a:buSzPct val="100000"/>
              <a:buFont typeface="+mj-lt"/>
              <a:buAutoNum type="arabicPeriod"/>
            </a:pPr>
            <a:r>
              <a:rPr lang="es-419" sz="1200" dirty="0" smtClean="0">
                <a:solidFill>
                  <a:schemeClr val="dk1"/>
                </a:solidFill>
                <a:latin typeface="Calibri" panose="020F0502020204030204" pitchFamily="34" charset="0"/>
                <a:ea typeface="Calibri"/>
                <a:cs typeface="Calibri"/>
                <a:sym typeface="Calibri"/>
              </a:rPr>
              <a:t>Escribir la copia final de tu artículo de opinión (en forma de artículo).</a:t>
            </a:r>
          </a:p>
          <a:p>
            <a:pPr marL="342900" marR="0" lvl="0" indent="-342900" algn="l" rtl="0">
              <a:spcBef>
                <a:spcPts val="0"/>
              </a:spcBef>
              <a:buClr>
                <a:schemeClr val="dk1"/>
              </a:buClr>
              <a:buFont typeface="+mj-lt"/>
              <a:buAutoNum type="arabicPeriod"/>
            </a:pPr>
            <a:endParaRPr lang="es-419" sz="1200" dirty="0" smtClean="0">
              <a:solidFill>
                <a:schemeClr val="dk1"/>
              </a:solidFill>
              <a:latin typeface="Calibri"/>
              <a:ea typeface="Calibri"/>
              <a:cs typeface="Calibri"/>
              <a:sym typeface="Calibri"/>
            </a:endParaRPr>
          </a:p>
          <a:p>
            <a:pPr lvl="0" algn="ctr">
              <a:buClr>
                <a:schemeClr val="dk1"/>
              </a:buClr>
            </a:pPr>
            <a:r>
              <a:rPr lang="es-419" b="1" dirty="0">
                <a:solidFill>
                  <a:schemeClr val="dk1"/>
                </a:solidFill>
                <a:latin typeface="Calibri"/>
                <a:ea typeface="Calibri"/>
                <a:cs typeface="Calibri"/>
                <a:sym typeface="Calibri"/>
              </a:rPr>
              <a:t>Cómo serás calificado</a:t>
            </a:r>
          </a:p>
          <a:p>
            <a:pPr marL="0" marR="0" lvl="0" indent="0" algn="ctr" rtl="0">
              <a:spcBef>
                <a:spcPts val="0"/>
              </a:spcBef>
              <a:buNone/>
            </a:pPr>
            <a:endParaRPr lang="es-419" b="1" dirty="0" smtClean="0">
              <a:solidFill>
                <a:schemeClr val="dk1"/>
              </a:solidFill>
              <a:latin typeface="Calibri"/>
              <a:ea typeface="Calibri"/>
              <a:cs typeface="Calibri"/>
              <a:sym typeface="Calibri"/>
            </a:endParaRPr>
          </a:p>
          <a:p>
            <a:pPr marL="0" marR="0" lvl="0" indent="0" algn="l" rtl="0">
              <a:spcBef>
                <a:spcPts val="0"/>
              </a:spcBef>
              <a:buNone/>
            </a:pPr>
            <a:endParaRPr lang="es-419" sz="1200" b="1" dirty="0">
              <a:solidFill>
                <a:schemeClr val="dk1"/>
              </a:solidFill>
              <a:latin typeface="Calibri"/>
              <a:ea typeface="Calibri"/>
              <a:cs typeface="Calibri"/>
              <a:sym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097424058"/>
              </p:ext>
            </p:extLst>
          </p:nvPr>
        </p:nvGraphicFramePr>
        <p:xfrm>
          <a:off x="1414462" y="7661999"/>
          <a:ext cx="5232828" cy="2002970"/>
        </p:xfrm>
        <a:graphic>
          <a:graphicData uri="http://schemas.openxmlformats.org/drawingml/2006/table">
            <a:tbl>
              <a:tblPr firstRow="1" bandRow="1"/>
              <a:tblGrid>
                <a:gridCol w="1112099"/>
                <a:gridCol w="4120729"/>
              </a:tblGrid>
              <a:tr h="223864">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¿Estableces tu opinión claramente? ¿Te mantienes en el tema? </a:t>
                      </a:r>
                      <a:endParaRPr kumimoji="0" lang="es-419"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ea typeface="Calibri"/>
                          <a:cs typeface="Times New Roman"/>
                        </a:rPr>
                        <a:t>¿Fluyen lógicamente tus ideas desde la introducción hasta la conclusión?  ¿Utilizas transiciones efectivas? </a:t>
                      </a:r>
                      <a:endParaRPr lang="es-419" sz="1000" noProof="0" dirty="0">
                        <a:solidFill>
                          <a:prstClr val="black"/>
                        </a:solidFill>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ea typeface="Calibri"/>
                          <a:cs typeface="Times New Roman"/>
                        </a:rPr>
                        <a:t>¿Proporcionas evidencia tomadas de</a:t>
                      </a:r>
                      <a:r>
                        <a:rPr lang="es-419" sz="1000" baseline="0" noProof="0" dirty="0" smtClean="0">
                          <a:solidFill>
                            <a:prstClr val="black"/>
                          </a:solidFill>
                          <a:ea typeface="Calibri"/>
                          <a:cs typeface="Times New Roman"/>
                        </a:rPr>
                        <a:t> las fuentes para tus opiniones y elaboras con información específica?  </a:t>
                      </a:r>
                      <a:endParaRPr lang="es-419" sz="1000" noProof="0" dirty="0">
                        <a:solidFill>
                          <a:prstClr val="black"/>
                        </a:solidFill>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93910">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ea typeface="Calibri"/>
                          <a:cs typeface="Times New Roman"/>
                        </a:rPr>
                        <a:t>¿Expresas</a:t>
                      </a:r>
                      <a:r>
                        <a:rPr lang="es-419" sz="1000" baseline="0" noProof="0" dirty="0" smtClean="0">
                          <a:solidFill>
                            <a:prstClr val="black"/>
                          </a:solidFill>
                          <a:ea typeface="Calibri"/>
                          <a:cs typeface="Times New Roman"/>
                        </a:rPr>
                        <a:t> tus ideas de manera eficaz?  ¿Utilizas lenguaje preciso que resulta apropiado para tu audiencia y propósito?</a:t>
                      </a:r>
                      <a:endParaRPr lang="es-419" sz="1000" noProof="0" dirty="0">
                        <a:solidFill>
                          <a:prstClr val="black"/>
                        </a:solidFill>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kern="1200" noProof="0" dirty="0" smtClean="0">
                          <a:solidFill>
                            <a:prstClr val="black"/>
                          </a:solidFill>
                          <a:latin typeface="+mn-lt"/>
                          <a:ea typeface="Calibri"/>
                          <a:cs typeface="Times New Roman"/>
                        </a:rPr>
                        <a:t> ¿Utilizas correctamente las reglas de puntuación, uso de mayúsculas y ortografía?  </a:t>
                      </a:r>
                      <a:endParaRPr lang="es-419" sz="1000" noProof="0" dirty="0">
                        <a:solidFill>
                          <a:prstClr val="black"/>
                        </a:solidFill>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31</a:t>
            </a:fld>
            <a:endParaRPr lang="es-419" sz="1200" dirty="0">
              <a:solidFill>
                <a:srgbClr val="888888"/>
              </a:solidFill>
              <a:latin typeface="Calibri"/>
              <a:ea typeface="Calibri"/>
              <a:cs typeface="Calibri"/>
              <a:sym typeface="Calibri"/>
            </a:endParaRPr>
          </a:p>
        </p:txBody>
      </p:sp>
      <p:sp>
        <p:nvSpPr>
          <p:cNvPr id="679" name="Shape 679"/>
          <p:cNvSpPr/>
          <p:nvPr/>
        </p:nvSpPr>
        <p:spPr>
          <a:xfrm>
            <a:off x="685800" y="1014471"/>
            <a:ext cx="6324600" cy="7078800"/>
          </a:xfrm>
          <a:prstGeom prst="rect">
            <a:avLst/>
          </a:prstGeom>
          <a:noFill/>
          <a:ln>
            <a:noFill/>
          </a:ln>
        </p:spPr>
        <p:txBody>
          <a:bodyPr lIns="91425" tIns="45700" rIns="91425" bIns="45700" anchor="t" anchorCtr="0">
            <a:noAutofit/>
          </a:bodyPr>
          <a:lstStyle/>
          <a:p>
            <a:pPr marL="0" marR="0" lvl="0" indent="0" algn="ctr" rtl="0">
              <a:spcBef>
                <a:spcPts val="0"/>
              </a:spcBef>
              <a:buNone/>
            </a:pPr>
            <a:r>
              <a:rPr lang="es-419" sz="1600" i="1" dirty="0" smtClean="0">
                <a:solidFill>
                  <a:schemeClr val="dk1"/>
                </a:solidFill>
                <a:latin typeface="Calibri"/>
                <a:ea typeface="Calibri"/>
                <a:cs typeface="Calibri"/>
                <a:sym typeface="Calibri"/>
              </a:rPr>
              <a:t>El arcoíris de </a:t>
            </a:r>
            <a:r>
              <a:rPr lang="es-419" sz="1600" i="1" dirty="0" err="1" smtClean="0">
                <a:solidFill>
                  <a:schemeClr val="dk1"/>
                </a:solidFill>
                <a:latin typeface="Calibri"/>
                <a:ea typeface="Calibri"/>
                <a:cs typeface="Calibri"/>
                <a:sym typeface="Calibri"/>
              </a:rPr>
              <a:t>Arcy</a:t>
            </a:r>
            <a:endParaRPr lang="es-419" sz="1600" i="1" dirty="0" smtClean="0">
              <a:solidFill>
                <a:schemeClr val="dk1"/>
              </a:solidFill>
              <a:latin typeface="Calibri"/>
              <a:ea typeface="Calibri"/>
              <a:cs typeface="Calibri"/>
              <a:sym typeface="Calibri"/>
            </a:endParaRPr>
          </a:p>
          <a:p>
            <a:pPr marL="0" marR="0" lvl="0" indent="0" algn="ctr" rtl="0">
              <a:spcBef>
                <a:spcPts val="0"/>
              </a:spcBef>
              <a:buSzPct val="25000"/>
              <a:buNone/>
            </a:pPr>
            <a:r>
              <a:rPr lang="es-419" sz="1200" i="1" dirty="0" smtClean="0">
                <a:solidFill>
                  <a:schemeClr val="dk1"/>
                </a:solidFill>
                <a:latin typeface="Calibri"/>
                <a:ea typeface="Calibri"/>
                <a:cs typeface="Calibri"/>
                <a:sym typeface="Calibri"/>
              </a:rPr>
              <a:t>por </a:t>
            </a:r>
            <a:r>
              <a:rPr lang="es-419" sz="1200" i="1" dirty="0" err="1" smtClean="0">
                <a:solidFill>
                  <a:schemeClr val="dk1"/>
                </a:solidFill>
                <a:latin typeface="Calibri"/>
                <a:ea typeface="Calibri"/>
                <a:cs typeface="Calibri"/>
                <a:sym typeface="Calibri"/>
              </a:rPr>
              <a:t>Ginger</a:t>
            </a:r>
            <a:r>
              <a:rPr lang="es-419" sz="1200" i="1" dirty="0" smtClean="0">
                <a:solidFill>
                  <a:schemeClr val="dk1"/>
                </a:solidFill>
                <a:latin typeface="Calibri"/>
                <a:ea typeface="Calibri"/>
                <a:cs typeface="Calibri"/>
                <a:sym typeface="Calibri"/>
              </a:rPr>
              <a:t> </a:t>
            </a:r>
            <a:r>
              <a:rPr lang="es-419" sz="1200" i="1" dirty="0" err="1" smtClean="0">
                <a:solidFill>
                  <a:schemeClr val="dk1"/>
                </a:solidFill>
                <a:latin typeface="Calibri"/>
                <a:ea typeface="Calibri"/>
                <a:cs typeface="Calibri"/>
                <a:sym typeface="Calibri"/>
              </a:rPr>
              <a:t>Jay</a:t>
            </a:r>
            <a:endParaRPr lang="es-419" sz="1200" i="1" dirty="0" smtClean="0">
              <a:solidFill>
                <a:schemeClr val="dk1"/>
              </a:solidFill>
              <a:latin typeface="Calibri"/>
              <a:ea typeface="Calibri"/>
              <a:cs typeface="Calibri"/>
              <a:sym typeface="Calibri"/>
            </a:endParaRPr>
          </a:p>
          <a:p>
            <a:pPr marL="0" marR="0" lvl="0" indent="0" algn="ctr" rtl="0">
              <a:spcBef>
                <a:spcPts val="0"/>
              </a:spcBef>
              <a:buNone/>
            </a:pPr>
            <a:endParaRPr lang="es-419" sz="1000" dirty="0" smtClean="0">
              <a:solidFill>
                <a:schemeClr val="dk1"/>
              </a:solidFill>
              <a:latin typeface="Calibri"/>
              <a:ea typeface="Calibri"/>
              <a:cs typeface="Calibri"/>
              <a:sym typeface="Calibri"/>
            </a:endParaRPr>
          </a:p>
          <a:p>
            <a:pPr marL="0" marR="0" lvl="0" indent="0" algn="ctr" rtl="0">
              <a:spcBef>
                <a:spcPts val="0"/>
              </a:spcBef>
              <a:buNone/>
            </a:pPr>
            <a:endParaRPr lang="es-419" sz="1000" dirty="0" smtClean="0">
              <a:solidFill>
                <a:schemeClr val="dk1"/>
              </a:solidFill>
              <a:latin typeface="Calibri"/>
              <a:ea typeface="Calibri"/>
              <a:cs typeface="Calibri"/>
              <a:sym typeface="Calibri"/>
            </a:endParaRPr>
          </a:p>
          <a:p>
            <a:pPr lvl="0"/>
            <a:r>
              <a:rPr lang="es-419" dirty="0" smtClean="0">
                <a:solidFill>
                  <a:schemeClr val="dk1"/>
                </a:solidFill>
                <a:latin typeface="Calibri"/>
                <a:ea typeface="Calibri"/>
                <a:cs typeface="Calibri"/>
                <a:sym typeface="Calibri"/>
              </a:rPr>
              <a:t>Un día </a:t>
            </a:r>
            <a:r>
              <a:rPr lang="es-419" sz="1400" dirty="0" err="1" smtClean="0">
                <a:solidFill>
                  <a:schemeClr val="dk1"/>
                </a:solidFill>
                <a:latin typeface="Calibri"/>
                <a:ea typeface="Calibri"/>
                <a:cs typeface="Calibri"/>
                <a:sym typeface="Calibri"/>
              </a:rPr>
              <a:t>Arcy</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despertó</a:t>
            </a:r>
            <a:r>
              <a:rPr lang="es-419" sz="1400" dirty="0" smtClean="0">
                <a:solidFill>
                  <a:schemeClr val="dk1"/>
                </a:solidFill>
                <a:latin typeface="Calibri"/>
                <a:ea typeface="Calibri"/>
                <a:cs typeface="Calibri"/>
                <a:sym typeface="Calibri"/>
              </a:rPr>
              <a:t> y vio un </a:t>
            </a:r>
            <a:r>
              <a:rPr lang="es-419" dirty="0" smtClean="0">
                <a:solidFill>
                  <a:schemeClr val="dk1"/>
                </a:solidFill>
                <a:latin typeface="Calibri"/>
                <a:ea typeface="Calibri"/>
                <a:cs typeface="Calibri"/>
                <a:sym typeface="Calibri"/>
              </a:rPr>
              <a:t>arcoíris enorme justo enfrente de la puerta de su casa </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—¡Voy a alcanzar ese hermoso arcoíris</a:t>
            </a:r>
            <a:r>
              <a:rPr lang="es-419" sz="1400" dirty="0" smtClean="0">
                <a:solidFill>
                  <a:schemeClr val="dk1"/>
                </a:solidFill>
                <a:latin typeface="Calibri"/>
                <a:ea typeface="Calibri"/>
                <a:cs typeface="Calibri"/>
                <a:sym typeface="Calibri"/>
              </a:rPr>
              <a:t>!</a:t>
            </a:r>
            <a:r>
              <a:rPr lang="es-419" dirty="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—dijo</a:t>
            </a:r>
            <a:r>
              <a:rPr lang="es-419" sz="1400" dirty="0" smtClean="0">
                <a:solidFill>
                  <a:schemeClr val="dk1"/>
                </a:solidFill>
                <a:latin typeface="Calibri"/>
                <a:ea typeface="Calibri"/>
                <a:cs typeface="Calibri"/>
                <a:sym typeface="Calibri"/>
              </a:rPr>
              <a:t>.  Y se </a:t>
            </a:r>
            <a:r>
              <a:rPr lang="es-419" dirty="0" smtClean="0">
                <a:solidFill>
                  <a:schemeClr val="dk1"/>
                </a:solidFill>
                <a:latin typeface="Calibri"/>
                <a:ea typeface="Calibri"/>
                <a:cs typeface="Calibri"/>
                <a:sym typeface="Calibri"/>
              </a:rPr>
              <a:t>echó</a:t>
            </a:r>
            <a:r>
              <a:rPr lang="es-419" sz="1400" dirty="0" smtClean="0">
                <a:solidFill>
                  <a:schemeClr val="dk1"/>
                </a:solidFill>
                <a:latin typeface="Calibri"/>
                <a:ea typeface="Calibri"/>
                <a:cs typeface="Calibri"/>
                <a:sym typeface="Calibri"/>
              </a:rPr>
              <a:t> a correr.  </a:t>
            </a:r>
            <a:r>
              <a:rPr lang="es-419" dirty="0" smtClean="0">
                <a:solidFill>
                  <a:schemeClr val="dk1"/>
                </a:solidFill>
                <a:latin typeface="Calibri"/>
                <a:ea typeface="Calibri"/>
                <a:cs typeface="Calibri"/>
                <a:sym typeface="Calibri"/>
              </a:rPr>
              <a:t>Corrió</a:t>
            </a:r>
            <a:r>
              <a:rPr lang="es-419" sz="1400" dirty="0" smtClean="0">
                <a:solidFill>
                  <a:schemeClr val="dk1"/>
                </a:solidFill>
                <a:latin typeface="Calibri"/>
                <a:ea typeface="Calibri"/>
                <a:cs typeface="Calibri"/>
                <a:sym typeface="Calibri"/>
              </a:rPr>
              <a:t> com</a:t>
            </a:r>
            <a:r>
              <a:rPr lang="es-419" dirty="0" smtClean="0">
                <a:solidFill>
                  <a:schemeClr val="dk1"/>
                </a:solidFill>
                <a:latin typeface="Calibri"/>
                <a:ea typeface="Calibri"/>
                <a:cs typeface="Calibri"/>
                <a:sym typeface="Calibri"/>
              </a:rPr>
              <a:t>o una milla y pronto empezó a sentirse cansada</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Todavía</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podía</a:t>
            </a:r>
            <a:r>
              <a:rPr lang="es-419" sz="1400" dirty="0" smtClean="0">
                <a:solidFill>
                  <a:schemeClr val="dk1"/>
                </a:solidFill>
                <a:latin typeface="Calibri"/>
                <a:ea typeface="Calibri"/>
                <a:cs typeface="Calibri"/>
                <a:sym typeface="Calibri"/>
              </a:rPr>
              <a:t> ver el arcoíris, pero se </a:t>
            </a:r>
            <a:r>
              <a:rPr lang="es-419" dirty="0" smtClean="0">
                <a:solidFill>
                  <a:schemeClr val="dk1"/>
                </a:solidFill>
                <a:latin typeface="Calibri"/>
                <a:ea typeface="Calibri"/>
                <a:cs typeface="Calibri"/>
                <a:sym typeface="Calibri"/>
              </a:rPr>
              <a:t>veía</a:t>
            </a:r>
            <a:r>
              <a:rPr lang="es-419" sz="1400" dirty="0" smtClean="0">
                <a:solidFill>
                  <a:schemeClr val="dk1"/>
                </a:solidFill>
                <a:latin typeface="Calibri"/>
                <a:ea typeface="Calibri"/>
                <a:cs typeface="Calibri"/>
                <a:sym typeface="Calibri"/>
              </a:rPr>
              <a:t> tan lejos como al principio. </a:t>
            </a:r>
            <a:r>
              <a:rPr lang="es-419" dirty="0" smtClean="0">
                <a:solidFill>
                  <a:schemeClr val="dk1"/>
                </a:solidFill>
                <a:latin typeface="Calibri"/>
                <a:ea typeface="Calibri"/>
                <a:cs typeface="Calibri"/>
                <a:sym typeface="Calibri"/>
              </a:rPr>
              <a:t>Empezaba a sentirse frustrada cuando de repente miró hacia arriba y el arcoíris había desaparecido</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a:t>
            </a:r>
            <a:r>
              <a:rPr lang="es-419" sz="1400" dirty="0" smtClean="0">
                <a:solidFill>
                  <a:schemeClr val="dk1"/>
                </a:solidFill>
                <a:latin typeface="Calibri"/>
                <a:ea typeface="Calibri"/>
                <a:cs typeface="Calibri"/>
                <a:sym typeface="Calibri"/>
              </a:rPr>
              <a:t>Oh no! </a:t>
            </a:r>
            <a:r>
              <a:rPr lang="es-419" dirty="0" smtClean="0">
                <a:solidFill>
                  <a:schemeClr val="dk1"/>
                </a:solidFill>
                <a:latin typeface="Calibri"/>
                <a:ea typeface="Calibri"/>
                <a:cs typeface="Calibri"/>
                <a:sym typeface="Calibri"/>
              </a:rPr>
              <a:t>—dijo</a:t>
            </a:r>
            <a:r>
              <a:rPr lang="es-419" sz="1400" dirty="0" smtClean="0">
                <a:solidFill>
                  <a:schemeClr val="dk1"/>
                </a:solidFill>
                <a:latin typeface="Calibri"/>
                <a:ea typeface="Calibri"/>
                <a:cs typeface="Calibri"/>
                <a:sym typeface="Calibri"/>
              </a:rPr>
              <a:t>.  </a:t>
            </a:r>
          </a:p>
          <a:p>
            <a:pPr marL="0" marR="0" lvl="0" indent="0" algn="l" rtl="0">
              <a:spcBef>
                <a:spcPts val="0"/>
              </a:spcBef>
              <a:buSzPct val="25000"/>
              <a:buNone/>
            </a:pPr>
            <a:r>
              <a:rPr lang="es-419" sz="1400" dirty="0" smtClean="0">
                <a:solidFill>
                  <a:schemeClr val="dk1"/>
                </a:solidFill>
                <a:latin typeface="Calibri"/>
                <a:ea typeface="Calibri"/>
                <a:cs typeface="Calibri"/>
                <a:sym typeface="Calibri"/>
              </a:rPr>
              <a:t> </a:t>
            </a:r>
          </a:p>
          <a:p>
            <a:pPr lvl="0"/>
            <a:r>
              <a:rPr lang="es-419" dirty="0" smtClean="0">
                <a:solidFill>
                  <a:schemeClr val="dk1"/>
                </a:solidFill>
                <a:latin typeface="Calibri"/>
                <a:ea typeface="Calibri"/>
                <a:cs typeface="Calibri"/>
                <a:sym typeface="Calibri"/>
              </a:rPr>
              <a:t>E</a:t>
            </a:r>
            <a:r>
              <a:rPr lang="es-419" sz="1400" dirty="0" smtClean="0">
                <a:solidFill>
                  <a:schemeClr val="dk1"/>
                </a:solidFill>
                <a:latin typeface="Calibri"/>
                <a:ea typeface="Calibri"/>
                <a:cs typeface="Calibri"/>
                <a:sym typeface="Calibri"/>
              </a:rPr>
              <a:t>n ese preciso momento un agricultor pasaba p</a:t>
            </a:r>
            <a:r>
              <a:rPr lang="es-419" dirty="0" smtClean="0">
                <a:solidFill>
                  <a:schemeClr val="dk1"/>
                </a:solidFill>
                <a:latin typeface="Calibri"/>
                <a:ea typeface="Calibri"/>
                <a:cs typeface="Calibri"/>
                <a:sym typeface="Calibri"/>
              </a:rPr>
              <a:t>or ahí</a:t>
            </a:r>
            <a:r>
              <a:rPr lang="es-419" sz="1400" dirty="0" smtClean="0">
                <a:solidFill>
                  <a:schemeClr val="dk1"/>
                </a:solidFill>
                <a:latin typeface="Calibri"/>
                <a:ea typeface="Calibri"/>
                <a:cs typeface="Calibri"/>
                <a:sym typeface="Calibri"/>
              </a:rPr>
              <a:t>, así</a:t>
            </a:r>
            <a:r>
              <a:rPr lang="es-419" dirty="0" smtClean="0">
                <a:solidFill>
                  <a:schemeClr val="dk1"/>
                </a:solidFill>
                <a:latin typeface="Calibri"/>
                <a:ea typeface="Calibri"/>
                <a:cs typeface="Calibri"/>
                <a:sym typeface="Calibri"/>
              </a:rPr>
              <a:t> que decidió preguntarle a él sobre el arcoíris </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—Señor</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sabe usted dónde se ha ido el arcoíris </a:t>
            </a:r>
            <a:r>
              <a:rPr lang="es-419" sz="1400" dirty="0" smtClean="0">
                <a:solidFill>
                  <a:schemeClr val="dk1"/>
                </a:solidFill>
                <a:latin typeface="Calibri"/>
                <a:ea typeface="Calibri"/>
                <a:cs typeface="Calibri"/>
                <a:sym typeface="Calibri"/>
              </a:rPr>
              <a:t>?</a:t>
            </a:r>
            <a:r>
              <a:rPr lang="es-419" dirty="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—preguntó ella</a:t>
            </a:r>
            <a:r>
              <a:rPr lang="es-419" sz="1400" dirty="0" smtClean="0">
                <a:solidFill>
                  <a:schemeClr val="dk1"/>
                </a:solidFill>
                <a:latin typeface="Calibri"/>
                <a:ea typeface="Calibri"/>
                <a:cs typeface="Calibri"/>
                <a:sym typeface="Calibri"/>
              </a:rPr>
              <a:t>.  El </a:t>
            </a:r>
            <a:r>
              <a:rPr lang="es-419" dirty="0" smtClean="0">
                <a:solidFill>
                  <a:schemeClr val="dk1"/>
                </a:solidFill>
                <a:latin typeface="Calibri"/>
                <a:ea typeface="Calibri"/>
                <a:cs typeface="Calibri"/>
                <a:sym typeface="Calibri"/>
              </a:rPr>
              <a:t>agricultor</a:t>
            </a:r>
            <a:r>
              <a:rPr lang="es-419" sz="1400" dirty="0" smtClean="0">
                <a:solidFill>
                  <a:schemeClr val="dk1"/>
                </a:solidFill>
                <a:latin typeface="Calibri"/>
                <a:ea typeface="Calibri"/>
                <a:cs typeface="Calibri"/>
                <a:sym typeface="Calibri"/>
              </a:rPr>
              <a:t> le dijo que esperara que volviera la llu</a:t>
            </a:r>
            <a:r>
              <a:rPr lang="es-419" dirty="0" smtClean="0">
                <a:solidFill>
                  <a:schemeClr val="dk1"/>
                </a:solidFill>
                <a:latin typeface="Calibri"/>
                <a:ea typeface="Calibri"/>
                <a:cs typeface="Calibri"/>
                <a:sym typeface="Calibri"/>
              </a:rPr>
              <a:t>via y entonces vería el arcoíris  otra vez</a:t>
            </a:r>
            <a:r>
              <a:rPr lang="es-419" sz="1400" dirty="0" smtClean="0">
                <a:solidFill>
                  <a:schemeClr val="dk1"/>
                </a:solidFill>
                <a:latin typeface="Calibri"/>
                <a:ea typeface="Calibri"/>
                <a:cs typeface="Calibri"/>
                <a:sym typeface="Calibri"/>
              </a:rPr>
              <a:t>.  Ella </a:t>
            </a:r>
            <a:r>
              <a:rPr lang="es-419" dirty="0" smtClean="0">
                <a:solidFill>
                  <a:schemeClr val="dk1"/>
                </a:solidFill>
                <a:latin typeface="Calibri"/>
                <a:ea typeface="Calibri"/>
                <a:cs typeface="Calibri"/>
                <a:sym typeface="Calibri"/>
              </a:rPr>
              <a:t>e</a:t>
            </a:r>
            <a:r>
              <a:rPr lang="es-419" sz="1400" dirty="0" smtClean="0">
                <a:solidFill>
                  <a:schemeClr val="dk1"/>
                </a:solidFill>
                <a:latin typeface="Calibri"/>
                <a:ea typeface="Calibri"/>
                <a:cs typeface="Calibri"/>
                <a:sym typeface="Calibri"/>
              </a:rPr>
              <a:t>sper</a:t>
            </a:r>
            <a:r>
              <a:rPr lang="es-419" dirty="0" smtClean="0">
                <a:solidFill>
                  <a:schemeClr val="dk1"/>
                </a:solidFill>
                <a:latin typeface="Calibri"/>
                <a:ea typeface="Calibri"/>
                <a:cs typeface="Calibri"/>
                <a:sym typeface="Calibri"/>
              </a:rPr>
              <a:t>ó</a:t>
            </a:r>
            <a:r>
              <a:rPr lang="es-419" sz="1400" dirty="0" smtClean="0">
                <a:solidFill>
                  <a:schemeClr val="dk1"/>
                </a:solidFill>
                <a:latin typeface="Calibri"/>
                <a:ea typeface="Calibri"/>
                <a:cs typeface="Calibri"/>
                <a:sym typeface="Calibri"/>
              </a:rPr>
              <a:t> unos </a:t>
            </a:r>
            <a:r>
              <a:rPr lang="es-419" dirty="0" smtClean="0">
                <a:solidFill>
                  <a:schemeClr val="dk1"/>
                </a:solidFill>
                <a:latin typeface="Calibri"/>
                <a:ea typeface="Calibri"/>
                <a:cs typeface="Calibri"/>
                <a:sym typeface="Calibri"/>
              </a:rPr>
              <a:t>minutos</a:t>
            </a:r>
            <a:r>
              <a:rPr lang="es-419" sz="1400" dirty="0" smtClean="0">
                <a:solidFill>
                  <a:schemeClr val="dk1"/>
                </a:solidFill>
                <a:latin typeface="Calibri"/>
                <a:ea typeface="Calibri"/>
                <a:cs typeface="Calibri"/>
                <a:sym typeface="Calibri"/>
              </a:rPr>
              <a:t> y en efecto, la lluvia </a:t>
            </a:r>
            <a:r>
              <a:rPr lang="es-419" dirty="0" smtClean="0">
                <a:solidFill>
                  <a:schemeClr val="dk1"/>
                </a:solidFill>
                <a:latin typeface="Calibri"/>
                <a:ea typeface="Calibri"/>
                <a:cs typeface="Calibri"/>
                <a:sym typeface="Calibri"/>
              </a:rPr>
              <a:t>volvió y el arcoíris  también</a:t>
            </a:r>
            <a:r>
              <a:rPr lang="es-419" sz="1400" dirty="0" smtClean="0">
                <a:solidFill>
                  <a:schemeClr val="dk1"/>
                </a:solidFill>
                <a:latin typeface="Calibri"/>
                <a:ea typeface="Calibri"/>
                <a:cs typeface="Calibri"/>
                <a:sym typeface="Calibri"/>
              </a:rPr>
              <a:t>.</a:t>
            </a:r>
          </a:p>
          <a:p>
            <a:pPr marL="0" marR="0" lvl="0" indent="0" algn="l" rtl="0">
              <a:spcBef>
                <a:spcPts val="0"/>
              </a:spcBef>
              <a:buSzPct val="25000"/>
              <a:buNone/>
            </a:pPr>
            <a:r>
              <a:rPr lang="es-419" sz="1400" dirty="0" smtClean="0">
                <a:solidFill>
                  <a:schemeClr val="dk1"/>
                </a:solidFill>
                <a:latin typeface="Calibri"/>
                <a:ea typeface="Calibri"/>
                <a:cs typeface="Calibri"/>
                <a:sym typeface="Calibri"/>
              </a:rPr>
              <a:t> </a:t>
            </a:r>
          </a:p>
          <a:p>
            <a:pPr lvl="0">
              <a:buSzPct val="25000"/>
            </a:pPr>
            <a:r>
              <a:rPr lang="es-419" sz="1400" dirty="0" err="1" smtClean="0">
                <a:solidFill>
                  <a:schemeClr val="dk1"/>
                </a:solidFill>
                <a:latin typeface="Calibri"/>
                <a:ea typeface="Calibri"/>
                <a:cs typeface="Calibri"/>
                <a:sym typeface="Calibri"/>
              </a:rPr>
              <a:t>Arcy</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continuó su viaje hacia el arcoíris</a:t>
            </a:r>
            <a:r>
              <a:rPr lang="es-419" sz="1400" dirty="0" smtClean="0">
                <a:solidFill>
                  <a:schemeClr val="dk1"/>
                </a:solidFill>
                <a:latin typeface="Calibri"/>
                <a:ea typeface="Calibri"/>
                <a:cs typeface="Calibri"/>
                <a:sym typeface="Calibri"/>
              </a:rPr>
              <a:t>, esta vez a toda velocidad.  </a:t>
            </a:r>
            <a:r>
              <a:rPr lang="es-419" dirty="0" smtClean="0">
                <a:solidFill>
                  <a:schemeClr val="dk1"/>
                </a:solidFill>
                <a:latin typeface="Calibri"/>
                <a:ea typeface="Calibri"/>
                <a:cs typeface="Calibri"/>
                <a:sym typeface="Calibri"/>
              </a:rPr>
              <a:t>E</a:t>
            </a:r>
            <a:r>
              <a:rPr lang="es-419" sz="1400" dirty="0" smtClean="0">
                <a:solidFill>
                  <a:schemeClr val="dk1"/>
                </a:solidFill>
                <a:latin typeface="Calibri"/>
                <a:ea typeface="Calibri"/>
                <a:cs typeface="Calibri"/>
                <a:sym typeface="Calibri"/>
              </a:rPr>
              <a:t>lla no </a:t>
            </a:r>
            <a:r>
              <a:rPr lang="es-419" dirty="0" smtClean="0">
                <a:solidFill>
                  <a:schemeClr val="dk1"/>
                </a:solidFill>
                <a:latin typeface="Calibri"/>
                <a:ea typeface="Calibri"/>
                <a:cs typeface="Calibri"/>
                <a:sym typeface="Calibri"/>
              </a:rPr>
              <a:t>quería</a:t>
            </a:r>
            <a:r>
              <a:rPr lang="es-419" sz="1400" dirty="0" smtClean="0">
                <a:solidFill>
                  <a:schemeClr val="dk1"/>
                </a:solidFill>
                <a:latin typeface="Calibri"/>
                <a:ea typeface="Calibri"/>
                <a:cs typeface="Calibri"/>
                <a:sym typeface="Calibri"/>
              </a:rPr>
              <a:t> correr el riesgo de que </a:t>
            </a:r>
            <a:r>
              <a:rPr lang="es-419" dirty="0" smtClean="0">
                <a:solidFill>
                  <a:schemeClr val="dk1"/>
                </a:solidFill>
                <a:latin typeface="Calibri"/>
                <a:ea typeface="Calibri"/>
                <a:cs typeface="Calibri"/>
                <a:sym typeface="Calibri"/>
              </a:rPr>
              <a:t>desapareciera de nuevo</a:t>
            </a:r>
            <a:r>
              <a:rPr lang="es-419" sz="1400" dirty="0" smtClean="0">
                <a:solidFill>
                  <a:schemeClr val="dk1"/>
                </a:solidFill>
                <a:latin typeface="Calibri"/>
                <a:ea typeface="Calibri"/>
                <a:cs typeface="Calibri"/>
                <a:sym typeface="Calibri"/>
              </a:rPr>
              <a:t>.  Corri</a:t>
            </a:r>
            <a:r>
              <a:rPr lang="es-419" dirty="0" smtClean="0">
                <a:solidFill>
                  <a:schemeClr val="dk1"/>
                </a:solidFill>
                <a:latin typeface="Calibri"/>
                <a:ea typeface="Calibri"/>
                <a:cs typeface="Calibri"/>
                <a:sym typeface="Calibri"/>
              </a:rPr>
              <a:t>ó</a:t>
            </a:r>
            <a:r>
              <a:rPr lang="es-419" sz="1400" dirty="0" smtClean="0">
                <a:solidFill>
                  <a:schemeClr val="dk1"/>
                </a:solidFill>
                <a:latin typeface="Calibri"/>
                <a:ea typeface="Calibri"/>
                <a:cs typeface="Calibri"/>
                <a:sym typeface="Calibri"/>
              </a:rPr>
              <a:t> y </a:t>
            </a:r>
            <a:r>
              <a:rPr lang="es-419" dirty="0" smtClean="0">
                <a:solidFill>
                  <a:schemeClr val="dk1"/>
                </a:solidFill>
                <a:latin typeface="Calibri"/>
                <a:ea typeface="Calibri"/>
                <a:cs typeface="Calibri"/>
                <a:sym typeface="Calibri"/>
              </a:rPr>
              <a:t>corrió</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y aunque parecía que se estaba acercando</a:t>
            </a:r>
            <a:r>
              <a:rPr lang="es-419" sz="1400" dirty="0" smtClean="0">
                <a:solidFill>
                  <a:schemeClr val="dk1"/>
                </a:solidFill>
                <a:latin typeface="Calibri"/>
                <a:ea typeface="Calibri"/>
                <a:cs typeface="Calibri"/>
                <a:sym typeface="Calibri"/>
              </a:rPr>
              <a:t>, el </a:t>
            </a:r>
            <a:r>
              <a:rPr lang="es-419" dirty="0" smtClean="0">
                <a:solidFill>
                  <a:schemeClr val="dk1"/>
                </a:solidFill>
                <a:latin typeface="Calibri"/>
                <a:ea typeface="Calibri"/>
                <a:cs typeface="Calibri"/>
                <a:sym typeface="Calibri"/>
              </a:rPr>
              <a:t>arcoíris todavía</a:t>
            </a:r>
            <a:r>
              <a:rPr lang="es-419" sz="1400" dirty="0" smtClean="0">
                <a:solidFill>
                  <a:schemeClr val="dk1"/>
                </a:solidFill>
                <a:latin typeface="Calibri"/>
                <a:ea typeface="Calibri"/>
                <a:cs typeface="Calibri"/>
                <a:sym typeface="Calibri"/>
              </a:rPr>
              <a:t> estaba muy lejos de su alcance.  </a:t>
            </a:r>
            <a:r>
              <a:rPr lang="es-419" dirty="0" smtClean="0">
                <a:solidFill>
                  <a:schemeClr val="dk1"/>
                </a:solidFill>
                <a:latin typeface="Calibri"/>
                <a:ea typeface="Calibri"/>
                <a:cs typeface="Calibri"/>
                <a:sym typeface="Calibri"/>
              </a:rPr>
              <a:t>Ella decidió sentarse y descansar por un minuto</a:t>
            </a:r>
            <a:r>
              <a:rPr lang="es-419" sz="1400" dirty="0" smtClean="0">
                <a:solidFill>
                  <a:schemeClr val="dk1"/>
                </a:solidFill>
                <a:latin typeface="Calibri"/>
                <a:ea typeface="Calibri"/>
                <a:cs typeface="Calibri"/>
                <a:sym typeface="Calibri"/>
              </a:rPr>
              <a:t>.  Pero al ratito cu</a:t>
            </a:r>
            <a:r>
              <a:rPr lang="es-419" dirty="0" smtClean="0">
                <a:solidFill>
                  <a:schemeClr val="dk1"/>
                </a:solidFill>
                <a:latin typeface="Calibri"/>
                <a:ea typeface="Calibri"/>
                <a:cs typeface="Calibri"/>
                <a:sym typeface="Calibri"/>
              </a:rPr>
              <a:t>ando finalmente se levantó, el arcoíris  había desaparecido.  —¡</a:t>
            </a:r>
            <a:r>
              <a:rPr lang="es-419" sz="1400" dirty="0" smtClean="0">
                <a:solidFill>
                  <a:schemeClr val="dk1"/>
                </a:solidFill>
                <a:latin typeface="Calibri"/>
                <a:ea typeface="Calibri"/>
                <a:cs typeface="Calibri"/>
                <a:sym typeface="Calibri"/>
              </a:rPr>
              <a:t>No</a:t>
            </a:r>
            <a:r>
              <a:rPr lang="es-419" dirty="0" smtClean="0">
                <a:solidFill>
                  <a:schemeClr val="dk1"/>
                </a:solidFill>
                <a:latin typeface="Calibri"/>
                <a:ea typeface="Calibri"/>
                <a:cs typeface="Calibri"/>
                <a:sym typeface="Calibri"/>
              </a:rPr>
              <a:t> otra vez</a:t>
            </a:r>
            <a:r>
              <a:rPr lang="es-419" sz="1400" dirty="0" smtClean="0">
                <a:solidFill>
                  <a:schemeClr val="dk1"/>
                </a:solidFill>
                <a:latin typeface="Calibri"/>
                <a:ea typeface="Calibri"/>
                <a:cs typeface="Calibri"/>
                <a:sym typeface="Calibri"/>
              </a:rPr>
              <a:t>!</a:t>
            </a:r>
            <a:r>
              <a:rPr lang="es-419" dirty="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—dijo</a:t>
            </a:r>
            <a:r>
              <a:rPr lang="es-419" sz="1400" dirty="0" smtClean="0">
                <a:solidFill>
                  <a:schemeClr val="dk1"/>
                </a:solidFill>
                <a:latin typeface="Calibri"/>
                <a:ea typeface="Calibri"/>
                <a:cs typeface="Calibri"/>
                <a:sym typeface="Calibri"/>
              </a:rPr>
              <a:t>.</a:t>
            </a:r>
          </a:p>
          <a:p>
            <a:pPr marL="0" marR="0" lvl="0" indent="0" algn="l" rtl="0">
              <a:spcBef>
                <a:spcPts val="0"/>
              </a:spcBef>
              <a:buSzPct val="25000"/>
              <a:buNone/>
            </a:pPr>
            <a:r>
              <a:rPr lang="es-419" sz="1400" dirty="0" smtClean="0">
                <a:solidFill>
                  <a:schemeClr val="dk1"/>
                </a:solidFill>
                <a:latin typeface="Calibri"/>
                <a:ea typeface="Calibri"/>
                <a:cs typeface="Calibri"/>
                <a:sym typeface="Calibri"/>
              </a:rPr>
              <a:t> </a:t>
            </a:r>
          </a:p>
          <a:p>
            <a:pPr lvl="0"/>
            <a:r>
              <a:rPr lang="es-419" dirty="0" smtClean="0">
                <a:solidFill>
                  <a:schemeClr val="dk1"/>
                </a:solidFill>
                <a:latin typeface="Calibri"/>
                <a:ea typeface="Calibri"/>
                <a:cs typeface="Calibri"/>
                <a:sym typeface="Calibri"/>
              </a:rPr>
              <a:t> En ese preciso momento una maestra de su escuela paso por ahí.</a:t>
            </a:r>
            <a:r>
              <a:rPr lang="es-419" sz="1400" dirty="0" smtClean="0">
                <a:solidFill>
                  <a:schemeClr val="dk1"/>
                </a:solidFill>
                <a:latin typeface="Calibri"/>
                <a:ea typeface="Calibri"/>
                <a:cs typeface="Calibri"/>
                <a:sym typeface="Calibri"/>
              </a:rPr>
              <a:t>  Ella </a:t>
            </a:r>
            <a:r>
              <a:rPr lang="es-419" dirty="0" smtClean="0">
                <a:solidFill>
                  <a:schemeClr val="dk1"/>
                </a:solidFill>
                <a:latin typeface="Calibri"/>
                <a:ea typeface="Calibri"/>
                <a:cs typeface="Calibri"/>
                <a:sym typeface="Calibri"/>
              </a:rPr>
              <a:t>decidió</a:t>
            </a:r>
            <a:r>
              <a:rPr lang="es-419" sz="1400" dirty="0" smtClean="0">
                <a:solidFill>
                  <a:schemeClr val="dk1"/>
                </a:solidFill>
                <a:latin typeface="Calibri"/>
                <a:ea typeface="Calibri"/>
                <a:cs typeface="Calibri"/>
                <a:sym typeface="Calibri"/>
              </a:rPr>
              <a:t> pre</a:t>
            </a:r>
            <a:r>
              <a:rPr lang="es-419" dirty="0" smtClean="0">
                <a:solidFill>
                  <a:schemeClr val="dk1"/>
                </a:solidFill>
                <a:latin typeface="Calibri"/>
                <a:ea typeface="Calibri"/>
                <a:cs typeface="Calibri"/>
                <a:sym typeface="Calibri"/>
              </a:rPr>
              <a:t>guntarle sobre el arcoíris </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—Amable maestra</a:t>
            </a:r>
            <a:r>
              <a:rPr lang="es-419" sz="1400" dirty="0" smtClean="0">
                <a:solidFill>
                  <a:schemeClr val="dk1"/>
                </a:solidFill>
                <a:latin typeface="Calibri"/>
                <a:ea typeface="Calibri"/>
                <a:cs typeface="Calibri"/>
                <a:sym typeface="Calibri"/>
              </a:rPr>
              <a:t>, ¿sabe usted lo que le </a:t>
            </a:r>
            <a:r>
              <a:rPr lang="es-419" dirty="0" smtClean="0">
                <a:solidFill>
                  <a:schemeClr val="dk1"/>
                </a:solidFill>
                <a:latin typeface="Calibri"/>
                <a:ea typeface="Calibri"/>
                <a:cs typeface="Calibri"/>
                <a:sym typeface="Calibri"/>
              </a:rPr>
              <a:t>pasó</a:t>
            </a:r>
            <a:r>
              <a:rPr lang="es-419" sz="1400" dirty="0" smtClean="0">
                <a:solidFill>
                  <a:schemeClr val="dk1"/>
                </a:solidFill>
                <a:latin typeface="Calibri"/>
                <a:ea typeface="Calibri"/>
                <a:cs typeface="Calibri"/>
                <a:sym typeface="Calibri"/>
              </a:rPr>
              <a:t> al </a:t>
            </a:r>
            <a:r>
              <a:rPr lang="es-419" dirty="0" smtClean="0">
                <a:solidFill>
                  <a:schemeClr val="dk1"/>
                </a:solidFill>
                <a:latin typeface="Calibri"/>
                <a:ea typeface="Calibri"/>
                <a:cs typeface="Calibri"/>
                <a:sym typeface="Calibri"/>
              </a:rPr>
              <a:t>arcoíris </a:t>
            </a:r>
            <a:r>
              <a:rPr lang="es-419" sz="1400" dirty="0" smtClean="0">
                <a:solidFill>
                  <a:schemeClr val="dk1"/>
                </a:solidFill>
                <a:latin typeface="Calibri"/>
                <a:ea typeface="Calibri"/>
                <a:cs typeface="Calibri"/>
                <a:sym typeface="Calibri"/>
              </a:rPr>
              <a:t>que estaba aquí? </a:t>
            </a:r>
            <a:r>
              <a:rPr lang="es-419" dirty="0" smtClean="0">
                <a:solidFill>
                  <a:schemeClr val="dk1"/>
                </a:solidFill>
                <a:latin typeface="Calibri"/>
                <a:ea typeface="Calibri"/>
                <a:cs typeface="Calibri"/>
                <a:sym typeface="Calibri"/>
              </a:rPr>
              <a:t>—preguntó</a:t>
            </a:r>
            <a:r>
              <a:rPr lang="es-419" sz="1400" dirty="0" smtClean="0">
                <a:solidFill>
                  <a:schemeClr val="dk1"/>
                </a:solidFill>
                <a:latin typeface="Calibri"/>
                <a:ea typeface="Calibri"/>
                <a:cs typeface="Calibri"/>
                <a:sym typeface="Calibri"/>
              </a:rPr>
              <a:t>.  La maestra le dij</a:t>
            </a:r>
            <a:r>
              <a:rPr lang="es-419" dirty="0" smtClean="0">
                <a:solidFill>
                  <a:schemeClr val="dk1"/>
                </a:solidFill>
                <a:latin typeface="Calibri"/>
                <a:ea typeface="Calibri"/>
                <a:cs typeface="Calibri"/>
                <a:sym typeface="Calibri"/>
              </a:rPr>
              <a:t>o que esperara hasta que el sol saliera de detrás de las nubes</a:t>
            </a:r>
            <a:r>
              <a:rPr lang="es-419" sz="1400" dirty="0" smtClean="0">
                <a:solidFill>
                  <a:schemeClr val="dk1"/>
                </a:solidFill>
                <a:latin typeface="Calibri"/>
                <a:ea typeface="Calibri"/>
                <a:cs typeface="Calibri"/>
                <a:sym typeface="Calibri"/>
              </a:rPr>
              <a:t>.  Ella le di</a:t>
            </a:r>
            <a:r>
              <a:rPr lang="es-419" dirty="0" smtClean="0">
                <a:solidFill>
                  <a:schemeClr val="dk1"/>
                </a:solidFill>
                <a:latin typeface="Calibri"/>
                <a:ea typeface="Calibri"/>
                <a:cs typeface="Calibri"/>
                <a:sym typeface="Calibri"/>
              </a:rPr>
              <a:t>jo que cuando el sol brillara a través de la lluvia su </a:t>
            </a:r>
            <a:r>
              <a:rPr lang="es-419" dirty="0">
                <a:solidFill>
                  <a:schemeClr val="dk1"/>
                </a:solidFill>
                <a:latin typeface="Calibri"/>
                <a:ea typeface="Calibri"/>
                <a:cs typeface="Calibri"/>
                <a:sym typeface="Calibri"/>
              </a:rPr>
              <a:t>arcoíris  </a:t>
            </a:r>
            <a:r>
              <a:rPr lang="es-419" dirty="0" smtClean="0">
                <a:solidFill>
                  <a:schemeClr val="dk1"/>
                </a:solidFill>
                <a:latin typeface="Calibri"/>
                <a:ea typeface="Calibri"/>
                <a:cs typeface="Calibri"/>
                <a:sym typeface="Calibri"/>
              </a:rPr>
              <a:t>regresaría otra </a:t>
            </a:r>
            <a:r>
              <a:rPr lang="es-419" dirty="0">
                <a:solidFill>
                  <a:schemeClr val="dk1"/>
                </a:solidFill>
                <a:latin typeface="Calibri"/>
                <a:ea typeface="Calibri"/>
                <a:cs typeface="Calibri"/>
                <a:sym typeface="Calibri"/>
              </a:rPr>
              <a:t>vez </a:t>
            </a:r>
            <a:r>
              <a:rPr lang="es-419" sz="1400" dirty="0" smtClean="0">
                <a:solidFill>
                  <a:schemeClr val="dk1"/>
                </a:solidFill>
                <a:latin typeface="Calibri"/>
                <a:ea typeface="Calibri"/>
                <a:cs typeface="Calibri"/>
                <a:sym typeface="Calibri"/>
              </a:rPr>
              <a:t>.  </a:t>
            </a:r>
            <a:r>
              <a:rPr lang="es-419" sz="1400" dirty="0" err="1" smtClean="0">
                <a:solidFill>
                  <a:schemeClr val="dk1"/>
                </a:solidFill>
                <a:latin typeface="Calibri"/>
                <a:ea typeface="Calibri"/>
                <a:cs typeface="Calibri"/>
                <a:sym typeface="Calibri"/>
              </a:rPr>
              <a:t>Arcy</a:t>
            </a:r>
            <a:r>
              <a:rPr lang="es-419"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esperó</a:t>
            </a:r>
            <a:r>
              <a:rPr lang="es-419" sz="1400" dirty="0" smtClean="0">
                <a:solidFill>
                  <a:schemeClr val="dk1"/>
                </a:solidFill>
                <a:latin typeface="Calibri"/>
                <a:ea typeface="Calibri"/>
                <a:cs typeface="Calibri"/>
                <a:sym typeface="Calibri"/>
              </a:rPr>
              <a:t> y </a:t>
            </a:r>
            <a:r>
              <a:rPr lang="es-419" dirty="0" smtClean="0">
                <a:solidFill>
                  <a:schemeClr val="dk1"/>
                </a:solidFill>
                <a:latin typeface="Calibri"/>
                <a:ea typeface="Calibri"/>
                <a:cs typeface="Calibri"/>
                <a:sym typeface="Calibri"/>
              </a:rPr>
              <a:t>finalmente el sol salió y cuando brilló a través de la lluvia, su arcoíris regresó</a:t>
            </a:r>
            <a:r>
              <a:rPr lang="es-419" sz="1400" dirty="0" smtClean="0">
                <a:solidFill>
                  <a:schemeClr val="dk1"/>
                </a:solidFill>
                <a:latin typeface="Calibri"/>
                <a:ea typeface="Calibri"/>
                <a:cs typeface="Calibri"/>
                <a:sym typeface="Calibri"/>
              </a:rPr>
              <a:t>.</a:t>
            </a:r>
          </a:p>
          <a:p>
            <a:pPr marL="0" marR="0" lvl="0" indent="0" algn="l" rtl="0">
              <a:spcBef>
                <a:spcPts val="0"/>
              </a:spcBef>
              <a:buSzPct val="25000"/>
              <a:buNone/>
            </a:pPr>
            <a:r>
              <a:rPr lang="es-419" sz="1400" dirty="0" smtClean="0">
                <a:solidFill>
                  <a:schemeClr val="dk1"/>
                </a:solidFill>
                <a:latin typeface="Calibri"/>
                <a:ea typeface="Calibri"/>
                <a:cs typeface="Calibri"/>
                <a:sym typeface="Calibri"/>
              </a:rPr>
              <a:t> </a:t>
            </a:r>
          </a:p>
          <a:p>
            <a:pPr marL="0" marR="0" lvl="0" indent="0" algn="l" rtl="0">
              <a:spcBef>
                <a:spcPts val="0"/>
              </a:spcBef>
              <a:buSzPct val="25000"/>
              <a:buNone/>
            </a:pPr>
            <a:r>
              <a:rPr lang="es-419" sz="1400" dirty="0" err="1" smtClean="0">
                <a:solidFill>
                  <a:schemeClr val="dk1"/>
                </a:solidFill>
                <a:latin typeface="Calibri"/>
                <a:ea typeface="Calibri"/>
                <a:cs typeface="Calibri"/>
                <a:sym typeface="Calibri"/>
              </a:rPr>
              <a:t>Arcy</a:t>
            </a:r>
            <a:r>
              <a:rPr lang="es-419" sz="1400" dirty="0" smtClean="0">
                <a:solidFill>
                  <a:schemeClr val="dk1"/>
                </a:solidFill>
                <a:latin typeface="Calibri"/>
                <a:ea typeface="Calibri"/>
                <a:cs typeface="Calibri"/>
                <a:sym typeface="Calibri"/>
              </a:rPr>
              <a:t> n</a:t>
            </a:r>
            <a:r>
              <a:rPr lang="es-419" dirty="0" smtClean="0">
                <a:solidFill>
                  <a:schemeClr val="dk1"/>
                </a:solidFill>
                <a:latin typeface="Calibri"/>
                <a:ea typeface="Calibri"/>
                <a:cs typeface="Calibri"/>
                <a:sym typeface="Calibri"/>
              </a:rPr>
              <a:t>unca</a:t>
            </a:r>
            <a:r>
              <a:rPr lang="es-419" sz="1400" dirty="0" smtClean="0">
                <a:solidFill>
                  <a:schemeClr val="dk1"/>
                </a:solidFill>
                <a:latin typeface="Calibri"/>
                <a:ea typeface="Calibri"/>
                <a:cs typeface="Calibri"/>
                <a:sym typeface="Calibri"/>
              </a:rPr>
              <a:t> pudo </a:t>
            </a:r>
            <a:r>
              <a:rPr lang="es-419" dirty="0" smtClean="0">
                <a:solidFill>
                  <a:schemeClr val="dk1"/>
                </a:solidFill>
                <a:latin typeface="Calibri"/>
                <a:ea typeface="Calibri"/>
                <a:cs typeface="Calibri"/>
                <a:sym typeface="Calibri"/>
              </a:rPr>
              <a:t>alcanzar</a:t>
            </a:r>
            <a:r>
              <a:rPr lang="es-419" sz="1400" dirty="0" smtClean="0">
                <a:solidFill>
                  <a:schemeClr val="dk1"/>
                </a:solidFill>
                <a:latin typeface="Calibri"/>
                <a:ea typeface="Calibri"/>
                <a:cs typeface="Calibri"/>
                <a:sym typeface="Calibri"/>
              </a:rPr>
              <a:t> un her</a:t>
            </a:r>
            <a:r>
              <a:rPr lang="es-419" dirty="0" smtClean="0">
                <a:solidFill>
                  <a:schemeClr val="dk1"/>
                </a:solidFill>
                <a:latin typeface="Calibri"/>
                <a:ea typeface="Calibri"/>
                <a:cs typeface="Calibri"/>
                <a:sym typeface="Calibri"/>
              </a:rPr>
              <a:t>moso arcoíris  ese día, p</a:t>
            </a:r>
            <a:r>
              <a:rPr lang="es-419" sz="1400" dirty="0" smtClean="0">
                <a:solidFill>
                  <a:schemeClr val="dk1"/>
                </a:solidFill>
                <a:latin typeface="Calibri"/>
                <a:ea typeface="Calibri"/>
                <a:cs typeface="Calibri"/>
                <a:sym typeface="Calibri"/>
              </a:rPr>
              <a:t>e</a:t>
            </a:r>
            <a:r>
              <a:rPr lang="es-419" dirty="0" smtClean="0">
                <a:solidFill>
                  <a:schemeClr val="dk1"/>
                </a:solidFill>
                <a:latin typeface="Calibri"/>
                <a:ea typeface="Calibri"/>
                <a:cs typeface="Calibri"/>
                <a:sym typeface="Calibri"/>
              </a:rPr>
              <a:t>ro si aprendió una lección muy valiosa. </a:t>
            </a:r>
            <a:r>
              <a:rPr lang="es-419" sz="1400" dirty="0" smtClean="0">
                <a:solidFill>
                  <a:schemeClr val="dk1"/>
                </a:solidFill>
                <a:latin typeface="Calibri"/>
                <a:ea typeface="Calibri"/>
                <a:cs typeface="Calibri"/>
                <a:sym typeface="Calibri"/>
              </a:rPr>
              <a:t> Ella a</a:t>
            </a:r>
            <a:r>
              <a:rPr lang="es-419" dirty="0" smtClean="0">
                <a:solidFill>
                  <a:schemeClr val="dk1"/>
                </a:solidFill>
                <a:latin typeface="Calibri"/>
                <a:ea typeface="Calibri"/>
                <a:cs typeface="Calibri"/>
                <a:sym typeface="Calibri"/>
              </a:rPr>
              <a:t>prendió</a:t>
            </a:r>
            <a:r>
              <a:rPr lang="es-419" sz="1400" dirty="0" smtClean="0">
                <a:solidFill>
                  <a:schemeClr val="dk1"/>
                </a:solidFill>
                <a:latin typeface="Calibri"/>
                <a:ea typeface="Calibri"/>
                <a:cs typeface="Calibri"/>
                <a:sym typeface="Calibri"/>
              </a:rPr>
              <a:t> que se necesit</a:t>
            </a:r>
            <a:r>
              <a:rPr lang="es-419" dirty="0" smtClean="0">
                <a:solidFill>
                  <a:schemeClr val="dk1"/>
                </a:solidFill>
                <a:latin typeface="Calibri"/>
                <a:ea typeface="Calibri"/>
                <a:cs typeface="Calibri"/>
                <a:sym typeface="Calibri"/>
              </a:rPr>
              <a:t>a tanto el sol como la lluvia para formar un arcoíris y que no importa cuán rápido corras, nunca podrás alcanzar uno</a:t>
            </a:r>
            <a:r>
              <a:rPr lang="es-419" sz="1400" dirty="0" smtClean="0">
                <a:solidFill>
                  <a:schemeClr val="dk1"/>
                </a:solidFill>
                <a:latin typeface="Calibri"/>
                <a:ea typeface="Calibri"/>
                <a:cs typeface="Calibri"/>
                <a:sym typeface="Calibri"/>
              </a:rPr>
              <a:t>.</a:t>
            </a:r>
          </a:p>
          <a:p>
            <a:pPr marL="0" marR="0" lvl="0" indent="0" algn="l" rtl="0">
              <a:spcBef>
                <a:spcPts val="0"/>
              </a:spcBef>
              <a:buSzPct val="25000"/>
              <a:buNone/>
            </a:pPr>
            <a:r>
              <a:rPr lang="es-419" sz="1400" dirty="0" smtClean="0">
                <a:solidFill>
                  <a:schemeClr val="dk1"/>
                </a:solidFill>
                <a:latin typeface="Calibri"/>
                <a:ea typeface="Calibri"/>
                <a:cs typeface="Calibri"/>
                <a:sym typeface="Calibri"/>
              </a:rPr>
              <a:t> </a:t>
            </a:r>
          </a:p>
          <a:p>
            <a:pPr marL="0" marR="0" lvl="0" indent="0" algn="l" rtl="0">
              <a:spcBef>
                <a:spcPts val="0"/>
              </a:spcBef>
              <a:buSzPct val="25000"/>
              <a:buNone/>
            </a:pPr>
            <a:r>
              <a:rPr lang="es-419" sz="1400" dirty="0" smtClean="0">
                <a:solidFill>
                  <a:schemeClr val="dk1"/>
                </a:solidFill>
                <a:latin typeface="Calibri"/>
                <a:ea typeface="Calibri"/>
                <a:cs typeface="Calibri"/>
                <a:sym typeface="Calibri"/>
              </a:rPr>
              <a:t> </a:t>
            </a:r>
            <a:endParaRPr lang="es-419" sz="1400" dirty="0">
              <a:solidFill>
                <a:schemeClr val="dk1"/>
              </a:solidFill>
              <a:latin typeface="Calibri"/>
              <a:ea typeface="Calibri"/>
              <a:cs typeface="Calibri"/>
              <a:sym typeface="Calibri"/>
            </a:endParaRPr>
          </a:p>
        </p:txBody>
      </p:sp>
      <p:sp>
        <p:nvSpPr>
          <p:cNvPr id="680" name="Shape 680"/>
          <p:cNvSpPr txBox="1"/>
          <p:nvPr/>
        </p:nvSpPr>
        <p:spPr>
          <a:xfrm>
            <a:off x="5286103" y="252549"/>
            <a:ext cx="2341071" cy="895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900" dirty="0" smtClean="0">
                <a:solidFill>
                  <a:schemeClr val="dk1"/>
                </a:solidFill>
                <a:latin typeface="Calibri"/>
                <a:ea typeface="Calibri"/>
                <a:cs typeface="Calibri"/>
                <a:sym typeface="Calibri"/>
              </a:rPr>
              <a:t>Equivalencia de grado: 4.3</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Escala </a:t>
            </a:r>
            <a:r>
              <a:rPr lang="es-419" sz="900" dirty="0" err="1" smtClean="0">
                <a:solidFill>
                  <a:schemeClr val="dk1"/>
                </a:solidFill>
                <a:latin typeface="Calibri"/>
                <a:ea typeface="Calibri"/>
                <a:cs typeface="Calibri"/>
                <a:sym typeface="Calibri"/>
              </a:rPr>
              <a:t>Lexile</a:t>
            </a:r>
            <a:r>
              <a:rPr lang="es-419" sz="900" dirty="0" smtClean="0">
                <a:solidFill>
                  <a:schemeClr val="dk1"/>
                </a:solidFill>
                <a:latin typeface="Calibri"/>
                <a:ea typeface="Calibri"/>
                <a:cs typeface="Calibri"/>
                <a:sym typeface="Calibri"/>
              </a:rPr>
              <a:t>: 740L</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Promedio de lo largo de la oración: 13.19</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Promedio de la frecuencia de palabras: 3.88</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Número de palabra: 343</a:t>
            </a:r>
          </a:p>
          <a:p>
            <a:pPr lvl="0" rtl="0">
              <a:spcBef>
                <a:spcPts val="0"/>
              </a:spcBef>
              <a:buClr>
                <a:schemeClr val="dk1"/>
              </a:buClr>
              <a:buSzPct val="25000"/>
              <a:buFont typeface="Arial"/>
              <a:buNone/>
            </a:pPr>
            <a:r>
              <a:rPr lang="es-419" sz="900" b="1" i="1" dirty="0" smtClean="0">
                <a:solidFill>
                  <a:schemeClr val="dk1"/>
                </a:solidFill>
                <a:latin typeface="Calibri"/>
                <a:ea typeface="Calibri"/>
                <a:cs typeface="Calibri"/>
                <a:sym typeface="Calibri"/>
              </a:rPr>
              <a:t>Nota: Basado en el texto original en inglés</a:t>
            </a:r>
            <a:endParaRPr lang="es-419" sz="900" b="1" i="1"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32</a:t>
            </a:fld>
            <a:endParaRPr lang="en-US" sz="1200">
              <a:solidFill>
                <a:srgbClr val="888888"/>
              </a:solidFill>
              <a:latin typeface="Calibri"/>
              <a:ea typeface="Calibri"/>
              <a:cs typeface="Calibri"/>
              <a:sym typeface="Calibri"/>
            </a:endParaRPr>
          </a:p>
        </p:txBody>
      </p:sp>
      <p:sp>
        <p:nvSpPr>
          <p:cNvPr id="686" name="Shape 686"/>
          <p:cNvSpPr/>
          <p:nvPr/>
        </p:nvSpPr>
        <p:spPr>
          <a:xfrm>
            <a:off x="182529" y="381000"/>
            <a:ext cx="7315200" cy="9448800"/>
          </a:xfrm>
          <a:prstGeom prst="rect">
            <a:avLst/>
          </a:prstGeom>
          <a:noFill/>
          <a:ln>
            <a:noFill/>
          </a:ln>
        </p:spPr>
        <p:txBody>
          <a:bodyPr lIns="91425" tIns="45700" rIns="91425" bIns="45700" anchor="t" anchorCtr="0">
            <a:noAutofit/>
          </a:bodyPr>
          <a:lstStyle/>
          <a:p>
            <a:pPr marL="0" marR="0" lvl="0" indent="0" algn="ctr" rtl="0">
              <a:spcBef>
                <a:spcPts val="0"/>
              </a:spcBef>
              <a:buNone/>
            </a:pPr>
            <a:endParaRPr lang="es-419" b="1" i="1" dirty="0" smtClean="0">
              <a:solidFill>
                <a:schemeClr val="dk1"/>
              </a:solidFill>
              <a:latin typeface="Calibri"/>
              <a:ea typeface="Calibri"/>
              <a:cs typeface="Calibri"/>
              <a:sym typeface="Calibri"/>
            </a:endParaRPr>
          </a:p>
          <a:p>
            <a:pPr marL="0" marR="0" lvl="0" indent="0" algn="ctr" rtl="0">
              <a:spcBef>
                <a:spcPts val="0"/>
              </a:spcBef>
              <a:buNone/>
            </a:pPr>
            <a:endParaRPr lang="es-419" b="1" i="1" dirty="0" smtClean="0">
              <a:solidFill>
                <a:schemeClr val="dk1"/>
              </a:solidFill>
              <a:latin typeface="Calibri"/>
              <a:ea typeface="Calibri"/>
              <a:cs typeface="Calibri"/>
              <a:sym typeface="Calibri"/>
            </a:endParaRPr>
          </a:p>
          <a:p>
            <a:pPr marL="0" marR="0" lvl="0" indent="0" algn="ctr" rtl="0">
              <a:spcBef>
                <a:spcPts val="0"/>
              </a:spcBef>
              <a:buNone/>
            </a:pPr>
            <a:r>
              <a:rPr lang="es-419" sz="1600" i="1" dirty="0" smtClean="0">
                <a:solidFill>
                  <a:schemeClr val="dk1"/>
                </a:solidFill>
                <a:latin typeface="Calibri"/>
                <a:ea typeface="Calibri"/>
                <a:cs typeface="Calibri"/>
                <a:sym typeface="Calibri"/>
              </a:rPr>
              <a:t>Los porqués del clima</a:t>
            </a:r>
          </a:p>
          <a:p>
            <a:pPr marL="0" marR="0" lvl="0" indent="0" algn="ctr" rtl="0">
              <a:spcBef>
                <a:spcPts val="0"/>
              </a:spcBef>
              <a:buClr>
                <a:srgbClr val="000000"/>
              </a:buClr>
              <a:buFont typeface="Arial"/>
              <a:buNone/>
            </a:pPr>
            <a:r>
              <a:rPr lang="es-419" sz="1600" i="1" dirty="0" smtClean="0">
                <a:solidFill>
                  <a:schemeClr val="dk1"/>
                </a:solidFill>
                <a:latin typeface="Calibri"/>
                <a:ea typeface="Calibri"/>
                <a:cs typeface="Calibri"/>
                <a:sym typeface="Calibri"/>
              </a:rPr>
              <a:t>Los colores del arcoíris </a:t>
            </a:r>
          </a:p>
          <a:p>
            <a:pPr marL="0" marR="0" lvl="0" indent="0" algn="ctr" rtl="0">
              <a:spcBef>
                <a:spcPts val="0"/>
              </a:spcBef>
              <a:buSzPct val="25000"/>
              <a:buNone/>
            </a:pPr>
            <a:r>
              <a:rPr lang="es-419" sz="1000" i="1" dirty="0" smtClean="0">
                <a:solidFill>
                  <a:schemeClr val="dk1"/>
                </a:solidFill>
                <a:latin typeface="Calibri"/>
                <a:ea typeface="Calibri"/>
                <a:cs typeface="Calibri"/>
                <a:sym typeface="Calibri"/>
              </a:rPr>
              <a:t>Adaptado de una leyenda  nativo americana </a:t>
            </a:r>
          </a:p>
          <a:p>
            <a:pPr marL="0" marR="0" lvl="0" indent="0" algn="ctr" rtl="0">
              <a:spcBef>
                <a:spcPts val="0"/>
              </a:spcBef>
              <a:buNone/>
            </a:pPr>
            <a:endParaRPr lang="es-419" sz="1000" i="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50" dirty="0" smtClean="0">
                <a:solidFill>
                  <a:schemeClr val="dk1"/>
                </a:solidFill>
                <a:latin typeface="Calibri"/>
                <a:ea typeface="Calibri"/>
                <a:cs typeface="Calibri"/>
                <a:sym typeface="Calibri"/>
              </a:rPr>
              <a:t>Había una vez cuando todos los colores empezaron a discutir.  Verde, azul, amarillo, anaranjado, rojo, índigo y morado peleaban sobre cuál era el más hermoso. Cada color deseaba ser el favorito de todo el mundo.</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50" b="1" dirty="0" smtClean="0">
                <a:solidFill>
                  <a:schemeClr val="dk1"/>
                </a:solidFill>
                <a:latin typeface="Calibri"/>
                <a:ea typeface="Calibri"/>
                <a:cs typeface="Calibri"/>
                <a:sym typeface="Calibri"/>
              </a:rPr>
              <a:t>Verde </a:t>
            </a:r>
            <a:r>
              <a:rPr lang="es-419" sz="1250" dirty="0" smtClean="0">
                <a:solidFill>
                  <a:schemeClr val="dk1"/>
                </a:solidFill>
                <a:latin typeface="Calibri"/>
                <a:ea typeface="Calibri"/>
                <a:cs typeface="Calibri"/>
                <a:sym typeface="Calibri"/>
              </a:rPr>
              <a:t>habló primero. —Miren a su alrededor.  Vean la yerba y los árboles.  Soy el color de la Tierra.  Sin mí ningún animal podría vivir.  Miren las fincas en los campos.  Miren los bosques. Estoy en más lugares de la Tierra que cualquiera de ustedes.</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50" b="1" dirty="0" smtClean="0">
                <a:solidFill>
                  <a:schemeClr val="dk1"/>
                </a:solidFill>
                <a:latin typeface="Calibri"/>
                <a:ea typeface="Calibri"/>
                <a:cs typeface="Calibri"/>
                <a:sym typeface="Calibri"/>
              </a:rPr>
              <a:t>Azul </a:t>
            </a:r>
            <a:r>
              <a:rPr lang="es-419" sz="1250" dirty="0" smtClean="0">
                <a:solidFill>
                  <a:schemeClr val="dk1"/>
                </a:solidFill>
                <a:latin typeface="Calibri"/>
                <a:ea typeface="Calibri"/>
                <a:cs typeface="Calibri"/>
                <a:sym typeface="Calibri"/>
              </a:rPr>
              <a:t>interrumpió</a:t>
            </a:r>
            <a:r>
              <a:rPr lang="es-419" sz="1250" b="1" dirty="0" smtClean="0">
                <a:solidFill>
                  <a:schemeClr val="dk1"/>
                </a:solidFill>
                <a:latin typeface="Calibri"/>
                <a:ea typeface="Calibri"/>
                <a:cs typeface="Calibri"/>
                <a:sym typeface="Calibri"/>
              </a:rPr>
              <a:t> </a:t>
            </a:r>
            <a:r>
              <a:rPr lang="es-419" sz="1250" dirty="0" smtClean="0">
                <a:solidFill>
                  <a:schemeClr val="dk1"/>
                </a:solidFill>
                <a:latin typeface="Calibri"/>
                <a:ea typeface="Calibri"/>
                <a:cs typeface="Calibri"/>
                <a:sym typeface="Calibri"/>
              </a:rPr>
              <a:t>con un chiste. —Es que estás Verde de envidia.  Todos los colores se rieron. Azul era el más amigable de todos los colores. Él continuó, —puede que estés en la tierra, pero ¡piensa en mí! Yo soy el color del mar y del cielo. Soy el agua que la gente bebe y el aire que respiran. Soy la lluvia que hace crecer los árboles y las flores. Traigo bondad y serenidad.</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50" b="1" dirty="0" smtClean="0">
                <a:solidFill>
                  <a:schemeClr val="dk1"/>
                </a:solidFill>
                <a:latin typeface="Calibri"/>
                <a:ea typeface="Calibri"/>
                <a:cs typeface="Calibri"/>
                <a:sym typeface="Calibri"/>
              </a:rPr>
              <a:t>Amarillo </a:t>
            </a:r>
            <a:r>
              <a:rPr lang="es-419" sz="1250" dirty="0" smtClean="0">
                <a:solidFill>
                  <a:schemeClr val="dk1"/>
                </a:solidFill>
                <a:latin typeface="Calibri"/>
                <a:ea typeface="Calibri"/>
                <a:cs typeface="Calibri"/>
                <a:sym typeface="Calibri"/>
              </a:rPr>
              <a:t>bailaba y decía, —¡Si! Puede que seas el color del cielo, ¡pero el cielo nunca podría ser azul sin mí! Yo baño al mundo con charcos de luz solar, ¡no lluvia! Yo traigo felicidad. Sin mí, Verde, tu yerba nunca crecería.  ¡Soy girasol fragante, sol brillante y sonrisa radiante!</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50" b="1" dirty="0" smtClean="0">
                <a:solidFill>
                  <a:schemeClr val="dk1"/>
                </a:solidFill>
                <a:latin typeface="Calibri"/>
                <a:ea typeface="Calibri"/>
                <a:cs typeface="Calibri"/>
                <a:sym typeface="Calibri"/>
              </a:rPr>
              <a:t>Anaranjado </a:t>
            </a:r>
            <a:r>
              <a:rPr lang="es-419" sz="1250" dirty="0" smtClean="0">
                <a:solidFill>
                  <a:schemeClr val="dk1"/>
                </a:solidFill>
                <a:latin typeface="Calibri"/>
                <a:ea typeface="Calibri"/>
                <a:cs typeface="Calibri"/>
                <a:sym typeface="Calibri"/>
              </a:rPr>
              <a:t>siguió después.  Con una voz muy seria, Anaranjado dijo, —Amarillo, juegas demasiado.  Yo soy el más bello.  ¿Quién no se ha detenido a mirar una hermosa puesta de sol? Yo traigo felicidad al final del día.  Soy algo raro, pero precioso, como una gema.</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lvl="0">
              <a:buSzPct val="25000"/>
            </a:pPr>
            <a:r>
              <a:rPr lang="es-419" sz="1250" dirty="0">
                <a:solidFill>
                  <a:schemeClr val="dk1"/>
                </a:solidFill>
                <a:latin typeface="Calibri"/>
                <a:ea typeface="Calibri"/>
                <a:cs typeface="Calibri"/>
                <a:sym typeface="Calibri"/>
              </a:rPr>
              <a:t>E</a:t>
            </a:r>
            <a:r>
              <a:rPr lang="es-419" sz="1250" dirty="0" smtClean="0">
                <a:solidFill>
                  <a:schemeClr val="dk1"/>
                </a:solidFill>
                <a:latin typeface="Calibri"/>
                <a:ea typeface="Calibri"/>
                <a:cs typeface="Calibri"/>
                <a:sym typeface="Calibri"/>
              </a:rPr>
              <a:t>ntonces </a:t>
            </a:r>
            <a:r>
              <a:rPr lang="es-419" sz="1250" b="1" dirty="0" smtClean="0">
                <a:solidFill>
                  <a:schemeClr val="dk1"/>
                </a:solidFill>
                <a:latin typeface="Calibri"/>
                <a:ea typeface="Calibri"/>
                <a:cs typeface="Calibri"/>
                <a:sym typeface="Calibri"/>
              </a:rPr>
              <a:t>Rojo</a:t>
            </a:r>
            <a:r>
              <a:rPr lang="es-419" sz="1250" dirty="0" smtClean="0">
                <a:solidFill>
                  <a:schemeClr val="dk1"/>
                </a:solidFill>
                <a:latin typeface="Calibri"/>
                <a:ea typeface="Calibri"/>
                <a:cs typeface="Calibri"/>
                <a:sym typeface="Calibri"/>
              </a:rPr>
              <a:t> interrumpió con un grito</a:t>
            </a:r>
            <a:r>
              <a:rPr lang="es-419" sz="1250" dirty="0">
                <a:solidFill>
                  <a:schemeClr val="dk1"/>
                </a:solidFill>
                <a:latin typeface="Calibri"/>
                <a:ea typeface="Calibri"/>
                <a:cs typeface="Calibri"/>
                <a:sym typeface="Calibri"/>
              </a:rPr>
              <a:t>, </a:t>
            </a:r>
            <a:r>
              <a:rPr lang="es-419" sz="1250" dirty="0" smtClean="0">
                <a:solidFill>
                  <a:schemeClr val="dk1"/>
                </a:solidFill>
                <a:latin typeface="Calibri"/>
                <a:ea typeface="Calibri"/>
                <a:cs typeface="Calibri"/>
                <a:sym typeface="Calibri"/>
              </a:rPr>
              <a:t>—¡Escúchenme! ¡Yo soy fortaleza! Yo soy el poder en la batalla.  Yo soy el color de la sangre que pompea en el corazón y da vida. Yo soy fuego y pasión. ¿Quién podría alguna vez enamorarse sin el color rojo? ¿Quién podría oler la hermosa rosa?</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50" b="1" dirty="0" smtClean="0">
                <a:solidFill>
                  <a:schemeClr val="dk1"/>
                </a:solidFill>
                <a:latin typeface="Calibri"/>
                <a:ea typeface="Calibri"/>
                <a:cs typeface="Calibri"/>
                <a:sym typeface="Calibri"/>
              </a:rPr>
              <a:t>Morado</a:t>
            </a:r>
            <a:r>
              <a:rPr lang="es-419" sz="1250" dirty="0" smtClean="0">
                <a:solidFill>
                  <a:schemeClr val="dk1"/>
                </a:solidFill>
                <a:latin typeface="Calibri"/>
                <a:ea typeface="Calibri"/>
                <a:cs typeface="Calibri"/>
                <a:sym typeface="Calibri"/>
              </a:rPr>
              <a:t> habló y todos prestaron atención. Morado era muy respetado entre todos los colores. —Colores, yo soy el color de la realeza.  Mi intensidad es grandiosa.  Yo combino el poder de Rojo con la amabilidad de Azul.  A través de las edades, yo he sido el color de la sabiduría. </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50" dirty="0" smtClean="0">
                <a:solidFill>
                  <a:schemeClr val="dk1"/>
                </a:solidFill>
                <a:latin typeface="Calibri"/>
                <a:ea typeface="Calibri"/>
                <a:cs typeface="Calibri"/>
                <a:sym typeface="Calibri"/>
              </a:rPr>
              <a:t>Finalmente, la tímida voz de </a:t>
            </a:r>
            <a:r>
              <a:rPr lang="es-419" sz="1250" b="1" dirty="0" smtClean="0">
                <a:solidFill>
                  <a:schemeClr val="dk1"/>
                </a:solidFill>
                <a:latin typeface="Calibri"/>
                <a:ea typeface="Calibri"/>
                <a:cs typeface="Calibri"/>
                <a:sym typeface="Calibri"/>
              </a:rPr>
              <a:t>Índigo</a:t>
            </a:r>
            <a:r>
              <a:rPr lang="es-419" sz="1250" dirty="0" smtClean="0">
                <a:solidFill>
                  <a:schemeClr val="dk1"/>
                </a:solidFill>
                <a:latin typeface="Calibri"/>
                <a:ea typeface="Calibri"/>
                <a:cs typeface="Calibri"/>
                <a:sym typeface="Calibri"/>
              </a:rPr>
              <a:t> se unió a la conversación. Índigo era callado, pero tenía mucha determinación.  —Yo también, soy importante.  Yo soy el color que llena los cielos antes de la oscuridad. Yo soy el color en las profundidades del mar. Los pensamientos más profundos son sombreados en </a:t>
            </a:r>
            <a:r>
              <a:rPr lang="es-419" sz="1250" b="1" dirty="0" smtClean="0">
                <a:solidFill>
                  <a:schemeClr val="dk1"/>
                </a:solidFill>
                <a:latin typeface="Calibri"/>
                <a:ea typeface="Calibri"/>
                <a:cs typeface="Calibri"/>
                <a:sym typeface="Calibri"/>
              </a:rPr>
              <a:t>Í</a:t>
            </a:r>
            <a:r>
              <a:rPr lang="es-419" sz="1250" dirty="0" smtClean="0">
                <a:solidFill>
                  <a:schemeClr val="dk1"/>
                </a:solidFill>
                <a:latin typeface="Calibri"/>
                <a:ea typeface="Calibri"/>
                <a:cs typeface="Calibri"/>
                <a:sym typeface="Calibri"/>
              </a:rPr>
              <a:t>ndigo. Yo traigo filosofía.</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lvl="0">
              <a:buSzPct val="25000"/>
            </a:pPr>
            <a:r>
              <a:rPr lang="es-419" sz="1250" dirty="0" smtClean="0">
                <a:solidFill>
                  <a:schemeClr val="dk1"/>
                </a:solidFill>
                <a:latin typeface="Calibri"/>
                <a:ea typeface="Calibri"/>
                <a:cs typeface="Calibri"/>
                <a:sym typeface="Calibri"/>
              </a:rPr>
              <a:t>Los colores continuaron riñendo. Todos comenzaron a hablar al mismo tiempo. Lluvia escuchó el ruido y se enojó. Envío relámpagos desde el cielo. Todos los colores se abrazaron llenos de miedo.  Lluvia regañó a los colores: —¿Por qué están peleando? Todos son especiales. Todos son diferentes.  Ninguno es el mejor</a:t>
            </a:r>
            <a:r>
              <a:rPr lang="es-419" sz="1250" dirty="0">
                <a:solidFill>
                  <a:schemeClr val="dk1"/>
                </a:solidFill>
                <a:latin typeface="Calibri"/>
                <a:ea typeface="Calibri"/>
                <a:cs typeface="Calibri"/>
                <a:sym typeface="Calibri"/>
              </a:rPr>
              <a:t>. </a:t>
            </a:r>
            <a:r>
              <a:rPr lang="es-419" sz="1250" dirty="0" smtClean="0">
                <a:solidFill>
                  <a:schemeClr val="dk1"/>
                </a:solidFill>
                <a:latin typeface="Calibri"/>
                <a:ea typeface="Calibri"/>
                <a:cs typeface="Calibri"/>
                <a:sym typeface="Calibri"/>
              </a:rPr>
              <a:t>El </a:t>
            </a:r>
            <a:r>
              <a:rPr lang="es-419" sz="1250" dirty="0">
                <a:solidFill>
                  <a:schemeClr val="dk1"/>
                </a:solidFill>
                <a:latin typeface="Calibri"/>
                <a:ea typeface="Calibri"/>
                <a:cs typeface="Calibri"/>
                <a:sym typeface="Calibri"/>
              </a:rPr>
              <a:t>mundo sería </a:t>
            </a:r>
            <a:r>
              <a:rPr lang="es-419" sz="1250" dirty="0" smtClean="0">
                <a:solidFill>
                  <a:schemeClr val="dk1"/>
                </a:solidFill>
                <a:latin typeface="Calibri"/>
                <a:ea typeface="Calibri"/>
                <a:cs typeface="Calibri"/>
                <a:sym typeface="Calibri"/>
              </a:rPr>
              <a:t>triste sin todos los colores.</a:t>
            </a:r>
          </a:p>
          <a:p>
            <a:pPr marL="0" marR="0" lvl="0" indent="0" algn="l" rtl="0">
              <a:spcBef>
                <a:spcPts val="0"/>
              </a:spcBef>
              <a:buNone/>
            </a:pPr>
            <a:endParaRPr lang="es-419" sz="125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50" dirty="0" smtClean="0">
                <a:solidFill>
                  <a:schemeClr val="dk1"/>
                </a:solidFill>
                <a:latin typeface="Calibri"/>
                <a:ea typeface="Calibri"/>
                <a:cs typeface="Calibri"/>
                <a:sym typeface="Calibri"/>
              </a:rPr>
              <a:t>Lluvia pidió a los colores que se tomaran de las manos como una muestra de que eran amigos nuevamente. Sin embargo, Lluvia no dejó que los colores olvidaran su lección. De ahí en adelante, después de cada gran tormenta, Lluvia hace que los colores unan sus manos en el cielo. En el arcoíris, todos los colores están unidos como símbolo de paz y esperanza.</a:t>
            </a:r>
            <a:endParaRPr lang="es-419" sz="1250" dirty="0">
              <a:solidFill>
                <a:schemeClr val="dk1"/>
              </a:solidFill>
              <a:latin typeface="Calibri"/>
              <a:ea typeface="Calibri"/>
              <a:cs typeface="Calibri"/>
              <a:sym typeface="Calibri"/>
            </a:endParaRPr>
          </a:p>
        </p:txBody>
      </p:sp>
      <p:sp>
        <p:nvSpPr>
          <p:cNvPr id="687" name="Shape 687"/>
          <p:cNvSpPr txBox="1"/>
          <p:nvPr/>
        </p:nvSpPr>
        <p:spPr>
          <a:xfrm>
            <a:off x="5350602" y="189297"/>
            <a:ext cx="2307548" cy="78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900" dirty="0" smtClean="0">
                <a:solidFill>
                  <a:schemeClr val="dk1"/>
                </a:solidFill>
                <a:latin typeface="Calibri"/>
                <a:ea typeface="Calibri"/>
                <a:cs typeface="Calibri"/>
                <a:sym typeface="Calibri"/>
              </a:rPr>
              <a:t>Equivalencia de grado: 3.0</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Escala </a:t>
            </a:r>
            <a:r>
              <a:rPr lang="es-419" sz="900" dirty="0" err="1" smtClean="0">
                <a:solidFill>
                  <a:schemeClr val="dk1"/>
                </a:solidFill>
                <a:latin typeface="Calibri"/>
                <a:ea typeface="Calibri"/>
                <a:cs typeface="Calibri"/>
                <a:sym typeface="Calibri"/>
              </a:rPr>
              <a:t>Lexile</a:t>
            </a:r>
            <a:r>
              <a:rPr lang="es-419" sz="900" dirty="0" smtClean="0">
                <a:solidFill>
                  <a:schemeClr val="dk1"/>
                </a:solidFill>
                <a:latin typeface="Calibri"/>
                <a:ea typeface="Calibri"/>
                <a:cs typeface="Calibri"/>
                <a:sym typeface="Calibri"/>
              </a:rPr>
              <a:t>: 410L</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Promedio de lo largo de la oración: 7.73</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Promedio de la frecuencia de palabras: 3.72</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Número de palabras: 518</a:t>
            </a:r>
          </a:p>
          <a:p>
            <a:pPr marL="0" marR="0" lvl="0" indent="0" algn="l" rtl="0">
              <a:spcBef>
                <a:spcPts val="0"/>
              </a:spcBef>
              <a:buSzPct val="25000"/>
              <a:buNone/>
            </a:pPr>
            <a:r>
              <a:rPr lang="es-419" sz="900" b="1" i="1" dirty="0" smtClean="0">
                <a:solidFill>
                  <a:schemeClr val="dk1"/>
                </a:solidFill>
                <a:latin typeface="Calibri"/>
                <a:ea typeface="Calibri"/>
                <a:cs typeface="Calibri"/>
                <a:sym typeface="Calibri"/>
              </a:rPr>
              <a:t>Nota: Basado en el texto original en inglés</a:t>
            </a:r>
            <a:endParaRPr lang="es-419" sz="900" b="1" i="1"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33</a:t>
            </a:fld>
            <a:endParaRPr lang="es-419" sz="1200" dirty="0">
              <a:solidFill>
                <a:srgbClr val="888888"/>
              </a:solidFill>
              <a:latin typeface="Calibri"/>
              <a:ea typeface="Calibri"/>
              <a:cs typeface="Calibri"/>
              <a:sym typeface="Calibri"/>
            </a:endParaRPr>
          </a:p>
        </p:txBody>
      </p:sp>
      <p:sp>
        <p:nvSpPr>
          <p:cNvPr id="693" name="Shape 693"/>
          <p:cNvSpPr/>
          <p:nvPr/>
        </p:nvSpPr>
        <p:spPr>
          <a:xfrm>
            <a:off x="412729" y="887246"/>
            <a:ext cx="6803682" cy="3303753"/>
          </a:xfrm>
          <a:prstGeom prst="rect">
            <a:avLst/>
          </a:prstGeom>
          <a:noFill/>
          <a:ln>
            <a:noFill/>
          </a:ln>
        </p:spPr>
        <p:txBody>
          <a:bodyPr lIns="101875" tIns="50925" rIns="101875" bIns="50925" anchor="t" anchorCtr="0">
            <a:noAutofit/>
          </a:bodyPr>
          <a:lstStyle/>
          <a:p>
            <a:pPr marL="361417" marR="0" lvl="0" indent="-361417" algn="l" rtl="0">
              <a:spcBef>
                <a:spcPts val="0"/>
              </a:spcBef>
              <a:buClr>
                <a:schemeClr val="dk1"/>
              </a:buClr>
              <a:buFont typeface="Calibri"/>
              <a:buNone/>
            </a:pPr>
            <a:endParaRPr lang="es-419" sz="1600" b="1" dirty="0" smtClean="0">
              <a:solidFill>
                <a:schemeClr val="dk1"/>
              </a:solidFill>
              <a:latin typeface="Helvetica Neue"/>
              <a:ea typeface="Helvetica Neue"/>
              <a:cs typeface="Helvetica Neue"/>
              <a:sym typeface="Helvetica Neue"/>
            </a:endParaRPr>
          </a:p>
          <a:p>
            <a:pPr marL="395288" marR="0" lvl="0" indent="-341313" algn="l" rtl="0">
              <a:spcBef>
                <a:spcPts val="0"/>
              </a:spcBef>
              <a:buClr>
                <a:schemeClr val="dk1"/>
              </a:buClr>
              <a:buSzPct val="100000"/>
              <a:buFont typeface="Calibri"/>
              <a:buAutoNum type="arabicPeriod"/>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En el cuento, </a:t>
            </a:r>
            <a:r>
              <a:rPr lang="es-419" sz="1600" i="1" dirty="0" smtClean="0">
                <a:solidFill>
                  <a:schemeClr val="dk1"/>
                </a:solidFill>
                <a:latin typeface="Helvetica" panose="020B0604020202020204" pitchFamily="34" charset="0"/>
                <a:ea typeface="Helvetica Neue"/>
                <a:cs typeface="Helvetica" panose="020B0604020202020204" pitchFamily="34" charset="0"/>
                <a:sym typeface="Helvetica Neue"/>
              </a:rPr>
              <a:t>El arcoíris de </a:t>
            </a:r>
            <a:r>
              <a:rPr lang="es-419" sz="1600" i="1"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b="1" i="1"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¿Cuál de las siguientes acciones contribuye más a la secuencia de los acontecimientos?</a:t>
            </a:r>
          </a:p>
          <a:p>
            <a:pPr marL="361417" marR="0" lvl="0" indent="-361417" algn="l" rtl="0">
              <a:spcBef>
                <a:spcPts val="0"/>
              </a:spcBef>
              <a:buClr>
                <a:schemeClr val="dk1"/>
              </a:buClr>
              <a:buFont typeface="Calibri"/>
              <a:buNone/>
            </a:pPr>
            <a:endPar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361417" marR="0" lvl="0" indent="-361417" algn="l" rtl="0">
              <a:spcBef>
                <a:spcPts val="0"/>
              </a:spcBef>
              <a:buClr>
                <a:schemeClr val="dk1"/>
              </a:buClr>
              <a:buFont typeface="Calibri"/>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68798" marR="0" lvl="0" indent="-371898" algn="l" rtl="0">
              <a:spcBef>
                <a:spcPts val="0"/>
              </a:spcBef>
              <a:buClr>
                <a:schemeClr val="dk1"/>
              </a:buClr>
              <a:buSzPct val="100000"/>
              <a:buFont typeface="+mj-lt"/>
              <a:buAutoNum type="alphaUcPeriod"/>
            </a:pPr>
            <a:r>
              <a:rPr lang="es-419" sz="16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se encontró con un agricultor.</a:t>
            </a:r>
          </a:p>
          <a:p>
            <a:pPr marL="968798" marR="0" lvl="0" indent="-37189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68798" marR="0" lvl="0" indent="-371898" algn="l" rtl="0">
              <a:spcBef>
                <a:spcPts val="0"/>
              </a:spcBef>
              <a:buClr>
                <a:schemeClr val="dk1"/>
              </a:buClr>
              <a:buSzPct val="100000"/>
              <a:buFont typeface="+mj-lt"/>
              <a:buAutoNum type="alphaUcPeriod"/>
            </a:pPr>
            <a:r>
              <a:rPr lang="es-419" sz="16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trató de alcanzar un arcoíris.</a:t>
            </a:r>
          </a:p>
          <a:p>
            <a:pPr marL="968798" marR="0" lvl="0" indent="-37189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68798" marR="0" lvl="0" indent="-371898" algn="l" rtl="0">
              <a:spcBef>
                <a:spcPts val="0"/>
              </a:spcBef>
              <a:buClr>
                <a:schemeClr val="dk1"/>
              </a:buClr>
              <a:buSzPct val="100000"/>
              <a:buFont typeface="+mj-lt"/>
              <a:buAutoNum type="alphaUcPeriod"/>
            </a:pPr>
            <a:r>
              <a:rPr lang="es-419" sz="16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habló con una maestra de su escuela.</a:t>
            </a:r>
          </a:p>
          <a:p>
            <a:pPr marL="968798" marR="0" lvl="0" indent="-37189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68798" marR="0" lvl="0" indent="-371898" algn="l" rtl="0">
              <a:spcBef>
                <a:spcPts val="0"/>
              </a:spcBef>
              <a:buClr>
                <a:schemeClr val="dk1"/>
              </a:buClr>
              <a:buSzPct val="100000"/>
              <a:buFont typeface="+mj-lt"/>
              <a:buAutoNum type="alphaUcPeriod"/>
            </a:pPr>
            <a:r>
              <a:rPr lang="es-419" sz="16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esperó a que el sol saliera.</a:t>
            </a:r>
          </a:p>
          <a:p>
            <a:pPr marL="968798" marR="0" lvl="0" indent="-371898" algn="l" rtl="0">
              <a:spcBef>
                <a:spcPts val="0"/>
              </a:spcBef>
              <a:buClr>
                <a:schemeClr val="dk1"/>
              </a:buClr>
              <a:buFont typeface="Calibri"/>
              <a:buNone/>
            </a:pPr>
            <a:endParaRPr lang="es-419" sz="1600" dirty="0">
              <a:solidFill>
                <a:schemeClr val="dk1"/>
              </a:solidFill>
              <a:latin typeface="Helvetica Neue"/>
              <a:ea typeface="Helvetica Neue"/>
              <a:cs typeface="Helvetica Neue"/>
              <a:sym typeface="Helvetica Neue"/>
            </a:endParaRPr>
          </a:p>
        </p:txBody>
      </p:sp>
      <p:sp>
        <p:nvSpPr>
          <p:cNvPr id="694" name="Shape 694"/>
          <p:cNvSpPr/>
          <p:nvPr/>
        </p:nvSpPr>
        <p:spPr>
          <a:xfrm>
            <a:off x="479268" y="5342089"/>
            <a:ext cx="6596295" cy="3796195"/>
          </a:xfrm>
          <a:prstGeom prst="rect">
            <a:avLst/>
          </a:prstGeom>
          <a:noFill/>
          <a:ln>
            <a:noFill/>
          </a:ln>
        </p:spPr>
        <p:txBody>
          <a:bodyPr lIns="101875" tIns="50925" rIns="101875" bIns="50925" anchor="t" anchorCtr="0">
            <a:noAutofit/>
          </a:bodyPr>
          <a:lstStyle/>
          <a:p>
            <a:pPr marL="361417" lvl="0" indent="-361417">
              <a:buClr>
                <a:schemeClr val="dk1"/>
              </a:buClr>
              <a:buSzPct val="100000"/>
              <a:buFont typeface="Helvetica Neue"/>
              <a:buAutoNum type="arabicPeriod" startAt="2"/>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En el cuento, </a:t>
            </a:r>
            <a:r>
              <a:rPr lang="es-419" sz="1600" i="1" dirty="0" smtClean="0">
                <a:solidFill>
                  <a:schemeClr val="dk1"/>
                </a:solidFill>
                <a:latin typeface="Helvetica" panose="020B0604020202020204" pitchFamily="34" charset="0"/>
                <a:ea typeface="Helvetica Neue"/>
                <a:cs typeface="Helvetica" panose="020B0604020202020204" pitchFamily="34" charset="0"/>
                <a:sym typeface="Helvetica Neue"/>
              </a:rPr>
              <a:t>El </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arcoíris</a:t>
            </a:r>
            <a:r>
              <a:rPr lang="es-419" sz="1600" i="1" dirty="0" smtClean="0">
                <a:solidFill>
                  <a:schemeClr val="dk1"/>
                </a:solidFill>
                <a:latin typeface="Helvetica" panose="020B0604020202020204" pitchFamily="34" charset="0"/>
                <a:ea typeface="Helvetica Neue"/>
                <a:cs typeface="Helvetica" panose="020B0604020202020204" pitchFamily="34" charset="0"/>
                <a:sym typeface="Helvetica Neue"/>
              </a:rPr>
              <a:t> de </a:t>
            </a:r>
            <a:r>
              <a:rPr lang="es-419" sz="1600" i="1"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¿Cómo el conocimiento de </a:t>
            </a:r>
            <a:r>
              <a:rPr lang="es-419" sz="1600" b="1"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sobre </a:t>
            </a:r>
            <a:r>
              <a:rPr lang="es-419" sz="1600" b="1" dirty="0">
                <a:solidFill>
                  <a:schemeClr val="dk1"/>
                </a:solidFill>
                <a:latin typeface="Helvetica" panose="020B0604020202020204" pitchFamily="34" charset="0"/>
                <a:ea typeface="Helvetica Neue"/>
                <a:cs typeface="Helvetica" panose="020B0604020202020204" pitchFamily="34" charset="0"/>
                <a:sym typeface="Helvetica Neue"/>
              </a:rPr>
              <a:t>los </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arcoíris cambió sus acciones desde el comienzo hasta el final del cuento?</a:t>
            </a:r>
          </a:p>
          <a:p>
            <a:pPr marL="0" marR="0" lvl="0" indent="0" algn="l" rtl="0">
              <a:spcBef>
                <a:spcPts val="0"/>
              </a:spcBef>
              <a:buNone/>
            </a:pPr>
            <a:endPar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14400" marR="0" lvl="0" indent="-400050"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Ella comenzó a perseguir un arcoíris y después aprendió que no importa cuán rápido corras nunca alcanzarás uno.</a:t>
            </a:r>
          </a:p>
          <a:p>
            <a:pPr marL="914400" marR="0" lvl="0" indent="-400050"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14400" marR="0" lvl="0" indent="-400050" algn="l" rtl="0">
              <a:spcBef>
                <a:spcPts val="0"/>
              </a:spcBef>
              <a:buClr>
                <a:schemeClr val="dk1"/>
              </a:buClr>
              <a:buSzPct val="100000"/>
              <a:buFont typeface="+mj-lt"/>
              <a:buAutoNum type="alphaUcPeriod"/>
            </a:pPr>
            <a:r>
              <a:rPr lang="es-419" sz="16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pasó de correr lento a correr a mucha velocidad después que el agricultor le dijo que el arcoíris volvería después de la lluvia.</a:t>
            </a:r>
          </a:p>
          <a:p>
            <a:pPr marL="914400" marR="0" lvl="0" indent="-400050"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14400" marR="0" lvl="0" indent="-400050" algn="l" rtl="0">
              <a:spcBef>
                <a:spcPts val="0"/>
              </a:spcBef>
              <a:buClr>
                <a:schemeClr val="dk1"/>
              </a:buClr>
              <a:buSzPct val="100000"/>
              <a:buFont typeface="+mj-lt"/>
              <a:buAutoNum type="alphaUcPeriod"/>
            </a:pPr>
            <a:r>
              <a:rPr lang="es-419" sz="16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aprendió a esperar pacientemente a que el arcoíris volviera después que brilló a través del sol.</a:t>
            </a:r>
          </a:p>
          <a:p>
            <a:pPr marL="914400" marR="0" lvl="0" indent="-400050"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14400" marR="0" lvl="0" indent="-400050"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Se cansó y decidió darse por vencida.</a:t>
            </a:r>
            <a:endParaRPr lang="es-419" sz="16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cxnSp>
        <p:nvCxnSpPr>
          <p:cNvPr id="695" name="Shape 695"/>
          <p:cNvCxnSpPr/>
          <p:nvPr/>
        </p:nvCxnSpPr>
        <p:spPr>
          <a:xfrm>
            <a:off x="388295" y="48768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2" name="Group 1"/>
          <p:cNvGrpSpPr/>
          <p:nvPr/>
        </p:nvGrpSpPr>
        <p:grpSpPr>
          <a:xfrm>
            <a:off x="622220" y="2382095"/>
            <a:ext cx="243008" cy="1701241"/>
            <a:chOff x="766204" y="2186255"/>
            <a:chExt cx="243008" cy="1701241"/>
          </a:xfrm>
        </p:grpSpPr>
        <p:sp>
          <p:nvSpPr>
            <p:cNvPr id="696" name="Shape 696"/>
            <p:cNvSpPr/>
            <p:nvPr/>
          </p:nvSpPr>
          <p:spPr>
            <a:xfrm>
              <a:off x="766204" y="218625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697" name="Shape 697"/>
            <p:cNvSpPr/>
            <p:nvPr/>
          </p:nvSpPr>
          <p:spPr>
            <a:xfrm>
              <a:off x="766212" y="270625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698" name="Shape 698"/>
            <p:cNvSpPr/>
            <p:nvPr/>
          </p:nvSpPr>
          <p:spPr>
            <a:xfrm>
              <a:off x="766204" y="3177173"/>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699" name="Shape 699"/>
            <p:cNvSpPr/>
            <p:nvPr/>
          </p:nvSpPr>
          <p:spPr>
            <a:xfrm>
              <a:off x="766212" y="3648096"/>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pSp>
        <p:nvGrpSpPr>
          <p:cNvPr id="3" name="Group 2"/>
          <p:cNvGrpSpPr/>
          <p:nvPr/>
        </p:nvGrpSpPr>
        <p:grpSpPr>
          <a:xfrm>
            <a:off x="622220" y="6399617"/>
            <a:ext cx="243000" cy="2627528"/>
            <a:chOff x="865228" y="6362694"/>
            <a:chExt cx="243000" cy="2627528"/>
          </a:xfrm>
        </p:grpSpPr>
        <p:sp>
          <p:nvSpPr>
            <p:cNvPr id="700" name="Shape 700"/>
            <p:cNvSpPr/>
            <p:nvPr/>
          </p:nvSpPr>
          <p:spPr>
            <a:xfrm>
              <a:off x="865228" y="875082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01" name="Shape 701"/>
            <p:cNvSpPr/>
            <p:nvPr/>
          </p:nvSpPr>
          <p:spPr>
            <a:xfrm>
              <a:off x="865228" y="6362694"/>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02" name="Shape 702"/>
            <p:cNvSpPr/>
            <p:nvPr/>
          </p:nvSpPr>
          <p:spPr>
            <a:xfrm>
              <a:off x="865228" y="7120800"/>
              <a:ext cx="242887"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03" name="Shape 703"/>
            <p:cNvSpPr/>
            <p:nvPr/>
          </p:nvSpPr>
          <p:spPr>
            <a:xfrm>
              <a:off x="865228" y="7991423"/>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aphicFrame>
        <p:nvGraphicFramePr>
          <p:cNvPr id="704" name="Shape 704"/>
          <p:cNvGraphicFramePr/>
          <p:nvPr>
            <p:extLst>
              <p:ext uri="{D42A27DB-BD31-4B8C-83A1-F6EECF244321}">
                <p14:modId xmlns:p14="http://schemas.microsoft.com/office/powerpoint/2010/main" val="1108184381"/>
              </p:ext>
            </p:extLst>
          </p:nvPr>
        </p:nvGraphicFramePr>
        <p:xfrm>
          <a:off x="5562450" y="4038600"/>
          <a:ext cx="1524000" cy="746875"/>
        </p:xfrm>
        <a:graphic>
          <a:graphicData uri="http://schemas.openxmlformats.org/drawingml/2006/table">
            <a:tbl>
              <a:tblPr>
                <a:noFill/>
                <a:tableStyleId>{5C72B615-E0FF-47F3-B9F9-38AF47F7ADA9}</a:tableStyleId>
              </a:tblPr>
              <a:tblGrid>
                <a:gridCol w="1524000"/>
              </a:tblGrid>
              <a:tr h="13727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RL.3.3   DOK 3 - C</a:t>
                      </a:r>
                      <a:r>
                        <a:rPr lang="en-US" sz="800" dirty="0">
                          <a:solidFill>
                            <a:srgbClr val="000000"/>
                          </a:solidFill>
                          <a:latin typeface="Calibri"/>
                          <a:ea typeface="Calibri"/>
                          <a:cs typeface="Calibri"/>
                          <a:sym typeface="Calibri"/>
                        </a:rPr>
                        <a:t>u</a:t>
                      </a: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r>
              <a:tr h="548525">
                <a:tc>
                  <a:txBody>
                    <a:bodyPr/>
                    <a:lstStyle/>
                    <a:p>
                      <a:pPr marL="0" marR="0" lvl="0" indent="0" algn="l" rtl="0">
                        <a:lnSpc>
                          <a:spcPct val="100000"/>
                        </a:lnSpc>
                        <a:spcBef>
                          <a:spcPts val="0"/>
                        </a:spcBef>
                        <a:spcAft>
                          <a:spcPts val="0"/>
                        </a:spcAft>
                        <a:buSzPct val="25000"/>
                        <a:buNone/>
                      </a:pPr>
                      <a:r>
                        <a:rPr lang="es-ES" sz="800" b="1" dirty="0" smtClean="0">
                          <a:solidFill>
                            <a:srgbClr val="000000"/>
                          </a:solidFill>
                          <a:latin typeface="Calibri"/>
                          <a:ea typeface="Calibri"/>
                          <a:cs typeface="Calibri"/>
                          <a:sym typeface="Calibri"/>
                        </a:rPr>
                        <a:t>Explica cómo las acciones de un personaje contribuyen a una secuencia específica de eventos utilizando pruebas de apoyo del texto </a:t>
                      </a:r>
                      <a:endParaRPr lang="en-US" sz="800" b="1" dirty="0">
                        <a:solidFill>
                          <a:srgbClr val="000000"/>
                        </a:solidFill>
                        <a:latin typeface="Calibri"/>
                        <a:ea typeface="Calibri"/>
                        <a:cs typeface="Calibri"/>
                        <a:sym typeface="Calibri"/>
                      </a:endParaRP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graphicFrame>
        <p:nvGraphicFramePr>
          <p:cNvPr id="705" name="Shape 705"/>
          <p:cNvGraphicFramePr/>
          <p:nvPr>
            <p:extLst>
              <p:ext uri="{D42A27DB-BD31-4B8C-83A1-F6EECF244321}">
                <p14:modId xmlns:p14="http://schemas.microsoft.com/office/powerpoint/2010/main" val="2262926760"/>
              </p:ext>
            </p:extLst>
          </p:nvPr>
        </p:nvGraphicFramePr>
        <p:xfrm>
          <a:off x="5533114" y="9143882"/>
          <a:ext cx="1531575" cy="503035"/>
        </p:xfrm>
        <a:graphic>
          <a:graphicData uri="http://schemas.openxmlformats.org/drawingml/2006/table">
            <a:tbl>
              <a:tblPr>
                <a:noFill/>
                <a:tableStyleId>{5C72B615-E0FF-47F3-B9F9-38AF47F7ADA9}</a:tableStyleId>
              </a:tblPr>
              <a:tblGrid>
                <a:gridCol w="1531575"/>
              </a:tblGrid>
              <a:tr h="13727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RL.3.3    DOK 3 - </a:t>
                      </a:r>
                      <a:r>
                        <a:rPr lang="en-US" sz="800" b="1" dirty="0" err="1">
                          <a:solidFill>
                            <a:srgbClr val="000000"/>
                          </a:solidFill>
                          <a:latin typeface="Calibri"/>
                          <a:ea typeface="Calibri"/>
                          <a:cs typeface="Calibri"/>
                          <a:sym typeface="Calibri"/>
                        </a:rPr>
                        <a:t>APx</a:t>
                      </a:r>
                      <a:endParaRPr lang="en-US" sz="800" b="1" dirty="0">
                        <a:solidFill>
                          <a:srgbClr val="000000"/>
                        </a:solidFill>
                        <a:latin typeface="Calibri"/>
                        <a:ea typeface="Calibri"/>
                        <a:cs typeface="Calibri"/>
                        <a:sym typeface="Calibri"/>
                      </a:endParaRPr>
                    </a:p>
                  </a:txBody>
                  <a:tcPr marL="34075" marR="3407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6E3BC"/>
                    </a:solidFill>
                  </a:tcPr>
                </a:tc>
              </a:tr>
              <a:tr h="243725">
                <a:tc>
                  <a:txBody>
                    <a:bodyPr/>
                    <a:lstStyle/>
                    <a:p>
                      <a:pPr marL="0" marR="0" lvl="0" indent="0" algn="l" rtl="0">
                        <a:lnSpc>
                          <a:spcPct val="100000"/>
                        </a:lnSpc>
                        <a:spcBef>
                          <a:spcPts val="0"/>
                        </a:spcBef>
                        <a:spcAft>
                          <a:spcPts val="0"/>
                        </a:spcAft>
                        <a:buSzPct val="25000"/>
                        <a:buNone/>
                      </a:pPr>
                      <a:r>
                        <a:rPr lang="es-ES" sz="800" b="1" dirty="0" smtClean="0">
                          <a:solidFill>
                            <a:srgbClr val="000000"/>
                          </a:solidFill>
                          <a:latin typeface="Calibri"/>
                          <a:ea typeface="Calibri"/>
                          <a:cs typeface="Calibri"/>
                          <a:sym typeface="Calibri"/>
                        </a:rPr>
                        <a:t>Delinea una progresión de las características o rasgos de un personaje en un  texto nuevo</a:t>
                      </a:r>
                      <a:endParaRPr lang="en-US" sz="800" b="1" dirty="0">
                        <a:solidFill>
                          <a:srgbClr val="000000"/>
                        </a:solidFill>
                        <a:latin typeface="Calibri"/>
                        <a:ea typeface="Calibri"/>
                        <a:cs typeface="Calibri"/>
                        <a:sym typeface="Calibri"/>
                      </a:endParaRPr>
                    </a:p>
                  </a:txBody>
                  <a:tcPr marL="34075" marR="3407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34</a:t>
            </a:fld>
            <a:endParaRPr lang="es-419" sz="1200" dirty="0">
              <a:solidFill>
                <a:srgbClr val="888888"/>
              </a:solidFill>
              <a:latin typeface="Calibri"/>
              <a:ea typeface="Calibri"/>
              <a:cs typeface="Calibri"/>
              <a:sym typeface="Calibri"/>
            </a:endParaRPr>
          </a:p>
        </p:txBody>
      </p:sp>
      <p:sp>
        <p:nvSpPr>
          <p:cNvPr id="711" name="Shape 711"/>
          <p:cNvSpPr/>
          <p:nvPr/>
        </p:nvSpPr>
        <p:spPr>
          <a:xfrm>
            <a:off x="522256" y="846288"/>
            <a:ext cx="6476999" cy="2811311"/>
          </a:xfrm>
          <a:prstGeom prst="rect">
            <a:avLst/>
          </a:prstGeom>
          <a:noFill/>
          <a:ln>
            <a:noFill/>
          </a:ln>
        </p:spPr>
        <p:txBody>
          <a:bodyPr lIns="101875" tIns="50925" rIns="101875" bIns="50925" anchor="t" anchorCtr="0">
            <a:noAutofit/>
          </a:bodyPr>
          <a:lstStyle/>
          <a:p>
            <a:pPr marL="514350" marR="0" lvl="0" indent="-336550" algn="l" rtl="0">
              <a:spcBef>
                <a:spcPts val="0"/>
              </a:spcBef>
              <a:buClr>
                <a:schemeClr val="dk1"/>
              </a:buClr>
              <a:buSzPct val="100000"/>
              <a:buFont typeface="Helvetica Neue"/>
              <a:buAutoNum type="arabicPeriod" startAt="3"/>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En el cuento, </a:t>
            </a:r>
            <a:r>
              <a:rPr lang="es-419" sz="1600" i="1" dirty="0" smtClean="0">
                <a:solidFill>
                  <a:schemeClr val="dk1"/>
                </a:solidFill>
                <a:latin typeface="Helvetica" panose="020B0604020202020204" pitchFamily="34" charset="0"/>
                <a:ea typeface="Helvetica Neue"/>
                <a:cs typeface="Helvetica" panose="020B0604020202020204" pitchFamily="34" charset="0"/>
                <a:sym typeface="Helvetica Neue"/>
              </a:rPr>
              <a:t>Los porqués del clima - Los colores del </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arcoíris</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¿qué causó la discusión?</a:t>
            </a:r>
          </a:p>
          <a:p>
            <a:pPr marL="342900" marR="0" lvl="0" indent="-342900" algn="l" rtl="0">
              <a:spcBef>
                <a:spcPts val="0"/>
              </a:spcBef>
              <a:buClr>
                <a:schemeClr val="dk1"/>
              </a:buClr>
              <a:buFont typeface="Calibri"/>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68375" marR="0" lvl="0" indent="-3714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Rojo pensaba que era mejor que todos los otros colores.</a:t>
            </a:r>
          </a:p>
          <a:p>
            <a:pPr marL="968798" marR="0" lvl="0" indent="-37189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68375" marR="0" lvl="0" indent="-3714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Cada color quería ser el primero en el arcoíris.</a:t>
            </a:r>
          </a:p>
          <a:p>
            <a:pPr marL="968798" marR="0" lvl="0" indent="-37189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68798" marR="0" lvl="0" indent="-37189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Cada color quería ser el más hermoso y el favorito.</a:t>
            </a:r>
          </a:p>
          <a:p>
            <a:pPr marL="968798" marR="0" lvl="0" indent="-37189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68798" marR="0" lvl="0" indent="-37189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A los colores del arcoíris les gustaba discutir.</a:t>
            </a:r>
          </a:p>
          <a:p>
            <a:pPr marL="968798" marR="0" lvl="0" indent="-371898" algn="l" rtl="0">
              <a:spcBef>
                <a:spcPts val="0"/>
              </a:spcBef>
              <a:buClr>
                <a:schemeClr val="dk1"/>
              </a:buClr>
              <a:buFont typeface="Calibri"/>
              <a:buNone/>
            </a:pPr>
            <a:endParaRPr lang="es-419" sz="1600" dirty="0">
              <a:solidFill>
                <a:schemeClr val="dk1"/>
              </a:solidFill>
              <a:latin typeface="Helvetica Neue"/>
              <a:ea typeface="Helvetica Neue"/>
              <a:cs typeface="Helvetica Neue"/>
              <a:sym typeface="Helvetica Neue"/>
            </a:endParaRPr>
          </a:p>
        </p:txBody>
      </p:sp>
      <p:grpSp>
        <p:nvGrpSpPr>
          <p:cNvPr id="2" name="Group 1"/>
          <p:cNvGrpSpPr/>
          <p:nvPr/>
        </p:nvGrpSpPr>
        <p:grpSpPr>
          <a:xfrm>
            <a:off x="834040" y="1667986"/>
            <a:ext cx="243007" cy="1656610"/>
            <a:chOff x="823375" y="1663981"/>
            <a:chExt cx="243007" cy="1656610"/>
          </a:xfrm>
        </p:grpSpPr>
        <p:sp>
          <p:nvSpPr>
            <p:cNvPr id="712" name="Shape 712"/>
            <p:cNvSpPr/>
            <p:nvPr/>
          </p:nvSpPr>
          <p:spPr>
            <a:xfrm>
              <a:off x="823382" y="1663981"/>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13" name="Shape 713"/>
            <p:cNvSpPr/>
            <p:nvPr/>
          </p:nvSpPr>
          <p:spPr>
            <a:xfrm>
              <a:off x="823375" y="213217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14" name="Shape 714"/>
            <p:cNvSpPr/>
            <p:nvPr/>
          </p:nvSpPr>
          <p:spPr>
            <a:xfrm>
              <a:off x="823375" y="262456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15" name="Shape 715"/>
            <p:cNvSpPr/>
            <p:nvPr/>
          </p:nvSpPr>
          <p:spPr>
            <a:xfrm>
              <a:off x="823375" y="3081191"/>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sp>
        <p:nvSpPr>
          <p:cNvPr id="716" name="Shape 716"/>
          <p:cNvSpPr/>
          <p:nvPr/>
        </p:nvSpPr>
        <p:spPr>
          <a:xfrm>
            <a:off x="0"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s-419" sz="2000" dirty="0">
              <a:solidFill>
                <a:schemeClr val="dk1"/>
              </a:solidFill>
              <a:latin typeface="Calibri"/>
              <a:ea typeface="Calibri"/>
              <a:cs typeface="Calibri"/>
              <a:sym typeface="Calibri"/>
            </a:endParaRPr>
          </a:p>
        </p:txBody>
      </p:sp>
      <p:sp>
        <p:nvSpPr>
          <p:cNvPr id="717" name="Shape 717"/>
          <p:cNvSpPr/>
          <p:nvPr/>
        </p:nvSpPr>
        <p:spPr>
          <a:xfrm>
            <a:off x="152400"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s-419" sz="2000" dirty="0">
              <a:solidFill>
                <a:schemeClr val="dk1"/>
              </a:solidFill>
              <a:latin typeface="Calibri"/>
              <a:ea typeface="Calibri"/>
              <a:cs typeface="Calibri"/>
              <a:sym typeface="Calibri"/>
            </a:endParaRPr>
          </a:p>
        </p:txBody>
      </p:sp>
      <p:sp>
        <p:nvSpPr>
          <p:cNvPr id="718" name="Shape 718"/>
          <p:cNvSpPr/>
          <p:nvPr/>
        </p:nvSpPr>
        <p:spPr>
          <a:xfrm>
            <a:off x="685800" y="5181600"/>
            <a:ext cx="6915150" cy="3549974"/>
          </a:xfrm>
          <a:prstGeom prst="rect">
            <a:avLst/>
          </a:prstGeom>
          <a:noFill/>
          <a:ln>
            <a:noFill/>
          </a:ln>
        </p:spPr>
        <p:txBody>
          <a:bodyPr lIns="101875" tIns="50925" rIns="101875" bIns="50925" anchor="t" anchorCtr="0">
            <a:noAutofit/>
          </a:bodyPr>
          <a:lstStyle/>
          <a:p>
            <a:pPr marL="347663" marR="0" lvl="0" indent="-347663" algn="l" rtl="0">
              <a:spcBef>
                <a:spcPts val="0"/>
              </a:spcBef>
              <a:buClr>
                <a:schemeClr val="dk1"/>
              </a:buClr>
              <a:buSzPct val="100000"/>
              <a:buFont typeface="Helvetica Neue"/>
              <a:buAutoNum type="arabicPeriod" startAt="4"/>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¿Qué declaración explica mejor el punto de vista de Lluvia?</a:t>
            </a:r>
          </a:p>
          <a:p>
            <a:pPr marL="347663" marR="0" lvl="0" indent="-347663" algn="l" rtl="0">
              <a:spcBef>
                <a:spcPts val="0"/>
              </a:spcBef>
              <a:buClr>
                <a:schemeClr val="dk1"/>
              </a:buClr>
              <a:buFont typeface="Calibri"/>
              <a:buNone/>
            </a:pPr>
            <a:endPar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R="0" lvl="0" indent="457200" algn="l" rtl="0">
              <a:spcBef>
                <a:spcPts val="0"/>
              </a:spcBef>
              <a:buNone/>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A.  “Ninguno de ustedes es el mejor.”</a:t>
            </a:r>
          </a:p>
          <a:p>
            <a:pPr marL="342900" marR="0" lvl="0" indent="228600" algn="l" rtl="0">
              <a:spcBef>
                <a:spcPts val="0"/>
              </a:spcBef>
              <a:buClr>
                <a:schemeClr val="dk1"/>
              </a:buClr>
              <a:buFont typeface="Calibri"/>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R="0" lvl="0" algn="l" rtl="0">
              <a:spcBef>
                <a:spcPts val="0"/>
              </a:spcBef>
              <a:buNone/>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B.  “Todos son especiales.”</a:t>
            </a:r>
          </a:p>
          <a:p>
            <a:pPr marL="342900" marR="0" lvl="0" indent="228600" algn="l" rtl="0">
              <a:spcBef>
                <a:spcPts val="0"/>
              </a:spcBef>
              <a:buClr>
                <a:schemeClr val="dk1"/>
              </a:buClr>
              <a:buFont typeface="Calibri"/>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R="0" lvl="0" algn="l" rtl="0">
              <a:spcBef>
                <a:spcPts val="0"/>
              </a:spcBef>
              <a:buNone/>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C.  “Los colores están unidos como símbolo de paz y esperanza.”</a:t>
            </a:r>
          </a:p>
          <a:p>
            <a:pPr marL="342900" marR="0" lvl="0" indent="228600" algn="l" rtl="0">
              <a:spcBef>
                <a:spcPts val="0"/>
              </a:spcBef>
              <a:buClr>
                <a:schemeClr val="dk1"/>
              </a:buClr>
              <a:buFont typeface="Calibri"/>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lvl="0"/>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D</a:t>
            </a:r>
            <a:r>
              <a:rPr lang="es-419" sz="1600" dirty="0">
                <a:solidFill>
                  <a:schemeClr val="dk1"/>
                </a:solidFill>
                <a:latin typeface="Helvetica" panose="020B0604020202020204" pitchFamily="34" charset="0"/>
                <a:ea typeface="Helvetica Neue"/>
                <a:cs typeface="Helvetica" panose="020B0604020202020204" pitchFamily="34" charset="0"/>
                <a:sym typeface="Helvetica Neue"/>
              </a:rPr>
              <a:t>.  </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“El </a:t>
            </a:r>
            <a:r>
              <a:rPr lang="es-419" sz="1600" dirty="0">
                <a:solidFill>
                  <a:schemeClr val="dk1"/>
                </a:solidFill>
                <a:latin typeface="Helvetica" panose="020B0604020202020204" pitchFamily="34" charset="0"/>
                <a:ea typeface="Helvetica Neue"/>
                <a:cs typeface="Helvetica" panose="020B0604020202020204" pitchFamily="34" charset="0"/>
                <a:sym typeface="Helvetica Neue"/>
              </a:rPr>
              <a:t>mundo sería </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triste sin todos los colores.”</a:t>
            </a:r>
          </a:p>
          <a:p>
            <a:pPr marR="0" lvl="0" algn="l" rtl="0">
              <a:spcBef>
                <a:spcPts val="0"/>
              </a:spcBef>
              <a:buNone/>
            </a:pPr>
            <a:endParaRPr lang="es-419" sz="1600" dirty="0" smtClean="0">
              <a:solidFill>
                <a:schemeClr val="dk1"/>
              </a:solidFill>
              <a:latin typeface="Helvetica Neue"/>
              <a:ea typeface="Helvetica Neue"/>
              <a:cs typeface="Helvetica Neue"/>
              <a:sym typeface="Helvetica Neue"/>
            </a:endParaRPr>
          </a:p>
          <a:p>
            <a:pPr marL="607381" marR="0" lvl="0" indent="-10480" algn="l" rtl="0">
              <a:spcBef>
                <a:spcPts val="0"/>
              </a:spcBef>
              <a:buSzPct val="25000"/>
              <a:buNone/>
            </a:pPr>
            <a:r>
              <a:rPr lang="es-419" sz="1600" dirty="0" smtClean="0">
                <a:solidFill>
                  <a:schemeClr val="dk1"/>
                </a:solidFill>
                <a:latin typeface="Helvetica Neue"/>
                <a:ea typeface="Helvetica Neue"/>
                <a:cs typeface="Helvetica Neue"/>
                <a:sym typeface="Helvetica Neue"/>
              </a:rPr>
              <a:t> </a:t>
            </a:r>
          </a:p>
          <a:p>
            <a:pPr marL="342900" marR="0" lvl="0" indent="-342900" algn="l" rtl="0">
              <a:spcBef>
                <a:spcPts val="0"/>
              </a:spcBef>
              <a:buClr>
                <a:schemeClr val="dk1"/>
              </a:buClr>
              <a:buFont typeface="Calibri"/>
              <a:buNone/>
            </a:pPr>
            <a:endParaRPr lang="es-419" sz="1600" b="1" dirty="0" smtClean="0">
              <a:solidFill>
                <a:schemeClr val="dk1"/>
              </a:solidFill>
              <a:latin typeface="Helvetica Neue"/>
              <a:ea typeface="Helvetica Neue"/>
              <a:cs typeface="Helvetica Neue"/>
              <a:sym typeface="Helvetica Neue"/>
            </a:endParaRPr>
          </a:p>
          <a:p>
            <a:pPr marL="0" marR="0" lvl="0" indent="0" algn="l" rtl="0">
              <a:spcBef>
                <a:spcPts val="0"/>
              </a:spcBef>
              <a:buNone/>
            </a:pPr>
            <a:endParaRPr lang="es-419" sz="1600" b="1" dirty="0" smtClean="0">
              <a:solidFill>
                <a:schemeClr val="dk1"/>
              </a:solidFill>
              <a:latin typeface="Helvetica Neue"/>
              <a:ea typeface="Helvetica Neue"/>
              <a:cs typeface="Helvetica Neue"/>
              <a:sym typeface="Helvetica Neue"/>
            </a:endParaRPr>
          </a:p>
          <a:p>
            <a:pPr marL="342900" marR="0" lvl="0" indent="-342900"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968798" marR="0" lvl="0" indent="-371898" algn="l" rtl="0">
              <a:spcBef>
                <a:spcPts val="0"/>
              </a:spcBef>
              <a:buClr>
                <a:schemeClr val="dk1"/>
              </a:buClr>
              <a:buFont typeface="Calibri"/>
              <a:buNone/>
            </a:pPr>
            <a:endParaRPr lang="es-419" sz="1600" dirty="0">
              <a:solidFill>
                <a:schemeClr val="dk1"/>
              </a:solidFill>
              <a:latin typeface="Helvetica Neue"/>
              <a:ea typeface="Helvetica Neue"/>
              <a:cs typeface="Helvetica Neue"/>
              <a:sym typeface="Helvetica Neue"/>
            </a:endParaRPr>
          </a:p>
        </p:txBody>
      </p:sp>
      <p:cxnSp>
        <p:nvCxnSpPr>
          <p:cNvPr id="719" name="Shape 719"/>
          <p:cNvCxnSpPr/>
          <p:nvPr/>
        </p:nvCxnSpPr>
        <p:spPr>
          <a:xfrm>
            <a:off x="304800" y="44958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3" name="Group 2"/>
          <p:cNvGrpSpPr/>
          <p:nvPr/>
        </p:nvGrpSpPr>
        <p:grpSpPr>
          <a:xfrm>
            <a:off x="834040" y="5720950"/>
            <a:ext cx="243000" cy="1674195"/>
            <a:chOff x="929400" y="5759050"/>
            <a:chExt cx="243000" cy="1674195"/>
          </a:xfrm>
        </p:grpSpPr>
        <p:sp>
          <p:nvSpPr>
            <p:cNvPr id="720" name="Shape 720"/>
            <p:cNvSpPr/>
            <p:nvPr/>
          </p:nvSpPr>
          <p:spPr>
            <a:xfrm>
              <a:off x="929400" y="575905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21" name="Shape 721"/>
            <p:cNvSpPr/>
            <p:nvPr/>
          </p:nvSpPr>
          <p:spPr>
            <a:xfrm>
              <a:off x="929400" y="625145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22" name="Shape 722"/>
            <p:cNvSpPr/>
            <p:nvPr/>
          </p:nvSpPr>
          <p:spPr>
            <a:xfrm>
              <a:off x="929400" y="6714367"/>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23" name="Shape 723"/>
            <p:cNvSpPr/>
            <p:nvPr/>
          </p:nvSpPr>
          <p:spPr>
            <a:xfrm>
              <a:off x="929400" y="719384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aphicFrame>
        <p:nvGraphicFramePr>
          <p:cNvPr id="724" name="Shape 724"/>
          <p:cNvGraphicFramePr/>
          <p:nvPr>
            <p:extLst>
              <p:ext uri="{D42A27DB-BD31-4B8C-83A1-F6EECF244321}">
                <p14:modId xmlns:p14="http://schemas.microsoft.com/office/powerpoint/2010/main" val="2710963875"/>
              </p:ext>
            </p:extLst>
          </p:nvPr>
        </p:nvGraphicFramePr>
        <p:xfrm>
          <a:off x="5364755" y="3733800"/>
          <a:ext cx="1676400" cy="625105"/>
        </p:xfrm>
        <a:graphic>
          <a:graphicData uri="http://schemas.openxmlformats.org/drawingml/2006/table">
            <a:tbl>
              <a:tblPr>
                <a:noFill/>
                <a:tableStyleId>{5C72B615-E0FF-47F3-B9F9-38AF47F7ADA9}</a:tableStyleId>
              </a:tblPr>
              <a:tblGrid>
                <a:gridCol w="1676400"/>
              </a:tblGrid>
              <a:tr h="13742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RL.3.6   DOK 1 - </a:t>
                      </a:r>
                      <a:r>
                        <a:rPr lang="en-US" sz="800" b="1" dirty="0" err="1">
                          <a:solidFill>
                            <a:srgbClr val="000000"/>
                          </a:solidFill>
                          <a:latin typeface="Calibri"/>
                          <a:ea typeface="Calibri"/>
                          <a:cs typeface="Calibri"/>
                          <a:sym typeface="Calibri"/>
                        </a:rPr>
                        <a:t>C</a:t>
                      </a:r>
                      <a:r>
                        <a:rPr lang="en-US" sz="800" dirty="0" err="1">
                          <a:solidFill>
                            <a:srgbClr val="000000"/>
                          </a:solidFill>
                          <a:latin typeface="Calibri"/>
                          <a:ea typeface="Calibri"/>
                          <a:cs typeface="Calibri"/>
                          <a:sym typeface="Calibri"/>
                        </a:rPr>
                        <a:t>f</a:t>
                      </a:r>
                      <a:endParaRPr lang="en-US" sz="800" dirty="0">
                        <a:solidFill>
                          <a:srgbClr val="000000"/>
                        </a:solidFill>
                        <a:latin typeface="Calibri"/>
                        <a:ea typeface="Calibri"/>
                        <a:cs typeface="Calibri"/>
                        <a:sym typeface="Calibri"/>
                      </a:endParaRP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r>
              <a:tr h="386050">
                <a:tc>
                  <a:txBody>
                    <a:bodyPr/>
                    <a:lstStyle/>
                    <a:p>
                      <a:pPr marL="0" marR="0" lvl="0" indent="0" algn="l" rtl="0">
                        <a:lnSpc>
                          <a:spcPct val="100000"/>
                        </a:lnSpc>
                        <a:spcBef>
                          <a:spcPts val="0"/>
                        </a:spcBef>
                        <a:spcAft>
                          <a:spcPts val="0"/>
                        </a:spcAft>
                        <a:buSzPct val="25000"/>
                        <a:buNone/>
                      </a:pPr>
                      <a:r>
                        <a:rPr lang="es-ES" sz="800" b="1" dirty="0" smtClean="0">
                          <a:latin typeface="Calibri"/>
                          <a:ea typeface="Calibri"/>
                          <a:cs typeface="Calibri"/>
                          <a:sym typeface="Calibri"/>
                        </a:rPr>
                        <a:t>Describe o explica las partes específicas de un texto que da entendimiento a lo que un personaje o narrador dijo.</a:t>
                      </a:r>
                      <a:endParaRPr lang="en-US" sz="800" b="1" dirty="0">
                        <a:latin typeface="Calibri"/>
                        <a:ea typeface="Calibri"/>
                        <a:cs typeface="Calibri"/>
                        <a:sym typeface="Calibri"/>
                      </a:endParaRP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graphicFrame>
        <p:nvGraphicFramePr>
          <p:cNvPr id="725" name="Shape 725"/>
          <p:cNvGraphicFramePr/>
          <p:nvPr>
            <p:extLst>
              <p:ext uri="{D42A27DB-BD31-4B8C-83A1-F6EECF244321}">
                <p14:modId xmlns:p14="http://schemas.microsoft.com/office/powerpoint/2010/main" val="325744955"/>
              </p:ext>
            </p:extLst>
          </p:nvPr>
        </p:nvGraphicFramePr>
        <p:xfrm>
          <a:off x="5172075" y="8233290"/>
          <a:ext cx="1879973" cy="452696"/>
        </p:xfrm>
        <a:graphic>
          <a:graphicData uri="http://schemas.openxmlformats.org/drawingml/2006/table">
            <a:tbl>
              <a:tblPr>
                <a:noFill/>
                <a:tableStyleId>{5C72B615-E0FF-47F3-B9F9-38AF47F7ADA9}</a:tableStyleId>
              </a:tblPr>
              <a:tblGrid>
                <a:gridCol w="1879973"/>
              </a:tblGrid>
              <a:tr h="114797">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RL.3.6    DOK 3 – Cu </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6D9F1"/>
                    </a:solidFill>
                  </a:tcPr>
                </a:tc>
              </a:tr>
              <a:tr h="330776">
                <a:tc>
                  <a:txBody>
                    <a:bodyPr/>
                    <a:lstStyle/>
                    <a:p>
                      <a:pPr marL="0" marR="0" lvl="0" indent="0" algn="l" rtl="0">
                        <a:lnSpc>
                          <a:spcPct val="100000"/>
                        </a:lnSpc>
                        <a:spcBef>
                          <a:spcPts val="0"/>
                        </a:spcBef>
                        <a:spcAft>
                          <a:spcPts val="0"/>
                        </a:spcAft>
                        <a:buSzPct val="25000"/>
                        <a:buNone/>
                      </a:pPr>
                      <a:r>
                        <a:rPr lang="es-ES" sz="800" b="1" dirty="0" smtClean="0">
                          <a:latin typeface="Calibri"/>
                          <a:ea typeface="Calibri"/>
                          <a:cs typeface="Calibri"/>
                          <a:sym typeface="Calibri"/>
                        </a:rPr>
                        <a:t>Explica el punto de vista del personaje utilizando evidencia de apoyo del texto.</a:t>
                      </a:r>
                      <a:endParaRPr lang="en-US" sz="800" b="1" dirty="0">
                        <a:latin typeface="Calibri"/>
                        <a:ea typeface="Calibri"/>
                        <a:cs typeface="Calibri"/>
                        <a:sym typeface="Calibri"/>
                      </a:endParaRP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35</a:t>
            </a:fld>
            <a:endParaRPr lang="es-419" sz="1200" dirty="0">
              <a:solidFill>
                <a:srgbClr val="888888"/>
              </a:solidFill>
              <a:latin typeface="Calibri"/>
              <a:ea typeface="Calibri"/>
              <a:cs typeface="Calibri"/>
              <a:sym typeface="Calibri"/>
            </a:endParaRPr>
          </a:p>
        </p:txBody>
      </p:sp>
      <p:sp>
        <p:nvSpPr>
          <p:cNvPr id="731" name="Shape 731"/>
          <p:cNvSpPr/>
          <p:nvPr/>
        </p:nvSpPr>
        <p:spPr>
          <a:xfrm>
            <a:off x="649837" y="846288"/>
            <a:ext cx="6349420" cy="3057531"/>
          </a:xfrm>
          <a:prstGeom prst="rect">
            <a:avLst/>
          </a:prstGeom>
          <a:noFill/>
          <a:ln>
            <a:noFill/>
          </a:ln>
        </p:spPr>
        <p:txBody>
          <a:bodyPr lIns="101875" tIns="50925" rIns="101875" bIns="50925" anchor="t" anchorCtr="0">
            <a:noAutofit/>
          </a:bodyPr>
          <a:lstStyle/>
          <a:p>
            <a:pPr marL="282575" marR="0" lvl="0" indent="-282575" algn="l" rtl="0">
              <a:spcBef>
                <a:spcPts val="0"/>
              </a:spcBef>
              <a:buSzPct val="25000"/>
              <a:buNone/>
            </a:pPr>
            <a:r>
              <a:rPr lang="es-419" sz="1600" b="1" dirty="0" smtClean="0">
                <a:solidFill>
                  <a:schemeClr val="dk1"/>
                </a:solidFill>
                <a:latin typeface="Helvetica Neue"/>
                <a:ea typeface="Helvetica Neue"/>
                <a:cs typeface="Helvetica Neue"/>
                <a:sym typeface="Helvetica Neue"/>
              </a:rPr>
              <a:t>5.  ¿De qué </a:t>
            </a:r>
            <a:r>
              <a:rPr lang="es-419" sz="1600" b="1" u="sng" dirty="0" smtClean="0">
                <a:solidFill>
                  <a:schemeClr val="dk1"/>
                </a:solidFill>
                <a:latin typeface="Helvetica Neue"/>
                <a:ea typeface="Helvetica Neue"/>
                <a:cs typeface="Helvetica Neue"/>
                <a:sym typeface="Helvetica Neue"/>
              </a:rPr>
              <a:t>dos</a:t>
            </a:r>
            <a:r>
              <a:rPr lang="es-419" sz="1600" b="1" dirty="0" smtClean="0">
                <a:solidFill>
                  <a:schemeClr val="dk1"/>
                </a:solidFill>
                <a:latin typeface="Helvetica Neue"/>
                <a:ea typeface="Helvetica Neue"/>
                <a:cs typeface="Helvetica Neue"/>
                <a:sym typeface="Helvetica Neue"/>
              </a:rPr>
              <a:t> maneras son más similares </a:t>
            </a:r>
            <a:r>
              <a:rPr lang="es-419" sz="1600" i="1" dirty="0" smtClean="0">
                <a:solidFill>
                  <a:schemeClr val="dk1"/>
                </a:solidFill>
                <a:latin typeface="Helvetica Neue"/>
                <a:ea typeface="Helvetica Neue"/>
                <a:cs typeface="Helvetica Neue"/>
                <a:sym typeface="Helvetica Neue"/>
              </a:rPr>
              <a:t>El arcoíris de </a:t>
            </a:r>
            <a:r>
              <a:rPr lang="es-419" sz="1600" i="1" dirty="0" err="1" smtClean="0">
                <a:solidFill>
                  <a:schemeClr val="dk1"/>
                </a:solidFill>
                <a:latin typeface="Helvetica Neue"/>
                <a:ea typeface="Helvetica Neue"/>
                <a:cs typeface="Helvetica Neue"/>
                <a:sym typeface="Helvetica Neue"/>
              </a:rPr>
              <a:t>Arcy</a:t>
            </a:r>
            <a:r>
              <a:rPr lang="es-419" sz="1600" b="1" i="1" dirty="0" smtClean="0">
                <a:solidFill>
                  <a:schemeClr val="dk1"/>
                </a:solidFill>
                <a:latin typeface="Helvetica Neue"/>
                <a:ea typeface="Helvetica Neue"/>
                <a:cs typeface="Helvetica Neue"/>
                <a:sym typeface="Helvetica Neue"/>
              </a:rPr>
              <a:t> y </a:t>
            </a:r>
            <a:r>
              <a:rPr lang="es-419" sz="1600" b="1" i="1" u="sng" dirty="0" smtClean="0">
                <a:solidFill>
                  <a:srgbClr val="000000"/>
                </a:solidFill>
                <a:latin typeface="Helvetica Neue"/>
                <a:ea typeface="Helvetica Neue"/>
                <a:cs typeface="Helvetica Neue"/>
                <a:sym typeface="Helvetica Neue"/>
              </a:rPr>
              <a:t> </a:t>
            </a:r>
            <a:r>
              <a:rPr lang="es-419" sz="1600" i="1" dirty="0" smtClean="0">
                <a:solidFill>
                  <a:schemeClr val="dk1"/>
                </a:solidFill>
                <a:latin typeface="Helvetica Neue"/>
                <a:ea typeface="Helvetica Neue"/>
                <a:cs typeface="Helvetica Neue"/>
                <a:sym typeface="Helvetica Neue"/>
              </a:rPr>
              <a:t>Los porqués del clima - Los colores del arcoíris</a:t>
            </a:r>
            <a:r>
              <a:rPr lang="es-419" sz="1600" b="1" dirty="0" smtClean="0">
                <a:solidFill>
                  <a:srgbClr val="000000"/>
                </a:solidFill>
                <a:latin typeface="Helvetica Neue"/>
                <a:ea typeface="Helvetica Neue"/>
                <a:cs typeface="Helvetica Neue"/>
                <a:sym typeface="Helvetica Neue"/>
              </a:rPr>
              <a:t>?</a:t>
            </a:r>
            <a:r>
              <a:rPr lang="es-419" sz="1600" b="1" dirty="0" smtClean="0">
                <a:solidFill>
                  <a:schemeClr val="dk1"/>
                </a:solidFill>
                <a:latin typeface="Helvetica Neue"/>
                <a:ea typeface="Helvetica Neue"/>
                <a:cs typeface="Helvetica Neue"/>
                <a:sym typeface="Helvetica Neue"/>
              </a:rPr>
              <a:t> </a:t>
            </a:r>
          </a:p>
          <a:p>
            <a:pPr marL="342900" marR="0" lvl="0" indent="-342900" algn="l" rtl="0">
              <a:spcBef>
                <a:spcPts val="0"/>
              </a:spcBef>
              <a:buClr>
                <a:schemeClr val="dk1"/>
              </a:buClr>
              <a:buFont typeface="Calibri"/>
              <a:buNone/>
            </a:pPr>
            <a:endParaRPr lang="es-419" sz="1600" b="1" dirty="0" smtClean="0">
              <a:solidFill>
                <a:schemeClr val="dk1"/>
              </a:solidFill>
              <a:latin typeface="Helvetica Neue"/>
              <a:ea typeface="Helvetica Neue"/>
              <a:cs typeface="Helvetica Neue"/>
              <a:sym typeface="Helvetica Neue"/>
            </a:endParaRPr>
          </a:p>
          <a:p>
            <a:pPr marL="685800" marR="0" lvl="0" indent="-342900" algn="l" rtl="0">
              <a:spcBef>
                <a:spcPts val="0"/>
              </a:spcBef>
              <a:buClr>
                <a:schemeClr val="dk1"/>
              </a:buClr>
              <a:buSzPct val="100000"/>
              <a:buFont typeface="+mj-lt"/>
              <a:buAutoNum type="alphaUcPeriod"/>
            </a:pPr>
            <a:r>
              <a:rPr lang="es-419" sz="1600" dirty="0" smtClean="0">
                <a:solidFill>
                  <a:schemeClr val="dk1"/>
                </a:solidFill>
                <a:latin typeface="Helvetica Neue"/>
                <a:ea typeface="Helvetica Neue"/>
                <a:cs typeface="Helvetica Neue"/>
                <a:sym typeface="Helvetica Neue"/>
              </a:rPr>
              <a:t>Los cuentos tratan sobre los arcoíris.</a:t>
            </a:r>
          </a:p>
          <a:p>
            <a:pPr marL="685800" marR="0" lvl="0" indent="-342900" algn="l" rtl="0">
              <a:spcBef>
                <a:spcPts val="0"/>
              </a:spcBef>
              <a:buClr>
                <a:schemeClr val="dk1"/>
              </a:buClr>
              <a:buFont typeface="+mj-lt"/>
              <a:buAutoNum type="alphaUcPeriod"/>
            </a:pPr>
            <a:endParaRPr lang="es-419" sz="1600" dirty="0" smtClean="0">
              <a:solidFill>
                <a:schemeClr val="dk1"/>
              </a:solidFill>
              <a:latin typeface="Helvetica Neue"/>
              <a:ea typeface="Helvetica Neue"/>
              <a:cs typeface="Helvetica Neue"/>
              <a:sym typeface="Helvetica Neue"/>
            </a:endParaRPr>
          </a:p>
          <a:p>
            <a:pPr marL="685800" marR="0" lvl="0" indent="-342900" algn="l" rtl="0">
              <a:spcBef>
                <a:spcPts val="0"/>
              </a:spcBef>
              <a:buClr>
                <a:schemeClr val="dk1"/>
              </a:buClr>
              <a:buSzPct val="100000"/>
              <a:buFont typeface="+mj-lt"/>
              <a:buAutoNum type="alphaUcPeriod"/>
            </a:pPr>
            <a:r>
              <a:rPr lang="es-419" sz="1600" dirty="0" smtClean="0">
                <a:solidFill>
                  <a:schemeClr val="dk1"/>
                </a:solidFill>
                <a:latin typeface="Helvetica Neue"/>
                <a:ea typeface="Helvetica Neue"/>
                <a:cs typeface="Helvetica Neue"/>
                <a:sym typeface="Helvetica Neue"/>
              </a:rPr>
              <a:t>Los personajes son parte de un arcoíris.</a:t>
            </a:r>
          </a:p>
          <a:p>
            <a:pPr marL="685800" marR="0" lvl="0" indent="-342900" algn="l" rtl="0">
              <a:spcBef>
                <a:spcPts val="0"/>
              </a:spcBef>
              <a:buClr>
                <a:schemeClr val="dk1"/>
              </a:buClr>
              <a:buFont typeface="+mj-lt"/>
              <a:buAutoNum type="alphaUcPeriod"/>
            </a:pPr>
            <a:endParaRPr lang="es-419" sz="1600" dirty="0" smtClean="0">
              <a:solidFill>
                <a:schemeClr val="dk1"/>
              </a:solidFill>
              <a:latin typeface="Helvetica Neue"/>
              <a:ea typeface="Helvetica Neue"/>
              <a:cs typeface="Helvetica Neue"/>
              <a:sym typeface="Helvetica Neue"/>
            </a:endParaRPr>
          </a:p>
          <a:p>
            <a:pPr marL="685800" marR="0" lvl="0" indent="-342900" algn="l" rtl="0">
              <a:spcBef>
                <a:spcPts val="0"/>
              </a:spcBef>
              <a:buClr>
                <a:schemeClr val="dk1"/>
              </a:buClr>
              <a:buSzPct val="100000"/>
              <a:buFont typeface="+mj-lt"/>
              <a:buAutoNum type="alphaUcPeriod"/>
            </a:pPr>
            <a:r>
              <a:rPr lang="es-419" sz="1600" dirty="0" smtClean="0">
                <a:solidFill>
                  <a:schemeClr val="dk1"/>
                </a:solidFill>
                <a:latin typeface="Helvetica Neue"/>
                <a:ea typeface="Helvetica Neue"/>
                <a:cs typeface="Helvetica Neue"/>
                <a:sym typeface="Helvetica Neue"/>
              </a:rPr>
              <a:t>Cada parte del arcoíris es especial.</a:t>
            </a:r>
          </a:p>
          <a:p>
            <a:pPr marL="685800" marR="0" lvl="0" indent="-342900" algn="l" rtl="0">
              <a:spcBef>
                <a:spcPts val="0"/>
              </a:spcBef>
              <a:buClr>
                <a:schemeClr val="dk1"/>
              </a:buClr>
              <a:buFont typeface="+mj-lt"/>
              <a:buAutoNum type="alphaUcPeriod"/>
            </a:pPr>
            <a:endParaRPr lang="es-419" sz="1600" dirty="0" smtClean="0">
              <a:solidFill>
                <a:schemeClr val="dk1"/>
              </a:solidFill>
              <a:latin typeface="Helvetica Neue"/>
              <a:ea typeface="Helvetica Neue"/>
              <a:cs typeface="Helvetica Neue"/>
              <a:sym typeface="Helvetica Neue"/>
            </a:endParaRPr>
          </a:p>
          <a:p>
            <a:pPr marL="685800" lvl="0" indent="-342900">
              <a:buClr>
                <a:schemeClr val="dk1"/>
              </a:buClr>
              <a:buSzPct val="100000"/>
              <a:buFont typeface="+mj-lt"/>
              <a:buAutoNum type="alphaUcPeriod"/>
            </a:pPr>
            <a:r>
              <a:rPr lang="es-419" sz="1600" dirty="0" smtClean="0">
                <a:solidFill>
                  <a:schemeClr val="dk1"/>
                </a:solidFill>
                <a:latin typeface="Helvetica Neue"/>
                <a:ea typeface="Helvetica Neue"/>
                <a:cs typeface="Helvetica Neue"/>
                <a:sym typeface="Helvetica Neue"/>
              </a:rPr>
              <a:t>Los personajes </a:t>
            </a:r>
            <a:r>
              <a:rPr lang="es-419" sz="1600" dirty="0">
                <a:solidFill>
                  <a:schemeClr val="dk1"/>
                </a:solidFill>
                <a:latin typeface="Helvetica Neue"/>
                <a:ea typeface="Helvetica Neue"/>
                <a:cs typeface="Helvetica Neue"/>
                <a:sym typeface="Helvetica Neue"/>
              </a:rPr>
              <a:t>aprendieron </a:t>
            </a:r>
            <a:r>
              <a:rPr lang="es-419" sz="1600" dirty="0" smtClean="0">
                <a:solidFill>
                  <a:schemeClr val="dk1"/>
                </a:solidFill>
                <a:latin typeface="Helvetica Neue"/>
                <a:ea typeface="Helvetica Neue"/>
                <a:cs typeface="Helvetica Neue"/>
                <a:sym typeface="Helvetica Neue"/>
              </a:rPr>
              <a:t>lecciones valiosas</a:t>
            </a:r>
            <a:r>
              <a:rPr lang="es-419" sz="1600" dirty="0">
                <a:solidFill>
                  <a:schemeClr val="dk1"/>
                </a:solidFill>
                <a:latin typeface="Helvetica Neue"/>
                <a:ea typeface="Helvetica Neue"/>
                <a:cs typeface="Helvetica Neue"/>
                <a:sym typeface="Helvetica Neue"/>
              </a:rPr>
              <a:t>.</a:t>
            </a:r>
            <a:endParaRPr lang="es-419" sz="1600" dirty="0" smtClean="0">
              <a:solidFill>
                <a:schemeClr val="dk1"/>
              </a:solidFill>
              <a:latin typeface="Helvetica Neue"/>
              <a:ea typeface="Helvetica Neue"/>
              <a:cs typeface="Helvetica Neue"/>
              <a:sym typeface="Helvetica Neue"/>
            </a:endParaRPr>
          </a:p>
          <a:p>
            <a:pPr marL="0" marR="0" lvl="0" indent="0" algn="l" rtl="0">
              <a:spcBef>
                <a:spcPts val="0"/>
              </a:spcBef>
              <a:buNone/>
            </a:pPr>
            <a:endParaRPr lang="es-419" sz="1600" dirty="0" smtClean="0">
              <a:solidFill>
                <a:schemeClr val="dk1"/>
              </a:solidFill>
              <a:latin typeface="Helvetica Neue"/>
              <a:ea typeface="Helvetica Neue"/>
              <a:cs typeface="Helvetica Neue"/>
              <a:sym typeface="Helvetica Neue"/>
            </a:endParaRPr>
          </a:p>
          <a:p>
            <a:pPr marL="968798" marR="0" lvl="0" indent="-371898" algn="l" rtl="0">
              <a:spcBef>
                <a:spcPts val="0"/>
              </a:spcBef>
              <a:buClr>
                <a:schemeClr val="dk1"/>
              </a:buClr>
              <a:buFont typeface="Calibri"/>
              <a:buNone/>
            </a:pPr>
            <a:endParaRPr lang="es-419" sz="1600" dirty="0">
              <a:solidFill>
                <a:schemeClr val="dk1"/>
              </a:solidFill>
              <a:latin typeface="Helvetica Neue"/>
              <a:ea typeface="Helvetica Neue"/>
              <a:cs typeface="Helvetica Neue"/>
              <a:sym typeface="Helvetica Neue"/>
            </a:endParaRPr>
          </a:p>
        </p:txBody>
      </p:sp>
      <p:grpSp>
        <p:nvGrpSpPr>
          <p:cNvPr id="2" name="Group 1"/>
          <p:cNvGrpSpPr/>
          <p:nvPr/>
        </p:nvGrpSpPr>
        <p:grpSpPr>
          <a:xfrm>
            <a:off x="700862" y="1623215"/>
            <a:ext cx="259454" cy="1673101"/>
            <a:chOff x="700870" y="1636391"/>
            <a:chExt cx="259454" cy="1673101"/>
          </a:xfrm>
        </p:grpSpPr>
        <p:sp>
          <p:nvSpPr>
            <p:cNvPr id="732" name="Shape 732"/>
            <p:cNvSpPr/>
            <p:nvPr/>
          </p:nvSpPr>
          <p:spPr>
            <a:xfrm>
              <a:off x="700929" y="1636391"/>
              <a:ext cx="242887"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33" name="Shape 733"/>
            <p:cNvSpPr/>
            <p:nvPr/>
          </p:nvSpPr>
          <p:spPr>
            <a:xfrm>
              <a:off x="700870" y="2110609"/>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34" name="Shape 734"/>
            <p:cNvSpPr/>
            <p:nvPr/>
          </p:nvSpPr>
          <p:spPr>
            <a:xfrm>
              <a:off x="717437" y="2595789"/>
              <a:ext cx="242887"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35" name="Shape 735"/>
            <p:cNvSpPr/>
            <p:nvPr/>
          </p:nvSpPr>
          <p:spPr>
            <a:xfrm>
              <a:off x="717437" y="3070007"/>
              <a:ext cx="242887"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sp>
        <p:nvSpPr>
          <p:cNvPr id="736" name="Shape 736"/>
          <p:cNvSpPr/>
          <p:nvPr/>
        </p:nvSpPr>
        <p:spPr>
          <a:xfrm>
            <a:off x="0"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s-419" sz="2000" dirty="0">
              <a:solidFill>
                <a:schemeClr val="dk1"/>
              </a:solidFill>
              <a:latin typeface="Calibri"/>
              <a:ea typeface="Calibri"/>
              <a:cs typeface="Calibri"/>
              <a:sym typeface="Calibri"/>
            </a:endParaRPr>
          </a:p>
        </p:txBody>
      </p:sp>
      <p:sp>
        <p:nvSpPr>
          <p:cNvPr id="737" name="Shape 737"/>
          <p:cNvSpPr/>
          <p:nvPr/>
        </p:nvSpPr>
        <p:spPr>
          <a:xfrm>
            <a:off x="152400"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s-419" sz="2000" dirty="0">
              <a:solidFill>
                <a:schemeClr val="dk1"/>
              </a:solidFill>
              <a:latin typeface="Calibri"/>
              <a:ea typeface="Calibri"/>
              <a:cs typeface="Calibri"/>
              <a:sym typeface="Calibri"/>
            </a:endParaRPr>
          </a:p>
        </p:txBody>
      </p:sp>
      <p:sp>
        <p:nvSpPr>
          <p:cNvPr id="738" name="Shape 738"/>
          <p:cNvSpPr/>
          <p:nvPr/>
        </p:nvSpPr>
        <p:spPr>
          <a:xfrm>
            <a:off x="542385" y="5194946"/>
            <a:ext cx="6476999" cy="3549974"/>
          </a:xfrm>
          <a:prstGeom prst="rect">
            <a:avLst/>
          </a:prstGeom>
          <a:noFill/>
          <a:ln>
            <a:noFill/>
          </a:ln>
        </p:spPr>
        <p:txBody>
          <a:bodyPr lIns="101875" tIns="50925" rIns="101875" bIns="50925" anchor="t" anchorCtr="0">
            <a:noAutofit/>
          </a:bodyPr>
          <a:lstStyle/>
          <a:p>
            <a:pPr marL="404813" marR="0" lvl="0" indent="-287338" algn="l" rtl="0">
              <a:spcBef>
                <a:spcPts val="0"/>
              </a:spcBef>
              <a:buSzPct val="25000"/>
              <a:buNone/>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6.   ¿Cuál pudiera ser un tema para ambos cuentos, </a:t>
            </a:r>
            <a:r>
              <a:rPr lang="es-419" sz="1600" i="1" dirty="0" smtClean="0">
                <a:solidFill>
                  <a:schemeClr val="dk1"/>
                </a:solidFill>
                <a:latin typeface="Helvetica" panose="020B0604020202020204" pitchFamily="34" charset="0"/>
                <a:ea typeface="Helvetica Neue"/>
                <a:cs typeface="Helvetica" panose="020B0604020202020204" pitchFamily="34" charset="0"/>
                <a:sym typeface="Helvetica Neue"/>
              </a:rPr>
              <a:t>El arcoíris de </a:t>
            </a:r>
            <a:r>
              <a:rPr lang="es-419" sz="1600" i="1"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600" i="1"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sz="1600" b="1" dirty="0" smtClean="0">
                <a:latin typeface="Helvetica" panose="020B0604020202020204" pitchFamily="34" charset="0"/>
                <a:ea typeface="Helvetica Neue"/>
                <a:cs typeface="Helvetica" panose="020B0604020202020204" pitchFamily="34" charset="0"/>
                <a:sym typeface="Helvetica Neue"/>
              </a:rPr>
              <a:t>y</a:t>
            </a:r>
            <a:r>
              <a:rPr lang="es-419" sz="1600" b="1" dirty="0" smtClean="0">
                <a:solidFill>
                  <a:srgbClr val="000000"/>
                </a:solidFill>
                <a:latin typeface="Helvetica" panose="020B0604020202020204" pitchFamily="34" charset="0"/>
                <a:ea typeface="Helvetica Neue"/>
                <a:cs typeface="Helvetica" panose="020B0604020202020204" pitchFamily="34" charset="0"/>
                <a:sym typeface="Helvetica Neue"/>
              </a:rPr>
              <a:t> </a:t>
            </a:r>
            <a:r>
              <a:rPr lang="es-419" sz="1600" i="1" dirty="0" smtClean="0">
                <a:solidFill>
                  <a:schemeClr val="dk1"/>
                </a:solidFill>
                <a:latin typeface="Helvetica" panose="020B0604020202020204" pitchFamily="34" charset="0"/>
                <a:ea typeface="Helvetica Neue"/>
                <a:cs typeface="Helvetica" panose="020B0604020202020204" pitchFamily="34" charset="0"/>
                <a:sym typeface="Helvetica Neue"/>
              </a:rPr>
              <a:t>Los porqués del clima - Los colores del arcoíris</a:t>
            </a:r>
            <a:r>
              <a:rPr lang="es-419" sz="1600" b="1" i="1" dirty="0" smtClean="0">
                <a:solidFill>
                  <a:srgbClr val="000000"/>
                </a:solidFill>
                <a:latin typeface="Helvetica" panose="020B0604020202020204" pitchFamily="34" charset="0"/>
                <a:ea typeface="Helvetica Neue"/>
                <a:cs typeface="Helvetica" panose="020B0604020202020204" pitchFamily="34" charset="0"/>
                <a:sym typeface="Helvetica Neue"/>
              </a:rPr>
              <a:t>?</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a:t>
            </a:r>
          </a:p>
          <a:p>
            <a:pPr marL="347663" marR="0" lvl="0" indent="-347663" algn="l" rtl="0">
              <a:spcBef>
                <a:spcPts val="0"/>
              </a:spcBef>
              <a:buClr>
                <a:schemeClr val="dk1"/>
              </a:buClr>
              <a:buFont typeface="Calibri"/>
              <a:buNone/>
            </a:pPr>
            <a:endPar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744538" marR="0" lvl="0" indent="-28733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Discutir no resuelve nada.</a:t>
            </a:r>
          </a:p>
          <a:p>
            <a:pPr marL="744538" marR="0" lvl="0" indent="-28733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744538" marR="0" lvl="0" indent="-28733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No persigas cosas que no puedes alcanzar.</a:t>
            </a:r>
          </a:p>
          <a:p>
            <a:pPr marL="744538" marR="0" lvl="0" indent="-28733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744538" marR="0" lvl="0" indent="-28733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Toma todo tipo de personas para hacer un mundo.</a:t>
            </a:r>
          </a:p>
          <a:p>
            <a:pPr marL="744538" marR="0" lvl="0" indent="-28733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744538" marR="0" lvl="0" indent="-28733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Todos podemos aprender de los demás.</a:t>
            </a:r>
          </a:p>
          <a:p>
            <a:pPr marL="342900" marR="0" lvl="0" indent="-342900" algn="l" rtl="0">
              <a:spcBef>
                <a:spcPts val="0"/>
              </a:spcBef>
              <a:buClr>
                <a:schemeClr val="dk1"/>
              </a:buClr>
              <a:buFont typeface="Calibri"/>
              <a:buNone/>
            </a:pPr>
            <a:endParaRPr lang="es-419" sz="1600" b="1" dirty="0" smtClean="0">
              <a:solidFill>
                <a:schemeClr val="dk1"/>
              </a:solidFill>
              <a:latin typeface="Helvetica Neue"/>
              <a:ea typeface="Helvetica Neue"/>
              <a:cs typeface="Helvetica Neue"/>
              <a:sym typeface="Helvetica Neue"/>
            </a:endParaRPr>
          </a:p>
          <a:p>
            <a:pPr marL="0" marR="0" lvl="0" indent="0" algn="l" rtl="0">
              <a:spcBef>
                <a:spcPts val="0"/>
              </a:spcBef>
              <a:buNone/>
            </a:pPr>
            <a:endParaRPr lang="es-419" sz="1600" b="1" dirty="0" smtClean="0">
              <a:solidFill>
                <a:schemeClr val="dk1"/>
              </a:solidFill>
              <a:latin typeface="Helvetica Neue"/>
              <a:ea typeface="Helvetica Neue"/>
              <a:cs typeface="Helvetica Neue"/>
              <a:sym typeface="Helvetica Neue"/>
            </a:endParaRPr>
          </a:p>
          <a:p>
            <a:pPr marL="342900" marR="0" lvl="0" indent="-342900"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968798" marR="0" lvl="0" indent="-371898" algn="l" rtl="0">
              <a:spcBef>
                <a:spcPts val="0"/>
              </a:spcBef>
              <a:buClr>
                <a:schemeClr val="dk1"/>
              </a:buClr>
              <a:buFont typeface="Calibri"/>
              <a:buNone/>
            </a:pPr>
            <a:endParaRPr lang="es-419" sz="1600" dirty="0">
              <a:solidFill>
                <a:schemeClr val="dk1"/>
              </a:solidFill>
              <a:latin typeface="Helvetica Neue"/>
              <a:ea typeface="Helvetica Neue"/>
              <a:cs typeface="Helvetica Neue"/>
              <a:sym typeface="Helvetica Neue"/>
            </a:endParaRPr>
          </a:p>
        </p:txBody>
      </p:sp>
      <p:cxnSp>
        <p:nvCxnSpPr>
          <p:cNvPr id="739" name="Shape 739"/>
          <p:cNvCxnSpPr/>
          <p:nvPr/>
        </p:nvCxnSpPr>
        <p:spPr>
          <a:xfrm>
            <a:off x="304800" y="44958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3" name="Group 2"/>
          <p:cNvGrpSpPr/>
          <p:nvPr/>
        </p:nvGrpSpPr>
        <p:grpSpPr>
          <a:xfrm>
            <a:off x="700739" y="6002888"/>
            <a:ext cx="243069" cy="1617814"/>
            <a:chOff x="700862" y="6032161"/>
            <a:chExt cx="243069" cy="1617814"/>
          </a:xfrm>
        </p:grpSpPr>
        <p:sp>
          <p:nvSpPr>
            <p:cNvPr id="740" name="Shape 740"/>
            <p:cNvSpPr/>
            <p:nvPr/>
          </p:nvSpPr>
          <p:spPr>
            <a:xfrm>
              <a:off x="700862" y="741057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41" name="Shape 741"/>
            <p:cNvSpPr/>
            <p:nvPr/>
          </p:nvSpPr>
          <p:spPr>
            <a:xfrm>
              <a:off x="700862" y="6032161"/>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42" name="Shape 742"/>
            <p:cNvSpPr/>
            <p:nvPr/>
          </p:nvSpPr>
          <p:spPr>
            <a:xfrm>
              <a:off x="700926" y="6485214"/>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43" name="Shape 743"/>
            <p:cNvSpPr/>
            <p:nvPr/>
          </p:nvSpPr>
          <p:spPr>
            <a:xfrm>
              <a:off x="700931" y="695459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aphicFrame>
        <p:nvGraphicFramePr>
          <p:cNvPr id="744" name="Shape 744"/>
          <p:cNvGraphicFramePr/>
          <p:nvPr>
            <p:extLst>
              <p:ext uri="{D42A27DB-BD31-4B8C-83A1-F6EECF244321}">
                <p14:modId xmlns:p14="http://schemas.microsoft.com/office/powerpoint/2010/main" val="302538444"/>
              </p:ext>
            </p:extLst>
          </p:nvPr>
        </p:nvGraphicFramePr>
        <p:xfrm>
          <a:off x="5322857" y="3810000"/>
          <a:ext cx="1676400" cy="609600"/>
        </p:xfrm>
        <a:graphic>
          <a:graphicData uri="http://schemas.openxmlformats.org/drawingml/2006/table">
            <a:tbl>
              <a:tblPr>
                <a:noFill/>
                <a:tableStyleId>{5C72B615-E0FF-47F3-B9F9-38AF47F7ADA9}</a:tableStyleId>
              </a:tblPr>
              <a:tblGrid>
                <a:gridCol w="1676400"/>
              </a:tblGrid>
              <a:tr h="90500">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RL.3.9    DOK 2 - C</a:t>
                      </a:r>
                      <a:r>
                        <a:rPr lang="en-US" sz="800" dirty="0">
                          <a:solidFill>
                            <a:srgbClr val="000000"/>
                          </a:solidFill>
                          <a:latin typeface="Calibri"/>
                          <a:ea typeface="Calibri"/>
                          <a:cs typeface="Calibri"/>
                          <a:sym typeface="Calibri"/>
                        </a:rPr>
                        <a:t>l</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C6D9F1"/>
                    </a:solidFill>
                  </a:tcPr>
                </a:tc>
              </a:tr>
              <a:tr h="426725">
                <a:tc>
                  <a:txBody>
                    <a:bodyPr/>
                    <a:lstStyle/>
                    <a:p>
                      <a:pPr marL="0" marR="0" lvl="0" indent="0" algn="l" rtl="0">
                        <a:lnSpc>
                          <a:spcPct val="100000"/>
                        </a:lnSpc>
                        <a:spcBef>
                          <a:spcPts val="0"/>
                        </a:spcBef>
                        <a:spcAft>
                          <a:spcPts val="0"/>
                        </a:spcAft>
                        <a:buSzPct val="25000"/>
                        <a:buNone/>
                      </a:pPr>
                      <a:r>
                        <a:rPr lang="es-ES" sz="800" b="1" dirty="0" smtClean="0">
                          <a:latin typeface="Calibri"/>
                          <a:ea typeface="Calibri"/>
                          <a:cs typeface="Calibri"/>
                          <a:sym typeface="Calibri"/>
                        </a:rPr>
                        <a:t>Localiza información en dos textos  para mostrar lo que  tienen en común los temas, los escenarios o ambientes  y  las tramas.</a:t>
                      </a:r>
                      <a:endParaRPr lang="en-US" sz="800" b="1" dirty="0">
                        <a:latin typeface="Calibri"/>
                        <a:ea typeface="Calibri"/>
                        <a:cs typeface="Calibri"/>
                        <a:sym typeface="Calibri"/>
                      </a:endParaRP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DFEC"/>
                    </a:solidFill>
                  </a:tcPr>
                </a:tc>
              </a:tr>
            </a:tbl>
          </a:graphicData>
        </a:graphic>
      </p:graphicFrame>
      <p:graphicFrame>
        <p:nvGraphicFramePr>
          <p:cNvPr id="745" name="Shape 745"/>
          <p:cNvGraphicFramePr/>
          <p:nvPr>
            <p:extLst>
              <p:ext uri="{D42A27DB-BD31-4B8C-83A1-F6EECF244321}">
                <p14:modId xmlns:p14="http://schemas.microsoft.com/office/powerpoint/2010/main" val="3834251268"/>
              </p:ext>
            </p:extLst>
          </p:nvPr>
        </p:nvGraphicFramePr>
        <p:xfrm>
          <a:off x="5486400" y="8534400"/>
          <a:ext cx="1600200" cy="533400"/>
        </p:xfrm>
        <a:graphic>
          <a:graphicData uri="http://schemas.openxmlformats.org/drawingml/2006/table">
            <a:tbl>
              <a:tblPr>
                <a:noFill/>
                <a:tableStyleId>{5C72B615-E0FF-47F3-B9F9-38AF47F7ADA9}</a:tableStyleId>
              </a:tblPr>
              <a:tblGrid>
                <a:gridCol w="1600200"/>
              </a:tblGrid>
              <a:tr h="152400">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RL.3.9   DOK 3 - </a:t>
                      </a:r>
                      <a:r>
                        <a:rPr lang="en-US" sz="800" b="1" dirty="0" err="1">
                          <a:solidFill>
                            <a:srgbClr val="000000"/>
                          </a:solidFill>
                          <a:latin typeface="Calibri"/>
                          <a:ea typeface="Calibri"/>
                          <a:cs typeface="Calibri"/>
                          <a:sym typeface="Calibri"/>
                        </a:rPr>
                        <a:t>AN</a:t>
                      </a:r>
                      <a:r>
                        <a:rPr lang="en-US" sz="800" dirty="0" err="1">
                          <a:solidFill>
                            <a:srgbClr val="000000"/>
                          </a:solidFill>
                          <a:latin typeface="Calibri"/>
                          <a:ea typeface="Calibri"/>
                          <a:cs typeface="Calibri"/>
                          <a:sym typeface="Calibri"/>
                        </a:rPr>
                        <a:t>z</a:t>
                      </a:r>
                      <a:endParaRPr lang="en-US" sz="800" dirty="0">
                        <a:solidFill>
                          <a:srgbClr val="000000"/>
                        </a:solidFill>
                        <a:latin typeface="Calibri"/>
                        <a:ea typeface="Calibri"/>
                        <a:cs typeface="Calibri"/>
                        <a:sym typeface="Calibri"/>
                      </a:endParaRP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BD4B4"/>
                    </a:solidFill>
                  </a:tcPr>
                </a:tc>
              </a:tr>
              <a:tr h="381000">
                <a:tc>
                  <a:txBody>
                    <a:bodyPr/>
                    <a:lstStyle/>
                    <a:p>
                      <a:pPr marL="0" marR="0" lvl="0" indent="0" algn="l" rtl="0">
                        <a:lnSpc>
                          <a:spcPct val="100000"/>
                        </a:lnSpc>
                        <a:spcBef>
                          <a:spcPts val="0"/>
                        </a:spcBef>
                        <a:spcAft>
                          <a:spcPts val="0"/>
                        </a:spcAft>
                        <a:buSzPct val="25000"/>
                        <a:buNone/>
                      </a:pPr>
                      <a:r>
                        <a:rPr lang="es-ES" sz="800" b="1" dirty="0" smtClean="0">
                          <a:latin typeface="Calibri"/>
                          <a:ea typeface="Calibri"/>
                          <a:cs typeface="Calibri"/>
                          <a:sym typeface="Calibri"/>
                        </a:rPr>
                        <a:t>Analiza cómo los temas a través de múltiples textos escritos por el mismo autor se conectan entre sí.</a:t>
                      </a:r>
                      <a:endParaRPr lang="en-US" sz="800" dirty="0">
                        <a:latin typeface="Calibri"/>
                        <a:ea typeface="Calibri"/>
                        <a:cs typeface="Calibri"/>
                        <a:sym typeface="Calibri"/>
                      </a:endParaRP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36</a:t>
            </a:fld>
            <a:endParaRPr lang="en-US" sz="1200">
              <a:solidFill>
                <a:srgbClr val="888888"/>
              </a:solidFill>
              <a:latin typeface="Calibri"/>
              <a:ea typeface="Calibri"/>
              <a:cs typeface="Calibri"/>
              <a:sym typeface="Calibri"/>
            </a:endParaRPr>
          </a:p>
        </p:txBody>
      </p:sp>
      <p:graphicFrame>
        <p:nvGraphicFramePr>
          <p:cNvPr id="751" name="Shape 751"/>
          <p:cNvGraphicFramePr/>
          <p:nvPr>
            <p:extLst>
              <p:ext uri="{D42A27DB-BD31-4B8C-83A1-F6EECF244321}">
                <p14:modId xmlns:p14="http://schemas.microsoft.com/office/powerpoint/2010/main" val="3502504751"/>
              </p:ext>
            </p:extLst>
          </p:nvPr>
        </p:nvGraphicFramePr>
        <p:xfrm>
          <a:off x="242887" y="272581"/>
          <a:ext cx="7043750" cy="4416040"/>
        </p:xfrm>
        <a:graphic>
          <a:graphicData uri="http://schemas.openxmlformats.org/drawingml/2006/table">
            <a:tbl>
              <a:tblPr firstRow="1" bandRow="1">
                <a:noFill/>
                <a:tableStyleId>{091DE402-5FB3-46B0-AA6F-EA3C15B787BF}</a:tableStyleId>
              </a:tblPr>
              <a:tblGrid>
                <a:gridCol w="7043750"/>
              </a:tblGrid>
              <a:tr h="457200">
                <a:tc>
                  <a:txBody>
                    <a:bodyPr/>
                    <a:lstStyle/>
                    <a:p>
                      <a:pPr marL="285750" marR="0" lvl="0" indent="-285750" algn="l" rtl="0">
                        <a:spcBef>
                          <a:spcPts val="0"/>
                        </a:spcBef>
                        <a:buSzPct val="25000"/>
                        <a:buNone/>
                      </a:pPr>
                      <a:r>
                        <a:rPr lang="es-PR" sz="1400" b="0" i="0" u="none" strike="noStrike" cap="none" noProof="0" dirty="0" smtClean="0">
                          <a:solidFill>
                            <a:srgbClr val="000000"/>
                          </a:solidFill>
                          <a:latin typeface="Helvetica Neue"/>
                          <a:ea typeface="Helvetica Neue"/>
                          <a:cs typeface="Helvetica Neue"/>
                          <a:sym typeface="Helvetica Neue"/>
                        </a:rPr>
                        <a:t>7.   </a:t>
                      </a:r>
                      <a:r>
                        <a:rPr lang="es-PR" sz="14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¿Cuál es </a:t>
                      </a:r>
                      <a:r>
                        <a:rPr lang="es-PR" noProof="0" dirty="0" smtClean="0">
                          <a:solidFill>
                            <a:srgbClr val="000000"/>
                          </a:solidFill>
                          <a:latin typeface="Helvetica" panose="020B0604020202020204" pitchFamily="34" charset="0"/>
                          <a:ea typeface="Helvetica Neue"/>
                          <a:cs typeface="Helvetica" panose="020B0604020202020204" pitchFamily="34" charset="0"/>
                          <a:sym typeface="Helvetica Neue"/>
                        </a:rPr>
                        <a:t>tu punto de vista sobre la manera de actuar de los colores en </a:t>
                      </a:r>
                      <a:r>
                        <a:rPr lang="es-PR" sz="1400" b="1" i="1" noProof="0" dirty="0" smtClean="0">
                          <a:latin typeface="Helvetica" panose="020B0604020202020204" pitchFamily="34" charset="0"/>
                          <a:ea typeface="Helvetica Neue"/>
                          <a:cs typeface="Helvetica" panose="020B0604020202020204" pitchFamily="34" charset="0"/>
                          <a:sym typeface="Helvetica Neue"/>
                        </a:rPr>
                        <a:t>Los porqués del clima - Los colores del arcoíris</a:t>
                      </a:r>
                      <a:r>
                        <a:rPr lang="es-PR" sz="14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 ¿Es tu punto de vista igual o diferente al del narrador?  Expl</a:t>
                      </a:r>
                      <a:r>
                        <a:rPr lang="es-PR" noProof="0" dirty="0" smtClean="0">
                          <a:solidFill>
                            <a:srgbClr val="000000"/>
                          </a:solidFill>
                          <a:latin typeface="Helvetica" panose="020B0604020202020204" pitchFamily="34" charset="0"/>
                          <a:ea typeface="Helvetica Neue"/>
                          <a:cs typeface="Helvetica" panose="020B0604020202020204" pitchFamily="34" charset="0"/>
                          <a:sym typeface="Helvetica Neue"/>
                        </a:rPr>
                        <a:t>ica tu respuesta utilizando detalles y ejemplos del texto</a:t>
                      </a:r>
                      <a:r>
                        <a:rPr lang="es-PR" sz="14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a:t>
                      </a:r>
                      <a:endParaRPr lang="es-PR" sz="1400" b="0" i="0" u="none" strike="noStrike" cap="none" noProof="0" dirty="0">
                        <a:solidFill>
                          <a:srgbClr val="000000"/>
                        </a:solidFill>
                        <a:latin typeface="Helvetica" panose="020B0604020202020204" pitchFamily="34" charset="0"/>
                        <a:ea typeface="Helvetica Neue"/>
                        <a:cs typeface="Helvetica" panose="020B0604020202020204" pitchFamily="34" charset="0"/>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37450">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94050">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83325">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72575">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61850">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27300">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04800">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17850">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17850">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07125">
                <a:tc>
                  <a:txBody>
                    <a:bodyPr/>
                    <a:lstStyle/>
                    <a:p>
                      <a:pPr marL="0" marR="0" lvl="0" indent="0" algn="l" rtl="0">
                        <a:spcBef>
                          <a:spcPts val="0"/>
                        </a:spcBef>
                        <a:buSzPct val="25000"/>
                        <a:buNone/>
                      </a:pPr>
                      <a:endParaRPr lang="es-PR" sz="1600"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graphicFrame>
        <p:nvGraphicFramePr>
          <p:cNvPr id="752" name="Shape 752"/>
          <p:cNvGraphicFramePr/>
          <p:nvPr>
            <p:extLst>
              <p:ext uri="{D42A27DB-BD31-4B8C-83A1-F6EECF244321}">
                <p14:modId xmlns:p14="http://schemas.microsoft.com/office/powerpoint/2010/main" val="876131820"/>
              </p:ext>
            </p:extLst>
          </p:nvPr>
        </p:nvGraphicFramePr>
        <p:xfrm>
          <a:off x="304800" y="5181600"/>
          <a:ext cx="7043750" cy="4213440"/>
        </p:xfrm>
        <a:graphic>
          <a:graphicData uri="http://schemas.openxmlformats.org/drawingml/2006/table">
            <a:tbl>
              <a:tblPr firstRow="1" bandRow="1">
                <a:noFill/>
                <a:tableStyleId>{091DE402-5FB3-46B0-AA6F-EA3C15B787BF}</a:tableStyleId>
              </a:tblPr>
              <a:tblGrid>
                <a:gridCol w="7043750"/>
              </a:tblGrid>
              <a:tr h="331475">
                <a:tc>
                  <a:txBody>
                    <a:bodyPr/>
                    <a:lstStyle/>
                    <a:p>
                      <a:pPr marL="342900" marR="0" lvl="0" indent="-342900" algn="l" rtl="0">
                        <a:lnSpc>
                          <a:spcPct val="100000"/>
                        </a:lnSpc>
                        <a:spcBef>
                          <a:spcPts val="0"/>
                        </a:spcBef>
                        <a:spcAft>
                          <a:spcPts val="0"/>
                        </a:spcAft>
                        <a:buClr>
                          <a:srgbClr val="000000"/>
                        </a:buClr>
                        <a:buSzPct val="100000"/>
                        <a:buFont typeface="Helvetica Neue"/>
                        <a:buAutoNum type="arabicPeriod" startAt="8"/>
                      </a:pPr>
                      <a:r>
                        <a:rPr lang="es-MX" sz="1400" noProof="0" dirty="0" smtClean="0">
                          <a:solidFill>
                            <a:srgbClr val="000000"/>
                          </a:solidFill>
                          <a:latin typeface="Helvetica" panose="020B0604020202020204" pitchFamily="34" charset="0"/>
                          <a:ea typeface="Helvetica Neue"/>
                          <a:cs typeface="Helvetica" panose="020B0604020202020204" pitchFamily="34" charset="0"/>
                          <a:sym typeface="Helvetica Neue"/>
                        </a:rPr>
                        <a:t>¿De qué maneras son similares los temas de </a:t>
                      </a:r>
                      <a:r>
                        <a:rPr lang="es-MX" sz="1400" b="1" i="1" noProof="0" dirty="0" smtClean="0">
                          <a:latin typeface="Helvetica" panose="020B0604020202020204" pitchFamily="34" charset="0"/>
                          <a:cs typeface="Helvetica" panose="020B0604020202020204" pitchFamily="34" charset="0"/>
                        </a:rPr>
                        <a:t>El </a:t>
                      </a:r>
                      <a:r>
                        <a:rPr lang="es-MX" sz="1400" b="1" i="1" noProof="0" dirty="0" smtClean="0">
                          <a:latin typeface="Helvetica" panose="020B0604020202020204" pitchFamily="34" charset="0"/>
                          <a:ea typeface="Helvetica Neue"/>
                          <a:cs typeface="Helvetica" panose="020B0604020202020204" pitchFamily="34" charset="0"/>
                          <a:sym typeface="Helvetica Neue"/>
                        </a:rPr>
                        <a:t>arcoíris</a:t>
                      </a:r>
                      <a:r>
                        <a:rPr lang="es-MX" sz="1400" b="1" i="1" noProof="0" dirty="0" smtClean="0">
                          <a:latin typeface="Helvetica" panose="020B0604020202020204" pitchFamily="34" charset="0"/>
                          <a:cs typeface="Helvetica" panose="020B0604020202020204" pitchFamily="34" charset="0"/>
                        </a:rPr>
                        <a:t> de </a:t>
                      </a:r>
                      <a:r>
                        <a:rPr lang="es-MX" sz="1400" b="1" i="1" noProof="0" dirty="0" err="1" smtClean="0">
                          <a:latin typeface="Helvetica" panose="020B0604020202020204" pitchFamily="34" charset="0"/>
                          <a:cs typeface="Helvetica" panose="020B0604020202020204" pitchFamily="34" charset="0"/>
                        </a:rPr>
                        <a:t>Arcy</a:t>
                      </a:r>
                      <a:r>
                        <a:rPr lang="es-MX" sz="1400" b="1" i="1"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 </a:t>
                      </a:r>
                      <a:r>
                        <a:rPr lang="es-MX" sz="1400" noProof="0" dirty="0" smtClean="0">
                          <a:solidFill>
                            <a:srgbClr val="000000"/>
                          </a:solidFill>
                          <a:latin typeface="Helvetica" panose="020B0604020202020204" pitchFamily="34" charset="0"/>
                          <a:ea typeface="Helvetica Neue"/>
                          <a:cs typeface="Helvetica" panose="020B0604020202020204" pitchFamily="34" charset="0"/>
                          <a:sym typeface="Helvetica Neue"/>
                        </a:rPr>
                        <a:t>y</a:t>
                      </a:r>
                      <a:r>
                        <a:rPr lang="es-MX" sz="14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 </a:t>
                      </a:r>
                      <a:r>
                        <a:rPr lang="es-MX" sz="1400" b="1" i="1" noProof="0" dirty="0" smtClean="0">
                          <a:latin typeface="Helvetica" panose="020B0604020202020204" pitchFamily="34" charset="0"/>
                          <a:cs typeface="Helvetica" panose="020B0604020202020204" pitchFamily="34" charset="0"/>
                        </a:rPr>
                        <a:t>Los porqués del clima</a:t>
                      </a:r>
                      <a:r>
                        <a:rPr lang="es-MX" sz="1400" i="1" noProof="0" dirty="0" smtClean="0">
                          <a:latin typeface="Helvetica" panose="020B0604020202020204" pitchFamily="34" charset="0"/>
                          <a:ea typeface="Arial"/>
                          <a:cs typeface="Helvetica" panose="020B0604020202020204" pitchFamily="34" charset="0"/>
                          <a:sym typeface="Arial"/>
                        </a:rPr>
                        <a:t> - </a:t>
                      </a:r>
                      <a:r>
                        <a:rPr lang="es-MX" sz="1400" b="1" i="1" noProof="0" dirty="0" smtClean="0">
                          <a:latin typeface="Helvetica" panose="020B0604020202020204" pitchFamily="34" charset="0"/>
                          <a:cs typeface="Helvetica" panose="020B0604020202020204" pitchFamily="34" charset="0"/>
                        </a:rPr>
                        <a:t>Los colores del </a:t>
                      </a:r>
                      <a:r>
                        <a:rPr lang="es-MX" sz="1400" b="1" i="1" noProof="0" dirty="0" smtClean="0">
                          <a:latin typeface="Helvetica" panose="020B0604020202020204" pitchFamily="34" charset="0"/>
                          <a:ea typeface="Helvetica Neue"/>
                          <a:cs typeface="Helvetica" panose="020B0604020202020204" pitchFamily="34" charset="0"/>
                          <a:sym typeface="Helvetica Neue"/>
                        </a:rPr>
                        <a:t>arcoíris</a:t>
                      </a:r>
                      <a:r>
                        <a:rPr lang="es-MX" sz="14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  </a:t>
                      </a:r>
                      <a:r>
                        <a:rPr lang="es-MX" sz="1400" noProof="0" dirty="0" smtClean="0">
                          <a:latin typeface="Helvetica" panose="020B0604020202020204" pitchFamily="34" charset="0"/>
                          <a:ea typeface="Helvetica Neue"/>
                          <a:cs typeface="Helvetica" panose="020B0604020202020204" pitchFamily="34" charset="0"/>
                          <a:sym typeface="Helvetica Neue"/>
                        </a:rPr>
                        <a:t>¿De qué maneras son </a:t>
                      </a:r>
                      <a:r>
                        <a:rPr lang="es-MX" sz="1400" noProof="0" dirty="0" smtClean="0">
                          <a:solidFill>
                            <a:srgbClr val="000000"/>
                          </a:solidFill>
                          <a:latin typeface="Helvetica" panose="020B0604020202020204" pitchFamily="34" charset="0"/>
                          <a:ea typeface="Helvetica Neue"/>
                          <a:cs typeface="Helvetica" panose="020B0604020202020204" pitchFamily="34" charset="0"/>
                          <a:sym typeface="Helvetica Neue"/>
                        </a:rPr>
                        <a:t>diferentes</a:t>
                      </a:r>
                      <a:r>
                        <a:rPr lang="es-MX" sz="14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  </a:t>
                      </a:r>
                    </a:p>
                    <a:p>
                      <a:pPr marL="0" marR="0" lvl="0" indent="0" algn="l" rtl="0">
                        <a:lnSpc>
                          <a:spcPct val="100000"/>
                        </a:lnSpc>
                        <a:spcBef>
                          <a:spcPts val="0"/>
                        </a:spcBef>
                        <a:spcAft>
                          <a:spcPts val="0"/>
                        </a:spcAft>
                        <a:buClr>
                          <a:schemeClr val="dk1"/>
                        </a:buClr>
                        <a:buSzPct val="25000"/>
                        <a:buFont typeface="Calibri"/>
                        <a:buNone/>
                      </a:pPr>
                      <a:endParaRPr sz="1400" b="0" i="0" u="none" strike="noStrike" cap="none" dirty="0">
                        <a:solidFill>
                          <a:srgbClr val="000000"/>
                        </a:solidFill>
                        <a:latin typeface="Helvetica" panose="020B0604020202020204" pitchFamily="34" charset="0"/>
                        <a:ea typeface="Helvetica Neue"/>
                        <a:cs typeface="Helvetica" panose="020B0604020202020204" pitchFamily="34" charset="0"/>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55275">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46700">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89500">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56100">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22725">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65525">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55925">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74925">
                <a:tc>
                  <a:txBody>
                    <a:bodyPr/>
                    <a:lstStyle/>
                    <a:p>
                      <a:pPr marL="0" marR="0" lvl="0" indent="0" algn="l" rtl="0">
                        <a:spcBef>
                          <a:spcPts val="0"/>
                        </a:spcBef>
                        <a:buSzPct val="25000"/>
                        <a:buNone/>
                      </a:pPr>
                      <a:endParaRPr sz="1400" dirty="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36475">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36475">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36475">
                <a:tc>
                  <a:txBody>
                    <a:bodyPr/>
                    <a:lstStyle/>
                    <a:p>
                      <a:pPr marL="0" marR="0" lvl="0" indent="0" algn="l" rtl="0">
                        <a:spcBef>
                          <a:spcPts val="0"/>
                        </a:spcBef>
                        <a:buSzPct val="25000"/>
                        <a:buNone/>
                      </a:pPr>
                      <a:endParaRPr sz="1400">
                        <a:solidFill>
                          <a:schemeClr val="dk1"/>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cxnSp>
        <p:nvCxnSpPr>
          <p:cNvPr id="753" name="Shape 753"/>
          <p:cNvCxnSpPr/>
          <p:nvPr/>
        </p:nvCxnSpPr>
        <p:spPr>
          <a:xfrm>
            <a:off x="404812" y="5181600"/>
            <a:ext cx="6714584" cy="0"/>
          </a:xfrm>
          <a:prstGeom prst="straightConnector1">
            <a:avLst/>
          </a:prstGeom>
          <a:noFill/>
          <a:ln w="9525" cap="flat" cmpd="sng">
            <a:solidFill>
              <a:srgbClr val="4A7DBA"/>
            </a:solidFill>
            <a:prstDash val="lgDashDot"/>
            <a:round/>
            <a:headEnd type="none" w="med" len="med"/>
            <a:tailEnd type="none" w="med" len="med"/>
          </a:ln>
        </p:spPr>
      </p:cxnSp>
      <p:graphicFrame>
        <p:nvGraphicFramePr>
          <p:cNvPr id="754" name="Shape 754"/>
          <p:cNvGraphicFramePr/>
          <p:nvPr>
            <p:extLst>
              <p:ext uri="{D42A27DB-BD31-4B8C-83A1-F6EECF244321}">
                <p14:modId xmlns:p14="http://schemas.microsoft.com/office/powerpoint/2010/main" val="4210761344"/>
              </p:ext>
            </p:extLst>
          </p:nvPr>
        </p:nvGraphicFramePr>
        <p:xfrm>
          <a:off x="304800" y="9220200"/>
          <a:ext cx="1676400" cy="609605"/>
        </p:xfrm>
        <a:graphic>
          <a:graphicData uri="http://schemas.openxmlformats.org/drawingml/2006/table">
            <a:tbl>
              <a:tblPr>
                <a:noFill/>
                <a:tableStyleId>{5C72B615-E0FF-47F3-B9F9-38AF47F7ADA9}</a:tableStyleId>
              </a:tblPr>
              <a:tblGrid>
                <a:gridCol w="1676400"/>
              </a:tblGrid>
              <a:tr h="12192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RL.3.9     DOK 4 – SYU</a:t>
                      </a:r>
                    </a:p>
                  </a:txBody>
                  <a:tcPr marL="32950" marR="32950" marT="0" marB="0" anchor="ctr">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B8B7"/>
                    </a:solidFill>
                  </a:tcPr>
                </a:tc>
              </a:tr>
              <a:tr h="411475">
                <a:tc>
                  <a:txBody>
                    <a:bodyPr/>
                    <a:lstStyle/>
                    <a:p>
                      <a:pPr marL="0" marR="0" lvl="0" indent="0" algn="l" rtl="0">
                        <a:lnSpc>
                          <a:spcPct val="100000"/>
                        </a:lnSpc>
                        <a:spcBef>
                          <a:spcPts val="0"/>
                        </a:spcBef>
                        <a:spcAft>
                          <a:spcPts val="0"/>
                        </a:spcAft>
                        <a:buSzPct val="25000"/>
                        <a:buNone/>
                      </a:pPr>
                      <a:r>
                        <a:rPr lang="es-ES" sz="800" b="1" dirty="0" smtClean="0">
                          <a:latin typeface="Calibri"/>
                          <a:ea typeface="Calibri"/>
                          <a:cs typeface="Calibri"/>
                          <a:sym typeface="Calibri"/>
                        </a:rPr>
                        <a:t>Sintetiza la información en dos o más textos sobre el </a:t>
                      </a:r>
                      <a:r>
                        <a:rPr lang="es-ES" sz="800" b="1" u="sng" dirty="0" smtClean="0">
                          <a:latin typeface="Calibri"/>
                          <a:ea typeface="Calibri"/>
                          <a:cs typeface="Calibri"/>
                          <a:sym typeface="Calibri"/>
                        </a:rPr>
                        <a:t>tema</a:t>
                      </a:r>
                      <a:r>
                        <a:rPr lang="es-ES" sz="800" b="1" dirty="0" smtClean="0">
                          <a:latin typeface="Calibri"/>
                          <a:ea typeface="Calibri"/>
                          <a:cs typeface="Calibri"/>
                          <a:sym typeface="Calibri"/>
                        </a:rPr>
                        <a:t>, el escenario o la trama, comparando y contrastando para llegar a una conclusión.</a:t>
                      </a:r>
                      <a:endParaRPr lang="en-US" sz="800" b="1" dirty="0">
                        <a:latin typeface="Calibri"/>
                        <a:ea typeface="Calibri"/>
                        <a:cs typeface="Calibri"/>
                        <a:sym typeface="Calibri"/>
                      </a:endParaRPr>
                    </a:p>
                  </a:txBody>
                  <a:tcPr marL="32950" marR="32950" marT="0" marB="0">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E5DFEC"/>
                    </a:solidFill>
                  </a:tcPr>
                </a:tc>
              </a:tr>
            </a:tbl>
          </a:graphicData>
        </a:graphic>
      </p:graphicFrame>
      <p:graphicFrame>
        <p:nvGraphicFramePr>
          <p:cNvPr id="755" name="Shape 755"/>
          <p:cNvGraphicFramePr/>
          <p:nvPr>
            <p:extLst>
              <p:ext uri="{D42A27DB-BD31-4B8C-83A1-F6EECF244321}">
                <p14:modId xmlns:p14="http://schemas.microsoft.com/office/powerpoint/2010/main" val="3633226795"/>
              </p:ext>
            </p:extLst>
          </p:nvPr>
        </p:nvGraphicFramePr>
        <p:xfrm>
          <a:off x="304800" y="4572000"/>
          <a:ext cx="1676400" cy="533400"/>
        </p:xfrm>
        <a:graphic>
          <a:graphicData uri="http://schemas.openxmlformats.org/drawingml/2006/table">
            <a:tbl>
              <a:tblPr>
                <a:noFill/>
                <a:tableStyleId>{5C72B615-E0FF-47F3-B9F9-38AF47F7ADA9}</a:tableStyleId>
              </a:tblPr>
              <a:tblGrid>
                <a:gridCol w="1676400"/>
              </a:tblGrid>
              <a:tr h="13742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RL.3.6    DOK 3 - AN</a:t>
                      </a:r>
                      <a:r>
                        <a:rPr lang="en-US" sz="800" dirty="0">
                          <a:solidFill>
                            <a:srgbClr val="000000"/>
                          </a:solidFill>
                          <a:latin typeface="Calibri"/>
                          <a:ea typeface="Calibri"/>
                          <a:cs typeface="Calibri"/>
                          <a:sym typeface="Calibri"/>
                        </a:rPr>
                        <a:t>A</a:t>
                      </a:r>
                    </a:p>
                  </a:txBody>
                  <a:tcPr marL="34125" marR="34125"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r>
              <a:tr h="395975">
                <a:tc>
                  <a:txBody>
                    <a:bodyPr/>
                    <a:lstStyle/>
                    <a:p>
                      <a:pPr marL="0" marR="0" lvl="0" indent="0" algn="l" rtl="0">
                        <a:lnSpc>
                          <a:spcPct val="100000"/>
                        </a:lnSpc>
                        <a:spcBef>
                          <a:spcPts val="0"/>
                        </a:spcBef>
                        <a:spcAft>
                          <a:spcPts val="0"/>
                        </a:spcAft>
                        <a:buSzPct val="25000"/>
                        <a:buNone/>
                      </a:pPr>
                      <a:r>
                        <a:rPr lang="es-ES" sz="800" b="1" dirty="0" smtClean="0">
                          <a:latin typeface="Calibri"/>
                          <a:ea typeface="Calibri"/>
                          <a:cs typeface="Calibri"/>
                          <a:sym typeface="Calibri"/>
                        </a:rPr>
                        <a:t>Analiza cómo el punto de vista del personaje o del narrador es diferente del suyo propio. </a:t>
                      </a:r>
                      <a:endParaRPr lang="en-US" sz="800" b="1" dirty="0">
                        <a:latin typeface="Calibri"/>
                        <a:ea typeface="Calibri"/>
                        <a:cs typeface="Calibri"/>
                        <a:sym typeface="Calibri"/>
                      </a:endParaRPr>
                    </a:p>
                  </a:txBody>
                  <a:tcPr marL="34125" marR="34125"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sp>
        <p:nvSpPr>
          <p:cNvPr id="756" name="Shape 756"/>
          <p:cNvSpPr txBox="1"/>
          <p:nvPr/>
        </p:nvSpPr>
        <p:spPr>
          <a:xfrm>
            <a:off x="4014387" y="4739283"/>
            <a:ext cx="3105009" cy="276998"/>
          </a:xfrm>
          <a:prstGeom prst="rect">
            <a:avLst/>
          </a:prstGeom>
          <a:noFill/>
          <a:ln>
            <a:noFill/>
          </a:ln>
        </p:spPr>
        <p:txBody>
          <a:bodyPr lIns="91425" tIns="45700" rIns="91425" bIns="45700" anchor="t" anchorCtr="0">
            <a:noAutofit/>
          </a:bodyPr>
          <a:lstStyle/>
          <a:p>
            <a:pPr lvl="0">
              <a:buSzPct val="25000"/>
            </a:pPr>
            <a:r>
              <a:rPr lang="es-EC" sz="1200" i="1" dirty="0" smtClean="0">
                <a:solidFill>
                  <a:schemeClr val="dk1"/>
                </a:solidFill>
                <a:latin typeface="Helvetica" panose="020B0604020202020204" pitchFamily="34" charset="0"/>
                <a:ea typeface="Helvetica Neue"/>
                <a:cs typeface="Helvetica" panose="020B0604020202020204" pitchFamily="34" charset="0"/>
                <a:sym typeface="Helvetica Neue"/>
              </a:rPr>
              <a:t>Maestro solamente) Puntaje final____/</a:t>
            </a:r>
            <a:r>
              <a:rPr lang="en-US" sz="1200" i="1" dirty="0" smtClean="0">
                <a:solidFill>
                  <a:schemeClr val="dk1"/>
                </a:solidFill>
                <a:latin typeface="Helvetica" panose="020B0604020202020204" pitchFamily="34" charset="0"/>
                <a:ea typeface="Helvetica Neue"/>
                <a:cs typeface="Helvetica" panose="020B0604020202020204" pitchFamily="34" charset="0"/>
                <a:sym typeface="Helvetica Neue"/>
              </a:rPr>
              <a:t>3</a:t>
            </a:r>
            <a:endParaRPr lang="en-US" sz="1200" i="1"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757" name="Shape 757"/>
          <p:cNvSpPr txBox="1"/>
          <p:nvPr/>
        </p:nvSpPr>
        <p:spPr>
          <a:xfrm>
            <a:off x="3905390" y="9435404"/>
            <a:ext cx="353622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i="1" dirty="0" smtClean="0">
                <a:solidFill>
                  <a:schemeClr val="dk1"/>
                </a:solidFill>
                <a:latin typeface="Helvetica Neue"/>
                <a:ea typeface="Helvetica Neue"/>
                <a:cs typeface="Helvetica Neue"/>
                <a:sym typeface="Helvetica Neue"/>
              </a:rPr>
              <a:t>(</a:t>
            </a:r>
            <a:r>
              <a:rPr lang="es-PR" sz="1200" i="1" dirty="0" smtClean="0">
                <a:solidFill>
                  <a:schemeClr val="dk1"/>
                </a:solidFill>
                <a:latin typeface="Helvetica" panose="020B0604020202020204" pitchFamily="34" charset="0"/>
                <a:ea typeface="Helvetica Neue"/>
                <a:cs typeface="Helvetica" panose="020B0604020202020204" pitchFamily="34" charset="0"/>
                <a:sym typeface="Helvetica Neue"/>
              </a:rPr>
              <a:t>Maestro solamente) Puntaje final</a:t>
            </a:r>
            <a:r>
              <a:rPr lang="en-US" sz="1200" i="1" dirty="0" smtClean="0">
                <a:solidFill>
                  <a:schemeClr val="dk1"/>
                </a:solidFill>
                <a:latin typeface="Helvetica Neue"/>
                <a:ea typeface="Helvetica Neue"/>
                <a:cs typeface="Helvetica Neue"/>
                <a:sym typeface="Helvetica Neue"/>
              </a:rPr>
              <a:t>____/</a:t>
            </a:r>
            <a:r>
              <a:rPr lang="en-US" sz="1200" i="1" dirty="0">
                <a:solidFill>
                  <a:schemeClr val="dk1"/>
                </a:solidFill>
                <a:latin typeface="Helvetica Neue"/>
                <a:ea typeface="Helvetica Neue"/>
                <a:cs typeface="Helvetica Neue"/>
                <a:sym typeface="Helvetica Neue"/>
              </a:rPr>
              <a:t>3</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37</a:t>
            </a:fld>
            <a:endParaRPr lang="en-US" sz="1200">
              <a:solidFill>
                <a:srgbClr val="888888"/>
              </a:solidFill>
              <a:latin typeface="Calibri"/>
              <a:ea typeface="Calibri"/>
              <a:cs typeface="Calibri"/>
              <a:sym typeface="Calibri"/>
            </a:endParaRPr>
          </a:p>
        </p:txBody>
      </p:sp>
      <p:sp>
        <p:nvSpPr>
          <p:cNvPr id="763" name="Shape 763"/>
          <p:cNvSpPr/>
          <p:nvPr/>
        </p:nvSpPr>
        <p:spPr>
          <a:xfrm>
            <a:off x="323850" y="685800"/>
            <a:ext cx="7124700" cy="6586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s-419" sz="1600" b="1" i="1" dirty="0" smtClean="0">
              <a:solidFill>
                <a:schemeClr val="dk1"/>
              </a:solidFill>
              <a:latin typeface="Calibri"/>
              <a:ea typeface="Calibri"/>
              <a:cs typeface="Calibri"/>
              <a:sym typeface="Calibri"/>
            </a:endParaRPr>
          </a:p>
          <a:p>
            <a:pPr marL="0" marR="0" lvl="0" indent="0" algn="ctr" rtl="0">
              <a:spcBef>
                <a:spcPts val="0"/>
              </a:spcBef>
              <a:buSzPct val="25000"/>
              <a:buNone/>
            </a:pPr>
            <a:r>
              <a:rPr lang="es-419" sz="1800" i="1" dirty="0" smtClean="0">
                <a:solidFill>
                  <a:schemeClr val="dk1"/>
                </a:solidFill>
                <a:latin typeface="Calibri"/>
                <a:ea typeface="Calibri"/>
                <a:cs typeface="Calibri"/>
                <a:sym typeface="Calibri"/>
              </a:rPr>
              <a:t>Los colores del arcoíris</a:t>
            </a:r>
          </a:p>
          <a:p>
            <a:pPr marL="0" marR="0" lvl="0" indent="0" algn="ctr" rtl="0">
              <a:spcBef>
                <a:spcPts val="0"/>
              </a:spcBef>
              <a:buSzPct val="25000"/>
              <a:buNone/>
            </a:pPr>
            <a:r>
              <a:rPr lang="es-419" sz="1200" i="1" dirty="0" smtClean="0">
                <a:solidFill>
                  <a:schemeClr val="dk1"/>
                </a:solidFill>
                <a:latin typeface="Calibri"/>
                <a:ea typeface="Calibri"/>
                <a:cs typeface="Calibri"/>
                <a:sym typeface="Calibri"/>
              </a:rPr>
              <a:t>Por </a:t>
            </a:r>
            <a:r>
              <a:rPr lang="es-419" sz="1200" i="1" dirty="0" err="1" smtClean="0">
                <a:solidFill>
                  <a:schemeClr val="dk1"/>
                </a:solidFill>
                <a:latin typeface="Calibri"/>
                <a:ea typeface="Calibri"/>
                <a:cs typeface="Calibri"/>
                <a:sym typeface="Calibri"/>
              </a:rPr>
              <a:t>Nussbaum</a:t>
            </a:r>
            <a:endParaRPr lang="es-419" sz="1200" i="1" dirty="0" smtClean="0">
              <a:solidFill>
                <a:schemeClr val="dk1"/>
              </a:solidFill>
              <a:latin typeface="Calibri"/>
              <a:ea typeface="Calibri"/>
              <a:cs typeface="Calibri"/>
              <a:sym typeface="Calibri"/>
            </a:endParaRPr>
          </a:p>
          <a:p>
            <a:pPr marL="0" marR="0" lvl="0" indent="0" algn="ctr" rtl="0">
              <a:spcBef>
                <a:spcPts val="0"/>
              </a:spcBef>
              <a:buNone/>
            </a:pPr>
            <a:endParaRPr lang="es-419" sz="1600" u="sng" dirty="0" smtClean="0">
              <a:solidFill>
                <a:schemeClr val="dk1"/>
              </a:solidFill>
              <a:latin typeface="Calibri"/>
              <a:ea typeface="Calibri"/>
              <a:cs typeface="Calibri"/>
              <a:sym typeface="Calibri"/>
            </a:endParaRPr>
          </a:p>
          <a:p>
            <a:pPr marL="0" marR="0" lvl="0" indent="0" algn="l" rtl="0">
              <a:spcBef>
                <a:spcPts val="0"/>
              </a:spcBef>
              <a:buNone/>
            </a:pPr>
            <a:r>
              <a:rPr lang="es-419" dirty="0" smtClean="0">
                <a:solidFill>
                  <a:schemeClr val="dk1"/>
                </a:solidFill>
                <a:latin typeface="Calibri"/>
                <a:ea typeface="Calibri"/>
                <a:cs typeface="Calibri"/>
                <a:sym typeface="Calibri"/>
              </a:rPr>
              <a:t>Los arcoíris</a:t>
            </a:r>
            <a:r>
              <a:rPr lang="es-419" sz="1600" i="1" dirty="0" smtClean="0">
                <a:solidFill>
                  <a:schemeClr val="dk1"/>
                </a:solidFill>
                <a:latin typeface="Helvetica Neue"/>
                <a:ea typeface="Helvetica Neue"/>
                <a:cs typeface="Helvetica Neue"/>
                <a:sym typeface="Helvetica Neue"/>
              </a:rPr>
              <a:t> </a:t>
            </a:r>
            <a:r>
              <a:rPr lang="es-419" dirty="0" smtClean="0">
                <a:solidFill>
                  <a:schemeClr val="dk1"/>
                </a:solidFill>
                <a:latin typeface="Calibri"/>
                <a:ea typeface="Calibri"/>
                <a:cs typeface="Calibri"/>
                <a:sym typeface="Calibri"/>
              </a:rPr>
              <a:t>se ven cuando sale el sol después de un aguacero</a:t>
            </a:r>
            <a:r>
              <a:rPr lang="es-419" sz="1400" dirty="0" smtClean="0">
                <a:solidFill>
                  <a:schemeClr val="dk1"/>
                </a:solidFill>
                <a:latin typeface="Calibri"/>
                <a:ea typeface="Calibri"/>
                <a:cs typeface="Calibri"/>
                <a:sym typeface="Calibri"/>
              </a:rPr>
              <a:t>. El sol brilla a </a:t>
            </a:r>
            <a:r>
              <a:rPr lang="es-419" dirty="0" smtClean="0">
                <a:solidFill>
                  <a:schemeClr val="dk1"/>
                </a:solidFill>
                <a:latin typeface="Calibri"/>
                <a:ea typeface="Calibri"/>
                <a:cs typeface="Calibri"/>
                <a:sym typeface="Calibri"/>
              </a:rPr>
              <a:t>través</a:t>
            </a:r>
            <a:r>
              <a:rPr lang="es-419" sz="1400" dirty="0" smtClean="0">
                <a:solidFill>
                  <a:schemeClr val="dk1"/>
                </a:solidFill>
                <a:latin typeface="Calibri"/>
                <a:ea typeface="Calibri"/>
                <a:cs typeface="Calibri"/>
                <a:sym typeface="Calibri"/>
              </a:rPr>
              <a:t> de las gotas de agua. Esto forma un </a:t>
            </a:r>
            <a:r>
              <a:rPr lang="es-419" dirty="0" smtClean="0">
                <a:solidFill>
                  <a:schemeClr val="dk1"/>
                </a:solidFill>
                <a:latin typeface="Calibri"/>
                <a:ea typeface="Calibri"/>
                <a:cs typeface="Calibri"/>
                <a:sym typeface="Calibri"/>
              </a:rPr>
              <a:t>arcoíris</a:t>
            </a:r>
            <a:r>
              <a:rPr lang="es-419" sz="1400" dirty="0" smtClean="0">
                <a:solidFill>
                  <a:schemeClr val="dk1"/>
                </a:solidFill>
                <a:latin typeface="Calibri"/>
                <a:ea typeface="Calibri"/>
                <a:cs typeface="Calibri"/>
                <a:sym typeface="Calibri"/>
              </a:rPr>
              <a:t>. </a:t>
            </a: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r>
              <a:rPr lang="es-419" dirty="0" smtClean="0">
                <a:solidFill>
                  <a:schemeClr val="dk1"/>
                </a:solidFill>
                <a:latin typeface="Calibri"/>
                <a:ea typeface="Calibri"/>
                <a:cs typeface="Calibri"/>
                <a:sym typeface="Calibri"/>
              </a:rPr>
              <a:t>Cuando la luz solar brilla a través de las gotas de lluvia se inclina de diferentes formas</a:t>
            </a:r>
            <a:r>
              <a:rPr lang="es-419" sz="1400" dirty="0" smtClean="0">
                <a:solidFill>
                  <a:schemeClr val="dk1"/>
                </a:solidFill>
                <a:latin typeface="Calibri"/>
                <a:ea typeface="Calibri"/>
                <a:cs typeface="Calibri"/>
                <a:sym typeface="Calibri"/>
              </a:rPr>
              <a:t>. Las inclinaciones forman los colores rojo, anaranjado, </a:t>
            </a:r>
            <a:r>
              <a:rPr lang="es-419" dirty="0" smtClean="0">
                <a:solidFill>
                  <a:schemeClr val="dk1"/>
                </a:solidFill>
                <a:latin typeface="Calibri"/>
                <a:ea typeface="Calibri"/>
                <a:cs typeface="Calibri"/>
                <a:sym typeface="Calibri"/>
              </a:rPr>
              <a:t>amarillo</a:t>
            </a:r>
            <a:r>
              <a:rPr lang="es-419" sz="1400" dirty="0" smtClean="0">
                <a:solidFill>
                  <a:schemeClr val="dk1"/>
                </a:solidFill>
                <a:latin typeface="Calibri"/>
                <a:ea typeface="Calibri"/>
                <a:cs typeface="Calibri"/>
                <a:sym typeface="Calibri"/>
              </a:rPr>
              <a:t>, verde, azul y morado que puedes ver en </a:t>
            </a:r>
            <a:r>
              <a:rPr lang="es-419" dirty="0" smtClean="0">
                <a:solidFill>
                  <a:schemeClr val="dk1"/>
                </a:solidFill>
                <a:latin typeface="Calibri"/>
                <a:ea typeface="Calibri"/>
                <a:cs typeface="Calibri"/>
                <a:sym typeface="Calibri"/>
              </a:rPr>
              <a:t>un arcoíris</a:t>
            </a:r>
            <a:r>
              <a:rPr lang="es-419" sz="1400" dirty="0" smtClean="0">
                <a:solidFill>
                  <a:schemeClr val="dk1"/>
                </a:solidFill>
                <a:latin typeface="Calibri"/>
                <a:ea typeface="Calibri"/>
                <a:cs typeface="Calibri"/>
                <a:sym typeface="Calibri"/>
              </a:rPr>
              <a:t>.  Ju</a:t>
            </a:r>
            <a:r>
              <a:rPr lang="es-419" dirty="0" smtClean="0">
                <a:solidFill>
                  <a:schemeClr val="dk1"/>
                </a:solidFill>
                <a:latin typeface="Calibri"/>
                <a:ea typeface="Calibri"/>
                <a:cs typeface="Calibri"/>
                <a:sym typeface="Calibri"/>
              </a:rPr>
              <a:t>ntos</a:t>
            </a:r>
            <a:r>
              <a:rPr lang="es-419" sz="1400" dirty="0" smtClean="0">
                <a:solidFill>
                  <a:schemeClr val="dk1"/>
                </a:solidFill>
                <a:latin typeface="Calibri"/>
                <a:ea typeface="Calibri"/>
                <a:cs typeface="Calibri"/>
                <a:sym typeface="Calibri"/>
              </a:rPr>
              <a:t>, estos colores son conocidos como </a:t>
            </a:r>
            <a:r>
              <a:rPr lang="es-419" dirty="0" smtClean="0">
                <a:solidFill>
                  <a:schemeClr val="dk1"/>
                </a:solidFill>
                <a:latin typeface="Calibri"/>
                <a:ea typeface="Calibri"/>
                <a:cs typeface="Calibri"/>
                <a:sym typeface="Calibri"/>
              </a:rPr>
              <a:t>el </a:t>
            </a:r>
            <a:r>
              <a:rPr lang="es-419" b="1" u="sng" dirty="0" smtClean="0">
                <a:solidFill>
                  <a:schemeClr val="dk1"/>
                </a:solidFill>
                <a:latin typeface="Calibri"/>
                <a:ea typeface="Calibri"/>
                <a:cs typeface="Calibri"/>
                <a:sym typeface="Calibri"/>
              </a:rPr>
              <a:t>es</a:t>
            </a:r>
            <a:r>
              <a:rPr lang="es-419" sz="1400" b="1" u="sng" dirty="0" smtClean="0">
                <a:solidFill>
                  <a:schemeClr val="dk1"/>
                </a:solidFill>
                <a:latin typeface="Calibri"/>
                <a:ea typeface="Calibri"/>
                <a:cs typeface="Calibri"/>
                <a:sym typeface="Calibri"/>
              </a:rPr>
              <a:t>pectr</a:t>
            </a:r>
            <a:r>
              <a:rPr lang="es-419" b="1" u="sng" dirty="0" smtClean="0">
                <a:solidFill>
                  <a:schemeClr val="dk1"/>
                </a:solidFill>
                <a:latin typeface="Calibri"/>
                <a:ea typeface="Calibri"/>
                <a:cs typeface="Calibri"/>
                <a:sym typeface="Calibri"/>
              </a:rPr>
              <a:t>o</a:t>
            </a:r>
            <a:r>
              <a:rPr lang="es-419" sz="1400" dirty="0" smtClean="0">
                <a:solidFill>
                  <a:schemeClr val="dk1"/>
                </a:solidFill>
                <a:latin typeface="Calibri"/>
                <a:ea typeface="Calibri"/>
                <a:cs typeface="Calibri"/>
                <a:sym typeface="Calibri"/>
              </a:rPr>
              <a:t>. Estos colores a veces se pueden ver </a:t>
            </a:r>
            <a:r>
              <a:rPr lang="es-419" dirty="0" smtClean="0">
                <a:solidFill>
                  <a:schemeClr val="dk1"/>
                </a:solidFill>
                <a:latin typeface="Calibri"/>
                <a:ea typeface="Calibri"/>
                <a:cs typeface="Calibri"/>
                <a:sym typeface="Calibri"/>
              </a:rPr>
              <a:t>también</a:t>
            </a:r>
            <a:r>
              <a:rPr lang="es-419" sz="1400" dirty="0" smtClean="0">
                <a:solidFill>
                  <a:schemeClr val="dk1"/>
                </a:solidFill>
                <a:latin typeface="Calibri"/>
                <a:ea typeface="Calibri"/>
                <a:cs typeface="Calibri"/>
                <a:sym typeface="Calibri"/>
              </a:rPr>
              <a:t> en las </a:t>
            </a:r>
            <a:r>
              <a:rPr lang="es-419" dirty="0" smtClean="0">
                <a:solidFill>
                  <a:schemeClr val="dk1"/>
                </a:solidFill>
                <a:latin typeface="Calibri"/>
                <a:ea typeface="Calibri"/>
                <a:cs typeface="Calibri"/>
                <a:sym typeface="Calibri"/>
              </a:rPr>
              <a:t>cascadas</a:t>
            </a:r>
            <a:r>
              <a:rPr lang="es-419" sz="1400" dirty="0" smtClean="0">
                <a:solidFill>
                  <a:schemeClr val="dk1"/>
                </a:solidFill>
                <a:latin typeface="Calibri"/>
                <a:ea typeface="Calibri"/>
                <a:cs typeface="Calibri"/>
                <a:sym typeface="Calibri"/>
              </a:rPr>
              <a:t>. </a:t>
            </a: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lvl="0" rtl="0">
              <a:spcBef>
                <a:spcPts val="0"/>
              </a:spcBef>
              <a:buClr>
                <a:schemeClr val="dk1"/>
              </a:buClr>
              <a:buFont typeface="Arial"/>
              <a:buNone/>
            </a:pPr>
            <a:r>
              <a:rPr lang="es-419" dirty="0" smtClean="0">
                <a:solidFill>
                  <a:schemeClr val="dk1"/>
                </a:solidFill>
                <a:latin typeface="Calibri"/>
                <a:ea typeface="Calibri"/>
                <a:cs typeface="Calibri"/>
                <a:sym typeface="Calibri"/>
              </a:rPr>
              <a:t>¿Sabías que también hay doble arcoíris? En un doble arcoíris, la luz solar se refleja dos veces dentro del agua. Esto forma dos arcoíris.  En un doble arcoíris, los colores de arriba están en posición opuesta a los de abajo.  En vez del color morado  estar arriba, puedes verlo en la parte de abajo.</a:t>
            </a:r>
          </a:p>
          <a:p>
            <a:pPr marL="0" marR="0" lvl="0" indent="0" algn="l" rtl="0">
              <a:spcBef>
                <a:spcPts val="0"/>
              </a:spcBef>
              <a:buNone/>
            </a:pPr>
            <a:endParaRPr lang="es-419"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lvl="0" rtl="0">
              <a:spcBef>
                <a:spcPts val="0"/>
              </a:spcBef>
              <a:buClr>
                <a:schemeClr val="dk1"/>
              </a:buClr>
              <a:buFont typeface="Arial"/>
              <a:buNone/>
            </a:pPr>
            <a:r>
              <a:rPr lang="es-419" dirty="0" smtClean="0">
                <a:solidFill>
                  <a:schemeClr val="dk1"/>
                </a:solidFill>
                <a:latin typeface="Calibri"/>
                <a:ea typeface="Calibri"/>
                <a:cs typeface="Calibri"/>
                <a:sym typeface="Calibri"/>
              </a:rPr>
              <a:t>¡También hay arcoíris que se ven blancos!  Estos arcoíris se llaman </a:t>
            </a:r>
            <a:r>
              <a:rPr lang="es-419" b="1" u="sng" dirty="0" smtClean="0">
                <a:solidFill>
                  <a:schemeClr val="dk1"/>
                </a:solidFill>
                <a:latin typeface="Calibri"/>
                <a:ea typeface="Calibri"/>
                <a:cs typeface="Calibri"/>
                <a:sym typeface="Calibri"/>
              </a:rPr>
              <a:t>arcos lunares</a:t>
            </a:r>
            <a:r>
              <a:rPr lang="es-419" dirty="0" smtClean="0">
                <a:solidFill>
                  <a:schemeClr val="dk1"/>
                </a:solidFill>
                <a:latin typeface="Calibri"/>
                <a:ea typeface="Calibri"/>
                <a:cs typeface="Calibri"/>
                <a:sym typeface="Calibri"/>
              </a:rPr>
              <a:t>. Son tan raros que muy pocas personas podrán ver uno alguna vez.  Los arcos lunares son causados por la luz de la luna (en vez de la luz del sol) brillando  a través de gotas de agua. </a:t>
            </a:r>
          </a:p>
          <a:p>
            <a:pPr marL="0" marR="0" lvl="0" indent="0" algn="l" rtl="0">
              <a:spcBef>
                <a:spcPts val="0"/>
              </a:spcBef>
              <a:buNone/>
            </a:pPr>
            <a:endParaRPr lang="es-419"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smtClean="0">
              <a:solidFill>
                <a:schemeClr val="dk1"/>
              </a:solidFill>
              <a:latin typeface="Calibri"/>
              <a:ea typeface="Calibri"/>
              <a:cs typeface="Calibri"/>
              <a:sym typeface="Calibri"/>
            </a:endParaRPr>
          </a:p>
          <a:p>
            <a:pPr marL="0" marR="0" lvl="0" indent="0" algn="l" rtl="0">
              <a:spcBef>
                <a:spcPts val="0"/>
              </a:spcBef>
              <a:buNone/>
            </a:pPr>
            <a:endParaRPr lang="es-419" sz="1400" dirty="0">
              <a:solidFill>
                <a:schemeClr val="dk1"/>
              </a:solidFill>
              <a:latin typeface="Calibri"/>
              <a:ea typeface="Calibri"/>
              <a:cs typeface="Calibri"/>
              <a:sym typeface="Calibri"/>
            </a:endParaRPr>
          </a:p>
        </p:txBody>
      </p:sp>
      <p:pic>
        <p:nvPicPr>
          <p:cNvPr id="764" name="Shape 764"/>
          <p:cNvPicPr preferRelativeResize="0"/>
          <p:nvPr/>
        </p:nvPicPr>
        <p:blipFill rotWithShape="1">
          <a:blip r:embed="rId3">
            <a:alphaModFix/>
          </a:blip>
          <a:srcRect/>
          <a:stretch/>
        </p:blipFill>
        <p:spPr>
          <a:xfrm>
            <a:off x="2347913" y="4508863"/>
            <a:ext cx="2105100" cy="1371600"/>
          </a:xfrm>
          <a:prstGeom prst="rect">
            <a:avLst/>
          </a:prstGeom>
          <a:noFill/>
          <a:ln w="38100" cap="sq" cmpd="sng">
            <a:solidFill>
              <a:srgbClr val="000000"/>
            </a:solidFill>
            <a:prstDash val="solid"/>
            <a:miter/>
            <a:headEnd type="none" w="med" len="med"/>
            <a:tailEnd type="none" w="med" len="med"/>
          </a:ln>
        </p:spPr>
      </p:pic>
      <p:pic>
        <p:nvPicPr>
          <p:cNvPr id="765" name="Shape 765"/>
          <p:cNvPicPr preferRelativeResize="0"/>
          <p:nvPr/>
        </p:nvPicPr>
        <p:blipFill rotWithShape="1">
          <a:blip r:embed="rId4">
            <a:alphaModFix/>
          </a:blip>
          <a:srcRect/>
          <a:stretch/>
        </p:blipFill>
        <p:spPr>
          <a:xfrm>
            <a:off x="2347913" y="7272300"/>
            <a:ext cx="2105100" cy="1371600"/>
          </a:xfrm>
          <a:prstGeom prst="rect">
            <a:avLst/>
          </a:prstGeom>
          <a:noFill/>
          <a:ln w="38100" cap="sq" cmpd="sng">
            <a:solidFill>
              <a:srgbClr val="000000"/>
            </a:solidFill>
            <a:prstDash val="solid"/>
            <a:miter/>
            <a:headEnd type="none" w="med" len="med"/>
            <a:tailEnd type="none" w="med" len="med"/>
          </a:ln>
        </p:spPr>
      </p:pic>
      <p:sp>
        <p:nvSpPr>
          <p:cNvPr id="8" name="Shape 687"/>
          <p:cNvSpPr txBox="1"/>
          <p:nvPr/>
        </p:nvSpPr>
        <p:spPr>
          <a:xfrm>
            <a:off x="5315768" y="196517"/>
            <a:ext cx="2307548" cy="78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900" dirty="0" smtClean="0">
                <a:solidFill>
                  <a:schemeClr val="dk1"/>
                </a:solidFill>
                <a:latin typeface="Calibri"/>
                <a:ea typeface="Calibri"/>
                <a:cs typeface="Calibri"/>
                <a:sym typeface="Calibri"/>
              </a:rPr>
              <a:t>Equivalencia de grado: 4.0</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Escala </a:t>
            </a:r>
            <a:r>
              <a:rPr lang="es-419" sz="900" dirty="0" err="1" smtClean="0">
                <a:solidFill>
                  <a:schemeClr val="dk1"/>
                </a:solidFill>
                <a:latin typeface="Calibri"/>
                <a:ea typeface="Calibri"/>
                <a:cs typeface="Calibri"/>
                <a:sym typeface="Calibri"/>
              </a:rPr>
              <a:t>Lexile</a:t>
            </a:r>
            <a:r>
              <a:rPr lang="es-419" sz="900" dirty="0" smtClean="0">
                <a:solidFill>
                  <a:schemeClr val="dk1"/>
                </a:solidFill>
                <a:latin typeface="Calibri"/>
                <a:ea typeface="Calibri"/>
                <a:cs typeface="Calibri"/>
                <a:sym typeface="Calibri"/>
              </a:rPr>
              <a:t>: 690L</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Promedio de lo largo de la oración:  10.19</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Promedio de la frecuencia de palabras: 3.52</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Número de palabras: 163</a:t>
            </a:r>
          </a:p>
          <a:p>
            <a:pPr marL="0" marR="0" lvl="0" indent="0" algn="l" rtl="0">
              <a:spcBef>
                <a:spcPts val="0"/>
              </a:spcBef>
              <a:buSzPct val="25000"/>
              <a:buNone/>
            </a:pPr>
            <a:r>
              <a:rPr lang="es-419" sz="900" b="1" i="1" dirty="0" smtClean="0">
                <a:solidFill>
                  <a:schemeClr val="dk1"/>
                </a:solidFill>
                <a:latin typeface="Calibri"/>
                <a:ea typeface="Calibri"/>
                <a:cs typeface="Calibri"/>
                <a:sym typeface="Calibri"/>
              </a:rPr>
              <a:t>Nota: Basado en el texto original en inglés</a:t>
            </a:r>
            <a:endParaRPr lang="es-419" sz="900" b="1" i="1"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38</a:t>
            </a:fld>
            <a:endParaRPr lang="es-419" sz="1200" dirty="0">
              <a:solidFill>
                <a:srgbClr val="888888"/>
              </a:solidFill>
              <a:latin typeface="Calibri"/>
              <a:ea typeface="Calibri"/>
              <a:cs typeface="Calibri"/>
              <a:sym typeface="Calibri"/>
            </a:endParaRPr>
          </a:p>
        </p:txBody>
      </p:sp>
      <p:sp>
        <p:nvSpPr>
          <p:cNvPr id="773" name="Shape 773"/>
          <p:cNvSpPr txBox="1"/>
          <p:nvPr/>
        </p:nvSpPr>
        <p:spPr>
          <a:xfrm>
            <a:off x="3760537" y="4204524"/>
            <a:ext cx="3445403" cy="15953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1200" b="1" u="sng" dirty="0" smtClean="0">
                <a:solidFill>
                  <a:schemeClr val="dk1"/>
                </a:solidFill>
                <a:latin typeface="Calibri"/>
                <a:ea typeface="Calibri"/>
                <a:cs typeface="Calibri"/>
                <a:sym typeface="Calibri"/>
              </a:rPr>
              <a:t>¿Pueden los arcoíris formar un círculo completo</a:t>
            </a:r>
            <a:r>
              <a:rPr lang="es-419" sz="1200" b="1" dirty="0" smtClean="0">
                <a:solidFill>
                  <a:schemeClr val="dk1"/>
                </a:solidFill>
                <a:latin typeface="Calibri"/>
                <a:ea typeface="Calibri"/>
                <a:cs typeface="Calibri"/>
                <a:sym typeface="Calibri"/>
              </a:rPr>
              <a:t>?</a:t>
            </a:r>
            <a:r>
              <a:rPr lang="es-419" sz="1200" dirty="0" smtClean="0">
                <a:solidFill>
                  <a:schemeClr val="dk1"/>
                </a:solidFill>
                <a:latin typeface="Calibri"/>
                <a:ea typeface="Calibri"/>
                <a:cs typeface="Calibri"/>
                <a:sym typeface="Calibri"/>
              </a:rPr>
              <a:t/>
            </a:r>
            <a:br>
              <a:rPr lang="es-419" sz="1200" dirty="0" smtClean="0">
                <a:solidFill>
                  <a:schemeClr val="dk1"/>
                </a:solidFill>
                <a:latin typeface="Calibri"/>
                <a:ea typeface="Calibri"/>
                <a:cs typeface="Calibri"/>
                <a:sym typeface="Calibri"/>
              </a:rPr>
            </a:br>
            <a:r>
              <a:rPr lang="es-419" sz="1200" dirty="0" smtClean="0">
                <a:solidFill>
                  <a:schemeClr val="dk1"/>
                </a:solidFill>
                <a:latin typeface="Calibri"/>
                <a:ea typeface="Calibri"/>
                <a:cs typeface="Calibri"/>
                <a:sym typeface="Calibri"/>
              </a:rPr>
              <a:t>Si pudieras subir lo suficientemente alto en el cielo es posible que puedas ver todo el  arcoíris.  cuando el sol y la lluvia forman un arcoíris, es en realidad un círculo completo. No podemos ver todo el círculo porque el </a:t>
            </a:r>
            <a:r>
              <a:rPr lang="es-419" sz="1200" b="1" u="sng" dirty="0" smtClean="0">
                <a:solidFill>
                  <a:schemeClr val="dk1"/>
                </a:solidFill>
                <a:latin typeface="Calibri"/>
                <a:ea typeface="Calibri"/>
                <a:cs typeface="Calibri"/>
                <a:sym typeface="Calibri"/>
              </a:rPr>
              <a:t>horizonte</a:t>
            </a:r>
            <a:r>
              <a:rPr lang="es-419" sz="1200" dirty="0" smtClean="0">
                <a:solidFill>
                  <a:schemeClr val="dk1"/>
                </a:solidFill>
                <a:latin typeface="Calibri"/>
                <a:ea typeface="Calibri"/>
                <a:cs typeface="Calibri"/>
                <a:sym typeface="Calibri"/>
              </a:rPr>
              <a:t> bloquea nuestra vista. A veces los pilotos que vuelan alto en el cielo pueden ver el círculo completo de los arcoíris.</a:t>
            </a:r>
          </a:p>
          <a:p>
            <a:pPr marL="0" marR="0" lvl="0" indent="0" algn="l" rtl="0">
              <a:spcBef>
                <a:spcPts val="0"/>
              </a:spcBef>
              <a:buNone/>
            </a:pPr>
            <a:endParaRPr lang="es-419" sz="1400" dirty="0">
              <a:solidFill>
                <a:schemeClr val="dk1"/>
              </a:solidFill>
              <a:latin typeface="Calibri"/>
              <a:ea typeface="Calibri"/>
              <a:cs typeface="Calibri"/>
              <a:sym typeface="Calibri"/>
            </a:endParaRPr>
          </a:p>
        </p:txBody>
      </p:sp>
      <p:pic>
        <p:nvPicPr>
          <p:cNvPr id="774" name="Shape 774"/>
          <p:cNvPicPr preferRelativeResize="0"/>
          <p:nvPr/>
        </p:nvPicPr>
        <p:blipFill rotWithShape="1">
          <a:blip r:embed="rId3">
            <a:alphaModFix/>
          </a:blip>
          <a:srcRect/>
          <a:stretch/>
        </p:blipFill>
        <p:spPr>
          <a:xfrm>
            <a:off x="3922463" y="2352388"/>
            <a:ext cx="2851665" cy="1446475"/>
          </a:xfrm>
          <a:prstGeom prst="rect">
            <a:avLst/>
          </a:prstGeom>
          <a:solidFill>
            <a:srgbClr val="ECECEC"/>
          </a:solidFill>
          <a:ln w="88900" cap="sq" cmpd="sng">
            <a:solidFill>
              <a:srgbClr val="FFFFFF"/>
            </a:solidFill>
            <a:prstDash val="solid"/>
            <a:miter/>
            <a:headEnd type="none" w="med" len="med"/>
            <a:tailEnd type="none" w="med" len="med"/>
          </a:ln>
        </p:spPr>
      </p:pic>
      <p:pic>
        <p:nvPicPr>
          <p:cNvPr id="775" name="Shape 775"/>
          <p:cNvPicPr preferRelativeResize="0"/>
          <p:nvPr/>
        </p:nvPicPr>
        <p:blipFill rotWithShape="1">
          <a:blip r:embed="rId4">
            <a:alphaModFix/>
          </a:blip>
          <a:srcRect/>
          <a:stretch/>
        </p:blipFill>
        <p:spPr>
          <a:xfrm>
            <a:off x="701380" y="3959640"/>
            <a:ext cx="2546757" cy="1777973"/>
          </a:xfrm>
          <a:prstGeom prst="rect">
            <a:avLst/>
          </a:prstGeom>
          <a:solidFill>
            <a:srgbClr val="ECECEC"/>
          </a:solidFill>
          <a:ln w="88900" cap="sq" cmpd="sng">
            <a:solidFill>
              <a:srgbClr val="FFFFFF"/>
            </a:solidFill>
            <a:prstDash val="solid"/>
            <a:miter/>
            <a:headEnd type="none" w="med" len="med"/>
            <a:tailEnd type="none" w="med" len="med"/>
          </a:ln>
        </p:spPr>
      </p:pic>
      <p:pic>
        <p:nvPicPr>
          <p:cNvPr id="776" name="Shape 776"/>
          <p:cNvPicPr preferRelativeResize="0"/>
          <p:nvPr/>
        </p:nvPicPr>
        <p:blipFill rotWithShape="1">
          <a:blip r:embed="rId5">
            <a:alphaModFix/>
          </a:blip>
          <a:srcRect/>
          <a:stretch/>
        </p:blipFill>
        <p:spPr>
          <a:xfrm>
            <a:off x="4209394" y="6094338"/>
            <a:ext cx="2036582" cy="1446474"/>
          </a:xfrm>
          <a:prstGeom prst="rect">
            <a:avLst/>
          </a:prstGeom>
          <a:noFill/>
          <a:ln w="38100" cap="sq" cmpd="sng">
            <a:solidFill>
              <a:srgbClr val="000000"/>
            </a:solidFill>
            <a:prstDash val="solid"/>
            <a:miter/>
            <a:headEnd type="none" w="med" len="med"/>
            <a:tailEnd type="none" w="med" len="med"/>
          </a:ln>
        </p:spPr>
      </p:pic>
      <p:pic>
        <p:nvPicPr>
          <p:cNvPr id="777" name="Shape 777"/>
          <p:cNvPicPr preferRelativeResize="0"/>
          <p:nvPr/>
        </p:nvPicPr>
        <p:blipFill rotWithShape="1">
          <a:blip r:embed="rId6">
            <a:alphaModFix/>
          </a:blip>
          <a:srcRect/>
          <a:stretch/>
        </p:blipFill>
        <p:spPr>
          <a:xfrm>
            <a:off x="4209394" y="7835241"/>
            <a:ext cx="2136815" cy="1447117"/>
          </a:xfrm>
          <a:prstGeom prst="rect">
            <a:avLst/>
          </a:prstGeom>
          <a:solidFill>
            <a:srgbClr val="ECECEC"/>
          </a:solidFill>
          <a:ln w="88900" cap="sq" cmpd="sng">
            <a:solidFill>
              <a:srgbClr val="FFFFFF"/>
            </a:solidFill>
            <a:prstDash val="solid"/>
            <a:miter/>
            <a:headEnd type="none" w="med" len="med"/>
            <a:tailEnd type="none" w="med" len="med"/>
          </a:ln>
        </p:spPr>
      </p:pic>
      <p:sp>
        <p:nvSpPr>
          <p:cNvPr id="778" name="Shape 778"/>
          <p:cNvSpPr txBox="1"/>
          <p:nvPr/>
        </p:nvSpPr>
        <p:spPr>
          <a:xfrm>
            <a:off x="405092" y="1194804"/>
            <a:ext cx="6800849" cy="11844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1200" b="1" u="sng" dirty="0" smtClean="0">
                <a:solidFill>
                  <a:schemeClr val="dk1"/>
                </a:solidFill>
                <a:latin typeface="Calibri"/>
                <a:ea typeface="Calibri"/>
                <a:cs typeface="Calibri"/>
                <a:sym typeface="Calibri"/>
              </a:rPr>
              <a:t>¿Cómo se forman los arcoíris</a:t>
            </a:r>
            <a:r>
              <a:rPr lang="es-419" sz="1200" b="1" dirty="0" smtClean="0">
                <a:solidFill>
                  <a:schemeClr val="dk1"/>
                </a:solidFill>
                <a:latin typeface="Calibri"/>
                <a:ea typeface="Calibri"/>
                <a:cs typeface="Calibri"/>
                <a:sym typeface="Calibri"/>
              </a:rPr>
              <a:t>?</a:t>
            </a:r>
            <a:r>
              <a:rPr lang="es-419" sz="1200" dirty="0" smtClean="0">
                <a:solidFill>
                  <a:schemeClr val="dk1"/>
                </a:solidFill>
                <a:latin typeface="Calibri"/>
                <a:ea typeface="Calibri"/>
                <a:cs typeface="Calibri"/>
                <a:sym typeface="Calibri"/>
              </a:rPr>
              <a:t/>
            </a:r>
            <a:br>
              <a:rPr lang="es-419" sz="1200" dirty="0" smtClean="0">
                <a:solidFill>
                  <a:schemeClr val="dk1"/>
                </a:solidFill>
                <a:latin typeface="Calibri"/>
                <a:ea typeface="Calibri"/>
                <a:cs typeface="Calibri"/>
                <a:sym typeface="Calibri"/>
              </a:rPr>
            </a:br>
            <a:r>
              <a:rPr lang="es-419" sz="1200" dirty="0" smtClean="0">
                <a:solidFill>
                  <a:schemeClr val="dk1"/>
                </a:solidFill>
                <a:latin typeface="Calibri"/>
                <a:ea typeface="Calibri"/>
                <a:cs typeface="Calibri"/>
                <a:sym typeface="Calibri"/>
              </a:rPr>
              <a:t>Los arcoíris son espectaculares rayos de color. La luz solar parece blanca, pero en realidad está compuesta de diferentes colores...rojo, anaranjado, amarillo, verde, azul y morado. El sol forma arcoíris cuando la luz blanca del sol pasa a través de las gotas de lluvia. </a:t>
            </a:r>
          </a:p>
          <a:p>
            <a:pPr marL="0" marR="0" lvl="0" indent="0" algn="l" rtl="0">
              <a:spcBef>
                <a:spcPts val="0"/>
              </a:spcBef>
              <a:buNone/>
            </a:pPr>
            <a:endParaRPr lang="es-419" sz="1400" dirty="0">
              <a:solidFill>
                <a:schemeClr val="dk1"/>
              </a:solidFill>
              <a:latin typeface="Calibri"/>
              <a:ea typeface="Calibri"/>
              <a:cs typeface="Calibri"/>
              <a:sym typeface="Calibri"/>
            </a:endParaRPr>
          </a:p>
        </p:txBody>
      </p:sp>
      <p:sp>
        <p:nvSpPr>
          <p:cNvPr id="779" name="Shape 779"/>
          <p:cNvSpPr txBox="1"/>
          <p:nvPr/>
        </p:nvSpPr>
        <p:spPr>
          <a:xfrm>
            <a:off x="360113" y="2275216"/>
            <a:ext cx="3400424" cy="1402667"/>
          </a:xfrm>
          <a:prstGeom prst="rect">
            <a:avLst/>
          </a:prstGeom>
          <a:noFill/>
          <a:ln>
            <a:noFill/>
          </a:ln>
        </p:spPr>
        <p:txBody>
          <a:bodyPr lIns="91425" tIns="45700" rIns="91425" bIns="45700" anchor="t" anchorCtr="0">
            <a:noAutofit/>
          </a:bodyPr>
          <a:lstStyle/>
          <a:p>
            <a:pPr marL="0" marR="0" lvl="0" indent="0" algn="l" rtl="0">
              <a:spcBef>
                <a:spcPts val="0"/>
              </a:spcBef>
              <a:buNone/>
            </a:pPr>
            <a:r>
              <a:rPr lang="es-419" b="1" u="sng" dirty="0" smtClean="0">
                <a:solidFill>
                  <a:schemeClr val="dk1"/>
                </a:solidFill>
                <a:latin typeface="Calibri"/>
                <a:ea typeface="Calibri"/>
                <a:cs typeface="Calibri"/>
                <a:sym typeface="Calibri"/>
              </a:rPr>
              <a:t>¿</a:t>
            </a:r>
            <a:r>
              <a:rPr lang="es-419" sz="1200" b="1" u="sng" dirty="0" smtClean="0">
                <a:solidFill>
                  <a:schemeClr val="dk1"/>
                </a:solidFill>
                <a:latin typeface="Calibri"/>
                <a:ea typeface="Calibri"/>
                <a:cs typeface="Calibri"/>
                <a:sym typeface="Calibri"/>
              </a:rPr>
              <a:t>Dónde encontrar un arcoíris</a:t>
            </a:r>
            <a:r>
              <a:rPr lang="es-419" sz="1200" b="1" dirty="0" smtClean="0">
                <a:solidFill>
                  <a:schemeClr val="dk1"/>
                </a:solidFill>
                <a:latin typeface="Calibri"/>
                <a:ea typeface="Calibri"/>
                <a:cs typeface="Calibri"/>
                <a:sym typeface="Calibri"/>
              </a:rPr>
              <a:t>?</a:t>
            </a:r>
            <a:r>
              <a:rPr lang="es-419" sz="1200" dirty="0" smtClean="0">
                <a:solidFill>
                  <a:schemeClr val="dk1"/>
                </a:solidFill>
                <a:latin typeface="Calibri"/>
                <a:ea typeface="Calibri"/>
                <a:cs typeface="Calibri"/>
                <a:sym typeface="Calibri"/>
              </a:rPr>
              <a:t/>
            </a:r>
            <a:br>
              <a:rPr lang="es-419" sz="1200" dirty="0" smtClean="0">
                <a:solidFill>
                  <a:schemeClr val="dk1"/>
                </a:solidFill>
                <a:latin typeface="Calibri"/>
                <a:ea typeface="Calibri"/>
                <a:cs typeface="Calibri"/>
                <a:sym typeface="Calibri"/>
              </a:rPr>
            </a:br>
            <a:r>
              <a:rPr lang="es-419" sz="1200" dirty="0" smtClean="0">
                <a:solidFill>
                  <a:schemeClr val="dk1"/>
                </a:solidFill>
                <a:latin typeface="Calibri"/>
                <a:ea typeface="Calibri"/>
                <a:cs typeface="Calibri"/>
                <a:sym typeface="Calibri"/>
              </a:rPr>
              <a:t>¿Cuándo puedes ver un </a:t>
            </a:r>
            <a:r>
              <a:rPr lang="es-419" sz="1200" b="1" u="sng" dirty="0" smtClean="0">
                <a:solidFill>
                  <a:schemeClr val="dk1"/>
                </a:solidFill>
                <a:latin typeface="Calibri"/>
                <a:ea typeface="Calibri"/>
                <a:cs typeface="Calibri"/>
                <a:sym typeface="Calibri"/>
              </a:rPr>
              <a:t>arcoíris</a:t>
            </a:r>
            <a:r>
              <a:rPr lang="es-419" sz="1200" dirty="0" smtClean="0">
                <a:solidFill>
                  <a:schemeClr val="dk1"/>
                </a:solidFill>
                <a:latin typeface="Calibri"/>
                <a:ea typeface="Calibri"/>
                <a:cs typeface="Calibri"/>
                <a:sym typeface="Calibri"/>
              </a:rPr>
              <a:t>? Primero, tiene que estar lloviendo. Segundo, el sol tiene que estar brillando. Tercero, debes estar entre el sol y la lluvia. Mientras más bajo esté el sol en el cielo, más alto estará el arco del arcoíris.</a:t>
            </a:r>
            <a:r>
              <a:rPr lang="es-419" sz="1400" dirty="0" smtClean="0">
                <a:solidFill>
                  <a:schemeClr val="dk1"/>
                </a:solidFill>
                <a:latin typeface="Calibri"/>
                <a:ea typeface="Calibri"/>
                <a:cs typeface="Calibri"/>
                <a:sym typeface="Calibri"/>
              </a:rPr>
              <a:t> </a:t>
            </a:r>
            <a:endParaRPr lang="es-419" sz="1400" dirty="0">
              <a:solidFill>
                <a:schemeClr val="dk1"/>
              </a:solidFill>
              <a:latin typeface="Calibri"/>
              <a:ea typeface="Calibri"/>
              <a:cs typeface="Calibri"/>
              <a:sym typeface="Calibri"/>
            </a:endParaRPr>
          </a:p>
        </p:txBody>
      </p:sp>
      <p:sp>
        <p:nvSpPr>
          <p:cNvPr id="780" name="Shape 780"/>
          <p:cNvSpPr txBox="1"/>
          <p:nvPr/>
        </p:nvSpPr>
        <p:spPr>
          <a:xfrm>
            <a:off x="603001" y="6192740"/>
            <a:ext cx="3254896" cy="162085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1200" b="1" u="sng" dirty="0" smtClean="0">
                <a:solidFill>
                  <a:schemeClr val="dk1"/>
                </a:solidFill>
                <a:latin typeface="Calibri"/>
                <a:ea typeface="Calibri"/>
                <a:cs typeface="Calibri"/>
                <a:sym typeface="Calibri"/>
              </a:rPr>
              <a:t>¿Qué es un arcoíris invertido</a:t>
            </a:r>
            <a:r>
              <a:rPr lang="es-419" sz="1200" b="1" dirty="0" smtClean="0">
                <a:solidFill>
                  <a:schemeClr val="dk1"/>
                </a:solidFill>
                <a:latin typeface="Calibri"/>
                <a:ea typeface="Calibri"/>
                <a:cs typeface="Calibri"/>
                <a:sym typeface="Calibri"/>
              </a:rPr>
              <a:t>?</a:t>
            </a:r>
            <a:r>
              <a:rPr lang="es-419" sz="1200" dirty="0" smtClean="0">
                <a:solidFill>
                  <a:schemeClr val="dk1"/>
                </a:solidFill>
                <a:latin typeface="Calibri"/>
                <a:ea typeface="Calibri"/>
                <a:cs typeface="Calibri"/>
                <a:sym typeface="Calibri"/>
              </a:rPr>
              <a:t/>
            </a:r>
            <a:br>
              <a:rPr lang="es-419" sz="1200" dirty="0" smtClean="0">
                <a:solidFill>
                  <a:schemeClr val="dk1"/>
                </a:solidFill>
                <a:latin typeface="Calibri"/>
                <a:ea typeface="Calibri"/>
                <a:cs typeface="Calibri"/>
                <a:sym typeface="Calibri"/>
              </a:rPr>
            </a:br>
            <a:r>
              <a:rPr lang="es-419" sz="1200" dirty="0" smtClean="0">
                <a:solidFill>
                  <a:schemeClr val="dk1"/>
                </a:solidFill>
                <a:latin typeface="Calibri"/>
                <a:ea typeface="Calibri"/>
                <a:cs typeface="Calibri"/>
                <a:sym typeface="Calibri"/>
              </a:rPr>
              <a:t>Un arcoíris invertido se forma cuando la luz solar brilla a través de finos y diminutos cristales de hielo muy altos en el cielo. No tiene nada que ver con la lluvia. Algunas personas se refieren a estos con el término “arcoíris sonrisa”.</a:t>
            </a:r>
          </a:p>
          <a:p>
            <a:pPr marL="0" marR="0" lvl="0" indent="0" algn="l" rtl="0">
              <a:spcBef>
                <a:spcPts val="0"/>
              </a:spcBef>
              <a:buNone/>
            </a:pPr>
            <a:endParaRPr lang="es-419" sz="1400" dirty="0">
              <a:solidFill>
                <a:schemeClr val="dk1"/>
              </a:solidFill>
              <a:latin typeface="Calibri"/>
              <a:ea typeface="Calibri"/>
              <a:cs typeface="Calibri"/>
              <a:sym typeface="Calibri"/>
            </a:endParaRPr>
          </a:p>
        </p:txBody>
      </p:sp>
      <p:sp>
        <p:nvSpPr>
          <p:cNvPr id="781" name="Shape 781"/>
          <p:cNvSpPr txBox="1"/>
          <p:nvPr/>
        </p:nvSpPr>
        <p:spPr>
          <a:xfrm>
            <a:off x="603001" y="7879691"/>
            <a:ext cx="3400424" cy="140266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1200" b="1" u="sng" dirty="0" smtClean="0">
                <a:solidFill>
                  <a:schemeClr val="dk1"/>
                </a:solidFill>
                <a:latin typeface="Calibri"/>
                <a:ea typeface="Calibri"/>
                <a:cs typeface="Calibri"/>
                <a:sym typeface="Calibri"/>
              </a:rPr>
              <a:t>¿Puede un arcoíris aparecer durante la noche</a:t>
            </a:r>
            <a:r>
              <a:rPr lang="es-419" sz="1200" b="1" dirty="0" smtClean="0">
                <a:solidFill>
                  <a:schemeClr val="dk1"/>
                </a:solidFill>
                <a:latin typeface="Calibri"/>
                <a:ea typeface="Calibri"/>
                <a:cs typeface="Calibri"/>
                <a:sym typeface="Calibri"/>
              </a:rPr>
              <a:t>?</a:t>
            </a:r>
            <a:r>
              <a:rPr lang="es-419" sz="1200" dirty="0" smtClean="0">
                <a:solidFill>
                  <a:schemeClr val="dk1"/>
                </a:solidFill>
                <a:latin typeface="Calibri"/>
                <a:ea typeface="Calibri"/>
                <a:cs typeface="Calibri"/>
                <a:sym typeface="Calibri"/>
              </a:rPr>
              <a:t/>
            </a:r>
            <a:br>
              <a:rPr lang="es-419" sz="1200" dirty="0" smtClean="0">
                <a:solidFill>
                  <a:schemeClr val="dk1"/>
                </a:solidFill>
                <a:latin typeface="Calibri"/>
                <a:ea typeface="Calibri"/>
                <a:cs typeface="Calibri"/>
                <a:sym typeface="Calibri"/>
              </a:rPr>
            </a:br>
            <a:r>
              <a:rPr lang="es-419" sz="1200" dirty="0" smtClean="0">
                <a:solidFill>
                  <a:schemeClr val="dk1"/>
                </a:solidFill>
                <a:latin typeface="Calibri"/>
                <a:ea typeface="Calibri"/>
                <a:cs typeface="Calibri"/>
                <a:sym typeface="Calibri"/>
              </a:rPr>
              <a:t>¡Sí, se llaman arcos lunares! El arcoíris nocturno es muy raro y solo aparece cuando la luna brilla lo suficiente.  La luz de la luna tiene que tener la inclinación exacta a través de la lluvia cayendo para formar el arco lunar. </a:t>
            </a:r>
            <a:endParaRPr lang="es-419" sz="1200" dirty="0">
              <a:solidFill>
                <a:schemeClr val="dk1"/>
              </a:solidFill>
              <a:latin typeface="Calibri"/>
              <a:ea typeface="Calibri"/>
              <a:cs typeface="Calibri"/>
              <a:sym typeface="Calibri"/>
            </a:endParaRPr>
          </a:p>
        </p:txBody>
      </p:sp>
      <p:sp>
        <p:nvSpPr>
          <p:cNvPr id="782" name="Shape 782"/>
          <p:cNvSpPr/>
          <p:nvPr/>
        </p:nvSpPr>
        <p:spPr>
          <a:xfrm>
            <a:off x="1862416" y="567751"/>
            <a:ext cx="3886200" cy="5298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419" sz="1800" i="1" dirty="0" smtClean="0">
                <a:solidFill>
                  <a:schemeClr val="dk1"/>
                </a:solidFill>
                <a:latin typeface="Calibri"/>
                <a:ea typeface="Calibri"/>
                <a:cs typeface="Calibri"/>
                <a:sym typeface="Calibri"/>
              </a:rPr>
              <a:t>Preguntas sobre los arcoíris</a:t>
            </a:r>
          </a:p>
          <a:p>
            <a:pPr marL="0" marR="0" lvl="0" indent="0" algn="ctr" rtl="0">
              <a:spcBef>
                <a:spcPts val="0"/>
              </a:spcBef>
              <a:buSzPct val="25000"/>
              <a:buNone/>
            </a:pPr>
            <a:r>
              <a:rPr lang="es-419" sz="1200" i="1" dirty="0" smtClean="0">
                <a:solidFill>
                  <a:schemeClr val="dk1"/>
                </a:solidFill>
                <a:latin typeface="Calibri"/>
                <a:ea typeface="Calibri"/>
                <a:cs typeface="Calibri"/>
                <a:sym typeface="Calibri"/>
              </a:rPr>
              <a:t>por </a:t>
            </a:r>
            <a:r>
              <a:rPr lang="es-419" sz="1200" i="1" dirty="0" err="1" smtClean="0">
                <a:solidFill>
                  <a:schemeClr val="dk1"/>
                </a:solidFill>
                <a:latin typeface="Calibri"/>
                <a:ea typeface="Calibri"/>
                <a:cs typeface="Calibri"/>
                <a:sym typeface="Calibri"/>
              </a:rPr>
              <a:t>Weather</a:t>
            </a:r>
            <a:r>
              <a:rPr lang="es-419" sz="1200" i="1" dirty="0" smtClean="0">
                <a:solidFill>
                  <a:schemeClr val="dk1"/>
                </a:solidFill>
                <a:latin typeface="Calibri"/>
                <a:ea typeface="Calibri"/>
                <a:cs typeface="Calibri"/>
                <a:sym typeface="Calibri"/>
              </a:rPr>
              <a:t> </a:t>
            </a:r>
            <a:r>
              <a:rPr lang="es-419" sz="1200" i="1" dirty="0" err="1" smtClean="0">
                <a:solidFill>
                  <a:schemeClr val="dk1"/>
                </a:solidFill>
                <a:latin typeface="Calibri"/>
                <a:ea typeface="Calibri"/>
                <a:cs typeface="Calibri"/>
                <a:sym typeface="Calibri"/>
              </a:rPr>
              <a:t>Wiz</a:t>
            </a:r>
            <a:r>
              <a:rPr lang="es-419" sz="1200" i="1" dirty="0" smtClean="0">
                <a:solidFill>
                  <a:schemeClr val="dk1"/>
                </a:solidFill>
                <a:latin typeface="Calibri"/>
                <a:ea typeface="Calibri"/>
                <a:cs typeface="Calibri"/>
                <a:sym typeface="Calibri"/>
              </a:rPr>
              <a:t> </a:t>
            </a:r>
            <a:r>
              <a:rPr lang="es-419" sz="1200" i="1" dirty="0" err="1" smtClean="0">
                <a:solidFill>
                  <a:schemeClr val="dk1"/>
                </a:solidFill>
                <a:latin typeface="Calibri"/>
                <a:ea typeface="Calibri"/>
                <a:cs typeface="Calibri"/>
                <a:sym typeface="Calibri"/>
              </a:rPr>
              <a:t>Kids</a:t>
            </a:r>
            <a:endParaRPr lang="es-419" sz="1200" i="1" dirty="0">
              <a:solidFill>
                <a:schemeClr val="dk1"/>
              </a:solidFill>
              <a:latin typeface="Calibri"/>
              <a:ea typeface="Calibri"/>
              <a:cs typeface="Calibri"/>
              <a:sym typeface="Calibri"/>
            </a:endParaRPr>
          </a:p>
        </p:txBody>
      </p:sp>
      <p:sp>
        <p:nvSpPr>
          <p:cNvPr id="15" name="Shape 687"/>
          <p:cNvSpPr txBox="1"/>
          <p:nvPr/>
        </p:nvSpPr>
        <p:spPr>
          <a:xfrm>
            <a:off x="5460151" y="135768"/>
            <a:ext cx="2307548" cy="78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900" dirty="0" smtClean="0">
                <a:solidFill>
                  <a:schemeClr val="dk1"/>
                </a:solidFill>
                <a:latin typeface="Calibri"/>
                <a:ea typeface="Calibri"/>
                <a:cs typeface="Calibri"/>
                <a:sym typeface="Calibri"/>
              </a:rPr>
              <a:t>Equivalencia de grado: 4.1</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Escala </a:t>
            </a:r>
            <a:r>
              <a:rPr lang="es-419" sz="900" dirty="0" err="1" smtClean="0">
                <a:solidFill>
                  <a:schemeClr val="dk1"/>
                </a:solidFill>
                <a:latin typeface="Calibri"/>
                <a:ea typeface="Calibri"/>
                <a:cs typeface="Calibri"/>
                <a:sym typeface="Calibri"/>
              </a:rPr>
              <a:t>Lexile</a:t>
            </a:r>
            <a:r>
              <a:rPr lang="es-419" sz="900" dirty="0" smtClean="0">
                <a:solidFill>
                  <a:schemeClr val="dk1"/>
                </a:solidFill>
                <a:latin typeface="Calibri"/>
                <a:ea typeface="Calibri"/>
                <a:cs typeface="Calibri"/>
                <a:sym typeface="Calibri"/>
              </a:rPr>
              <a:t>: 670L</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Promedio de lo largo de la oración:  10.48</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Promedio de la frecuencia de palabras: 3.63</a:t>
            </a:r>
          </a:p>
          <a:p>
            <a:pPr marL="0" marR="0" lvl="0" indent="0" algn="l" rtl="0">
              <a:spcBef>
                <a:spcPts val="0"/>
              </a:spcBef>
              <a:buSzPct val="25000"/>
              <a:buNone/>
            </a:pPr>
            <a:r>
              <a:rPr lang="es-419" sz="900" dirty="0" smtClean="0">
                <a:solidFill>
                  <a:schemeClr val="dk1"/>
                </a:solidFill>
                <a:latin typeface="Calibri"/>
                <a:ea typeface="Calibri"/>
                <a:cs typeface="Calibri"/>
                <a:sym typeface="Calibri"/>
              </a:rPr>
              <a:t>Número de palabras: 241</a:t>
            </a:r>
          </a:p>
          <a:p>
            <a:pPr marL="0" marR="0" lvl="0" indent="0" algn="l" rtl="0">
              <a:spcBef>
                <a:spcPts val="0"/>
              </a:spcBef>
              <a:buSzPct val="25000"/>
              <a:buNone/>
            </a:pPr>
            <a:r>
              <a:rPr lang="es-419" sz="900" b="1" i="1" dirty="0" smtClean="0">
                <a:solidFill>
                  <a:schemeClr val="dk1"/>
                </a:solidFill>
                <a:latin typeface="Calibri"/>
                <a:ea typeface="Calibri"/>
                <a:cs typeface="Calibri"/>
                <a:sym typeface="Calibri"/>
              </a:rPr>
              <a:t>Nota: Basado en el texto original en inglés</a:t>
            </a:r>
            <a:endParaRPr lang="es-419" sz="900" b="1" i="1"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p:nvPr/>
        </p:nvSpPr>
        <p:spPr>
          <a:xfrm>
            <a:off x="566750" y="5351750"/>
            <a:ext cx="6596400" cy="2856600"/>
          </a:xfrm>
          <a:prstGeom prst="rect">
            <a:avLst/>
          </a:prstGeom>
          <a:noFill/>
          <a:ln>
            <a:noFill/>
          </a:ln>
        </p:spPr>
        <p:txBody>
          <a:bodyPr lIns="96650" tIns="48325" rIns="96650" bIns="48325" anchor="t" anchorCtr="0">
            <a:noAutofit/>
          </a:bodyPr>
          <a:lstStyle/>
          <a:p>
            <a:pPr marL="0" marR="0" lvl="0" indent="0" algn="l" rtl="0">
              <a:spcBef>
                <a:spcPts val="0"/>
              </a:spcBef>
              <a:buSzPct val="25000"/>
              <a:buNone/>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10.    ¿Qué crea los diferentes colores en un arcoíris?</a:t>
            </a:r>
          </a:p>
          <a:p>
            <a:pPr marL="0" marR="0" lvl="0" indent="0" algn="l" rtl="0">
              <a:spcBef>
                <a:spcPts val="0"/>
              </a:spcBef>
              <a:buNone/>
            </a:pPr>
            <a:endPar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01700" marR="0" lvl="0" indent="-342900"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Las gotas de lluvia caen y se inclinan a través de la luz solar de diferentes formas.</a:t>
            </a:r>
          </a:p>
          <a:p>
            <a:pPr marL="901700" marR="0" lvl="0" indent="-342900"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01700" marR="0" lvl="0" indent="-342900"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La luz solar se mezcla con las gotas de lluvia.</a:t>
            </a:r>
          </a:p>
          <a:p>
            <a:pPr marL="901700" marR="0" lvl="0" indent="-342900"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01700" marR="0" lvl="0" indent="-342900"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Hay varios colores en un arcoíris.</a:t>
            </a:r>
          </a:p>
          <a:p>
            <a:pPr marL="901700" marR="0" lvl="0" indent="-342900"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01700" marR="0" lvl="0" indent="-342900"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La luz solar es en realidad blanca y después cambia de</a:t>
            </a:r>
          </a:p>
          <a:p>
            <a:pPr marR="0" lvl="0" algn="l" rtl="0">
              <a:spcBef>
                <a:spcPts val="0"/>
              </a:spcBef>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                color.</a:t>
            </a:r>
            <a:endParaRPr lang="es-419" sz="16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789" name="Shape 789"/>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39</a:t>
            </a:fld>
            <a:endParaRPr lang="es-419" sz="1200" dirty="0">
              <a:solidFill>
                <a:srgbClr val="888888"/>
              </a:solidFill>
              <a:latin typeface="Calibri"/>
              <a:ea typeface="Calibri"/>
              <a:cs typeface="Calibri"/>
              <a:sym typeface="Calibri"/>
            </a:endParaRPr>
          </a:p>
        </p:txBody>
      </p:sp>
      <p:sp>
        <p:nvSpPr>
          <p:cNvPr id="790" name="Shape 790"/>
          <p:cNvSpPr/>
          <p:nvPr/>
        </p:nvSpPr>
        <p:spPr>
          <a:xfrm>
            <a:off x="566750" y="751150"/>
            <a:ext cx="6315000" cy="3193500"/>
          </a:xfrm>
          <a:prstGeom prst="rect">
            <a:avLst/>
          </a:prstGeom>
          <a:noFill/>
          <a:ln>
            <a:noFill/>
          </a:ln>
        </p:spPr>
        <p:txBody>
          <a:bodyPr lIns="96650" tIns="48325" rIns="96650" bIns="48325" anchor="t" anchorCtr="0">
            <a:noAutofit/>
          </a:bodyPr>
          <a:lstStyle/>
          <a:p>
            <a:pPr marL="341313" marR="0" lvl="0" indent="-290513" algn="l" rtl="0">
              <a:spcBef>
                <a:spcPts val="0"/>
              </a:spcBef>
              <a:buSzPct val="25000"/>
              <a:buNone/>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9.  ¿Qué declaración describe </a:t>
            </a:r>
            <a:r>
              <a:rPr lang="es-419" sz="1600" b="1" u="sng" dirty="0" smtClean="0">
                <a:solidFill>
                  <a:schemeClr val="dk1"/>
                </a:solidFill>
                <a:latin typeface="Helvetica" panose="020B0604020202020204" pitchFamily="34" charset="0"/>
                <a:ea typeface="Helvetica Neue"/>
                <a:cs typeface="Helvetica" panose="020B0604020202020204" pitchFamily="34" charset="0"/>
                <a:sym typeface="Helvetica Neue"/>
              </a:rPr>
              <a:t>mejor</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una característica de un doble arcoíris? </a:t>
            </a:r>
          </a:p>
          <a:p>
            <a:pPr marL="0" marR="0" lvl="0" indent="0" algn="l" rtl="0">
              <a:spcBef>
                <a:spcPts val="0"/>
              </a:spcBef>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marR="0" lvl="0" indent="-34448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En realidad hay dos arcoíris, uno al lado del otro.</a:t>
            </a:r>
          </a:p>
          <a:p>
            <a:pPr marL="801688" marR="0" lvl="0" indent="-34448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marR="0" lvl="0" indent="-34448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Los colores de cada arcoíris son imágenes opuestas uno del otro.</a:t>
            </a:r>
          </a:p>
          <a:p>
            <a:pPr marL="801688" marR="0" lvl="0" indent="-34448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7" lvl="0" indent="-344487"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Mientras más bajo esté el sol en el cielo más alto será el arco del arcoíris. </a:t>
            </a:r>
          </a:p>
          <a:p>
            <a:pPr marL="801688" marR="0" lvl="0" indent="-34448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marR="0" lvl="0" indent="-34448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La luz solar forma dos arcoíris.</a:t>
            </a:r>
            <a:endParaRPr lang="es-419" sz="16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791" name="Shape 791"/>
          <p:cNvSpPr/>
          <p:nvPr/>
        </p:nvSpPr>
        <p:spPr>
          <a:xfrm>
            <a:off x="702350" y="1536175"/>
            <a:ext cx="243000" cy="239399"/>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92" name="Shape 792"/>
          <p:cNvSpPr/>
          <p:nvPr/>
        </p:nvSpPr>
        <p:spPr>
          <a:xfrm>
            <a:off x="702350" y="204551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93" name="Shape 793"/>
          <p:cNvSpPr/>
          <p:nvPr/>
        </p:nvSpPr>
        <p:spPr>
          <a:xfrm>
            <a:off x="708167" y="2746602"/>
            <a:ext cx="242999"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94" name="Shape 794"/>
          <p:cNvSpPr/>
          <p:nvPr/>
        </p:nvSpPr>
        <p:spPr>
          <a:xfrm>
            <a:off x="702350" y="349107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aphicFrame>
        <p:nvGraphicFramePr>
          <p:cNvPr id="795" name="Shape 795"/>
          <p:cNvGraphicFramePr/>
          <p:nvPr>
            <p:extLst>
              <p:ext uri="{D42A27DB-BD31-4B8C-83A1-F6EECF244321}">
                <p14:modId xmlns:p14="http://schemas.microsoft.com/office/powerpoint/2010/main" val="4137534173"/>
              </p:ext>
            </p:extLst>
          </p:nvPr>
        </p:nvGraphicFramePr>
        <p:xfrm>
          <a:off x="5539467" y="3962400"/>
          <a:ext cx="1713150" cy="533400"/>
        </p:xfrm>
        <a:graphic>
          <a:graphicData uri="http://schemas.openxmlformats.org/drawingml/2006/table">
            <a:tbl>
              <a:tblPr>
                <a:noFill/>
                <a:tableStyleId>{5C72B615-E0FF-47F3-B9F9-38AF47F7ADA9}</a:tableStyleId>
              </a:tblPr>
              <a:tblGrid>
                <a:gridCol w="1713150"/>
              </a:tblGrid>
              <a:tr h="165250">
                <a:tc>
                  <a:txBody>
                    <a:bodyPr/>
                    <a:lstStyle/>
                    <a:p>
                      <a:pPr marL="0" marR="0" lvl="0" indent="0" algn="l" rtl="0">
                        <a:lnSpc>
                          <a:spcPct val="100000"/>
                        </a:lnSpc>
                        <a:spcBef>
                          <a:spcPts val="0"/>
                        </a:spcBef>
                        <a:spcAft>
                          <a:spcPts val="0"/>
                        </a:spcAft>
                        <a:buSzPct val="25000"/>
                        <a:buNone/>
                      </a:pPr>
                      <a:r>
                        <a:rPr lang="en-US" sz="800" b="1" i="1" dirty="0" err="1" smtClean="0">
                          <a:solidFill>
                            <a:srgbClr val="000000"/>
                          </a:solidFill>
                          <a:latin typeface="Calibri"/>
                          <a:ea typeface="Calibri"/>
                          <a:cs typeface="Calibri"/>
                          <a:sym typeface="Calibri"/>
                        </a:rPr>
                        <a:t>Hacia</a:t>
                      </a:r>
                      <a:r>
                        <a:rPr lang="en-US" sz="800" b="1" i="1" dirty="0" smtClean="0">
                          <a:solidFill>
                            <a:srgbClr val="000000"/>
                          </a:solidFill>
                          <a:latin typeface="Calibri"/>
                          <a:ea typeface="Calibri"/>
                          <a:cs typeface="Calibri"/>
                          <a:sym typeface="Calibri"/>
                        </a:rPr>
                        <a:t> </a:t>
                      </a:r>
                      <a:r>
                        <a:rPr lang="en-US" sz="800" b="1" i="1" dirty="0">
                          <a:solidFill>
                            <a:srgbClr val="000000"/>
                          </a:solidFill>
                          <a:latin typeface="Calibri"/>
                          <a:ea typeface="Calibri"/>
                          <a:cs typeface="Calibri"/>
                          <a:sym typeface="Calibri"/>
                        </a:rPr>
                        <a:t>RI.3.3         </a:t>
                      </a:r>
                      <a:r>
                        <a:rPr lang="en-US" sz="800" b="1" dirty="0">
                          <a:solidFill>
                            <a:srgbClr val="000000"/>
                          </a:solidFill>
                          <a:latin typeface="Calibri"/>
                          <a:ea typeface="Calibri"/>
                          <a:cs typeface="Calibri"/>
                          <a:sym typeface="Calibri"/>
                        </a:rPr>
                        <a:t>DOK 2 – </a:t>
                      </a:r>
                      <a:r>
                        <a:rPr lang="en-US" sz="800" b="1" dirty="0" err="1">
                          <a:solidFill>
                            <a:srgbClr val="000000"/>
                          </a:solidFill>
                          <a:latin typeface="Calibri"/>
                          <a:ea typeface="Calibri"/>
                          <a:cs typeface="Calibri"/>
                          <a:sym typeface="Calibri"/>
                        </a:rPr>
                        <a:t>ANp</a:t>
                      </a:r>
                      <a:endParaRPr lang="en-US" sz="800" b="1" dirty="0">
                        <a:solidFill>
                          <a:srgbClr val="000000"/>
                        </a:solidFill>
                        <a:latin typeface="Calibri"/>
                        <a:ea typeface="Calibri"/>
                        <a:cs typeface="Calibri"/>
                        <a:sym typeface="Calibri"/>
                      </a:endParaRPr>
                    </a:p>
                  </a:txBody>
                  <a:tcPr marL="32375" marR="323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BD4B4"/>
                    </a:solidFill>
                  </a:tcPr>
                </a:tc>
              </a:tr>
              <a:tr h="368150">
                <a:tc>
                  <a:txBody>
                    <a:bodyPr/>
                    <a:lstStyle/>
                    <a:p>
                      <a:pPr marL="0" marR="0" lvl="0" indent="0" algn="l" rtl="0">
                        <a:lnSpc>
                          <a:spcPct val="100000"/>
                        </a:lnSpc>
                        <a:spcBef>
                          <a:spcPts val="0"/>
                        </a:spcBef>
                        <a:spcAft>
                          <a:spcPts val="0"/>
                        </a:spcAft>
                        <a:buSzPct val="25000"/>
                        <a:buNone/>
                      </a:pPr>
                      <a:r>
                        <a:rPr lang="es-ES" sz="800" b="0" dirty="0" smtClean="0">
                          <a:latin typeface="Calibri"/>
                          <a:ea typeface="Calibri"/>
                          <a:cs typeface="Calibri"/>
                          <a:sym typeface="Calibri"/>
                        </a:rPr>
                        <a:t>Clasifica ideas o conceptos de dos textos con el fin de localizar los puntos más importantes.</a:t>
                      </a:r>
                      <a:endParaRPr lang="en-US" sz="800" b="0" dirty="0">
                        <a:latin typeface="Calibri"/>
                        <a:ea typeface="Calibri"/>
                        <a:cs typeface="Calibri"/>
                        <a:sym typeface="Calibri"/>
                      </a:endParaRPr>
                    </a:p>
                  </a:txBody>
                  <a:tcPr marL="32375" marR="323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5DFEC"/>
                    </a:solidFill>
                  </a:tcPr>
                </a:tc>
              </a:tr>
            </a:tbl>
          </a:graphicData>
        </a:graphic>
      </p:graphicFrame>
      <p:cxnSp>
        <p:nvCxnSpPr>
          <p:cNvPr id="796" name="Shape 796"/>
          <p:cNvCxnSpPr/>
          <p:nvPr/>
        </p:nvCxnSpPr>
        <p:spPr>
          <a:xfrm>
            <a:off x="404815" y="48006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2" name="Group 1"/>
          <p:cNvGrpSpPr/>
          <p:nvPr/>
        </p:nvGrpSpPr>
        <p:grpSpPr>
          <a:xfrm>
            <a:off x="702350" y="5873373"/>
            <a:ext cx="248186" cy="1909014"/>
            <a:chOff x="694215" y="6178173"/>
            <a:chExt cx="248186" cy="1909014"/>
          </a:xfrm>
        </p:grpSpPr>
        <p:sp>
          <p:nvSpPr>
            <p:cNvPr id="797" name="Shape 797"/>
            <p:cNvSpPr/>
            <p:nvPr/>
          </p:nvSpPr>
          <p:spPr>
            <a:xfrm>
              <a:off x="694215" y="6178173"/>
              <a:ext cx="242887"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98" name="Shape 798"/>
            <p:cNvSpPr/>
            <p:nvPr/>
          </p:nvSpPr>
          <p:spPr>
            <a:xfrm>
              <a:off x="699402" y="6904409"/>
              <a:ext cx="242999"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799" name="Shape 799"/>
            <p:cNvSpPr/>
            <p:nvPr/>
          </p:nvSpPr>
          <p:spPr>
            <a:xfrm>
              <a:off x="694215" y="738689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00" name="Shape 800"/>
            <p:cNvSpPr/>
            <p:nvPr/>
          </p:nvSpPr>
          <p:spPr>
            <a:xfrm>
              <a:off x="694215" y="7847787"/>
              <a:ext cx="242999"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aphicFrame>
        <p:nvGraphicFramePr>
          <p:cNvPr id="801" name="Shape 801"/>
          <p:cNvGraphicFramePr/>
          <p:nvPr>
            <p:extLst>
              <p:ext uri="{D42A27DB-BD31-4B8C-83A1-F6EECF244321}">
                <p14:modId xmlns:p14="http://schemas.microsoft.com/office/powerpoint/2010/main" val="1243126700"/>
              </p:ext>
            </p:extLst>
          </p:nvPr>
        </p:nvGraphicFramePr>
        <p:xfrm>
          <a:off x="5438110" y="8597025"/>
          <a:ext cx="1814525" cy="636143"/>
        </p:xfrm>
        <a:graphic>
          <a:graphicData uri="http://schemas.openxmlformats.org/drawingml/2006/table">
            <a:tbl>
              <a:tblPr>
                <a:noFill/>
                <a:tableStyleId>{5C72B615-E0FF-47F3-B9F9-38AF47F7ADA9}</a:tableStyleId>
              </a:tblPr>
              <a:tblGrid>
                <a:gridCol w="1814525"/>
              </a:tblGrid>
              <a:tr h="100000">
                <a:tc>
                  <a:txBody>
                    <a:bodyPr/>
                    <a:lstStyle/>
                    <a:p>
                      <a:pPr marL="0" marR="0" lvl="0" indent="0" algn="ctr" rtl="0">
                        <a:lnSpc>
                          <a:spcPct val="115000"/>
                        </a:lnSpc>
                        <a:spcBef>
                          <a:spcPts val="0"/>
                        </a:spcBef>
                        <a:spcAft>
                          <a:spcPts val="0"/>
                        </a:spcAft>
                        <a:buSzPct val="25000"/>
                        <a:buNone/>
                      </a:pPr>
                      <a:r>
                        <a:rPr lang="en-US" sz="900" b="1" i="1" dirty="0" err="1" smtClean="0">
                          <a:solidFill>
                            <a:srgbClr val="000000"/>
                          </a:solidFill>
                          <a:latin typeface="Calibri"/>
                          <a:ea typeface="Calibri"/>
                          <a:cs typeface="Calibri"/>
                          <a:sym typeface="Calibri"/>
                        </a:rPr>
                        <a:t>Hacia</a:t>
                      </a:r>
                      <a:r>
                        <a:rPr lang="en-US" sz="900" b="1" i="1" dirty="0" smtClean="0">
                          <a:solidFill>
                            <a:srgbClr val="000000"/>
                          </a:solidFill>
                          <a:latin typeface="Calibri"/>
                          <a:ea typeface="Calibri"/>
                          <a:cs typeface="Calibri"/>
                          <a:sym typeface="Calibri"/>
                        </a:rPr>
                        <a:t> </a:t>
                      </a:r>
                      <a:r>
                        <a:rPr lang="en-US" sz="900" b="1" i="1" dirty="0">
                          <a:solidFill>
                            <a:srgbClr val="000000"/>
                          </a:solidFill>
                          <a:latin typeface="Calibri"/>
                          <a:ea typeface="Calibri"/>
                          <a:cs typeface="Calibri"/>
                          <a:sym typeface="Calibri"/>
                        </a:rPr>
                        <a:t>RI.3.3       </a:t>
                      </a:r>
                      <a:r>
                        <a:rPr lang="en-US" sz="900" b="1" dirty="0">
                          <a:solidFill>
                            <a:srgbClr val="000000"/>
                          </a:solidFill>
                          <a:latin typeface="Calibri"/>
                          <a:ea typeface="Calibri"/>
                          <a:cs typeface="Calibri"/>
                          <a:sym typeface="Calibri"/>
                        </a:rPr>
                        <a:t>DOK 2 Cl</a:t>
                      </a:r>
                    </a:p>
                  </a:txBody>
                  <a:tcPr marL="32375" marR="323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C5D8F1"/>
                    </a:solidFill>
                  </a:tcPr>
                </a:tc>
              </a:tr>
              <a:tr h="448475">
                <a:tc>
                  <a:txBody>
                    <a:bodyPr/>
                    <a:lstStyle/>
                    <a:p>
                      <a:pPr marL="0" marR="0" lvl="0" indent="0" algn="l" rtl="0">
                        <a:lnSpc>
                          <a:spcPct val="100000"/>
                        </a:lnSpc>
                        <a:spcBef>
                          <a:spcPts val="0"/>
                        </a:spcBef>
                        <a:spcAft>
                          <a:spcPts val="0"/>
                        </a:spcAft>
                        <a:buSzPct val="25000"/>
                        <a:buNone/>
                      </a:pPr>
                      <a:r>
                        <a:rPr lang="es-ES" sz="800" b="0" dirty="0" smtClean="0">
                          <a:latin typeface="Calibri"/>
                          <a:ea typeface="Calibri"/>
                          <a:cs typeface="Calibri"/>
                          <a:sym typeface="Calibri"/>
                        </a:rPr>
                        <a:t>Localiza información que explica una causa/efecto o secuencia específica acerca de ideas o conceptos en un texto histórico, científico o de procedimientos.</a:t>
                      </a:r>
                      <a:endParaRPr lang="en-US" sz="800" b="0" dirty="0">
                        <a:latin typeface="Calibri"/>
                        <a:ea typeface="Calibri"/>
                        <a:cs typeface="Calibri"/>
                        <a:sym typeface="Calibri"/>
                      </a:endParaRPr>
                    </a:p>
                  </a:txBody>
                  <a:tcPr marL="32375" marR="323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p:nvPr/>
        </p:nvSpPr>
        <p:spPr>
          <a:xfrm>
            <a:off x="432320" y="0"/>
            <a:ext cx="6563400" cy="9628500"/>
          </a:xfrm>
          <a:prstGeom prst="rect">
            <a:avLst/>
          </a:prstGeom>
          <a:noFill/>
          <a:ln>
            <a:noFill/>
          </a:ln>
        </p:spPr>
        <p:txBody>
          <a:bodyPr lIns="101875" tIns="50925" rIns="101875" bIns="50925" anchor="t" anchorCtr="0">
            <a:noAutofit/>
          </a:bodyPr>
          <a:lstStyle/>
          <a:p>
            <a:pPr marL="0" marR="0" lvl="0" indent="0" algn="ctr" rtl="0">
              <a:spcBef>
                <a:spcPts val="0"/>
              </a:spcBef>
              <a:buNone/>
            </a:pPr>
            <a:endParaRPr lang="es-419" dirty="0" smtClean="0"/>
          </a:p>
          <a:p>
            <a:pPr marL="0" marR="0" lvl="0" indent="0" algn="l" rtl="0">
              <a:spcBef>
                <a:spcPts val="0"/>
              </a:spcBef>
              <a:buNone/>
            </a:pPr>
            <a:endParaRPr lang="es-419" dirty="0" smtClean="0"/>
          </a:p>
          <a:p>
            <a:pPr marL="0" marR="0" lvl="0" indent="0" algn="l" rtl="0">
              <a:spcBef>
                <a:spcPts val="0"/>
              </a:spcBef>
              <a:buNone/>
            </a:pPr>
            <a:endParaRPr lang="es-419" sz="1300" u="sng" dirty="0" smtClean="0">
              <a:solidFill>
                <a:srgbClr val="000000"/>
              </a:solidFill>
              <a:latin typeface="Calibri"/>
              <a:ea typeface="Calibri"/>
              <a:cs typeface="Calibri"/>
              <a:sym typeface="Calibri"/>
            </a:endParaRPr>
          </a:p>
          <a:p>
            <a:pPr marL="0" marR="0" lvl="0" indent="0" algn="l" rtl="0">
              <a:spcBef>
                <a:spcPts val="0"/>
              </a:spcBef>
              <a:buSzPct val="25000"/>
              <a:buNone/>
            </a:pPr>
            <a:r>
              <a:rPr lang="es-419" sz="1300" dirty="0" smtClean="0">
                <a:solidFill>
                  <a:srgbClr val="000000"/>
                </a:solidFill>
                <a:latin typeface="Calibri"/>
                <a:ea typeface="Calibri"/>
                <a:cs typeface="Calibri"/>
                <a:sym typeface="Calibri"/>
              </a:rPr>
              <a:t>Esta es una pre-evaluación para medir la tarea de escribir un </a:t>
            </a:r>
            <a:r>
              <a:rPr lang="es-419" sz="1300" b="1" u="sng" dirty="0" smtClean="0">
                <a:latin typeface="Calibri"/>
                <a:ea typeface="Calibri"/>
                <a:cs typeface="Calibri"/>
                <a:sym typeface="Calibri"/>
              </a:rPr>
              <a:t>artículo</a:t>
            </a:r>
            <a:r>
              <a:rPr lang="es-419" sz="1300" b="1" u="sng" dirty="0" smtClean="0">
                <a:solidFill>
                  <a:srgbClr val="000000"/>
                </a:solidFill>
                <a:latin typeface="Calibri"/>
                <a:ea typeface="Calibri"/>
                <a:cs typeface="Calibri"/>
                <a:sym typeface="Calibri"/>
              </a:rPr>
              <a:t> </a:t>
            </a:r>
            <a:r>
              <a:rPr lang="es-419" sz="1300" b="1" u="sng" dirty="0" smtClean="0">
                <a:latin typeface="Calibri"/>
                <a:ea typeface="Calibri"/>
                <a:cs typeface="Calibri"/>
                <a:sym typeface="Calibri"/>
              </a:rPr>
              <a:t>de opinión</a:t>
            </a:r>
            <a:r>
              <a:rPr lang="es-419" sz="1300" b="1" dirty="0" smtClean="0">
                <a:solidFill>
                  <a:srgbClr val="000000"/>
                </a:solidFill>
                <a:latin typeface="Calibri"/>
                <a:ea typeface="Calibri"/>
                <a:cs typeface="Calibri"/>
                <a:sym typeface="Calibri"/>
              </a:rPr>
              <a:t>.  </a:t>
            </a:r>
            <a:r>
              <a:rPr lang="es-419" sz="1300" dirty="0" smtClean="0">
                <a:solidFill>
                  <a:srgbClr val="000000"/>
                </a:solidFill>
                <a:latin typeface="Calibri"/>
                <a:ea typeface="Calibri"/>
                <a:cs typeface="Calibri"/>
                <a:sym typeface="Calibri"/>
              </a:rPr>
              <a:t>Las composiciones completas son siempre parte de una tarea de rendimiento. Una tarea de rendimiento completa tendría: </a:t>
            </a:r>
          </a:p>
          <a:p>
            <a:pPr marL="0" marR="0" lvl="0" indent="0" algn="l" rtl="0">
              <a:spcBef>
                <a:spcPts val="0"/>
              </a:spcBef>
              <a:buNone/>
            </a:pPr>
            <a:endParaRPr lang="es-419" sz="1300" dirty="0" smtClean="0">
              <a:solidFill>
                <a:srgbClr val="000000"/>
              </a:solidFill>
              <a:latin typeface="Calibri"/>
              <a:ea typeface="Calibri"/>
              <a:cs typeface="Calibri"/>
              <a:sym typeface="Calibri"/>
            </a:endParaRPr>
          </a:p>
          <a:p>
            <a:pPr marL="0" marR="0" lvl="0" indent="0" algn="l" rtl="0">
              <a:spcBef>
                <a:spcPts val="0"/>
              </a:spcBef>
              <a:buSzPct val="25000"/>
              <a:buNone/>
            </a:pPr>
            <a:r>
              <a:rPr lang="es-419" sz="1300" b="1" i="1" dirty="0" smtClean="0">
                <a:solidFill>
                  <a:srgbClr val="000000"/>
                </a:solidFill>
                <a:latin typeface="Calibri"/>
                <a:ea typeface="Calibri"/>
                <a:cs typeface="Calibri"/>
                <a:sym typeface="Calibri"/>
              </a:rPr>
              <a:t>Parte 1</a:t>
            </a:r>
          </a:p>
          <a:p>
            <a:pPr marL="181702" marR="0" lvl="0" indent="-181702" algn="l" rtl="0">
              <a:spcBef>
                <a:spcPts val="0"/>
              </a:spcBef>
              <a:buClr>
                <a:srgbClr val="000000"/>
              </a:buClr>
              <a:buSzPct val="100000"/>
              <a:buFont typeface="Arial"/>
              <a:buChar char="•"/>
            </a:pPr>
            <a:r>
              <a:rPr lang="es-419" sz="1300" dirty="0" smtClean="0">
                <a:solidFill>
                  <a:srgbClr val="000000"/>
                </a:solidFill>
                <a:latin typeface="Calibri"/>
                <a:ea typeface="Calibri"/>
                <a:cs typeface="Calibri"/>
                <a:sym typeface="Calibri"/>
              </a:rPr>
              <a:t>Una actividad para toda la clase (30 minutos)</a:t>
            </a:r>
          </a:p>
          <a:p>
            <a:pPr marL="180586" marR="0" lvl="0" indent="-180586" algn="l" rtl="0">
              <a:spcBef>
                <a:spcPts val="0"/>
              </a:spcBef>
              <a:buClr>
                <a:srgbClr val="000000"/>
              </a:buClr>
              <a:buSzPct val="100000"/>
              <a:buFont typeface="Arial"/>
              <a:buChar char="•"/>
            </a:pPr>
            <a:r>
              <a:rPr lang="es-419" sz="1300" dirty="0" smtClean="0">
                <a:latin typeface="Calibri"/>
                <a:ea typeface="Calibri"/>
                <a:cs typeface="Calibri"/>
                <a:sym typeface="Calibri"/>
              </a:rPr>
              <a:t>Leer o contestar preguntas sobre los p</a:t>
            </a:r>
            <a:r>
              <a:rPr lang="es-419" sz="1300" dirty="0" smtClean="0">
                <a:solidFill>
                  <a:srgbClr val="000000"/>
                </a:solidFill>
                <a:latin typeface="Calibri"/>
                <a:ea typeface="Calibri"/>
                <a:cs typeface="Calibri"/>
                <a:sym typeface="Calibri"/>
              </a:rPr>
              <a:t>asajes </a:t>
            </a:r>
          </a:p>
          <a:p>
            <a:pPr marL="180586" marR="0" lvl="0" indent="-180586" algn="l" rtl="0">
              <a:spcBef>
                <a:spcPts val="0"/>
              </a:spcBef>
              <a:buClr>
                <a:srgbClr val="000000"/>
              </a:buClr>
              <a:buSzPct val="100000"/>
              <a:buFont typeface="Arial"/>
              <a:buChar char="•"/>
            </a:pPr>
            <a:r>
              <a:rPr lang="es-419" sz="1300" dirty="0" smtClean="0">
                <a:solidFill>
                  <a:srgbClr val="000000"/>
                </a:solidFill>
                <a:latin typeface="Calibri"/>
                <a:ea typeface="Calibri"/>
                <a:cs typeface="Calibri"/>
                <a:sym typeface="Calibri"/>
              </a:rPr>
              <a:t>3 preguntas de investigación </a:t>
            </a:r>
          </a:p>
          <a:p>
            <a:pPr marL="180586" marR="0" lvl="0" indent="-180586" algn="l" rtl="0">
              <a:spcBef>
                <a:spcPts val="0"/>
              </a:spcBef>
              <a:buClr>
                <a:srgbClr val="000000"/>
              </a:buClr>
              <a:buSzPct val="100000"/>
              <a:buFont typeface="Arial"/>
              <a:buChar char="•"/>
            </a:pPr>
            <a:r>
              <a:rPr lang="es-419" sz="1300" dirty="0" smtClean="0">
                <a:solidFill>
                  <a:srgbClr val="000000"/>
                </a:solidFill>
                <a:latin typeface="Calibri"/>
                <a:ea typeface="Calibri"/>
                <a:cs typeface="Calibri"/>
                <a:sym typeface="Calibri"/>
              </a:rPr>
              <a:t>Podrían haber otras preguntas de respuestas construidas.</a:t>
            </a:r>
          </a:p>
          <a:p>
            <a:pPr marL="0" marR="0" lvl="0" indent="0" algn="l" rtl="0">
              <a:spcBef>
                <a:spcPts val="0"/>
              </a:spcBef>
              <a:buSzPct val="25000"/>
              <a:buNone/>
            </a:pPr>
            <a:r>
              <a:rPr lang="es-419" sz="1300" b="1" i="1" dirty="0" smtClean="0">
                <a:solidFill>
                  <a:srgbClr val="000000"/>
                </a:solidFill>
                <a:latin typeface="Calibri"/>
                <a:ea typeface="Calibri"/>
                <a:cs typeface="Calibri"/>
                <a:sym typeface="Calibri"/>
              </a:rPr>
              <a:t>Parte 2</a:t>
            </a:r>
          </a:p>
          <a:p>
            <a:pPr marL="180586" marR="0" lvl="0" indent="-180586" algn="l" rtl="0">
              <a:spcBef>
                <a:spcPts val="0"/>
              </a:spcBef>
              <a:buClr>
                <a:srgbClr val="000000"/>
              </a:buClr>
              <a:buSzPct val="100000"/>
              <a:buFont typeface="Arial"/>
              <a:buChar char="•"/>
            </a:pPr>
            <a:r>
              <a:rPr lang="es-419" sz="1300" dirty="0" smtClean="0">
                <a:solidFill>
                  <a:srgbClr val="000000"/>
                </a:solidFill>
                <a:latin typeface="Calibri"/>
                <a:ea typeface="Calibri"/>
                <a:cs typeface="Calibri"/>
                <a:sym typeface="Calibri"/>
              </a:rPr>
              <a:t>Una composición completa (70 minutos)</a:t>
            </a:r>
          </a:p>
          <a:p>
            <a:pPr marL="0" marR="0" lvl="0" indent="0" algn="l" rtl="0">
              <a:spcBef>
                <a:spcPts val="0"/>
              </a:spcBef>
              <a:buSzPct val="25000"/>
              <a:buNone/>
            </a:pPr>
            <a:r>
              <a:rPr lang="es-419" sz="1300" dirty="0" smtClean="0">
                <a:solidFill>
                  <a:srgbClr val="000000"/>
                </a:solidFill>
                <a:latin typeface="Calibri"/>
                <a:ea typeface="Calibri"/>
                <a:cs typeface="Calibri"/>
                <a:sym typeface="Calibri"/>
              </a:rPr>
              <a:t>Los estudiantes deben tener acceso a recursos para revisar la ortografía, pero no para revisar la gramática. Los estudiantes pueden hacer referencia a sus pasajes, tomar notas, las 3 preguntas de investigación y cualquier otra pregunta de respuesta construida, tantas veces como lo deseen. Las hojas para tomar notas e</a:t>
            </a:r>
            <a:r>
              <a:rPr lang="es-419" sz="1300" dirty="0" smtClean="0">
                <a:latin typeface="Calibri"/>
                <a:ea typeface="Calibri"/>
                <a:cs typeface="Calibri"/>
                <a:sym typeface="Calibri"/>
              </a:rPr>
              <a:t>n esta pre-evaluación fueron creadas para texto informativo.  Si escoge utilizarlas, por favor pida a sus estudiantes que tomen notas mientras leen los pasajes informativos.</a:t>
            </a:r>
          </a:p>
          <a:p>
            <a:pPr marL="0" marR="0" lvl="0" indent="0" algn="l" rtl="0">
              <a:spcBef>
                <a:spcPts val="0"/>
              </a:spcBef>
              <a:buNone/>
            </a:pPr>
            <a:endParaRPr lang="es-419" sz="1300" dirty="0" smtClean="0">
              <a:latin typeface="Calibri"/>
              <a:ea typeface="Calibri"/>
              <a:cs typeface="Calibri"/>
              <a:sym typeface="Calibri"/>
            </a:endParaRPr>
          </a:p>
          <a:p>
            <a:pPr marL="0" marR="0" lvl="0" indent="0" algn="l" rtl="0">
              <a:spcBef>
                <a:spcPts val="0"/>
              </a:spcBef>
              <a:buSzPct val="25000"/>
              <a:buNone/>
            </a:pPr>
            <a:r>
              <a:rPr lang="es-419" sz="1700" u="sng" dirty="0" smtClean="0">
                <a:solidFill>
                  <a:srgbClr val="000000"/>
                </a:solidFill>
                <a:latin typeface="Calibri"/>
                <a:ea typeface="Calibri"/>
                <a:cs typeface="Calibri"/>
                <a:sym typeface="Calibri"/>
              </a:rPr>
              <a:t>Instrucciones</a:t>
            </a:r>
          </a:p>
          <a:p>
            <a:pPr marL="0" marR="0" lvl="0" indent="0" algn="l" rtl="0">
              <a:spcBef>
                <a:spcPts val="0"/>
              </a:spcBef>
              <a:buSzPct val="25000"/>
              <a:buNone/>
            </a:pPr>
            <a:r>
              <a:rPr lang="es-419" sz="1200" b="1" dirty="0" smtClean="0">
                <a:solidFill>
                  <a:srgbClr val="000000"/>
                </a:solidFill>
                <a:latin typeface="Calibri"/>
                <a:ea typeface="Calibri"/>
                <a:cs typeface="Calibri"/>
                <a:sym typeface="Calibri"/>
              </a:rPr>
              <a:t>30 minutos</a:t>
            </a:r>
          </a:p>
          <a:p>
            <a:pPr marL="240781" marR="0" lvl="0" indent="-240781" algn="l" rtl="0">
              <a:spcBef>
                <a:spcPts val="0"/>
              </a:spcBef>
              <a:buClr>
                <a:srgbClr val="000000"/>
              </a:buClr>
              <a:buSzPct val="100000"/>
              <a:buFont typeface="Calibri"/>
              <a:buAutoNum type="arabicPeriod"/>
            </a:pPr>
            <a:r>
              <a:rPr lang="es-419" sz="1300" dirty="0" smtClean="0">
                <a:solidFill>
                  <a:srgbClr val="000000"/>
                </a:solidFill>
                <a:latin typeface="Calibri"/>
                <a:ea typeface="Calibri"/>
                <a:cs typeface="Calibri"/>
                <a:sym typeface="Calibri"/>
              </a:rPr>
              <a:t>Es posible que desee tener una actividad de 30 minutos para toda la clase. El propósito de una actividad </a:t>
            </a:r>
            <a:r>
              <a:rPr lang="es-419" sz="1300" b="1" dirty="0" smtClean="0">
                <a:solidFill>
                  <a:srgbClr val="000000"/>
                </a:solidFill>
                <a:latin typeface="Calibri"/>
                <a:ea typeface="Calibri"/>
                <a:cs typeface="Calibri"/>
                <a:sym typeface="Calibri"/>
              </a:rPr>
              <a:t>PT</a:t>
            </a:r>
            <a:r>
              <a:rPr lang="es-419" sz="1300" dirty="0" smtClean="0">
                <a:solidFill>
                  <a:srgbClr val="000000"/>
                </a:solidFill>
                <a:latin typeface="Calibri"/>
                <a:ea typeface="Calibri"/>
                <a:cs typeface="Calibri"/>
                <a:sym typeface="Calibri"/>
              </a:rPr>
              <a:t> (</a:t>
            </a:r>
            <a:r>
              <a:rPr lang="es-419" sz="1300" i="1" dirty="0" smtClean="0">
                <a:solidFill>
                  <a:srgbClr val="000000"/>
                </a:solidFill>
                <a:latin typeface="Calibri"/>
                <a:ea typeface="Calibri"/>
                <a:cs typeface="Calibri"/>
                <a:sym typeface="Calibri"/>
              </a:rPr>
              <a:t>Performance </a:t>
            </a:r>
            <a:r>
              <a:rPr lang="es-419" sz="1300" i="1" dirty="0" err="1" smtClean="0">
                <a:solidFill>
                  <a:srgbClr val="000000"/>
                </a:solidFill>
                <a:latin typeface="Calibri"/>
                <a:ea typeface="Calibri"/>
                <a:cs typeface="Calibri"/>
                <a:sym typeface="Calibri"/>
              </a:rPr>
              <a:t>Task</a:t>
            </a:r>
            <a:r>
              <a:rPr lang="es-419" sz="1300" i="1" dirty="0" smtClean="0">
                <a:solidFill>
                  <a:srgbClr val="000000"/>
                </a:solidFill>
                <a:latin typeface="Calibri"/>
                <a:ea typeface="Calibri"/>
                <a:cs typeface="Calibri"/>
                <a:sym typeface="Calibri"/>
              </a:rPr>
              <a:t> </a:t>
            </a:r>
            <a:r>
              <a:rPr lang="es-419" sz="1300" dirty="0" smtClean="0">
                <a:solidFill>
                  <a:srgbClr val="000000"/>
                </a:solidFill>
                <a:latin typeface="Calibri"/>
                <a:ea typeface="Calibri"/>
                <a:cs typeface="Calibri"/>
                <a:sym typeface="Calibri"/>
              </a:rPr>
              <a:t>- </a:t>
            </a:r>
            <a:r>
              <a:rPr lang="es-419" sz="1300" b="1" dirty="0" smtClean="0">
                <a:solidFill>
                  <a:srgbClr val="000000"/>
                </a:solidFill>
                <a:latin typeface="Calibri"/>
                <a:ea typeface="Calibri"/>
                <a:cs typeface="Calibri"/>
                <a:sym typeface="Calibri"/>
              </a:rPr>
              <a:t>Tarea de Rendimiento</a:t>
            </a:r>
            <a:r>
              <a:rPr lang="es-419" sz="1300" dirty="0" smtClean="0">
                <a:solidFill>
                  <a:srgbClr val="000000"/>
                </a:solidFill>
                <a:latin typeface="Calibri"/>
                <a:ea typeface="Calibri"/>
                <a:cs typeface="Calibri"/>
                <a:sym typeface="Calibri"/>
              </a:rPr>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300" b="1" dirty="0" smtClean="0">
                <a:solidFill>
                  <a:srgbClr val="000000"/>
                </a:solidFill>
                <a:latin typeface="Calibri"/>
                <a:ea typeface="Calibri"/>
                <a:cs typeface="Calibri"/>
                <a:sym typeface="Calibri"/>
              </a:rPr>
              <a:t>NO</a:t>
            </a:r>
            <a:r>
              <a:rPr lang="es-419" sz="1300" dirty="0" smtClean="0">
                <a:solidFill>
                  <a:srgbClr val="000000"/>
                </a:solidFill>
                <a:latin typeface="Calibri"/>
                <a:ea typeface="Calibri"/>
                <a:cs typeface="Calibri"/>
                <a:sym typeface="Calibri"/>
              </a:rPr>
              <a:t> pre-enseña ningún contenido a ser evaluado!</a:t>
            </a:r>
          </a:p>
          <a:p>
            <a:pPr marR="0" lvl="0" algn="l" rtl="0">
              <a:spcBef>
                <a:spcPts val="0"/>
              </a:spcBef>
              <a:buNone/>
            </a:pPr>
            <a:endParaRPr lang="es-419" sz="1300" dirty="0" smtClean="0">
              <a:latin typeface="Calibri"/>
              <a:ea typeface="Calibri"/>
              <a:cs typeface="Calibri"/>
              <a:sym typeface="Calibri"/>
            </a:endParaRPr>
          </a:p>
          <a:p>
            <a:pPr marL="0" marR="0" lvl="0" indent="0" algn="l" rtl="0">
              <a:spcBef>
                <a:spcPts val="0"/>
              </a:spcBef>
              <a:buSzPct val="25000"/>
              <a:buNone/>
            </a:pPr>
            <a:r>
              <a:rPr lang="es-419" sz="1200" b="1" dirty="0" smtClean="0">
                <a:solidFill>
                  <a:srgbClr val="000000"/>
                </a:solidFill>
                <a:latin typeface="Calibri"/>
                <a:ea typeface="Calibri"/>
                <a:cs typeface="Calibri"/>
                <a:sym typeface="Calibri"/>
              </a:rPr>
              <a:t>35 minutos</a:t>
            </a:r>
          </a:p>
          <a:p>
            <a:pPr marL="240781" marR="0" lvl="0" indent="-240781" algn="l" rtl="0">
              <a:spcBef>
                <a:spcPts val="0"/>
              </a:spcBef>
              <a:buClr>
                <a:srgbClr val="000000"/>
              </a:buClr>
              <a:buSzPct val="100000"/>
              <a:buFont typeface="Calibri"/>
              <a:buAutoNum type="arabicPeriod" startAt="2"/>
            </a:pPr>
            <a:r>
              <a:rPr lang="es-419" sz="1300" dirty="0" smtClean="0">
                <a:solidFill>
                  <a:srgbClr val="000000"/>
                </a:solidFill>
                <a:latin typeface="Calibri"/>
                <a:ea typeface="Calibri"/>
                <a:cs typeface="Calibri"/>
                <a:sym typeface="Calibri"/>
              </a:rPr>
              <a:t>Los estudiantes leen los pasajes independientemente.  Si tiene estudiantes que no pueden leer los pasajes, usted puede leérselos a ellos, pero por favor tome nota de los acomodos.  Recuerde a los estudiantes tomar notas mientras leen.  Durante la evaluación de SBAC, a los estudiantes se les permite conservar sus notas como referencia.  </a:t>
            </a:r>
          </a:p>
          <a:p>
            <a:pPr marL="245634" marR="0" lvl="0" indent="-245634" algn="l" rtl="0">
              <a:spcBef>
                <a:spcPts val="0"/>
              </a:spcBef>
              <a:buClr>
                <a:srgbClr val="000000"/>
              </a:buClr>
              <a:buSzPct val="100000"/>
              <a:buFont typeface="Calibri"/>
              <a:buAutoNum type="arabicPeriod" startAt="2"/>
            </a:pPr>
            <a:r>
              <a:rPr lang="es-419" sz="1300" dirty="0" smtClean="0">
                <a:solidFill>
                  <a:srgbClr val="000000"/>
                </a:solidFill>
                <a:latin typeface="Calibri"/>
                <a:ea typeface="Calibri"/>
                <a:cs typeface="Calibri"/>
                <a:sym typeface="Calibri"/>
              </a:rPr>
              <a:t>Los estudiantes contestan las  3 preguntas de investigación o cualquier otra pregunta de respuesta construida. Los estudiantes deben hacer referencia a estas respuestas cuando estén escribiendo su artículo </a:t>
            </a:r>
            <a:r>
              <a:rPr lang="es-419" sz="1300" dirty="0" smtClean="0">
                <a:latin typeface="Calibri"/>
                <a:ea typeface="Calibri"/>
                <a:cs typeface="Calibri"/>
                <a:sym typeface="Calibri"/>
              </a:rPr>
              <a:t>de opinión</a:t>
            </a:r>
            <a:r>
              <a:rPr lang="es-419" sz="1300" dirty="0" smtClean="0">
                <a:solidFill>
                  <a:srgbClr val="000000"/>
                </a:solidFill>
                <a:latin typeface="Calibri"/>
                <a:ea typeface="Calibri"/>
                <a:cs typeface="Calibri"/>
                <a:sym typeface="Calibri"/>
              </a:rPr>
              <a:t>.</a:t>
            </a:r>
          </a:p>
          <a:p>
            <a:pPr marL="0" marR="0" lvl="0" indent="0" algn="l" rtl="0">
              <a:spcBef>
                <a:spcPts val="0"/>
              </a:spcBef>
              <a:buSzPct val="25000"/>
              <a:buNone/>
            </a:pPr>
            <a:r>
              <a:rPr lang="es-419" sz="1200" b="1" dirty="0" smtClean="0">
                <a:solidFill>
                  <a:srgbClr val="000000"/>
                </a:solidFill>
                <a:latin typeface="Calibri"/>
                <a:ea typeface="Calibri"/>
                <a:cs typeface="Calibri"/>
                <a:sym typeface="Calibri"/>
              </a:rPr>
              <a:t>15 minutos de receso</a:t>
            </a:r>
          </a:p>
          <a:p>
            <a:pPr marL="0" marR="0" lvl="0" indent="0" algn="l" rtl="0">
              <a:spcBef>
                <a:spcPts val="0"/>
              </a:spcBef>
              <a:buSzPct val="25000"/>
              <a:buNone/>
            </a:pPr>
            <a:r>
              <a:rPr lang="es-419" sz="1200" b="1" dirty="0" smtClean="0">
                <a:solidFill>
                  <a:srgbClr val="000000"/>
                </a:solidFill>
                <a:latin typeface="Calibri"/>
                <a:ea typeface="Calibri"/>
                <a:cs typeface="Calibri"/>
                <a:sym typeface="Calibri"/>
              </a:rPr>
              <a:t>70 minutos</a:t>
            </a:r>
          </a:p>
          <a:p>
            <a:pPr marL="0" marR="0" lvl="0" indent="0" algn="l" rtl="0">
              <a:spcBef>
                <a:spcPts val="0"/>
              </a:spcBef>
              <a:buSzPct val="25000"/>
              <a:buNone/>
            </a:pPr>
            <a:r>
              <a:rPr lang="es-419" sz="1300" dirty="0" smtClean="0">
                <a:solidFill>
                  <a:srgbClr val="000000"/>
                </a:solidFill>
                <a:latin typeface="Calibri"/>
                <a:ea typeface="Calibri"/>
                <a:cs typeface="Calibri"/>
                <a:sym typeface="Calibri"/>
              </a:rPr>
              <a:t>4. Los estudiantes escriben una composición completa (artículo </a:t>
            </a:r>
            <a:r>
              <a:rPr lang="es-419" sz="1300" dirty="0" smtClean="0">
                <a:latin typeface="Calibri"/>
                <a:ea typeface="Calibri"/>
                <a:cs typeface="Calibri"/>
                <a:sym typeface="Calibri"/>
              </a:rPr>
              <a:t>de opinión</a:t>
            </a:r>
            <a:r>
              <a:rPr lang="es-419" sz="1300" dirty="0" smtClean="0">
                <a:solidFill>
                  <a:srgbClr val="000000"/>
                </a:solidFill>
                <a:latin typeface="Calibri"/>
                <a:ea typeface="Calibri"/>
                <a:cs typeface="Calibri"/>
                <a:sym typeface="Calibri"/>
              </a:rPr>
              <a:t>).</a:t>
            </a:r>
          </a:p>
          <a:p>
            <a:pPr marL="0" marR="0" lvl="0" indent="0" algn="l" rtl="0">
              <a:spcBef>
                <a:spcPts val="0"/>
              </a:spcBef>
              <a:buNone/>
            </a:pPr>
            <a:endParaRPr lang="es-419" sz="1300" dirty="0" smtClean="0">
              <a:solidFill>
                <a:srgbClr val="000000"/>
              </a:solidFill>
              <a:latin typeface="Calibri"/>
              <a:ea typeface="Calibri"/>
              <a:cs typeface="Calibri"/>
              <a:sym typeface="Calibri"/>
            </a:endParaRPr>
          </a:p>
          <a:p>
            <a:pPr marL="0" marR="0" lvl="0" indent="0" algn="l" rtl="0">
              <a:spcBef>
                <a:spcPts val="0"/>
              </a:spcBef>
              <a:buSzPct val="25000"/>
              <a:buNone/>
            </a:pPr>
            <a:r>
              <a:rPr lang="es-419" sz="1300" b="1" u="sng" dirty="0" smtClean="0">
                <a:solidFill>
                  <a:srgbClr val="000000"/>
                </a:solidFill>
                <a:latin typeface="Calibri"/>
                <a:ea typeface="Calibri"/>
                <a:cs typeface="Calibri"/>
                <a:sym typeface="Calibri"/>
              </a:rPr>
              <a:t>CALIFICACIÓN</a:t>
            </a:r>
          </a:p>
          <a:p>
            <a:pPr marL="0" marR="0" lvl="0" indent="0" algn="l" rtl="0">
              <a:spcBef>
                <a:spcPts val="0"/>
              </a:spcBef>
              <a:buSzPct val="25000"/>
              <a:buNone/>
            </a:pPr>
            <a:r>
              <a:rPr lang="es-419" sz="1300" dirty="0" smtClean="0">
                <a:solidFill>
                  <a:srgbClr val="000000"/>
                </a:solidFill>
                <a:latin typeface="Calibri"/>
                <a:ea typeface="Calibri"/>
                <a:cs typeface="Calibri"/>
                <a:sym typeface="Calibri"/>
              </a:rPr>
              <a:t>Se provee una rúbrica </a:t>
            </a:r>
            <a:r>
              <a:rPr lang="es-419" sz="1300" dirty="0" smtClean="0">
                <a:latin typeface="Calibri"/>
                <a:ea typeface="Calibri"/>
                <a:cs typeface="Calibri"/>
                <a:sym typeface="Calibri"/>
              </a:rPr>
              <a:t>de opinión</a:t>
            </a:r>
            <a:r>
              <a:rPr lang="es-419" sz="1300" dirty="0" smtClean="0">
                <a:solidFill>
                  <a:srgbClr val="000000"/>
                </a:solidFill>
                <a:latin typeface="Calibri"/>
                <a:ea typeface="Calibri"/>
                <a:cs typeface="Calibri"/>
                <a:sym typeface="Calibri"/>
              </a:rPr>
              <a:t>.  Los estudiantes reciben 3 puntajes:</a:t>
            </a:r>
          </a:p>
          <a:p>
            <a:pPr marL="0" marR="0" lvl="0" indent="0" algn="l" rtl="0">
              <a:spcBef>
                <a:spcPts val="0"/>
              </a:spcBef>
              <a:buNone/>
            </a:pPr>
            <a:endParaRPr lang="es-419" sz="1300" dirty="0" smtClean="0">
              <a:solidFill>
                <a:srgbClr val="000000"/>
              </a:solidFill>
              <a:latin typeface="Calibri"/>
              <a:ea typeface="Calibri"/>
              <a:cs typeface="Calibri"/>
              <a:sym typeface="Calibri"/>
            </a:endParaRPr>
          </a:p>
          <a:p>
            <a:pPr marL="240781" marR="0" lvl="0" indent="-240781" algn="l" rtl="0">
              <a:spcBef>
                <a:spcPts val="0"/>
              </a:spcBef>
              <a:buClr>
                <a:srgbClr val="000000"/>
              </a:buClr>
              <a:buSzPct val="100000"/>
              <a:buFont typeface="Calibri"/>
              <a:buAutoNum type="arabicPeriod"/>
            </a:pPr>
            <a:r>
              <a:rPr lang="es-419" sz="1300" dirty="0" smtClean="0">
                <a:solidFill>
                  <a:srgbClr val="000000"/>
                </a:solidFill>
                <a:latin typeface="Calibri"/>
                <a:ea typeface="Calibri"/>
                <a:cs typeface="Calibri"/>
                <a:sym typeface="Calibri"/>
              </a:rPr>
              <a:t>Organización y propósito</a:t>
            </a:r>
          </a:p>
          <a:p>
            <a:pPr marL="240781" marR="0" lvl="0" indent="-240781" algn="l" rtl="0">
              <a:spcBef>
                <a:spcPts val="0"/>
              </a:spcBef>
              <a:buClr>
                <a:srgbClr val="000000"/>
              </a:buClr>
              <a:buSzPct val="100000"/>
              <a:buFont typeface="Calibri"/>
              <a:buAutoNum type="arabicPeriod"/>
            </a:pPr>
            <a:r>
              <a:rPr lang="es-419" sz="1300" dirty="0" smtClean="0">
                <a:solidFill>
                  <a:srgbClr val="000000"/>
                </a:solidFill>
                <a:latin typeface="Calibri"/>
                <a:ea typeface="Calibri"/>
                <a:cs typeface="Calibri"/>
                <a:sym typeface="Calibri"/>
              </a:rPr>
              <a:t>Evidencia y elaboración</a:t>
            </a:r>
          </a:p>
          <a:p>
            <a:pPr marL="240781" marR="0" lvl="0" indent="-240781" algn="l" rtl="0">
              <a:spcBef>
                <a:spcPts val="0"/>
              </a:spcBef>
              <a:buClr>
                <a:srgbClr val="000000"/>
              </a:buClr>
              <a:buSzPct val="100000"/>
              <a:buFont typeface="Calibri"/>
              <a:buAutoNum type="arabicPeriod"/>
            </a:pPr>
            <a:r>
              <a:rPr lang="es-419" sz="1300" dirty="0" smtClean="0">
                <a:solidFill>
                  <a:srgbClr val="000000"/>
                </a:solidFill>
                <a:latin typeface="Calibri"/>
                <a:ea typeface="Calibri"/>
                <a:cs typeface="Calibri"/>
                <a:sym typeface="Calibri"/>
              </a:rPr>
              <a:t>Convenciones</a:t>
            </a:r>
            <a:endParaRPr lang="es-419" sz="1300" dirty="0">
              <a:solidFill>
                <a:srgbClr val="000000"/>
              </a:solidFill>
              <a:latin typeface="Calibri"/>
              <a:ea typeface="Calibri"/>
              <a:cs typeface="Calibri"/>
              <a:sym typeface="Calibri"/>
            </a:endParaRPr>
          </a:p>
        </p:txBody>
      </p:sp>
      <p:sp>
        <p:nvSpPr>
          <p:cNvPr id="4" name="Slide Number Placeholder 1"/>
          <p:cNvSpPr>
            <a:spLocks noGrp="1"/>
          </p:cNvSpPr>
          <p:nvPr>
            <p:ph type="sldNum" idx="12"/>
          </p:nvPr>
        </p:nvSpPr>
        <p:spPr>
          <a:xfrm>
            <a:off x="6930389" y="9601200"/>
            <a:ext cx="842009" cy="457200"/>
          </a:xfrm>
        </p:spPr>
        <p:txBody>
          <a:bodyPr/>
          <a:lstStyle/>
          <a:p>
            <a:pPr marL="0" marR="0" lvl="0" indent="0" algn="r" rtl="0">
              <a:spcBef>
                <a:spcPts val="0"/>
              </a:spcBef>
              <a:buSzPct val="25000"/>
              <a:buNone/>
            </a:pPr>
            <a:r>
              <a:rPr lang="en-US" sz="1200" dirty="0" smtClean="0">
                <a:solidFill>
                  <a:srgbClr val="888888"/>
                </a:solidFill>
                <a:latin typeface="Calibri"/>
                <a:ea typeface="Calibri"/>
                <a:cs typeface="Calibri"/>
                <a:sym typeface="Calibri"/>
              </a:rPr>
              <a:t>4</a:t>
            </a:r>
            <a:endParaRPr lang="en-US" sz="1200" dirty="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p:nvPr/>
        </p:nvSpPr>
        <p:spPr>
          <a:xfrm>
            <a:off x="634725" y="5465725"/>
            <a:ext cx="6382200" cy="3021300"/>
          </a:xfrm>
          <a:prstGeom prst="rect">
            <a:avLst/>
          </a:prstGeom>
          <a:noFill/>
          <a:ln>
            <a:noFill/>
          </a:ln>
        </p:spPr>
        <p:txBody>
          <a:bodyPr lIns="96650" tIns="48325" rIns="96650" bIns="48325" anchor="t" anchorCtr="0">
            <a:noAutofit/>
          </a:bodyPr>
          <a:lstStyle/>
          <a:p>
            <a:pPr marL="398463" marR="0" lvl="0" indent="-398463" algn="l" rtl="0">
              <a:spcBef>
                <a:spcPts val="0"/>
              </a:spcBef>
              <a:buSzPct val="25000"/>
              <a:buNone/>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12.   ¿Qué explica </a:t>
            </a:r>
            <a:r>
              <a:rPr lang="es-419" sz="1600" b="1" u="sng" dirty="0" smtClean="0">
                <a:solidFill>
                  <a:schemeClr val="dk1"/>
                </a:solidFill>
                <a:latin typeface="Helvetica" panose="020B0604020202020204" pitchFamily="34" charset="0"/>
                <a:ea typeface="Helvetica Neue"/>
                <a:cs typeface="Helvetica" panose="020B0604020202020204" pitchFamily="34" charset="0"/>
                <a:sym typeface="Helvetica Neue"/>
              </a:rPr>
              <a:t>mejor</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el propósito de </a:t>
            </a:r>
            <a:r>
              <a:rPr lang="es-419" sz="1600" b="1" u="sng" dirty="0" smtClean="0">
                <a:solidFill>
                  <a:schemeClr val="dk1"/>
                </a:solidFill>
                <a:latin typeface="Helvetica" panose="020B0604020202020204" pitchFamily="34" charset="0"/>
                <a:ea typeface="Helvetica Neue"/>
                <a:cs typeface="Helvetica" panose="020B0604020202020204" pitchFamily="34" charset="0"/>
                <a:sym typeface="Helvetica Neue"/>
              </a:rPr>
              <a:t>cada</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artículo?</a:t>
            </a:r>
          </a:p>
          <a:p>
            <a:pPr marL="0" marR="0" lvl="0" indent="0" algn="l" rtl="0">
              <a:spcBef>
                <a:spcPts val="0"/>
              </a:spcBef>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lvl="0" indent="-227013">
              <a:buClr>
                <a:schemeClr val="dk1"/>
              </a:buClr>
              <a:buSzPct val="100000"/>
              <a:buFont typeface="+mj-lt"/>
              <a:buAutoNum type="alphaUcPeriod"/>
            </a:pPr>
            <a:r>
              <a:rPr lang="es-419" sz="1600" dirty="0">
                <a:solidFill>
                  <a:schemeClr val="dk1"/>
                </a:solidFill>
                <a:latin typeface="Helvetica" panose="020B0604020202020204" pitchFamily="34" charset="0"/>
                <a:ea typeface="Helvetica Neue"/>
                <a:cs typeface="Helvetica" panose="020B0604020202020204" pitchFamily="34" charset="0"/>
                <a:sym typeface="Helvetica Neue"/>
              </a:rPr>
              <a:t>El propósito </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es describir los diferentes arcoíris.</a:t>
            </a:r>
          </a:p>
          <a:p>
            <a:pPr marL="801688" marR="0" lvl="0" indent="-227013"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lvl="0" indent="-227013">
              <a:buClr>
                <a:schemeClr val="dk1"/>
              </a:buClr>
              <a:buSzPct val="100000"/>
              <a:buFont typeface="+mj-lt"/>
              <a:buAutoNum type="alphaUcPeriod"/>
            </a:pPr>
            <a:r>
              <a:rPr lang="es-419" sz="1600" dirty="0">
                <a:solidFill>
                  <a:schemeClr val="dk1"/>
                </a:solidFill>
                <a:latin typeface="Helvetica" panose="020B0604020202020204" pitchFamily="34" charset="0"/>
                <a:ea typeface="Helvetica Neue"/>
                <a:cs typeface="Helvetica" panose="020B0604020202020204" pitchFamily="34" charset="0"/>
                <a:sym typeface="Helvetica Neue"/>
              </a:rPr>
              <a:t>El propósito </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es comparar los diferentes tipos de arcoíris.</a:t>
            </a:r>
          </a:p>
          <a:p>
            <a:pPr marL="801688" marR="0" lvl="0" indent="-227013"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lvl="0" indent="-227013">
              <a:buClr>
                <a:schemeClr val="dk1"/>
              </a:buClr>
              <a:buSzPct val="100000"/>
              <a:buFont typeface="+mj-lt"/>
              <a:buAutoNum type="alphaUcPeriod"/>
            </a:pPr>
            <a:r>
              <a:rPr lang="es-419" sz="1600" dirty="0">
                <a:solidFill>
                  <a:schemeClr val="dk1"/>
                </a:solidFill>
                <a:latin typeface="Helvetica" panose="020B0604020202020204" pitchFamily="34" charset="0"/>
                <a:ea typeface="Helvetica Neue"/>
                <a:cs typeface="Helvetica" panose="020B0604020202020204" pitchFamily="34" charset="0"/>
                <a:sym typeface="Helvetica Neue"/>
              </a:rPr>
              <a:t>El propósito </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es explicar qué causa los diferentes tipos de arcoíris.</a:t>
            </a:r>
          </a:p>
          <a:p>
            <a:pPr marL="801688" marR="0" lvl="0" indent="-227013"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lvl="0" indent="-227013">
              <a:buClr>
                <a:schemeClr val="dk1"/>
              </a:buClr>
              <a:buSzPct val="100000"/>
              <a:buFont typeface="+mj-lt"/>
              <a:buAutoNum type="alphaUcPeriod"/>
            </a:pPr>
            <a:r>
              <a:rPr lang="es-419" sz="1600" dirty="0">
                <a:solidFill>
                  <a:schemeClr val="dk1"/>
                </a:solidFill>
                <a:latin typeface="Helvetica" panose="020B0604020202020204" pitchFamily="34" charset="0"/>
                <a:ea typeface="Helvetica Neue"/>
                <a:cs typeface="Helvetica" panose="020B0604020202020204" pitchFamily="34" charset="0"/>
                <a:sym typeface="Helvetica Neue"/>
              </a:rPr>
              <a:t>El propósito </a:t>
            </a: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es explicar la secuencia en la que se forman los  arcoíris.</a:t>
            </a:r>
            <a:endParaRPr lang="es-419" sz="16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807" name="Shape 807"/>
          <p:cNvSpPr/>
          <p:nvPr/>
        </p:nvSpPr>
        <p:spPr>
          <a:xfrm>
            <a:off x="711400" y="961149"/>
            <a:ext cx="6315000" cy="2967300"/>
          </a:xfrm>
          <a:prstGeom prst="rect">
            <a:avLst/>
          </a:prstGeom>
          <a:noFill/>
          <a:ln>
            <a:noFill/>
          </a:ln>
        </p:spPr>
        <p:txBody>
          <a:bodyPr lIns="96650" tIns="48325" rIns="96650" bIns="48325" anchor="t" anchorCtr="0">
            <a:noAutofit/>
          </a:bodyPr>
          <a:lstStyle/>
          <a:p>
            <a:pPr marL="344488" lvl="0" indent="-344488">
              <a:buSzPct val="25000"/>
            </a:pPr>
            <a:r>
              <a:rPr lang="es-419" sz="1800" b="1" dirty="0" smtClean="0">
                <a:solidFill>
                  <a:schemeClr val="dk1"/>
                </a:solidFill>
                <a:latin typeface="Helvetica" panose="020B0604020202020204" pitchFamily="34" charset="0"/>
                <a:ea typeface="Helvetica Neue"/>
                <a:cs typeface="Helvetica" panose="020B0604020202020204" pitchFamily="34" charset="0"/>
                <a:sym typeface="Helvetica Neue"/>
              </a:rPr>
              <a:t>11. ¿Por qué probablemente el autor escribió el segundo artículo?</a:t>
            </a:r>
          </a:p>
          <a:p>
            <a:pPr marL="0" marR="0" lvl="0" indent="0" algn="l" rtl="0">
              <a:spcBef>
                <a:spcPts val="0"/>
              </a:spcBef>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marR="0" lvl="0" indent="-34448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El autor es un científico de arcoíris.</a:t>
            </a:r>
          </a:p>
          <a:p>
            <a:pPr marL="801688" marR="0" lvl="0" indent="-34448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marR="0" lvl="0" indent="-34448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El autor desea que la gente disfrute de los arcoíris.</a:t>
            </a:r>
          </a:p>
          <a:p>
            <a:pPr marL="801688" marR="0" lvl="0" indent="-34448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marR="0" lvl="0" indent="-34448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El autor quería examinar los diferentes colores.</a:t>
            </a:r>
          </a:p>
          <a:p>
            <a:pPr marL="801688" marR="0" lvl="0" indent="-344488"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1688" marR="0" lvl="0" indent="-344488"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El autor quería contestar las preguntas que la gente quizás tenga  sobre  los arcoíris.</a:t>
            </a:r>
            <a:endParaRPr lang="es-419" sz="16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808" name="Shape 808"/>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40</a:t>
            </a:fld>
            <a:endParaRPr lang="es-419" sz="1200" dirty="0">
              <a:solidFill>
                <a:srgbClr val="888888"/>
              </a:solidFill>
              <a:latin typeface="Calibri"/>
              <a:ea typeface="Calibri"/>
              <a:cs typeface="Calibri"/>
              <a:sym typeface="Calibri"/>
            </a:endParaRPr>
          </a:p>
        </p:txBody>
      </p:sp>
      <p:cxnSp>
        <p:nvCxnSpPr>
          <p:cNvPr id="809" name="Shape 809"/>
          <p:cNvCxnSpPr/>
          <p:nvPr/>
        </p:nvCxnSpPr>
        <p:spPr>
          <a:xfrm>
            <a:off x="404815" y="50292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2" name="Group 1"/>
          <p:cNvGrpSpPr/>
          <p:nvPr/>
        </p:nvGrpSpPr>
        <p:grpSpPr>
          <a:xfrm>
            <a:off x="832943" y="1822303"/>
            <a:ext cx="243008" cy="1665017"/>
            <a:chOff x="798762" y="1833265"/>
            <a:chExt cx="243008" cy="1665017"/>
          </a:xfrm>
        </p:grpSpPr>
        <p:sp>
          <p:nvSpPr>
            <p:cNvPr id="810" name="Shape 810"/>
            <p:cNvSpPr/>
            <p:nvPr/>
          </p:nvSpPr>
          <p:spPr>
            <a:xfrm>
              <a:off x="798762" y="183326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11" name="Shape 811"/>
            <p:cNvSpPr/>
            <p:nvPr/>
          </p:nvSpPr>
          <p:spPr>
            <a:xfrm>
              <a:off x="798770" y="230494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12" name="Shape 812"/>
            <p:cNvSpPr/>
            <p:nvPr/>
          </p:nvSpPr>
          <p:spPr>
            <a:xfrm>
              <a:off x="798762" y="2781911"/>
              <a:ext cx="242999"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13" name="Shape 813"/>
            <p:cNvSpPr/>
            <p:nvPr/>
          </p:nvSpPr>
          <p:spPr>
            <a:xfrm>
              <a:off x="798762" y="325888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pSp>
        <p:nvGrpSpPr>
          <p:cNvPr id="3" name="Group 2"/>
          <p:cNvGrpSpPr/>
          <p:nvPr/>
        </p:nvGrpSpPr>
        <p:grpSpPr>
          <a:xfrm>
            <a:off x="832943" y="6014236"/>
            <a:ext cx="243044" cy="1916129"/>
            <a:chOff x="711400" y="6015326"/>
            <a:chExt cx="243044" cy="1916129"/>
          </a:xfrm>
        </p:grpSpPr>
        <p:sp>
          <p:nvSpPr>
            <p:cNvPr id="814" name="Shape 814"/>
            <p:cNvSpPr/>
            <p:nvPr/>
          </p:nvSpPr>
          <p:spPr>
            <a:xfrm>
              <a:off x="711444" y="6015326"/>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15" name="Shape 815"/>
            <p:cNvSpPr/>
            <p:nvPr/>
          </p:nvSpPr>
          <p:spPr>
            <a:xfrm>
              <a:off x="711443" y="6515714"/>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16" name="Shape 816"/>
            <p:cNvSpPr/>
            <p:nvPr/>
          </p:nvSpPr>
          <p:spPr>
            <a:xfrm>
              <a:off x="711400" y="697637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17" name="Shape 817"/>
            <p:cNvSpPr/>
            <p:nvPr/>
          </p:nvSpPr>
          <p:spPr>
            <a:xfrm>
              <a:off x="711400" y="769205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aphicFrame>
        <p:nvGraphicFramePr>
          <p:cNvPr id="818" name="Shape 818"/>
          <p:cNvGraphicFramePr/>
          <p:nvPr>
            <p:extLst>
              <p:ext uri="{D42A27DB-BD31-4B8C-83A1-F6EECF244321}">
                <p14:modId xmlns:p14="http://schemas.microsoft.com/office/powerpoint/2010/main" val="2662995960"/>
              </p:ext>
            </p:extLst>
          </p:nvPr>
        </p:nvGraphicFramePr>
        <p:xfrm>
          <a:off x="5261901" y="8915400"/>
          <a:ext cx="1862150" cy="563880"/>
        </p:xfrm>
        <a:graphic>
          <a:graphicData uri="http://schemas.openxmlformats.org/drawingml/2006/table">
            <a:tbl>
              <a:tblPr>
                <a:noFill/>
                <a:tableStyleId>{5C72B615-E0FF-47F3-B9F9-38AF47F7ADA9}</a:tableStyleId>
              </a:tblPr>
              <a:tblGrid>
                <a:gridCol w="1862150"/>
              </a:tblGrid>
              <a:tr h="76200">
                <a:tc>
                  <a:txBody>
                    <a:bodyPr/>
                    <a:lstStyle/>
                    <a:p>
                      <a:pPr marL="0" marR="0" lvl="0" indent="0" algn="ctr" rtl="0">
                        <a:lnSpc>
                          <a:spcPct val="100000"/>
                        </a:lnSpc>
                        <a:spcBef>
                          <a:spcPts val="0"/>
                        </a:spcBef>
                        <a:spcAft>
                          <a:spcPts val="0"/>
                        </a:spcAft>
                        <a:buSzPct val="25000"/>
                        <a:buNone/>
                      </a:pPr>
                      <a:r>
                        <a:rPr lang="en-US" sz="1000" b="1" i="1" dirty="0" err="1" smtClean="0">
                          <a:solidFill>
                            <a:srgbClr val="000000"/>
                          </a:solidFill>
                          <a:latin typeface="Calibri"/>
                          <a:ea typeface="Calibri"/>
                          <a:cs typeface="Calibri"/>
                          <a:sym typeface="Calibri"/>
                        </a:rPr>
                        <a:t>Hacia</a:t>
                      </a:r>
                      <a:r>
                        <a:rPr lang="en-US" sz="1000" b="1" i="1" dirty="0" smtClean="0">
                          <a:solidFill>
                            <a:srgbClr val="000000"/>
                          </a:solidFill>
                          <a:latin typeface="Calibri"/>
                          <a:ea typeface="Calibri"/>
                          <a:cs typeface="Calibri"/>
                          <a:sym typeface="Calibri"/>
                        </a:rPr>
                        <a:t> </a:t>
                      </a:r>
                      <a:r>
                        <a:rPr lang="en-US" sz="1000" b="1" i="1" dirty="0">
                          <a:solidFill>
                            <a:srgbClr val="000000"/>
                          </a:solidFill>
                          <a:latin typeface="Calibri"/>
                          <a:ea typeface="Calibri"/>
                          <a:cs typeface="Calibri"/>
                          <a:sym typeface="Calibri"/>
                        </a:rPr>
                        <a:t>RI.3.6       </a:t>
                      </a:r>
                      <a:r>
                        <a:rPr lang="en-US" sz="1000" b="1" dirty="0">
                          <a:solidFill>
                            <a:srgbClr val="000000"/>
                          </a:solidFill>
                          <a:latin typeface="Calibri"/>
                          <a:ea typeface="Calibri"/>
                          <a:cs typeface="Calibri"/>
                          <a:sym typeface="Calibri"/>
                        </a:rPr>
                        <a:t>DOK 3 - Cu</a:t>
                      </a:r>
                    </a:p>
                  </a:txBody>
                  <a:tcPr marL="29550" marR="295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C5D8F1"/>
                    </a:solidFill>
                  </a:tcPr>
                </a:tc>
              </a:tr>
              <a:tr h="304800">
                <a:tc>
                  <a:txBody>
                    <a:bodyPr/>
                    <a:lstStyle/>
                    <a:p>
                      <a:pPr marL="0" marR="0" lvl="0" indent="0" algn="l" rtl="0">
                        <a:lnSpc>
                          <a:spcPct val="100000"/>
                        </a:lnSpc>
                        <a:spcBef>
                          <a:spcPts val="0"/>
                        </a:spcBef>
                        <a:spcAft>
                          <a:spcPts val="0"/>
                        </a:spcAft>
                        <a:buSzPct val="25000"/>
                        <a:buNone/>
                      </a:pPr>
                      <a:r>
                        <a:rPr lang="es-ES" sz="900" b="0" dirty="0" smtClean="0">
                          <a:latin typeface="Calibri"/>
                          <a:ea typeface="Calibri"/>
                          <a:cs typeface="Calibri"/>
                          <a:sym typeface="Calibri"/>
                        </a:rPr>
                        <a:t>Explica el  punto de vista del autor usando evidencia de apoyo en el texto.</a:t>
                      </a:r>
                      <a:endParaRPr lang="en-US" sz="800" b="1" dirty="0">
                        <a:latin typeface="Calibri"/>
                        <a:ea typeface="Calibri"/>
                        <a:cs typeface="Calibri"/>
                        <a:sym typeface="Calibri"/>
                      </a:endParaRPr>
                    </a:p>
                  </a:txBody>
                  <a:tcPr marL="29550" marR="295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5DFEC"/>
                    </a:solidFill>
                  </a:tcPr>
                </a:tc>
              </a:tr>
            </a:tbl>
          </a:graphicData>
        </a:graphic>
      </p:graphicFrame>
      <p:graphicFrame>
        <p:nvGraphicFramePr>
          <p:cNvPr id="819" name="Shape 819"/>
          <p:cNvGraphicFramePr/>
          <p:nvPr>
            <p:extLst>
              <p:ext uri="{D42A27DB-BD31-4B8C-83A1-F6EECF244321}">
                <p14:modId xmlns:p14="http://schemas.microsoft.com/office/powerpoint/2010/main" val="116107795"/>
              </p:ext>
            </p:extLst>
          </p:nvPr>
        </p:nvGraphicFramePr>
        <p:xfrm>
          <a:off x="5343525" y="4244301"/>
          <a:ext cx="1862150" cy="527225"/>
        </p:xfrm>
        <a:graphic>
          <a:graphicData uri="http://schemas.openxmlformats.org/drawingml/2006/table">
            <a:tbl>
              <a:tblPr>
                <a:noFill/>
                <a:tableStyleId>{5C72B615-E0FF-47F3-B9F9-38AF47F7ADA9}</a:tableStyleId>
              </a:tblPr>
              <a:tblGrid>
                <a:gridCol w="1862150"/>
              </a:tblGrid>
              <a:tr h="99100">
                <a:tc>
                  <a:txBody>
                    <a:bodyPr/>
                    <a:lstStyle/>
                    <a:p>
                      <a:pPr marL="0" marR="0" lvl="0" indent="0" algn="ctr" rtl="0">
                        <a:lnSpc>
                          <a:spcPct val="100000"/>
                        </a:lnSpc>
                        <a:spcBef>
                          <a:spcPts val="0"/>
                        </a:spcBef>
                        <a:spcAft>
                          <a:spcPts val="0"/>
                        </a:spcAft>
                        <a:buSzPct val="25000"/>
                        <a:buNone/>
                      </a:pPr>
                      <a:r>
                        <a:rPr lang="en-US" sz="1000" b="1" i="1" dirty="0" err="1" smtClean="0">
                          <a:solidFill>
                            <a:srgbClr val="000000"/>
                          </a:solidFill>
                          <a:latin typeface="Calibri"/>
                          <a:ea typeface="Calibri"/>
                          <a:cs typeface="Calibri"/>
                          <a:sym typeface="Calibri"/>
                        </a:rPr>
                        <a:t>Hacia</a:t>
                      </a:r>
                      <a:r>
                        <a:rPr lang="en-US" sz="1000" b="1" i="1" dirty="0" smtClean="0">
                          <a:solidFill>
                            <a:srgbClr val="000000"/>
                          </a:solidFill>
                          <a:latin typeface="Calibri"/>
                          <a:ea typeface="Calibri"/>
                          <a:cs typeface="Calibri"/>
                          <a:sym typeface="Calibri"/>
                        </a:rPr>
                        <a:t> </a:t>
                      </a:r>
                      <a:r>
                        <a:rPr lang="en-US" sz="1000" b="1" i="1" dirty="0">
                          <a:solidFill>
                            <a:srgbClr val="000000"/>
                          </a:solidFill>
                          <a:latin typeface="Calibri"/>
                          <a:ea typeface="Calibri"/>
                          <a:cs typeface="Calibri"/>
                          <a:sym typeface="Calibri"/>
                        </a:rPr>
                        <a:t>RI.3.6        </a:t>
                      </a:r>
                      <a:r>
                        <a:rPr lang="en-US" sz="1000" b="1" dirty="0">
                          <a:solidFill>
                            <a:srgbClr val="000000"/>
                          </a:solidFill>
                          <a:latin typeface="Calibri"/>
                          <a:ea typeface="Calibri"/>
                          <a:cs typeface="Calibri"/>
                          <a:sym typeface="Calibri"/>
                        </a:rPr>
                        <a:t>DOK 2 - </a:t>
                      </a:r>
                      <a:r>
                        <a:rPr lang="en-US" sz="1000" b="1" dirty="0" err="1">
                          <a:solidFill>
                            <a:srgbClr val="000000"/>
                          </a:solidFill>
                          <a:latin typeface="Calibri"/>
                          <a:ea typeface="Calibri"/>
                          <a:cs typeface="Calibri"/>
                          <a:sym typeface="Calibri"/>
                        </a:rPr>
                        <a:t>ANq</a:t>
                      </a:r>
                      <a:endParaRPr lang="en-US" sz="1000" b="1" dirty="0">
                        <a:solidFill>
                          <a:srgbClr val="000000"/>
                        </a:solidFill>
                        <a:latin typeface="Calibri"/>
                        <a:ea typeface="Calibri"/>
                        <a:cs typeface="Calibri"/>
                        <a:sym typeface="Calibri"/>
                      </a:endParaRPr>
                    </a:p>
                  </a:txBody>
                  <a:tcPr marL="29550" marR="295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BD4B4"/>
                    </a:solidFill>
                  </a:tcPr>
                </a:tc>
              </a:tr>
              <a:tr h="374825">
                <a:tc>
                  <a:txBody>
                    <a:bodyPr/>
                    <a:lstStyle/>
                    <a:p>
                      <a:pPr marL="0" marR="0" lvl="0" indent="0" algn="l" rtl="0">
                        <a:lnSpc>
                          <a:spcPct val="100000"/>
                        </a:lnSpc>
                        <a:spcBef>
                          <a:spcPts val="0"/>
                        </a:spcBef>
                        <a:spcAft>
                          <a:spcPts val="0"/>
                        </a:spcAft>
                        <a:buSzPct val="25000"/>
                        <a:buNone/>
                      </a:pPr>
                      <a:r>
                        <a:rPr lang="es-ES" sz="800" b="0" dirty="0" smtClean="0">
                          <a:latin typeface="Calibri"/>
                          <a:ea typeface="Calibri"/>
                          <a:cs typeface="Calibri"/>
                          <a:sym typeface="Calibri"/>
                        </a:rPr>
                        <a:t>Identifica y enumera los puntos de vista del autor dentro de un texto. Compara el punto de vista suyo con el del autor.</a:t>
                      </a:r>
                      <a:endParaRPr lang="en-US" sz="800" b="0" dirty="0">
                        <a:latin typeface="Calibri"/>
                        <a:ea typeface="Calibri"/>
                        <a:cs typeface="Calibri"/>
                        <a:sym typeface="Calibri"/>
                      </a:endParaRPr>
                    </a:p>
                  </a:txBody>
                  <a:tcPr marL="29550" marR="295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p:nvPr/>
        </p:nvSpPr>
        <p:spPr>
          <a:xfrm>
            <a:off x="436095" y="5321046"/>
            <a:ext cx="6955304" cy="2375152"/>
          </a:xfrm>
          <a:prstGeom prst="rect">
            <a:avLst/>
          </a:prstGeom>
          <a:noFill/>
          <a:ln>
            <a:noFill/>
          </a:ln>
        </p:spPr>
        <p:txBody>
          <a:bodyPr lIns="96650" tIns="48325" rIns="96650" bIns="48325" anchor="t" anchorCtr="0">
            <a:noAutofit/>
          </a:bodyPr>
          <a:lstStyle/>
          <a:p>
            <a:pPr marR="0" lvl="0" indent="60325" algn="l" rtl="0">
              <a:spcBef>
                <a:spcPts val="0"/>
              </a:spcBef>
              <a:buSzPct val="25000"/>
              <a:buNone/>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14.  ¿Qué información se puede encontrar en </a:t>
            </a:r>
            <a:r>
              <a:rPr lang="es-419" sz="1600" b="1" u="sng" dirty="0" smtClean="0">
                <a:solidFill>
                  <a:schemeClr val="dk1"/>
                </a:solidFill>
                <a:latin typeface="Helvetica" panose="020B0604020202020204" pitchFamily="34" charset="0"/>
                <a:ea typeface="Helvetica Neue"/>
                <a:cs typeface="Helvetica" panose="020B0604020202020204" pitchFamily="34" charset="0"/>
                <a:sym typeface="Helvetica Neue"/>
              </a:rPr>
              <a:t>ambos</a:t>
            </a: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 artículos?</a:t>
            </a:r>
          </a:p>
          <a:p>
            <a:pPr marL="0" marR="0" lvl="0" indent="0" algn="l" rtl="0">
              <a:spcBef>
                <a:spcPts val="0"/>
              </a:spcBef>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14400" marR="0" lvl="0" indent="-3968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la razón por la que ocurre el doble arcoíris</a:t>
            </a:r>
          </a:p>
          <a:p>
            <a:pPr marL="914400" marR="0" lvl="0" indent="-396875"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14400" marR="0" lvl="0" indent="-3968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la definición de un espectro</a:t>
            </a:r>
          </a:p>
          <a:p>
            <a:pPr marL="914400" marR="0" lvl="0" indent="-396875"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14400" marR="0" lvl="0" indent="-3968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por qué ocurren diferentes clases de arcoíris</a:t>
            </a:r>
          </a:p>
          <a:p>
            <a:pPr marL="914400" marR="0" lvl="0" indent="-396875"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914400" marR="0" lvl="0" indent="-3968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entendiendo los arcoíris invertidos</a:t>
            </a:r>
            <a:endParaRPr lang="es-419" sz="16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825" name="Shape 825"/>
          <p:cNvSpPr/>
          <p:nvPr/>
        </p:nvSpPr>
        <p:spPr>
          <a:xfrm>
            <a:off x="482968" y="782564"/>
            <a:ext cx="6641700" cy="3636900"/>
          </a:xfrm>
          <a:prstGeom prst="rect">
            <a:avLst/>
          </a:prstGeom>
          <a:noFill/>
          <a:ln>
            <a:noFill/>
          </a:ln>
        </p:spPr>
        <p:txBody>
          <a:bodyPr lIns="96650" tIns="48325" rIns="96650" bIns="48325" anchor="t" anchorCtr="0">
            <a:noAutofit/>
          </a:bodyPr>
          <a:lstStyle/>
          <a:p>
            <a:pPr marL="517525" marR="0" lvl="0" indent="-517525" algn="l" rtl="0">
              <a:spcBef>
                <a:spcPts val="0"/>
              </a:spcBef>
              <a:spcAft>
                <a:spcPts val="0"/>
              </a:spcAft>
              <a:buSzPct val="25000"/>
              <a:buNone/>
            </a:pPr>
            <a:r>
              <a:rPr lang="es-419" sz="1600" b="1" dirty="0" smtClean="0">
                <a:solidFill>
                  <a:schemeClr val="dk1"/>
                </a:solidFill>
                <a:latin typeface="Helvetica" panose="020B0604020202020204" pitchFamily="34" charset="0"/>
                <a:ea typeface="Helvetica Neue"/>
                <a:cs typeface="Helvetica" panose="020B0604020202020204" pitchFamily="34" charset="0"/>
                <a:sym typeface="Helvetica Neue"/>
              </a:rPr>
              <a:t>13.   ¿Qué tiene que tener la inclinación “exacta” a través de la lluvia cayendo para que ocurra un arco lunar?</a:t>
            </a:r>
          </a:p>
          <a:p>
            <a:pPr marL="342900" marR="0" lvl="0" indent="-342900" algn="l" rtl="0">
              <a:spcBef>
                <a:spcPts val="0"/>
              </a:spcBef>
              <a:buNone/>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66775" marR="0" lvl="0" indent="-3460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la luz de la luna o el brillo de la luna </a:t>
            </a:r>
          </a:p>
          <a:p>
            <a:pPr marL="866775" marR="0" lvl="0" indent="-346075"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66775" marR="0" lvl="0" indent="-3460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la luz solar o el brillo del sol</a:t>
            </a:r>
          </a:p>
          <a:p>
            <a:pPr marL="866775" marR="0" lvl="0" indent="-346075"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66775" marR="0" lvl="0" indent="-346075" algn="l" rtl="0">
              <a:spcBef>
                <a:spcPts val="0"/>
              </a:spcBef>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diferentes colores de gotas de lluvia </a:t>
            </a:r>
          </a:p>
          <a:p>
            <a:pPr marL="866775" marR="0" lvl="0" indent="-346075" algn="l" rtl="0">
              <a:spcBef>
                <a:spcPts val="0"/>
              </a:spcBef>
              <a:buClr>
                <a:schemeClr val="dk1"/>
              </a:buClr>
              <a:buFont typeface="+mj-lt"/>
              <a:buAutoNum type="alphaUcPeriod"/>
            </a:pPr>
            <a:endPar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66775" lvl="0" indent="-346075">
              <a:buClr>
                <a:schemeClr val="dk1"/>
              </a:buClr>
              <a:buSzPct val="100000"/>
              <a:buFont typeface="+mj-lt"/>
              <a:buAutoNum type="alphaUcPeriod"/>
            </a:pPr>
            <a:r>
              <a:rPr lang="es-419" sz="1600" dirty="0" smtClean="0">
                <a:solidFill>
                  <a:schemeClr val="dk1"/>
                </a:solidFill>
                <a:latin typeface="Helvetica" panose="020B0604020202020204" pitchFamily="34" charset="0"/>
                <a:ea typeface="Helvetica Neue"/>
                <a:cs typeface="Helvetica" panose="020B0604020202020204" pitchFamily="34" charset="0"/>
                <a:sym typeface="Helvetica Neue"/>
              </a:rPr>
              <a:t>luz solar blanca</a:t>
            </a:r>
          </a:p>
          <a:p>
            <a:pPr marL="866775" marR="0" lvl="0" indent="-346075"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866775" marR="0" lvl="0" indent="-346075"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866775" marR="0" lvl="0" indent="-346075"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866775" marR="0" lvl="0" indent="-346075" algn="l" rtl="0">
              <a:spcBef>
                <a:spcPts val="0"/>
              </a:spcBef>
              <a:buClr>
                <a:schemeClr val="dk1"/>
              </a:buClr>
              <a:buFont typeface="Calibri"/>
              <a:buNone/>
            </a:pPr>
            <a:endParaRPr lang="es-419" sz="1600" dirty="0">
              <a:solidFill>
                <a:schemeClr val="dk1"/>
              </a:solidFill>
              <a:latin typeface="Helvetica Neue"/>
              <a:ea typeface="Helvetica Neue"/>
              <a:cs typeface="Helvetica Neue"/>
              <a:sym typeface="Helvetica Neue"/>
            </a:endParaRPr>
          </a:p>
        </p:txBody>
      </p:sp>
      <p:sp>
        <p:nvSpPr>
          <p:cNvPr id="826" name="Shape 826"/>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41</a:t>
            </a:fld>
            <a:endParaRPr lang="es-419" sz="1200" dirty="0">
              <a:solidFill>
                <a:srgbClr val="888888"/>
              </a:solidFill>
              <a:latin typeface="Calibri"/>
              <a:ea typeface="Calibri"/>
              <a:cs typeface="Calibri"/>
              <a:sym typeface="Calibri"/>
            </a:endParaRPr>
          </a:p>
        </p:txBody>
      </p:sp>
      <p:cxnSp>
        <p:nvCxnSpPr>
          <p:cNvPr id="827" name="Shape 827"/>
          <p:cNvCxnSpPr/>
          <p:nvPr/>
        </p:nvCxnSpPr>
        <p:spPr>
          <a:xfrm>
            <a:off x="410118" y="4630057"/>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2" name="Group 1"/>
          <p:cNvGrpSpPr/>
          <p:nvPr/>
        </p:nvGrpSpPr>
        <p:grpSpPr>
          <a:xfrm>
            <a:off x="643969" y="5830759"/>
            <a:ext cx="243006" cy="1723055"/>
            <a:chOff x="539750" y="5874302"/>
            <a:chExt cx="243006" cy="1723055"/>
          </a:xfrm>
        </p:grpSpPr>
        <p:sp>
          <p:nvSpPr>
            <p:cNvPr id="830" name="Shape 830"/>
            <p:cNvSpPr/>
            <p:nvPr/>
          </p:nvSpPr>
          <p:spPr>
            <a:xfrm>
              <a:off x="539750" y="635733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31" name="Shape 831"/>
            <p:cNvSpPr/>
            <p:nvPr/>
          </p:nvSpPr>
          <p:spPr>
            <a:xfrm>
              <a:off x="539756" y="587430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32" name="Shape 832"/>
            <p:cNvSpPr/>
            <p:nvPr/>
          </p:nvSpPr>
          <p:spPr>
            <a:xfrm>
              <a:off x="539756" y="6857644"/>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33" name="Shape 833"/>
            <p:cNvSpPr/>
            <p:nvPr/>
          </p:nvSpPr>
          <p:spPr>
            <a:xfrm>
              <a:off x="539754" y="7357957"/>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pSp>
        <p:nvGrpSpPr>
          <p:cNvPr id="3" name="Group 2"/>
          <p:cNvGrpSpPr/>
          <p:nvPr/>
        </p:nvGrpSpPr>
        <p:grpSpPr>
          <a:xfrm>
            <a:off x="643959" y="1527884"/>
            <a:ext cx="243010" cy="1737201"/>
            <a:chOff x="643975" y="1565350"/>
            <a:chExt cx="243010" cy="1737201"/>
          </a:xfrm>
        </p:grpSpPr>
        <p:sp>
          <p:nvSpPr>
            <p:cNvPr id="828" name="Shape 828"/>
            <p:cNvSpPr/>
            <p:nvPr/>
          </p:nvSpPr>
          <p:spPr>
            <a:xfrm>
              <a:off x="643979" y="1565350"/>
              <a:ext cx="243000" cy="239399"/>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29" name="Shape 829"/>
            <p:cNvSpPr/>
            <p:nvPr/>
          </p:nvSpPr>
          <p:spPr>
            <a:xfrm>
              <a:off x="643985" y="2048557"/>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34" name="Shape 834"/>
            <p:cNvSpPr/>
            <p:nvPr/>
          </p:nvSpPr>
          <p:spPr>
            <a:xfrm>
              <a:off x="643975" y="2555846"/>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sp>
          <p:nvSpPr>
            <p:cNvPr id="835" name="Shape 835"/>
            <p:cNvSpPr/>
            <p:nvPr/>
          </p:nvSpPr>
          <p:spPr>
            <a:xfrm>
              <a:off x="643975" y="3063152"/>
              <a:ext cx="243000" cy="239399"/>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s-419" sz="2000" dirty="0">
                <a:solidFill>
                  <a:schemeClr val="lt1"/>
                </a:solidFill>
                <a:latin typeface="Calibri"/>
                <a:ea typeface="Calibri"/>
                <a:cs typeface="Calibri"/>
                <a:sym typeface="Calibri"/>
              </a:endParaRPr>
            </a:p>
          </p:txBody>
        </p:sp>
      </p:grpSp>
      <p:graphicFrame>
        <p:nvGraphicFramePr>
          <p:cNvPr id="836" name="Shape 836"/>
          <p:cNvGraphicFramePr/>
          <p:nvPr>
            <p:extLst>
              <p:ext uri="{D42A27DB-BD31-4B8C-83A1-F6EECF244321}">
                <p14:modId xmlns:p14="http://schemas.microsoft.com/office/powerpoint/2010/main" val="3763037135"/>
              </p:ext>
            </p:extLst>
          </p:nvPr>
        </p:nvGraphicFramePr>
        <p:xfrm>
          <a:off x="5181600" y="3905216"/>
          <a:ext cx="1752600" cy="648230"/>
        </p:xfrm>
        <a:graphic>
          <a:graphicData uri="http://schemas.openxmlformats.org/drawingml/2006/table">
            <a:tbl>
              <a:tblPr>
                <a:noFill/>
                <a:tableStyleId>{5C72B615-E0FF-47F3-B9F9-38AF47F7ADA9}</a:tableStyleId>
              </a:tblPr>
              <a:tblGrid>
                <a:gridCol w="1752600"/>
              </a:tblGrid>
              <a:tr h="160550">
                <a:tc>
                  <a:txBody>
                    <a:bodyPr/>
                    <a:lstStyle/>
                    <a:p>
                      <a:pPr marL="0" marR="0" lvl="0" indent="0" algn="ctr" rtl="0">
                        <a:lnSpc>
                          <a:spcPct val="100000"/>
                        </a:lnSpc>
                        <a:spcBef>
                          <a:spcPts val="0"/>
                        </a:spcBef>
                        <a:spcAft>
                          <a:spcPts val="0"/>
                        </a:spcAft>
                        <a:buSzPct val="25000"/>
                        <a:buNone/>
                      </a:pPr>
                      <a:r>
                        <a:rPr lang="en-US" sz="800" b="1" i="1" dirty="0" err="1" smtClean="0">
                          <a:solidFill>
                            <a:srgbClr val="000000"/>
                          </a:solidFill>
                          <a:latin typeface="Calibri"/>
                          <a:ea typeface="Calibri"/>
                          <a:cs typeface="Calibri"/>
                          <a:sym typeface="Calibri"/>
                        </a:rPr>
                        <a:t>Hacia</a:t>
                      </a:r>
                      <a:r>
                        <a:rPr lang="en-US" sz="800" b="1" i="1" dirty="0" smtClean="0">
                          <a:solidFill>
                            <a:srgbClr val="000000"/>
                          </a:solidFill>
                          <a:latin typeface="Calibri"/>
                          <a:ea typeface="Calibri"/>
                          <a:cs typeface="Calibri"/>
                          <a:sym typeface="Calibri"/>
                        </a:rPr>
                        <a:t> </a:t>
                      </a:r>
                      <a:r>
                        <a:rPr lang="en-US" sz="800" b="1" i="1" dirty="0">
                          <a:solidFill>
                            <a:srgbClr val="000000"/>
                          </a:solidFill>
                          <a:latin typeface="Calibri"/>
                          <a:ea typeface="Calibri"/>
                          <a:cs typeface="Calibri"/>
                          <a:sym typeface="Calibri"/>
                        </a:rPr>
                        <a:t>RI.3.9      </a:t>
                      </a:r>
                      <a:r>
                        <a:rPr lang="en-US" sz="900" b="1" dirty="0">
                          <a:solidFill>
                            <a:srgbClr val="000000"/>
                          </a:solidFill>
                          <a:latin typeface="Calibri"/>
                          <a:ea typeface="Calibri"/>
                          <a:cs typeface="Calibri"/>
                          <a:sym typeface="Calibri"/>
                        </a:rPr>
                        <a:t>DOK 2 - Cl</a:t>
                      </a:r>
                    </a:p>
                  </a:txBody>
                  <a:tcPr marL="32375" marR="323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C6D9F1"/>
                    </a:solidFill>
                  </a:tcPr>
                </a:tc>
              </a:tr>
              <a:tr h="381000">
                <a:tc>
                  <a:txBody>
                    <a:bodyPr/>
                    <a:lstStyle/>
                    <a:p>
                      <a:pPr marL="0" marR="0" lvl="0" indent="0" algn="l" rtl="0">
                        <a:lnSpc>
                          <a:spcPct val="100000"/>
                        </a:lnSpc>
                        <a:spcBef>
                          <a:spcPts val="0"/>
                        </a:spcBef>
                        <a:spcAft>
                          <a:spcPts val="0"/>
                        </a:spcAft>
                        <a:buSzPct val="25000"/>
                        <a:buNone/>
                      </a:pPr>
                      <a:r>
                        <a:rPr lang="es-ES" sz="800" b="0" dirty="0" smtClean="0">
                          <a:solidFill>
                            <a:srgbClr val="000000"/>
                          </a:solidFill>
                          <a:latin typeface="Calibri"/>
                          <a:ea typeface="Calibri"/>
                          <a:cs typeface="Calibri"/>
                          <a:sym typeface="Calibri"/>
                        </a:rPr>
                        <a:t>Localiza los puntos importantes en dos textos sobre el mismo tema (estos son los puntos más importantes o ideas principales que apoyan el tema).</a:t>
                      </a:r>
                      <a:endParaRPr lang="en-US" sz="800" b="0" dirty="0">
                        <a:solidFill>
                          <a:srgbClr val="000000"/>
                        </a:solidFill>
                        <a:latin typeface="Calibri"/>
                        <a:ea typeface="Calibri"/>
                        <a:cs typeface="Calibri"/>
                        <a:sym typeface="Calibri"/>
                      </a:endParaRPr>
                    </a:p>
                  </a:txBody>
                  <a:tcPr marL="32375" marR="323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5DFEC"/>
                    </a:solidFill>
                  </a:tcPr>
                </a:tc>
              </a:tr>
            </a:tbl>
          </a:graphicData>
        </a:graphic>
      </p:graphicFrame>
      <p:graphicFrame>
        <p:nvGraphicFramePr>
          <p:cNvPr id="837" name="Shape 837"/>
          <p:cNvGraphicFramePr/>
          <p:nvPr>
            <p:extLst>
              <p:ext uri="{D42A27DB-BD31-4B8C-83A1-F6EECF244321}">
                <p14:modId xmlns:p14="http://schemas.microsoft.com/office/powerpoint/2010/main" val="4288707301"/>
              </p:ext>
            </p:extLst>
          </p:nvPr>
        </p:nvGraphicFramePr>
        <p:xfrm>
          <a:off x="5507644" y="8077200"/>
          <a:ext cx="1617050" cy="531010"/>
        </p:xfrm>
        <a:graphic>
          <a:graphicData uri="http://schemas.openxmlformats.org/drawingml/2006/table">
            <a:tbl>
              <a:tblPr>
                <a:noFill/>
                <a:tableStyleId>{5C72B615-E0FF-47F3-B9F9-38AF47F7ADA9}</a:tableStyleId>
              </a:tblPr>
              <a:tblGrid>
                <a:gridCol w="1617050"/>
              </a:tblGrid>
              <a:tr h="165250">
                <a:tc>
                  <a:txBody>
                    <a:bodyPr/>
                    <a:lstStyle/>
                    <a:p>
                      <a:pPr marL="0" marR="0" lvl="0" indent="0" algn="ctr" rtl="0">
                        <a:lnSpc>
                          <a:spcPct val="100000"/>
                        </a:lnSpc>
                        <a:spcBef>
                          <a:spcPts val="0"/>
                        </a:spcBef>
                        <a:spcAft>
                          <a:spcPts val="0"/>
                        </a:spcAft>
                        <a:buSzPct val="25000"/>
                        <a:buNone/>
                      </a:pPr>
                      <a:r>
                        <a:rPr lang="en-US" sz="900" b="1" i="1" dirty="0" err="1" smtClean="0">
                          <a:solidFill>
                            <a:srgbClr val="000000"/>
                          </a:solidFill>
                          <a:latin typeface="Calibri"/>
                          <a:ea typeface="Calibri"/>
                          <a:cs typeface="Calibri"/>
                          <a:sym typeface="Calibri"/>
                        </a:rPr>
                        <a:t>Hacia</a:t>
                      </a:r>
                      <a:r>
                        <a:rPr lang="en-US" sz="900" b="1" i="1" dirty="0" smtClean="0">
                          <a:solidFill>
                            <a:srgbClr val="000000"/>
                          </a:solidFill>
                          <a:latin typeface="Calibri"/>
                          <a:ea typeface="Calibri"/>
                          <a:cs typeface="Calibri"/>
                          <a:sym typeface="Calibri"/>
                        </a:rPr>
                        <a:t> </a:t>
                      </a:r>
                      <a:r>
                        <a:rPr lang="en-US" sz="900" b="1" i="1" dirty="0">
                          <a:solidFill>
                            <a:srgbClr val="000000"/>
                          </a:solidFill>
                          <a:latin typeface="Calibri"/>
                          <a:ea typeface="Calibri"/>
                          <a:cs typeface="Calibri"/>
                          <a:sym typeface="Calibri"/>
                        </a:rPr>
                        <a:t>RI.3.9       </a:t>
                      </a:r>
                      <a:r>
                        <a:rPr lang="en-US" sz="900" b="1" dirty="0">
                          <a:solidFill>
                            <a:srgbClr val="000000"/>
                          </a:solidFill>
                          <a:latin typeface="Calibri"/>
                          <a:ea typeface="Calibri"/>
                          <a:cs typeface="Calibri"/>
                          <a:sym typeface="Calibri"/>
                        </a:rPr>
                        <a:t>DOK 3 - Cu</a:t>
                      </a:r>
                    </a:p>
                  </a:txBody>
                  <a:tcPr marL="32375" marR="323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B7CCE4"/>
                    </a:solidFill>
                  </a:tcPr>
                </a:tc>
              </a:tr>
              <a:tr h="329025">
                <a:tc>
                  <a:txBody>
                    <a:bodyPr/>
                    <a:lstStyle/>
                    <a:p>
                      <a:pPr marL="0" marR="0" lvl="0" indent="0" algn="l" rtl="0">
                        <a:lnSpc>
                          <a:spcPct val="100000"/>
                        </a:lnSpc>
                        <a:spcBef>
                          <a:spcPts val="0"/>
                        </a:spcBef>
                        <a:spcAft>
                          <a:spcPts val="0"/>
                        </a:spcAft>
                        <a:buSzPct val="25000"/>
                        <a:buNone/>
                      </a:pPr>
                      <a:r>
                        <a:rPr lang="es-ES" sz="800" b="0" dirty="0" smtClean="0">
                          <a:solidFill>
                            <a:srgbClr val="000000"/>
                          </a:solidFill>
                          <a:latin typeface="Calibri"/>
                          <a:ea typeface="Calibri"/>
                          <a:cs typeface="Calibri"/>
                          <a:sym typeface="Calibri"/>
                        </a:rPr>
                        <a:t>Explica la conexión entre dos textos sobre el mismo tema utilizando pruebas de apoyo (detalles clave).</a:t>
                      </a:r>
                      <a:endParaRPr lang="en-US" sz="800" b="0" dirty="0">
                        <a:solidFill>
                          <a:srgbClr val="000000"/>
                        </a:solidFill>
                        <a:latin typeface="Calibri"/>
                        <a:ea typeface="Calibri"/>
                        <a:cs typeface="Calibri"/>
                        <a:sym typeface="Calibri"/>
                      </a:endParaRPr>
                    </a:p>
                  </a:txBody>
                  <a:tcPr marL="32375" marR="323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5DFE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42</a:t>
            </a:fld>
            <a:endParaRPr lang="es-419" sz="1200" dirty="0">
              <a:solidFill>
                <a:srgbClr val="888888"/>
              </a:solidFill>
              <a:latin typeface="Calibri"/>
              <a:ea typeface="Calibri"/>
              <a:cs typeface="Calibri"/>
              <a:sym typeface="Calibri"/>
            </a:endParaRPr>
          </a:p>
        </p:txBody>
      </p:sp>
      <p:graphicFrame>
        <p:nvGraphicFramePr>
          <p:cNvPr id="843" name="Shape 843"/>
          <p:cNvGraphicFramePr/>
          <p:nvPr>
            <p:extLst>
              <p:ext uri="{D42A27DB-BD31-4B8C-83A1-F6EECF244321}">
                <p14:modId xmlns:p14="http://schemas.microsoft.com/office/powerpoint/2010/main" val="1745143297"/>
              </p:ext>
            </p:extLst>
          </p:nvPr>
        </p:nvGraphicFramePr>
        <p:xfrm>
          <a:off x="304800" y="400019"/>
          <a:ext cx="6972850" cy="3974775"/>
        </p:xfrm>
        <a:graphic>
          <a:graphicData uri="http://schemas.openxmlformats.org/drawingml/2006/table">
            <a:tbl>
              <a:tblPr firstRow="1" bandRow="1">
                <a:noFill/>
                <a:tableStyleId>{091DE402-5FB3-46B0-AA6F-EA3C15B787BF}</a:tableStyleId>
              </a:tblPr>
              <a:tblGrid>
                <a:gridCol w="6972850"/>
              </a:tblGrid>
              <a:tr h="819175">
                <a:tc>
                  <a:txBody>
                    <a:bodyPr/>
                    <a:lstStyle/>
                    <a:p>
                      <a:pPr marL="342900" marR="0" lvl="0" indent="-342900" algn="l" rtl="0">
                        <a:lnSpc>
                          <a:spcPct val="100000"/>
                        </a:lnSpc>
                        <a:spcBef>
                          <a:spcPts val="0"/>
                        </a:spcBef>
                        <a:spcAft>
                          <a:spcPts val="0"/>
                        </a:spcAft>
                        <a:buClr>
                          <a:schemeClr val="dk1"/>
                        </a:buClr>
                        <a:buSzPct val="25000"/>
                        <a:buFont typeface="Helvetica Neue"/>
                        <a:buNone/>
                      </a:pPr>
                      <a:r>
                        <a:rPr lang="en-US" sz="1400" b="1" dirty="0">
                          <a:latin typeface="Helvetica" panose="020B0604020202020204" pitchFamily="34" charset="0"/>
                          <a:ea typeface="Helvetica Neue"/>
                          <a:cs typeface="Helvetica" panose="020B0604020202020204" pitchFamily="34" charset="0"/>
                          <a:sym typeface="Helvetica Neue"/>
                        </a:rPr>
                        <a:t>15.  </a:t>
                      </a:r>
                      <a:r>
                        <a:rPr lang="es-419" b="1" noProof="0" dirty="0" smtClean="0">
                          <a:latin typeface="Helvetica" panose="020B0604020202020204" pitchFamily="34" charset="0"/>
                          <a:ea typeface="Helvetica Neue"/>
                          <a:cs typeface="Helvetica" panose="020B0604020202020204" pitchFamily="34" charset="0"/>
                          <a:sym typeface="Helvetica Neue"/>
                        </a:rPr>
                        <a:t>¿Cuál</a:t>
                      </a:r>
                      <a:r>
                        <a:rPr lang="es-419" sz="1400" b="1" noProof="0" dirty="0" smtClean="0">
                          <a:latin typeface="Helvetica" panose="020B0604020202020204" pitchFamily="34" charset="0"/>
                          <a:ea typeface="Helvetica Neue"/>
                          <a:cs typeface="Helvetica" panose="020B0604020202020204" pitchFamily="34" charset="0"/>
                          <a:sym typeface="Helvetica Neue"/>
                        </a:rPr>
                        <a:t> es el objetivo del autor al escribir  </a:t>
                      </a:r>
                      <a:r>
                        <a:rPr lang="es-419" i="1" noProof="0" dirty="0" smtClean="0">
                          <a:latin typeface="Helvetica" panose="020B0604020202020204" pitchFamily="34" charset="0"/>
                          <a:ea typeface="Helvetica Neue"/>
                          <a:cs typeface="Helvetica" panose="020B0604020202020204" pitchFamily="34" charset="0"/>
                          <a:sym typeface="Helvetica Neue"/>
                        </a:rPr>
                        <a:t>Preguntas sobre los arcoíris</a:t>
                      </a:r>
                      <a:r>
                        <a:rPr lang="es-419" sz="1400" b="1" noProof="0" dirty="0" smtClean="0">
                          <a:latin typeface="Helvetica" panose="020B0604020202020204" pitchFamily="34" charset="0"/>
                          <a:ea typeface="Helvetica Neue"/>
                          <a:cs typeface="Helvetica" panose="020B0604020202020204" pitchFamily="34" charset="0"/>
                          <a:sym typeface="Helvetica Neue"/>
                        </a:rPr>
                        <a:t>? ¿Hubieras cambiado o </a:t>
                      </a:r>
                      <a:r>
                        <a:rPr lang="es-419" b="1" noProof="0" dirty="0" smtClean="0">
                          <a:latin typeface="Helvetica" panose="020B0604020202020204" pitchFamily="34" charset="0"/>
                          <a:ea typeface="Helvetica Neue"/>
                          <a:cs typeface="Helvetica" panose="020B0604020202020204" pitchFamily="34" charset="0"/>
                          <a:sym typeface="Helvetica Neue"/>
                        </a:rPr>
                        <a:t>añadido</a:t>
                      </a:r>
                      <a:r>
                        <a:rPr lang="es-419" sz="1400" b="1" noProof="0" dirty="0" smtClean="0">
                          <a:latin typeface="Helvetica" panose="020B0604020202020204" pitchFamily="34" charset="0"/>
                          <a:ea typeface="Helvetica Neue"/>
                          <a:cs typeface="Helvetica" panose="020B0604020202020204" pitchFamily="34" charset="0"/>
                          <a:sym typeface="Helvetica Neue"/>
                        </a:rPr>
                        <a:t> algo diferente? Expl</a:t>
                      </a:r>
                      <a:r>
                        <a:rPr lang="es-419" b="1" noProof="0" dirty="0" smtClean="0">
                          <a:latin typeface="Helvetica" panose="020B0604020202020204" pitchFamily="34" charset="0"/>
                          <a:ea typeface="Helvetica Neue"/>
                          <a:cs typeface="Helvetica" panose="020B0604020202020204" pitchFamily="34" charset="0"/>
                          <a:sym typeface="Helvetica Neue"/>
                        </a:rPr>
                        <a:t>ica tu razonamiento utilizando ejemplos del texto</a:t>
                      </a:r>
                      <a:r>
                        <a:rPr lang="es-419" sz="1400" b="1" noProof="0" dirty="0" smtClean="0">
                          <a:latin typeface="Helvetica" panose="020B0604020202020204" pitchFamily="34" charset="0"/>
                          <a:ea typeface="Helvetica Neue"/>
                          <a:cs typeface="Helvetica" panose="020B0604020202020204" pitchFamily="34" charset="0"/>
                          <a:sym typeface="Helvetica Neue"/>
                        </a:rPr>
                        <a:t>.</a:t>
                      </a:r>
                      <a:endParaRPr lang="es-419" sz="1400" b="1" noProof="0" dirty="0">
                        <a:latin typeface="Helvetica" panose="020B0604020202020204" pitchFamily="34" charset="0"/>
                        <a:ea typeface="Helvetica Neue"/>
                        <a:cs typeface="Helvetica" panose="020B0604020202020204" pitchFamily="34" charset="0"/>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3785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6035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49600">
                <a:tc>
                  <a:txBody>
                    <a:bodyPr/>
                    <a:lstStyle/>
                    <a:p>
                      <a:pPr marL="0" marR="0" lvl="0" indent="0" algn="l" rtl="0">
                        <a:spcBef>
                          <a:spcPts val="0"/>
                        </a:spcBef>
                        <a:buSzPct val="25000"/>
                        <a:buNone/>
                      </a:pPr>
                      <a:endParaRPr sz="140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3887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3887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3887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graphicFrame>
        <p:nvGraphicFramePr>
          <p:cNvPr id="844" name="Shape 844"/>
          <p:cNvGraphicFramePr/>
          <p:nvPr>
            <p:extLst>
              <p:ext uri="{D42A27DB-BD31-4B8C-83A1-F6EECF244321}">
                <p14:modId xmlns:p14="http://schemas.microsoft.com/office/powerpoint/2010/main" val="1509555082"/>
              </p:ext>
            </p:extLst>
          </p:nvPr>
        </p:nvGraphicFramePr>
        <p:xfrm>
          <a:off x="228600" y="5257800"/>
          <a:ext cx="7043750" cy="3928360"/>
        </p:xfrm>
        <a:graphic>
          <a:graphicData uri="http://schemas.openxmlformats.org/drawingml/2006/table">
            <a:tbl>
              <a:tblPr firstRow="1" bandRow="1">
                <a:noFill/>
                <a:tableStyleId>{091DE402-5FB3-46B0-AA6F-EA3C15B787BF}</a:tableStyleId>
              </a:tblPr>
              <a:tblGrid>
                <a:gridCol w="7043750"/>
              </a:tblGrid>
              <a:tr h="584200">
                <a:tc>
                  <a:txBody>
                    <a:bodyPr/>
                    <a:lstStyle/>
                    <a:p>
                      <a:pPr marL="400050" marR="0" lvl="0" indent="-349250" algn="l" rtl="0">
                        <a:spcBef>
                          <a:spcPts val="0"/>
                        </a:spcBef>
                        <a:spcAft>
                          <a:spcPts val="0"/>
                        </a:spcAft>
                        <a:buClr>
                          <a:schemeClr val="dk1"/>
                        </a:buClr>
                        <a:buSzPct val="100000"/>
                        <a:buFont typeface="Calibri"/>
                        <a:buAutoNum type="arabicPeriod" startAt="16"/>
                      </a:pPr>
                      <a:r>
                        <a:rPr lang="es-419" sz="1400" b="1" noProof="0" dirty="0" smtClean="0">
                          <a:latin typeface="Helvetica" panose="020B0604020202020204" pitchFamily="34" charset="0"/>
                          <a:cs typeface="Helvetica" panose="020B0604020202020204" pitchFamily="34" charset="0"/>
                        </a:rPr>
                        <a:t>¿Por qué algunos arcoíris se ven diferentes a otros?  Ofrece ejemplos de diferentes tipos de arcoíris de </a:t>
                      </a:r>
                      <a:r>
                        <a:rPr lang="es-419" sz="1400" b="1" u="sng" noProof="0" dirty="0" smtClean="0">
                          <a:latin typeface="Helvetica" panose="020B0604020202020204" pitchFamily="34" charset="0"/>
                          <a:cs typeface="Helvetica" panose="020B0604020202020204" pitchFamily="34" charset="0"/>
                        </a:rPr>
                        <a:t>ambos artículos</a:t>
                      </a:r>
                      <a:r>
                        <a:rPr lang="es-419" sz="1400" b="1" noProof="0" dirty="0" smtClean="0">
                          <a:latin typeface="Helvetica" panose="020B0604020202020204" pitchFamily="34" charset="0"/>
                          <a:cs typeface="Helvetica" panose="020B0604020202020204" pitchFamily="34" charset="0"/>
                        </a:rPr>
                        <a:t> para explicar tu respuesta.</a:t>
                      </a:r>
                    </a:p>
                    <a:p>
                      <a:pPr marL="400050" marR="0" lvl="0" indent="-349250" algn="l" rtl="0">
                        <a:spcBef>
                          <a:spcPts val="0"/>
                        </a:spcBef>
                        <a:spcAft>
                          <a:spcPts val="0"/>
                        </a:spcAft>
                        <a:buClr>
                          <a:schemeClr val="dk1"/>
                        </a:buClr>
                        <a:buSzPct val="100000"/>
                        <a:buFont typeface="Calibri"/>
                        <a:buNone/>
                      </a:pPr>
                      <a:endParaRPr sz="1600" b="1" dirty="0"/>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6832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5760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23050">
                <a:tc>
                  <a:txBody>
                    <a:bodyPr/>
                    <a:lstStyle/>
                    <a:p>
                      <a:pPr marL="0" marR="0" lvl="0" indent="0" algn="l" rtl="0">
                        <a:spcBef>
                          <a:spcPts val="0"/>
                        </a:spcBef>
                        <a:buSzPct val="25000"/>
                        <a:buNone/>
                      </a:pPr>
                      <a:endParaRPr sz="140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8852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7777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9082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6935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6935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6935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cxnSp>
        <p:nvCxnSpPr>
          <p:cNvPr id="845" name="Shape 845"/>
          <p:cNvCxnSpPr/>
          <p:nvPr/>
        </p:nvCxnSpPr>
        <p:spPr>
          <a:xfrm>
            <a:off x="228600" y="5257800"/>
            <a:ext cx="6714584" cy="0"/>
          </a:xfrm>
          <a:prstGeom prst="straightConnector1">
            <a:avLst/>
          </a:prstGeom>
          <a:noFill/>
          <a:ln w="9525" cap="flat" cmpd="sng">
            <a:solidFill>
              <a:srgbClr val="4A7DBA"/>
            </a:solidFill>
            <a:prstDash val="lgDashDot"/>
            <a:round/>
            <a:headEnd type="none" w="med" len="med"/>
            <a:tailEnd type="none" w="med" len="med"/>
          </a:ln>
        </p:spPr>
      </p:cxnSp>
      <p:graphicFrame>
        <p:nvGraphicFramePr>
          <p:cNvPr id="846" name="Shape 846"/>
          <p:cNvGraphicFramePr/>
          <p:nvPr>
            <p:extLst>
              <p:ext uri="{D42A27DB-BD31-4B8C-83A1-F6EECF244321}">
                <p14:modId xmlns:p14="http://schemas.microsoft.com/office/powerpoint/2010/main" val="2249952392"/>
              </p:ext>
            </p:extLst>
          </p:nvPr>
        </p:nvGraphicFramePr>
        <p:xfrm>
          <a:off x="304800" y="9252003"/>
          <a:ext cx="1924594" cy="609600"/>
        </p:xfrm>
        <a:graphic>
          <a:graphicData uri="http://schemas.openxmlformats.org/drawingml/2006/table">
            <a:tbl>
              <a:tblPr>
                <a:noFill/>
                <a:tableStyleId>{5C72B615-E0FF-47F3-B9F9-38AF47F7ADA9}</a:tableStyleId>
              </a:tblPr>
              <a:tblGrid>
                <a:gridCol w="1924594"/>
              </a:tblGrid>
              <a:tr h="8707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RI.3.9    DOK 4 - SY</a:t>
                      </a:r>
                      <a:r>
                        <a:rPr lang="en-US" sz="800" dirty="0">
                          <a:solidFill>
                            <a:srgbClr val="000000"/>
                          </a:solidFill>
                          <a:latin typeface="Calibri"/>
                          <a:ea typeface="Calibri"/>
                          <a:cs typeface="Calibri"/>
                          <a:sym typeface="Calibri"/>
                        </a:rPr>
                        <a:t>U</a:t>
                      </a:r>
                    </a:p>
                  </a:txBody>
                  <a:tcPr marL="8950" marR="89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B8B7"/>
                    </a:solidFill>
                  </a:tcPr>
                </a:tc>
              </a:tr>
              <a:tr h="416475">
                <a:tc>
                  <a:txBody>
                    <a:bodyPr/>
                    <a:lstStyle/>
                    <a:p>
                      <a:pPr marL="0" marR="0" lvl="0" indent="0" algn="l" rtl="0">
                        <a:lnSpc>
                          <a:spcPct val="100000"/>
                        </a:lnSpc>
                        <a:spcBef>
                          <a:spcPts val="0"/>
                        </a:spcBef>
                        <a:spcAft>
                          <a:spcPts val="0"/>
                        </a:spcAft>
                        <a:buSzPct val="25000"/>
                        <a:buNone/>
                      </a:pPr>
                      <a:r>
                        <a:rPr lang="es-ES" sz="800" b="0" dirty="0" smtClean="0">
                          <a:solidFill>
                            <a:srgbClr val="000000"/>
                          </a:solidFill>
                          <a:latin typeface="Calibri"/>
                          <a:ea typeface="Calibri"/>
                          <a:cs typeface="Calibri"/>
                          <a:sym typeface="Calibri"/>
                        </a:rPr>
                        <a:t>Sintetiza los principales detalles presentados en dos textos sobre el mismo tema, correlacionando los puntos más importantes en una conclusión.</a:t>
                      </a:r>
                      <a:endParaRPr lang="en-US" sz="800" b="1" dirty="0">
                        <a:solidFill>
                          <a:srgbClr val="000000"/>
                        </a:solidFill>
                        <a:latin typeface="Calibri"/>
                        <a:ea typeface="Calibri"/>
                        <a:cs typeface="Calibri"/>
                        <a:sym typeface="Calibri"/>
                      </a:endParaRPr>
                    </a:p>
                  </a:txBody>
                  <a:tcPr marL="8950" marR="895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graphicFrame>
        <p:nvGraphicFramePr>
          <p:cNvPr id="847" name="Shape 847"/>
          <p:cNvGraphicFramePr/>
          <p:nvPr>
            <p:extLst>
              <p:ext uri="{D42A27DB-BD31-4B8C-83A1-F6EECF244321}">
                <p14:modId xmlns:p14="http://schemas.microsoft.com/office/powerpoint/2010/main" val="2713594211"/>
              </p:ext>
            </p:extLst>
          </p:nvPr>
        </p:nvGraphicFramePr>
        <p:xfrm>
          <a:off x="381000" y="4572000"/>
          <a:ext cx="1524000" cy="498235"/>
        </p:xfrm>
        <a:graphic>
          <a:graphicData uri="http://schemas.openxmlformats.org/drawingml/2006/table">
            <a:tbl>
              <a:tblPr>
                <a:noFill/>
                <a:tableStyleId>{5C72B615-E0FF-47F3-B9F9-38AF47F7ADA9}</a:tableStyleId>
              </a:tblPr>
              <a:tblGrid>
                <a:gridCol w="1524000"/>
              </a:tblGrid>
              <a:tr h="132475">
                <a:tc>
                  <a:txBody>
                    <a:bodyPr/>
                    <a:lstStyle/>
                    <a:p>
                      <a:pPr marL="0" marR="0" lvl="0" indent="0" algn="ctr" rtl="0">
                        <a:lnSpc>
                          <a:spcPct val="100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Hacia</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RI.3.6  DOK 3 - AN</a:t>
                      </a:r>
                      <a:r>
                        <a:rPr lang="en-US" sz="800" dirty="0">
                          <a:solidFill>
                            <a:srgbClr val="000000"/>
                          </a:solidFill>
                          <a:latin typeface="Calibri"/>
                          <a:ea typeface="Calibri"/>
                          <a:cs typeface="Calibri"/>
                          <a:sym typeface="Calibri"/>
                        </a:rPr>
                        <a:t>A</a:t>
                      </a:r>
                    </a:p>
                  </a:txBody>
                  <a:tcPr marL="32900" marR="3290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BD4B4"/>
                    </a:solidFill>
                  </a:tcPr>
                </a:tc>
              </a:tr>
              <a:tr h="248525">
                <a:tc>
                  <a:txBody>
                    <a:bodyPr/>
                    <a:lstStyle/>
                    <a:p>
                      <a:pPr marL="0" marR="0" lvl="0" indent="0" algn="l" rtl="0">
                        <a:lnSpc>
                          <a:spcPct val="100000"/>
                        </a:lnSpc>
                        <a:spcBef>
                          <a:spcPts val="0"/>
                        </a:spcBef>
                        <a:spcAft>
                          <a:spcPts val="0"/>
                        </a:spcAft>
                        <a:buSzPct val="25000"/>
                        <a:buNone/>
                      </a:pPr>
                      <a:r>
                        <a:rPr lang="es-ES" sz="800" b="0" dirty="0" smtClean="0">
                          <a:latin typeface="Calibri"/>
                          <a:ea typeface="Calibri"/>
                          <a:cs typeface="Calibri"/>
                          <a:sym typeface="Calibri"/>
                        </a:rPr>
                        <a:t>Analiza cómo el punto de vista de un autor es diferente al suyo propio.</a:t>
                      </a:r>
                      <a:endParaRPr lang="en-US" sz="800" b="0" dirty="0">
                        <a:latin typeface="Calibri"/>
                        <a:ea typeface="Calibri"/>
                        <a:cs typeface="Calibri"/>
                        <a:sym typeface="Calibri"/>
                      </a:endParaRPr>
                    </a:p>
                  </a:txBody>
                  <a:tcPr marL="32900" marR="3290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E5DFEC"/>
                    </a:solidFill>
                  </a:tcPr>
                </a:tc>
              </a:tr>
            </a:tbl>
          </a:graphicData>
        </a:graphic>
      </p:graphicFrame>
      <p:sp>
        <p:nvSpPr>
          <p:cNvPr id="848" name="Shape 848"/>
          <p:cNvSpPr/>
          <p:nvPr/>
        </p:nvSpPr>
        <p:spPr>
          <a:xfrm>
            <a:off x="4275909" y="4572000"/>
            <a:ext cx="2942917" cy="276998"/>
          </a:xfrm>
          <a:prstGeom prst="rect">
            <a:avLst/>
          </a:prstGeom>
          <a:noFill/>
          <a:ln>
            <a:noFill/>
          </a:ln>
        </p:spPr>
        <p:txBody>
          <a:bodyPr lIns="91425" tIns="45700" rIns="91425" bIns="45700" anchor="t" anchorCtr="0">
            <a:noAutofit/>
          </a:bodyPr>
          <a:lstStyle/>
          <a:p>
            <a:pPr lvl="0">
              <a:buSzPct val="25000"/>
            </a:pPr>
            <a:r>
              <a:rPr lang="es-419" sz="1200" i="1" dirty="0">
                <a:solidFill>
                  <a:schemeClr val="dk1"/>
                </a:solidFill>
                <a:latin typeface="Helvetica Neue"/>
                <a:ea typeface="Helvetica Neue"/>
                <a:cs typeface="Helvetica Neue"/>
                <a:sym typeface="Helvetica Neue"/>
              </a:rPr>
              <a:t>(Maestro solamente) Puntaje final____/</a:t>
            </a:r>
            <a:r>
              <a:rPr lang="es-419" sz="1200" i="1" dirty="0" smtClean="0">
                <a:solidFill>
                  <a:schemeClr val="dk1"/>
                </a:solidFill>
                <a:latin typeface="Helvetica Neue"/>
                <a:ea typeface="Helvetica Neue"/>
                <a:cs typeface="Helvetica Neue"/>
                <a:sym typeface="Helvetica Neue"/>
              </a:rPr>
              <a:t>2</a:t>
            </a:r>
            <a:endParaRPr lang="es-419" sz="1200" i="1" dirty="0">
              <a:solidFill>
                <a:schemeClr val="dk1"/>
              </a:solidFill>
              <a:latin typeface="Helvetica Neue"/>
              <a:ea typeface="Helvetica Neue"/>
              <a:cs typeface="Helvetica Neue"/>
              <a:sym typeface="Helvetica Neue"/>
            </a:endParaRPr>
          </a:p>
        </p:txBody>
      </p:sp>
      <p:sp>
        <p:nvSpPr>
          <p:cNvPr id="849" name="Shape 849"/>
          <p:cNvSpPr/>
          <p:nvPr/>
        </p:nvSpPr>
        <p:spPr>
          <a:xfrm>
            <a:off x="4458789" y="9332084"/>
            <a:ext cx="2921508" cy="276998"/>
          </a:xfrm>
          <a:prstGeom prst="rect">
            <a:avLst/>
          </a:prstGeom>
          <a:noFill/>
          <a:ln>
            <a:noFill/>
          </a:ln>
        </p:spPr>
        <p:txBody>
          <a:bodyPr lIns="91425" tIns="45700" rIns="91425" bIns="45700" anchor="t" anchorCtr="0">
            <a:noAutofit/>
          </a:bodyPr>
          <a:lstStyle/>
          <a:p>
            <a:pPr lvl="0">
              <a:buSzPct val="25000"/>
            </a:pPr>
            <a:r>
              <a:rPr lang="es-ES" sz="1200" i="1" dirty="0">
                <a:solidFill>
                  <a:schemeClr val="dk1"/>
                </a:solidFill>
                <a:latin typeface="Helvetica Neue"/>
                <a:ea typeface="Helvetica Neue"/>
                <a:cs typeface="Helvetica Neue"/>
                <a:sym typeface="Helvetica Neue"/>
              </a:rPr>
              <a:t>(Maestro solamente) Puntaje final____/2</a:t>
            </a: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43</a:t>
            </a:fld>
            <a:endParaRPr lang="en-US" sz="1200">
              <a:solidFill>
                <a:srgbClr val="888888"/>
              </a:solidFill>
              <a:latin typeface="Calibri"/>
              <a:ea typeface="Calibri"/>
              <a:cs typeface="Calibri"/>
              <a:sym typeface="Calibri"/>
            </a:endParaRPr>
          </a:p>
        </p:txBody>
      </p:sp>
      <p:graphicFrame>
        <p:nvGraphicFramePr>
          <p:cNvPr id="855" name="Shape 855"/>
          <p:cNvGraphicFramePr/>
          <p:nvPr>
            <p:extLst>
              <p:ext uri="{D42A27DB-BD31-4B8C-83A1-F6EECF244321}">
                <p14:modId xmlns:p14="http://schemas.microsoft.com/office/powerpoint/2010/main" val="515640553"/>
              </p:ext>
            </p:extLst>
          </p:nvPr>
        </p:nvGraphicFramePr>
        <p:xfrm>
          <a:off x="409303" y="858888"/>
          <a:ext cx="6877309" cy="6787260"/>
        </p:xfrm>
        <a:graphic>
          <a:graphicData uri="http://schemas.openxmlformats.org/drawingml/2006/table">
            <a:tbl>
              <a:tblPr firstRow="1" bandRow="1">
                <a:noFill/>
                <a:tableStyleId>{091DE402-5FB3-46B0-AA6F-EA3C15B787BF}</a:tableStyleId>
              </a:tblPr>
              <a:tblGrid>
                <a:gridCol w="1994829"/>
                <a:gridCol w="4882480"/>
              </a:tblGrid>
              <a:tr h="762000">
                <a:tc gridSpan="2">
                  <a:txBody>
                    <a:bodyPr/>
                    <a:lstStyle/>
                    <a:p>
                      <a:pPr marL="290512" marR="0" lvl="0" indent="-239712" algn="l" rtl="0">
                        <a:lnSpc>
                          <a:spcPct val="100000"/>
                        </a:lnSpc>
                        <a:spcBef>
                          <a:spcPts val="0"/>
                        </a:spcBef>
                        <a:spcAft>
                          <a:spcPts val="0"/>
                        </a:spcAft>
                        <a:buClr>
                          <a:schemeClr val="dk1"/>
                        </a:buClr>
                        <a:buSzPct val="25000"/>
                        <a:buFont typeface="Calibri"/>
                        <a:buNone/>
                      </a:pP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17. Un estudiante </a:t>
                      </a:r>
                      <a:r>
                        <a:rPr lang="es-419" b="1" noProof="0" dirty="0" smtClean="0">
                          <a:latin typeface="Helvetica" panose="020B0604020202020204" pitchFamily="34" charset="0"/>
                          <a:ea typeface="Helvetica Neue"/>
                          <a:cs typeface="Helvetica" panose="020B0604020202020204" pitchFamily="34" charset="0"/>
                          <a:sym typeface="Helvetica Neue"/>
                        </a:rPr>
                        <a:t>está</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esc</a:t>
                      </a:r>
                      <a:r>
                        <a:rPr lang="es-419" b="1" noProof="0" dirty="0" smtClean="0">
                          <a:latin typeface="Helvetica" panose="020B0604020202020204" pitchFamily="34" charset="0"/>
                          <a:ea typeface="Helvetica Neue"/>
                          <a:cs typeface="Helvetica" panose="020B0604020202020204" pitchFamily="34" charset="0"/>
                          <a:sym typeface="Helvetica Neue"/>
                        </a:rPr>
                        <a:t>ribiendo un discurso de opinión para su clase     sobre </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________. Lee el borrador de </a:t>
                      </a:r>
                      <a:r>
                        <a:rPr lang="es-419" b="1" noProof="0" dirty="0" smtClean="0">
                          <a:latin typeface="Helvetica" panose="020B0604020202020204" pitchFamily="34" charset="0"/>
                          <a:ea typeface="Helvetica Neue"/>
                          <a:cs typeface="Helvetica" panose="020B0604020202020204" pitchFamily="34" charset="0"/>
                          <a:sym typeface="Helvetica Neue"/>
                        </a:rPr>
                        <a:t>su artículo de opinión y completa la tarea que sigue</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a:t>
                      </a:r>
                    </a:p>
                    <a:p>
                      <a:pPr marL="290512" lvl="0" indent="-239712" algn="r" rtl="0">
                        <a:spcBef>
                          <a:spcPts val="0"/>
                        </a:spcBef>
                        <a:buClr>
                          <a:schemeClr val="dk1"/>
                        </a:buClr>
                        <a:buSzPct val="25000"/>
                        <a:buFont typeface="Calibri"/>
                        <a:buNone/>
                      </a:pPr>
                      <a:r>
                        <a:rPr lang="es-419" sz="900" i="1" noProof="0" dirty="0" smtClean="0">
                          <a:latin typeface="Helvetica" panose="020B0604020202020204" pitchFamily="34" charset="0"/>
                          <a:ea typeface="Helvetica Neue"/>
                          <a:cs typeface="Helvetica" panose="020B0604020202020204" pitchFamily="34" charset="0"/>
                          <a:sym typeface="Helvetica Neue"/>
                        </a:rPr>
                        <a:t>Escribir un texto breve, W.3.1c, </a:t>
                      </a:r>
                      <a:r>
                        <a:rPr lang="es-419" sz="900" i="1" noProof="0" dirty="0" smtClean="0">
                          <a:latin typeface="Helvetica" panose="020B0604020202020204" pitchFamily="34" charset="0"/>
                          <a:cs typeface="Helvetica" panose="020B0604020202020204" pitchFamily="34" charset="0"/>
                        </a:rPr>
                        <a:t>conectar la</a:t>
                      </a:r>
                      <a:r>
                        <a:rPr lang="es-419" sz="900" b="1" i="1" noProof="0" dirty="0" smtClean="0">
                          <a:latin typeface="Helvetica" panose="020B0604020202020204" pitchFamily="34" charset="0"/>
                          <a:cs typeface="Helvetica" panose="020B0604020202020204" pitchFamily="34" charset="0"/>
                        </a:rPr>
                        <a:t> opinión con la razón </a:t>
                      </a:r>
                      <a:r>
                        <a:rPr lang="es-419" sz="900" b="0" i="1" noProof="0" dirty="0" smtClean="0">
                          <a:latin typeface="Helvetica" panose="020B0604020202020204" pitchFamily="34" charset="0"/>
                          <a:cs typeface="Helvetica" panose="020B0604020202020204" pitchFamily="34" charset="0"/>
                        </a:rPr>
                        <a:t>utilizando</a:t>
                      </a:r>
                      <a:r>
                        <a:rPr lang="es-419" sz="900" i="1" noProof="0" dirty="0" smtClean="0">
                          <a:latin typeface="Helvetica" panose="020B0604020202020204" pitchFamily="34" charset="0"/>
                          <a:cs typeface="Helvetica" panose="020B0604020202020204" pitchFamily="34" charset="0"/>
                        </a:rPr>
                        <a:t> palabras de enlace, Objetivo de escritura</a:t>
                      </a:r>
                      <a:r>
                        <a:rPr lang="es-419" sz="900" i="1" noProof="0" dirty="0" smtClean="0">
                          <a:latin typeface="Helvetica" panose="020B0604020202020204" pitchFamily="34" charset="0"/>
                          <a:ea typeface="Helvetica Neue"/>
                          <a:cs typeface="Helvetica" panose="020B0604020202020204" pitchFamily="34" charset="0"/>
                          <a:sym typeface="Helvetica Neue"/>
                        </a:rPr>
                        <a:t> 6a</a:t>
                      </a:r>
                      <a:endParaRPr lang="es-419" sz="900" i="1" noProof="0" dirty="0">
                        <a:latin typeface="Helvetica" panose="020B0604020202020204" pitchFamily="34" charset="0"/>
                        <a:ea typeface="Helvetica Neue"/>
                        <a:cs typeface="Helvetica" panose="020B0604020202020204" pitchFamily="34" charset="0"/>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653075">
                <a:tc>
                  <a:txBody>
                    <a:bodyPr/>
                    <a:lstStyle/>
                    <a:p>
                      <a:pPr marL="0" marR="0" lvl="0" indent="0" algn="ctr" rtl="0">
                        <a:lnSpc>
                          <a:spcPct val="100000"/>
                        </a:lnSpc>
                        <a:spcBef>
                          <a:spcPts val="0"/>
                        </a:spcBef>
                        <a:spcAft>
                          <a:spcPts val="0"/>
                        </a:spcAft>
                        <a:buClr>
                          <a:schemeClr val="dk1"/>
                        </a:buClr>
                        <a:buSzPct val="25000"/>
                        <a:buFont typeface="Calibri"/>
                        <a:buNone/>
                      </a:pPr>
                      <a:r>
                        <a:rPr lang="es-419" sz="1100" b="0" i="1" u="none" noProof="0" dirty="0" smtClean="0">
                          <a:latin typeface="Helvetica" panose="020B0604020202020204" pitchFamily="34" charset="0"/>
                          <a:ea typeface="Helvetica Neue"/>
                          <a:cs typeface="Helvetica" panose="020B0604020202020204" pitchFamily="34" charset="0"/>
                          <a:sym typeface="Helvetica Neue"/>
                        </a:rPr>
                        <a:t>Tabla</a:t>
                      </a:r>
                    </a:p>
                    <a:p>
                      <a:pPr marL="0" marR="0" lvl="0" indent="0" algn="ctr" rtl="0">
                        <a:lnSpc>
                          <a:spcPct val="100000"/>
                        </a:lnSpc>
                        <a:spcBef>
                          <a:spcPts val="0"/>
                        </a:spcBef>
                        <a:spcAft>
                          <a:spcPts val="0"/>
                        </a:spcAft>
                        <a:buClr>
                          <a:schemeClr val="dk1"/>
                        </a:buClr>
                        <a:buSzPct val="25000"/>
                        <a:buFont typeface="Calibri"/>
                        <a:buNone/>
                      </a:pPr>
                      <a:endParaRPr lang="es-419" sz="1100" b="0" i="1" u="none" noProof="0" dirty="0" smtClean="0">
                        <a:latin typeface="Helvetica" panose="020B0604020202020204" pitchFamily="34" charset="0"/>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chemeClr val="dk1"/>
                        </a:buClr>
                        <a:buSzPct val="25000"/>
                        <a:buFont typeface="Calibri"/>
                        <a:buNone/>
                      </a:pPr>
                      <a:r>
                        <a:rPr lang="es-419" sz="1100" b="1" u="sng" noProof="0" dirty="0" smtClean="0">
                          <a:latin typeface="Helvetica" panose="020B0604020202020204" pitchFamily="34" charset="0"/>
                          <a:ea typeface="Helvetica Neue"/>
                          <a:cs typeface="Helvetica" panose="020B0604020202020204" pitchFamily="34" charset="0"/>
                          <a:sym typeface="Helvetica Neue"/>
                        </a:rPr>
                        <a:t> Datos sobre la luz</a:t>
                      </a:r>
                    </a:p>
                    <a:p>
                      <a:pPr marL="171450" marR="0" lvl="0" indent="-171450" algn="l" rtl="0">
                        <a:lnSpc>
                          <a:spcPct val="100000"/>
                        </a:lnSpc>
                        <a:spcBef>
                          <a:spcPts val="0"/>
                        </a:spcBef>
                        <a:spcAft>
                          <a:spcPts val="0"/>
                        </a:spcAft>
                        <a:buClr>
                          <a:srgbClr val="000000"/>
                        </a:buClr>
                        <a:buSzPct val="100000"/>
                        <a:buFont typeface="Arial"/>
                        <a:buChar char="•"/>
                      </a:pPr>
                      <a:r>
                        <a:rPr lang="es-419" sz="1100" noProof="0" dirty="0" smtClean="0">
                          <a:solidFill>
                            <a:srgbClr val="000000"/>
                          </a:solidFill>
                          <a:latin typeface="Helvetica" panose="020B0604020202020204" pitchFamily="34" charset="0"/>
                          <a:ea typeface="Helvetica Neue"/>
                          <a:cs typeface="Helvetica" panose="020B0604020202020204" pitchFamily="34" charset="0"/>
                          <a:sym typeface="Helvetica Neue"/>
                        </a:rPr>
                        <a:t>La luz del sol se refracta (se desvía)</a:t>
                      </a:r>
                      <a:r>
                        <a:rPr lang="es-419" sz="11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 y se refleja (</a:t>
                      </a:r>
                      <a:r>
                        <a:rPr lang="es-419" sz="1100" noProof="0" dirty="0" smtClean="0">
                          <a:solidFill>
                            <a:srgbClr val="000000"/>
                          </a:solidFill>
                          <a:latin typeface="Helvetica" panose="020B0604020202020204" pitchFamily="34" charset="0"/>
                          <a:ea typeface="Helvetica Neue"/>
                          <a:cs typeface="Helvetica" panose="020B0604020202020204" pitchFamily="34" charset="0"/>
                          <a:sym typeface="Helvetica Neue"/>
                        </a:rPr>
                        <a:t>rebota</a:t>
                      </a:r>
                      <a:r>
                        <a:rPr lang="es-419" sz="11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 dentro de las got</a:t>
                      </a:r>
                      <a:r>
                        <a:rPr lang="es-419" sz="1100" noProof="0" dirty="0" smtClean="0">
                          <a:solidFill>
                            <a:srgbClr val="000000"/>
                          </a:solidFill>
                          <a:latin typeface="Helvetica" panose="020B0604020202020204" pitchFamily="34" charset="0"/>
                          <a:ea typeface="Helvetica Neue"/>
                          <a:cs typeface="Helvetica" panose="020B0604020202020204" pitchFamily="34" charset="0"/>
                          <a:sym typeface="Helvetica Neue"/>
                        </a:rPr>
                        <a:t>ita</a:t>
                      </a:r>
                      <a:r>
                        <a:rPr lang="es-419" sz="11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s de agua.</a:t>
                      </a:r>
                    </a:p>
                    <a:p>
                      <a:pPr marL="171450" marR="0" lvl="0" indent="-171450" algn="l" rtl="0">
                        <a:lnSpc>
                          <a:spcPct val="100000"/>
                        </a:lnSpc>
                        <a:spcBef>
                          <a:spcPts val="0"/>
                        </a:spcBef>
                        <a:spcAft>
                          <a:spcPts val="0"/>
                        </a:spcAft>
                        <a:buClr>
                          <a:srgbClr val="000000"/>
                        </a:buClr>
                        <a:buSzPct val="100000"/>
                        <a:buFont typeface="Arial"/>
                        <a:buChar char="•"/>
                      </a:pPr>
                      <a:r>
                        <a:rPr lang="es-419" sz="1100" noProof="0" dirty="0" smtClean="0">
                          <a:solidFill>
                            <a:srgbClr val="000000"/>
                          </a:solidFill>
                          <a:latin typeface="Helvetica" panose="020B0604020202020204" pitchFamily="34" charset="0"/>
                          <a:ea typeface="Helvetica Neue"/>
                          <a:cs typeface="Helvetica" panose="020B0604020202020204" pitchFamily="34" charset="0"/>
                          <a:sym typeface="Helvetica Neue"/>
                        </a:rPr>
                        <a:t>Cada color del arcoíris tiene una onda de longitud de diferente tamaño</a:t>
                      </a:r>
                      <a:r>
                        <a:rPr lang="es-419" sz="1100" b="0" i="0" u="none" strike="noStrike" cap="none" noProof="0" dirty="0" smtClean="0">
                          <a:solidFill>
                            <a:srgbClr val="000000"/>
                          </a:solidFill>
                          <a:latin typeface="Helvetica" panose="020B0604020202020204" pitchFamily="34" charset="0"/>
                          <a:ea typeface="Helvetica Neue"/>
                          <a:cs typeface="Helvetica" panose="020B0604020202020204" pitchFamily="34" charset="0"/>
                          <a:sym typeface="Helvetica Neue"/>
                        </a:rPr>
                        <a:t>.</a:t>
                      </a:r>
                    </a:p>
                    <a:p>
                      <a:pPr marL="171450" marR="0" lvl="0" indent="-171450" algn="l" rtl="0">
                        <a:lnSpc>
                          <a:spcPct val="100000"/>
                        </a:lnSpc>
                        <a:spcBef>
                          <a:spcPts val="0"/>
                        </a:spcBef>
                        <a:spcAft>
                          <a:spcPts val="0"/>
                        </a:spcAft>
                        <a:buClr>
                          <a:srgbClr val="000000"/>
                        </a:buClr>
                        <a:buSzPct val="100000"/>
                        <a:buFont typeface="Arial"/>
                        <a:buChar char="•"/>
                      </a:pPr>
                      <a:r>
                        <a:rPr lang="es-419" sz="1100" noProof="0" dirty="0" smtClean="0">
                          <a:solidFill>
                            <a:srgbClr val="000000"/>
                          </a:solidFill>
                          <a:latin typeface="Helvetica" panose="020B0604020202020204" pitchFamily="34" charset="0"/>
                          <a:ea typeface="Helvetica Neue"/>
                          <a:cs typeface="Helvetica" panose="020B0604020202020204" pitchFamily="34" charset="0"/>
                          <a:sym typeface="Helvetica Neue"/>
                        </a:rPr>
                        <a:t>La manera en que cada color es refractado y reflejado causa que la luz solar se divida en las diferentes bandas del </a:t>
                      </a:r>
                      <a:r>
                        <a:rPr lang="es-419" sz="1100" noProof="0" dirty="0" smtClean="0">
                          <a:latin typeface="Helvetica" panose="020B0604020202020204" pitchFamily="34" charset="0"/>
                          <a:ea typeface="Helvetica Neue"/>
                          <a:cs typeface="Helvetica" panose="020B0604020202020204" pitchFamily="34" charset="0"/>
                          <a:sym typeface="Helvetica Neue"/>
                        </a:rPr>
                        <a:t>arcoíris.</a:t>
                      </a:r>
                      <a:endParaRPr lang="es-419" sz="1100" noProof="0" dirty="0">
                        <a:latin typeface="Helvetica" panose="020B0604020202020204" pitchFamily="34" charset="0"/>
                        <a:ea typeface="Helvetica Neue"/>
                        <a:cs typeface="Helvetica" panose="020B0604020202020204" pitchFamily="34" charset="0"/>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s-419" sz="1100" b="0" i="1" u="none" noProof="0" dirty="0" smtClean="0">
                          <a:latin typeface="Helvetica" panose="020B0604020202020204" pitchFamily="34" charset="0"/>
                          <a:ea typeface="Helvetica Neue"/>
                          <a:cs typeface="Helvetica" panose="020B0604020202020204" pitchFamily="34" charset="0"/>
                          <a:sym typeface="Helvetica Neue"/>
                        </a:rPr>
                        <a:t>Borrador</a:t>
                      </a:r>
                      <a:r>
                        <a:rPr lang="es-419" sz="1100" b="0" i="1" u="none" baseline="0" noProof="0" dirty="0" smtClean="0">
                          <a:latin typeface="Helvetica" panose="020B0604020202020204" pitchFamily="34" charset="0"/>
                          <a:ea typeface="Helvetica Neue"/>
                          <a:cs typeface="Helvetica" panose="020B0604020202020204" pitchFamily="34" charset="0"/>
                          <a:sym typeface="Helvetica Neue"/>
                        </a:rPr>
                        <a:t> del artículo de opinión:</a:t>
                      </a:r>
                    </a:p>
                    <a:p>
                      <a:pPr marL="0" marR="0" lvl="0" indent="0" algn="ctr" rtl="0">
                        <a:lnSpc>
                          <a:spcPct val="100000"/>
                        </a:lnSpc>
                        <a:spcBef>
                          <a:spcPts val="0"/>
                        </a:spcBef>
                        <a:spcAft>
                          <a:spcPts val="0"/>
                        </a:spcAft>
                        <a:buClr>
                          <a:schemeClr val="dk1"/>
                        </a:buClr>
                        <a:buSzPct val="25000"/>
                        <a:buFont typeface="Calibri"/>
                        <a:buNone/>
                      </a:pPr>
                      <a:endParaRPr lang="es-419" sz="1100" b="0" i="1" u="none" baseline="0" noProof="0" dirty="0" smtClean="0">
                        <a:latin typeface="Helvetica" panose="020B0604020202020204" pitchFamily="34" charset="0"/>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chemeClr val="dk1"/>
                        </a:buClr>
                        <a:buSzPct val="25000"/>
                        <a:buFont typeface="Calibri"/>
                        <a:buNone/>
                      </a:pPr>
                      <a:r>
                        <a:rPr lang="es-419" sz="1200" b="1" u="sng" noProof="0" dirty="0" smtClean="0">
                          <a:latin typeface="Helvetica" panose="020B0604020202020204" pitchFamily="34" charset="0"/>
                          <a:ea typeface="Helvetica Neue"/>
                          <a:cs typeface="Helvetica" panose="020B0604020202020204" pitchFamily="34" charset="0"/>
                          <a:sym typeface="Helvetica Neue"/>
                        </a:rPr>
                        <a:t>Por qué debes aprender sobre los arcoíris</a:t>
                      </a:r>
                      <a:r>
                        <a:rPr lang="es-419" sz="1200" b="1" u="sng" noProof="0" dirty="0" smtClean="0">
                          <a:solidFill>
                            <a:schemeClr val="dk1"/>
                          </a:solidFill>
                          <a:latin typeface="Helvetica" panose="020B0604020202020204" pitchFamily="34" charset="0"/>
                          <a:ea typeface="Helvetica Neue"/>
                          <a:cs typeface="Helvetica" panose="020B0604020202020204" pitchFamily="34" charset="0"/>
                          <a:sym typeface="Helvetica Neue"/>
                        </a:rPr>
                        <a:t> </a:t>
                      </a:r>
                    </a:p>
                    <a:p>
                      <a:pPr marL="803275" marR="0" lvl="0" indent="0" algn="l" rtl="0">
                        <a:lnSpc>
                          <a:spcPct val="100000"/>
                        </a:lnSpc>
                        <a:spcBef>
                          <a:spcPts val="0"/>
                        </a:spcBef>
                        <a:spcAft>
                          <a:spcPts val="0"/>
                        </a:spcAft>
                        <a:buClr>
                          <a:schemeClr val="dk1"/>
                        </a:buClr>
                        <a:buSzPct val="25000"/>
                        <a:buFont typeface="Calibri"/>
                        <a:buNone/>
                      </a:pPr>
                      <a:r>
                        <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rPr>
                        <a:t>1</a:t>
                      </a:r>
                    </a:p>
                    <a:p>
                      <a:pPr marL="803275" marR="0" lvl="0" indent="0" algn="l" rtl="0">
                        <a:lnSpc>
                          <a:spcPct val="100000"/>
                        </a:lnSpc>
                        <a:spcBef>
                          <a:spcPts val="0"/>
                        </a:spcBef>
                        <a:spcAft>
                          <a:spcPts val="0"/>
                        </a:spcAft>
                        <a:buClr>
                          <a:schemeClr val="dk1"/>
                        </a:buClr>
                        <a:buSzPct val="25000"/>
                        <a:buFont typeface="Calibri"/>
                        <a:buNone/>
                      </a:pPr>
                      <a:r>
                        <a:rPr lang="es-419" sz="1200" noProof="0" dirty="0" smtClean="0">
                          <a:latin typeface="Helvetica" panose="020B0604020202020204" pitchFamily="34" charset="0"/>
                          <a:ea typeface="Helvetica Neue"/>
                          <a:cs typeface="Helvetica" panose="020B0604020202020204" pitchFamily="34" charset="0"/>
                          <a:sym typeface="Helvetica Neue"/>
                        </a:rPr>
                        <a:t>Aprender sobre los arcoíris es más que tan solo admirar un hermoso arcoíris en el cielo</a:t>
                      </a:r>
                      <a:r>
                        <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sz="1200" noProof="0" dirty="0" smtClean="0">
                          <a:latin typeface="Helvetica" panose="020B0604020202020204" pitchFamily="34" charset="0"/>
                          <a:ea typeface="Helvetica Neue"/>
                          <a:cs typeface="Helvetica" panose="020B0604020202020204" pitchFamily="34" charset="0"/>
                          <a:sym typeface="Helvetica Neue"/>
                        </a:rPr>
                        <a:t>Es aún más que aprender sobre los muchos colores del arcoíris o que los arcoíris aparecen</a:t>
                      </a:r>
                      <a:r>
                        <a:rPr lang="es-419" sz="1200" baseline="0" noProof="0" dirty="0" smtClean="0">
                          <a:latin typeface="Helvetica" panose="020B0604020202020204" pitchFamily="34" charset="0"/>
                          <a:ea typeface="Helvetica Neue"/>
                          <a:cs typeface="Helvetica" panose="020B0604020202020204" pitchFamily="34" charset="0"/>
                          <a:sym typeface="Helvetica Neue"/>
                        </a:rPr>
                        <a:t> </a:t>
                      </a:r>
                      <a:r>
                        <a:rPr lang="es-419" sz="1200" noProof="0" dirty="0" smtClean="0">
                          <a:latin typeface="Helvetica" panose="020B0604020202020204" pitchFamily="34" charset="0"/>
                          <a:ea typeface="Helvetica Neue"/>
                          <a:cs typeface="Helvetica" panose="020B0604020202020204" pitchFamily="34" charset="0"/>
                          <a:sym typeface="Helvetica Neue"/>
                        </a:rPr>
                        <a:t>después de la lluvia</a:t>
                      </a:r>
                      <a:r>
                        <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rPr>
                        <a:t>.  </a:t>
                      </a:r>
                    </a:p>
                    <a:p>
                      <a:pPr marL="803275" marR="0" lvl="0" indent="0" algn="l" rtl="0">
                        <a:lnSpc>
                          <a:spcPct val="100000"/>
                        </a:lnSpc>
                        <a:spcBef>
                          <a:spcPts val="0"/>
                        </a:spcBef>
                        <a:spcAft>
                          <a:spcPts val="0"/>
                        </a:spcAft>
                        <a:buClr>
                          <a:schemeClr val="dk1"/>
                        </a:buClr>
                        <a:buSzPct val="25000"/>
                        <a:buFont typeface="Calibri"/>
                        <a:buNone/>
                      </a:pPr>
                      <a:endPar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3275" marR="0" lvl="0" indent="0" algn="l" rtl="0">
                        <a:lnSpc>
                          <a:spcPct val="100000"/>
                        </a:lnSpc>
                        <a:spcBef>
                          <a:spcPts val="0"/>
                        </a:spcBef>
                        <a:spcAft>
                          <a:spcPts val="0"/>
                        </a:spcAft>
                        <a:buClr>
                          <a:schemeClr val="dk1"/>
                        </a:buClr>
                        <a:buSzPct val="25000"/>
                        <a:buFont typeface="Calibri"/>
                        <a:buNone/>
                      </a:pPr>
                      <a:r>
                        <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rPr>
                        <a:t>2</a:t>
                      </a:r>
                    </a:p>
                    <a:p>
                      <a:pPr marL="803275" marR="0" lvl="0" indent="0" algn="l" rtl="0">
                        <a:lnSpc>
                          <a:spcPct val="100000"/>
                        </a:lnSpc>
                        <a:spcBef>
                          <a:spcPts val="0"/>
                        </a:spcBef>
                        <a:spcAft>
                          <a:spcPts val="0"/>
                        </a:spcAft>
                        <a:buClr>
                          <a:schemeClr val="dk1"/>
                        </a:buClr>
                        <a:buSzPct val="25000"/>
                        <a:buFont typeface="Calibri"/>
                        <a:buNone/>
                      </a:pPr>
                      <a:r>
                        <a:rPr lang="es-419" sz="1200" noProof="0" dirty="0" smtClean="0">
                          <a:latin typeface="Helvetica" panose="020B0604020202020204" pitchFamily="34" charset="0"/>
                          <a:ea typeface="Helvetica Neue"/>
                          <a:cs typeface="Helvetica" panose="020B0604020202020204" pitchFamily="34" charset="0"/>
                          <a:sym typeface="Helvetica Neue"/>
                        </a:rPr>
                        <a:t>Aprender sobre los arcoíris</a:t>
                      </a:r>
                      <a:r>
                        <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rPr>
                        <a:t> nos puede ayudar a entender mejor </a:t>
                      </a:r>
                      <a:r>
                        <a:rPr lang="es-419" sz="1200" noProof="0" dirty="0" smtClean="0">
                          <a:latin typeface="Helvetica" panose="020B0604020202020204" pitchFamily="34" charset="0"/>
                          <a:ea typeface="Helvetica Neue"/>
                          <a:cs typeface="Helvetica" panose="020B0604020202020204" pitchFamily="34" charset="0"/>
                          <a:sym typeface="Helvetica Neue"/>
                        </a:rPr>
                        <a:t>la luz</a:t>
                      </a:r>
                      <a:r>
                        <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rPr>
                        <a:t>.  </a:t>
                      </a:r>
                    </a:p>
                    <a:p>
                      <a:pPr marL="803275" marR="0" lvl="0" indent="0" algn="l" rtl="0">
                        <a:lnSpc>
                          <a:spcPct val="100000"/>
                        </a:lnSpc>
                        <a:spcBef>
                          <a:spcPts val="0"/>
                        </a:spcBef>
                        <a:spcAft>
                          <a:spcPts val="0"/>
                        </a:spcAft>
                        <a:buClr>
                          <a:schemeClr val="dk1"/>
                        </a:buClr>
                        <a:buSzPct val="25000"/>
                        <a:buFont typeface="Calibri"/>
                        <a:buNone/>
                      </a:pPr>
                      <a:endPar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803275" marR="0" lvl="0" indent="0" algn="l" rtl="0">
                        <a:lnSpc>
                          <a:spcPct val="100000"/>
                        </a:lnSpc>
                        <a:spcBef>
                          <a:spcPts val="0"/>
                        </a:spcBef>
                        <a:spcAft>
                          <a:spcPts val="0"/>
                        </a:spcAft>
                        <a:buClr>
                          <a:schemeClr val="dk1"/>
                        </a:buClr>
                        <a:buSzPct val="25000"/>
                        <a:buFont typeface="Calibri"/>
                        <a:buNone/>
                      </a:pPr>
                      <a:r>
                        <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rPr>
                        <a:t>3</a:t>
                      </a:r>
                    </a:p>
                    <a:p>
                      <a:pPr marL="803275" marR="0" lvl="0" indent="0" algn="l" rtl="0">
                        <a:lnSpc>
                          <a:spcPct val="100000"/>
                        </a:lnSpc>
                        <a:spcBef>
                          <a:spcPts val="0"/>
                        </a:spcBef>
                        <a:spcAft>
                          <a:spcPts val="0"/>
                        </a:spcAft>
                        <a:buClr>
                          <a:schemeClr val="dk1"/>
                        </a:buClr>
                        <a:buSzPct val="25000"/>
                        <a:buFont typeface="Calibri"/>
                        <a:buNone/>
                      </a:pPr>
                      <a:r>
                        <a:rPr lang="es-419" sz="1200" noProof="0" dirty="0" smtClean="0">
                          <a:latin typeface="Helvetica" panose="020B0604020202020204" pitchFamily="34" charset="0"/>
                          <a:ea typeface="Helvetica Neue"/>
                          <a:cs typeface="Helvetica" panose="020B0604020202020204" pitchFamily="34" charset="0"/>
                          <a:sym typeface="Helvetica Neue"/>
                        </a:rPr>
                        <a:t>¡Y eso es ciencia divertida</a:t>
                      </a:r>
                      <a:r>
                        <a:rPr lang="es-419" sz="1200" b="0" noProof="0" dirty="0" smtClean="0">
                          <a:solidFill>
                            <a:schemeClr val="dk1"/>
                          </a:solidFill>
                          <a:latin typeface="Helvetica" panose="020B0604020202020204" pitchFamily="34" charset="0"/>
                          <a:ea typeface="Helvetica Neue"/>
                          <a:cs typeface="Helvetica" panose="020B0604020202020204" pitchFamily="34" charset="0"/>
                          <a:sym typeface="Helvetica Neue"/>
                        </a:rPr>
                        <a:t>! </a:t>
                      </a:r>
                      <a:endParaRPr lang="es-419" sz="1200" b="0" noProof="0" dirty="0">
                        <a:solidFill>
                          <a:schemeClr val="dk1"/>
                        </a:solidFill>
                        <a:latin typeface="Helvetica" panose="020B0604020202020204" pitchFamily="34" charset="0"/>
                        <a:ea typeface="Helvetica Neue"/>
                        <a:cs typeface="Helvetica" panose="020B0604020202020204" pitchFamily="34" charset="0"/>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642325">
                <a:tc gridSpan="2">
                  <a:txBody>
                    <a:bodyPr/>
                    <a:lstStyle/>
                    <a:p>
                      <a:pPr marL="290512" marR="0" lvl="0" indent="-11112" algn="l" rtl="0">
                        <a:lnSpc>
                          <a:spcPct val="100000"/>
                        </a:lnSpc>
                        <a:spcBef>
                          <a:spcPts val="0"/>
                        </a:spcBef>
                        <a:spcAft>
                          <a:spcPts val="0"/>
                        </a:spcAft>
                        <a:buClr>
                          <a:schemeClr val="dk1"/>
                        </a:buClr>
                        <a:buSzPct val="25000"/>
                        <a:buFont typeface="Calibri"/>
                        <a:buNone/>
                      </a:pP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U</a:t>
                      </a:r>
                      <a:r>
                        <a:rPr lang="es-419" b="1" noProof="0" dirty="0" smtClean="0">
                          <a:latin typeface="Helvetica" panose="020B0604020202020204" pitchFamily="34" charset="0"/>
                          <a:ea typeface="Helvetica Neue"/>
                          <a:cs typeface="Helvetica" panose="020B0604020202020204" pitchFamily="34" charset="0"/>
                          <a:sym typeface="Helvetica Neue"/>
                        </a:rPr>
                        <a:t>tilizando</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b="1" noProof="0" dirty="0" smtClean="0">
                          <a:latin typeface="Helvetica" panose="020B0604020202020204" pitchFamily="34" charset="0"/>
                          <a:ea typeface="Helvetica Neue"/>
                          <a:cs typeface="Helvetica" panose="020B0604020202020204" pitchFamily="34" charset="0"/>
                          <a:sym typeface="Helvetica Neue"/>
                        </a:rPr>
                        <a:t>información</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de la tabla y en tus pro</a:t>
                      </a:r>
                      <a:r>
                        <a:rPr lang="es-419" b="1" noProof="0" dirty="0" smtClean="0">
                          <a:latin typeface="Helvetica" panose="020B0604020202020204" pitchFamily="34" charset="0"/>
                          <a:ea typeface="Helvetica Neue"/>
                          <a:cs typeface="Helvetica" panose="020B0604020202020204" pitchFamily="34" charset="0"/>
                          <a:sym typeface="Helvetica Neue"/>
                        </a:rPr>
                        <a:t>pias palabras</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b="1" noProof="0" dirty="0" smtClean="0">
                          <a:latin typeface="Helvetica" panose="020B0604020202020204" pitchFamily="34" charset="0"/>
                          <a:ea typeface="Helvetica Neue"/>
                          <a:cs typeface="Helvetica" panose="020B0604020202020204" pitchFamily="34" charset="0"/>
                          <a:sym typeface="Helvetica Neue"/>
                        </a:rPr>
                        <a:t>añade</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una o </a:t>
                      </a:r>
                      <a:r>
                        <a:rPr lang="es-419" b="1" noProof="0" dirty="0" smtClean="0">
                          <a:latin typeface="Helvetica" panose="020B0604020202020204" pitchFamily="34" charset="0"/>
                          <a:ea typeface="Helvetica Neue"/>
                          <a:cs typeface="Helvetica" panose="020B0604020202020204" pitchFamily="34" charset="0"/>
                          <a:sym typeface="Helvetica Neue"/>
                        </a:rPr>
                        <a:t>más</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oraciones al </a:t>
                      </a:r>
                      <a:r>
                        <a:rPr lang="es-419" b="1" noProof="0" dirty="0" smtClean="0">
                          <a:latin typeface="Helvetica" panose="020B0604020202020204" pitchFamily="34" charset="0"/>
                          <a:ea typeface="Helvetica Neue"/>
                          <a:cs typeface="Helvetica" panose="020B0604020202020204" pitchFamily="34" charset="0"/>
                          <a:sym typeface="Helvetica Neue"/>
                        </a:rPr>
                        <a:t>párrafo</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dos del borrador que den </a:t>
                      </a:r>
                      <a:r>
                        <a:rPr lang="es-419" b="1" noProof="0" dirty="0" smtClean="0">
                          <a:latin typeface="Helvetica" panose="020B0604020202020204" pitchFamily="34" charset="0"/>
                          <a:ea typeface="Helvetica Neue"/>
                          <a:cs typeface="Helvetica" panose="020B0604020202020204" pitchFamily="34" charset="0"/>
                          <a:sym typeface="Helvetica Neue"/>
                        </a:rPr>
                        <a:t>más</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detalles para apoyar y convencer a otros de la </a:t>
                      </a:r>
                      <a:r>
                        <a:rPr lang="es-419" b="1" noProof="0" dirty="0" smtClean="0">
                          <a:latin typeface="Helvetica" panose="020B0604020202020204" pitchFamily="34" charset="0"/>
                          <a:ea typeface="Helvetica Neue"/>
                          <a:cs typeface="Helvetica" panose="020B0604020202020204" pitchFamily="34" charset="0"/>
                          <a:sym typeface="Helvetica Neue"/>
                        </a:rPr>
                        <a:t>opinión</a:t>
                      </a:r>
                      <a:r>
                        <a:rPr lang="es-419" sz="1400" b="1" noProof="0" dirty="0" smtClean="0">
                          <a:solidFill>
                            <a:schemeClr val="dk1"/>
                          </a:solidFill>
                          <a:latin typeface="Helvetica" panose="020B0604020202020204" pitchFamily="34" charset="0"/>
                          <a:ea typeface="Helvetica Neue"/>
                          <a:cs typeface="Helvetica" panose="020B0604020202020204" pitchFamily="34" charset="0"/>
                          <a:sym typeface="Helvetica Neue"/>
                        </a:rPr>
                        <a:t> del estudiante.</a:t>
                      </a:r>
                      <a:endParaRPr lang="es-419" sz="1400" b="1" noProof="0" dirty="0">
                        <a:solidFill>
                          <a:schemeClr val="dk1"/>
                        </a:solidFill>
                        <a:latin typeface="Helvetica" panose="020B0604020202020204" pitchFamily="34" charset="0"/>
                        <a:ea typeface="Helvetica Neue"/>
                        <a:cs typeface="Helvetica" panose="020B0604020202020204" pitchFamily="34" charset="0"/>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320100">
                <a:tc gridSpan="2">
                  <a:txBody>
                    <a:bodyPr/>
                    <a:lstStyle/>
                    <a:p>
                      <a:pPr marL="0" marR="0" lvl="0" indent="0" algn="l" rtl="0">
                        <a:spcBef>
                          <a:spcPts val="0"/>
                        </a:spcBef>
                        <a:buSzPct val="25000"/>
                        <a:buNone/>
                      </a:pPr>
                      <a:endParaRPr lang="es-419" sz="1400" b="1"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156825">
                <a:tc gridSpan="2">
                  <a:txBody>
                    <a:bodyPr/>
                    <a:lstStyle/>
                    <a:p>
                      <a:pPr marL="0" marR="0" lvl="0" indent="0" algn="l" rtl="0">
                        <a:spcBef>
                          <a:spcPts val="0"/>
                        </a:spcBef>
                        <a:buSzPct val="25000"/>
                        <a:buNone/>
                      </a:pPr>
                      <a:endParaRPr lang="es-419" sz="1400" b="1"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146100">
                <a:tc gridSpan="2">
                  <a:txBody>
                    <a:bodyPr/>
                    <a:lstStyle/>
                    <a:p>
                      <a:pPr marL="0" marR="0" lvl="0" indent="0" algn="l" rtl="0">
                        <a:spcBef>
                          <a:spcPts val="0"/>
                        </a:spcBef>
                        <a:buSzPct val="25000"/>
                        <a:buNone/>
                      </a:pPr>
                      <a:endParaRPr lang="es-419" sz="1400" b="1"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135350">
                <a:tc gridSpan="2">
                  <a:txBody>
                    <a:bodyPr/>
                    <a:lstStyle/>
                    <a:p>
                      <a:pPr marL="0" marR="0" lvl="0" indent="0" algn="l" rtl="0">
                        <a:spcBef>
                          <a:spcPts val="0"/>
                        </a:spcBef>
                        <a:buSzPct val="25000"/>
                        <a:buNone/>
                      </a:pPr>
                      <a:endParaRPr lang="es-419" sz="1400" b="1"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0">
                <a:tc gridSpan="2">
                  <a:txBody>
                    <a:bodyPr/>
                    <a:lstStyle/>
                    <a:p>
                      <a:pPr marL="0" marR="0" lvl="0" indent="0" algn="l" rtl="0">
                        <a:spcBef>
                          <a:spcPts val="0"/>
                        </a:spcBef>
                        <a:buSzPct val="25000"/>
                        <a:buNone/>
                      </a:pPr>
                      <a:endParaRPr lang="es-419" sz="1400" b="1"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0">
                <a:tc gridSpan="2">
                  <a:txBody>
                    <a:bodyPr/>
                    <a:lstStyle/>
                    <a:p>
                      <a:pPr marL="0" marR="0" lvl="0" indent="0" algn="l" rtl="0">
                        <a:spcBef>
                          <a:spcPts val="0"/>
                        </a:spcBef>
                        <a:buSzPct val="25000"/>
                        <a:buNone/>
                      </a:pPr>
                      <a:endParaRPr lang="es-419" sz="1400" b="1"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0">
                <a:tc gridSpan="2">
                  <a:txBody>
                    <a:bodyPr/>
                    <a:lstStyle/>
                    <a:p>
                      <a:pPr marL="0" marR="0" lvl="0" indent="0" algn="l" rtl="0">
                        <a:spcBef>
                          <a:spcPts val="0"/>
                        </a:spcBef>
                        <a:buSzPct val="25000"/>
                        <a:buNone/>
                      </a:pPr>
                      <a:endParaRPr lang="es-419" sz="1400" b="1"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44</a:t>
            </a:fld>
            <a:endParaRPr lang="en-US" sz="1200">
              <a:solidFill>
                <a:srgbClr val="888888"/>
              </a:solidFill>
              <a:latin typeface="Calibri"/>
              <a:ea typeface="Calibri"/>
              <a:cs typeface="Calibri"/>
              <a:sym typeface="Calibri"/>
            </a:endParaRPr>
          </a:p>
        </p:txBody>
      </p:sp>
      <p:sp>
        <p:nvSpPr>
          <p:cNvPr id="861" name="Shape 861"/>
          <p:cNvSpPr/>
          <p:nvPr/>
        </p:nvSpPr>
        <p:spPr>
          <a:xfrm>
            <a:off x="561975" y="249788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62" name="Shape 862"/>
          <p:cNvSpPr/>
          <p:nvPr/>
        </p:nvSpPr>
        <p:spPr>
          <a:xfrm>
            <a:off x="561583" y="3072533"/>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63" name="Shape 863"/>
          <p:cNvSpPr/>
          <p:nvPr/>
        </p:nvSpPr>
        <p:spPr>
          <a:xfrm>
            <a:off x="547970" y="373380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64" name="Shape 864"/>
          <p:cNvSpPr/>
          <p:nvPr/>
        </p:nvSpPr>
        <p:spPr>
          <a:xfrm>
            <a:off x="547970" y="441960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cxnSp>
        <p:nvCxnSpPr>
          <p:cNvPr id="865" name="Shape 865"/>
          <p:cNvCxnSpPr/>
          <p:nvPr/>
        </p:nvCxnSpPr>
        <p:spPr>
          <a:xfrm>
            <a:off x="294012" y="5252050"/>
            <a:ext cx="6714600" cy="0"/>
          </a:xfrm>
          <a:prstGeom prst="straightConnector1">
            <a:avLst/>
          </a:prstGeom>
          <a:noFill/>
          <a:ln w="9525" cap="flat" cmpd="sng">
            <a:solidFill>
              <a:srgbClr val="4A7DBA"/>
            </a:solidFill>
            <a:prstDash val="lgDashDot"/>
            <a:round/>
            <a:headEnd type="none" w="med" len="med"/>
            <a:tailEnd type="none" w="med" len="med"/>
          </a:ln>
        </p:spPr>
      </p:cxnSp>
      <p:sp>
        <p:nvSpPr>
          <p:cNvPr id="866" name="Shape 866"/>
          <p:cNvSpPr txBox="1"/>
          <p:nvPr/>
        </p:nvSpPr>
        <p:spPr>
          <a:xfrm>
            <a:off x="312750" y="5394298"/>
            <a:ext cx="6891131" cy="4444799"/>
          </a:xfrm>
          <a:prstGeom prst="rect">
            <a:avLst/>
          </a:prstGeom>
          <a:noFill/>
          <a:ln>
            <a:noFill/>
          </a:ln>
        </p:spPr>
        <p:txBody>
          <a:bodyPr lIns="96375" tIns="48175" rIns="96375" bIns="48175" anchor="t" anchorCtr="0">
            <a:noAutofit/>
          </a:bodyPr>
          <a:lstStyle/>
          <a:p>
            <a:pPr marL="341313" marR="0" lvl="0" indent="-341313" algn="l" rtl="0">
              <a:spcBef>
                <a:spcPts val="0"/>
              </a:spcBef>
              <a:buSzPct val="25000"/>
              <a:buNone/>
            </a:pP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19.  Un estudiante </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está</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 tratando de convencer a su maestro </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de que su clase necesita hacer una excursión para estudiar arcoíris.  Lee el borrador de la carta que él le escribió a su maestro y luego contesta la pregunta que sigue</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0" marR="0" lvl="0" indent="0" algn="r" rtl="0">
              <a:spcBef>
                <a:spcPts val="0"/>
              </a:spcBef>
              <a:buSzPct val="25000"/>
              <a:buNone/>
            </a:pPr>
            <a:r>
              <a:rPr lang="es-419" sz="900" i="1" dirty="0" smtClean="0">
                <a:solidFill>
                  <a:schemeClr val="dk1"/>
                </a:solidFill>
                <a:latin typeface="Helvetica" panose="020B0604020202020204" pitchFamily="34" charset="0"/>
                <a:ea typeface="Calibri"/>
                <a:cs typeface="Helvetica" panose="020B0604020202020204" pitchFamily="34" charset="0"/>
                <a:sym typeface="Calibri"/>
              </a:rPr>
              <a:t>Lenguaje y vocabulario, L.3.3a Dominio de lenguaje específico, Objetivo de escritura 8</a:t>
            </a:r>
          </a:p>
          <a:p>
            <a:pPr marL="347663" marR="0" lvl="0" indent="-4763" algn="l" rtl="0">
              <a:spcBef>
                <a:spcPts val="0"/>
              </a:spcBef>
              <a:buNone/>
            </a:pPr>
            <a:endParaRPr lang="es-419" sz="8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347663" marR="0" lvl="0" indent="-4763" algn="l" rtl="0">
              <a:spcBef>
                <a:spcPts val="0"/>
              </a:spcBef>
              <a:buNone/>
            </a:pP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Es genial ver arcoíris en libros y hasta ver videos sobre arcoíris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Sin embargo, pienso que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sería</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b="1" u="sng" dirty="0" smtClean="0">
                <a:solidFill>
                  <a:schemeClr val="dk1"/>
                </a:solidFill>
                <a:latin typeface="Helvetica" panose="020B0604020202020204" pitchFamily="34" charset="0"/>
                <a:ea typeface="Helvetica Neue"/>
                <a:cs typeface="Helvetica" panose="020B0604020202020204" pitchFamily="34" charset="0"/>
                <a:sym typeface="Helvetica Neue"/>
              </a:rPr>
              <a:t>inteligente</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si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viéramos un arcoíris o por lo menos </a:t>
            </a:r>
            <a:r>
              <a:rPr lang="es-419" b="1" u="sng" dirty="0" smtClean="0">
                <a:solidFill>
                  <a:schemeClr val="dk1"/>
                </a:solidFill>
                <a:latin typeface="Helvetica" panose="020B0604020202020204" pitchFamily="34" charset="0"/>
                <a:ea typeface="Helvetica Neue"/>
                <a:cs typeface="Helvetica" panose="020B0604020202020204" pitchFamily="34" charset="0"/>
                <a:sym typeface="Helvetica Neue"/>
              </a:rPr>
              <a:t>miráramos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qué sucede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después que llueve</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¡Entonces</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 podríamos escribir sobre lo que realmente vimos como verdaderos científicos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7663" marR="0" lvl="0" indent="-4763" algn="l" rtl="0">
              <a:spcBef>
                <a:spcPts val="0"/>
              </a:spcBef>
              <a:buNone/>
            </a:pPr>
            <a:endParaRPr lang="es-419" sz="105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347663" marR="0" lvl="0" indent="-4763" algn="l" rtl="0">
              <a:spcBef>
                <a:spcPts val="0"/>
              </a:spcBef>
              <a:buNone/>
            </a:pP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El estudiante quiere escoger palabras que sean más convincentes para su maestro</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¿Qué palabras reemplazarían mejor las palabras subrayadas</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7663" marR="0" lvl="0" indent="-4763" algn="l" rtl="0">
              <a:spcBef>
                <a:spcPts val="0"/>
              </a:spcBef>
              <a:buNone/>
            </a:pPr>
            <a:endParaRPr lang="es-419" sz="8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419980" marR="0" lvl="0" indent="-879" algn="l" rtl="0">
              <a:spcBef>
                <a:spcPts val="0"/>
              </a:spcBef>
              <a:buSzPct val="25000"/>
              <a:buNone/>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  educati</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vo</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investigáramos</a:t>
            </a:r>
            <a:endParaRPr lang="es-419"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762880" marR="0" lvl="0" indent="-343780" algn="l" rtl="0">
              <a:spcBef>
                <a:spcPts val="0"/>
              </a:spcBef>
              <a:buClr>
                <a:schemeClr val="dk1"/>
              </a:buClr>
              <a:buFont typeface="Calibri"/>
              <a:buNone/>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419980" marR="0" lvl="0" indent="-879" algn="l" rtl="0">
              <a:spcBef>
                <a:spcPts val="0"/>
              </a:spcBef>
              <a:buSzPct val="25000"/>
              <a:buNone/>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B.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mejor</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ver</a:t>
            </a:r>
          </a:p>
          <a:p>
            <a:pPr marL="762880" marR="0" lvl="0" indent="-343780" algn="l" rtl="0">
              <a:spcBef>
                <a:spcPts val="0"/>
              </a:spcBef>
              <a:buClr>
                <a:schemeClr val="dk1"/>
              </a:buClr>
              <a:buFont typeface="Calibri"/>
              <a:buNone/>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419980" marR="0" lvl="0" indent="-879" algn="l" rtl="0">
              <a:spcBef>
                <a:spcPts val="0"/>
              </a:spcBef>
              <a:buSzPct val="25000"/>
              <a:buNone/>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C.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útil</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observamos</a:t>
            </a:r>
          </a:p>
          <a:p>
            <a:pPr marL="762880" marR="0" lvl="0" indent="-343780" algn="l" rtl="0">
              <a:spcBef>
                <a:spcPts val="0"/>
              </a:spcBef>
              <a:buClr>
                <a:schemeClr val="dk1"/>
              </a:buClr>
              <a:buFont typeface="Calibri"/>
              <a:buNone/>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419980" marR="0" lvl="0" indent="-879" algn="l" rtl="0">
              <a:spcBef>
                <a:spcPts val="0"/>
              </a:spcBef>
              <a:buSzPct val="25000"/>
              <a:buNone/>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D.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genial</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exam</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ináramos</a:t>
            </a:r>
            <a:endParaRPr lang="es-419" dirty="0">
              <a:solidFill>
                <a:schemeClr val="dk1"/>
              </a:solidFill>
              <a:latin typeface="Helvetica" panose="020B0604020202020204" pitchFamily="34" charset="0"/>
              <a:ea typeface="Helvetica Neue"/>
              <a:cs typeface="Helvetica" panose="020B0604020202020204" pitchFamily="34" charset="0"/>
              <a:sym typeface="Helvetica Neue"/>
            </a:endParaRPr>
          </a:p>
        </p:txBody>
      </p:sp>
      <p:grpSp>
        <p:nvGrpSpPr>
          <p:cNvPr id="2" name="Group 1"/>
          <p:cNvGrpSpPr/>
          <p:nvPr/>
        </p:nvGrpSpPr>
        <p:grpSpPr>
          <a:xfrm>
            <a:off x="589228" y="8109628"/>
            <a:ext cx="243002" cy="1491572"/>
            <a:chOff x="547975" y="8287778"/>
            <a:chExt cx="243002" cy="1491572"/>
          </a:xfrm>
        </p:grpSpPr>
        <p:sp>
          <p:nvSpPr>
            <p:cNvPr id="867" name="Shape 867"/>
            <p:cNvSpPr/>
            <p:nvPr/>
          </p:nvSpPr>
          <p:spPr>
            <a:xfrm>
              <a:off x="547975" y="828777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68" name="Shape 868"/>
            <p:cNvSpPr/>
            <p:nvPr/>
          </p:nvSpPr>
          <p:spPr>
            <a:xfrm>
              <a:off x="547975" y="872162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69" name="Shape 869"/>
            <p:cNvSpPr/>
            <p:nvPr/>
          </p:nvSpPr>
          <p:spPr>
            <a:xfrm>
              <a:off x="547977" y="910610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70" name="Shape 870"/>
            <p:cNvSpPr/>
            <p:nvPr/>
          </p:nvSpPr>
          <p:spPr>
            <a:xfrm>
              <a:off x="547977" y="953995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sp>
        <p:nvSpPr>
          <p:cNvPr id="871" name="Shape 871"/>
          <p:cNvSpPr/>
          <p:nvPr/>
        </p:nvSpPr>
        <p:spPr>
          <a:xfrm>
            <a:off x="409625" y="228600"/>
            <a:ext cx="7078500" cy="4953000"/>
          </a:xfrm>
          <a:prstGeom prst="rect">
            <a:avLst/>
          </a:prstGeom>
          <a:noFill/>
          <a:ln>
            <a:noFill/>
          </a:ln>
        </p:spPr>
        <p:txBody>
          <a:bodyPr lIns="101850" tIns="50925" rIns="101850" bIns="50925" anchor="t" anchorCtr="0">
            <a:noAutofit/>
          </a:bodyPr>
          <a:lstStyle/>
          <a:p>
            <a:pPr marL="344487" marR="0" lvl="0" indent="-344487" algn="l" rtl="0">
              <a:spcBef>
                <a:spcPts val="0"/>
              </a:spcBef>
              <a:buSzPct val="25000"/>
              <a:buNone/>
            </a:pP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18.  Un  </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estudiante</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está escribiendo un párrafo acerca de su opinión sobre </a:t>
            </a:r>
            <a:r>
              <a:rPr lang="es-419" b="1"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 en</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i="1" dirty="0" smtClean="0">
                <a:solidFill>
                  <a:schemeClr val="dk1"/>
                </a:solidFill>
                <a:latin typeface="Helvetica" panose="020B0604020202020204" pitchFamily="34" charset="0"/>
                <a:ea typeface="Helvetica Neue"/>
                <a:cs typeface="Helvetica" panose="020B0604020202020204" pitchFamily="34" charset="0"/>
                <a:sym typeface="Helvetica Neue"/>
              </a:rPr>
              <a:t>El arcoíris de </a:t>
            </a:r>
            <a:r>
              <a:rPr lang="es-419" i="1"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i="1"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Lee el borrador del estudiante</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a:t>
            </a:r>
            <a:r>
              <a:rPr lang="es-419" sz="900" i="1" dirty="0" smtClean="0">
                <a:solidFill>
                  <a:schemeClr val="dk1"/>
                </a:solidFill>
                <a:latin typeface="Helvetica" panose="020B0604020202020204" pitchFamily="34" charset="0"/>
                <a:ea typeface="Helvetica Neue"/>
                <a:cs typeface="Helvetica" panose="020B0604020202020204" pitchFamily="34" charset="0"/>
                <a:sym typeface="Helvetica Neue"/>
              </a:rPr>
              <a:t>  </a:t>
            </a:r>
          </a:p>
          <a:p>
            <a:pPr marL="0" marR="0" lvl="0" indent="0" algn="r" rtl="0">
              <a:spcBef>
                <a:spcPts val="0"/>
              </a:spcBef>
              <a:buSzPct val="25000"/>
              <a:buNone/>
            </a:pPr>
            <a:r>
              <a:rPr lang="es-419" sz="900" i="1" dirty="0" smtClean="0">
                <a:solidFill>
                  <a:schemeClr val="dk1"/>
                </a:solidFill>
                <a:latin typeface="Helvetica" panose="020B0604020202020204" pitchFamily="34" charset="0"/>
                <a:ea typeface="Helvetica Neue"/>
                <a:cs typeface="Helvetica" panose="020B0604020202020204" pitchFamily="34" charset="0"/>
                <a:sym typeface="Helvetica Neue"/>
              </a:rPr>
              <a:t>Revisar un texto, W.3.1b añadir o eliminar detalles que no sostienen una opinión, Objetivo de escritura 6b</a:t>
            </a:r>
          </a:p>
          <a:p>
            <a:pPr marL="0" marR="0" lvl="0" indent="0" algn="l" rtl="0">
              <a:spcBef>
                <a:spcPts val="0"/>
              </a:spcBef>
              <a:buNone/>
            </a:pPr>
            <a:endParaRPr lang="es-419" sz="800" b="1" dirty="0" smtClean="0">
              <a:solidFill>
                <a:srgbClr val="FF0000"/>
              </a:solidFill>
              <a:latin typeface="Helvetica" panose="020B0604020202020204" pitchFamily="34" charset="0"/>
              <a:ea typeface="Helvetica Neue"/>
              <a:cs typeface="Helvetica" panose="020B0604020202020204" pitchFamily="34" charset="0"/>
              <a:sym typeface="Helvetica Neue"/>
            </a:endParaRPr>
          </a:p>
          <a:p>
            <a:pPr marL="0" marR="0" lvl="0" indent="0" algn="l" rtl="0">
              <a:spcBef>
                <a:spcPts val="0"/>
              </a:spcBef>
              <a:buNone/>
            </a:pP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¡En mi</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opinión</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sz="14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er</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a </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curiosa</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 y</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sabia</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Primero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ella estaba muy curiosa acerca de los arcoíris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Hasta tr</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ató de alcanzar uno</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Eso muestra curiosidad. (a)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______________. Segundo</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ella era sabia.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Ella escuchó a la maestra de su escuela y aprendió que uno no puede alcanzar un arcoíris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(b)___________________.</a:t>
            </a:r>
          </a:p>
          <a:p>
            <a:pPr marL="0" marR="0" lvl="0" indent="0" algn="l" rtl="0">
              <a:spcBef>
                <a:spcPts val="0"/>
              </a:spcBef>
              <a:buNone/>
            </a:pPr>
            <a:endParaRPr lang="es-419" sz="8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0" marR="0" lvl="0" indent="0" algn="l" rtl="0">
              <a:spcBef>
                <a:spcPts val="0"/>
              </a:spcBef>
              <a:buNone/>
            </a:pP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¿Qué </a:t>
            </a:r>
            <a:r>
              <a:rPr lang="es-419" b="1" u="sng" dirty="0" smtClean="0">
                <a:solidFill>
                  <a:schemeClr val="dk1"/>
                </a:solidFill>
                <a:latin typeface="Helvetica" panose="020B0604020202020204" pitchFamily="34" charset="0"/>
                <a:ea typeface="Helvetica Neue"/>
                <a:cs typeface="Helvetica" panose="020B0604020202020204" pitchFamily="34" charset="0"/>
                <a:sym typeface="Helvetica Neue"/>
              </a:rPr>
              <a:t>declaraciones</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 a continuación pudieran añadir detalles apropiados en los espacios en blanco para apoyar la opinión del párrafo</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0" marR="0" lvl="0" indent="0" algn="l" rtl="0">
              <a:spcBef>
                <a:spcPts val="0"/>
              </a:spcBef>
              <a:buNone/>
            </a:pPr>
            <a:endParaRPr lang="es-419" sz="8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342900" marR="0" lvl="0" indent="0" algn="l" rtl="0">
              <a:spcBef>
                <a:spcPts val="0"/>
              </a:spcBef>
              <a:buClr>
                <a:schemeClr val="dk1"/>
              </a:buClr>
              <a:buSzPct val="100000"/>
              <a:buFont typeface="Calibri"/>
              <a:buAutoNum type="alphaUcPeriod"/>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 La curiosidad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de </a:t>
            </a:r>
            <a:r>
              <a:rPr lang="es-419" sz="14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 la metió en muchos problemas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2900" marR="0" lvl="0" indent="0" algn="l" rtl="0">
              <a:spcBef>
                <a:spcPts val="0"/>
              </a:spcBef>
              <a:buSzPct val="25000"/>
              <a:buNone/>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(b)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Quizás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sz="14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no era tan sabia</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 o no hubiera perseguido un arcoíris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2900" marR="0" lvl="0" indent="0" algn="l" rtl="0">
              <a:spcBef>
                <a:spcPts val="0"/>
              </a:spcBef>
              <a:buClr>
                <a:schemeClr val="dk1"/>
              </a:buClr>
              <a:buFont typeface="Calibri"/>
              <a:buNone/>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628650" marR="0" lvl="0" indent="-285750" algn="l" rtl="0">
              <a:spcBef>
                <a:spcPts val="0"/>
              </a:spcBef>
              <a:buClr>
                <a:schemeClr val="dk1"/>
              </a:buClr>
              <a:buSzPct val="100000"/>
              <a:buFont typeface="Calibri"/>
              <a:buAutoNum type="alphaUcPeriod" startAt="2"/>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 ¡Porque era curiosa, </a:t>
            </a:r>
            <a:r>
              <a:rPr lang="es-419" sz="14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aprendió</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mucho sobre los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arcoíris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2900" marR="0" lvl="0" indent="0" algn="l" rtl="0">
              <a:spcBef>
                <a:spcPts val="0"/>
              </a:spcBef>
              <a:buSzPct val="25000"/>
              <a:buNone/>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(b)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¡Porque era sabia</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sz="14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aprendió aún más sobre los arcoíris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2900" marR="0" lvl="0" indent="0" algn="l" rtl="0">
              <a:spcBef>
                <a:spcPts val="0"/>
              </a:spcBef>
              <a:buNone/>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628650" marR="0" lvl="0" indent="-285750" algn="l" rtl="0">
              <a:spcBef>
                <a:spcPts val="0"/>
              </a:spcBef>
              <a:buClr>
                <a:schemeClr val="dk1"/>
              </a:buClr>
              <a:buSzPct val="100000"/>
              <a:buFont typeface="Calibri"/>
              <a:buAutoNum type="alphaUcPeriod" startAt="3"/>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 La gente que es curiosa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lo quiere saber todo</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2900" marR="0" lvl="0" indent="0" algn="l" rtl="0">
              <a:spcBef>
                <a:spcPts val="0"/>
              </a:spcBef>
              <a:buSzPct val="25000"/>
              <a:buNone/>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(b) Dicen que los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búhos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también</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son muy sabios.</a:t>
            </a:r>
          </a:p>
          <a:p>
            <a:pPr marL="342900" marR="0" lvl="0" indent="0" algn="l" rtl="0">
              <a:spcBef>
                <a:spcPts val="0"/>
              </a:spcBef>
              <a:buNone/>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685800" marR="0" lvl="0" indent="-342900" algn="l" rtl="0">
              <a:spcBef>
                <a:spcPts val="0"/>
              </a:spcBef>
              <a:buClr>
                <a:schemeClr val="dk1"/>
              </a:buClr>
              <a:buSzPct val="100000"/>
              <a:buFont typeface="Calibri"/>
              <a:buAutoNum type="alphaUcPeriod" startAt="4"/>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 </a:t>
            </a:r>
            <a:r>
              <a:rPr lang="es-419" sz="1400" dirty="0" err="1" smtClean="0">
                <a:solidFill>
                  <a:schemeClr val="dk1"/>
                </a:solidFill>
                <a:latin typeface="Helvetica" panose="020B0604020202020204" pitchFamily="34" charset="0"/>
                <a:ea typeface="Helvetica Neue"/>
                <a:cs typeface="Helvetica" panose="020B0604020202020204" pitchFamily="34" charset="0"/>
                <a:sym typeface="Helvetica Neue"/>
              </a:rPr>
              <a:t>Arcy</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se cans</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ó</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porque ella estaba persiguiendo un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arcoíris</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2900" lvl="0">
              <a:buSzPct val="25000"/>
            </a:pP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(b) Ella fue sabia en esperar que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la lluvia regresara</a:t>
            </a:r>
            <a:r>
              <a:rPr lang="es-419" dirty="0">
                <a:solidFill>
                  <a:schemeClr val="dk1"/>
                </a:solidFill>
                <a:latin typeface="Helvetica" panose="020B0604020202020204" pitchFamily="34" charset="0"/>
                <a:ea typeface="Helvetica Neue"/>
                <a:cs typeface="Helvetica" panose="020B0604020202020204" pitchFamily="34" charset="0"/>
                <a:sym typeface="Helvetica Neue"/>
              </a:rPr>
              <a:t>.</a:t>
            </a:r>
            <a:endParaRPr lang="es-419" sz="14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872" name="Shape 872"/>
          <p:cNvSpPr/>
          <p:nvPr/>
        </p:nvSpPr>
        <p:spPr>
          <a:xfrm>
            <a:off x="475925" y="939900"/>
            <a:ext cx="6945900" cy="979066"/>
          </a:xfrm>
          <a:prstGeom prst="rect">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Shape 877"/>
          <p:cNvSpPr txBox="1"/>
          <p:nvPr/>
        </p:nvSpPr>
        <p:spPr>
          <a:xfrm>
            <a:off x="502525" y="607725"/>
            <a:ext cx="6585600" cy="3954600"/>
          </a:xfrm>
          <a:prstGeom prst="rect">
            <a:avLst/>
          </a:prstGeom>
          <a:noFill/>
          <a:ln>
            <a:noFill/>
          </a:ln>
        </p:spPr>
        <p:txBody>
          <a:bodyPr lIns="96375" tIns="48175" rIns="96375" bIns="48175" anchor="t" anchorCtr="0">
            <a:noAutofit/>
          </a:bodyPr>
          <a:lstStyle/>
          <a:p>
            <a:pPr marL="344488" marR="0" lvl="0" indent="-344488" algn="l" rtl="0">
              <a:spcBef>
                <a:spcPts val="0"/>
              </a:spcBef>
              <a:buSzPct val="25000"/>
              <a:buNone/>
            </a:pPr>
            <a:r>
              <a:rPr lang="en-US" sz="1400" b="1" dirty="0">
                <a:solidFill>
                  <a:schemeClr val="dk1"/>
                </a:solidFill>
                <a:latin typeface="Helvetica" panose="020B0604020202020204" pitchFamily="34" charset="0"/>
                <a:ea typeface="Helvetica Neue"/>
                <a:cs typeface="Helvetica" panose="020B0604020202020204" pitchFamily="34" charset="0"/>
                <a:sym typeface="Helvetica Neue"/>
              </a:rPr>
              <a:t>20.  </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Un estudiante </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está</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 escribiendo acerca de cómo saber s</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i un cuento es una fábula</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 Lee las oraciones de su cuento</a:t>
            </a: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 y las preguntas que le siguen</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 </a:t>
            </a:r>
          </a:p>
          <a:p>
            <a:pPr marL="0" marR="0" lvl="0" indent="0" algn="r" rtl="0">
              <a:spcBef>
                <a:spcPts val="0"/>
              </a:spcBef>
              <a:buSzPct val="25000"/>
              <a:buNone/>
            </a:pPr>
            <a:r>
              <a:rPr lang="es-419" sz="1000" i="1" dirty="0" smtClean="0">
                <a:solidFill>
                  <a:schemeClr val="dk1"/>
                </a:solidFill>
                <a:latin typeface="Helvetica" panose="020B0604020202020204" pitchFamily="34" charset="0"/>
                <a:ea typeface="Calibri"/>
                <a:cs typeface="Helvetica" panose="020B0604020202020204" pitchFamily="34" charset="0"/>
                <a:sym typeface="Calibri"/>
              </a:rPr>
              <a:t>Editar y clarificar L.3.2e, añadir sufijos a palabras base, Objetivo 9</a:t>
            </a:r>
          </a:p>
          <a:p>
            <a:pPr marL="284163" marR="0" lvl="0" indent="-284163" algn="l" rtl="0">
              <a:spcBef>
                <a:spcPts val="0"/>
              </a:spcBef>
              <a:buNone/>
            </a:pPr>
            <a:endPar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0" marR="0" lvl="0" indent="0" algn="l" rtl="0">
              <a:spcBef>
                <a:spcPts val="0"/>
              </a:spcBef>
              <a:buNone/>
            </a:pP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Las fábulas son ficción o fantasía</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Por ejemplo</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yo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leí</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un</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 cuento sobre colores que discutían</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Este era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una</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fábula</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porque los colore</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s en realidad no pueden discutir</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Esto lo hace ser ficción.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También</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era una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fábula</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porque los colores aprendiero</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n una lección</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En una </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fábula</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se </a:t>
            </a:r>
            <a:r>
              <a:rPr lang="es-419" sz="1400" b="1" u="sng" dirty="0" smtClean="0">
                <a:solidFill>
                  <a:schemeClr val="dk1"/>
                </a:solidFill>
                <a:latin typeface="Helvetica" panose="020B0604020202020204" pitchFamily="34" charset="0"/>
                <a:ea typeface="Helvetica Neue"/>
                <a:cs typeface="Helvetica" panose="020B0604020202020204" pitchFamily="34" charset="0"/>
                <a:sym typeface="Helvetica Neue"/>
              </a:rPr>
              <a:t>aprende</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 u</a:t>
            </a: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na lección</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0" marR="0" lvl="0" indent="0" algn="l" rtl="0">
              <a:spcBef>
                <a:spcPts val="0"/>
              </a:spcBef>
              <a:buNone/>
            </a:pPr>
            <a:endPar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0" marR="0" lvl="0" indent="0" algn="l" rtl="0">
              <a:spcBef>
                <a:spcPts val="0"/>
              </a:spcBef>
              <a:buNone/>
            </a:pPr>
            <a:r>
              <a:rPr lang="es-419" b="1" dirty="0" smtClean="0">
                <a:solidFill>
                  <a:schemeClr val="dk1"/>
                </a:solidFill>
                <a:latin typeface="Helvetica" panose="020B0604020202020204" pitchFamily="34" charset="0"/>
                <a:ea typeface="Helvetica Neue"/>
                <a:cs typeface="Helvetica" panose="020B0604020202020204" pitchFamily="34" charset="0"/>
                <a:sym typeface="Helvetica Neue"/>
              </a:rPr>
              <a:t>¿Qué oración corrige el error de gramática subrayado</a:t>
            </a:r>
            <a:r>
              <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344488" marR="0" lvl="0" indent="341312" algn="l" rtl="0">
              <a:spcBef>
                <a:spcPts val="0"/>
              </a:spcBef>
              <a:buNone/>
            </a:pPr>
            <a:endParaRPr lang="es-419" sz="1400" b="1"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687388" marR="0" lvl="0" indent="-342900" algn="l" rtl="0">
              <a:spcBef>
                <a:spcPts val="0"/>
              </a:spcBef>
              <a:buClr>
                <a:schemeClr val="dk1"/>
              </a:buClr>
              <a:buFont typeface="+mj-lt"/>
              <a:buAutoNum type="alphaUcPeriod"/>
            </a:pP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En una fábula se aprenden una lección</a:t>
            </a:r>
            <a:r>
              <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rPr>
              <a:t>.</a:t>
            </a:r>
          </a:p>
          <a:p>
            <a:pPr marL="687388" marR="0" lvl="0" indent="-342900" algn="l" rtl="0">
              <a:spcBef>
                <a:spcPts val="0"/>
              </a:spcBef>
              <a:buClr>
                <a:schemeClr val="dk1"/>
              </a:buClr>
              <a:buFont typeface="+mj-lt"/>
              <a:buAutoNum type="alphaUcPeriod"/>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687387" marR="0" lvl="0" indent="-342900" algn="l" rtl="0">
              <a:spcBef>
                <a:spcPts val="0"/>
              </a:spcBef>
              <a:buClr>
                <a:schemeClr val="dk1"/>
              </a:buClr>
              <a:buFont typeface="+mj-lt"/>
              <a:buAutoNum type="alphaUcPeriod"/>
            </a:pP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En una fábula se aprenda una lección.</a:t>
            </a:r>
          </a:p>
          <a:p>
            <a:pPr marL="687387" marR="0" lvl="0" indent="-342900" algn="l" rtl="0">
              <a:spcBef>
                <a:spcPts val="0"/>
              </a:spcBef>
              <a:buClr>
                <a:schemeClr val="dk1"/>
              </a:buClr>
              <a:buFont typeface="+mj-lt"/>
              <a:buAutoNum type="alphaUcPeriod"/>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687387" lvl="0" indent="-342900" rtl="0">
              <a:spcBef>
                <a:spcPts val="0"/>
              </a:spcBef>
              <a:buClr>
                <a:schemeClr val="dk1"/>
              </a:buClr>
              <a:buFont typeface="+mj-lt"/>
              <a:buAutoNum type="alphaUcPeriod"/>
            </a:pP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En una fábula se aprende una lección.</a:t>
            </a:r>
          </a:p>
          <a:p>
            <a:pPr marL="687388" marR="0" lvl="0" indent="-342900" algn="l" rtl="0">
              <a:spcBef>
                <a:spcPts val="0"/>
              </a:spcBef>
              <a:buClr>
                <a:schemeClr val="dk1"/>
              </a:buClr>
              <a:buFont typeface="+mj-lt"/>
              <a:buAutoNum type="alphaUcPeriod"/>
            </a:pPr>
            <a:endParaRPr lang="es-419" sz="1400" dirty="0" smtClean="0">
              <a:solidFill>
                <a:schemeClr val="dk1"/>
              </a:solidFill>
              <a:latin typeface="Helvetica" panose="020B0604020202020204" pitchFamily="34" charset="0"/>
              <a:ea typeface="Helvetica Neue"/>
              <a:cs typeface="Helvetica" panose="020B0604020202020204" pitchFamily="34" charset="0"/>
              <a:sym typeface="Helvetica Neue"/>
            </a:endParaRPr>
          </a:p>
          <a:p>
            <a:pPr marL="687387" lvl="0" indent="-342900" rtl="0">
              <a:spcBef>
                <a:spcPts val="0"/>
              </a:spcBef>
              <a:buClr>
                <a:schemeClr val="dk1"/>
              </a:buClr>
              <a:buFont typeface="+mj-lt"/>
              <a:buAutoNum type="alphaUcPeriod"/>
            </a:pPr>
            <a:r>
              <a:rPr lang="es-419" dirty="0" smtClean="0">
                <a:solidFill>
                  <a:schemeClr val="dk1"/>
                </a:solidFill>
                <a:latin typeface="Helvetica" panose="020B0604020202020204" pitchFamily="34" charset="0"/>
                <a:ea typeface="Helvetica Neue"/>
                <a:cs typeface="Helvetica" panose="020B0604020202020204" pitchFamily="34" charset="0"/>
                <a:sym typeface="Helvetica Neue"/>
              </a:rPr>
              <a:t>En una fábula se aprendiendo una lección.</a:t>
            </a:r>
          </a:p>
          <a:p>
            <a:pPr marR="0" lvl="0" algn="l" rtl="0">
              <a:spcBef>
                <a:spcPts val="0"/>
              </a:spcBef>
              <a:buNone/>
            </a:pPr>
            <a:endParaRPr lang="es-419" dirty="0">
              <a:solidFill>
                <a:schemeClr val="dk1"/>
              </a:solidFill>
              <a:latin typeface="Helvetica Neue"/>
              <a:ea typeface="Helvetica Neue"/>
              <a:cs typeface="Helvetica Neue"/>
              <a:sym typeface="Helvetica Neue"/>
            </a:endParaRPr>
          </a:p>
        </p:txBody>
      </p:sp>
      <p:sp>
        <p:nvSpPr>
          <p:cNvPr id="878" name="Shape 878"/>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45</a:t>
            </a:fld>
            <a:endParaRPr lang="en-US" sz="1200">
              <a:solidFill>
                <a:srgbClr val="888888"/>
              </a:solidFill>
              <a:latin typeface="Calibri"/>
              <a:ea typeface="Calibri"/>
              <a:cs typeface="Calibri"/>
              <a:sym typeface="Calibri"/>
            </a:endParaRPr>
          </a:p>
        </p:txBody>
      </p:sp>
      <p:grpSp>
        <p:nvGrpSpPr>
          <p:cNvPr id="2" name="Group 1"/>
          <p:cNvGrpSpPr/>
          <p:nvPr/>
        </p:nvGrpSpPr>
        <p:grpSpPr>
          <a:xfrm>
            <a:off x="612572" y="3167449"/>
            <a:ext cx="243012" cy="1478650"/>
            <a:chOff x="620523" y="3127692"/>
            <a:chExt cx="243012" cy="1478650"/>
          </a:xfrm>
        </p:grpSpPr>
        <p:sp>
          <p:nvSpPr>
            <p:cNvPr id="879" name="Shape 879"/>
            <p:cNvSpPr/>
            <p:nvPr/>
          </p:nvSpPr>
          <p:spPr>
            <a:xfrm>
              <a:off x="620528" y="355743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80" name="Shape 880"/>
            <p:cNvSpPr/>
            <p:nvPr/>
          </p:nvSpPr>
          <p:spPr>
            <a:xfrm>
              <a:off x="620535" y="3127692"/>
              <a:ext cx="243000" cy="239399"/>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81" name="Shape 881"/>
            <p:cNvSpPr/>
            <p:nvPr/>
          </p:nvSpPr>
          <p:spPr>
            <a:xfrm>
              <a:off x="620523" y="436694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882" name="Shape 882"/>
            <p:cNvSpPr/>
            <p:nvPr/>
          </p:nvSpPr>
          <p:spPr>
            <a:xfrm>
              <a:off x="620535" y="396219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sp>
        <p:nvSpPr>
          <p:cNvPr id="883" name="Shape 883"/>
          <p:cNvSpPr/>
          <p:nvPr/>
        </p:nvSpPr>
        <p:spPr>
          <a:xfrm>
            <a:off x="541387" y="1618200"/>
            <a:ext cx="6507899" cy="914400"/>
          </a:xfrm>
          <a:prstGeom prst="rect">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46</a:t>
            </a:fld>
            <a:endParaRPr lang="en-US" sz="1200">
              <a:solidFill>
                <a:srgbClr val="888888"/>
              </a:solidFill>
              <a:latin typeface="Calibri"/>
              <a:ea typeface="Calibri"/>
              <a:cs typeface="Calibri"/>
              <a:sym typeface="Calibri"/>
            </a:endParaRPr>
          </a:p>
        </p:txBody>
      </p:sp>
      <p:pic>
        <p:nvPicPr>
          <p:cNvPr id="889" name="Shape 889"/>
          <p:cNvPicPr preferRelativeResize="0"/>
          <p:nvPr/>
        </p:nvPicPr>
        <p:blipFill rotWithShape="1">
          <a:blip r:embed="rId3">
            <a:alphaModFix/>
          </a:blip>
          <a:srcRect/>
          <a:stretch/>
        </p:blipFill>
        <p:spPr>
          <a:xfrm>
            <a:off x="629902" y="2197510"/>
            <a:ext cx="6743700" cy="5676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47</a:t>
            </a:fld>
            <a:endParaRPr lang="en-US" sz="1200">
              <a:solidFill>
                <a:srgbClr val="888888"/>
              </a:solidFill>
              <a:latin typeface="Calibri"/>
              <a:ea typeface="Calibri"/>
              <a:cs typeface="Calibri"/>
              <a:sym typeface="Calibri"/>
            </a:endParaRPr>
          </a:p>
        </p:txBody>
      </p:sp>
      <p:sp>
        <p:nvSpPr>
          <p:cNvPr id="895" name="Shape 895"/>
          <p:cNvSpPr txBox="1"/>
          <p:nvPr/>
        </p:nvSpPr>
        <p:spPr>
          <a:xfrm>
            <a:off x="161925" y="681447"/>
            <a:ext cx="7448550" cy="2954888"/>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s-419" sz="1200" b="1" u="sng" dirty="0" smtClean="0">
                <a:solidFill>
                  <a:schemeClr val="dk1"/>
                </a:solidFill>
                <a:latin typeface="Calibri"/>
                <a:ea typeface="Calibri"/>
                <a:cs typeface="Calibri"/>
                <a:sym typeface="Calibri"/>
              </a:rPr>
              <a:t>Instrucciones para el estudiante</a:t>
            </a:r>
            <a:r>
              <a:rPr lang="es-419" sz="1200" b="1" dirty="0" smtClean="0">
                <a:solidFill>
                  <a:schemeClr val="dk1"/>
                </a:solidFill>
                <a:latin typeface="Calibri"/>
                <a:ea typeface="Calibri"/>
                <a:cs typeface="Calibri"/>
                <a:sym typeface="Calibri"/>
              </a:rPr>
              <a:t>:  </a:t>
            </a:r>
          </a:p>
          <a:p>
            <a:pPr lvl="0" rtl="0">
              <a:spcBef>
                <a:spcPts val="0"/>
              </a:spcBef>
              <a:buClr>
                <a:schemeClr val="dk1"/>
              </a:buClr>
              <a:buFont typeface="Arial"/>
              <a:buNone/>
            </a:pPr>
            <a:endParaRPr sz="1200" b="1" u="sng" dirty="0">
              <a:solidFill>
                <a:schemeClr val="dk1"/>
              </a:solidFill>
              <a:latin typeface="Calibri"/>
              <a:ea typeface="Calibri"/>
              <a:cs typeface="Calibri"/>
              <a:sym typeface="Calibri"/>
            </a:endParaRPr>
          </a:p>
          <a:p>
            <a:pPr lvl="0">
              <a:buSzPct val="25000"/>
            </a:pPr>
            <a:r>
              <a:rPr lang="es-419" sz="1200" b="1" u="sng" dirty="0">
                <a:solidFill>
                  <a:schemeClr val="dk1"/>
                </a:solidFill>
                <a:latin typeface="Calibri"/>
                <a:ea typeface="Calibri"/>
                <a:cs typeface="Calibri"/>
                <a:sym typeface="Calibri"/>
              </a:rPr>
              <a:t>Parte 2</a:t>
            </a:r>
            <a:r>
              <a:rPr lang="es-419" sz="1200" b="1" dirty="0">
                <a:solidFill>
                  <a:schemeClr val="dk1"/>
                </a:solidFill>
                <a:latin typeface="Calibri"/>
                <a:ea typeface="Calibri"/>
                <a:cs typeface="Calibri"/>
                <a:sym typeface="Calibri"/>
              </a:rPr>
              <a:t> </a:t>
            </a:r>
            <a:endParaRPr lang="es-419" sz="1200" b="1" dirty="0" smtClean="0">
              <a:solidFill>
                <a:schemeClr val="dk1"/>
              </a:solidFill>
              <a:latin typeface="Calibri"/>
              <a:ea typeface="Calibri"/>
              <a:cs typeface="Calibri"/>
              <a:sym typeface="Calibri"/>
            </a:endParaRPr>
          </a:p>
          <a:p>
            <a:pPr lvl="0">
              <a:buSzPct val="25000"/>
            </a:pPr>
            <a:r>
              <a:rPr lang="es-419" sz="1200" b="1" u="sng" dirty="0" smtClean="0">
                <a:solidFill>
                  <a:schemeClr val="dk1"/>
                </a:solidFill>
                <a:latin typeface="Calibri"/>
                <a:ea typeface="Calibri"/>
                <a:cs typeface="Calibri"/>
                <a:sym typeface="Calibri"/>
              </a:rPr>
              <a:t>Tarea de rendimiento</a:t>
            </a:r>
            <a:endParaRPr lang="es-419" sz="1200" b="1" u="sng" dirty="0">
              <a:solidFill>
                <a:schemeClr val="dk1"/>
              </a:solidFill>
              <a:latin typeface="Calibri"/>
              <a:ea typeface="Calibri"/>
              <a:cs typeface="Calibri"/>
              <a:sym typeface="Calibri"/>
            </a:endParaRPr>
          </a:p>
          <a:p>
            <a:pPr lvl="0">
              <a:buSzPct val="25000"/>
            </a:pPr>
            <a:r>
              <a:rPr lang="es-419" sz="1200" b="1" u="sng" dirty="0">
                <a:solidFill>
                  <a:schemeClr val="dk1"/>
                </a:solidFill>
                <a:latin typeface="Calibri"/>
                <a:ea typeface="Calibri"/>
                <a:cs typeface="Calibri"/>
                <a:sym typeface="Calibri"/>
              </a:rPr>
              <a:t>Tu tarea</a:t>
            </a:r>
            <a:r>
              <a:rPr lang="es-419" sz="1200" b="1" dirty="0">
                <a:solidFill>
                  <a:schemeClr val="dk1"/>
                </a:solidFill>
                <a:latin typeface="Calibri"/>
                <a:ea typeface="Calibri"/>
                <a:cs typeface="Calibri"/>
                <a:sym typeface="Calibri"/>
              </a:rPr>
              <a:t>: </a:t>
            </a:r>
            <a:r>
              <a:rPr lang="es-419" sz="1200" b="1" dirty="0" smtClean="0">
                <a:solidFill>
                  <a:schemeClr val="dk1"/>
                </a:solidFill>
                <a:latin typeface="Calibri"/>
                <a:ea typeface="Calibri"/>
                <a:cs typeface="Calibri"/>
                <a:sym typeface="Calibri"/>
              </a:rPr>
              <a:t> </a:t>
            </a:r>
            <a:r>
              <a:rPr lang="es-ES" sz="1200" dirty="0" smtClean="0">
                <a:solidFill>
                  <a:schemeClr val="dk1"/>
                </a:solidFill>
                <a:latin typeface="Calibri"/>
                <a:ea typeface="Calibri"/>
                <a:cs typeface="Calibri"/>
                <a:sym typeface="Calibri"/>
              </a:rPr>
              <a:t>Se </a:t>
            </a:r>
            <a:r>
              <a:rPr lang="es-ES" sz="1200" dirty="0">
                <a:solidFill>
                  <a:schemeClr val="dk1"/>
                </a:solidFill>
                <a:latin typeface="Calibri"/>
                <a:ea typeface="Calibri"/>
                <a:cs typeface="Calibri"/>
                <a:sym typeface="Calibri"/>
              </a:rPr>
              <a:t>te ha pedido que hagas un folleto para el Museo del arcoíris donde expliques por qué las personas deberían visitar el Museo del arcoíris.  Utiliza detalles y ejemplos de todos los textos, según sea necesario, en tu folleto para convencer a las personas que este es un lugar divertido para toda la familia o la clase.  </a:t>
            </a:r>
            <a:r>
              <a:rPr lang="es-419" sz="1200" dirty="0">
                <a:solidFill>
                  <a:schemeClr val="dk1"/>
                </a:solidFill>
                <a:latin typeface="Calibri"/>
                <a:ea typeface="Calibri"/>
                <a:cs typeface="Calibri"/>
                <a:sym typeface="Calibri"/>
              </a:rPr>
              <a:t>Utiliza ilustraciones y pie de fotos según sean necesarios.</a:t>
            </a:r>
          </a:p>
          <a:p>
            <a:pPr lvl="0"/>
            <a:endParaRPr lang="es-419" sz="1200" dirty="0">
              <a:solidFill>
                <a:schemeClr val="dk1"/>
              </a:solidFill>
              <a:latin typeface="Calibri"/>
              <a:ea typeface="Calibri"/>
              <a:cs typeface="Calibri"/>
              <a:sym typeface="Calibri"/>
            </a:endParaRPr>
          </a:p>
          <a:p>
            <a:pPr lvl="0">
              <a:buSzPct val="25000"/>
            </a:pPr>
            <a:r>
              <a:rPr lang="es-419" sz="1200" b="1" u="sng" dirty="0">
                <a:solidFill>
                  <a:schemeClr val="dk1"/>
                </a:solidFill>
                <a:latin typeface="Calibri"/>
                <a:ea typeface="Calibri"/>
                <a:cs typeface="Calibri"/>
                <a:sym typeface="Calibri"/>
              </a:rPr>
              <a:t>Vas a</a:t>
            </a:r>
            <a:r>
              <a:rPr lang="es-419" sz="1200" dirty="0">
                <a:solidFill>
                  <a:schemeClr val="dk1"/>
                </a:solidFill>
                <a:latin typeface="Calibri"/>
                <a:ea typeface="Calibri"/>
                <a:cs typeface="Calibri"/>
                <a:sym typeface="Calibri"/>
              </a:rPr>
              <a:t>:</a:t>
            </a:r>
          </a:p>
          <a:p>
            <a:pPr marL="342900" lvl="0" indent="-342900">
              <a:buClr>
                <a:schemeClr val="dk1"/>
              </a:buClr>
              <a:buSzPct val="100000"/>
              <a:buFont typeface="+mj-lt"/>
              <a:buAutoNum type="arabicPeriod"/>
            </a:pPr>
            <a:r>
              <a:rPr lang="es-419" sz="1200" dirty="0">
                <a:solidFill>
                  <a:schemeClr val="dk1"/>
                </a:solidFill>
                <a:latin typeface="Calibri" panose="020F0502020204030204" pitchFamily="34" charset="0"/>
                <a:ea typeface="Calibri"/>
                <a:cs typeface="Calibri"/>
                <a:sym typeface="Calibri"/>
              </a:rPr>
              <a:t>Planificar tu escrito.  Puedes utilizar tus notas y respuestas.</a:t>
            </a:r>
          </a:p>
          <a:p>
            <a:pPr marL="342900" lvl="0" indent="-323850">
              <a:buClr>
                <a:srgbClr val="000000"/>
              </a:buClr>
              <a:buFont typeface="+mj-lt"/>
              <a:buAutoNum type="arabicPeriod"/>
            </a:pPr>
            <a:endParaRPr lang="es-419" sz="1200" dirty="0">
              <a:solidFill>
                <a:schemeClr val="dk1"/>
              </a:solidFill>
              <a:latin typeface="Calibri" panose="020F0502020204030204" pitchFamily="34" charset="0"/>
              <a:ea typeface="Calibri"/>
              <a:cs typeface="Calibri"/>
              <a:sym typeface="Calibri"/>
            </a:endParaRPr>
          </a:p>
          <a:p>
            <a:pPr marL="342900" lvl="0" indent="-355600">
              <a:buClr>
                <a:schemeClr val="dk1"/>
              </a:buClr>
              <a:buSzPct val="116666"/>
              <a:buFont typeface="+mj-lt"/>
              <a:buAutoNum type="arabicPeriod"/>
            </a:pPr>
            <a:r>
              <a:rPr lang="es-419" sz="1200" dirty="0">
                <a:solidFill>
                  <a:schemeClr val="dk1"/>
                </a:solidFill>
                <a:latin typeface="Calibri" panose="020F0502020204030204" pitchFamily="34" charset="0"/>
                <a:ea typeface="Calibri"/>
                <a:cs typeface="Calibri"/>
                <a:sym typeface="Calibri"/>
              </a:rPr>
              <a:t>Escribir, revisar y editar tu primer borrador</a:t>
            </a:r>
            <a:r>
              <a:rPr lang="es-419" sz="1200" dirty="0">
                <a:solidFill>
                  <a:schemeClr val="dk1"/>
                </a:solidFill>
                <a:latin typeface="Calibri" panose="020F0502020204030204" pitchFamily="34" charset="0"/>
              </a:rPr>
              <a:t> </a:t>
            </a:r>
            <a:r>
              <a:rPr lang="es-419" sz="1200" dirty="0">
                <a:solidFill>
                  <a:schemeClr val="dk1"/>
                </a:solidFill>
                <a:latin typeface="Calibri" panose="020F0502020204030204" pitchFamily="34" charset="0"/>
                <a:ea typeface="Calibri"/>
                <a:cs typeface="Calibri"/>
                <a:sym typeface="Calibri"/>
              </a:rPr>
              <a:t>(tu maestro te dará papel).</a:t>
            </a:r>
          </a:p>
          <a:p>
            <a:pPr marL="342900" lvl="0" indent="-342900">
              <a:buClr>
                <a:schemeClr val="dk1"/>
              </a:buClr>
              <a:buFont typeface="+mj-lt"/>
              <a:buAutoNum type="arabicPeriod"/>
            </a:pPr>
            <a:endParaRPr lang="es-419" sz="1200" dirty="0">
              <a:solidFill>
                <a:schemeClr val="dk1"/>
              </a:solidFill>
              <a:latin typeface="Calibri" panose="020F0502020204030204" pitchFamily="34" charset="0"/>
              <a:ea typeface="Calibri"/>
              <a:cs typeface="Calibri"/>
              <a:sym typeface="Calibri"/>
            </a:endParaRPr>
          </a:p>
          <a:p>
            <a:pPr marL="342900" lvl="0" indent="-342900">
              <a:buClr>
                <a:schemeClr val="dk1"/>
              </a:buClr>
              <a:buSzPct val="100000"/>
              <a:buFont typeface="+mj-lt"/>
              <a:buAutoNum type="arabicPeriod"/>
            </a:pPr>
            <a:r>
              <a:rPr lang="es-419" sz="1200" dirty="0">
                <a:solidFill>
                  <a:schemeClr val="dk1"/>
                </a:solidFill>
                <a:latin typeface="Calibri" panose="020F0502020204030204" pitchFamily="34" charset="0"/>
                <a:ea typeface="Calibri"/>
                <a:cs typeface="Calibri"/>
                <a:sym typeface="Calibri"/>
              </a:rPr>
              <a:t>Escribir la copia final de tu artículo de opinión (en forma de artículo).</a:t>
            </a:r>
          </a:p>
          <a:p>
            <a:pPr marL="342900" lvl="0" indent="-342900">
              <a:buClr>
                <a:schemeClr val="dk1"/>
              </a:buClr>
              <a:buFont typeface="+mj-lt"/>
              <a:buAutoNum type="arabicPeriod"/>
            </a:pPr>
            <a:endParaRPr lang="es-419" sz="1200" dirty="0">
              <a:solidFill>
                <a:schemeClr val="dk1"/>
              </a:solidFill>
              <a:latin typeface="Calibri"/>
              <a:ea typeface="Calibri"/>
              <a:cs typeface="Calibri"/>
              <a:sym typeface="Calibri"/>
            </a:endParaRPr>
          </a:p>
          <a:p>
            <a:pPr marL="342900" marR="0" lvl="0" indent="-342900" algn="l" rtl="0">
              <a:spcBef>
                <a:spcPts val="0"/>
              </a:spcBef>
              <a:buClr>
                <a:schemeClr val="dk1"/>
              </a:buClr>
              <a:buFont typeface="Calibri"/>
              <a:buNone/>
            </a:pPr>
            <a:endParaRPr sz="1200" dirty="0" smtClean="0">
              <a:solidFill>
                <a:schemeClr val="dk1"/>
              </a:solidFill>
              <a:latin typeface="Calibri"/>
              <a:ea typeface="Calibri"/>
              <a:cs typeface="Calibri"/>
              <a:sym typeface="Calibri"/>
            </a:endParaRPr>
          </a:p>
          <a:p>
            <a:pPr algn="ctr"/>
            <a:r>
              <a:rPr lang="es-419" b="1" dirty="0">
                <a:solidFill>
                  <a:schemeClr val="dk1"/>
                </a:solidFill>
                <a:latin typeface="Calibri"/>
                <a:ea typeface="Calibri"/>
                <a:cs typeface="Calibri"/>
                <a:sym typeface="Calibri"/>
              </a:rPr>
              <a:t>Cómo serás calificado</a:t>
            </a:r>
          </a:p>
          <a:p>
            <a:pPr marL="0" marR="0" lvl="0" indent="0" algn="ctr" rtl="0">
              <a:spcBef>
                <a:spcPts val="0"/>
              </a:spcBef>
              <a:buNone/>
            </a:pPr>
            <a:endParaRPr sz="1200" b="1" dirty="0">
              <a:solidFill>
                <a:schemeClr val="dk1"/>
              </a:solidFill>
              <a:latin typeface="Calibri"/>
              <a:ea typeface="Calibri"/>
              <a:cs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705082316"/>
              </p:ext>
            </p:extLst>
          </p:nvPr>
        </p:nvGraphicFramePr>
        <p:xfrm>
          <a:off x="1269786" y="4248948"/>
          <a:ext cx="5232828" cy="2002970"/>
        </p:xfrm>
        <a:graphic>
          <a:graphicData uri="http://schemas.openxmlformats.org/drawingml/2006/table">
            <a:tbl>
              <a:tblPr firstRow="1" bandRow="1"/>
              <a:tblGrid>
                <a:gridCol w="1112099"/>
                <a:gridCol w="4120729"/>
              </a:tblGrid>
              <a:tr h="223864">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¿Estableces tu opinión claramente? ¿Te mantienes en el tema? </a:t>
                      </a:r>
                      <a:endParaRPr kumimoji="0" lang="es-419"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ea typeface="Calibri"/>
                          <a:cs typeface="Times New Roman"/>
                        </a:rPr>
                        <a:t>¿Fluyen lógicamente tus ideas desde la introducción hasta la conclusión?  ¿Utilizas transiciones efectivas? </a:t>
                      </a:r>
                      <a:endParaRPr lang="es-419" sz="1000" noProof="0" dirty="0">
                        <a:solidFill>
                          <a:prstClr val="black"/>
                        </a:solidFill>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ea typeface="Calibri"/>
                          <a:cs typeface="Times New Roman"/>
                        </a:rPr>
                        <a:t>¿Proporcionas evidencia tomadas de</a:t>
                      </a:r>
                      <a:r>
                        <a:rPr lang="es-419" sz="1000" baseline="0" noProof="0" dirty="0" smtClean="0">
                          <a:solidFill>
                            <a:prstClr val="black"/>
                          </a:solidFill>
                          <a:ea typeface="Calibri"/>
                          <a:cs typeface="Times New Roman"/>
                        </a:rPr>
                        <a:t> las fuentes para tus opiniones y elaboras con información específica?  </a:t>
                      </a:r>
                      <a:endParaRPr lang="es-419" sz="1000" noProof="0" dirty="0">
                        <a:solidFill>
                          <a:prstClr val="black"/>
                        </a:solidFill>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93910">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ea typeface="Calibri"/>
                          <a:cs typeface="Times New Roman"/>
                        </a:rPr>
                        <a:t>¿Expresas</a:t>
                      </a:r>
                      <a:r>
                        <a:rPr lang="es-419" sz="1000" baseline="0" noProof="0" dirty="0" smtClean="0">
                          <a:solidFill>
                            <a:prstClr val="black"/>
                          </a:solidFill>
                          <a:ea typeface="Calibri"/>
                          <a:cs typeface="Times New Roman"/>
                        </a:rPr>
                        <a:t> tus ideas de manera eficaz?  ¿Utilizas lenguaje preciso que resulta apropiado para tu audiencia y propósito?</a:t>
                      </a:r>
                      <a:endParaRPr lang="es-419" sz="1000" noProof="0" dirty="0">
                        <a:solidFill>
                          <a:prstClr val="black"/>
                        </a:solidFill>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kern="1200" noProof="0" dirty="0" smtClean="0">
                          <a:solidFill>
                            <a:prstClr val="black"/>
                          </a:solidFill>
                          <a:latin typeface="+mn-lt"/>
                          <a:ea typeface="Calibri"/>
                          <a:cs typeface="Times New Roman"/>
                        </a:rPr>
                        <a:t> ¿Utilizas correctamente las reglas de puntuación, uso de mayúsculas y ortografía?  </a:t>
                      </a:r>
                      <a:endParaRPr lang="es-419" sz="1000" noProof="0" dirty="0">
                        <a:solidFill>
                          <a:prstClr val="black"/>
                        </a:solidFill>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48</a:t>
            </a:fld>
            <a:endParaRPr lang="en-US" sz="1200">
              <a:solidFill>
                <a:srgbClr val="888888"/>
              </a:solidFill>
              <a:latin typeface="Calibri"/>
              <a:ea typeface="Calibri"/>
              <a:cs typeface="Calibri"/>
              <a:sym typeface="Calibri"/>
            </a:endParaRPr>
          </a:p>
        </p:txBody>
      </p:sp>
      <p:graphicFrame>
        <p:nvGraphicFramePr>
          <p:cNvPr id="902" name="Shape 902"/>
          <p:cNvGraphicFramePr/>
          <p:nvPr/>
        </p:nvGraphicFramePr>
        <p:xfrm>
          <a:off x="566739" y="381000"/>
          <a:ext cx="6638925" cy="8382220"/>
        </p:xfrm>
        <a:graphic>
          <a:graphicData uri="http://schemas.openxmlformats.org/drawingml/2006/table">
            <a:tbl>
              <a:tblPr firstRow="1" bandRow="1">
                <a:noFill/>
                <a:tableStyleId>{091DE402-5FB3-46B0-AA6F-EA3C15B787BF}</a:tableStyleId>
              </a:tblPr>
              <a:tblGrid>
                <a:gridCol w="6638925"/>
              </a:tblGrid>
              <a:tr h="381000">
                <a:tc>
                  <a:txBody>
                    <a:bodyPr/>
                    <a:lstStyle/>
                    <a:p>
                      <a:pPr marL="0" marR="0" lvl="0" indent="0" algn="l" rtl="0">
                        <a:spcBef>
                          <a:spcPts val="0"/>
                        </a:spcBef>
                        <a:buSzPct val="25000"/>
                        <a:buNone/>
                      </a:pPr>
                      <a:endParaRPr sz="1900"/>
                    </a:p>
                  </a:txBody>
                  <a:tcPr marL="97150" marR="971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tcPr>
                </a:tc>
              </a:tr>
              <a:tr h="381000">
                <a:tc>
                  <a:txBody>
                    <a:bodyPr/>
                    <a:lstStyle/>
                    <a:p>
                      <a:pPr marL="0" marR="0" lvl="0" indent="0" algn="ctr" rtl="0">
                        <a:spcBef>
                          <a:spcPts val="0"/>
                        </a:spcBef>
                        <a:buSzPct val="25000"/>
                        <a:buNone/>
                      </a:pPr>
                      <a:endParaRPr sz="1900" b="1" u="sng"/>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bl>
          </a:graphicData>
        </a:graphic>
      </p:graphicFrame>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49</a:t>
            </a:fld>
            <a:endParaRPr lang="en-US" sz="1200">
              <a:solidFill>
                <a:srgbClr val="888888"/>
              </a:solidFill>
              <a:latin typeface="Calibri"/>
              <a:ea typeface="Calibri"/>
              <a:cs typeface="Calibri"/>
              <a:sym typeface="Calibri"/>
            </a:endParaRPr>
          </a:p>
        </p:txBody>
      </p:sp>
      <p:graphicFrame>
        <p:nvGraphicFramePr>
          <p:cNvPr id="908" name="Shape 908"/>
          <p:cNvGraphicFramePr/>
          <p:nvPr/>
        </p:nvGraphicFramePr>
        <p:xfrm>
          <a:off x="566739" y="380998"/>
          <a:ext cx="6638925" cy="8763230"/>
        </p:xfrm>
        <a:graphic>
          <a:graphicData uri="http://schemas.openxmlformats.org/drawingml/2006/table">
            <a:tbl>
              <a:tblPr firstRow="1" bandRow="1">
                <a:noFill/>
                <a:tableStyleId>{091DE402-5FB3-46B0-AA6F-EA3C15B787BF}</a:tableStyleId>
              </a:tblPr>
              <a:tblGrid>
                <a:gridCol w="6638925"/>
              </a:tblGrid>
              <a:tr h="381000">
                <a:tc>
                  <a:txBody>
                    <a:bodyPr/>
                    <a:lstStyle/>
                    <a:p>
                      <a:pPr marL="0" marR="0" lvl="0" indent="0" algn="l" rtl="0">
                        <a:spcBef>
                          <a:spcPts val="0"/>
                        </a:spcBef>
                        <a:buSzPct val="25000"/>
                        <a:buNone/>
                      </a:pPr>
                      <a:endParaRPr sz="1900"/>
                    </a:p>
                  </a:txBody>
                  <a:tcPr marL="97150" marR="971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bl>
          </a:graphicData>
        </a:graphic>
      </p:graphicFrame>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p:nvPr/>
        </p:nvSpPr>
        <p:spPr>
          <a:xfrm>
            <a:off x="303714" y="251461"/>
            <a:ext cx="7081500" cy="9001721"/>
          </a:xfrm>
          <a:prstGeom prst="rect">
            <a:avLst/>
          </a:prstGeom>
          <a:noFill/>
          <a:ln>
            <a:noFill/>
          </a:ln>
        </p:spPr>
        <p:txBody>
          <a:bodyPr lIns="101875" tIns="50925" rIns="101875" bIns="50925" anchor="t" anchorCtr="0">
            <a:noAutofit/>
          </a:bodyPr>
          <a:lstStyle/>
          <a:p>
            <a:pPr marL="0" marR="0" lvl="0" indent="0" algn="ctr" rtl="0">
              <a:spcBef>
                <a:spcPts val="0"/>
              </a:spcBef>
              <a:buSzPct val="25000"/>
              <a:buNone/>
            </a:pPr>
            <a:r>
              <a:rPr lang="es-419" sz="1800" i="1" dirty="0" smtClean="0">
                <a:solidFill>
                  <a:schemeClr val="dk1"/>
                </a:solidFill>
                <a:latin typeface="Calibri"/>
                <a:ea typeface="Calibri"/>
                <a:cs typeface="Calibri"/>
                <a:sym typeface="Calibri"/>
              </a:rPr>
              <a:t>Después de un desastre natural</a:t>
            </a:r>
          </a:p>
          <a:p>
            <a:pPr marL="0" marR="0" lvl="0" indent="0" algn="ctr" rtl="0">
              <a:spcBef>
                <a:spcPts val="0"/>
              </a:spcBef>
              <a:buNone/>
            </a:pPr>
            <a:endParaRPr lang="es-419" sz="1600" b="1"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419" sz="1100" i="1" dirty="0" smtClean="0">
                <a:solidFill>
                  <a:schemeClr val="dk1"/>
                </a:solidFill>
                <a:latin typeface="Calibri"/>
                <a:ea typeface="Calibri"/>
                <a:cs typeface="Calibri"/>
                <a:sym typeface="Calibri"/>
              </a:rPr>
              <a:t>Esta pre-actividad para la clase sigue el diseño general de elementos contextuales, recursos, objetivos de aprendizaje, términos clave y propósito del Consorcio de Evaluaciones </a:t>
            </a:r>
            <a:r>
              <a:rPr lang="es-419" sz="1100" i="1" dirty="0" err="1" smtClean="0">
                <a:solidFill>
                  <a:schemeClr val="dk1"/>
                </a:solidFill>
                <a:latin typeface="Calibri"/>
                <a:ea typeface="Calibri"/>
                <a:cs typeface="Calibri"/>
                <a:sym typeface="Calibri"/>
              </a:rPr>
              <a:t>Smarter</a:t>
            </a:r>
            <a:r>
              <a:rPr lang="es-419" sz="1100" i="1" dirty="0" smtClean="0">
                <a:solidFill>
                  <a:schemeClr val="dk1"/>
                </a:solidFill>
                <a:latin typeface="Calibri"/>
                <a:ea typeface="Calibri"/>
                <a:cs typeface="Calibri"/>
                <a:sym typeface="Calibri"/>
              </a:rPr>
              <a:t> </a:t>
            </a:r>
            <a:r>
              <a:rPr lang="es-419" sz="1100" i="1" dirty="0" err="1" smtClean="0">
                <a:solidFill>
                  <a:schemeClr val="dk1"/>
                </a:solidFill>
                <a:latin typeface="Calibri"/>
                <a:ea typeface="Calibri"/>
                <a:cs typeface="Calibri"/>
                <a:sym typeface="Calibri"/>
              </a:rPr>
              <a:t>Balanced</a:t>
            </a:r>
            <a:r>
              <a:rPr lang="es-419" sz="1100" i="1" dirty="0" smtClean="0">
                <a:solidFill>
                  <a:schemeClr val="dk1"/>
                </a:solidFill>
                <a:latin typeface="Calibri"/>
                <a:ea typeface="Calibri"/>
                <a:cs typeface="Calibri"/>
                <a:sym typeface="Calibri"/>
              </a:rPr>
              <a:t> (SBAC). [</a:t>
            </a:r>
            <a:r>
              <a:rPr lang="es-419" sz="1100" i="1" u="sng" dirty="0" smtClean="0">
                <a:solidFill>
                  <a:schemeClr val="hlink"/>
                </a:solidFill>
                <a:latin typeface="Calibri"/>
                <a:ea typeface="Calibri"/>
                <a:cs typeface="Calibri"/>
                <a:sym typeface="Calibri"/>
                <a:hlinkClick r:id="rId3"/>
              </a:rPr>
              <a:t>http://oaksportal.org/resources/</a:t>
            </a:r>
            <a:r>
              <a:rPr lang="es-419" sz="1100" i="1" dirty="0" smtClean="0">
                <a:solidFill>
                  <a:schemeClr val="dk1"/>
                </a:solidFill>
                <a:latin typeface="Calibri"/>
                <a:ea typeface="Calibri"/>
                <a:cs typeface="Calibri"/>
                <a:sym typeface="Calibri"/>
              </a:rPr>
              <a:t>]</a:t>
            </a:r>
          </a:p>
          <a:p>
            <a:pPr lvl="0" rtl="0">
              <a:spcBef>
                <a:spcPts val="0"/>
              </a:spcBef>
              <a:buClr>
                <a:schemeClr val="dk1"/>
              </a:buClr>
              <a:buSzPct val="25000"/>
              <a:buFont typeface="Arial"/>
              <a:buNone/>
            </a:pPr>
            <a:r>
              <a:rPr lang="es-419" sz="1100" i="1" dirty="0" smtClean="0">
                <a:solidFill>
                  <a:schemeClr val="dk1"/>
                </a:solidFill>
                <a:latin typeface="Calibri"/>
                <a:ea typeface="Calibri"/>
                <a:cs typeface="Calibri"/>
                <a:sym typeface="Calibri"/>
              </a:rPr>
              <a:t>La actividad fue escrita por </a:t>
            </a:r>
            <a:r>
              <a:rPr lang="es-419" sz="1100" b="1" i="1" u="sng" dirty="0" smtClean="0">
                <a:solidFill>
                  <a:schemeClr val="dk1"/>
                </a:solidFill>
                <a:latin typeface="Calibri"/>
                <a:ea typeface="Calibri"/>
                <a:cs typeface="Calibri"/>
                <a:sym typeface="Calibri"/>
              </a:rPr>
              <a:t>Connie Briceño</a:t>
            </a:r>
            <a:r>
              <a:rPr lang="es-419" sz="1100" i="1" dirty="0" smtClean="0">
                <a:solidFill>
                  <a:schemeClr val="dk1"/>
                </a:solidFill>
                <a:latin typeface="Calibri"/>
                <a:ea typeface="Calibri"/>
                <a:cs typeface="Calibri"/>
                <a:sym typeface="Calibri"/>
              </a:rPr>
              <a:t>.</a:t>
            </a:r>
          </a:p>
          <a:p>
            <a:pPr marL="0" marR="0" lvl="0" indent="0" algn="l" rtl="0">
              <a:spcBef>
                <a:spcPts val="0"/>
              </a:spcBef>
              <a:buNone/>
            </a:pPr>
            <a:endParaRPr lang="es-419" sz="1100" i="1"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419" sz="1100" dirty="0" smtClean="0">
                <a:solidFill>
                  <a:schemeClr val="dk1"/>
                </a:solidFill>
                <a:latin typeface="Calibri"/>
                <a:ea typeface="Calibri"/>
                <a:cs typeface="Calibri"/>
                <a:sym typeface="Calibri"/>
              </a:rPr>
              <a:t>La actividad en el salón de clase introduce a los estudiantes al contexto de una tarea de rendimiento, para que no estén en desventaja al demostrar las destrezas que la tarea intenta evaluar. </a:t>
            </a:r>
          </a:p>
          <a:p>
            <a:pPr marL="0" marR="0" lvl="0" indent="0" algn="l" rtl="0">
              <a:spcBef>
                <a:spcPts val="0"/>
              </a:spcBef>
              <a:buNone/>
            </a:pPr>
            <a:endParaRPr lang="es-419" sz="1100" dirty="0" smtClean="0">
              <a:solidFill>
                <a:schemeClr val="dk1"/>
              </a:solidFill>
              <a:latin typeface="Calibri"/>
              <a:ea typeface="Calibri"/>
              <a:cs typeface="Calibri"/>
              <a:sym typeface="Calibri"/>
            </a:endParaRPr>
          </a:p>
          <a:p>
            <a:pPr marL="0" marR="0" lvl="0" indent="0" algn="l" rtl="0">
              <a:spcBef>
                <a:spcPts val="0"/>
              </a:spcBef>
              <a:buNone/>
            </a:pPr>
            <a:endParaRPr lang="es-419" sz="1100" dirty="0" smtClean="0">
              <a:solidFill>
                <a:schemeClr val="dk1"/>
              </a:solidFill>
              <a:latin typeface="Calibri"/>
              <a:ea typeface="Calibri"/>
              <a:cs typeface="Calibri"/>
              <a:sym typeface="Calibri"/>
            </a:endParaRPr>
          </a:p>
          <a:p>
            <a:pPr lvl="0" rtl="0">
              <a:spcBef>
                <a:spcPts val="0"/>
              </a:spcBef>
              <a:buSzPct val="25000"/>
              <a:buNone/>
            </a:pPr>
            <a:r>
              <a:rPr lang="es-419" sz="1100" dirty="0" smtClean="0">
                <a:solidFill>
                  <a:schemeClr val="dk1"/>
                </a:solidFill>
                <a:latin typeface="Calibri"/>
                <a:ea typeface="Calibri"/>
                <a:cs typeface="Calibri"/>
                <a:sym typeface="Calibri"/>
              </a:rPr>
              <a:t>Los elementos contextuales incluyen:</a:t>
            </a:r>
          </a:p>
          <a:p>
            <a:pPr lvl="0" rtl="0">
              <a:spcBef>
                <a:spcPts val="0"/>
              </a:spcBef>
              <a:buNone/>
            </a:pPr>
            <a:endParaRPr lang="es-419" sz="1100" dirty="0" smtClean="0">
              <a:solidFill>
                <a:schemeClr val="dk1"/>
              </a:solidFill>
              <a:latin typeface="Calibri"/>
              <a:ea typeface="Calibri"/>
              <a:cs typeface="Calibri"/>
              <a:sym typeface="Calibri"/>
            </a:endParaRPr>
          </a:p>
          <a:p>
            <a:pPr marL="12700" lvl="0" rtl="0">
              <a:spcBef>
                <a:spcPts val="0"/>
              </a:spcBef>
              <a:buClr>
                <a:schemeClr val="dk1"/>
              </a:buClr>
              <a:buSzPct val="100000"/>
            </a:pPr>
            <a:r>
              <a:rPr lang="es-419" sz="1100" dirty="0" smtClean="0">
                <a:solidFill>
                  <a:schemeClr val="dk1"/>
                </a:solidFill>
                <a:latin typeface="Calibri"/>
                <a:ea typeface="Calibri"/>
                <a:cs typeface="Calibri"/>
                <a:sym typeface="Calibri"/>
              </a:rPr>
              <a:t>1.  un </a:t>
            </a:r>
            <a:r>
              <a:rPr lang="es-419" sz="1100" b="1" dirty="0" smtClean="0">
                <a:solidFill>
                  <a:schemeClr val="dk1"/>
                </a:solidFill>
                <a:latin typeface="Calibri"/>
                <a:ea typeface="Calibri"/>
                <a:cs typeface="Calibri"/>
                <a:sym typeface="Calibri"/>
              </a:rPr>
              <a:t>entendimiento del escenario/ambiente o de la situación </a:t>
            </a:r>
            <a:r>
              <a:rPr lang="es-419" sz="1100" dirty="0" smtClean="0">
                <a:solidFill>
                  <a:schemeClr val="dk1"/>
                </a:solidFill>
                <a:latin typeface="Calibri"/>
                <a:ea typeface="Calibri"/>
                <a:cs typeface="Calibri"/>
                <a:sym typeface="Calibri"/>
              </a:rPr>
              <a:t>en la que se sitúa la tarea</a:t>
            </a:r>
          </a:p>
          <a:p>
            <a:pPr marL="12700" lvl="0" rtl="0">
              <a:spcBef>
                <a:spcPts val="0"/>
              </a:spcBef>
              <a:buClr>
                <a:schemeClr val="dk1"/>
              </a:buClr>
              <a:buSzPct val="100000"/>
            </a:pPr>
            <a:r>
              <a:rPr lang="es-419" sz="1100" dirty="0" smtClean="0">
                <a:solidFill>
                  <a:schemeClr val="dk1"/>
                </a:solidFill>
                <a:latin typeface="Calibri"/>
                <a:ea typeface="Calibri"/>
                <a:cs typeface="Calibri"/>
                <a:sym typeface="Calibri"/>
              </a:rPr>
              <a:t>2.  </a:t>
            </a:r>
            <a:r>
              <a:rPr lang="es-419" sz="1100" b="1" dirty="0" smtClean="0">
                <a:solidFill>
                  <a:schemeClr val="dk1"/>
                </a:solidFill>
                <a:latin typeface="Calibri"/>
                <a:ea typeface="Calibri"/>
                <a:cs typeface="Calibri"/>
                <a:sym typeface="Calibri"/>
              </a:rPr>
              <a:t>conceptos potencialmente desconocidos </a:t>
            </a:r>
            <a:r>
              <a:rPr lang="es-419" sz="1100" dirty="0" smtClean="0">
                <a:solidFill>
                  <a:schemeClr val="dk1"/>
                </a:solidFill>
                <a:latin typeface="Calibri"/>
                <a:ea typeface="Calibri"/>
                <a:cs typeface="Calibri"/>
                <a:sym typeface="Calibri"/>
              </a:rPr>
              <a:t>que están asociados al escenario/ambiente</a:t>
            </a:r>
            <a:endParaRPr lang="es-419" sz="1100" b="1" dirty="0" smtClean="0">
              <a:solidFill>
                <a:schemeClr val="dk1"/>
              </a:solidFill>
              <a:latin typeface="Calibri"/>
              <a:ea typeface="Calibri"/>
              <a:cs typeface="Calibri"/>
              <a:sym typeface="Calibri"/>
            </a:endParaRPr>
          </a:p>
          <a:p>
            <a:pPr marL="174625" lvl="0" indent="-161925" rtl="0">
              <a:spcBef>
                <a:spcPts val="0"/>
              </a:spcBef>
              <a:buClr>
                <a:schemeClr val="dk1"/>
              </a:buClr>
              <a:buSzPct val="100000"/>
            </a:pPr>
            <a:r>
              <a:rPr lang="es-419" sz="1100" dirty="0" smtClean="0">
                <a:solidFill>
                  <a:schemeClr val="dk1"/>
                </a:solidFill>
                <a:latin typeface="Calibri"/>
                <a:ea typeface="Calibri"/>
                <a:cs typeface="Calibri"/>
                <a:sym typeface="Calibri"/>
              </a:rPr>
              <a:t>3.  </a:t>
            </a:r>
            <a:r>
              <a:rPr lang="es-419" sz="1100" b="1" dirty="0" smtClean="0">
                <a:solidFill>
                  <a:schemeClr val="dk1"/>
                </a:solidFill>
                <a:latin typeface="Calibri"/>
                <a:ea typeface="Calibri"/>
                <a:cs typeface="Calibri"/>
                <a:sym typeface="Calibri"/>
              </a:rPr>
              <a:t>términos clave o vocabulario </a:t>
            </a:r>
            <a:r>
              <a:rPr lang="es-419" sz="1100" dirty="0" smtClean="0">
                <a:solidFill>
                  <a:schemeClr val="dk1"/>
                </a:solidFill>
                <a:latin typeface="Calibri"/>
                <a:ea typeface="Calibri"/>
                <a:cs typeface="Calibri"/>
                <a:sym typeface="Calibri"/>
              </a:rPr>
              <a:t>que los estudiantes necesitarán entender con el fin de participar de manera significativa y completar la tarea de rendimiento</a:t>
            </a:r>
          </a:p>
          <a:p>
            <a:pPr marL="228600" marR="0" lvl="0" indent="-228600" algn="l" rtl="0">
              <a:spcBef>
                <a:spcPts val="0"/>
              </a:spcBef>
              <a:buFont typeface="+mj-lt"/>
              <a:buAutoNum type="arabicPeriod"/>
            </a:pPr>
            <a:endParaRPr lang="es-419" sz="1100" dirty="0" smtClean="0">
              <a:solidFill>
                <a:schemeClr val="dk1"/>
              </a:solidFill>
              <a:latin typeface="Calibri"/>
              <a:ea typeface="Calibri"/>
              <a:cs typeface="Calibri"/>
              <a:sym typeface="Calibri"/>
            </a:endParaRPr>
          </a:p>
          <a:p>
            <a:pPr marL="0" marR="0" lvl="0" indent="0" algn="l" rtl="0">
              <a:spcBef>
                <a:spcPts val="0"/>
              </a:spcBef>
              <a:buNone/>
            </a:pPr>
            <a:endParaRPr lang="es-419" sz="1100" dirty="0" smtClean="0">
              <a:solidFill>
                <a:schemeClr val="dk1"/>
              </a:solidFill>
              <a:latin typeface="Calibri"/>
              <a:ea typeface="Calibri"/>
              <a:cs typeface="Calibri"/>
              <a:sym typeface="Calibri"/>
            </a:endParaRPr>
          </a:p>
          <a:p>
            <a:pPr lvl="0" rtl="0">
              <a:spcBef>
                <a:spcPts val="0"/>
              </a:spcBef>
              <a:buSzPct val="25000"/>
              <a:buNone/>
            </a:pPr>
            <a:r>
              <a:rPr lang="es-419" sz="1100" dirty="0" smtClean="0">
                <a:solidFill>
                  <a:schemeClr val="dk1"/>
                </a:solidFill>
                <a:latin typeface="Calibri"/>
                <a:ea typeface="Calibri"/>
                <a:cs typeface="Calibri"/>
                <a:sym typeface="Calibri"/>
              </a:rPr>
              <a:t>Con la actividad en el salón de clase también se pretende generar el interés de los estudiantes  hacia una mayor exploración de la idea clave (las ideas claves). La actividad debe ser fácil de implementar con instrucciones claras.</a:t>
            </a:r>
          </a:p>
          <a:p>
            <a:pPr lvl="0" rtl="0">
              <a:spcBef>
                <a:spcPts val="0"/>
              </a:spcBef>
              <a:buClr>
                <a:schemeClr val="dk1"/>
              </a:buClr>
              <a:buFont typeface="Arial"/>
              <a:buNone/>
            </a:pPr>
            <a:endParaRPr lang="es-419" sz="1100" dirty="0" smtClean="0">
              <a:solidFill>
                <a:schemeClr val="dk1"/>
              </a:solidFill>
              <a:latin typeface="Calibri"/>
              <a:ea typeface="Calibri"/>
              <a:cs typeface="Calibri"/>
              <a:sym typeface="Calibri"/>
            </a:endParaRPr>
          </a:p>
          <a:p>
            <a:pPr lvl="0">
              <a:buClr>
                <a:schemeClr val="dk1"/>
              </a:buClr>
              <a:buSzPct val="25000"/>
            </a:pPr>
            <a:r>
              <a:rPr lang="es-419" sz="1100" dirty="0" smtClean="0">
                <a:solidFill>
                  <a:schemeClr val="dk1"/>
                </a:solidFill>
                <a:latin typeface="Calibri"/>
                <a:ea typeface="Calibri"/>
                <a:cs typeface="Calibri"/>
                <a:sym typeface="Calibri"/>
              </a:rPr>
              <a:t>Por f</a:t>
            </a:r>
            <a:r>
              <a:rPr lang="es-ES" sz="1100" dirty="0">
                <a:solidFill>
                  <a:schemeClr val="dk1"/>
                </a:solidFill>
                <a:latin typeface="Calibri"/>
                <a:ea typeface="Calibri"/>
                <a:cs typeface="Calibri"/>
                <a:sym typeface="Calibri"/>
              </a:rPr>
              <a:t>Por favor, lea toda la actividad antes de comenzarla con los estudiantes,  para asegurar que se complete con antelación cualquier preparación en el salón. A lo largo de la actividad, se permite pausar y preguntar a los estudiantes si tienen preguntas.</a:t>
            </a:r>
          </a:p>
          <a:p>
            <a:pPr marL="0" marR="0" lvl="0" indent="0" algn="l" rtl="0">
              <a:spcBef>
                <a:spcPts val="0"/>
              </a:spcBef>
              <a:buNone/>
            </a:pPr>
            <a:endParaRPr lang="es-419" sz="1100" dirty="0" smtClean="0">
              <a:solidFill>
                <a:schemeClr val="dk1"/>
              </a:solidFill>
              <a:latin typeface="Calibri"/>
              <a:ea typeface="Calibri"/>
              <a:cs typeface="Calibri"/>
              <a:sym typeface="Calibri"/>
            </a:endParaRPr>
          </a:p>
          <a:p>
            <a:pPr marL="0" marR="0" lvl="0" indent="0" algn="l" rtl="0">
              <a:spcBef>
                <a:spcPts val="0"/>
              </a:spcBef>
              <a:buNone/>
            </a:pPr>
            <a:endParaRPr lang="es-419" sz="1100"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419" sz="1100" b="1" dirty="0" smtClean="0">
                <a:solidFill>
                  <a:schemeClr val="dk1"/>
                </a:solidFill>
                <a:latin typeface="Calibri"/>
                <a:ea typeface="Calibri"/>
                <a:cs typeface="Calibri"/>
                <a:sym typeface="Calibri"/>
              </a:rPr>
              <a:t>Recursos necesarios:</a:t>
            </a:r>
          </a:p>
          <a:p>
            <a:pPr lvl="0" rtl="0">
              <a:spcBef>
                <a:spcPts val="0"/>
              </a:spcBef>
              <a:buClr>
                <a:schemeClr val="dk1"/>
              </a:buClr>
              <a:buSzPct val="25000"/>
              <a:buFont typeface="Arial"/>
              <a:buNone/>
            </a:pPr>
            <a:endParaRPr lang="es-419" sz="600" b="1" dirty="0" smtClean="0">
              <a:solidFill>
                <a:schemeClr val="dk1"/>
              </a:solidFill>
              <a:latin typeface="Calibri"/>
              <a:ea typeface="Calibri"/>
              <a:cs typeface="Calibri"/>
              <a:sym typeface="Calibri"/>
            </a:endParaRPr>
          </a:p>
          <a:p>
            <a:pPr marL="254706" lvl="0" indent="-242006" rtl="0">
              <a:spcBef>
                <a:spcPts val="0"/>
              </a:spcBef>
              <a:buClr>
                <a:schemeClr val="dk1"/>
              </a:buClr>
              <a:buSzPct val="100000"/>
              <a:buFont typeface="Arial" panose="020B0604020202020204" pitchFamily="34" charset="0"/>
              <a:buChar char="•"/>
            </a:pPr>
            <a:r>
              <a:rPr lang="es-419" sz="1100" dirty="0" smtClean="0">
                <a:solidFill>
                  <a:schemeClr val="dk1"/>
                </a:solidFill>
                <a:latin typeface="Calibri"/>
                <a:ea typeface="Calibri"/>
                <a:cs typeface="Calibri"/>
                <a:sym typeface="Calibri"/>
              </a:rPr>
              <a:t>Proyector Elmo para mostrar el video y los materiales complementarios</a:t>
            </a:r>
          </a:p>
          <a:p>
            <a:pPr marL="191029" marR="0" lvl="0" indent="-178329" algn="l" rtl="0">
              <a:spcBef>
                <a:spcPts val="0"/>
              </a:spcBef>
              <a:buClr>
                <a:schemeClr val="dk1"/>
              </a:buClr>
              <a:buSzPct val="100000"/>
              <a:buFont typeface="Arial" panose="020B0604020202020204" pitchFamily="34" charset="0"/>
              <a:buChar char="•"/>
            </a:pPr>
            <a:r>
              <a:rPr lang="es-419" sz="1100" dirty="0" smtClean="0">
                <a:solidFill>
                  <a:schemeClr val="dk1"/>
                </a:solidFill>
                <a:latin typeface="Calibri"/>
                <a:ea typeface="Calibri"/>
                <a:cs typeface="Calibri"/>
                <a:sym typeface="Calibri"/>
              </a:rPr>
              <a:t>  Hoja de papel para cada grupo</a:t>
            </a:r>
          </a:p>
          <a:p>
            <a:pPr marL="0" marR="0" lvl="0" indent="0" algn="l" rtl="0">
              <a:spcBef>
                <a:spcPts val="0"/>
              </a:spcBef>
              <a:buNone/>
            </a:pPr>
            <a:endParaRPr lang="es-419" sz="1100" dirty="0" smtClean="0">
              <a:solidFill>
                <a:schemeClr val="dk1"/>
              </a:solidFill>
              <a:latin typeface="Calibri"/>
              <a:ea typeface="Calibri"/>
              <a:cs typeface="Calibri"/>
              <a:sym typeface="Calibri"/>
            </a:endParaRPr>
          </a:p>
          <a:p>
            <a:pPr lvl="0" rtl="0">
              <a:spcBef>
                <a:spcPts val="0"/>
              </a:spcBef>
              <a:buSzPct val="25000"/>
              <a:buNone/>
            </a:pPr>
            <a:r>
              <a:rPr lang="es-419" sz="1100" b="1" dirty="0" smtClean="0">
                <a:solidFill>
                  <a:schemeClr val="dk1"/>
                </a:solidFill>
                <a:latin typeface="Calibri"/>
                <a:ea typeface="Calibri"/>
                <a:cs typeface="Calibri"/>
                <a:sym typeface="Calibri"/>
              </a:rPr>
              <a:t>Metas de aprendizaje</a:t>
            </a:r>
            <a:r>
              <a:rPr lang="es-419" sz="1100" dirty="0" smtClean="0">
                <a:solidFill>
                  <a:schemeClr val="dk1"/>
                </a:solidFill>
                <a:latin typeface="Calibri"/>
                <a:ea typeface="Calibri"/>
                <a:cs typeface="Calibri"/>
                <a:sym typeface="Calibri"/>
              </a:rPr>
              <a:t>:</a:t>
            </a:r>
          </a:p>
          <a:p>
            <a:pPr marL="0" marR="0" lvl="0" indent="0" algn="l" rtl="0">
              <a:spcBef>
                <a:spcPts val="0"/>
              </a:spcBef>
              <a:buNone/>
            </a:pPr>
            <a:endParaRPr lang="es-419" sz="600" dirty="0" smtClean="0">
              <a:solidFill>
                <a:schemeClr val="dk1"/>
              </a:solidFill>
              <a:latin typeface="Calibri"/>
              <a:ea typeface="Calibri"/>
              <a:cs typeface="Calibri"/>
              <a:sym typeface="Calibri"/>
            </a:endParaRPr>
          </a:p>
          <a:p>
            <a:pPr marL="254706" lvl="0" indent="-242006" rtl="0">
              <a:spcBef>
                <a:spcPts val="0"/>
              </a:spcBef>
              <a:buClr>
                <a:schemeClr val="dk1"/>
              </a:buClr>
              <a:buSzPct val="100000"/>
              <a:buFont typeface="Arial" panose="020B0604020202020204" pitchFamily="34" charset="0"/>
              <a:buChar char="•"/>
            </a:pPr>
            <a:r>
              <a:rPr lang="es-419" sz="1100" dirty="0" smtClean="0">
                <a:solidFill>
                  <a:schemeClr val="dk1"/>
                </a:solidFill>
                <a:latin typeface="Calibri"/>
                <a:ea typeface="Calibri"/>
                <a:cs typeface="Calibri"/>
                <a:sym typeface="Calibri"/>
              </a:rPr>
              <a:t>Los estudiantes:</a:t>
            </a:r>
          </a:p>
          <a:p>
            <a:pPr marL="362479" marR="0" lvl="0" indent="-171450" algn="l" rtl="0">
              <a:spcBef>
                <a:spcPts val="0"/>
              </a:spcBef>
              <a:buClr>
                <a:schemeClr val="dk1"/>
              </a:buClr>
              <a:buSzPct val="100000"/>
              <a:buFont typeface="Courier New" panose="02070309020205020404" pitchFamily="49" charset="0"/>
              <a:buChar char="o"/>
            </a:pPr>
            <a:r>
              <a:rPr lang="es-419" sz="1100" dirty="0" smtClean="0">
                <a:solidFill>
                  <a:schemeClr val="dk1"/>
                </a:solidFill>
                <a:latin typeface="Calibri"/>
                <a:ea typeface="Calibri"/>
                <a:cs typeface="Calibri"/>
                <a:sym typeface="Calibri"/>
              </a:rPr>
              <a:t> aprenderán sobre los desastres naturales y sus efectos</a:t>
            </a:r>
          </a:p>
          <a:p>
            <a:pPr marL="362479" marR="0" lvl="0" indent="-171450" algn="l" rtl="0">
              <a:spcBef>
                <a:spcPts val="0"/>
              </a:spcBef>
              <a:buClr>
                <a:schemeClr val="dk1"/>
              </a:buClr>
              <a:buSzPct val="100000"/>
              <a:buFont typeface="Courier New" panose="02070309020205020404" pitchFamily="49" charset="0"/>
              <a:buChar char="o"/>
            </a:pPr>
            <a:r>
              <a:rPr lang="es-419" sz="1100" dirty="0" smtClean="0">
                <a:solidFill>
                  <a:schemeClr val="dk1"/>
                </a:solidFill>
                <a:latin typeface="Calibri"/>
                <a:ea typeface="Calibri"/>
                <a:cs typeface="Calibri"/>
                <a:sym typeface="Calibri"/>
              </a:rPr>
              <a:t> entenderán que hay varias agencias/organizaciones que proveen asistencia después de un desastre natural</a:t>
            </a:r>
          </a:p>
          <a:p>
            <a:pPr marR="0" lvl="0" algn="l" rtl="0">
              <a:spcBef>
                <a:spcPts val="0"/>
              </a:spcBef>
              <a:buNone/>
            </a:pPr>
            <a:endParaRPr lang="es-419" sz="1100" dirty="0" smtClean="0">
              <a:solidFill>
                <a:schemeClr val="dk1"/>
              </a:solidFill>
              <a:latin typeface="Calibri"/>
              <a:ea typeface="Calibri"/>
              <a:cs typeface="Calibri"/>
              <a:sym typeface="Calibri"/>
            </a:endParaRPr>
          </a:p>
          <a:p>
            <a:pPr lvl="0" rtl="0">
              <a:spcBef>
                <a:spcPts val="0"/>
              </a:spcBef>
              <a:buSzPct val="25000"/>
              <a:buNone/>
            </a:pPr>
            <a:r>
              <a:rPr lang="es-419" sz="1100" dirty="0" smtClean="0">
                <a:solidFill>
                  <a:schemeClr val="dk1"/>
                </a:solidFill>
                <a:latin typeface="Calibri"/>
                <a:ea typeface="Calibri"/>
                <a:cs typeface="Calibri"/>
                <a:sym typeface="Calibri"/>
              </a:rPr>
              <a:t>Los estudiantes entenderán los términos clave:</a:t>
            </a:r>
          </a:p>
          <a:p>
            <a:pPr lvl="0" rtl="0">
              <a:spcBef>
                <a:spcPts val="0"/>
              </a:spcBef>
              <a:buSzPct val="25000"/>
              <a:buNone/>
            </a:pPr>
            <a:r>
              <a:rPr lang="es-419" sz="1100" i="1" dirty="0" smtClean="0">
                <a:solidFill>
                  <a:schemeClr val="dk1"/>
                </a:solidFill>
                <a:latin typeface="Calibri"/>
                <a:ea typeface="Calibri"/>
                <a:cs typeface="Calibri"/>
                <a:sym typeface="Calibri"/>
              </a:rPr>
              <a:t>Nota: Las definiciones que se proporcionan aquí son para la conveniencia de los facilitadores. Se espera que los estudiantes entiendan estos términos clave en el contexto de la tarea, no que se memoricen las definiciones.</a:t>
            </a:r>
          </a:p>
          <a:p>
            <a:pPr marL="0" marR="0" lvl="0" indent="0" algn="l" rtl="0">
              <a:spcBef>
                <a:spcPts val="0"/>
              </a:spcBef>
              <a:buNone/>
            </a:pPr>
            <a:endParaRPr lang="es-419" sz="1100" b="1" dirty="0" smtClean="0">
              <a:solidFill>
                <a:schemeClr val="dk1"/>
              </a:solidFill>
              <a:latin typeface="Calibri"/>
              <a:ea typeface="Calibri"/>
              <a:cs typeface="Calibri"/>
              <a:sym typeface="Calibri"/>
            </a:endParaRPr>
          </a:p>
          <a:p>
            <a:pPr marL="191029" marR="0" lvl="0" indent="-178329" algn="l" rtl="0">
              <a:spcBef>
                <a:spcPts val="0"/>
              </a:spcBef>
              <a:buClr>
                <a:schemeClr val="dk1"/>
              </a:buClr>
              <a:buSzPct val="100000"/>
              <a:buFont typeface="Arial"/>
              <a:buAutoNum type="arabicPeriod"/>
            </a:pPr>
            <a:r>
              <a:rPr lang="es-419" sz="1100" b="1" dirty="0" smtClean="0">
                <a:solidFill>
                  <a:schemeClr val="dk1"/>
                </a:solidFill>
                <a:latin typeface="Calibri"/>
                <a:ea typeface="Calibri"/>
                <a:cs typeface="Calibri"/>
                <a:sym typeface="Calibri"/>
              </a:rPr>
              <a:t>Tornado</a:t>
            </a:r>
            <a:r>
              <a:rPr lang="es-419" sz="1100" dirty="0" smtClean="0">
                <a:solidFill>
                  <a:schemeClr val="dk1"/>
                </a:solidFill>
                <a:latin typeface="Calibri"/>
                <a:ea typeface="Calibri"/>
                <a:cs typeface="Calibri"/>
                <a:sym typeface="Calibri"/>
              </a:rPr>
              <a:t>- una tormenta violenta y destructiva en la cual vientos poderosos giran alrededor de un punto central</a:t>
            </a:r>
          </a:p>
          <a:p>
            <a:pPr marL="191029" marR="0" lvl="0" indent="-178329" algn="l" rtl="0">
              <a:spcBef>
                <a:spcPts val="0"/>
              </a:spcBef>
              <a:buClr>
                <a:schemeClr val="dk1"/>
              </a:buClr>
              <a:buSzPct val="100000"/>
              <a:buFont typeface="Arial"/>
              <a:buAutoNum type="arabicPeriod"/>
            </a:pPr>
            <a:r>
              <a:rPr lang="es-419" sz="1100" b="1" dirty="0" smtClean="0">
                <a:solidFill>
                  <a:schemeClr val="dk1"/>
                </a:solidFill>
                <a:latin typeface="Calibri"/>
                <a:ea typeface="Calibri"/>
                <a:cs typeface="Calibri"/>
                <a:sym typeface="Calibri"/>
              </a:rPr>
              <a:t>Terremoto</a:t>
            </a:r>
            <a:r>
              <a:rPr lang="es-419" sz="1100" dirty="0" smtClean="0">
                <a:solidFill>
                  <a:schemeClr val="dk1"/>
                </a:solidFill>
                <a:latin typeface="Calibri"/>
                <a:ea typeface="Calibri"/>
                <a:cs typeface="Calibri"/>
                <a:sym typeface="Calibri"/>
              </a:rPr>
              <a:t>-  una sacudida de una parte de la superficie de la tierra que a menudo causa graves daños </a:t>
            </a:r>
          </a:p>
          <a:p>
            <a:pPr marL="191029" marR="0" lvl="0" indent="-178329" algn="l" rtl="0">
              <a:spcBef>
                <a:spcPts val="0"/>
              </a:spcBef>
              <a:buClr>
                <a:schemeClr val="dk1"/>
              </a:buClr>
              <a:buSzPct val="100000"/>
              <a:buFont typeface="Arial"/>
              <a:buAutoNum type="arabicPeriod"/>
            </a:pPr>
            <a:r>
              <a:rPr lang="es-419" sz="1100" b="1" dirty="0" smtClean="0">
                <a:solidFill>
                  <a:schemeClr val="dk1"/>
                </a:solidFill>
                <a:latin typeface="Calibri"/>
                <a:ea typeface="Calibri"/>
                <a:cs typeface="Calibri"/>
                <a:sym typeface="Calibri"/>
              </a:rPr>
              <a:t>Huracán</a:t>
            </a:r>
            <a:r>
              <a:rPr lang="es-419" sz="1100" dirty="0" smtClean="0">
                <a:solidFill>
                  <a:schemeClr val="dk1"/>
                </a:solidFill>
                <a:latin typeface="Calibri"/>
                <a:ea typeface="Calibri"/>
                <a:cs typeface="Calibri"/>
                <a:sym typeface="Calibri"/>
              </a:rPr>
              <a:t>- una gran tormenta de fuerza extraordinaria, poderosa, y destructiva con vientos muy fuertes que suelen     originarse en la parte occidental del océano Atlántico</a:t>
            </a:r>
          </a:p>
          <a:p>
            <a:pPr marL="191029" marR="0" lvl="0" indent="-178329" algn="l" rtl="0">
              <a:spcBef>
                <a:spcPts val="0"/>
              </a:spcBef>
              <a:buClr>
                <a:schemeClr val="dk1"/>
              </a:buClr>
              <a:buSzPct val="100000"/>
              <a:buFont typeface="Arial"/>
              <a:buAutoNum type="arabicPeriod"/>
            </a:pPr>
            <a:r>
              <a:rPr lang="es-419" sz="1100" b="1" dirty="0" smtClean="0">
                <a:solidFill>
                  <a:schemeClr val="dk1"/>
                </a:solidFill>
                <a:latin typeface="Calibri"/>
                <a:ea typeface="Calibri"/>
                <a:cs typeface="Calibri"/>
                <a:sym typeface="Calibri"/>
              </a:rPr>
              <a:t>Desastre natural</a:t>
            </a:r>
            <a:r>
              <a:rPr lang="es-419" sz="1100" dirty="0" smtClean="0">
                <a:solidFill>
                  <a:schemeClr val="dk1"/>
                </a:solidFill>
                <a:latin typeface="Calibri"/>
                <a:ea typeface="Calibri"/>
                <a:cs typeface="Calibri"/>
                <a:sym typeface="Calibri"/>
              </a:rPr>
              <a:t>- suceso de la naturaleza que ocurre repentinamente y causa mucho sufrimiento y/o pérdidas a muchas personas</a:t>
            </a:r>
          </a:p>
          <a:p>
            <a:pPr marL="191029" marR="0" lvl="0" indent="-178329" algn="l" rtl="0">
              <a:spcBef>
                <a:spcPts val="0"/>
              </a:spcBef>
              <a:buClr>
                <a:schemeClr val="dk1"/>
              </a:buClr>
              <a:buSzPct val="100000"/>
              <a:buFont typeface="Arial"/>
              <a:buAutoNum type="arabicPeriod"/>
            </a:pPr>
            <a:r>
              <a:rPr lang="es-419" sz="1100" b="1" dirty="0" smtClean="0">
                <a:solidFill>
                  <a:schemeClr val="dk1"/>
                </a:solidFill>
                <a:latin typeface="Calibri"/>
                <a:ea typeface="Calibri"/>
                <a:cs typeface="Calibri"/>
                <a:sym typeface="Calibri"/>
              </a:rPr>
              <a:t>Escombros</a:t>
            </a:r>
            <a:r>
              <a:rPr lang="es-419" sz="1100" dirty="0" smtClean="0">
                <a:solidFill>
                  <a:schemeClr val="dk1"/>
                </a:solidFill>
                <a:latin typeface="Calibri"/>
                <a:ea typeface="Calibri"/>
                <a:cs typeface="Calibri"/>
                <a:sym typeface="Calibri"/>
              </a:rPr>
              <a:t>- las piezas que quedan después que algo ha sido destruido</a:t>
            </a:r>
          </a:p>
          <a:p>
            <a:pPr marL="191029" marR="0" lvl="0" indent="-178329" algn="l" rtl="0">
              <a:spcBef>
                <a:spcPts val="0"/>
              </a:spcBef>
              <a:buClr>
                <a:schemeClr val="dk1"/>
              </a:buClr>
              <a:buSzPct val="100000"/>
              <a:buFont typeface="Arial"/>
              <a:buAutoNum type="arabicPeriod"/>
            </a:pPr>
            <a:r>
              <a:rPr lang="es-419" sz="1100" b="1" dirty="0" smtClean="0">
                <a:solidFill>
                  <a:schemeClr val="dk1"/>
                </a:solidFill>
                <a:latin typeface="Calibri"/>
                <a:ea typeface="Calibri"/>
                <a:cs typeface="Calibri"/>
                <a:sym typeface="Calibri"/>
              </a:rPr>
              <a:t>Secuelas</a:t>
            </a:r>
            <a:r>
              <a:rPr lang="es-419" sz="1100" dirty="0" smtClean="0">
                <a:solidFill>
                  <a:schemeClr val="dk1"/>
                </a:solidFill>
                <a:latin typeface="Calibri"/>
                <a:ea typeface="Calibri"/>
                <a:cs typeface="Calibri"/>
                <a:sym typeface="Calibri"/>
              </a:rPr>
              <a:t>-  periodo de tiempo después de un acontecimiento malo y generalmente destructivo  </a:t>
            </a:r>
          </a:p>
          <a:p>
            <a:pPr marR="0" lvl="0" algn="l" rtl="0">
              <a:spcBef>
                <a:spcPts val="0"/>
              </a:spcBef>
              <a:buNone/>
            </a:pPr>
            <a:endParaRPr lang="es-419" sz="1100" dirty="0" smtClean="0">
              <a:solidFill>
                <a:schemeClr val="dk1"/>
              </a:solidFill>
              <a:latin typeface="Calibri"/>
              <a:ea typeface="Calibri"/>
              <a:cs typeface="Calibri"/>
              <a:sym typeface="Calibri"/>
            </a:endParaRPr>
          </a:p>
          <a:p>
            <a:pPr marR="0" lvl="0" algn="l" rtl="0">
              <a:spcBef>
                <a:spcPts val="0"/>
              </a:spcBef>
              <a:buNone/>
            </a:pPr>
            <a:endParaRPr lang="es-419" sz="1100" dirty="0" smtClean="0">
              <a:solidFill>
                <a:schemeClr val="dk1"/>
              </a:solidFill>
              <a:latin typeface="Calibri"/>
              <a:ea typeface="Calibri"/>
              <a:cs typeface="Calibri"/>
              <a:sym typeface="Calibri"/>
            </a:endParaRPr>
          </a:p>
          <a:p>
            <a:pPr lvl="0" rtl="0">
              <a:spcBef>
                <a:spcPts val="0"/>
              </a:spcBef>
              <a:buClr>
                <a:srgbClr val="000000"/>
              </a:buClr>
              <a:buSzPct val="110000"/>
              <a:buFont typeface="Arial"/>
              <a:buNone/>
            </a:pPr>
            <a:r>
              <a:rPr lang="es-419" sz="989" dirty="0" smtClean="0">
                <a:solidFill>
                  <a:schemeClr val="dk1"/>
                </a:solidFill>
                <a:latin typeface="Calibri"/>
                <a:ea typeface="Calibri"/>
                <a:cs typeface="Calibri"/>
                <a:sym typeface="Calibri"/>
              </a:rPr>
              <a:t>*Los facilitadores pueden decidir si quieren mostrar materiales complementarios utilizando un proyector o un computador / </a:t>
            </a:r>
            <a:r>
              <a:rPr lang="es-419" sz="989" dirty="0" err="1" smtClean="0">
                <a:solidFill>
                  <a:schemeClr val="dk1"/>
                </a:solidFill>
                <a:latin typeface="Calibri"/>
                <a:ea typeface="Calibri"/>
                <a:cs typeface="Calibri"/>
                <a:sym typeface="Calibri"/>
              </a:rPr>
              <a:t>Smartboard</a:t>
            </a:r>
            <a:r>
              <a:rPr lang="es-419" sz="989" dirty="0" smtClean="0">
                <a:solidFill>
                  <a:schemeClr val="dk1"/>
                </a:solidFill>
                <a:latin typeface="Calibri"/>
                <a:ea typeface="Calibri"/>
                <a:cs typeface="Calibri"/>
                <a:sym typeface="Calibri"/>
              </a:rPr>
              <a:t>, o si quieren hacer copias y entregarlas a los estudiantes.</a:t>
            </a:r>
            <a:endParaRPr lang="es-419" sz="1000" dirty="0">
              <a:solidFill>
                <a:schemeClr val="dk1"/>
              </a:solidFill>
              <a:latin typeface="Calibri"/>
              <a:ea typeface="Calibri"/>
              <a:cs typeface="Calibri"/>
              <a:sym typeface="Calibri"/>
            </a:endParaRPr>
          </a:p>
        </p:txBody>
      </p:sp>
      <p:sp>
        <p:nvSpPr>
          <p:cNvPr id="3" name="Slide Number Placeholder 1"/>
          <p:cNvSpPr>
            <a:spLocks noGrp="1"/>
          </p:cNvSpPr>
          <p:nvPr>
            <p:ph type="sldNum" idx="12"/>
          </p:nvPr>
        </p:nvSpPr>
        <p:spPr>
          <a:xfrm>
            <a:off x="6930389" y="9601200"/>
            <a:ext cx="842009" cy="457200"/>
          </a:xfrm>
        </p:spPr>
        <p:txBody>
          <a:bodyPr/>
          <a:lstStyle/>
          <a:p>
            <a:pPr marL="0" marR="0" lvl="0" indent="0" algn="r" rtl="0">
              <a:spcBef>
                <a:spcPts val="0"/>
              </a:spcBef>
              <a:buSzPct val="25000"/>
              <a:buNone/>
            </a:pPr>
            <a:r>
              <a:rPr lang="en-US" sz="1200" dirty="0" smtClean="0">
                <a:solidFill>
                  <a:srgbClr val="888888"/>
                </a:solidFill>
                <a:latin typeface="Calibri"/>
                <a:ea typeface="Calibri"/>
                <a:cs typeface="Calibri"/>
                <a:sym typeface="Calibri"/>
              </a:rPr>
              <a:t>5</a:t>
            </a:r>
            <a:endParaRPr lang="en-US" sz="1200" dirty="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Shape 913"/>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50</a:t>
            </a:fld>
            <a:endParaRPr lang="en-US" sz="1200">
              <a:solidFill>
                <a:srgbClr val="888888"/>
              </a:solidFill>
              <a:latin typeface="Calibri"/>
              <a:ea typeface="Calibri"/>
              <a:cs typeface="Calibri"/>
              <a:sym typeface="Calibri"/>
            </a:endParaRPr>
          </a:p>
        </p:txBody>
      </p:sp>
      <p:graphicFrame>
        <p:nvGraphicFramePr>
          <p:cNvPr id="914" name="Shape 914"/>
          <p:cNvGraphicFramePr/>
          <p:nvPr/>
        </p:nvGraphicFramePr>
        <p:xfrm>
          <a:off x="566739" y="380998"/>
          <a:ext cx="6638925" cy="8763230"/>
        </p:xfrm>
        <a:graphic>
          <a:graphicData uri="http://schemas.openxmlformats.org/drawingml/2006/table">
            <a:tbl>
              <a:tblPr firstRow="1" bandRow="1">
                <a:noFill/>
                <a:tableStyleId>{091DE402-5FB3-46B0-AA6F-EA3C15B787BF}</a:tableStyleId>
              </a:tblPr>
              <a:tblGrid>
                <a:gridCol w="6638925"/>
              </a:tblGrid>
              <a:tr h="381000">
                <a:tc>
                  <a:txBody>
                    <a:bodyPr/>
                    <a:lstStyle/>
                    <a:p>
                      <a:pPr marL="0" marR="0" lvl="0" indent="0" algn="l" rtl="0">
                        <a:spcBef>
                          <a:spcPts val="0"/>
                        </a:spcBef>
                        <a:buSzPct val="25000"/>
                        <a:buNone/>
                      </a:pPr>
                      <a:endParaRPr sz="1900"/>
                    </a:p>
                  </a:txBody>
                  <a:tcPr marL="97150" marR="971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bl>
          </a:graphicData>
        </a:graphic>
      </p:graphicFrame>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51</a:t>
            </a:fld>
            <a:endParaRPr lang="en-US" sz="1200">
              <a:solidFill>
                <a:srgbClr val="888888"/>
              </a:solidFill>
              <a:latin typeface="Calibri"/>
              <a:ea typeface="Calibri"/>
              <a:cs typeface="Calibri"/>
              <a:sym typeface="Calibri"/>
            </a:endParaRPr>
          </a:p>
        </p:txBody>
      </p:sp>
      <p:pic>
        <p:nvPicPr>
          <p:cNvPr id="920" name="Shape 920"/>
          <p:cNvPicPr preferRelativeResize="0"/>
          <p:nvPr/>
        </p:nvPicPr>
        <p:blipFill rotWithShape="1">
          <a:blip r:embed="rId3">
            <a:alphaModFix/>
          </a:blip>
          <a:srcRect/>
          <a:stretch/>
        </p:blipFill>
        <p:spPr>
          <a:xfrm>
            <a:off x="629902" y="2197510"/>
            <a:ext cx="6743700" cy="5676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Shape 926"/>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52</a:t>
            </a:fld>
            <a:endParaRPr lang="es-419" sz="1200" dirty="0">
              <a:solidFill>
                <a:srgbClr val="888888"/>
              </a:solidFill>
              <a:latin typeface="Calibri"/>
              <a:ea typeface="Calibri"/>
              <a:cs typeface="Calibri"/>
              <a:sym typeface="Calibri"/>
            </a:endParaRPr>
          </a:p>
        </p:txBody>
      </p:sp>
      <p:graphicFrame>
        <p:nvGraphicFramePr>
          <p:cNvPr id="927" name="Shape 927"/>
          <p:cNvGraphicFramePr/>
          <p:nvPr/>
        </p:nvGraphicFramePr>
        <p:xfrm>
          <a:off x="518735" y="785108"/>
          <a:ext cx="6563350" cy="3407805"/>
        </p:xfrm>
        <a:graphic>
          <a:graphicData uri="http://schemas.openxmlformats.org/drawingml/2006/table">
            <a:tbl>
              <a:tblPr firstRow="1" bandRow="1">
                <a:noFill/>
                <a:tableStyleId>{091DE402-5FB3-46B0-AA6F-EA3C15B787BF}</a:tableStyleId>
              </a:tblPr>
              <a:tblGrid>
                <a:gridCol w="411568"/>
                <a:gridCol w="3413657"/>
                <a:gridCol w="609600"/>
                <a:gridCol w="685800"/>
                <a:gridCol w="609600"/>
                <a:gridCol w="833125"/>
              </a:tblGrid>
              <a:tr h="330500">
                <a:tc gridSpan="6">
                  <a:txBody>
                    <a:bodyPr/>
                    <a:lstStyle/>
                    <a:p>
                      <a:pPr marL="0" marR="0" lvl="0" indent="0" algn="ctr" rtl="0">
                        <a:lnSpc>
                          <a:spcPct val="100000"/>
                        </a:lnSpc>
                        <a:spcBef>
                          <a:spcPts val="0"/>
                        </a:spcBef>
                        <a:spcAft>
                          <a:spcPts val="0"/>
                        </a:spcAft>
                        <a:buClr>
                          <a:schemeClr val="dk1"/>
                        </a:buClr>
                        <a:buSzPct val="25000"/>
                        <a:buFont typeface="Calibri"/>
                        <a:buNone/>
                      </a:pPr>
                      <a:r>
                        <a:rPr lang="es-419" b="1" noProof="0" dirty="0" smtClean="0"/>
                        <a:t>Texto l</a:t>
                      </a:r>
                      <a:r>
                        <a:rPr lang="es-419" sz="1400" b="1" noProof="0" dirty="0" smtClean="0"/>
                        <a:t>iterar</a:t>
                      </a:r>
                      <a:r>
                        <a:rPr lang="es-419" b="1" noProof="0" dirty="0" smtClean="0"/>
                        <a:t>io</a:t>
                      </a:r>
                      <a:r>
                        <a:rPr lang="es-419" sz="1400" b="1" noProof="0" dirty="0" smtClean="0"/>
                        <a:t> </a:t>
                      </a:r>
                      <a:endParaRPr lang="es-419" sz="1400" b="1" noProof="0" dirty="0"/>
                    </a:p>
                  </a:txBody>
                  <a:tcPr marL="97150" marR="97150" marT="47900" marB="47900" anchor="ctr">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650">
                <a:tc>
                  <a:txBody>
                    <a:bodyPr/>
                    <a:lstStyle/>
                    <a:p>
                      <a:pPr marL="0" marR="0" lvl="0" indent="0" algn="ctr" rtl="0">
                        <a:lnSpc>
                          <a:spcPct val="100000"/>
                        </a:lnSpc>
                        <a:spcBef>
                          <a:spcPts val="0"/>
                        </a:spcBef>
                        <a:spcAft>
                          <a:spcPts val="0"/>
                        </a:spcAft>
                        <a:buSzPct val="25000"/>
                        <a:buNone/>
                      </a:pPr>
                      <a:r>
                        <a:rPr lang="en-US" sz="1200" b="1"/>
                        <a:t>1 </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rgbClr val="000000"/>
                        </a:buClr>
                        <a:buSzPct val="25000"/>
                        <a:buFont typeface="Calibri"/>
                        <a:buNone/>
                      </a:pPr>
                      <a:r>
                        <a:rPr lang="es-419" sz="1000" noProof="0" dirty="0" smtClean="0">
                          <a:solidFill>
                            <a:srgbClr val="000000"/>
                          </a:solidFill>
                        </a:rPr>
                        <a:t>Yo puedo mostrar la causa y el efecto de las acciones de un personaje</a:t>
                      </a:r>
                      <a:r>
                        <a:rPr lang="es-419" sz="1000" b="0" i="0" u="none" strike="noStrike" cap="none" noProof="0" dirty="0" smtClean="0">
                          <a:solidFill>
                            <a:srgbClr val="000000"/>
                          </a:solidFill>
                          <a:latin typeface="Calibri"/>
                          <a:ea typeface="Calibri"/>
                          <a:cs typeface="Calibri"/>
                          <a:sym typeface="Calibri"/>
                        </a:rPr>
                        <a:t>. RL.3.3</a:t>
                      </a:r>
                      <a:endParaRPr lang="es-419" sz="10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i="1"/>
                    </a:p>
                  </a:txBody>
                  <a:tcPr marL="97150" marR="97150" marT="47900" marB="47900">
                    <a:solidFill>
                      <a:schemeClr val="lt1"/>
                    </a:solidFill>
                  </a:tcPr>
                </a:tc>
              </a:tr>
              <a:tr h="296575">
                <a:tc>
                  <a:txBody>
                    <a:bodyPr/>
                    <a:lstStyle/>
                    <a:p>
                      <a:pPr marL="0" marR="0" lvl="0" indent="0" algn="ctr" rtl="0">
                        <a:lnSpc>
                          <a:spcPct val="100000"/>
                        </a:lnSpc>
                        <a:spcBef>
                          <a:spcPts val="0"/>
                        </a:spcBef>
                        <a:spcAft>
                          <a:spcPts val="0"/>
                        </a:spcAft>
                        <a:buSzPct val="25000"/>
                        <a:buNone/>
                      </a:pPr>
                      <a:r>
                        <a:rPr lang="en-US" sz="1200" b="1"/>
                        <a:t>2</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419" sz="1000" noProof="0" dirty="0" smtClean="0"/>
                        <a:t>Yo puedo seguir cómo un personaje actuó a lo largo del texto</a:t>
                      </a:r>
                      <a:r>
                        <a:rPr lang="es-419" sz="1000" b="0" i="0" noProof="0" dirty="0" smtClean="0">
                          <a:latin typeface="Calibri"/>
                          <a:ea typeface="Calibri"/>
                          <a:cs typeface="Calibri"/>
                          <a:sym typeface="Calibri"/>
                        </a:rPr>
                        <a:t>. RL.3.3</a:t>
                      </a:r>
                      <a:endParaRPr lang="es-419" sz="1000" b="0" i="0" noProof="0" dirty="0">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i="1"/>
                    </a:p>
                  </a:txBody>
                  <a:tcPr marL="97150" marR="97150" marT="47900" marB="47900">
                    <a:solidFill>
                      <a:schemeClr val="lt1"/>
                    </a:solidFill>
                  </a:tcPr>
                </a:tc>
              </a:tr>
              <a:tr h="163725">
                <a:tc>
                  <a:txBody>
                    <a:bodyPr/>
                    <a:lstStyle/>
                    <a:p>
                      <a:pPr marL="0" marR="0" lvl="0" indent="0" algn="ctr" rtl="0">
                        <a:lnSpc>
                          <a:spcPct val="100000"/>
                        </a:lnSpc>
                        <a:spcBef>
                          <a:spcPts val="0"/>
                        </a:spcBef>
                        <a:spcAft>
                          <a:spcPts val="0"/>
                        </a:spcAft>
                        <a:buSzPct val="25000"/>
                        <a:buNone/>
                      </a:pPr>
                      <a:r>
                        <a:rPr lang="en-US" sz="1200" b="1"/>
                        <a:t>3</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rgbClr val="000000"/>
                        </a:buClr>
                        <a:buSzPct val="25000"/>
                        <a:buFont typeface="Calibri"/>
                        <a:buNone/>
                      </a:pPr>
                      <a:r>
                        <a:rPr lang="es-419" sz="1000" noProof="0" dirty="0" smtClean="0">
                          <a:solidFill>
                            <a:srgbClr val="000000"/>
                          </a:solidFill>
                        </a:rPr>
                        <a:t>Yo puedo describir o explicar las partes específicas de un texto que dan entendimiento a lo que dijo un personaje o el narrador. </a:t>
                      </a:r>
                      <a:r>
                        <a:rPr lang="es-419" sz="1000" b="0" i="0" u="none" strike="noStrike" cap="none" noProof="0" dirty="0" smtClean="0">
                          <a:solidFill>
                            <a:srgbClr val="000000"/>
                          </a:solidFill>
                          <a:latin typeface="Calibri"/>
                          <a:ea typeface="Calibri"/>
                          <a:cs typeface="Calibri"/>
                          <a:sym typeface="Calibri"/>
                        </a:rPr>
                        <a:t>RL.3.6</a:t>
                      </a:r>
                      <a:endParaRPr lang="es-419" sz="10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i="1"/>
                    </a:p>
                  </a:txBody>
                  <a:tcPr marL="97150" marR="97150" marT="47900" marB="47900">
                    <a:solidFill>
                      <a:schemeClr val="lt1"/>
                    </a:solidFill>
                  </a:tcPr>
                </a:tc>
              </a:tr>
              <a:tr h="205075">
                <a:tc>
                  <a:txBody>
                    <a:bodyPr/>
                    <a:lstStyle/>
                    <a:p>
                      <a:pPr marL="0" marR="0" lvl="0" indent="0" algn="ctr" rtl="0">
                        <a:lnSpc>
                          <a:spcPct val="100000"/>
                        </a:lnSpc>
                        <a:spcBef>
                          <a:spcPts val="0"/>
                        </a:spcBef>
                        <a:spcAft>
                          <a:spcPts val="0"/>
                        </a:spcAft>
                        <a:buSzPct val="25000"/>
                        <a:buNone/>
                      </a:pPr>
                      <a:r>
                        <a:rPr lang="en-US" sz="1200" b="1"/>
                        <a:t>4</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rgbClr val="000000"/>
                        </a:buClr>
                        <a:buSzPct val="25000"/>
                        <a:buFont typeface="Calibri"/>
                        <a:buNone/>
                      </a:pPr>
                      <a:r>
                        <a:rPr lang="es-419" sz="1000" noProof="0" dirty="0" smtClean="0">
                          <a:solidFill>
                            <a:srgbClr val="000000"/>
                          </a:solidFill>
                        </a:rPr>
                        <a:t>Yo puedo explicar el punto de vista de un personaje utilizando evidencia de apoyo del texto</a:t>
                      </a:r>
                      <a:r>
                        <a:rPr lang="es-419" sz="1000" b="0" i="0" u="none" strike="noStrike" cap="none" noProof="0" dirty="0" smtClean="0">
                          <a:solidFill>
                            <a:srgbClr val="000000"/>
                          </a:solidFill>
                          <a:latin typeface="Calibri"/>
                          <a:ea typeface="Calibri"/>
                          <a:cs typeface="Calibri"/>
                          <a:sym typeface="Calibri"/>
                        </a:rPr>
                        <a:t>. RL.3.6</a:t>
                      </a:r>
                      <a:endParaRPr lang="es-419" sz="10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i="1"/>
                    </a:p>
                  </a:txBody>
                  <a:tcPr marL="97150" marR="97150" marT="47900" marB="47900">
                    <a:solidFill>
                      <a:schemeClr val="lt1"/>
                    </a:solidFill>
                  </a:tcPr>
                </a:tc>
              </a:tr>
              <a:tr h="310475">
                <a:tc>
                  <a:txBody>
                    <a:bodyPr/>
                    <a:lstStyle/>
                    <a:p>
                      <a:pPr marL="0" marR="0" lvl="0" indent="0" algn="ctr" rtl="0">
                        <a:lnSpc>
                          <a:spcPct val="100000"/>
                        </a:lnSpc>
                        <a:spcBef>
                          <a:spcPts val="0"/>
                        </a:spcBef>
                        <a:spcAft>
                          <a:spcPts val="0"/>
                        </a:spcAft>
                        <a:buSzPct val="25000"/>
                        <a:buNone/>
                      </a:pPr>
                      <a:r>
                        <a:rPr lang="en-US" sz="1200" b="1"/>
                        <a:t>5</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419" sz="1000" noProof="0" dirty="0" smtClean="0"/>
                        <a:t>Yo puedo encontrar información en dos textos para mostrar qué temas, escenario (ambiente) y argumento tienen en común . </a:t>
                      </a:r>
                      <a:r>
                        <a:rPr lang="es-419" sz="1000" b="0" noProof="0" dirty="0" smtClean="0">
                          <a:latin typeface="Calibri"/>
                          <a:ea typeface="Calibri"/>
                          <a:cs typeface="Calibri"/>
                          <a:sym typeface="Calibri"/>
                        </a:rPr>
                        <a:t> </a:t>
                      </a:r>
                      <a:r>
                        <a:rPr lang="es-419" sz="1000" b="0" noProof="0" dirty="0" smtClean="0">
                          <a:solidFill>
                            <a:schemeClr val="dk1"/>
                          </a:solidFill>
                        </a:rPr>
                        <a:t>RL.3.9</a:t>
                      </a:r>
                      <a:endParaRPr lang="es-419" sz="1000" b="0" noProof="0" dirty="0">
                        <a:solidFill>
                          <a:schemeClr val="dk1"/>
                        </a:solidFill>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i="1"/>
                    </a:p>
                  </a:txBody>
                  <a:tcPr marL="97150" marR="97150" marT="47900" marB="47900">
                    <a:solidFill>
                      <a:schemeClr val="lt1"/>
                    </a:solidFill>
                  </a:tcPr>
                </a:tc>
              </a:tr>
              <a:tr h="379275">
                <a:tc>
                  <a:txBody>
                    <a:bodyPr/>
                    <a:lstStyle/>
                    <a:p>
                      <a:pPr marL="0" marR="0" lvl="0" indent="0" algn="ctr" rtl="0">
                        <a:lnSpc>
                          <a:spcPct val="100000"/>
                        </a:lnSpc>
                        <a:spcBef>
                          <a:spcPts val="0"/>
                        </a:spcBef>
                        <a:spcAft>
                          <a:spcPts val="0"/>
                        </a:spcAft>
                        <a:buSzPct val="25000"/>
                        <a:buNone/>
                      </a:pPr>
                      <a:r>
                        <a:rPr lang="en-US" sz="1200" b="1"/>
                        <a:t>6</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419" sz="1000" noProof="0" dirty="0" smtClean="0"/>
                        <a:t>Yo puedo analizar cómo son similares los temas en textos diferentes escritos por el mismo autor</a:t>
                      </a:r>
                      <a:r>
                        <a:rPr lang="es-419" sz="1000" b="0" noProof="0" dirty="0" smtClean="0">
                          <a:latin typeface="Calibri"/>
                          <a:ea typeface="Calibri"/>
                          <a:cs typeface="Calibri"/>
                          <a:sym typeface="Calibri"/>
                        </a:rPr>
                        <a:t>. RL.3.9</a:t>
                      </a:r>
                      <a:endParaRPr lang="es-419" sz="1000" b="0" noProof="0" dirty="0">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i="1"/>
                    </a:p>
                  </a:txBody>
                  <a:tcPr marL="97150" marR="97150" marT="47900" marB="47900">
                    <a:solidFill>
                      <a:schemeClr val="lt1"/>
                    </a:solidFill>
                  </a:tcPr>
                </a:tc>
              </a:tr>
              <a:tr h="237750">
                <a:tc>
                  <a:txBody>
                    <a:bodyPr/>
                    <a:lstStyle/>
                    <a:p>
                      <a:pPr marL="0" marR="0" lvl="0" indent="0" algn="ctr" rtl="0">
                        <a:lnSpc>
                          <a:spcPct val="100000"/>
                        </a:lnSpc>
                        <a:spcBef>
                          <a:spcPts val="0"/>
                        </a:spcBef>
                        <a:spcAft>
                          <a:spcPts val="0"/>
                        </a:spcAft>
                        <a:buSzPct val="25000"/>
                        <a:buNone/>
                      </a:pPr>
                      <a:r>
                        <a:rPr lang="en-US" sz="1200" b="1"/>
                        <a:t>7</a:t>
                      </a:r>
                    </a:p>
                  </a:txBody>
                  <a:tcPr marL="97150" marR="97150" marT="47900" marB="47900" anchor="ctr">
                    <a:solidFill>
                      <a:schemeClr val="lt1"/>
                    </a:solidFill>
                  </a:tcPr>
                </a:tc>
                <a:tc gridSpan="2">
                  <a:txBody>
                    <a:bodyPr/>
                    <a:lstStyle/>
                    <a:p>
                      <a:pPr marL="0" marR="0" lvl="0" indent="0" algn="l" rtl="0">
                        <a:lnSpc>
                          <a:spcPct val="100000"/>
                        </a:lnSpc>
                        <a:spcBef>
                          <a:spcPts val="0"/>
                        </a:spcBef>
                        <a:spcAft>
                          <a:spcPts val="0"/>
                        </a:spcAft>
                        <a:buClr>
                          <a:srgbClr val="000000"/>
                        </a:buClr>
                        <a:buSzPct val="25000"/>
                        <a:buFont typeface="Calibri"/>
                        <a:buNone/>
                      </a:pPr>
                      <a:r>
                        <a:rPr lang="es-419" sz="1000" noProof="0" dirty="0" smtClean="0">
                          <a:solidFill>
                            <a:srgbClr val="000000"/>
                          </a:solidFill>
                        </a:rPr>
                        <a:t>Yo puedo analizar cómo el punto de vista de un personaje o del narrador es diferente al mío</a:t>
                      </a:r>
                      <a:r>
                        <a:rPr lang="es-419" sz="1000" b="0" i="0" u="none" strike="noStrike" cap="none" noProof="0" dirty="0" smtClean="0">
                          <a:solidFill>
                            <a:srgbClr val="000000"/>
                          </a:solidFill>
                          <a:latin typeface="Calibri"/>
                          <a:ea typeface="Calibri"/>
                          <a:cs typeface="Calibri"/>
                          <a:sym typeface="Calibri"/>
                        </a:rPr>
                        <a:t>. RL.3.6</a:t>
                      </a:r>
                      <a:endParaRPr lang="es-419" sz="10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dk1"/>
                        </a:buClr>
                        <a:buSzPct val="25000"/>
                        <a:buFont typeface="Calibri"/>
                        <a:buNone/>
                      </a:pPr>
                      <a:r>
                        <a:rPr lang="en-US" sz="1400" b="1">
                          <a:solidFill>
                            <a:schemeClr val="dk1"/>
                          </a:solidFill>
                          <a:latin typeface="Calibri"/>
                          <a:ea typeface="Calibri"/>
                          <a:cs typeface="Calibri"/>
                          <a:sym typeface="Calibri"/>
                        </a:rPr>
                        <a:t>2</a:t>
                      </a:r>
                    </a:p>
                  </a:txBody>
                  <a:tcPr marL="97150" marR="97150" marT="47900" marB="47900" anchor="ctr">
                    <a:solidFill>
                      <a:schemeClr val="lt1"/>
                    </a:solidFill>
                  </a:tcPr>
                </a:tc>
                <a:tc>
                  <a:txBody>
                    <a:bodyPr/>
                    <a:lstStyle/>
                    <a:p>
                      <a:pPr marL="0" marR="0" lvl="0" indent="0" algn="ctr" rtl="0">
                        <a:lnSpc>
                          <a:spcPct val="115000"/>
                        </a:lnSpc>
                        <a:spcBef>
                          <a:spcPts val="0"/>
                        </a:spcBef>
                        <a:spcAft>
                          <a:spcPts val="0"/>
                        </a:spcAft>
                        <a:buClr>
                          <a:schemeClr val="dk1"/>
                        </a:buClr>
                        <a:buSzPct val="25000"/>
                        <a:buFont typeface="Calibri"/>
                        <a:buNone/>
                      </a:pPr>
                      <a:r>
                        <a:rPr lang="en-US" sz="1400" b="1">
                          <a:solidFill>
                            <a:schemeClr val="dk1"/>
                          </a:solidFill>
                          <a:latin typeface="Calibri"/>
                          <a:ea typeface="Calibri"/>
                          <a:cs typeface="Calibri"/>
                          <a:sym typeface="Calibri"/>
                        </a:rPr>
                        <a:t>1</a:t>
                      </a: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n-US" sz="1400" b="1" i="0"/>
                        <a:t>0</a:t>
                      </a:r>
                    </a:p>
                  </a:txBody>
                  <a:tcPr marL="97150" marR="97150" marT="47900" marB="47900" anchor="ctr">
                    <a:solidFill>
                      <a:schemeClr val="lt1"/>
                    </a:solidFill>
                  </a:tcPr>
                </a:tc>
              </a:tr>
              <a:tr h="423875">
                <a:tc>
                  <a:txBody>
                    <a:bodyPr/>
                    <a:lstStyle/>
                    <a:p>
                      <a:pPr marL="0" marR="0" lvl="0" indent="0" algn="ctr" rtl="0">
                        <a:lnSpc>
                          <a:spcPct val="100000"/>
                        </a:lnSpc>
                        <a:spcBef>
                          <a:spcPts val="0"/>
                        </a:spcBef>
                        <a:spcAft>
                          <a:spcPts val="0"/>
                        </a:spcAft>
                        <a:buSzPct val="25000"/>
                        <a:buNone/>
                      </a:pPr>
                      <a:r>
                        <a:rPr lang="en-US" sz="1200" b="1"/>
                        <a:t>8</a:t>
                      </a:r>
                    </a:p>
                  </a:txBody>
                  <a:tcPr marL="97150" marR="97150" marT="47900" marB="47900" anchor="ctr">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s-419" sz="1000" noProof="0" dirty="0" smtClean="0"/>
                        <a:t>Yo puedo comparar y contrastar dos o más textos acerca del tema, el escenario (ambiente), y formular una conclusión</a:t>
                      </a:r>
                      <a:r>
                        <a:rPr lang="es-419" sz="1000" b="0" noProof="0" dirty="0" smtClean="0">
                          <a:latin typeface="Calibri"/>
                          <a:ea typeface="Calibri"/>
                          <a:cs typeface="Calibri"/>
                          <a:sym typeface="Calibri"/>
                        </a:rPr>
                        <a:t>. </a:t>
                      </a:r>
                      <a:r>
                        <a:rPr lang="es-419" sz="1000" b="0" noProof="0" dirty="0" smtClean="0">
                          <a:solidFill>
                            <a:schemeClr val="dk1"/>
                          </a:solidFill>
                        </a:rPr>
                        <a:t>RL.3.9</a:t>
                      </a:r>
                      <a:endParaRPr lang="es-419" sz="1000" b="0" noProof="0" dirty="0">
                        <a:solidFill>
                          <a:schemeClr val="dk1"/>
                        </a:solidFill>
                      </a:endParaRPr>
                    </a:p>
                  </a:txBody>
                  <a:tcPr marL="97150" marR="97150" marT="47900" marB="47900" anchor="ctr">
                    <a:solidFill>
                      <a:schemeClr val="lt1"/>
                    </a:solidFill>
                  </a:tcPr>
                </a:tc>
                <a:tc>
                  <a:txBody>
                    <a:bodyPr/>
                    <a:lstStyle/>
                    <a:p>
                      <a:pPr marL="0" marR="0" lvl="0" indent="0" algn="ctr" rtl="0">
                        <a:spcBef>
                          <a:spcPts val="0"/>
                        </a:spcBef>
                        <a:buSzPct val="25000"/>
                        <a:buNone/>
                      </a:pPr>
                      <a:r>
                        <a:rPr lang="es-419" sz="1400" b="1" noProof="0" dirty="0" smtClean="0"/>
                        <a:t>3</a:t>
                      </a:r>
                      <a:endParaRPr lang="es-419" sz="1400" b="1" noProof="0" dirty="0"/>
                    </a:p>
                  </a:txBody>
                  <a:tcPr marL="97150" marR="97150" marT="47900" marB="47900" anchor="ctr">
                    <a:solidFill>
                      <a:schemeClr val="lt1"/>
                    </a:solidFill>
                  </a:tcPr>
                </a:tc>
                <a:tc>
                  <a:txBody>
                    <a:bodyPr/>
                    <a:lstStyle/>
                    <a:p>
                      <a:pPr marL="0" marR="0" lvl="0" indent="0" algn="ctr" rtl="0">
                        <a:lnSpc>
                          <a:spcPct val="115000"/>
                        </a:lnSpc>
                        <a:spcBef>
                          <a:spcPts val="0"/>
                        </a:spcBef>
                        <a:spcAft>
                          <a:spcPts val="0"/>
                        </a:spcAft>
                        <a:buClr>
                          <a:schemeClr val="dk1"/>
                        </a:buClr>
                        <a:buSzPct val="25000"/>
                        <a:buFont typeface="Calibri"/>
                        <a:buNone/>
                      </a:pPr>
                      <a:r>
                        <a:rPr lang="en-US" sz="1400" b="1">
                          <a:solidFill>
                            <a:schemeClr val="dk1"/>
                          </a:solidFill>
                          <a:latin typeface="Calibri"/>
                          <a:ea typeface="Calibri"/>
                          <a:cs typeface="Calibri"/>
                          <a:sym typeface="Calibri"/>
                        </a:rPr>
                        <a:t>2</a:t>
                      </a:r>
                    </a:p>
                  </a:txBody>
                  <a:tcPr marL="97150" marR="97150" marT="47900" marB="47900" anchor="ctr">
                    <a:solidFill>
                      <a:schemeClr val="lt1"/>
                    </a:solidFill>
                  </a:tcPr>
                </a:tc>
                <a:tc>
                  <a:txBody>
                    <a:bodyPr/>
                    <a:lstStyle/>
                    <a:p>
                      <a:pPr marL="0" marR="0" lvl="0" indent="0" algn="ctr" rtl="0">
                        <a:lnSpc>
                          <a:spcPct val="115000"/>
                        </a:lnSpc>
                        <a:spcBef>
                          <a:spcPts val="0"/>
                        </a:spcBef>
                        <a:spcAft>
                          <a:spcPts val="0"/>
                        </a:spcAft>
                        <a:buClr>
                          <a:schemeClr val="dk1"/>
                        </a:buClr>
                        <a:buSzPct val="25000"/>
                        <a:buFont typeface="Calibri"/>
                        <a:buNone/>
                      </a:pPr>
                      <a:r>
                        <a:rPr lang="en-US" sz="1400" b="1">
                          <a:solidFill>
                            <a:schemeClr val="dk1"/>
                          </a:solidFill>
                          <a:latin typeface="Calibri"/>
                          <a:ea typeface="Calibri"/>
                          <a:cs typeface="Calibri"/>
                          <a:sym typeface="Calibri"/>
                        </a:rPr>
                        <a:t>1</a:t>
                      </a: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n-US" sz="1400" b="1" i="0" dirty="0"/>
                        <a:t>0</a:t>
                      </a:r>
                    </a:p>
                  </a:txBody>
                  <a:tcPr marL="97150" marR="97150" marT="47900" marB="47900" anchor="ctr">
                    <a:solidFill>
                      <a:schemeClr val="lt1"/>
                    </a:solidFill>
                  </a:tcPr>
                </a:tc>
              </a:tr>
            </a:tbl>
          </a:graphicData>
        </a:graphic>
      </p:graphicFrame>
      <p:graphicFrame>
        <p:nvGraphicFramePr>
          <p:cNvPr id="928" name="Shape 928"/>
          <p:cNvGraphicFramePr/>
          <p:nvPr/>
        </p:nvGraphicFramePr>
        <p:xfrm>
          <a:off x="518722" y="4190991"/>
          <a:ext cx="6563350" cy="3391195"/>
        </p:xfrm>
        <a:graphic>
          <a:graphicData uri="http://schemas.openxmlformats.org/drawingml/2006/table">
            <a:tbl>
              <a:tblPr firstRow="1" bandRow="1">
                <a:noFill/>
                <a:tableStyleId>{091DE402-5FB3-46B0-AA6F-EA3C15B787BF}</a:tableStyleId>
              </a:tblPr>
              <a:tblGrid>
                <a:gridCol w="403629"/>
                <a:gridCol w="3954996"/>
                <a:gridCol w="685800"/>
                <a:gridCol w="685800"/>
                <a:gridCol w="833125"/>
              </a:tblGrid>
              <a:tr h="330500">
                <a:tc gridSpan="5">
                  <a:txBody>
                    <a:bodyPr/>
                    <a:lstStyle/>
                    <a:p>
                      <a:pPr marL="0" marR="0" lvl="0" indent="0" algn="ctr" rtl="0">
                        <a:lnSpc>
                          <a:spcPct val="100000"/>
                        </a:lnSpc>
                        <a:spcBef>
                          <a:spcPts val="0"/>
                        </a:spcBef>
                        <a:spcAft>
                          <a:spcPts val="0"/>
                        </a:spcAft>
                        <a:buSzPct val="25000"/>
                        <a:buNone/>
                      </a:pPr>
                      <a:r>
                        <a:rPr lang="es-419" b="1" noProof="0" dirty="0" smtClean="0"/>
                        <a:t>Texto i</a:t>
                      </a:r>
                      <a:r>
                        <a:rPr lang="es-419" sz="1400" b="1" noProof="0" dirty="0" smtClean="0"/>
                        <a:t>nformati</a:t>
                      </a:r>
                      <a:r>
                        <a:rPr lang="es-419" b="1" noProof="0" dirty="0" smtClean="0"/>
                        <a:t>vo</a:t>
                      </a:r>
                      <a:endParaRPr lang="es-419" b="1" noProof="0" dirty="0"/>
                    </a:p>
                  </a:txBody>
                  <a:tcPr marL="97150" marR="97150" marT="47900" marB="47900" anchor="ctr">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475">
                <a:tc>
                  <a:txBody>
                    <a:bodyPr/>
                    <a:lstStyle/>
                    <a:p>
                      <a:pPr marL="0" marR="0" lvl="0" indent="0" algn="ctr" rtl="0">
                        <a:lnSpc>
                          <a:spcPct val="100000"/>
                        </a:lnSpc>
                        <a:spcBef>
                          <a:spcPts val="0"/>
                        </a:spcBef>
                        <a:spcAft>
                          <a:spcPts val="0"/>
                        </a:spcAft>
                        <a:buSzPct val="25000"/>
                        <a:buNone/>
                      </a:pPr>
                      <a:r>
                        <a:rPr lang="en-US" sz="1200" b="1"/>
                        <a:t>9</a:t>
                      </a:r>
                    </a:p>
                  </a:txBody>
                  <a:tcPr marL="97150" marR="97150" marT="47900" marB="47900" anchor="ctr">
                    <a:solidFill>
                      <a:schemeClr val="lt1"/>
                    </a:solidFill>
                  </a:tcPr>
                </a:tc>
                <a:tc gridSpan="3">
                  <a:txBody>
                    <a:bodyPr/>
                    <a:lstStyle/>
                    <a:p>
                      <a:pPr marL="0" marR="0" lvl="0" indent="0" algn="l" rtl="0">
                        <a:lnSpc>
                          <a:spcPct val="100000"/>
                        </a:lnSpc>
                        <a:spcBef>
                          <a:spcPts val="0"/>
                        </a:spcBef>
                        <a:spcAft>
                          <a:spcPts val="0"/>
                        </a:spcAft>
                        <a:buClr>
                          <a:schemeClr val="dk1"/>
                        </a:buClr>
                        <a:buSzPct val="25000"/>
                        <a:buFont typeface="Calibri"/>
                        <a:buNone/>
                      </a:pPr>
                      <a:r>
                        <a:rPr lang="es-419" sz="1000" noProof="0" dirty="0" smtClean="0"/>
                        <a:t>Yo puedo contestar una pregunta que cuestiona ‘cómo’ sobre</a:t>
                      </a:r>
                      <a:r>
                        <a:rPr lang="es-419" sz="1000" baseline="0" noProof="0" dirty="0" smtClean="0"/>
                        <a:t> </a:t>
                      </a:r>
                      <a:r>
                        <a:rPr lang="es-419" sz="1000" noProof="0" dirty="0" smtClean="0"/>
                        <a:t>un acontecimiento</a:t>
                      </a:r>
                      <a:r>
                        <a:rPr lang="es-419" sz="1000" b="0" i="0" noProof="0" dirty="0" smtClean="0"/>
                        <a:t>.</a:t>
                      </a:r>
                      <a:r>
                        <a:rPr lang="es-419" sz="1000" b="0" i="0" noProof="0" dirty="0" smtClean="0">
                          <a:latin typeface="Calibri"/>
                          <a:ea typeface="Calibri"/>
                          <a:cs typeface="Calibri"/>
                          <a:sym typeface="Calibri"/>
                        </a:rPr>
                        <a:t>  RI.3.3</a:t>
                      </a:r>
                      <a:endParaRPr lang="es-419" sz="1000" b="0" i="0" noProof="0" dirty="0">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b="1"/>
                    </a:p>
                    <a:p>
                      <a:pPr marL="0" marR="0" lvl="0" indent="0" algn="l" rtl="0">
                        <a:lnSpc>
                          <a:spcPct val="100000"/>
                        </a:lnSpc>
                        <a:spcBef>
                          <a:spcPts val="0"/>
                        </a:spcBef>
                        <a:spcAft>
                          <a:spcPts val="0"/>
                        </a:spcAft>
                        <a:buSzPct val="25000"/>
                        <a:buNone/>
                      </a:pPr>
                      <a:endParaRPr sz="1000" b="1"/>
                    </a:p>
                  </a:txBody>
                  <a:tcPr marL="97150" marR="97150" marT="47900" marB="47900">
                    <a:solidFill>
                      <a:schemeClr val="lt1"/>
                    </a:solidFill>
                  </a:tcPr>
                </a:tc>
              </a:tr>
              <a:tr h="238875">
                <a:tc>
                  <a:txBody>
                    <a:bodyPr/>
                    <a:lstStyle/>
                    <a:p>
                      <a:pPr marL="0" marR="0" lvl="0" indent="0" algn="ctr" rtl="0">
                        <a:lnSpc>
                          <a:spcPct val="100000"/>
                        </a:lnSpc>
                        <a:spcBef>
                          <a:spcPts val="0"/>
                        </a:spcBef>
                        <a:spcAft>
                          <a:spcPts val="0"/>
                        </a:spcAft>
                        <a:buSzPct val="25000"/>
                        <a:buNone/>
                      </a:pPr>
                      <a:r>
                        <a:rPr lang="en-US" sz="1200" b="1"/>
                        <a:t>10</a:t>
                      </a:r>
                    </a:p>
                  </a:txBody>
                  <a:tcPr marL="97150" marR="97150" marT="47900" marB="47900" anchor="ctr">
                    <a:solidFill>
                      <a:schemeClr val="lt1"/>
                    </a:solidFill>
                  </a:tcPr>
                </a:tc>
                <a:tc gridSpan="3">
                  <a:txBody>
                    <a:bodyPr/>
                    <a:lstStyle/>
                    <a:p>
                      <a:pPr marL="0" marR="0" lvl="0" indent="0" algn="l" rtl="0">
                        <a:lnSpc>
                          <a:spcPct val="100000"/>
                        </a:lnSpc>
                        <a:spcBef>
                          <a:spcPts val="0"/>
                        </a:spcBef>
                        <a:spcAft>
                          <a:spcPts val="0"/>
                        </a:spcAft>
                        <a:buClr>
                          <a:schemeClr val="dk1"/>
                        </a:buClr>
                        <a:buSzPct val="25000"/>
                        <a:buFont typeface="Calibri"/>
                        <a:buNone/>
                      </a:pPr>
                      <a:r>
                        <a:rPr lang="es-419" sz="1000" noProof="0" dirty="0" smtClean="0"/>
                        <a:t>Yo puedo explicar la causa y el efecto de un acontecimiento</a:t>
                      </a:r>
                      <a:r>
                        <a:rPr lang="es-419" sz="1000" b="0" i="0" noProof="0" dirty="0" smtClean="0"/>
                        <a:t>. </a:t>
                      </a:r>
                      <a:r>
                        <a:rPr lang="es-419" sz="1000" b="0" i="0" noProof="0" dirty="0" smtClean="0">
                          <a:latin typeface="Calibri"/>
                          <a:ea typeface="Calibri"/>
                          <a:cs typeface="Calibri"/>
                          <a:sym typeface="Calibri"/>
                        </a:rPr>
                        <a:t>RI.3.3</a:t>
                      </a:r>
                      <a:endParaRPr lang="es-419" sz="1000" b="0" i="0" noProof="0" dirty="0">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b="1"/>
                    </a:p>
                    <a:p>
                      <a:pPr marL="0" marR="0" lvl="0" indent="0" algn="l" rtl="0">
                        <a:lnSpc>
                          <a:spcPct val="100000"/>
                        </a:lnSpc>
                        <a:spcBef>
                          <a:spcPts val="0"/>
                        </a:spcBef>
                        <a:spcAft>
                          <a:spcPts val="0"/>
                        </a:spcAft>
                        <a:buSzPct val="25000"/>
                        <a:buNone/>
                      </a:pPr>
                      <a:endParaRPr sz="1000" b="1"/>
                    </a:p>
                  </a:txBody>
                  <a:tcPr marL="97150" marR="97150" marT="47900" marB="47900">
                    <a:solidFill>
                      <a:schemeClr val="lt1"/>
                    </a:solidFill>
                  </a:tcPr>
                </a:tc>
              </a:tr>
              <a:tr h="363175">
                <a:tc>
                  <a:txBody>
                    <a:bodyPr/>
                    <a:lstStyle/>
                    <a:p>
                      <a:pPr marL="0" marR="0" lvl="0" indent="0" algn="ctr" rtl="0">
                        <a:lnSpc>
                          <a:spcPct val="100000"/>
                        </a:lnSpc>
                        <a:spcBef>
                          <a:spcPts val="0"/>
                        </a:spcBef>
                        <a:spcAft>
                          <a:spcPts val="0"/>
                        </a:spcAft>
                        <a:buSzPct val="25000"/>
                        <a:buNone/>
                      </a:pPr>
                      <a:r>
                        <a:rPr lang="en-US" sz="1200" b="1"/>
                        <a:t>11</a:t>
                      </a:r>
                    </a:p>
                  </a:txBody>
                  <a:tcPr marL="97150" marR="97150" marT="47900" marB="47900" anchor="ctr">
                    <a:solidFill>
                      <a:schemeClr val="lt1"/>
                    </a:solidFill>
                  </a:tcPr>
                </a:tc>
                <a:tc gridSpan="3">
                  <a:txBody>
                    <a:bodyPr/>
                    <a:lstStyle/>
                    <a:p>
                      <a:pPr marL="0" marR="0" lvl="0" indent="0" algn="l" rtl="0">
                        <a:lnSpc>
                          <a:spcPct val="100000"/>
                        </a:lnSpc>
                        <a:spcBef>
                          <a:spcPts val="0"/>
                        </a:spcBef>
                        <a:spcAft>
                          <a:spcPts val="0"/>
                        </a:spcAft>
                        <a:buClr>
                          <a:srgbClr val="000000"/>
                        </a:buClr>
                        <a:buSzPct val="25000"/>
                        <a:buFont typeface="Calibri"/>
                        <a:buNone/>
                      </a:pPr>
                      <a:r>
                        <a:rPr lang="es-419" sz="1000" noProof="0" dirty="0" smtClean="0">
                          <a:solidFill>
                            <a:srgbClr val="000000"/>
                          </a:solidFill>
                        </a:rPr>
                        <a:t>Yo puedo comparar el propósito o el punto de vista de un autor con el mío</a:t>
                      </a:r>
                      <a:r>
                        <a:rPr lang="es-419" sz="1000" b="0" i="0" u="none" strike="noStrike" cap="none" noProof="0" dirty="0" smtClean="0">
                          <a:solidFill>
                            <a:srgbClr val="000000"/>
                          </a:solidFill>
                          <a:latin typeface="Calibri"/>
                          <a:ea typeface="Calibri"/>
                          <a:cs typeface="Calibri"/>
                          <a:sym typeface="Calibri"/>
                        </a:rPr>
                        <a:t>. RI.3.6</a:t>
                      </a:r>
                      <a:endParaRPr lang="es-419" sz="10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b="1"/>
                    </a:p>
                  </a:txBody>
                  <a:tcPr marL="97150" marR="97150" marT="47900" marB="47900">
                    <a:solidFill>
                      <a:schemeClr val="lt1"/>
                    </a:solidFill>
                  </a:tcPr>
                </a:tc>
              </a:tr>
              <a:tr h="160700">
                <a:tc>
                  <a:txBody>
                    <a:bodyPr/>
                    <a:lstStyle/>
                    <a:p>
                      <a:pPr marL="0" marR="0" lvl="0" indent="0" algn="ctr" rtl="0">
                        <a:lnSpc>
                          <a:spcPct val="100000"/>
                        </a:lnSpc>
                        <a:spcBef>
                          <a:spcPts val="0"/>
                        </a:spcBef>
                        <a:spcAft>
                          <a:spcPts val="0"/>
                        </a:spcAft>
                        <a:buSzPct val="25000"/>
                        <a:buNone/>
                      </a:pPr>
                      <a:r>
                        <a:rPr lang="en-US" sz="1200" b="1"/>
                        <a:t>12</a:t>
                      </a:r>
                    </a:p>
                  </a:txBody>
                  <a:tcPr marL="97150" marR="97150" marT="47900" marB="47900" anchor="ctr">
                    <a:solidFill>
                      <a:schemeClr val="lt1"/>
                    </a:solidFill>
                  </a:tcPr>
                </a:tc>
                <a:tc gridSpan="3">
                  <a:txBody>
                    <a:bodyPr/>
                    <a:lstStyle/>
                    <a:p>
                      <a:pPr marL="0" marR="0" lvl="0" indent="0" algn="l" rtl="0">
                        <a:lnSpc>
                          <a:spcPct val="115000"/>
                        </a:lnSpc>
                        <a:spcBef>
                          <a:spcPts val="0"/>
                        </a:spcBef>
                        <a:spcAft>
                          <a:spcPts val="0"/>
                        </a:spcAft>
                        <a:buClr>
                          <a:srgbClr val="000000"/>
                        </a:buClr>
                        <a:buSzPct val="25000"/>
                        <a:buFont typeface="Calibri"/>
                        <a:buNone/>
                      </a:pPr>
                      <a:r>
                        <a:rPr lang="es-419" sz="1000" noProof="0" dirty="0" smtClean="0">
                          <a:solidFill>
                            <a:srgbClr val="000000"/>
                          </a:solidFill>
                        </a:rPr>
                        <a:t>Yo puedo explicar el punto de vista de un autor utilizando evidencia de apoyo del texto.</a:t>
                      </a:r>
                      <a:r>
                        <a:rPr lang="es-419" sz="1000" b="0" i="0" u="none" strike="noStrike" cap="none" noProof="0" dirty="0" smtClean="0">
                          <a:solidFill>
                            <a:srgbClr val="000000"/>
                          </a:solidFill>
                          <a:latin typeface="Calibri"/>
                          <a:ea typeface="Calibri"/>
                          <a:cs typeface="Calibri"/>
                          <a:sym typeface="Calibri"/>
                        </a:rPr>
                        <a:t> RI.3.6</a:t>
                      </a:r>
                      <a:endParaRPr lang="es-419" sz="10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b="1"/>
                    </a:p>
                  </a:txBody>
                  <a:tcPr marL="97150" marR="97150" marT="47900" marB="47900">
                    <a:solidFill>
                      <a:schemeClr val="lt1"/>
                    </a:solidFill>
                  </a:tcPr>
                </a:tc>
              </a:tr>
              <a:tr h="202700">
                <a:tc>
                  <a:txBody>
                    <a:bodyPr/>
                    <a:lstStyle/>
                    <a:p>
                      <a:pPr marL="0" marR="0" lvl="0" indent="0" algn="ctr" rtl="0">
                        <a:lnSpc>
                          <a:spcPct val="100000"/>
                        </a:lnSpc>
                        <a:spcBef>
                          <a:spcPts val="0"/>
                        </a:spcBef>
                        <a:spcAft>
                          <a:spcPts val="0"/>
                        </a:spcAft>
                        <a:buSzPct val="25000"/>
                        <a:buNone/>
                      </a:pPr>
                      <a:r>
                        <a:rPr lang="en-US" sz="1200" b="1"/>
                        <a:t>13</a:t>
                      </a:r>
                    </a:p>
                  </a:txBody>
                  <a:tcPr marL="97150" marR="97150" marT="47900" marB="47900" anchor="ctr">
                    <a:solidFill>
                      <a:schemeClr val="lt1"/>
                    </a:solidFill>
                  </a:tcPr>
                </a:tc>
                <a:tc gridSpan="3">
                  <a:txBody>
                    <a:bodyPr/>
                    <a:lstStyle/>
                    <a:p>
                      <a:pPr marL="0" marR="0" lvl="0" indent="0" algn="l" rtl="0">
                        <a:lnSpc>
                          <a:spcPct val="115000"/>
                        </a:lnSpc>
                        <a:spcBef>
                          <a:spcPts val="0"/>
                        </a:spcBef>
                        <a:spcAft>
                          <a:spcPts val="0"/>
                        </a:spcAft>
                        <a:buClr>
                          <a:srgbClr val="000000"/>
                        </a:buClr>
                        <a:buSzPct val="25000"/>
                        <a:buFont typeface="Calibri"/>
                        <a:buNone/>
                      </a:pPr>
                      <a:r>
                        <a:rPr lang="es-419" sz="1000" noProof="0" dirty="0" smtClean="0">
                          <a:solidFill>
                            <a:srgbClr val="000000"/>
                          </a:solidFill>
                        </a:rPr>
                        <a:t>Yo puedo encontrar puntos importantes en dos textos que tratan del mismo tema</a:t>
                      </a:r>
                      <a:r>
                        <a:rPr lang="es-419" sz="1000" b="0" i="0" noProof="0" dirty="0" smtClean="0">
                          <a:solidFill>
                            <a:srgbClr val="000000"/>
                          </a:solidFill>
                          <a:latin typeface="Calibri"/>
                          <a:ea typeface="Calibri"/>
                          <a:cs typeface="Calibri"/>
                          <a:sym typeface="Calibri"/>
                        </a:rPr>
                        <a:t>.</a:t>
                      </a:r>
                      <a:r>
                        <a:rPr lang="es-419" sz="1000" b="0" i="0" noProof="0" dirty="0" smtClean="0">
                          <a:solidFill>
                            <a:schemeClr val="dk1"/>
                          </a:solidFill>
                          <a:latin typeface="Calibri"/>
                          <a:ea typeface="Calibri"/>
                          <a:cs typeface="Calibri"/>
                          <a:sym typeface="Calibri"/>
                        </a:rPr>
                        <a:t> </a:t>
                      </a:r>
                      <a:r>
                        <a:rPr lang="es-419" sz="1000" b="0" i="0" noProof="0" dirty="0" smtClean="0">
                          <a:latin typeface="Calibri"/>
                          <a:ea typeface="Calibri"/>
                          <a:cs typeface="Calibri"/>
                          <a:sym typeface="Calibri"/>
                        </a:rPr>
                        <a:t>RI.3.9</a:t>
                      </a:r>
                      <a:endParaRPr lang="es-419" sz="1000" b="0" i="0" noProof="0" dirty="0">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b="1"/>
                    </a:p>
                  </a:txBody>
                  <a:tcPr marL="97150" marR="97150" marT="47900" marB="47900">
                    <a:solidFill>
                      <a:schemeClr val="lt1"/>
                    </a:solidFill>
                  </a:tcPr>
                </a:tc>
              </a:tr>
              <a:tr h="211175">
                <a:tc>
                  <a:txBody>
                    <a:bodyPr/>
                    <a:lstStyle/>
                    <a:p>
                      <a:pPr marL="0" marR="0" lvl="0" indent="0" algn="ctr" rtl="0">
                        <a:lnSpc>
                          <a:spcPct val="100000"/>
                        </a:lnSpc>
                        <a:spcBef>
                          <a:spcPts val="0"/>
                        </a:spcBef>
                        <a:spcAft>
                          <a:spcPts val="0"/>
                        </a:spcAft>
                        <a:buSzPct val="25000"/>
                        <a:buNone/>
                      </a:pPr>
                      <a:r>
                        <a:rPr lang="en-US" sz="1200" b="1"/>
                        <a:t>14</a:t>
                      </a:r>
                    </a:p>
                  </a:txBody>
                  <a:tcPr marL="97150" marR="97150" marT="47900" marB="47900" anchor="ctr">
                    <a:solidFill>
                      <a:schemeClr val="lt1"/>
                    </a:solidFill>
                  </a:tcPr>
                </a:tc>
                <a:tc gridSpan="3">
                  <a:txBody>
                    <a:bodyPr/>
                    <a:lstStyle/>
                    <a:p>
                      <a:pPr marL="0" marR="0" lvl="0" indent="0" algn="l" rtl="0">
                        <a:lnSpc>
                          <a:spcPct val="115000"/>
                        </a:lnSpc>
                        <a:spcBef>
                          <a:spcPts val="0"/>
                        </a:spcBef>
                        <a:spcAft>
                          <a:spcPts val="0"/>
                        </a:spcAft>
                        <a:buClr>
                          <a:srgbClr val="000000"/>
                        </a:buClr>
                        <a:buSzPct val="25000"/>
                        <a:buFont typeface="Calibri"/>
                        <a:buNone/>
                      </a:pPr>
                      <a:r>
                        <a:rPr lang="es-419" sz="1000" noProof="0" dirty="0" smtClean="0">
                          <a:solidFill>
                            <a:srgbClr val="000000"/>
                          </a:solidFill>
                        </a:rPr>
                        <a:t>Yo puedo explicar cómo dos textos acerca del mismo tema son similares o diferentes, y ofrecer evidencia.</a:t>
                      </a:r>
                      <a:r>
                        <a:rPr lang="es-419" sz="1000" b="0" i="0" noProof="0" dirty="0" smtClean="0">
                          <a:solidFill>
                            <a:schemeClr val="dk1"/>
                          </a:solidFill>
                          <a:latin typeface="Calibri"/>
                          <a:ea typeface="Calibri"/>
                          <a:cs typeface="Calibri"/>
                          <a:sym typeface="Calibri"/>
                        </a:rPr>
                        <a:t> </a:t>
                      </a:r>
                      <a:r>
                        <a:rPr lang="es-419" sz="1000" b="0" i="0" noProof="0" dirty="0" smtClean="0">
                          <a:latin typeface="Calibri"/>
                          <a:ea typeface="Calibri"/>
                          <a:cs typeface="Calibri"/>
                          <a:sym typeface="Calibri"/>
                        </a:rPr>
                        <a:t>RI.3.9</a:t>
                      </a:r>
                      <a:endParaRPr lang="es-419" sz="1000" b="0" i="0" noProof="0" dirty="0">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sz="1000" b="1"/>
                    </a:p>
                  </a:txBody>
                  <a:tcPr marL="97150" marR="97150" marT="47900" marB="47900">
                    <a:solidFill>
                      <a:schemeClr val="lt1"/>
                    </a:solidFill>
                  </a:tcPr>
                </a:tc>
              </a:tr>
              <a:tr h="237300">
                <a:tc>
                  <a:txBody>
                    <a:bodyPr/>
                    <a:lstStyle/>
                    <a:p>
                      <a:pPr marL="0" marR="0" lvl="0" indent="0" algn="ctr" rtl="0">
                        <a:lnSpc>
                          <a:spcPct val="100000"/>
                        </a:lnSpc>
                        <a:spcBef>
                          <a:spcPts val="0"/>
                        </a:spcBef>
                        <a:spcAft>
                          <a:spcPts val="0"/>
                        </a:spcAft>
                        <a:buSzPct val="25000"/>
                        <a:buNone/>
                      </a:pPr>
                      <a:r>
                        <a:rPr lang="en-US" sz="1200" b="1"/>
                        <a:t>15</a:t>
                      </a:r>
                    </a:p>
                  </a:txBody>
                  <a:tcPr marL="97150" marR="97150" marT="47900" marB="47900" anchor="ctr">
                    <a:solidFill>
                      <a:schemeClr val="lt1"/>
                    </a:solidFill>
                  </a:tcPr>
                </a:tc>
                <a:tc>
                  <a:txBody>
                    <a:bodyPr/>
                    <a:lstStyle/>
                    <a:p>
                      <a:pPr marL="0" marR="0" lvl="0" indent="0" algn="l" rtl="0">
                        <a:lnSpc>
                          <a:spcPct val="115000"/>
                        </a:lnSpc>
                        <a:spcBef>
                          <a:spcPts val="0"/>
                        </a:spcBef>
                        <a:spcAft>
                          <a:spcPts val="0"/>
                        </a:spcAft>
                        <a:buClr>
                          <a:srgbClr val="000000"/>
                        </a:buClr>
                        <a:buSzPct val="25000"/>
                        <a:buFont typeface="Calibri"/>
                        <a:buNone/>
                      </a:pPr>
                      <a:r>
                        <a:rPr lang="es-419" sz="1000" noProof="0" dirty="0" smtClean="0">
                          <a:solidFill>
                            <a:srgbClr val="000000"/>
                          </a:solidFill>
                        </a:rPr>
                        <a:t>Yo puedo </a:t>
                      </a:r>
                      <a:r>
                        <a:rPr lang="es-419" sz="1000" b="1" i="0" u="none" strike="noStrike" cap="none" noProof="0" dirty="0" smtClean="0">
                          <a:solidFill>
                            <a:srgbClr val="000000"/>
                          </a:solidFill>
                          <a:latin typeface="Calibri"/>
                          <a:ea typeface="Calibri"/>
                          <a:cs typeface="Calibri"/>
                          <a:sym typeface="Calibri"/>
                        </a:rPr>
                        <a:t>anal</a:t>
                      </a:r>
                      <a:r>
                        <a:rPr lang="es-419" sz="1000" b="1" noProof="0" dirty="0" smtClean="0">
                          <a:solidFill>
                            <a:srgbClr val="000000"/>
                          </a:solidFill>
                        </a:rPr>
                        <a:t>i</a:t>
                      </a:r>
                      <a:r>
                        <a:rPr lang="es-419" sz="1000" b="1" i="0" u="none" strike="noStrike" cap="none" noProof="0" dirty="0" smtClean="0">
                          <a:solidFill>
                            <a:srgbClr val="000000"/>
                          </a:solidFill>
                          <a:latin typeface="Calibri"/>
                          <a:ea typeface="Calibri"/>
                          <a:cs typeface="Calibri"/>
                          <a:sym typeface="Calibri"/>
                        </a:rPr>
                        <a:t>z</a:t>
                      </a:r>
                      <a:r>
                        <a:rPr lang="es-419" sz="1000" b="1" noProof="0" dirty="0" smtClean="0">
                          <a:solidFill>
                            <a:srgbClr val="000000"/>
                          </a:solidFill>
                        </a:rPr>
                        <a:t>ar</a:t>
                      </a:r>
                      <a:r>
                        <a:rPr lang="es-419" sz="1000" b="0" i="0" u="none" strike="noStrike" cap="none" noProof="0" dirty="0" smtClean="0">
                          <a:solidFill>
                            <a:srgbClr val="000000"/>
                          </a:solidFill>
                          <a:latin typeface="Calibri"/>
                          <a:ea typeface="Calibri"/>
                          <a:cs typeface="Calibri"/>
                          <a:sym typeface="Calibri"/>
                        </a:rPr>
                        <a:t> cómo el punto de vista de un autor difiere del mío. RI.3.6</a:t>
                      </a:r>
                      <a:endParaRPr lang="es-419" sz="10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400" b="1">
                          <a:latin typeface="Calibri"/>
                          <a:ea typeface="Calibri"/>
                          <a:cs typeface="Calibri"/>
                          <a:sym typeface="Calibri"/>
                        </a:rPr>
                        <a:t>2</a:t>
                      </a: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400" b="1">
                          <a:latin typeface="Calibri"/>
                          <a:ea typeface="Calibri"/>
                          <a:cs typeface="Calibri"/>
                          <a:sym typeface="Calibri"/>
                        </a:rPr>
                        <a:t>1</a:t>
                      </a: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n-US" sz="1400" b="1"/>
                        <a:t>0</a:t>
                      </a:r>
                    </a:p>
                  </a:txBody>
                  <a:tcPr marL="97150" marR="97150" marT="47900" marB="47900" anchor="ctr">
                    <a:solidFill>
                      <a:schemeClr val="lt1"/>
                    </a:solidFill>
                  </a:tcPr>
                </a:tc>
              </a:tr>
              <a:tr h="216375">
                <a:tc>
                  <a:txBody>
                    <a:bodyPr/>
                    <a:lstStyle/>
                    <a:p>
                      <a:pPr marL="0" marR="0" lvl="0" indent="0" algn="ctr" rtl="0">
                        <a:lnSpc>
                          <a:spcPct val="100000"/>
                        </a:lnSpc>
                        <a:spcBef>
                          <a:spcPts val="0"/>
                        </a:spcBef>
                        <a:spcAft>
                          <a:spcPts val="0"/>
                        </a:spcAft>
                        <a:buSzPct val="25000"/>
                        <a:buNone/>
                      </a:pPr>
                      <a:r>
                        <a:rPr lang="en-US" sz="1200" b="1"/>
                        <a:t>16</a:t>
                      </a:r>
                    </a:p>
                  </a:txBody>
                  <a:tcPr marL="97150" marR="97150" marT="47900" marB="47900" anchor="ctr">
                    <a:solidFill>
                      <a:schemeClr val="lt1"/>
                    </a:solidFill>
                  </a:tcPr>
                </a:tc>
                <a:tc>
                  <a:txBody>
                    <a:bodyPr/>
                    <a:lstStyle/>
                    <a:p>
                      <a:pPr marL="0" marR="0" lvl="0" indent="0" algn="l" rtl="0">
                        <a:lnSpc>
                          <a:spcPct val="115000"/>
                        </a:lnSpc>
                        <a:spcBef>
                          <a:spcPts val="0"/>
                        </a:spcBef>
                        <a:spcAft>
                          <a:spcPts val="0"/>
                        </a:spcAft>
                        <a:buClr>
                          <a:srgbClr val="000000"/>
                        </a:buClr>
                        <a:buSzPct val="25000"/>
                        <a:buFont typeface="Calibri"/>
                        <a:buNone/>
                      </a:pPr>
                      <a:r>
                        <a:rPr lang="es-419" sz="1000" noProof="0" dirty="0" smtClean="0">
                          <a:solidFill>
                            <a:srgbClr val="000000"/>
                          </a:solidFill>
                        </a:rPr>
                        <a:t>Yo puedo juntar detalles clave de dos textos acerca del mismo tema, y llegar a una conclusión</a:t>
                      </a:r>
                      <a:r>
                        <a:rPr lang="es-419" sz="1000" b="0" noProof="0" dirty="0" smtClean="0">
                          <a:solidFill>
                            <a:srgbClr val="000000"/>
                          </a:solidFill>
                          <a:latin typeface="Calibri"/>
                          <a:ea typeface="Calibri"/>
                          <a:cs typeface="Calibri"/>
                          <a:sym typeface="Calibri"/>
                        </a:rPr>
                        <a:t>.</a:t>
                      </a:r>
                      <a:r>
                        <a:rPr lang="es-419" sz="1000" b="0" noProof="0" dirty="0" smtClean="0">
                          <a:solidFill>
                            <a:schemeClr val="dk1"/>
                          </a:solidFill>
                          <a:latin typeface="Calibri"/>
                          <a:ea typeface="Calibri"/>
                          <a:cs typeface="Calibri"/>
                          <a:sym typeface="Calibri"/>
                        </a:rPr>
                        <a:t> </a:t>
                      </a:r>
                      <a:r>
                        <a:rPr lang="es-419" sz="1000" b="0" noProof="0" dirty="0" smtClean="0">
                          <a:latin typeface="Calibri"/>
                          <a:ea typeface="Calibri"/>
                          <a:cs typeface="Calibri"/>
                          <a:sym typeface="Calibri"/>
                        </a:rPr>
                        <a:t>RI.3.9</a:t>
                      </a:r>
                      <a:endParaRPr lang="es-419" sz="1000" b="0" noProof="0" dirty="0">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spcBef>
                          <a:spcPts val="0"/>
                        </a:spcBef>
                        <a:buSzPct val="25000"/>
                        <a:buNone/>
                      </a:pPr>
                      <a:r>
                        <a:rPr lang="en-US" sz="1400" b="1"/>
                        <a:t>2</a:t>
                      </a:r>
                    </a:p>
                  </a:txBody>
                  <a:tcPr marL="97150" marR="97150" marT="47900" marB="47900" anchor="ctr">
                    <a:solidFill>
                      <a:schemeClr val="lt1"/>
                    </a:solidFill>
                  </a:tcPr>
                </a:tc>
                <a:tc>
                  <a:txBody>
                    <a:bodyPr/>
                    <a:lstStyle/>
                    <a:p>
                      <a:pPr marL="0" marR="0" lvl="0" indent="0" algn="ctr" rtl="0">
                        <a:spcBef>
                          <a:spcPts val="0"/>
                        </a:spcBef>
                        <a:buSzPct val="25000"/>
                        <a:buNone/>
                      </a:pPr>
                      <a:r>
                        <a:rPr lang="en-US" sz="1400" b="1"/>
                        <a:t>1</a:t>
                      </a: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n-US" sz="1400" b="1" dirty="0"/>
                        <a:t>0</a:t>
                      </a:r>
                    </a:p>
                  </a:txBody>
                  <a:tcPr marL="97150" marR="97150" marT="47900" marB="47900" anchor="ctr">
                    <a:solidFill>
                      <a:schemeClr val="lt1"/>
                    </a:solidFill>
                  </a:tcPr>
                </a:tc>
              </a:tr>
            </a:tbl>
          </a:graphicData>
        </a:graphic>
      </p:graphicFrame>
      <p:sp>
        <p:nvSpPr>
          <p:cNvPr id="929" name="Shape 929"/>
          <p:cNvSpPr txBox="1"/>
          <p:nvPr/>
        </p:nvSpPr>
        <p:spPr>
          <a:xfrm>
            <a:off x="496645" y="152400"/>
            <a:ext cx="6554045" cy="466633"/>
          </a:xfrm>
          <a:prstGeom prst="rect">
            <a:avLst/>
          </a:prstGeom>
          <a:noFill/>
          <a:ln>
            <a:noFill/>
          </a:ln>
        </p:spPr>
        <p:txBody>
          <a:bodyPr lIns="96350" tIns="48175" rIns="96350" bIns="48175" anchor="t" anchorCtr="0">
            <a:noAutofit/>
          </a:bodyPr>
          <a:lstStyle/>
          <a:p>
            <a:pPr lvl="0" rtl="0">
              <a:spcBef>
                <a:spcPts val="0"/>
              </a:spcBef>
              <a:buClr>
                <a:schemeClr val="dk1"/>
              </a:buClr>
              <a:buSzPct val="25000"/>
              <a:buFont typeface="Arial"/>
              <a:buNone/>
            </a:pPr>
            <a:r>
              <a:rPr lang="es-419" sz="1200" b="1" dirty="0" smtClean="0">
                <a:solidFill>
                  <a:schemeClr val="dk1"/>
                </a:solidFill>
                <a:latin typeface="Calibri"/>
                <a:ea typeface="Calibri"/>
                <a:cs typeface="Calibri"/>
                <a:sym typeface="Calibri"/>
              </a:rPr>
              <a:t>Puntuación del estudiante:  </a:t>
            </a:r>
            <a:r>
              <a:rPr lang="es-419" sz="1200" dirty="0" smtClean="0">
                <a:solidFill>
                  <a:schemeClr val="dk1"/>
                </a:solidFill>
                <a:latin typeface="Calibri"/>
                <a:ea typeface="Calibri"/>
                <a:cs typeface="Calibri"/>
                <a:sym typeface="Calibri"/>
              </a:rPr>
              <a:t>Colorea la casilla de color verde si tu respuesta estaba correcta. Colorea la casilla de color rojo si tu respuesta estaba incorrecta.</a:t>
            </a:r>
            <a:endParaRPr lang="es-419" sz="1200" dirty="0">
              <a:solidFill>
                <a:schemeClr val="dk1"/>
              </a:solidFill>
              <a:latin typeface="Calibri"/>
              <a:ea typeface="Calibri"/>
              <a:cs typeface="Calibri"/>
              <a:sym typeface="Calibri"/>
            </a:endParaRPr>
          </a:p>
        </p:txBody>
      </p:sp>
      <p:sp>
        <p:nvSpPr>
          <p:cNvPr id="930" name="Shape 930"/>
          <p:cNvSpPr/>
          <p:nvPr/>
        </p:nvSpPr>
        <p:spPr>
          <a:xfrm rot="1019646">
            <a:off x="6117734" y="4309839"/>
            <a:ext cx="854497" cy="276388"/>
          </a:xfrm>
          <a:prstGeom prst="curvedDownArrow">
            <a:avLst>
              <a:gd name="adj1" fmla="val 25000"/>
              <a:gd name="adj2" fmla="val 50000"/>
              <a:gd name="adj3" fmla="val 25000"/>
            </a:avLst>
          </a:prstGeom>
          <a:solidFill>
            <a:schemeClr val="accent1"/>
          </a:solidFill>
          <a:ln w="25400" cap="flat" cmpd="sng">
            <a:solidFill>
              <a:srgbClr val="395E89"/>
            </a:solidFill>
            <a:prstDash val="solid"/>
            <a:round/>
            <a:headEnd type="none" w="med" len="med"/>
            <a:tailEnd type="none" w="med" len="med"/>
          </a:ln>
        </p:spPr>
        <p:txBody>
          <a:bodyPr lIns="96350" tIns="48175" rIns="96350" bIns="48175" anchor="ctr" anchorCtr="0">
            <a:noAutofit/>
          </a:bodyPr>
          <a:lstStyle/>
          <a:p>
            <a:pPr marL="0" marR="0" lvl="0" indent="0" algn="ctr" rtl="0">
              <a:spcBef>
                <a:spcPts val="0"/>
              </a:spcBef>
              <a:buNone/>
            </a:pPr>
            <a:endParaRPr lang="es-419" sz="2000" dirty="0">
              <a:solidFill>
                <a:schemeClr val="dk1"/>
              </a:solidFill>
              <a:latin typeface="Calibri"/>
              <a:ea typeface="Calibri"/>
              <a:cs typeface="Calibri"/>
              <a:sym typeface="Calibri"/>
            </a:endParaRPr>
          </a:p>
        </p:txBody>
      </p:sp>
      <p:sp>
        <p:nvSpPr>
          <p:cNvPr id="931" name="Shape 931"/>
          <p:cNvSpPr/>
          <p:nvPr/>
        </p:nvSpPr>
        <p:spPr>
          <a:xfrm rot="989927">
            <a:off x="6003082" y="820184"/>
            <a:ext cx="1020738" cy="337215"/>
          </a:xfrm>
          <a:prstGeom prst="curvedDownArrow">
            <a:avLst>
              <a:gd name="adj1" fmla="val 25000"/>
              <a:gd name="adj2" fmla="val 50000"/>
              <a:gd name="adj3" fmla="val 25000"/>
            </a:avLst>
          </a:prstGeom>
          <a:solidFill>
            <a:schemeClr val="accent1"/>
          </a:solidFill>
          <a:ln w="25400" cap="flat" cmpd="sng">
            <a:solidFill>
              <a:srgbClr val="395E89"/>
            </a:solidFill>
            <a:prstDash val="solid"/>
            <a:round/>
            <a:headEnd type="none" w="med" len="med"/>
            <a:tailEnd type="none" w="med" len="med"/>
          </a:ln>
        </p:spPr>
        <p:txBody>
          <a:bodyPr lIns="96350" tIns="48175" rIns="96350" bIns="48175" anchor="ctr" anchorCtr="0">
            <a:noAutofit/>
          </a:bodyPr>
          <a:lstStyle/>
          <a:p>
            <a:pPr marL="0" marR="0" lvl="0" indent="0" algn="ctr" rtl="0">
              <a:spcBef>
                <a:spcPts val="0"/>
              </a:spcBef>
              <a:buNone/>
            </a:pPr>
            <a:endParaRPr lang="es-419" sz="2000" dirty="0">
              <a:solidFill>
                <a:schemeClr val="dk1"/>
              </a:solidFill>
              <a:latin typeface="Calibri"/>
              <a:ea typeface="Calibri"/>
              <a:cs typeface="Calibri"/>
              <a:sym typeface="Calibri"/>
            </a:endParaRPr>
          </a:p>
        </p:txBody>
      </p:sp>
      <p:graphicFrame>
        <p:nvGraphicFramePr>
          <p:cNvPr id="932" name="Shape 932"/>
          <p:cNvGraphicFramePr/>
          <p:nvPr/>
        </p:nvGraphicFramePr>
        <p:xfrm>
          <a:off x="518722" y="7594730"/>
          <a:ext cx="6580100" cy="1977085"/>
        </p:xfrm>
        <a:graphic>
          <a:graphicData uri="http://schemas.openxmlformats.org/drawingml/2006/table">
            <a:tbl>
              <a:tblPr firstRow="1" bandRow="1">
                <a:noFill/>
                <a:tableStyleId>{091DE402-5FB3-46B0-AA6F-EA3C15B787BF}</a:tableStyleId>
              </a:tblPr>
              <a:tblGrid>
                <a:gridCol w="395665"/>
                <a:gridCol w="4055360"/>
                <a:gridCol w="700450"/>
                <a:gridCol w="563525"/>
                <a:gridCol w="865100"/>
              </a:tblGrid>
              <a:tr h="152400">
                <a:tc gridSpan="5">
                  <a:txBody>
                    <a:bodyPr/>
                    <a:lstStyle/>
                    <a:p>
                      <a:pPr marL="0" marR="0" lvl="0" indent="0" algn="ctr" rtl="0">
                        <a:lnSpc>
                          <a:spcPct val="100000"/>
                        </a:lnSpc>
                        <a:spcBef>
                          <a:spcPts val="0"/>
                        </a:spcBef>
                        <a:spcAft>
                          <a:spcPts val="0"/>
                        </a:spcAft>
                        <a:buClr>
                          <a:srgbClr val="000000"/>
                        </a:buClr>
                        <a:buSzPct val="25000"/>
                        <a:buFont typeface="Arial"/>
                        <a:buNone/>
                      </a:pPr>
                      <a:r>
                        <a:rPr lang="en-US" b="1" dirty="0" err="1"/>
                        <a:t>Escritura</a:t>
                      </a:r>
                      <a:endParaRPr lang="en-US" b="1" dirty="0"/>
                    </a:p>
                  </a:txBody>
                  <a:tcPr marL="97150" marR="97150" marT="47900" marB="4790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025">
                <a:tc>
                  <a:txBody>
                    <a:bodyPr/>
                    <a:lstStyle/>
                    <a:p>
                      <a:pPr marL="0" marR="0" lvl="0" indent="0" algn="ctr" rtl="0">
                        <a:lnSpc>
                          <a:spcPct val="100000"/>
                        </a:lnSpc>
                        <a:spcBef>
                          <a:spcPts val="0"/>
                        </a:spcBef>
                        <a:spcAft>
                          <a:spcPts val="0"/>
                        </a:spcAft>
                        <a:buSzPct val="25000"/>
                        <a:buNone/>
                      </a:pPr>
                      <a:r>
                        <a:rPr lang="en-US" sz="1400" b="1">
                          <a:solidFill>
                            <a:schemeClr val="dk1"/>
                          </a:solidFill>
                        </a:rPr>
                        <a:t>17</a:t>
                      </a:r>
                    </a:p>
                  </a:txBody>
                  <a:tcPr marL="97150" marR="97150" marT="47900" marB="47900" anchor="ctr">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s-ES" sz="1000" noProof="0" dirty="0" smtClean="0"/>
                        <a:t>Utilizando información de la tabla y en tus propias palabras, añade una o más oraciones al párrafo dos del borrador que den más detalles para apoyar y convencer a otros de la opinión del estudiante.</a:t>
                      </a:r>
                      <a:r>
                        <a:rPr lang="es-419" sz="1000" b="0" i="0" noProof="0" dirty="0" smtClean="0">
                          <a:solidFill>
                            <a:schemeClr val="dk1"/>
                          </a:solidFill>
                          <a:latin typeface="Calibri"/>
                          <a:ea typeface="Calibri"/>
                          <a:cs typeface="Calibri"/>
                          <a:sym typeface="Calibri"/>
                        </a:rPr>
                        <a:t> W.3.1c</a:t>
                      </a:r>
                      <a:endParaRPr lang="es-419" sz="1000" b="0" i="0" noProof="0" dirty="0">
                        <a:solidFill>
                          <a:schemeClr val="dk1"/>
                        </a:solidFill>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spcBef>
                          <a:spcPts val="0"/>
                        </a:spcBef>
                        <a:buSzPct val="25000"/>
                        <a:buNone/>
                      </a:pPr>
                      <a:r>
                        <a:rPr lang="en-US" sz="1500" b="1">
                          <a:solidFill>
                            <a:schemeClr val="dk1"/>
                          </a:solidFill>
                        </a:rPr>
                        <a:t>2</a:t>
                      </a: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n-US" sz="1500" b="1" i="0">
                          <a:solidFill>
                            <a:schemeClr val="dk1"/>
                          </a:solidFill>
                        </a:rPr>
                        <a:t>1</a:t>
                      </a:r>
                    </a:p>
                  </a:txBody>
                  <a:tcPr marL="97150" marR="97150" marT="47900" marB="47900" anchor="ctr">
                    <a:solidFill>
                      <a:schemeClr val="lt1"/>
                    </a:solidFill>
                  </a:tcPr>
                </a:tc>
                <a:tc>
                  <a:txBody>
                    <a:bodyPr/>
                    <a:lstStyle/>
                    <a:p>
                      <a:pPr marL="0" marR="0" lvl="0" indent="0" algn="ctr" rtl="0">
                        <a:spcBef>
                          <a:spcPts val="0"/>
                        </a:spcBef>
                        <a:buSzPct val="25000"/>
                        <a:buNone/>
                      </a:pPr>
                      <a:r>
                        <a:rPr lang="en-US" sz="1500" b="1" i="0">
                          <a:solidFill>
                            <a:schemeClr val="dk1"/>
                          </a:solidFill>
                        </a:rPr>
                        <a:t>0</a:t>
                      </a:r>
                    </a:p>
                  </a:txBody>
                  <a:tcPr marL="97150" marR="97150" marT="47900" marB="47900" anchor="ctr">
                    <a:solidFill>
                      <a:schemeClr val="lt1"/>
                    </a:solidFill>
                  </a:tcPr>
                </a:tc>
              </a:tr>
              <a:tr h="313725">
                <a:tc>
                  <a:txBody>
                    <a:bodyPr/>
                    <a:lstStyle/>
                    <a:p>
                      <a:pPr marL="0" marR="0" lvl="0" indent="0" algn="ctr" rtl="0">
                        <a:lnSpc>
                          <a:spcPct val="100000"/>
                        </a:lnSpc>
                        <a:spcBef>
                          <a:spcPts val="0"/>
                        </a:spcBef>
                        <a:spcAft>
                          <a:spcPts val="0"/>
                        </a:spcAft>
                        <a:buSzPct val="25000"/>
                        <a:buNone/>
                      </a:pPr>
                      <a:r>
                        <a:rPr lang="en-US" sz="1400" b="1">
                          <a:solidFill>
                            <a:schemeClr val="dk1"/>
                          </a:solidFill>
                        </a:rPr>
                        <a:t>18</a:t>
                      </a:r>
                    </a:p>
                  </a:txBody>
                  <a:tcPr marL="97150" marR="97150" marT="47900" marB="47900" anchor="ctr">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Calibri"/>
                        <a:buNone/>
                      </a:pPr>
                      <a:r>
                        <a:rPr lang="es-ES" sz="1000" noProof="0" dirty="0" smtClean="0"/>
                        <a:t>¿Qué declaraciones a continuación pudieran añadir detalles apropiados en los espacios en blanco para apoyar la opinión del párrafo?</a:t>
                      </a:r>
                      <a:r>
                        <a:rPr lang="es-ES" sz="1000" baseline="0" noProof="0" dirty="0" smtClean="0"/>
                        <a:t> </a:t>
                      </a:r>
                      <a:r>
                        <a:rPr lang="es-419" sz="1000" b="0" noProof="0" dirty="0" smtClean="0">
                          <a:solidFill>
                            <a:schemeClr val="dk1"/>
                          </a:solidFill>
                          <a:latin typeface="Calibri"/>
                          <a:ea typeface="Calibri"/>
                          <a:cs typeface="Calibri"/>
                          <a:sym typeface="Calibri"/>
                        </a:rPr>
                        <a:t>W.3.1b</a:t>
                      </a:r>
                      <a:endParaRPr lang="es-419" sz="1000" b="0" noProof="0" dirty="0">
                        <a:solidFill>
                          <a:schemeClr val="dk1"/>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SzPct val="25000"/>
                        <a:buNone/>
                      </a:pPr>
                      <a:endParaRPr sz="1100" b="1" i="0">
                        <a:solidFill>
                          <a:srgbClr val="FF0000"/>
                        </a:solidFill>
                      </a:endParaRPr>
                    </a:p>
                  </a:txBody>
                  <a:tcPr marL="97150" marR="97150" marT="47900" marB="47900" anchor="ctr">
                    <a:solidFill>
                      <a:schemeClr val="lt1"/>
                    </a:solidFill>
                  </a:tcPr>
                </a:tc>
                <a:tc hMerge="1">
                  <a:txBody>
                    <a:bodyPr/>
                    <a:lstStyle/>
                    <a:p>
                      <a:endParaRPr lang="en-US"/>
                    </a:p>
                  </a:txBody>
                  <a:tcPr/>
                </a:tc>
              </a:tr>
              <a:tr h="313725">
                <a:tc>
                  <a:txBody>
                    <a:bodyPr/>
                    <a:lstStyle/>
                    <a:p>
                      <a:pPr marL="0" marR="0" lvl="0" indent="0" algn="ctr" rtl="0">
                        <a:lnSpc>
                          <a:spcPct val="100000"/>
                        </a:lnSpc>
                        <a:spcBef>
                          <a:spcPts val="0"/>
                        </a:spcBef>
                        <a:spcAft>
                          <a:spcPts val="0"/>
                        </a:spcAft>
                        <a:buSzPct val="25000"/>
                        <a:buNone/>
                      </a:pPr>
                      <a:r>
                        <a:rPr lang="en-US" sz="1400" b="1">
                          <a:solidFill>
                            <a:schemeClr val="dk1"/>
                          </a:solidFill>
                        </a:rPr>
                        <a:t>19</a:t>
                      </a:r>
                    </a:p>
                  </a:txBody>
                  <a:tcPr marL="97150" marR="97150" marT="47900" marB="47900" anchor="ctr">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Calibri"/>
                        <a:buNone/>
                      </a:pPr>
                      <a:r>
                        <a:rPr lang="es-419" sz="1000" noProof="0" dirty="0" smtClean="0"/>
                        <a:t>El estudiante quiere escoger palabras que sean más convincentes para</a:t>
                      </a:r>
                      <a:r>
                        <a:rPr lang="es-419" sz="1000" baseline="0" noProof="0" dirty="0" smtClean="0"/>
                        <a:t> </a:t>
                      </a:r>
                      <a:r>
                        <a:rPr lang="es-419" sz="1000" noProof="0" dirty="0" smtClean="0"/>
                        <a:t> su maestro. ¿Cuáles palabras reemplazarían mejor a las palabras subrayadas?</a:t>
                      </a:r>
                      <a:r>
                        <a:rPr lang="es-419" sz="1000" b="0" i="0" u="none" strike="noStrike" cap="none" noProof="0" dirty="0" smtClean="0">
                          <a:solidFill>
                            <a:schemeClr val="dk1"/>
                          </a:solidFill>
                          <a:latin typeface="Calibri"/>
                          <a:ea typeface="Calibri"/>
                          <a:cs typeface="Calibri"/>
                          <a:sym typeface="Calibri"/>
                        </a:rPr>
                        <a:t> L 3.3.a </a:t>
                      </a:r>
                      <a:endParaRPr lang="es-419" sz="1000" b="0" i="0" u="none" strike="noStrike" cap="none" noProof="0" dirty="0">
                        <a:solidFill>
                          <a:schemeClr val="dk1"/>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SzPct val="25000"/>
                        <a:buNone/>
                      </a:pPr>
                      <a:endParaRPr sz="1100" b="1" i="0">
                        <a:solidFill>
                          <a:srgbClr val="FF0000"/>
                        </a:solidFill>
                      </a:endParaRPr>
                    </a:p>
                  </a:txBody>
                  <a:tcPr marL="97150" marR="97150" marT="47900" marB="47900" anchor="ctr">
                    <a:solidFill>
                      <a:schemeClr val="lt1"/>
                    </a:solidFill>
                  </a:tcPr>
                </a:tc>
                <a:tc hMerge="1">
                  <a:txBody>
                    <a:bodyPr/>
                    <a:lstStyle/>
                    <a:p>
                      <a:endParaRPr lang="en-US"/>
                    </a:p>
                  </a:txBody>
                  <a:tcPr/>
                </a:tc>
              </a:tr>
              <a:tr h="313725">
                <a:tc>
                  <a:txBody>
                    <a:bodyPr/>
                    <a:lstStyle/>
                    <a:p>
                      <a:pPr marL="0" marR="0" lvl="0" indent="0" algn="ctr" rtl="0">
                        <a:lnSpc>
                          <a:spcPct val="100000"/>
                        </a:lnSpc>
                        <a:spcBef>
                          <a:spcPts val="0"/>
                        </a:spcBef>
                        <a:spcAft>
                          <a:spcPts val="0"/>
                        </a:spcAft>
                        <a:buSzPct val="25000"/>
                        <a:buNone/>
                      </a:pPr>
                      <a:r>
                        <a:rPr lang="en-US" sz="1400" b="1">
                          <a:solidFill>
                            <a:schemeClr val="dk1"/>
                          </a:solidFill>
                        </a:rPr>
                        <a:t>20</a:t>
                      </a:r>
                    </a:p>
                  </a:txBody>
                  <a:tcPr marL="97150" marR="97150" marT="47900" marB="47900" anchor="ctr">
                    <a:solidFill>
                      <a:schemeClr val="lt1"/>
                    </a:solidFill>
                  </a:tcPr>
                </a:tc>
                <a:tc gridSpan="2">
                  <a:txBody>
                    <a:bodyPr/>
                    <a:lstStyle/>
                    <a:p>
                      <a:pPr marL="0" marR="0" lvl="0" indent="0" algn="l" rtl="0">
                        <a:lnSpc>
                          <a:spcPct val="100000"/>
                        </a:lnSpc>
                        <a:spcBef>
                          <a:spcPts val="0"/>
                        </a:spcBef>
                        <a:spcAft>
                          <a:spcPts val="0"/>
                        </a:spcAft>
                        <a:buClr>
                          <a:srgbClr val="000000"/>
                        </a:buClr>
                        <a:buSzPct val="25000"/>
                        <a:buFont typeface="Calibri"/>
                        <a:buNone/>
                      </a:pPr>
                      <a:r>
                        <a:rPr lang="es-419" sz="1000" noProof="0" dirty="0" smtClean="0">
                          <a:solidFill>
                            <a:srgbClr val="000000"/>
                          </a:solidFill>
                        </a:rPr>
                        <a:t>¿Qué oración corrige el error de gramática subrayado? </a:t>
                      </a:r>
                      <a:r>
                        <a:rPr lang="es-419" sz="1000" b="0" i="0" u="none" strike="noStrike" cap="none" noProof="0" dirty="0" smtClean="0">
                          <a:solidFill>
                            <a:srgbClr val="000000"/>
                          </a:solidFill>
                          <a:latin typeface="Calibri"/>
                          <a:ea typeface="Calibri"/>
                          <a:cs typeface="Calibri"/>
                          <a:sym typeface="Calibri"/>
                        </a:rPr>
                        <a:t>L.3.2e</a:t>
                      </a:r>
                      <a:endParaRPr lang="es-419" sz="1000" b="0" i="0" u="none" strike="noStrike" cap="none" noProof="0" dirty="0">
                        <a:solidFill>
                          <a:srgbClr val="000000"/>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SzPct val="25000"/>
                        <a:buNone/>
                      </a:pPr>
                      <a:endParaRPr sz="1100" b="1" i="0" dirty="0">
                        <a:solidFill>
                          <a:srgbClr val="FF0000"/>
                        </a:solidFill>
                      </a:endParaRPr>
                    </a:p>
                  </a:txBody>
                  <a:tcPr marL="97150" marR="97150" marT="47900" marB="47900" anchor="ctr">
                    <a:solidFill>
                      <a:schemeClr val="lt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10368408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p:nvPr/>
        </p:nvSpPr>
        <p:spPr>
          <a:xfrm>
            <a:off x="303714" y="251460"/>
            <a:ext cx="7081500" cy="9276300"/>
          </a:xfrm>
          <a:prstGeom prst="rect">
            <a:avLst/>
          </a:prstGeom>
          <a:noFill/>
          <a:ln>
            <a:noFill/>
          </a:ln>
        </p:spPr>
        <p:txBody>
          <a:bodyPr lIns="101875" tIns="50925" rIns="101875" bIns="50925" anchor="t" anchorCtr="0">
            <a:noAutofit/>
          </a:bodyPr>
          <a:lstStyle/>
          <a:p>
            <a:pPr marL="0" marR="0" lvl="0" indent="0" algn="l" rtl="0">
              <a:spcBef>
                <a:spcPts val="0"/>
              </a:spcBef>
              <a:buSzPct val="25000"/>
              <a:buNone/>
            </a:pPr>
            <a:r>
              <a:rPr lang="es-419" sz="1600" b="1" dirty="0" smtClean="0">
                <a:solidFill>
                  <a:schemeClr val="dk1"/>
                </a:solidFill>
                <a:latin typeface="Calibri"/>
                <a:ea typeface="Calibri"/>
                <a:cs typeface="Calibri"/>
                <a:sym typeface="Calibri"/>
              </a:rPr>
              <a:t>Actividad: </a:t>
            </a:r>
            <a:r>
              <a:rPr lang="es-419" sz="1600" i="1" dirty="0" smtClean="0">
                <a:solidFill>
                  <a:schemeClr val="dk1"/>
                </a:solidFill>
                <a:latin typeface="Calibri"/>
                <a:ea typeface="Calibri"/>
                <a:cs typeface="Calibri"/>
                <a:sym typeface="Calibri"/>
              </a:rPr>
              <a:t>D</a:t>
            </a:r>
            <a:r>
              <a:rPr lang="es-419" sz="1300" i="1" dirty="0" smtClean="0">
                <a:solidFill>
                  <a:schemeClr val="dk1"/>
                </a:solidFill>
                <a:latin typeface="Calibri"/>
                <a:ea typeface="Calibri"/>
                <a:cs typeface="Calibri"/>
                <a:sym typeface="Calibri"/>
              </a:rPr>
              <a:t>espués de un desastre natural </a:t>
            </a:r>
          </a:p>
          <a:p>
            <a:pPr marL="0" marR="0" lvl="0" indent="0" algn="l" rtl="0">
              <a:spcBef>
                <a:spcPts val="0"/>
              </a:spcBef>
              <a:buSzPct val="25000"/>
              <a:buNone/>
            </a:pPr>
            <a:endParaRPr lang="es-419" sz="1300" i="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dirty="0" smtClean="0">
                <a:solidFill>
                  <a:schemeClr val="dk1"/>
                </a:solidFill>
                <a:latin typeface="Calibri"/>
                <a:ea typeface="Calibri"/>
                <a:cs typeface="Calibri"/>
                <a:sym typeface="Calibri"/>
              </a:rPr>
              <a:t>[Objetivo: el objetivo del  facilitador es guiar a los estudiantes mientras aprenden sobre los desastres naturales y sus efectos.  El facilitador también ayudará a los estudiantes a entender cómo las diferentes organizaciones de asistencia ayudan con las secuelas que deja un desastre natural.]</a:t>
            </a:r>
          </a:p>
          <a:p>
            <a:pPr marL="0" marR="0" lvl="0" indent="0" algn="l" rtl="0">
              <a:spcBef>
                <a:spcPts val="0"/>
              </a:spcBef>
              <a:buNone/>
            </a:pPr>
            <a:endParaRPr lang="es-419" sz="1300" i="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62" b="1" dirty="0" smtClean="0">
                <a:solidFill>
                  <a:schemeClr val="dk1"/>
                </a:solidFill>
                <a:latin typeface="Calibri"/>
                <a:ea typeface="Calibri"/>
                <a:cs typeface="Calibri"/>
                <a:sym typeface="Calibri"/>
              </a:rPr>
              <a:t>El facilitador dice</a:t>
            </a:r>
            <a:r>
              <a:rPr lang="es-419" sz="1300" b="1" dirty="0" smtClean="0">
                <a:solidFill>
                  <a:schemeClr val="dk1"/>
                </a:solidFill>
                <a:latin typeface="Calibri"/>
                <a:ea typeface="Calibri"/>
                <a:cs typeface="Calibri"/>
                <a:sym typeface="Calibri"/>
              </a:rPr>
              <a:t>: </a:t>
            </a:r>
            <a:r>
              <a:rPr lang="es-419" sz="1300" i="1" dirty="0" smtClean="0">
                <a:solidFill>
                  <a:schemeClr val="dk1"/>
                </a:solidFill>
                <a:latin typeface="Calibri"/>
                <a:ea typeface="Calibri"/>
                <a:cs typeface="Calibri"/>
                <a:sym typeface="Calibri"/>
              </a:rPr>
              <a:t>Hoy hablaremos de lo que sucede cuando ocurre un desastre natural y las diferentes formas de ayudas que se suministran después.  Comencemos listando algunos desastres naturales.</a:t>
            </a:r>
          </a:p>
          <a:p>
            <a:pPr marL="0" marR="0" lvl="0" indent="0" algn="l" rtl="0">
              <a:spcBef>
                <a:spcPts val="0"/>
              </a:spcBef>
              <a:buSzPct val="25000"/>
              <a:buNone/>
            </a:pPr>
            <a:endParaRPr lang="es-419" sz="1300" i="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dirty="0" smtClean="0">
                <a:solidFill>
                  <a:schemeClr val="dk1"/>
                </a:solidFill>
                <a:latin typeface="Calibri"/>
                <a:ea typeface="Calibri"/>
                <a:cs typeface="Calibri"/>
                <a:sym typeface="Calibri"/>
              </a:rPr>
              <a:t>[Pida a los estudiantes que trabajen en grupos y que hagan una lista de diferentes desastres naturales.]</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b="1" dirty="0" smtClean="0">
                <a:solidFill>
                  <a:schemeClr val="dk1"/>
                </a:solidFill>
                <a:latin typeface="Calibri"/>
                <a:ea typeface="Calibri"/>
                <a:cs typeface="Calibri"/>
                <a:sym typeface="Calibri"/>
              </a:rPr>
              <a:t>Preguntas de discusión: </a:t>
            </a:r>
            <a:r>
              <a:rPr lang="es-419" sz="1300" dirty="0" smtClean="0">
                <a:solidFill>
                  <a:schemeClr val="dk1"/>
                </a:solidFill>
                <a:latin typeface="Calibri"/>
                <a:ea typeface="Calibri"/>
                <a:cs typeface="Calibri"/>
                <a:sym typeface="Calibri"/>
              </a:rPr>
              <a:t>¿Qué son desastres naturales?</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b="1" dirty="0" smtClean="0">
                <a:solidFill>
                  <a:schemeClr val="dk1"/>
                </a:solidFill>
                <a:latin typeface="Calibri"/>
                <a:ea typeface="Calibri"/>
                <a:cs typeface="Calibri"/>
                <a:sym typeface="Calibri"/>
              </a:rPr>
              <a:t>Posibles respuestas de los estudiantes: </a:t>
            </a:r>
          </a:p>
          <a:p>
            <a:pPr marL="191029" lvl="0" indent="-191029"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Huracanes</a:t>
            </a:r>
          </a:p>
          <a:p>
            <a:pPr marL="191029" lvl="0" indent="-191029"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Terremotos</a:t>
            </a:r>
          </a:p>
          <a:p>
            <a:pPr marL="191029" lvl="0" indent="-191029"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Tornados</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Tormentas de nieve</a:t>
            </a:r>
          </a:p>
          <a:p>
            <a:pPr marL="191029" lvl="0" indent="-191029"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Fenómenos naturales que causan destrucción</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lvl="0">
              <a:buSzPct val="25000"/>
            </a:pPr>
            <a:r>
              <a:rPr lang="es-419" sz="1262" b="1" dirty="0" smtClean="0">
                <a:solidFill>
                  <a:schemeClr val="dk1"/>
                </a:solidFill>
                <a:latin typeface="Calibri"/>
                <a:ea typeface="Calibri"/>
                <a:cs typeface="Calibri"/>
                <a:sym typeface="Calibri"/>
              </a:rPr>
              <a:t>El facilitador dice</a:t>
            </a:r>
            <a:r>
              <a:rPr lang="es-419" sz="1300" b="1" dirty="0" smtClean="0">
                <a:solidFill>
                  <a:schemeClr val="dk1"/>
                </a:solidFill>
                <a:latin typeface="Calibri"/>
                <a:ea typeface="Calibri"/>
                <a:cs typeface="Calibri"/>
                <a:sym typeface="Calibri"/>
              </a:rPr>
              <a:t>: </a:t>
            </a:r>
            <a:r>
              <a:rPr lang="es-419" sz="1300" i="1" dirty="0" smtClean="0">
                <a:solidFill>
                  <a:schemeClr val="dk1"/>
                </a:solidFill>
                <a:latin typeface="Calibri"/>
                <a:ea typeface="Calibri"/>
                <a:cs typeface="Calibri"/>
                <a:sym typeface="Calibri"/>
              </a:rPr>
              <a:t>Cuando ocurren desastres naturales siempre </a:t>
            </a:r>
            <a:r>
              <a:rPr lang="es-419" sz="1300" i="1" dirty="0">
                <a:solidFill>
                  <a:schemeClr val="dk1"/>
                </a:solidFill>
                <a:latin typeface="Calibri"/>
                <a:ea typeface="Calibri"/>
                <a:cs typeface="Calibri"/>
                <a:sym typeface="Calibri"/>
              </a:rPr>
              <a:t>hay </a:t>
            </a:r>
            <a:r>
              <a:rPr lang="es-419" sz="1300" i="1" dirty="0" smtClean="0">
                <a:solidFill>
                  <a:schemeClr val="dk1"/>
                </a:solidFill>
                <a:latin typeface="Calibri"/>
                <a:ea typeface="Calibri"/>
                <a:cs typeface="Calibri"/>
                <a:sym typeface="Calibri"/>
              </a:rPr>
              <a:t>destrucción y devastación  </a:t>
            </a:r>
            <a:r>
              <a:rPr lang="es-419" sz="1300" i="1" dirty="0">
                <a:solidFill>
                  <a:schemeClr val="dk1"/>
                </a:solidFill>
                <a:latin typeface="Calibri"/>
                <a:ea typeface="Calibri"/>
                <a:cs typeface="Calibri"/>
                <a:sym typeface="Calibri"/>
              </a:rPr>
              <a:t>después</a:t>
            </a:r>
            <a:r>
              <a:rPr lang="es-419" sz="1300" i="1" dirty="0" smtClean="0">
                <a:solidFill>
                  <a:schemeClr val="dk1"/>
                </a:solidFill>
                <a:latin typeface="Calibri"/>
                <a:ea typeface="Calibri"/>
                <a:cs typeface="Calibri"/>
                <a:sym typeface="Calibri"/>
              </a:rPr>
              <a:t>.  Muchos edificios y casas son destruidos y lo único que queda son los escombros.</a:t>
            </a:r>
          </a:p>
          <a:p>
            <a:pPr marL="0" marR="0" lvl="0" indent="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dirty="0" smtClean="0">
                <a:solidFill>
                  <a:schemeClr val="dk1"/>
                </a:solidFill>
                <a:latin typeface="Calibri"/>
                <a:ea typeface="Calibri"/>
                <a:cs typeface="Calibri"/>
                <a:sym typeface="Calibri"/>
              </a:rPr>
              <a:t>[Muestre las figuras 1 y 2]</a:t>
            </a:r>
          </a:p>
          <a:p>
            <a:pPr marL="0" marR="0" lvl="0" indent="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62" b="1" dirty="0" smtClean="0">
                <a:solidFill>
                  <a:schemeClr val="dk1"/>
                </a:solidFill>
                <a:latin typeface="Calibri"/>
                <a:ea typeface="Calibri"/>
                <a:cs typeface="Calibri"/>
                <a:sym typeface="Calibri"/>
              </a:rPr>
              <a:t>El facilitador dice</a:t>
            </a:r>
            <a:r>
              <a:rPr lang="es-419" sz="1300" b="1" dirty="0" smtClean="0">
                <a:solidFill>
                  <a:schemeClr val="dk1"/>
                </a:solidFill>
                <a:latin typeface="Calibri"/>
                <a:ea typeface="Calibri"/>
                <a:cs typeface="Calibri"/>
                <a:sym typeface="Calibri"/>
              </a:rPr>
              <a:t>:</a:t>
            </a:r>
            <a:r>
              <a:rPr lang="es-419" sz="1300" dirty="0" smtClean="0">
                <a:solidFill>
                  <a:schemeClr val="dk1"/>
                </a:solidFill>
                <a:latin typeface="Calibri"/>
                <a:ea typeface="Calibri"/>
                <a:cs typeface="Calibri"/>
                <a:sym typeface="Calibri"/>
              </a:rPr>
              <a:t>  </a:t>
            </a:r>
            <a:r>
              <a:rPr lang="es-419" sz="1300" i="1" dirty="0" smtClean="0">
                <a:solidFill>
                  <a:schemeClr val="dk1"/>
                </a:solidFill>
                <a:latin typeface="Calibri"/>
                <a:ea typeface="Calibri"/>
                <a:cs typeface="Calibri"/>
                <a:sym typeface="Calibri"/>
              </a:rPr>
              <a:t>Estas son fotografías de un tornado y el daño que ha dejado a su paso.</a:t>
            </a:r>
          </a:p>
          <a:p>
            <a:pPr marL="0" marR="0" lvl="0" indent="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b="1" dirty="0" smtClean="0">
                <a:solidFill>
                  <a:schemeClr val="dk1"/>
                </a:solidFill>
                <a:latin typeface="Calibri"/>
                <a:ea typeface="Calibri"/>
                <a:cs typeface="Calibri"/>
                <a:sym typeface="Calibri"/>
              </a:rPr>
              <a:t>Preguntas de discusión: </a:t>
            </a:r>
            <a:r>
              <a:rPr lang="es-419" sz="1300" dirty="0" smtClean="0">
                <a:solidFill>
                  <a:schemeClr val="dk1"/>
                </a:solidFill>
                <a:latin typeface="Calibri"/>
                <a:ea typeface="Calibri"/>
                <a:cs typeface="Calibri"/>
                <a:sym typeface="Calibri"/>
              </a:rPr>
              <a:t>¿Cómo causa destrucción un tornado?</a:t>
            </a:r>
          </a:p>
          <a:p>
            <a:pPr marL="0" marR="0" lvl="0" indent="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dirty="0" smtClean="0">
                <a:solidFill>
                  <a:schemeClr val="dk1"/>
                </a:solidFill>
                <a:latin typeface="Calibri"/>
                <a:ea typeface="Calibri"/>
                <a:cs typeface="Calibri"/>
                <a:sym typeface="Calibri"/>
              </a:rPr>
              <a:t>[Pida a los estudiantes que discutan esta pregunta con un compañero y entonces que compartan con todo el grupo.] </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419" sz="1300" b="1" dirty="0" smtClean="0">
                <a:solidFill>
                  <a:schemeClr val="dk1"/>
                </a:solidFill>
                <a:latin typeface="Calibri"/>
                <a:ea typeface="Calibri"/>
                <a:cs typeface="Calibri"/>
                <a:sym typeface="Calibri"/>
              </a:rPr>
              <a:t>Posibles respuestas de los estudiantes</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gira muy rápidamente</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tiene vientos rotativos que aumentan en velocidad </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se mueve como un embudo gigante levantando cosas y arrojándolas al aire </a:t>
            </a:r>
          </a:p>
          <a:p>
            <a:pPr marR="0" lvl="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dirty="0" smtClean="0">
                <a:solidFill>
                  <a:schemeClr val="dk1"/>
                </a:solidFill>
                <a:latin typeface="Calibri"/>
                <a:ea typeface="Calibri"/>
                <a:cs typeface="Calibri"/>
                <a:sym typeface="Calibri"/>
              </a:rPr>
              <a:t>[Muestre la figura 3]</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62" b="1" dirty="0" smtClean="0">
                <a:solidFill>
                  <a:schemeClr val="dk1"/>
                </a:solidFill>
                <a:latin typeface="Calibri"/>
                <a:ea typeface="Calibri"/>
                <a:cs typeface="Calibri"/>
                <a:sym typeface="Calibri"/>
              </a:rPr>
              <a:t>El facilitador dice</a:t>
            </a:r>
            <a:r>
              <a:rPr lang="es-419" sz="1300" b="1" dirty="0" smtClean="0">
                <a:solidFill>
                  <a:schemeClr val="dk1"/>
                </a:solidFill>
                <a:latin typeface="Calibri"/>
                <a:ea typeface="Calibri"/>
                <a:cs typeface="Calibri"/>
                <a:sym typeface="Calibri"/>
              </a:rPr>
              <a:t>: </a:t>
            </a:r>
            <a:r>
              <a:rPr lang="es-419" sz="1300" i="1" dirty="0" smtClean="0">
                <a:solidFill>
                  <a:schemeClr val="dk1"/>
                </a:solidFill>
                <a:latin typeface="Calibri"/>
                <a:ea typeface="Calibri"/>
                <a:cs typeface="Calibri"/>
                <a:sym typeface="Calibri"/>
              </a:rPr>
              <a:t>Ahora miren esta fotografía tomada después de un terremoto.</a:t>
            </a:r>
          </a:p>
          <a:p>
            <a:pPr marL="0" marR="0" lvl="0" indent="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b="1" dirty="0" smtClean="0">
                <a:solidFill>
                  <a:schemeClr val="dk1"/>
                </a:solidFill>
                <a:latin typeface="Calibri"/>
                <a:ea typeface="Calibri"/>
                <a:cs typeface="Calibri"/>
                <a:sym typeface="Calibri"/>
              </a:rPr>
              <a:t>Preguntas de discusión:</a:t>
            </a:r>
            <a:r>
              <a:rPr lang="es-419" sz="1300" dirty="0" smtClean="0">
                <a:solidFill>
                  <a:schemeClr val="dk1"/>
                </a:solidFill>
                <a:latin typeface="Calibri"/>
                <a:ea typeface="Calibri"/>
                <a:cs typeface="Calibri"/>
                <a:sym typeface="Calibri"/>
              </a:rPr>
              <a:t> ¿Cómo es diferente la destrucción causada por un terremoto de la destrucción causada por un  tornado?</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marL="0" marR="0" lvl="0" indent="0" algn="l" rtl="0">
              <a:spcBef>
                <a:spcPts val="0"/>
              </a:spcBef>
              <a:buNone/>
            </a:pPr>
            <a:endParaRPr lang="es-419" sz="1300" dirty="0">
              <a:solidFill>
                <a:schemeClr val="dk1"/>
              </a:solidFill>
              <a:latin typeface="Calibri"/>
              <a:ea typeface="Calibri"/>
              <a:cs typeface="Calibri"/>
              <a:sym typeface="Calibri"/>
            </a:endParaRPr>
          </a:p>
        </p:txBody>
      </p:sp>
      <p:sp>
        <p:nvSpPr>
          <p:cNvPr id="3" name="Slide Number Placeholder 1"/>
          <p:cNvSpPr>
            <a:spLocks noGrp="1"/>
          </p:cNvSpPr>
          <p:nvPr>
            <p:ph type="sldNum" idx="12"/>
          </p:nvPr>
        </p:nvSpPr>
        <p:spPr>
          <a:xfrm>
            <a:off x="6930389" y="9601200"/>
            <a:ext cx="842009" cy="457200"/>
          </a:xfrm>
        </p:spPr>
        <p:txBody>
          <a:bodyPr/>
          <a:lstStyle/>
          <a:p>
            <a:pPr marL="0" marR="0" lvl="0" indent="0" algn="r" rtl="0">
              <a:spcBef>
                <a:spcPts val="0"/>
              </a:spcBef>
              <a:buSzPct val="25000"/>
              <a:buNone/>
            </a:pPr>
            <a:r>
              <a:rPr lang="es-419" sz="1200" dirty="0" smtClean="0">
                <a:solidFill>
                  <a:srgbClr val="888888"/>
                </a:solidFill>
                <a:latin typeface="Calibri"/>
                <a:ea typeface="Calibri"/>
                <a:cs typeface="Calibri"/>
                <a:sym typeface="Calibri"/>
              </a:rPr>
              <a:t>6</a:t>
            </a:r>
            <a:endParaRPr lang="es-419" sz="1200" dirty="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303714" y="251460"/>
            <a:ext cx="7081500" cy="7448100"/>
          </a:xfrm>
          <a:prstGeom prst="rect">
            <a:avLst/>
          </a:prstGeom>
          <a:noFill/>
          <a:ln>
            <a:noFill/>
          </a:ln>
        </p:spPr>
        <p:txBody>
          <a:bodyPr lIns="101875" tIns="50925" rIns="101875" bIns="50925" anchor="t" anchorCtr="0">
            <a:noAutofit/>
          </a:bodyPr>
          <a:lstStyle/>
          <a:p>
            <a:pPr marL="0" marR="0" lvl="0" indent="0" algn="l" rtl="0">
              <a:spcBef>
                <a:spcPts val="0"/>
              </a:spcBef>
              <a:buSzPct val="25000"/>
              <a:buNone/>
            </a:pPr>
            <a:r>
              <a:rPr lang="es-419" sz="1600" b="1" dirty="0" smtClean="0">
                <a:solidFill>
                  <a:schemeClr val="dk1"/>
                </a:solidFill>
                <a:latin typeface="Calibri"/>
                <a:ea typeface="Calibri"/>
                <a:cs typeface="Calibri"/>
                <a:sym typeface="Calibri"/>
              </a:rPr>
              <a:t> </a:t>
            </a:r>
          </a:p>
          <a:p>
            <a:pPr marL="0" marR="0" lvl="0" indent="0" algn="l" rtl="0">
              <a:spcBef>
                <a:spcPts val="0"/>
              </a:spcBef>
              <a:buSzPct val="25000"/>
              <a:buNone/>
            </a:pPr>
            <a:r>
              <a:rPr lang="es-419" sz="1300" b="1" dirty="0" smtClean="0">
                <a:solidFill>
                  <a:schemeClr val="dk1"/>
                </a:solidFill>
                <a:latin typeface="Calibri"/>
                <a:ea typeface="Calibri"/>
                <a:cs typeface="Calibri"/>
                <a:sym typeface="Calibri"/>
              </a:rPr>
              <a:t>Posibles respuestas de los estudiantes: </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La tierra se mueve desde abajo y destruye las carreteras </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No hay viento ni lluvia durante un terremoto </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Los edificios se derrumban debido al movimiento de la tierra en vez de ser arrasados por el viento </a:t>
            </a:r>
          </a:p>
          <a:p>
            <a:pPr marL="191029" marR="0" lvl="0" indent="-191029" algn="l" rtl="0">
              <a:spcBef>
                <a:spcPts val="0"/>
              </a:spcBef>
              <a:buClr>
                <a:schemeClr val="dk1"/>
              </a:buClr>
              <a:buFont typeface="Arial"/>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dirty="0" smtClean="0">
                <a:solidFill>
                  <a:schemeClr val="dk1"/>
                </a:solidFill>
                <a:latin typeface="Calibri"/>
                <a:ea typeface="Calibri"/>
                <a:cs typeface="Calibri"/>
                <a:sym typeface="Calibri"/>
              </a:rPr>
              <a:t>[Muestre las figuras 4 y 5]</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62" b="1" dirty="0" smtClean="0">
                <a:solidFill>
                  <a:schemeClr val="dk1"/>
                </a:solidFill>
                <a:latin typeface="Calibri"/>
                <a:ea typeface="Calibri"/>
                <a:cs typeface="Calibri"/>
                <a:sym typeface="Calibri"/>
              </a:rPr>
              <a:t>El facilitador dice</a:t>
            </a:r>
            <a:r>
              <a:rPr lang="es-419" sz="1300" b="1" dirty="0" smtClean="0">
                <a:solidFill>
                  <a:schemeClr val="dk1"/>
                </a:solidFill>
                <a:latin typeface="Calibri"/>
                <a:ea typeface="Calibri"/>
                <a:cs typeface="Calibri"/>
                <a:sym typeface="Calibri"/>
              </a:rPr>
              <a:t>: </a:t>
            </a:r>
            <a:r>
              <a:rPr lang="es-419" sz="1300" i="1" dirty="0" smtClean="0">
                <a:solidFill>
                  <a:schemeClr val="dk1"/>
                </a:solidFill>
                <a:latin typeface="Calibri"/>
                <a:ea typeface="Calibri"/>
                <a:cs typeface="Calibri"/>
                <a:sym typeface="Calibri"/>
              </a:rPr>
              <a:t>Estas son fotografías de un huracán y las secuelas que deja un huracán.  Tanto los huracanes como los tornados tienen fuertes vientos y lluvia, pero son tormentas de diferentes tipos.  ¿Puede alguien decirnos de qué maneras son diferentes?</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dirty="0" smtClean="0">
                <a:solidFill>
                  <a:schemeClr val="dk1"/>
                </a:solidFill>
                <a:latin typeface="Calibri"/>
                <a:ea typeface="Calibri"/>
                <a:cs typeface="Calibri"/>
                <a:sym typeface="Calibri"/>
              </a:rPr>
              <a:t>[Llame a un estudiante y discuta la respuesta con la clase.]</a:t>
            </a:r>
          </a:p>
          <a:p>
            <a:pPr marL="0" marR="0" lvl="0" indent="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b="1" dirty="0" smtClean="0">
                <a:solidFill>
                  <a:schemeClr val="dk1"/>
                </a:solidFill>
                <a:latin typeface="Calibri"/>
                <a:ea typeface="Calibri"/>
                <a:cs typeface="Calibri"/>
                <a:sym typeface="Calibri"/>
              </a:rPr>
              <a:t>Preguntas de discusión: </a:t>
            </a:r>
            <a:r>
              <a:rPr lang="es-419" sz="1300" dirty="0" smtClean="0">
                <a:solidFill>
                  <a:schemeClr val="dk1"/>
                </a:solidFill>
                <a:latin typeface="Calibri"/>
                <a:ea typeface="Calibri"/>
                <a:cs typeface="Calibri"/>
                <a:sym typeface="Calibri"/>
              </a:rPr>
              <a:t>¿Cómo reciben ayuda las personas después de un desastre natural?</a:t>
            </a:r>
          </a:p>
          <a:p>
            <a:pPr marL="0" marR="0" lvl="0" indent="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b="1" dirty="0" smtClean="0">
                <a:solidFill>
                  <a:schemeClr val="dk1"/>
                </a:solidFill>
                <a:latin typeface="Calibri"/>
                <a:ea typeface="Calibri"/>
                <a:cs typeface="Calibri"/>
                <a:sym typeface="Calibri"/>
              </a:rPr>
              <a:t>Posibles respuestas de los estudiantes: </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de la policía y los bomberos </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del gobierno</a:t>
            </a:r>
          </a:p>
          <a:p>
            <a:pPr marL="191029" marR="0" lvl="0" indent="-191029" algn="l" rtl="0">
              <a:spcBef>
                <a:spcPts val="0"/>
              </a:spcBef>
              <a:buClr>
                <a:schemeClr val="dk1"/>
              </a:buClr>
              <a:buSzPct val="100000"/>
              <a:buFont typeface="Arial"/>
              <a:buChar char="•"/>
            </a:pPr>
            <a:r>
              <a:rPr lang="es-419" sz="1300" dirty="0" smtClean="0">
                <a:solidFill>
                  <a:schemeClr val="dk1"/>
                </a:solidFill>
                <a:latin typeface="Calibri"/>
                <a:ea typeface="Calibri"/>
                <a:cs typeface="Calibri"/>
                <a:sym typeface="Calibri"/>
              </a:rPr>
              <a:t>de la Cruz Roja</a:t>
            </a:r>
          </a:p>
          <a:p>
            <a:pPr marL="191029" marR="0" lvl="0" indent="-191029" algn="l" rtl="0">
              <a:spcBef>
                <a:spcPts val="0"/>
              </a:spcBef>
              <a:buClr>
                <a:schemeClr val="dk1"/>
              </a:buClr>
              <a:buFont typeface="Arial"/>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00" dirty="0" smtClean="0">
                <a:solidFill>
                  <a:schemeClr val="dk1"/>
                </a:solidFill>
                <a:latin typeface="Calibri"/>
                <a:ea typeface="Calibri"/>
                <a:cs typeface="Calibri"/>
                <a:sym typeface="Calibri"/>
              </a:rPr>
              <a:t>[Muestre la  figura 6]</a:t>
            </a:r>
          </a:p>
          <a:p>
            <a:pPr marL="191029" marR="0" lvl="0" indent="-191029" algn="l" rtl="0">
              <a:spcBef>
                <a:spcPts val="0"/>
              </a:spcBef>
              <a:buClr>
                <a:schemeClr val="dk1"/>
              </a:buClr>
              <a:buFont typeface="Arial"/>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62" b="1" dirty="0" smtClean="0">
                <a:solidFill>
                  <a:schemeClr val="dk1"/>
                </a:solidFill>
                <a:latin typeface="Calibri"/>
                <a:ea typeface="Calibri"/>
                <a:cs typeface="Calibri"/>
                <a:sym typeface="Calibri"/>
              </a:rPr>
              <a:t>El facilitador dice</a:t>
            </a:r>
            <a:r>
              <a:rPr lang="es-419" sz="1300" b="1" dirty="0" smtClean="0">
                <a:solidFill>
                  <a:schemeClr val="dk1"/>
                </a:solidFill>
                <a:latin typeface="Calibri"/>
                <a:ea typeface="Calibri"/>
                <a:cs typeface="Calibri"/>
                <a:sym typeface="Calibri"/>
              </a:rPr>
              <a:t>: </a:t>
            </a:r>
            <a:r>
              <a:rPr lang="es-419" sz="1300" i="1" dirty="0" smtClean="0">
                <a:solidFill>
                  <a:schemeClr val="dk1"/>
                </a:solidFill>
                <a:latin typeface="Calibri"/>
                <a:ea typeface="Calibri"/>
                <a:cs typeface="Calibri"/>
                <a:sym typeface="Calibri"/>
              </a:rPr>
              <a:t>Después de la devastación de un desastre natural muchas personas quedan sin comida y techo.  Además les quedan montones de escombros que necesitan ser removidos antes de que puedan empezar a reconstruir. Hay muchas organizaciones alrededor del mundo que ayudan a las comunidades a lidiar con las secuelas que dejan los desastres naturales. Estos hombres y mujeres dedican sus vidas a ayudar a las personas a recuperarse de los desastres, proveyéndoles alimento, ropa, techo y asistencia médica. He aquí los logotipos de algunas de esas organizaciones.</a:t>
            </a:r>
          </a:p>
          <a:p>
            <a:pPr marL="0" marR="0" lvl="0" indent="0" algn="l" rtl="0">
              <a:spcBef>
                <a:spcPts val="0"/>
              </a:spcBef>
              <a:buNone/>
            </a:pPr>
            <a:endParaRPr lang="es-419" sz="130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262" b="1" dirty="0" smtClean="0">
                <a:solidFill>
                  <a:schemeClr val="dk1"/>
                </a:solidFill>
                <a:latin typeface="Calibri"/>
                <a:ea typeface="Calibri"/>
                <a:cs typeface="Calibri"/>
                <a:sym typeface="Calibri"/>
              </a:rPr>
              <a:t>El facilitador dice</a:t>
            </a:r>
            <a:r>
              <a:rPr lang="es-419" sz="1300" b="1" dirty="0" smtClean="0">
                <a:solidFill>
                  <a:schemeClr val="dk1"/>
                </a:solidFill>
                <a:latin typeface="Calibri"/>
                <a:ea typeface="Calibri"/>
                <a:cs typeface="Calibri"/>
                <a:sym typeface="Calibri"/>
              </a:rPr>
              <a:t>:  </a:t>
            </a:r>
            <a:r>
              <a:rPr lang="es-419" sz="1300" i="1" dirty="0" smtClean="0">
                <a:solidFill>
                  <a:schemeClr val="dk1"/>
                </a:solidFill>
                <a:latin typeface="Calibri"/>
                <a:ea typeface="Calibri"/>
                <a:cs typeface="Calibri"/>
                <a:sym typeface="Calibri"/>
              </a:rPr>
              <a:t>En su tarea de rendimiento, estarán aprendiendo más sobre la Cruz Roja.</a:t>
            </a:r>
          </a:p>
          <a:p>
            <a:pPr marL="0" marR="0" lvl="0" indent="0" algn="l" rtl="0">
              <a:spcBef>
                <a:spcPts val="0"/>
              </a:spcBef>
              <a:buSzPct val="25000"/>
              <a:buNone/>
            </a:pPr>
            <a:r>
              <a:rPr lang="es-419" sz="1300" i="1" dirty="0" smtClean="0">
                <a:solidFill>
                  <a:schemeClr val="dk1"/>
                </a:solidFill>
                <a:latin typeface="Calibri"/>
                <a:ea typeface="Calibri"/>
                <a:cs typeface="Calibri"/>
                <a:sym typeface="Calibri"/>
              </a:rPr>
              <a:t>El trabajo en grupo que hicieron hoy debe ayudarles a prepararse para la investigación y el escrito que van a hacer en la tarea de rendimiento.</a:t>
            </a: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marL="0" marR="0" lvl="0" indent="0" algn="l" rtl="0">
              <a:spcBef>
                <a:spcPts val="0"/>
              </a:spcBef>
              <a:buNone/>
            </a:pPr>
            <a:endParaRPr lang="es-419" sz="1300" b="1"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419" sz="1300" b="1" dirty="0" smtClean="0">
                <a:solidFill>
                  <a:schemeClr val="dk1"/>
                </a:solidFill>
                <a:latin typeface="Calibri"/>
                <a:ea typeface="Calibri"/>
                <a:cs typeface="Calibri"/>
                <a:sym typeface="Calibri"/>
              </a:rPr>
              <a:t>Nota: El facilitador debe recoger las notas de los estudiantes de esta actividad.</a:t>
            </a:r>
          </a:p>
          <a:p>
            <a:pPr marL="0" marR="0" lvl="0" indent="0" algn="l" rtl="0">
              <a:spcBef>
                <a:spcPts val="0"/>
              </a:spcBef>
              <a:buNone/>
            </a:pPr>
            <a:endParaRPr lang="es-419" sz="1200" b="1" dirty="0">
              <a:solidFill>
                <a:schemeClr val="dk1"/>
              </a:solidFill>
              <a:latin typeface="Calibri"/>
              <a:ea typeface="Calibri"/>
              <a:cs typeface="Calibri"/>
              <a:sym typeface="Calibri"/>
            </a:endParaRPr>
          </a:p>
        </p:txBody>
      </p:sp>
      <p:sp>
        <p:nvSpPr>
          <p:cNvPr id="3" name="Slide Number Placeholder 1"/>
          <p:cNvSpPr>
            <a:spLocks noGrp="1"/>
          </p:cNvSpPr>
          <p:nvPr>
            <p:ph type="sldNum" idx="12"/>
          </p:nvPr>
        </p:nvSpPr>
        <p:spPr>
          <a:xfrm>
            <a:off x="6930389" y="9601200"/>
            <a:ext cx="842009" cy="457200"/>
          </a:xfrm>
        </p:spPr>
        <p:txBody>
          <a:bodyPr/>
          <a:lstStyle/>
          <a:p>
            <a:pPr marL="0" marR="0" lvl="0" indent="0" algn="r" rtl="0">
              <a:spcBef>
                <a:spcPts val="0"/>
              </a:spcBef>
              <a:buSzPct val="25000"/>
              <a:buNone/>
            </a:pPr>
            <a:r>
              <a:rPr lang="en-US" sz="1200" dirty="0" smtClean="0">
                <a:solidFill>
                  <a:srgbClr val="888888"/>
                </a:solidFill>
                <a:latin typeface="Calibri"/>
                <a:ea typeface="Calibri"/>
                <a:cs typeface="Calibri"/>
                <a:sym typeface="Calibri"/>
              </a:rPr>
              <a:t>7</a:t>
            </a:r>
            <a:endParaRPr lang="en-US" sz="1200" dirty="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p:nvPr/>
        </p:nvSpPr>
        <p:spPr>
          <a:xfrm>
            <a:off x="1929669" y="301330"/>
            <a:ext cx="3886200" cy="410653"/>
          </a:xfrm>
          <a:prstGeom prst="rect">
            <a:avLst/>
          </a:prstGeom>
          <a:noFill/>
          <a:ln>
            <a:noFill/>
          </a:ln>
        </p:spPr>
        <p:txBody>
          <a:bodyPr lIns="101875" tIns="50925" rIns="101875" bIns="50925" anchor="t" anchorCtr="0">
            <a:noAutofit/>
          </a:bodyPr>
          <a:lstStyle/>
          <a:p>
            <a:pPr lvl="0" algn="ctr" rtl="0">
              <a:spcBef>
                <a:spcPts val="0"/>
              </a:spcBef>
              <a:buClr>
                <a:schemeClr val="dk1"/>
              </a:buClr>
              <a:buSzPct val="25000"/>
              <a:buFont typeface="Arial"/>
              <a:buNone/>
            </a:pPr>
            <a:r>
              <a:rPr lang="en-US" sz="2200" dirty="0" err="1">
                <a:solidFill>
                  <a:schemeClr val="dk1"/>
                </a:solidFill>
                <a:latin typeface="Calibri"/>
                <a:ea typeface="Calibri"/>
                <a:cs typeface="Calibri"/>
                <a:sym typeface="Calibri"/>
              </a:rPr>
              <a:t>Materiales</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complementarios</a:t>
            </a:r>
            <a:endParaRPr lang="en-US" sz="2200" dirty="0">
              <a:solidFill>
                <a:schemeClr val="dk1"/>
              </a:solidFill>
              <a:latin typeface="Calibri"/>
              <a:ea typeface="Calibri"/>
              <a:cs typeface="Calibri"/>
              <a:sym typeface="Calibri"/>
            </a:endParaRPr>
          </a:p>
        </p:txBody>
      </p:sp>
      <p:pic>
        <p:nvPicPr>
          <p:cNvPr id="415" name="Shape 415"/>
          <p:cNvPicPr preferRelativeResize="0"/>
          <p:nvPr/>
        </p:nvPicPr>
        <p:blipFill rotWithShape="1">
          <a:blip r:embed="rId3">
            <a:alphaModFix/>
          </a:blip>
          <a:srcRect/>
          <a:stretch/>
        </p:blipFill>
        <p:spPr>
          <a:xfrm>
            <a:off x="1813559" y="1341111"/>
            <a:ext cx="4317900" cy="3279600"/>
          </a:xfrm>
          <a:prstGeom prst="rect">
            <a:avLst/>
          </a:prstGeom>
          <a:noFill/>
          <a:ln>
            <a:noFill/>
          </a:ln>
        </p:spPr>
      </p:pic>
      <p:pic>
        <p:nvPicPr>
          <p:cNvPr id="416" name="Shape 416"/>
          <p:cNvPicPr preferRelativeResize="0"/>
          <p:nvPr/>
        </p:nvPicPr>
        <p:blipFill rotWithShape="1">
          <a:blip r:embed="rId4">
            <a:alphaModFix/>
          </a:blip>
          <a:srcRect/>
          <a:stretch/>
        </p:blipFill>
        <p:spPr>
          <a:xfrm>
            <a:off x="1036320" y="5364480"/>
            <a:ext cx="6045199" cy="3300413"/>
          </a:xfrm>
          <a:prstGeom prst="rect">
            <a:avLst/>
          </a:prstGeom>
          <a:noFill/>
          <a:ln>
            <a:noFill/>
          </a:ln>
        </p:spPr>
      </p:pic>
      <p:sp>
        <p:nvSpPr>
          <p:cNvPr id="417" name="Shape 417"/>
          <p:cNvSpPr txBox="1"/>
          <p:nvPr/>
        </p:nvSpPr>
        <p:spPr>
          <a:xfrm>
            <a:off x="3284858" y="822819"/>
            <a:ext cx="1175823" cy="595199"/>
          </a:xfrm>
          <a:prstGeom prst="rect">
            <a:avLst/>
          </a:prstGeom>
          <a:noFill/>
          <a:ln>
            <a:noFill/>
          </a:ln>
        </p:spPr>
        <p:txBody>
          <a:bodyPr lIns="101875" tIns="50925" rIns="101875" bIns="50925" anchor="t" anchorCtr="0">
            <a:noAutofit/>
          </a:bodyPr>
          <a:lstStyle/>
          <a:p>
            <a:pPr marL="0" marR="0" lvl="0" indent="0" algn="ctr" rtl="0">
              <a:spcBef>
                <a:spcPts val="0"/>
              </a:spcBef>
              <a:buSzPct val="25000"/>
              <a:buNone/>
            </a:pPr>
            <a:r>
              <a:rPr lang="en-US" sz="1600" dirty="0" err="1">
                <a:solidFill>
                  <a:schemeClr val="dk1"/>
                </a:solidFill>
                <a:latin typeface="Calibri"/>
                <a:ea typeface="Calibri"/>
                <a:cs typeface="Calibri"/>
                <a:sym typeface="Calibri"/>
              </a:rPr>
              <a:t>Figura</a:t>
            </a:r>
            <a:r>
              <a:rPr lang="en-US" sz="1600" dirty="0">
                <a:solidFill>
                  <a:schemeClr val="dk1"/>
                </a:solidFill>
                <a:latin typeface="Calibri"/>
                <a:ea typeface="Calibri"/>
                <a:cs typeface="Calibri"/>
                <a:sym typeface="Calibri"/>
              </a:rPr>
              <a:t> 1</a:t>
            </a:r>
          </a:p>
          <a:p>
            <a:pPr marL="0" marR="0" lvl="0" indent="0" algn="ctr" rtl="0">
              <a:spcBef>
                <a:spcPts val="0"/>
              </a:spcBef>
              <a:buSzPct val="25000"/>
              <a:buNone/>
            </a:pPr>
            <a:r>
              <a:rPr lang="en-US" sz="1600" dirty="0">
                <a:solidFill>
                  <a:schemeClr val="dk1"/>
                </a:solidFill>
                <a:latin typeface="Calibri"/>
                <a:ea typeface="Calibri"/>
                <a:cs typeface="Calibri"/>
                <a:sym typeface="Calibri"/>
              </a:rPr>
              <a:t>Tornado</a:t>
            </a:r>
          </a:p>
        </p:txBody>
      </p:sp>
      <p:sp>
        <p:nvSpPr>
          <p:cNvPr id="418" name="Shape 418"/>
          <p:cNvSpPr txBox="1"/>
          <p:nvPr/>
        </p:nvSpPr>
        <p:spPr>
          <a:xfrm>
            <a:off x="2469959" y="4805664"/>
            <a:ext cx="3661500" cy="595200"/>
          </a:xfrm>
          <a:prstGeom prst="rect">
            <a:avLst/>
          </a:prstGeom>
          <a:noFill/>
          <a:ln>
            <a:noFill/>
          </a:ln>
        </p:spPr>
        <p:txBody>
          <a:bodyPr lIns="101875" tIns="50925" rIns="101875" bIns="50925" anchor="t" anchorCtr="0">
            <a:noAutofit/>
          </a:bodyPr>
          <a:lstStyle/>
          <a:p>
            <a:pPr marL="0" marR="0" lvl="0" indent="0" algn="ctr" rtl="0">
              <a:spcBef>
                <a:spcPts val="0"/>
              </a:spcBef>
              <a:buSzPct val="25000"/>
              <a:buNone/>
            </a:pPr>
            <a:r>
              <a:rPr lang="en-US" sz="1600" dirty="0" err="1" smtClean="0">
                <a:solidFill>
                  <a:schemeClr val="dk1"/>
                </a:solidFill>
                <a:latin typeface="Calibri"/>
                <a:ea typeface="Calibri"/>
                <a:cs typeface="Calibri"/>
                <a:sym typeface="Calibri"/>
              </a:rPr>
              <a:t>Figura</a:t>
            </a:r>
            <a:r>
              <a:rPr lang="en-US" sz="1600" dirty="0" smtClean="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2</a:t>
            </a:r>
          </a:p>
          <a:p>
            <a:pPr marL="0" marR="0" lvl="0" indent="0" algn="ctr" rtl="0">
              <a:spcBef>
                <a:spcPts val="0"/>
              </a:spcBef>
              <a:buSzPct val="25000"/>
              <a:buNone/>
            </a:pPr>
            <a:r>
              <a:rPr lang="en-US" sz="1600" dirty="0" err="1">
                <a:solidFill>
                  <a:schemeClr val="dk1"/>
                </a:solidFill>
                <a:latin typeface="Calibri"/>
                <a:ea typeface="Calibri"/>
                <a:cs typeface="Calibri"/>
                <a:sym typeface="Calibri"/>
              </a:rPr>
              <a:t>Destrucción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después</a:t>
            </a:r>
            <a:r>
              <a:rPr lang="en-US" sz="1600" dirty="0">
                <a:solidFill>
                  <a:schemeClr val="dk1"/>
                </a:solidFill>
                <a:latin typeface="Calibri"/>
                <a:ea typeface="Calibri"/>
                <a:cs typeface="Calibri"/>
                <a:sym typeface="Calibri"/>
              </a:rPr>
              <a:t> de un tornado</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p:nvPr/>
        </p:nvSpPr>
        <p:spPr>
          <a:xfrm>
            <a:off x="1813559" y="301966"/>
            <a:ext cx="3886200" cy="410653"/>
          </a:xfrm>
          <a:prstGeom prst="rect">
            <a:avLst/>
          </a:prstGeom>
          <a:noFill/>
          <a:ln>
            <a:noFill/>
          </a:ln>
        </p:spPr>
        <p:txBody>
          <a:bodyPr lIns="101875" tIns="50925" rIns="101875" bIns="50925" anchor="t" anchorCtr="0">
            <a:noAutofit/>
          </a:bodyPr>
          <a:lstStyle/>
          <a:p>
            <a:pPr lvl="0" algn="ctr" rtl="0">
              <a:spcBef>
                <a:spcPts val="0"/>
              </a:spcBef>
              <a:buClr>
                <a:schemeClr val="dk1"/>
              </a:buClr>
              <a:buSzPct val="25000"/>
              <a:buFont typeface="Arial"/>
              <a:buNone/>
            </a:pPr>
            <a:r>
              <a:rPr lang="en-US" sz="2200">
                <a:solidFill>
                  <a:schemeClr val="dk1"/>
                </a:solidFill>
                <a:latin typeface="Calibri"/>
                <a:ea typeface="Calibri"/>
                <a:cs typeface="Calibri"/>
                <a:sym typeface="Calibri"/>
              </a:rPr>
              <a:t>Materiales complementarios</a:t>
            </a:r>
          </a:p>
        </p:txBody>
      </p:sp>
      <p:sp>
        <p:nvSpPr>
          <p:cNvPr id="424" name="Shape 424"/>
          <p:cNvSpPr txBox="1"/>
          <p:nvPr/>
        </p:nvSpPr>
        <p:spPr>
          <a:xfrm>
            <a:off x="2564736" y="1152988"/>
            <a:ext cx="2530620" cy="595319"/>
          </a:xfrm>
          <a:prstGeom prst="rect">
            <a:avLst/>
          </a:prstGeom>
          <a:noFill/>
          <a:ln>
            <a:noFill/>
          </a:ln>
        </p:spPr>
        <p:txBody>
          <a:bodyPr lIns="101875" tIns="50925" rIns="101875" bIns="50925" anchor="t" anchorCtr="0">
            <a:noAutofit/>
          </a:bodyPr>
          <a:lstStyle/>
          <a:p>
            <a:pPr marL="0" marR="0" lvl="0" indent="0" algn="l" rtl="0">
              <a:spcBef>
                <a:spcPts val="0"/>
              </a:spcBef>
              <a:buSzPct val="25000"/>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Figura</a:t>
            </a:r>
            <a:r>
              <a:rPr lang="en-US" sz="1600" dirty="0">
                <a:solidFill>
                  <a:schemeClr val="dk1"/>
                </a:solidFill>
                <a:latin typeface="Calibri"/>
                <a:ea typeface="Calibri"/>
                <a:cs typeface="Calibri"/>
                <a:sym typeface="Calibri"/>
              </a:rPr>
              <a:t> 3</a:t>
            </a:r>
          </a:p>
          <a:p>
            <a:pPr marL="0" marR="0" lvl="0" indent="0" algn="l" rtl="0">
              <a:spcBef>
                <a:spcPts val="0"/>
              </a:spcBef>
              <a:buSzPct val="25000"/>
              <a:buNone/>
            </a:pPr>
            <a:r>
              <a:rPr lang="en-US" sz="1600" dirty="0" err="1">
                <a:solidFill>
                  <a:schemeClr val="dk1"/>
                </a:solidFill>
                <a:latin typeface="Calibri"/>
                <a:ea typeface="Calibri"/>
                <a:cs typeface="Calibri"/>
                <a:sym typeface="Calibri"/>
              </a:rPr>
              <a:t>Secuelas</a:t>
            </a:r>
            <a:r>
              <a:rPr lang="en-US" sz="1600" dirty="0">
                <a:solidFill>
                  <a:schemeClr val="dk1"/>
                </a:solidFill>
                <a:latin typeface="Calibri"/>
                <a:ea typeface="Calibri"/>
                <a:cs typeface="Calibri"/>
                <a:sym typeface="Calibri"/>
              </a:rPr>
              <a:t> de un </a:t>
            </a:r>
            <a:r>
              <a:rPr lang="en-US" sz="1600" dirty="0" err="1">
                <a:solidFill>
                  <a:schemeClr val="dk1"/>
                </a:solidFill>
                <a:latin typeface="Calibri"/>
                <a:ea typeface="Calibri"/>
                <a:cs typeface="Calibri"/>
                <a:sym typeface="Calibri"/>
              </a:rPr>
              <a:t>terremoto</a:t>
            </a:r>
            <a:endParaRPr lang="en-US" sz="1600" dirty="0">
              <a:solidFill>
                <a:schemeClr val="dk1"/>
              </a:solidFill>
              <a:latin typeface="Calibri"/>
              <a:ea typeface="Calibri"/>
              <a:cs typeface="Calibri"/>
              <a:sym typeface="Calibri"/>
            </a:endParaRPr>
          </a:p>
        </p:txBody>
      </p:sp>
      <p:pic>
        <p:nvPicPr>
          <p:cNvPr id="425" name="Shape 425"/>
          <p:cNvPicPr preferRelativeResize="0"/>
          <p:nvPr/>
        </p:nvPicPr>
        <p:blipFill rotWithShape="1">
          <a:blip r:embed="rId3">
            <a:alphaModFix/>
          </a:blip>
          <a:srcRect/>
          <a:stretch/>
        </p:blipFill>
        <p:spPr>
          <a:xfrm>
            <a:off x="424706" y="1844041"/>
            <a:ext cx="6663908" cy="4161023"/>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9</a:t>
            </a:fld>
            <a:endParaRPr lang="en-US" sz="120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6100</TotalTime>
  <Words>16217</Words>
  <Application>Microsoft Office PowerPoint</Application>
  <PresentationFormat>Custom</PresentationFormat>
  <Paragraphs>1929</Paragraphs>
  <Slides>52</Slides>
  <Notes>48</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52</vt:i4>
      </vt:variant>
    </vt:vector>
  </HeadingPairs>
  <TitlesOfParts>
    <vt:vector size="73" baseType="lpstr">
      <vt:lpstr>Calibri</vt:lpstr>
      <vt:lpstr>Helvetica</vt:lpstr>
      <vt:lpstr>Domine</vt:lpstr>
      <vt:lpstr>Times New Roman</vt:lpstr>
      <vt:lpstr>Arial</vt:lpstr>
      <vt:lpstr>Helvetica Neue</vt:lpstr>
      <vt:lpstr>GillSansMT</vt:lpstr>
      <vt:lpstr>Bookman Old Style</vt:lpstr>
      <vt:lpstr>Courier New</vt:lpstr>
      <vt:lpstr>Lucida Handwriting</vt:lpstr>
      <vt:lpstr>Office Theme</vt:lpstr>
      <vt:lpstr>1_Office Theme</vt:lpstr>
      <vt:lpstr>2_Office Theme</vt:lpstr>
      <vt:lpstr>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MendezBolanos, Martha</dc:creator>
  <cp:lastModifiedBy>Richmond, Susan</cp:lastModifiedBy>
  <cp:revision>71</cp:revision>
  <cp:lastPrinted>2016-05-10T20:13:19Z</cp:lastPrinted>
  <dcterms:modified xsi:type="dcterms:W3CDTF">2016-05-17T20:41:50Z</dcterms:modified>
</cp:coreProperties>
</file>