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handoutMasterIdLst>
    <p:handoutMasterId r:id="rId48"/>
  </p:handoutMasterIdLst>
  <p:sldIdLst>
    <p:sldId id="487" r:id="rId2"/>
    <p:sldId id="488" r:id="rId3"/>
    <p:sldId id="514" r:id="rId4"/>
    <p:sldId id="489" r:id="rId5"/>
    <p:sldId id="490" r:id="rId6"/>
    <p:sldId id="515" r:id="rId7"/>
    <p:sldId id="339" r:id="rId8"/>
    <p:sldId id="337" r:id="rId9"/>
    <p:sldId id="516" r:id="rId10"/>
    <p:sldId id="517" r:id="rId11"/>
    <p:sldId id="493" r:id="rId12"/>
    <p:sldId id="518" r:id="rId13"/>
    <p:sldId id="510" r:id="rId14"/>
    <p:sldId id="519" r:id="rId15"/>
    <p:sldId id="511" r:id="rId16"/>
    <p:sldId id="512" r:id="rId17"/>
    <p:sldId id="513" r:id="rId18"/>
    <p:sldId id="449" r:id="rId19"/>
    <p:sldId id="479" r:id="rId20"/>
    <p:sldId id="431" r:id="rId21"/>
    <p:sldId id="520" r:id="rId22"/>
    <p:sldId id="294" r:id="rId23"/>
    <p:sldId id="436" r:id="rId24"/>
    <p:sldId id="501" r:id="rId25"/>
    <p:sldId id="502" r:id="rId26"/>
    <p:sldId id="503" r:id="rId27"/>
    <p:sldId id="504" r:id="rId28"/>
    <p:sldId id="505" r:id="rId29"/>
    <p:sldId id="506" r:id="rId30"/>
    <p:sldId id="495" r:id="rId31"/>
    <p:sldId id="496" r:id="rId32"/>
    <p:sldId id="468" r:id="rId33"/>
    <p:sldId id="470" r:id="rId34"/>
    <p:sldId id="497" r:id="rId35"/>
    <p:sldId id="472" r:id="rId36"/>
    <p:sldId id="474" r:id="rId37"/>
    <p:sldId id="475" r:id="rId38"/>
    <p:sldId id="507" r:id="rId39"/>
    <p:sldId id="508" r:id="rId40"/>
    <p:sldId id="453" r:id="rId41"/>
    <p:sldId id="498" r:id="rId42"/>
    <p:sldId id="414" r:id="rId43"/>
    <p:sldId id="415" r:id="rId44"/>
    <p:sldId id="499" r:id="rId45"/>
    <p:sldId id="464" r:id="rId46"/>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25F"/>
    <a:srgbClr val="399AB5"/>
    <a:srgbClr val="FFFFCC"/>
    <a:srgbClr val="05AF0D"/>
    <a:srgbClr val="0EF677"/>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0" autoAdjust="0"/>
    <p:restoredTop sz="99103" autoAdjust="0"/>
  </p:normalViewPr>
  <p:slideViewPr>
    <p:cSldViewPr>
      <p:cViewPr varScale="1">
        <p:scale>
          <a:sx n="70" d="100"/>
          <a:sy n="70" d="100"/>
        </p:scale>
        <p:origin x="1878" y="90"/>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808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27" tIns="45713" rIns="91427" bIns="45713" rtlCol="0"/>
          <a:lstStyle>
            <a:lvl1pPr algn="r">
              <a:defRPr sz="1200"/>
            </a:lvl1pPr>
          </a:lstStyle>
          <a:p>
            <a:fld id="{703BBA2A-8788-4E3E-B85C-043146DE5216}" type="datetimeFigureOut">
              <a:rPr lang="en-US" smtClean="0"/>
              <a:pPr/>
              <a:t>5/17/2016</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27" tIns="45713" rIns="91427"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27" tIns="45713" rIns="91427" bIns="45713" rtlCol="0" anchor="b"/>
          <a:lstStyle>
            <a:lvl1pPr algn="r">
              <a:defRPr sz="1200"/>
            </a:lvl1pPr>
          </a:lstStyle>
          <a:p>
            <a:fld id="{868E767E-EA66-4DAF-8CE1-1B8D3464DA28}" type="slidenum">
              <a:rPr lang="en-US" smtClean="0"/>
              <a:pPr/>
              <a:t>‹#›</a:t>
            </a:fld>
            <a:endParaRPr lang="en-US" dirty="0"/>
          </a:p>
        </p:txBody>
      </p:sp>
    </p:spTree>
    <p:extLst>
      <p:ext uri="{BB962C8B-B14F-4D97-AF65-F5344CB8AC3E}">
        <p14:creationId xmlns:p14="http://schemas.microsoft.com/office/powerpoint/2010/main" val="304316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25812E32-FA1A-4F4E-BBE4-59F7E9A50687}" type="datetimeFigureOut">
              <a:rPr lang="en-US" smtClean="0"/>
              <a:pPr/>
              <a:t>5/17/2016</a:t>
            </a:fld>
            <a:endParaRPr lang="en-US" dirty="0"/>
          </a:p>
        </p:txBody>
      </p:sp>
      <p:sp>
        <p:nvSpPr>
          <p:cNvPr id="4" name="Slide Image Placeholder 3"/>
          <p:cNvSpPr>
            <a:spLocks noGrp="1" noRot="1" noChangeAspect="1"/>
          </p:cNvSpPr>
          <p:nvPr>
            <p:ph type="sldImg" idx="2"/>
          </p:nvPr>
        </p:nvSpPr>
        <p:spPr>
          <a:xfrm>
            <a:off x="2160588" y="696913"/>
            <a:ext cx="2690812"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5</a:t>
            </a:fld>
            <a:endParaRPr lang="en-US" dirty="0"/>
          </a:p>
        </p:txBody>
      </p:sp>
    </p:spTree>
    <p:extLst>
      <p:ext uri="{BB962C8B-B14F-4D97-AF65-F5344CB8AC3E}">
        <p14:creationId xmlns:p14="http://schemas.microsoft.com/office/powerpoint/2010/main" val="1457135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0588" y="696913"/>
            <a:ext cx="26908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6</a:t>
            </a:fld>
            <a:endParaRPr lang="en-US" dirty="0"/>
          </a:p>
        </p:txBody>
      </p:sp>
    </p:spTree>
    <p:extLst>
      <p:ext uri="{BB962C8B-B14F-4D97-AF65-F5344CB8AC3E}">
        <p14:creationId xmlns:p14="http://schemas.microsoft.com/office/powerpoint/2010/main" val="836016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29</a:t>
            </a:fld>
            <a:endParaRPr lang="en-US" dirty="0"/>
          </a:p>
        </p:txBody>
      </p:sp>
    </p:spTree>
    <p:extLst>
      <p:ext uri="{BB962C8B-B14F-4D97-AF65-F5344CB8AC3E}">
        <p14:creationId xmlns:p14="http://schemas.microsoft.com/office/powerpoint/2010/main" val="392924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32</a:t>
            </a:fld>
            <a:endParaRPr lang="en-US" dirty="0"/>
          </a:p>
        </p:txBody>
      </p:sp>
    </p:spTree>
    <p:extLst>
      <p:ext uri="{BB962C8B-B14F-4D97-AF65-F5344CB8AC3E}">
        <p14:creationId xmlns:p14="http://schemas.microsoft.com/office/powerpoint/2010/main" val="731548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239000" y="9601200"/>
            <a:ext cx="533400" cy="457200"/>
          </a:xfrm>
        </p:spPr>
        <p:txBody>
          <a:bodyPr/>
          <a:lstStyle>
            <a:lvl1pPr>
              <a:defRPr sz="1200"/>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7078980" y="9433607"/>
            <a:ext cx="609600" cy="457200"/>
          </a:xfrm>
        </p:spPr>
        <p:txBody>
          <a:bodyPr/>
          <a:lstStyle>
            <a:lvl1pPr algn="r">
              <a:defRPr sz="1200"/>
            </a:lvl1pPr>
          </a:lstStyle>
          <a:p>
            <a:fld id="{F177B04D-AEB5-43ED-B9BA-B3D1EC9C9067}" type="slidenum">
              <a:rPr lang="en-US" smtClean="0"/>
              <a:pPr/>
              <a:t>‹#›</a:t>
            </a:fld>
            <a:endParaRPr lang="en-US" dirty="0"/>
          </a:p>
        </p:txBody>
      </p:sp>
      <p:sp>
        <p:nvSpPr>
          <p:cNvPr id="7" name="Rectangle 6"/>
          <p:cNvSpPr/>
          <p:nvPr userDrawn="1"/>
        </p:nvSpPr>
        <p:spPr>
          <a:xfrm>
            <a:off x="3352800" y="9648983"/>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07/02/ 2015 HSD – OSP ,</a:t>
            </a:r>
            <a:r>
              <a:rPr lang="en-US" sz="900" kern="1200" baseline="0" dirty="0" smtClean="0">
                <a:solidFill>
                  <a:schemeClr val="tx1"/>
                </a:solidFill>
                <a:latin typeface="+mn-lt"/>
                <a:ea typeface="+mn-ea"/>
                <a:cs typeface="+mn-cs"/>
              </a:rPr>
              <a:t> Jill Russo, </a:t>
            </a:r>
            <a:r>
              <a:rPr lang="en-US" sz="900" kern="1200" dirty="0" smtClean="0">
                <a:solidFill>
                  <a:schemeClr val="tx1"/>
                </a:solidFill>
                <a:latin typeface="+mn-lt"/>
                <a:ea typeface="+mn-ea"/>
                <a:cs typeface="+mn-cs"/>
              </a:rPr>
              <a:t>Susan Richmond</a:t>
            </a:r>
            <a:endParaRPr lang="en-US" sz="900" dirty="0"/>
          </a:p>
        </p:txBody>
      </p:sp>
    </p:spTree>
    <p:extLst>
      <p:ext uri="{BB962C8B-B14F-4D97-AF65-F5344CB8AC3E}">
        <p14:creationId xmlns:p14="http://schemas.microsoft.com/office/powerpoint/2010/main" val="22011983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5/17/2016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5/17/2016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5/17/2016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pPr/>
              <a:t>5/17/2016</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microsoft.com/office/2007/relationships/hdphoto" Target="../media/hdphoto1.wdp"/></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9vqA0qVuQ7o" TargetMode="External"/><Relationship Id="rId2" Type="http://schemas.openxmlformats.org/officeDocument/2006/relationships/hyperlink" Target="https://www.youtube.com/watch?v=XVXMUMI9etI"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livebinders.com/play/play?id=774846"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37173" y="1743609"/>
            <a:ext cx="2831896" cy="3222768"/>
            <a:chOff x="837173" y="1743609"/>
            <a:chExt cx="2831896" cy="3222768"/>
          </a:xfrm>
        </p:grpSpPr>
        <p:sp>
          <p:nvSpPr>
            <p:cNvPr id="26" name="Trapezoid 25"/>
            <p:cNvSpPr/>
            <p:nvPr/>
          </p:nvSpPr>
          <p:spPr>
            <a:xfrm>
              <a:off x="1928375" y="2775107"/>
              <a:ext cx="1740694" cy="1836057"/>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1139519" y="2603836"/>
              <a:ext cx="2509837" cy="2362541"/>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837173" y="1743609"/>
              <a:ext cx="1214437" cy="967298"/>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700" b="1" dirty="0" smtClean="0">
                  <a:ln w="11430"/>
                  <a:effectLst>
                    <a:outerShdw blurRad="80000" dist="40000" dir="5040000" algn="tl">
                      <a:srgbClr val="000000">
                        <a:alpha val="30000"/>
                      </a:srgbClr>
                    </a:outerShdw>
                  </a:effectLst>
                </a:rPr>
                <a:t>2</a:t>
              </a:r>
              <a:r>
                <a:rPr lang="en-US" sz="5700" b="1" baseline="30000" dirty="0" smtClean="0">
                  <a:ln w="11430"/>
                  <a:effectLst>
                    <a:outerShdw blurRad="80000" dist="40000" dir="5040000" algn="tl">
                      <a:srgbClr val="000000">
                        <a:alpha val="30000"/>
                      </a:srgbClr>
                    </a:outerShdw>
                  </a:effectLst>
                </a:rPr>
                <a:t>do</a:t>
              </a:r>
              <a:endParaRPr lang="en-US" sz="5700" b="1" dirty="0">
                <a:ln w="11430"/>
                <a:effectLst>
                  <a:outerShdw blurRad="80000" dist="40000" dir="5040000" algn="tl">
                    <a:srgbClr val="000000">
                      <a:alpha val="30000"/>
                    </a:srgbClr>
                  </a:outerShdw>
                </a:effectLst>
              </a:endParaRPr>
            </a:p>
          </p:txBody>
        </p:sp>
      </p:grpSp>
      <p:sp>
        <p:nvSpPr>
          <p:cNvPr id="6" name="Slide Number Placeholder 2"/>
          <p:cNvSpPr>
            <a:spLocks noGrp="1"/>
          </p:cNvSpPr>
          <p:nvPr>
            <p:ph type="sldNum" sz="quarter" idx="12"/>
          </p:nvPr>
        </p:nvSpPr>
        <p:spPr>
          <a:xfrm>
            <a:off x="7310914" y="7102970"/>
            <a:ext cx="2380298" cy="408013"/>
          </a:xfrm>
        </p:spPr>
        <p:txBody>
          <a:bodyPr/>
          <a:lstStyle/>
          <a:p>
            <a:fld id="{D192E466-86B2-498F-86F8-110F8D9584F2}" type="slidenum">
              <a:rPr lang="en-US" smtClean="0"/>
              <a:pPr/>
              <a:t>1</a:t>
            </a:fld>
            <a:endParaRPr lang="en-US" dirty="0"/>
          </a:p>
        </p:txBody>
      </p:sp>
      <p:grpSp>
        <p:nvGrpSpPr>
          <p:cNvPr id="16" name="Group 15"/>
          <p:cNvGrpSpPr/>
          <p:nvPr/>
        </p:nvGrpSpPr>
        <p:grpSpPr>
          <a:xfrm>
            <a:off x="809625" y="2603837"/>
            <a:ext cx="5835344" cy="3640129"/>
            <a:chOff x="762000" y="1118146"/>
            <a:chExt cx="5492088" cy="3474667"/>
          </a:xfrm>
        </p:grpSpPr>
        <p:sp>
          <p:nvSpPr>
            <p:cNvPr id="17" name="TextBox 16"/>
            <p:cNvSpPr txBox="1"/>
            <p:nvPr/>
          </p:nvSpPr>
          <p:spPr>
            <a:xfrm>
              <a:off x="767688" y="3001332"/>
              <a:ext cx="5486400" cy="1591481"/>
            </a:xfrm>
            <a:prstGeom prst="rect">
              <a:avLst/>
            </a:prstGeom>
            <a:noFill/>
            <a:ln>
              <a:noFill/>
            </a:ln>
          </p:spPr>
          <p:txBody>
            <a:bodyPr wrap="square" lIns="96661" tIns="48331" rIns="96661" bIns="48331" rtlCol="0">
              <a:spAutoFit/>
            </a:bodyPr>
            <a:lstStyle/>
            <a:p>
              <a:r>
                <a:rPr lang="es-ES" sz="3400" b="1" dirty="0" smtClean="0">
                  <a:effectLst>
                    <a:outerShdw blurRad="38100" dist="38100" dir="2700000" algn="tl">
                      <a:srgbClr val="000000">
                        <a:alpha val="43137"/>
                      </a:srgbClr>
                    </a:outerShdw>
                  </a:effectLst>
                </a:rPr>
                <a:t>Pre-Evaluación Trimestre </a:t>
              </a:r>
              <a:r>
                <a:rPr lang="es-ES" sz="3400" b="1" dirty="0">
                  <a:effectLst>
                    <a:outerShdw blurRad="38100" dist="38100" dir="2700000" algn="tl">
                      <a:srgbClr val="000000">
                        <a:alpha val="43137"/>
                      </a:srgbClr>
                    </a:outerShdw>
                  </a:effectLst>
                </a:rPr>
                <a:t>4</a:t>
              </a:r>
            </a:p>
            <a:p>
              <a:r>
                <a:rPr lang="es-ES" sz="3400" b="1" dirty="0" smtClean="0">
                  <a:effectLst>
                    <a:outerShdw blurRad="38100" dist="38100" dir="2700000" algn="tl">
                      <a:srgbClr val="000000">
                        <a:alpha val="43137"/>
                      </a:srgbClr>
                    </a:outerShdw>
                  </a:effectLst>
                </a:rPr>
                <a:t>Instrucciones del maestro</a:t>
              </a:r>
            </a:p>
            <a:p>
              <a:pPr algn="ctr"/>
              <a:endParaRPr lang="en-US" sz="3400" b="1" dirty="0">
                <a:effectLst>
                  <a:outerShdw blurRad="38100" dist="38100" dir="2700000" algn="tl">
                    <a:srgbClr val="000000">
                      <a:alpha val="43137"/>
                    </a:srgbClr>
                  </a:outerShdw>
                </a:effectLst>
              </a:endParaRPr>
            </a:p>
          </p:txBody>
        </p:sp>
        <p:sp>
          <p:nvSpPr>
            <p:cNvPr id="19" name="Rectangle 18"/>
            <p:cNvSpPr/>
            <p:nvPr/>
          </p:nvSpPr>
          <p:spPr>
            <a:xfrm>
              <a:off x="762000" y="1118146"/>
              <a:ext cx="1735377" cy="837292"/>
            </a:xfrm>
            <a:prstGeom prst="rect">
              <a:avLst/>
            </a:prstGeom>
          </p:spPr>
          <p:txBody>
            <a:bodyPr wrap="none">
              <a:spAutoFit/>
            </a:bodyPr>
            <a:lstStyle/>
            <a:p>
              <a:r>
                <a:rPr lang="es-ES" sz="5100" b="1" dirty="0" smtClean="0">
                  <a:effectLst>
                    <a:outerShdw blurRad="38100" dist="38100" dir="2700000" algn="tl">
                      <a:srgbClr val="000000">
                        <a:alpha val="43137"/>
                      </a:srgbClr>
                    </a:outerShdw>
                  </a:effectLst>
                </a:rPr>
                <a:t>Grado</a:t>
              </a:r>
              <a:endParaRPr lang="es-ES" sz="5100" b="1" dirty="0">
                <a:effectLst>
                  <a:outerShdw blurRad="38100" dist="38100" dir="2700000" algn="tl">
                    <a:srgbClr val="000000">
                      <a:alpha val="43137"/>
                    </a:srgbClr>
                  </a:outerShdw>
                </a:effectLst>
              </a:endParaRPr>
            </a:p>
          </p:txBody>
        </p:sp>
      </p:grpSp>
      <p:sp>
        <p:nvSpPr>
          <p:cNvPr id="22" name="Right Triangle 21"/>
          <p:cNvSpPr/>
          <p:nvPr/>
        </p:nvSpPr>
        <p:spPr>
          <a:xfrm rot="5400000" flipH="1">
            <a:off x="660173" y="7641998"/>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ectangle 12"/>
          <p:cNvSpPr/>
          <p:nvPr/>
        </p:nvSpPr>
        <p:spPr>
          <a:xfrm>
            <a:off x="934720" y="5951220"/>
            <a:ext cx="4160520" cy="2728809"/>
          </a:xfrm>
          <a:prstGeom prst="rect">
            <a:avLst/>
          </a:prstGeom>
        </p:spPr>
        <p:txBody>
          <a:bodyPr wrap="square" lIns="96378" tIns="48189" rIns="96378" bIns="48189">
            <a:spAutoFit/>
          </a:bodyPr>
          <a:lstStyle/>
          <a:p>
            <a:r>
              <a:rPr lang="es-ES_tradnl" sz="1300" b="1" u="sng" dirty="0" smtClean="0">
                <a:effectLst>
                  <a:outerShdw blurRad="38100" dist="38100" dir="2700000" algn="tl">
                    <a:srgbClr val="000000">
                      <a:alpha val="43137"/>
                    </a:srgbClr>
                  </a:outerShdw>
                </a:effectLst>
              </a:rPr>
              <a:t>Lectura</a:t>
            </a:r>
            <a:endParaRPr lang="es-ES_tradnl" sz="1300" b="1" dirty="0" smtClean="0">
              <a:effectLst>
                <a:outerShdw blurRad="38100" dist="38100" dir="2700000" algn="tl">
                  <a:srgbClr val="000000">
                    <a:alpha val="43137"/>
                  </a:srgbClr>
                </a:outerShdw>
              </a:effectLst>
            </a:endParaRPr>
          </a:p>
          <a:p>
            <a:r>
              <a:rPr lang="es-ES_tradnl" sz="1300" b="1" dirty="0" smtClean="0"/>
              <a:t>12 </a:t>
            </a:r>
            <a:r>
              <a:rPr lang="es-ES_tradnl" sz="1300" b="1" dirty="0"/>
              <a:t>Preguntas de selección múltiple </a:t>
            </a:r>
          </a:p>
          <a:p>
            <a:r>
              <a:rPr lang="es-ES_tradnl" sz="1300" b="1" dirty="0" smtClean="0"/>
              <a:t>  1 Pregunta de respuesta construida</a:t>
            </a:r>
          </a:p>
          <a:p>
            <a:r>
              <a:rPr lang="es-ES_tradnl" sz="1300" b="1" u="sng" dirty="0" smtClean="0">
                <a:effectLst>
                  <a:outerShdw blurRad="38100" dist="38100" dir="2700000" algn="tl">
                    <a:srgbClr val="000000">
                      <a:alpha val="43137"/>
                    </a:srgbClr>
                  </a:outerShdw>
                </a:effectLst>
              </a:rPr>
              <a:t>Investigación</a:t>
            </a:r>
          </a:p>
          <a:p>
            <a:r>
              <a:rPr lang="es-ES_tradnl" sz="1300" b="1" dirty="0" smtClean="0"/>
              <a:t>  3 Preguntas de respuesta </a:t>
            </a:r>
            <a:r>
              <a:rPr lang="es-ES_tradnl" sz="1300" b="1" dirty="0"/>
              <a:t>construida </a:t>
            </a:r>
          </a:p>
          <a:p>
            <a:r>
              <a:rPr lang="es-ES_tradnl" sz="1300" b="1" u="sng" dirty="0" smtClean="0">
                <a:effectLst>
                  <a:outerShdw blurRad="38100" dist="38100" dir="2700000" algn="tl">
                    <a:srgbClr val="000000">
                      <a:alpha val="43137"/>
                    </a:srgbClr>
                  </a:outerShdw>
                </a:effectLst>
              </a:rPr>
              <a:t>Escritura</a:t>
            </a:r>
          </a:p>
          <a:p>
            <a:r>
              <a:rPr lang="es-ES_tradnl" sz="1300" b="1" dirty="0" smtClean="0"/>
              <a:t>  1 Composición completa (Tarea de Rendimiento)</a:t>
            </a:r>
          </a:p>
          <a:p>
            <a:r>
              <a:rPr lang="es-ES_tradnl" sz="1300" b="1" dirty="0" smtClean="0"/>
              <a:t>  1 Escrito breve</a:t>
            </a:r>
          </a:p>
          <a:p>
            <a:r>
              <a:rPr lang="es-ES_tradnl" sz="1300" b="1" dirty="0" smtClean="0"/>
              <a:t>  1 Escribir para revisar </a:t>
            </a:r>
          </a:p>
          <a:p>
            <a:r>
              <a:rPr lang="es-ES_tradnl" sz="1300" b="1" u="sng" dirty="0" smtClean="0">
                <a:effectLst>
                  <a:outerShdw blurRad="38100" dist="38100" dir="2700000" algn="tl">
                    <a:srgbClr val="000000">
                      <a:alpha val="43137"/>
                    </a:srgbClr>
                  </a:outerShdw>
                </a:effectLst>
              </a:rPr>
              <a:t>Escritura con lenguaje integrado</a:t>
            </a:r>
          </a:p>
          <a:p>
            <a:r>
              <a:rPr lang="es-ES_tradnl" sz="1300" b="1" dirty="0" smtClean="0"/>
              <a:t>  1 Lenguaje/Vocabulario</a:t>
            </a:r>
          </a:p>
          <a:p>
            <a:r>
              <a:rPr lang="es-ES_tradnl" sz="1300" b="1" dirty="0" smtClean="0"/>
              <a:t>  1 Editar/Clarificar</a:t>
            </a:r>
          </a:p>
          <a:p>
            <a:endParaRPr lang="en-US" sz="1300" dirty="0"/>
          </a:p>
        </p:txBody>
      </p:sp>
      <p:sp>
        <p:nvSpPr>
          <p:cNvPr id="14" name="Rectangle 13"/>
          <p:cNvSpPr/>
          <p:nvPr/>
        </p:nvSpPr>
        <p:spPr>
          <a:xfrm>
            <a:off x="4577080" y="7454274"/>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s-ES" b="1" dirty="0" smtClean="0">
                <a:solidFill>
                  <a:schemeClr val="tx1"/>
                </a:solidFill>
                <a:effectLst>
                  <a:outerShdw blurRad="38100" dist="38100" dir="2700000" algn="tl">
                    <a:srgbClr val="000000">
                      <a:alpha val="43137"/>
                    </a:srgbClr>
                  </a:outerShdw>
                </a:effectLst>
              </a:rPr>
              <a:t>Tarea de rendimiento al nivel de grado</a:t>
            </a:r>
            <a:endParaRPr lang="es-E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4577080" y="5775189"/>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s-ES" b="1" dirty="0">
                <a:solidFill>
                  <a:schemeClr val="tx1"/>
                </a:solidFill>
                <a:effectLst>
                  <a:outerShdw blurRad="38100" dist="38100" dir="2700000" algn="tl">
                    <a:srgbClr val="000000">
                      <a:alpha val="43137"/>
                    </a:srgbClr>
                  </a:outerShdw>
                </a:effectLst>
              </a:rPr>
              <a:t>Pasos secuenciales </a:t>
            </a:r>
            <a:r>
              <a:rPr lang="es-ES" b="1" u="sng" dirty="0">
                <a:solidFill>
                  <a:schemeClr val="tx1"/>
                </a:solidFill>
                <a:effectLst>
                  <a:outerShdw blurRad="38100" dist="38100" dir="2700000" algn="tl">
                    <a:srgbClr val="000000">
                      <a:alpha val="43137"/>
                    </a:srgbClr>
                  </a:outerShdw>
                </a:effectLst>
              </a:rPr>
              <a:t>hacia</a:t>
            </a:r>
            <a:r>
              <a:rPr lang="es-ES" b="1" dirty="0">
                <a:solidFill>
                  <a:schemeClr val="tx1"/>
                </a:solidFill>
                <a:effectLst>
                  <a:outerShdw blurRad="38100" dist="38100" dir="2700000" algn="tl">
                    <a:srgbClr val="000000">
                      <a:alpha val="43137"/>
                    </a:srgbClr>
                  </a:outerShdw>
                </a:effectLst>
              </a:rPr>
              <a:t> el dominio </a:t>
            </a:r>
            <a:r>
              <a:rPr lang="es-ES" b="1" dirty="0" smtClean="0">
                <a:solidFill>
                  <a:schemeClr val="tx1"/>
                </a:solidFill>
                <a:effectLst>
                  <a:outerShdw blurRad="38100" dist="38100" dir="2700000" algn="tl">
                    <a:srgbClr val="000000">
                      <a:alpha val="43137"/>
                    </a:srgbClr>
                  </a:outerShdw>
                </a:effectLst>
              </a:rPr>
              <a:t>de los estándares</a:t>
            </a:r>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3473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40031374"/>
              </p:ext>
            </p:extLst>
          </p:nvPr>
        </p:nvGraphicFramePr>
        <p:xfrm>
          <a:off x="431800" y="922019"/>
          <a:ext cx="6908800" cy="7098792"/>
        </p:xfrm>
        <a:graphic>
          <a:graphicData uri="http://schemas.openxmlformats.org/drawingml/2006/table">
            <a:tbl>
              <a:tblPr firstRow="1" bandRow="1">
                <a:tableStyleId>{5940675A-B579-460E-94D1-54222C63F5DA}</a:tableStyleId>
              </a:tblPr>
              <a:tblGrid>
                <a:gridCol w="6908800"/>
              </a:tblGrid>
              <a:tr h="905256">
                <a:tc>
                  <a:txBody>
                    <a:bodyPr/>
                    <a:lstStyle/>
                    <a:p>
                      <a:endParaRPr lang="es-419" sz="1800" b="1" noProof="0" dirty="0" smtClean="0"/>
                    </a:p>
                    <a:p>
                      <a:r>
                        <a:rPr lang="es-419" sz="1800" b="1" noProof="0" dirty="0" smtClean="0"/>
                        <a:t>Nombre_____________________</a:t>
                      </a:r>
                    </a:p>
                  </a:txBody>
                  <a:tcPr marL="103632" marR="103632" marT="50292" marB="50292">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407924">
                <a:tc>
                  <a:txBody>
                    <a:bodyPr/>
                    <a:lstStyle/>
                    <a:p>
                      <a:r>
                        <a:rPr lang="es-419" sz="1800" b="1" noProof="0" dirty="0" smtClean="0"/>
                        <a:t>¿Cuál es el </a:t>
                      </a:r>
                      <a:r>
                        <a:rPr lang="es-419" sz="1800" b="1" u="sng" noProof="0" dirty="0" smtClean="0"/>
                        <a:t>tema principal </a:t>
                      </a:r>
                      <a:r>
                        <a:rPr lang="es-419" sz="1800" b="1" noProof="0" dirty="0" smtClean="0"/>
                        <a:t>del texto?</a:t>
                      </a:r>
                      <a:endParaRPr lang="es-419" sz="1800" b="1"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r>
                        <a:rPr lang="es-419" sz="1800" b="1" noProof="0" dirty="0" smtClean="0"/>
                        <a:t>¿Qué </a:t>
                      </a:r>
                      <a:r>
                        <a:rPr lang="es-419" sz="1800" b="1" u="sng" noProof="0" dirty="0" smtClean="0"/>
                        <a:t>detalles clave</a:t>
                      </a:r>
                      <a:r>
                        <a:rPr lang="es-419" sz="1800" b="1" noProof="0" dirty="0" smtClean="0"/>
                        <a:t> te ayudaron a saber el </a:t>
                      </a:r>
                      <a:r>
                        <a:rPr lang="es-419" sz="1800" b="1" u="sng" noProof="0" dirty="0" smtClean="0"/>
                        <a:t>enfoque específico</a:t>
                      </a:r>
                      <a:r>
                        <a:rPr lang="es-419" sz="1800" b="1" baseline="0" noProof="0" dirty="0" smtClean="0"/>
                        <a:t> del párrafo____?</a:t>
                      </a:r>
                      <a:endParaRPr lang="es-419" sz="1800" b="1" noProof="0" dirty="0"/>
                    </a:p>
                  </a:txBody>
                  <a:tcPr marL="103632" marR="103632" marT="50292" marB="50292"/>
                </a:tc>
              </a:tr>
              <a:tr h="407924">
                <a:tc>
                  <a:txBody>
                    <a:bodyPr/>
                    <a:lstStyle/>
                    <a:p>
                      <a:endParaRPr lang="es-419" sz="1800" noProof="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r>
                        <a:rPr lang="es-419" sz="1800" b="1" noProof="0" dirty="0" smtClean="0"/>
                        <a:t>¿Qué </a:t>
                      </a:r>
                      <a:r>
                        <a:rPr lang="es-419" sz="1800" b="1" u="sng" noProof="0" dirty="0" smtClean="0"/>
                        <a:t>detalles clave</a:t>
                      </a:r>
                      <a:r>
                        <a:rPr lang="es-419" sz="1800" b="1" noProof="0" dirty="0" smtClean="0"/>
                        <a:t> te ayudaron a saber el </a:t>
                      </a:r>
                      <a:r>
                        <a:rPr lang="es-419" sz="1800" b="1" u="sng" noProof="0" dirty="0" smtClean="0"/>
                        <a:t>enfoque específico</a:t>
                      </a:r>
                      <a:r>
                        <a:rPr lang="es-419" sz="1800" b="1" baseline="0" noProof="0" dirty="0" smtClean="0"/>
                        <a:t> del párrafo____?</a:t>
                      </a:r>
                      <a:endParaRPr lang="es-419" sz="1800" b="1" noProof="0" dirty="0"/>
                    </a:p>
                  </a:txBody>
                  <a:tcPr marL="103632" marR="103632" marT="50292" marB="50292"/>
                </a:tc>
              </a:tr>
              <a:tr h="407924">
                <a:tc>
                  <a:txBody>
                    <a:bodyPr/>
                    <a:lstStyle/>
                    <a:p>
                      <a:endParaRPr lang="es-419" sz="1800" noProof="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tcPr>
                </a:tc>
              </a:tr>
            </a:tbl>
          </a:graphicData>
        </a:graphic>
      </p:graphicFrame>
      <p:sp>
        <p:nvSpPr>
          <p:cNvPr id="3" name="Rectangle 2"/>
          <p:cNvSpPr/>
          <p:nvPr/>
        </p:nvSpPr>
        <p:spPr>
          <a:xfrm>
            <a:off x="3547070" y="9538658"/>
            <a:ext cx="2909810" cy="230832"/>
          </a:xfrm>
          <a:prstGeom prst="rect">
            <a:avLst/>
          </a:prstGeom>
        </p:spPr>
        <p:txBody>
          <a:bodyPr wrap="square">
            <a:spAutoFit/>
          </a:bodyPr>
          <a:lstStyle/>
          <a:p>
            <a:r>
              <a:rPr lang="en-US" sz="900" dirty="0"/>
              <a:t>Rev. Control:  </a:t>
            </a:r>
            <a:r>
              <a:rPr lang="en-US" sz="900" dirty="0" smtClean="0"/>
              <a:t>07/02/2015 </a:t>
            </a:r>
            <a:r>
              <a:rPr lang="en-US" sz="900" dirty="0"/>
              <a:t>– OSP and  S. Richmond</a:t>
            </a:r>
          </a:p>
        </p:txBody>
      </p:sp>
      <p:sp>
        <p:nvSpPr>
          <p:cNvPr id="4" name="Slide Number Placeholder 1"/>
          <p:cNvSpPr>
            <a:spLocks noGrp="1"/>
          </p:cNvSpPr>
          <p:nvPr>
            <p:ph type="sldNum" sz="quarter" idx="12"/>
          </p:nvPr>
        </p:nvSpPr>
        <p:spPr>
          <a:xfrm>
            <a:off x="6706198" y="9322648"/>
            <a:ext cx="677581" cy="535517"/>
          </a:xfrm>
        </p:spPr>
        <p:txBody>
          <a:bodyPr/>
          <a:lstStyle/>
          <a:p>
            <a:r>
              <a:rPr lang="en-US" dirty="0" smtClean="0"/>
              <a:t>10</a:t>
            </a:r>
            <a:endParaRPr lang="en-US" dirty="0"/>
          </a:p>
        </p:txBody>
      </p:sp>
    </p:spTree>
    <p:extLst>
      <p:ext uri="{BB962C8B-B14F-4D97-AF65-F5344CB8AC3E}">
        <p14:creationId xmlns:p14="http://schemas.microsoft.com/office/powerpoint/2010/main" val="1532590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7215" y="8537383"/>
            <a:ext cx="7338594" cy="1115579"/>
          </a:xfrm>
          <a:prstGeom prst="rect">
            <a:avLst/>
          </a:prstGeom>
          <a:noFill/>
        </p:spPr>
        <p:txBody>
          <a:bodyPr wrap="square" lIns="91330" tIns="45665" rIns="91330" bIns="45665">
            <a:spAutoFit/>
          </a:bodyPr>
          <a:lstStyle/>
          <a:p>
            <a:r>
              <a:rPr lang="x-none" sz="950" dirty="0"/>
              <a:t>Esta tarea de rendimiento se basa en la escritura. Como una opción, si desea dar seguimiento al crecimiento ELP como un segundo objetivo, los maestros pueden optar por evaluar ELP estándar 4 porque se alinea con esta tarea de rendimiento específica. La composición completa de su estudiante puede ser analizada para identificar los niveles de dominio lingüístico en inglés. Es evidente que los estudiantes estarán navegando a través de las modalidades para llegar al producto final. Sin embargo, es importante tener en mente qué </a:t>
            </a:r>
            <a:r>
              <a:rPr lang="en-US" sz="950" dirty="0" err="1" smtClean="0"/>
              <a:t>es</a:t>
            </a:r>
            <a:r>
              <a:rPr lang="en-US" sz="950" dirty="0" smtClean="0"/>
              <a:t> lo </a:t>
            </a:r>
            <a:r>
              <a:rPr lang="en-US" sz="950" dirty="0" err="1" smtClean="0"/>
              <a:t>que</a:t>
            </a:r>
            <a:r>
              <a:rPr lang="en-US" sz="950" dirty="0" smtClean="0"/>
              <a:t> </a:t>
            </a:r>
            <a:r>
              <a:rPr lang="x-none" sz="950" dirty="0" smtClean="0"/>
              <a:t>está </a:t>
            </a:r>
            <a:r>
              <a:rPr lang="x-none" sz="950" dirty="0"/>
              <a:t>evaluando el escrito de opinión total de la tarea de rendimiento y cuán profundamente el estudiante entiende el contenido de la clase y el lenguaje. La meta de crecimiento ELP es proporcionar “la enseñanza escalonada justa" para que los estudiantes demuestren su comprensión a fin de que pasen de un nivel de competencia al siguiente.</a:t>
            </a:r>
          </a:p>
        </p:txBody>
      </p:sp>
      <p:graphicFrame>
        <p:nvGraphicFramePr>
          <p:cNvPr id="5" name="Table 4"/>
          <p:cNvGraphicFramePr>
            <a:graphicFrameLocks noGrp="1"/>
          </p:cNvGraphicFramePr>
          <p:nvPr>
            <p:extLst>
              <p:ext uri="{D42A27DB-BD31-4B8C-83A1-F6EECF244321}">
                <p14:modId xmlns:p14="http://schemas.microsoft.com/office/powerpoint/2010/main" val="1394237561"/>
              </p:ext>
            </p:extLst>
          </p:nvPr>
        </p:nvGraphicFramePr>
        <p:xfrm>
          <a:off x="236593" y="414963"/>
          <a:ext cx="7299217" cy="5993845"/>
        </p:xfrm>
        <a:graphic>
          <a:graphicData uri="http://schemas.openxmlformats.org/drawingml/2006/table">
            <a:tbl>
              <a:tblPr/>
              <a:tblGrid>
                <a:gridCol w="2049407"/>
                <a:gridCol w="706123"/>
                <a:gridCol w="447041"/>
                <a:gridCol w="447041"/>
                <a:gridCol w="383177"/>
                <a:gridCol w="3266428"/>
              </a:tblGrid>
              <a:tr h="649985">
                <a:tc rowSpan="2">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receptivas*:</a:t>
                      </a:r>
                      <a:r>
                        <a:rPr lang="x-none" sz="900" kern="1200" noProof="0" dirty="0" smtClean="0">
                          <a:solidFill>
                            <a:schemeClr val="bg1">
                              <a:lumMod val="50000"/>
                            </a:schemeClr>
                          </a:solidFill>
                          <a:effectLst/>
                          <a:latin typeface="+mn-lt"/>
                          <a:ea typeface="Calibri"/>
                          <a:cs typeface="Times New Roman"/>
                        </a:rPr>
                        <a:t> </a:t>
                      </a:r>
                      <a:br>
                        <a:rPr lang="x-none" sz="900" kern="1200" noProof="0" dirty="0" smtClean="0">
                          <a:solidFill>
                            <a:schemeClr val="bg1">
                              <a:lumMod val="50000"/>
                            </a:schemeClr>
                          </a:solidFill>
                          <a:effectLst/>
                          <a:latin typeface="+mn-lt"/>
                          <a:ea typeface="Calibri"/>
                          <a:cs typeface="Times New Roman"/>
                        </a:rPr>
                      </a:br>
                      <a:r>
                        <a:rPr lang="x-none" sz="900" kern="1200" noProof="0" dirty="0" smtClean="0">
                          <a:solidFill>
                            <a:schemeClr val="bg1">
                              <a:lumMod val="50000"/>
                            </a:schemeClr>
                          </a:solidFill>
                          <a:effectLst/>
                          <a:latin typeface="+mn-lt"/>
                          <a:ea typeface="Calibri"/>
                          <a:cs typeface="Times New Roman"/>
                        </a:rPr>
                        <a:t>M</a:t>
                      </a:r>
                      <a:r>
                        <a:rPr lang="x-none" sz="900" kern="1200" baseline="0" noProof="0" dirty="0" smtClean="0">
                          <a:solidFill>
                            <a:schemeClr val="bg1">
                              <a:lumMod val="50000"/>
                            </a:schemeClr>
                          </a:solidFill>
                          <a:effectLst/>
                          <a:latin typeface="+mn-lt"/>
                          <a:ea typeface="Calibri"/>
                          <a:cs typeface="Times New Roman"/>
                        </a:rPr>
                        <a:t>aneras </a:t>
                      </a:r>
                      <a:r>
                        <a:rPr lang="x-none" sz="900" kern="1200" noProof="0" dirty="0" smtClean="0">
                          <a:solidFill>
                            <a:schemeClr val="bg1">
                              <a:lumMod val="50000"/>
                            </a:schemeClr>
                          </a:solidFill>
                          <a:effectLst/>
                          <a:latin typeface="+mn-lt"/>
                          <a:ea typeface="Calibri"/>
                          <a:cs typeface="Times New Roman"/>
                        </a:rPr>
                        <a:t>en las que los estudiantes reciben las comunicaciones de otros (por ejemplo: escuchar, leer, ver). La instrucción y evaluación de las modalidades receptivas se centran en la comunicación de </a:t>
                      </a:r>
                      <a:r>
                        <a:rPr lang="x-none" sz="900" kern="1200" baseline="0" noProof="0" dirty="0" smtClean="0">
                          <a:solidFill>
                            <a:schemeClr val="bg1">
                              <a:lumMod val="50000"/>
                            </a:schemeClr>
                          </a:solidFill>
                          <a:effectLst/>
                          <a:latin typeface="+mn-lt"/>
                          <a:ea typeface="Calibri"/>
                          <a:cs typeface="Times New Roman"/>
                        </a:rPr>
                        <a:t>lo</a:t>
                      </a:r>
                      <a:r>
                        <a:rPr lang="x-none" sz="900" kern="1200" noProof="0" dirty="0" smtClean="0">
                          <a:solidFill>
                            <a:schemeClr val="bg1">
                              <a:lumMod val="50000"/>
                            </a:schemeClr>
                          </a:solidFill>
                          <a:effectLst/>
                          <a:latin typeface="+mn-lt"/>
                          <a:ea typeface="Calibri"/>
                          <a:cs typeface="Times New Roman"/>
                        </a:rPr>
                        <a:t>s</a:t>
                      </a:r>
                      <a:r>
                        <a:rPr lang="x-none" sz="900" kern="1200" baseline="0" noProof="0" dirty="0" smtClean="0">
                          <a:solidFill>
                            <a:schemeClr val="bg1">
                              <a:lumMod val="50000"/>
                            </a:schemeClr>
                          </a:solidFill>
                          <a:effectLst/>
                          <a:latin typeface="+mn-lt"/>
                          <a:ea typeface="Calibri"/>
                          <a:cs typeface="Times New Roman"/>
                        </a:rPr>
                        <a:t> estudiantes de su </a:t>
                      </a:r>
                      <a:r>
                        <a:rPr lang="x-none" sz="900" kern="1200" noProof="0" dirty="0" smtClean="0">
                          <a:solidFill>
                            <a:schemeClr val="bg1">
                              <a:lumMod val="50000"/>
                            </a:schemeClr>
                          </a:solidFill>
                          <a:effectLst/>
                          <a:latin typeface="+mn-lt"/>
                          <a:ea typeface="Calibri"/>
                          <a:cs typeface="Times New Roman"/>
                        </a:rPr>
                        <a:t>comprensión del significado de </a:t>
                      </a:r>
                      <a:r>
                        <a:rPr lang="en-US" sz="900" kern="1200" noProof="0" dirty="0" smtClean="0">
                          <a:solidFill>
                            <a:schemeClr val="bg1">
                              <a:lumMod val="50000"/>
                            </a:schemeClr>
                          </a:solidFill>
                          <a:effectLst/>
                          <a:latin typeface="+mn-lt"/>
                          <a:ea typeface="Calibri"/>
                          <a:cs typeface="Times New Roman"/>
                        </a:rPr>
                        <a:t>la </a:t>
                      </a:r>
                      <a:r>
                        <a:rPr lang="x-none" sz="900" kern="1200" noProof="0" dirty="0" smtClean="0">
                          <a:solidFill>
                            <a:schemeClr val="bg1">
                              <a:lumMod val="50000"/>
                            </a:schemeClr>
                          </a:solidFill>
                          <a:effectLst/>
                          <a:latin typeface="+mn-lt"/>
                          <a:ea typeface="Calibri"/>
                          <a:cs typeface="Times New Roman"/>
                        </a:rPr>
                        <a:t> comunicaci</a:t>
                      </a:r>
                      <a:r>
                        <a:rPr lang="en-US" sz="900" kern="1200" noProof="0" dirty="0" err="1" smtClean="0">
                          <a:solidFill>
                            <a:schemeClr val="bg1">
                              <a:lumMod val="50000"/>
                            </a:schemeClr>
                          </a:solidFill>
                          <a:effectLst/>
                          <a:latin typeface="+mn-lt"/>
                          <a:ea typeface="Calibri"/>
                          <a:cs typeface="Times New Roman"/>
                        </a:rPr>
                        <a:t>ón</a:t>
                      </a:r>
                      <a:r>
                        <a:rPr lang="en-US" sz="900" kern="1200" noProof="0" smtClean="0">
                          <a:solidFill>
                            <a:schemeClr val="bg1">
                              <a:lumMod val="50000"/>
                            </a:schemeClr>
                          </a:solidFill>
                          <a:effectLst/>
                          <a:latin typeface="+mn-lt"/>
                          <a:ea typeface="Calibri"/>
                          <a:cs typeface="Times New Roman"/>
                        </a:rPr>
                        <a:t> de</a:t>
                      </a:r>
                      <a:r>
                        <a:rPr lang="x-none" sz="900" kern="1200" noProof="0" smtClean="0">
                          <a:solidFill>
                            <a:schemeClr val="bg1">
                              <a:lumMod val="50000"/>
                            </a:schemeClr>
                          </a:solidFill>
                          <a:effectLst/>
                          <a:latin typeface="+mn-lt"/>
                          <a:ea typeface="Calibri"/>
                          <a:cs typeface="Times New Roman"/>
                        </a:rPr>
                        <a:t> </a:t>
                      </a:r>
                      <a:r>
                        <a:rPr lang="x-none" sz="900" kern="1200" noProof="0" dirty="0" smtClean="0">
                          <a:solidFill>
                            <a:schemeClr val="bg1">
                              <a:lumMod val="50000"/>
                            </a:schemeClr>
                          </a:solidFill>
                          <a:effectLst/>
                          <a:latin typeface="+mn-lt"/>
                          <a:ea typeface="Calibri"/>
                          <a:cs typeface="Times New Roman"/>
                        </a:rPr>
                        <a:t>los demás.</a:t>
                      </a:r>
                      <a:endParaRPr lang="x-none" sz="900" noProof="0" dirty="0">
                        <a:solidFill>
                          <a:schemeClr val="bg1">
                            <a:lumMod val="50000"/>
                          </a:schemeClr>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Escuchar</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y</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Leer</a:t>
                      </a:r>
                      <a:endParaRPr lang="x-none" sz="900" kern="1200" noProof="0" dirty="0">
                        <a:solidFill>
                          <a:srgbClr val="7F7F7F"/>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x-none" sz="1400" b="1" kern="1200" noProof="0" dirty="0" smtClean="0">
                          <a:effectLst/>
                          <a:latin typeface="+mn-lt"/>
                          <a:ea typeface="Times New Roman"/>
                          <a:cs typeface="Times New Roman"/>
                        </a:rPr>
                        <a:t>9 - crear</a:t>
                      </a:r>
                      <a:r>
                        <a:rPr lang="x-none" sz="1400" b="0" kern="1200" noProof="0" dirty="0" smtClean="0">
                          <a:effectLst/>
                          <a:latin typeface="+mn-lt"/>
                          <a:ea typeface="Times New Roman"/>
                          <a:cs typeface="Times New Roman"/>
                        </a:rPr>
                        <a:t> un discurso y un texto  </a:t>
                      </a:r>
                      <a:r>
                        <a:rPr lang="x-none" sz="1400" b="1" kern="1200" noProof="0" dirty="0" smtClean="0">
                          <a:effectLst/>
                          <a:latin typeface="+mn-lt"/>
                          <a:ea typeface="Times New Roman"/>
                          <a:cs typeface="Times New Roman"/>
                        </a:rPr>
                        <a:t>claro y coherente apropiado para su grado</a:t>
                      </a:r>
                      <a:endParaRPr lang="x-none" sz="1600" b="1" noProof="0" dirty="0">
                        <a:effectLst/>
                        <a:latin typeface="+mn-lt"/>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algn="ctr"/>
                      <a:r>
                        <a:rPr lang="x-none" sz="1400" b="1" kern="1200" noProof="0" dirty="0" smtClean="0">
                          <a:solidFill>
                            <a:schemeClr val="tx1"/>
                          </a:solidFill>
                          <a:effectLst/>
                          <a:latin typeface="+mn-lt"/>
                          <a:ea typeface="Times New Roman"/>
                          <a:cs typeface="Times New Roman"/>
                        </a:rPr>
                        <a:t> 10 - </a:t>
                      </a:r>
                      <a:r>
                        <a:rPr lang="x-none" sz="1400" b="1" kern="1200" noProof="0" dirty="0" smtClean="0">
                          <a:solidFill>
                            <a:schemeClr val="tx1"/>
                          </a:solidFill>
                          <a:effectLst/>
                          <a:latin typeface="+mn-lt"/>
                          <a:ea typeface="+mn-ea"/>
                          <a:cs typeface="+mn-cs"/>
                        </a:rPr>
                        <a:t>hacer uso</a:t>
                      </a:r>
                      <a:r>
                        <a:rPr lang="x-none" sz="1400" kern="1200" noProof="0" dirty="0" smtClean="0">
                          <a:solidFill>
                            <a:schemeClr val="tx1"/>
                          </a:solidFill>
                          <a:effectLst/>
                          <a:latin typeface="+mn-lt"/>
                          <a:ea typeface="+mn-ea"/>
                          <a:cs typeface="+mn-cs"/>
                        </a:rPr>
                        <a:t> preciso del inglés</a:t>
                      </a:r>
                      <a:r>
                        <a:rPr lang="x-none" sz="1400" kern="1200" baseline="0" noProof="0" dirty="0" smtClean="0">
                          <a:solidFill>
                            <a:schemeClr val="tx1"/>
                          </a:solidFill>
                          <a:effectLst/>
                          <a:latin typeface="+mn-lt"/>
                          <a:ea typeface="+mn-ea"/>
                          <a:cs typeface="+mn-cs"/>
                        </a:rPr>
                        <a:t> est</a:t>
                      </a:r>
                      <a:r>
                        <a:rPr lang="x-none" sz="1400" kern="1200" noProof="0" dirty="0" smtClean="0">
                          <a:solidFill>
                            <a:schemeClr val="tx1"/>
                          </a:solidFill>
                          <a:effectLst/>
                          <a:latin typeface="+mn-lt"/>
                          <a:ea typeface="+mn-ea"/>
                          <a:cs typeface="+mn-cs"/>
                        </a:rPr>
                        <a:t>ándar </a:t>
                      </a:r>
                      <a:r>
                        <a:rPr lang="en-US" sz="1400" kern="1200" noProof="0" dirty="0" smtClean="0">
                          <a:solidFill>
                            <a:schemeClr val="tx1"/>
                          </a:solidFill>
                          <a:effectLst/>
                          <a:latin typeface="+mn-lt"/>
                          <a:ea typeface="+mn-ea"/>
                          <a:cs typeface="+mn-cs"/>
                        </a:rPr>
                        <a:t>del </a:t>
                      </a:r>
                      <a:r>
                        <a:rPr lang="x-none" sz="1400" kern="1200" noProof="0" dirty="0" smtClean="0">
                          <a:solidFill>
                            <a:schemeClr val="tx1"/>
                          </a:solidFill>
                          <a:effectLst/>
                          <a:latin typeface="+mn-lt"/>
                          <a:ea typeface="+mn-ea"/>
                          <a:cs typeface="+mn-cs"/>
                        </a:rPr>
                        <a:t>nivel de grado para </a:t>
                      </a:r>
                    </a:p>
                    <a:p>
                      <a:pPr algn="ctr"/>
                      <a:r>
                        <a:rPr lang="x-none" sz="1400" kern="1200" noProof="0" dirty="0" smtClean="0">
                          <a:solidFill>
                            <a:schemeClr val="tx1"/>
                          </a:solidFill>
                          <a:effectLst/>
                          <a:latin typeface="+mn-lt"/>
                          <a:ea typeface="+mn-ea"/>
                          <a:cs typeface="+mn-cs"/>
                        </a:rPr>
                        <a:t>                comunicarse apropiadamente de forma oral y escrita</a:t>
                      </a:r>
                      <a:endParaRPr lang="x-none" sz="1600" noProof="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1</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900" b="1" kern="1200" noProof="0" dirty="0" err="1" smtClean="0">
                          <a:solidFill>
                            <a:srgbClr val="7F7F7F"/>
                          </a:solidFill>
                          <a:effectLst/>
                          <a:latin typeface="+mn-lt"/>
                          <a:ea typeface="Calibri"/>
                          <a:cs typeface="GillSansMT"/>
                        </a:rPr>
                        <a:t>desarrollar</a:t>
                      </a:r>
                      <a:r>
                        <a:rPr lang="x-none" sz="900" b="1" kern="1200" noProof="0" dirty="0" smtClean="0">
                          <a:solidFill>
                            <a:srgbClr val="7F7F7F"/>
                          </a:solidFill>
                          <a:effectLst/>
                          <a:latin typeface="+mn-lt"/>
                          <a:ea typeface="Calibri"/>
                          <a:cs typeface="GillSansMT"/>
                        </a:rPr>
                        <a:t> significado </a:t>
                      </a:r>
                      <a:r>
                        <a:rPr lang="en-US" sz="900" b="0" kern="1200" noProof="0" dirty="0" smtClean="0">
                          <a:solidFill>
                            <a:srgbClr val="7F7F7F"/>
                          </a:solidFill>
                          <a:effectLst/>
                          <a:latin typeface="+mn-lt"/>
                          <a:ea typeface="Calibri"/>
                          <a:cs typeface="GillSansMT"/>
                        </a:rPr>
                        <a:t>al </a:t>
                      </a:r>
                      <a:r>
                        <a:rPr lang="x-none" sz="900" b="0" kern="1200" noProof="0" dirty="0" smtClean="0">
                          <a:solidFill>
                            <a:srgbClr val="7F7F7F"/>
                          </a:solidFill>
                          <a:effectLst/>
                          <a:latin typeface="+mn-lt"/>
                          <a:ea typeface="Calibri"/>
                          <a:cs typeface="GillSansMT"/>
                        </a:rPr>
                        <a:t>escuchar,</a:t>
                      </a:r>
                      <a:r>
                        <a:rPr lang="x-none" sz="900" b="0" kern="1200" baseline="0" noProof="0" dirty="0" smtClean="0">
                          <a:solidFill>
                            <a:srgbClr val="7F7F7F"/>
                          </a:solidFill>
                          <a:effectLst/>
                          <a:latin typeface="+mn-lt"/>
                          <a:ea typeface="Calibri"/>
                          <a:cs typeface="GillSansMT"/>
                        </a:rPr>
                        <a:t> leer y observ</a:t>
                      </a:r>
                      <a:r>
                        <a:rPr lang="en-US" sz="900" b="0" kern="1200" baseline="0" noProof="0" dirty="0" smtClean="0">
                          <a:solidFill>
                            <a:srgbClr val="7F7F7F"/>
                          </a:solidFill>
                          <a:effectLst/>
                          <a:latin typeface="+mn-lt"/>
                          <a:ea typeface="Calibri"/>
                          <a:cs typeface="GillSansMT"/>
                        </a:rPr>
                        <a:t>a</a:t>
                      </a:r>
                      <a:r>
                        <a:rPr lang="x-none" sz="900" b="0" kern="1200" baseline="0" noProof="0" dirty="0" smtClean="0">
                          <a:solidFill>
                            <a:srgbClr val="7F7F7F"/>
                          </a:solidFill>
                          <a:effectLst/>
                          <a:latin typeface="+mn-lt"/>
                          <a:ea typeface="Calibri"/>
                          <a:cs typeface="GillSansMT"/>
                        </a:rPr>
                        <a:t>r</a:t>
                      </a:r>
                      <a:r>
                        <a:rPr lang="en-US" sz="900" b="0" kern="1200" baseline="0" noProof="0" dirty="0" smtClean="0">
                          <a:solidFill>
                            <a:srgbClr val="7F7F7F"/>
                          </a:solidFill>
                          <a:effectLst/>
                          <a:latin typeface="+mn-lt"/>
                          <a:ea typeface="Calibri"/>
                          <a:cs typeface="GillSansMT"/>
                        </a:rPr>
                        <a:t> </a:t>
                      </a:r>
                      <a:r>
                        <a:rPr lang="x-none" sz="900" b="0" kern="1200" noProof="0" dirty="0" smtClean="0">
                          <a:solidFill>
                            <a:srgbClr val="7F7F7F"/>
                          </a:solidFill>
                          <a:effectLst/>
                          <a:latin typeface="+mn-lt"/>
                          <a:ea typeface="Calibri"/>
                          <a:cs typeface="GillSansMT"/>
                        </a:rPr>
                        <a:t>presentaciones orales y textos literarios e informativos </a:t>
                      </a:r>
                      <a:r>
                        <a:rPr lang="x-none" sz="900" b="0" kern="1200" baseline="0" noProof="0" dirty="0" smtClean="0">
                          <a:solidFill>
                            <a:srgbClr val="7F7F7F"/>
                          </a:solidFill>
                          <a:effectLst/>
                          <a:latin typeface="+mn-lt"/>
                          <a:ea typeface="Calibri"/>
                          <a:cs typeface="GillSansMT"/>
                        </a:rPr>
                        <a:t>apropiad</a:t>
                      </a:r>
                      <a:r>
                        <a:rPr lang="en-US" sz="900" b="0" kern="1200" baseline="0" noProof="0" dirty="0" err="1" smtClean="0">
                          <a:solidFill>
                            <a:srgbClr val="7F7F7F"/>
                          </a:solidFill>
                          <a:effectLst/>
                          <a:latin typeface="+mn-lt"/>
                          <a:ea typeface="Calibri"/>
                          <a:cs typeface="GillSansMT"/>
                        </a:rPr>
                        <a:t>os</a:t>
                      </a:r>
                      <a:r>
                        <a:rPr lang="x-none" sz="900" b="0" kern="1200" baseline="0" noProof="0" dirty="0" smtClean="0">
                          <a:solidFill>
                            <a:srgbClr val="7F7F7F"/>
                          </a:solidFill>
                          <a:effectLst/>
                          <a:latin typeface="+mn-lt"/>
                          <a:ea typeface="Calibri"/>
                          <a:cs typeface="GillSansMT"/>
                        </a:rPr>
                        <a:t> para el nivel de grado</a:t>
                      </a:r>
                      <a:r>
                        <a:rPr lang="x-none" sz="900" b="0" kern="1200" noProof="0" dirty="0" smtClean="0">
                          <a:solidFill>
                            <a:srgbClr val="7F7F7F"/>
                          </a:solidFill>
                          <a:effectLst/>
                          <a:latin typeface="+mn-lt"/>
                          <a:ea typeface="Calibri"/>
                          <a:cs typeface="GillSansMT"/>
                        </a:rPr>
                        <a:t> </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3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Calibri"/>
                          <a:cs typeface="Times New Roman"/>
                        </a:rPr>
                        <a:t>8</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determinar el significado </a:t>
                      </a:r>
                      <a:r>
                        <a:rPr lang="x-none" sz="900" b="0" kern="1200" noProof="0" dirty="0" smtClean="0">
                          <a:solidFill>
                            <a:srgbClr val="7F7F7F"/>
                          </a:solidFill>
                          <a:effectLst/>
                          <a:latin typeface="+mn-lt"/>
                          <a:ea typeface="Calibri"/>
                          <a:cs typeface="GillSansMT"/>
                        </a:rPr>
                        <a:t>de palabras y frases en presentaciones orales y en textos literarios e informativos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25377">
                <a:tc row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2100" b="1" kern="1200" noProof="0" dirty="0" smtClean="0">
                          <a:effectLst/>
                          <a:latin typeface="+mn-lt"/>
                          <a:ea typeface="Calibri"/>
                          <a:cs typeface="Times New Roman"/>
                        </a:rPr>
                        <a:t>Modalidades productivas*:</a:t>
                      </a:r>
                      <a:r>
                        <a:rPr lang="x-none" sz="2100" kern="1200" noProof="0" dirty="0" smtClean="0">
                          <a:effectLst/>
                          <a:latin typeface="+mn-lt"/>
                          <a:ea typeface="Calibri"/>
                          <a:cs typeface="Times New Roman"/>
                        </a:rPr>
                        <a:t> </a:t>
                      </a:r>
                    </a:p>
                    <a:p>
                      <a:pPr marL="0" marR="0">
                        <a:lnSpc>
                          <a:spcPct val="115000"/>
                        </a:lnSpc>
                        <a:spcBef>
                          <a:spcPts val="0"/>
                        </a:spcBef>
                        <a:spcAft>
                          <a:spcPts val="0"/>
                        </a:spcAft>
                      </a:pPr>
                      <a:r>
                        <a:rPr lang="x-none" sz="1300" kern="1200" noProof="0" dirty="0" smtClean="0">
                          <a:effectLst/>
                          <a:latin typeface="+mn-lt"/>
                          <a:ea typeface="Calibri"/>
                          <a:cs typeface="Times New Roman"/>
                        </a:rPr>
                        <a:t>Formas en que los estudiantes se comunican con otros (por ejemplo: hablar, escribir y dibujar). La instrucción y evaluación de las modalidades productivas se centran en la comunicación del estudiante de su propia comprensión o interpretación.</a:t>
                      </a:r>
                      <a:endParaRPr lang="x-none" sz="13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x-none" sz="1300" kern="1200" noProof="0" dirty="0" smtClean="0">
                          <a:effectLst/>
                          <a:latin typeface="+mn-lt"/>
                          <a:ea typeface="Calibri"/>
                          <a:cs typeface="Times New Roman"/>
                        </a:rPr>
                        <a:t>Hablar  </a:t>
                      </a:r>
                      <a:br>
                        <a:rPr lang="x-none" sz="1300" kern="1200" noProof="0" dirty="0" smtClean="0">
                          <a:effectLst/>
                          <a:latin typeface="+mn-lt"/>
                          <a:ea typeface="Calibri"/>
                          <a:cs typeface="Times New Roman"/>
                        </a:rPr>
                      </a:br>
                      <a:r>
                        <a:rPr lang="x-none" sz="1300" kern="1200" noProof="0" dirty="0" smtClean="0">
                          <a:effectLst/>
                          <a:latin typeface="+mn-lt"/>
                          <a:ea typeface="Calibri"/>
                          <a:cs typeface="Times New Roman"/>
                        </a:rPr>
                        <a:t>y</a:t>
                      </a:r>
                    </a:p>
                    <a:p>
                      <a:pPr marL="0" marR="0" algn="ctr">
                        <a:lnSpc>
                          <a:spcPct val="115000"/>
                        </a:lnSpc>
                        <a:spcBef>
                          <a:spcPts val="0"/>
                        </a:spcBef>
                        <a:spcAft>
                          <a:spcPts val="0"/>
                        </a:spcAft>
                      </a:pPr>
                      <a:r>
                        <a:rPr lang="x-none" sz="1300" kern="1200" noProof="0" dirty="0" smtClean="0">
                          <a:effectLst/>
                          <a:latin typeface="+mn-lt"/>
                          <a:ea typeface="Calibri"/>
                          <a:cs typeface="Times New Roman"/>
                        </a:rPr>
                        <a:t>Escribir</a:t>
                      </a:r>
                      <a:endParaRPr lang="x-none" sz="1300" kern="1200" noProof="0" dirty="0">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GillSansMT"/>
                        </a:rPr>
                        <a:t>3</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hablar y escribir sobre textos y temas literarios e informativos complejos, apropiados para el grado</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606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b="1" kern="1200" noProof="0" dirty="0" smtClean="0">
                          <a:effectLst/>
                          <a:latin typeface="Calibri"/>
                          <a:ea typeface="Times New Roman"/>
                          <a:cs typeface="Times New Roman"/>
                        </a:rPr>
                        <a:t>4</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x-none" sz="1800" b="1" kern="1200" noProof="0" dirty="0" smtClean="0">
                          <a:effectLst/>
                          <a:latin typeface="+mn-lt"/>
                          <a:ea typeface="Calibri"/>
                          <a:cs typeface="GillSansMT"/>
                        </a:rPr>
                        <a:t>construir declaraciones orales y escritas apropiadas para su grado, y apoyarlas con razonamiento y evidencia</a:t>
                      </a:r>
                      <a:endParaRPr lang="x-none" sz="16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Times New Roman"/>
                        </a:rPr>
                        <a:t>7</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adaptar las opciones del lenguaje a un propósito, una tarea y una audiencia</a:t>
                      </a:r>
                      <a:r>
                        <a:rPr lang="en-US" sz="1400" kern="1200" noProof="0" dirty="0" smtClean="0">
                          <a:effectLst/>
                          <a:latin typeface="+mn-lt"/>
                          <a:ea typeface="Calibri"/>
                          <a:cs typeface="GillSansMT"/>
                        </a:rPr>
                        <a:t>,</a:t>
                      </a:r>
                      <a:r>
                        <a:rPr lang="x-none" sz="1400" kern="1200" noProof="0" dirty="0" smtClean="0">
                          <a:effectLst/>
                          <a:latin typeface="+mn-lt"/>
                          <a:ea typeface="Calibri"/>
                          <a:cs typeface="GillSansMT"/>
                        </a:rPr>
                        <a:t>cuando se habla y escribe</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73137">
                <a:tc rowSpan="3">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interactivas*: </a:t>
                      </a:r>
                    </a:p>
                    <a:p>
                      <a:pPr marL="0" marR="0">
                        <a:lnSpc>
                          <a:spcPct val="115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Uso colaborativo de modalidades receptivas y productivas mientras</a:t>
                      </a:r>
                      <a:r>
                        <a:rPr lang="x-none" sz="900" kern="1200" baseline="0" noProof="0" dirty="0" smtClean="0">
                          <a:solidFill>
                            <a:schemeClr val="bg1">
                              <a:lumMod val="50000"/>
                            </a:schemeClr>
                          </a:solidFill>
                          <a:effectLst/>
                          <a:latin typeface="+mn-lt"/>
                          <a:ea typeface="Calibri"/>
                          <a:cs typeface="Times New Roman"/>
                        </a:rPr>
                        <a:t> “</a:t>
                      </a:r>
                      <a:r>
                        <a:rPr lang="x-none" sz="900" kern="1200" noProof="0" dirty="0" smtClean="0">
                          <a:solidFill>
                            <a:schemeClr val="bg1">
                              <a:lumMod val="50000"/>
                            </a:schemeClr>
                          </a:solidFill>
                          <a:effectLst/>
                          <a:latin typeface="+mn-lt"/>
                          <a:ea typeface="Calibri"/>
                          <a:cs typeface="Times New Roman"/>
                        </a:rPr>
                        <a:t>los estudiantes participan en las conversaciones, proporcionan y obtienen información, expresan sentimientos y emociones, e intercambian opiniones" (Phillips, 2008, p. 3). </a:t>
                      </a:r>
                      <a:endParaRPr lang="x-none" sz="1500" noProof="0" dirty="0">
                        <a:solidFill>
                          <a:schemeClr val="bg1">
                            <a:lumMod val="50000"/>
                          </a:schemeClr>
                        </a:solidFill>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00000"/>
                        </a:lnSpc>
                        <a:spcBef>
                          <a:spcPts val="0"/>
                        </a:spcBef>
                        <a:spcAft>
                          <a:spcPts val="0"/>
                        </a:spcAft>
                      </a:pPr>
                      <a:endParaRPr lang="x-none" sz="900" kern="120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Escuchar,</a:t>
                      </a:r>
                      <a:r>
                        <a:rPr lang="x-none" sz="900" kern="1200" baseline="0" noProof="0" dirty="0" smtClean="0">
                          <a:solidFill>
                            <a:schemeClr val="bg1">
                              <a:lumMod val="50000"/>
                            </a:schemeClr>
                          </a:solidFill>
                          <a:effectLst/>
                          <a:latin typeface="+mn-lt"/>
                          <a:ea typeface="Calibri"/>
                          <a:cs typeface="Times New Roman"/>
                        </a:rPr>
                        <a:t>   </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Hablar,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Leer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y</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Escribir</a:t>
                      </a:r>
                      <a:endParaRPr lang="x-none" sz="1200" noProof="0" dirty="0">
                        <a:solidFill>
                          <a:schemeClr val="bg1">
                            <a:lumMod val="50000"/>
                          </a:schemeClr>
                        </a:solidFill>
                        <a:effectLst/>
                        <a:latin typeface="+mn-lt"/>
                        <a:ea typeface="Calibri"/>
                        <a:cs typeface="Times New Roman"/>
                      </a:endParaRPr>
                    </a:p>
                  </a:txBody>
                  <a:tcPr marL="33808" marR="33808"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GillSansMT"/>
                        </a:rPr>
                        <a:t>2</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participar en intercambios orales y escritos </a:t>
                      </a:r>
                      <a:r>
                        <a:rPr lang="x-none" sz="900" b="0" kern="1200" noProof="0" dirty="0" smtClean="0">
                          <a:solidFill>
                            <a:srgbClr val="7F7F7F"/>
                          </a:solidFill>
                          <a:effectLst/>
                          <a:latin typeface="+mn-lt"/>
                          <a:ea typeface="Calibri"/>
                          <a:cs typeface="GillSansMT"/>
                        </a:rPr>
                        <a:t>de información, ideas y análisis, responder a los compañeros, a la audiencia o a los comentarios de los lectores y sus preguntas, de manera apropiada para el grado</a:t>
                      </a:r>
                      <a:endParaRPr lang="x-none" sz="900" b="0" kern="1200" noProof="0" dirty="0">
                        <a:solidFill>
                          <a:srgbClr val="7F7F7F"/>
                        </a:solidFill>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5</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realizar una investigación, y evaluar y comunicar </a:t>
                      </a:r>
                      <a:r>
                        <a:rPr lang="x-none" sz="900" b="0" kern="1200" noProof="0" dirty="0" smtClean="0">
                          <a:solidFill>
                            <a:srgbClr val="7F7F7F"/>
                          </a:solidFill>
                          <a:effectLst/>
                          <a:latin typeface="+mn-lt"/>
                          <a:ea typeface="Calibri"/>
                          <a:cs typeface="GillSansMT"/>
                        </a:rPr>
                        <a:t>los resultados para responder preguntas o resolver problemas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6</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analizar y criticar </a:t>
                      </a:r>
                      <a:r>
                        <a:rPr lang="x-none" sz="900" b="0" kern="1200" noProof="0" dirty="0" smtClean="0">
                          <a:solidFill>
                            <a:srgbClr val="7F7F7F"/>
                          </a:solidFill>
                          <a:effectLst/>
                          <a:latin typeface="+mn-lt"/>
                          <a:ea typeface="Calibri"/>
                          <a:cs typeface="GillSansMT"/>
                        </a:rPr>
                        <a:t>los argumentos de los demás de forma oral y escrita</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75257363"/>
              </p:ext>
            </p:extLst>
          </p:nvPr>
        </p:nvGraphicFramePr>
        <p:xfrm>
          <a:off x="216431" y="6448436"/>
          <a:ext cx="7299215" cy="2085964"/>
        </p:xfrm>
        <a:graphic>
          <a:graphicData uri="http://schemas.openxmlformats.org/drawingml/2006/table">
            <a:tbl>
              <a:tblPr firstRow="1" firstCol="1" bandRow="1"/>
              <a:tblGrid>
                <a:gridCol w="829562"/>
                <a:gridCol w="919209"/>
                <a:gridCol w="912403"/>
                <a:gridCol w="836369"/>
                <a:gridCol w="1064469"/>
                <a:gridCol w="1140502"/>
                <a:gridCol w="1596701"/>
              </a:tblGrid>
              <a:tr h="507631">
                <a:tc>
                  <a:txBody>
                    <a:bodyPr/>
                    <a:lstStyle/>
                    <a:p>
                      <a:pPr marL="0" marR="0" algn="ctr">
                        <a:lnSpc>
                          <a:spcPct val="115000"/>
                        </a:lnSpc>
                        <a:spcBef>
                          <a:spcPts val="0"/>
                        </a:spcBef>
                        <a:spcAft>
                          <a:spcPts val="0"/>
                        </a:spcAft>
                      </a:pPr>
                      <a:r>
                        <a:rPr lang="x-none" sz="1500" b="1" noProof="0" dirty="0" smtClean="0">
                          <a:solidFill>
                            <a:srgbClr val="000000"/>
                          </a:solidFill>
                          <a:effectLst/>
                          <a:latin typeface="+mn-lt"/>
                          <a:ea typeface="Times New Roman"/>
                          <a:cs typeface="Times New Roman"/>
                        </a:rPr>
                        <a:t>Estándar</a:t>
                      </a:r>
                      <a:endParaRPr lang="x-none" sz="15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1800" b="1" dirty="0" smtClean="0">
                          <a:effectLst/>
                          <a:latin typeface="Calibri"/>
                          <a:ea typeface="Times New Roman"/>
                          <a:cs typeface="Times New Roman"/>
                        </a:rPr>
                        <a:t>Un </a:t>
                      </a:r>
                      <a:r>
                        <a:rPr lang="x-none" sz="1800" b="1" i="1" dirty="0" smtClean="0">
                          <a:effectLst/>
                          <a:latin typeface="Calibri"/>
                          <a:ea typeface="Times New Roman"/>
                          <a:cs typeface="Times New Roman"/>
                        </a:rPr>
                        <a:t>ELL </a:t>
                      </a:r>
                      <a:r>
                        <a:rPr lang="x-none" sz="1800" b="1" dirty="0" smtClean="0">
                          <a:effectLst/>
                          <a:latin typeface="Calibri"/>
                          <a:ea typeface="Times New Roman"/>
                          <a:cs typeface="Times New Roman"/>
                        </a:rPr>
                        <a:t>puede…</a:t>
                      </a:r>
                      <a:endParaRPr lang="x-none" sz="18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gn="ctr">
                        <a:lnSpc>
                          <a:spcPct val="115000"/>
                        </a:lnSpc>
                        <a:spcBef>
                          <a:spcPts val="0"/>
                        </a:spcBef>
                        <a:spcAft>
                          <a:spcPts val="0"/>
                        </a:spcAft>
                      </a:pPr>
                      <a:r>
                        <a:rPr lang="x-none" sz="1800" b="1" noProof="0" dirty="0" smtClean="0">
                          <a:solidFill>
                            <a:srgbClr val="000000"/>
                          </a:solidFill>
                          <a:effectLst/>
                          <a:latin typeface="+mn-lt"/>
                          <a:ea typeface="Times New Roman"/>
                          <a:cs typeface="Times New Roman"/>
                        </a:rPr>
                        <a:t>Al final de un nivel de dominio del idioma inglés, un estudiante </a:t>
                      </a:r>
                      <a:r>
                        <a:rPr lang="x-none" sz="1800" b="1" i="1" noProof="0" dirty="0" smtClean="0">
                          <a:solidFill>
                            <a:srgbClr val="000000"/>
                          </a:solidFill>
                          <a:effectLst/>
                          <a:latin typeface="+mn-lt"/>
                          <a:ea typeface="Times New Roman"/>
                          <a:cs typeface="Times New Roman"/>
                        </a:rPr>
                        <a:t>ELL</a:t>
                      </a:r>
                      <a:r>
                        <a:rPr lang="x-none" sz="1800" b="1" baseline="0" noProof="0" dirty="0" smtClean="0">
                          <a:solidFill>
                            <a:srgbClr val="000000"/>
                          </a:solidFill>
                          <a:effectLst/>
                          <a:latin typeface="+mn-lt"/>
                          <a:ea typeface="Times New Roman"/>
                          <a:cs typeface="Times New Roman"/>
                        </a:rPr>
                        <a:t> en 2</a:t>
                      </a:r>
                      <a:r>
                        <a:rPr lang="x-none" sz="1800" b="1" baseline="30000" noProof="0" dirty="0" smtClean="0">
                          <a:solidFill>
                            <a:srgbClr val="000000"/>
                          </a:solidFill>
                          <a:effectLst/>
                          <a:latin typeface="+mn-lt"/>
                          <a:ea typeface="Times New Roman"/>
                          <a:cs typeface="Times New Roman"/>
                        </a:rPr>
                        <a:t>do</a:t>
                      </a:r>
                      <a:r>
                        <a:rPr lang="x-none" sz="1800" b="1" baseline="0" noProof="0" dirty="0" smtClean="0">
                          <a:solidFill>
                            <a:srgbClr val="000000"/>
                          </a:solidFill>
                          <a:effectLst/>
                          <a:latin typeface="+mn-lt"/>
                          <a:ea typeface="Times New Roman"/>
                          <a:cs typeface="Times New Roman"/>
                        </a:rPr>
                        <a:t>-3</a:t>
                      </a:r>
                      <a:r>
                        <a:rPr lang="x-none" sz="1800" b="1" baseline="30000" noProof="0" dirty="0" smtClean="0">
                          <a:solidFill>
                            <a:srgbClr val="000000"/>
                          </a:solidFill>
                          <a:effectLst/>
                          <a:latin typeface="+mn-lt"/>
                          <a:ea typeface="Times New Roman"/>
                          <a:cs typeface="Times New Roman"/>
                        </a:rPr>
                        <a:t>er  </a:t>
                      </a:r>
                      <a:r>
                        <a:rPr lang="x-none" sz="1800" b="1" baseline="0" noProof="0" dirty="0" smtClean="0">
                          <a:solidFill>
                            <a:srgbClr val="000000"/>
                          </a:solidFill>
                          <a:effectLst/>
                          <a:latin typeface="+mn-lt"/>
                          <a:ea typeface="Times New Roman"/>
                          <a:cs typeface="Times New Roman"/>
                        </a:rPr>
                        <a:t>grado </a:t>
                      </a:r>
                      <a:r>
                        <a:rPr lang="x-none" sz="1800" b="1" noProof="0" dirty="0" smtClean="0">
                          <a:solidFill>
                            <a:srgbClr val="000000"/>
                          </a:solidFill>
                          <a:effectLst/>
                          <a:latin typeface="+mn-lt"/>
                          <a:ea typeface="Times New Roman"/>
                          <a:cs typeface="Times New Roman"/>
                        </a:rPr>
                        <a:t>puede . . . </a:t>
                      </a:r>
                      <a:endParaRPr lang="x-none" sz="18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8703">
                <a:tc rowSpan="2">
                  <a:txBody>
                    <a:bodyPr/>
                    <a:lstStyle/>
                    <a:p>
                      <a:pPr marL="0" marR="0" algn="ctr">
                        <a:lnSpc>
                          <a:spcPct val="115000"/>
                        </a:lnSpc>
                        <a:spcBef>
                          <a:spcPts val="0"/>
                        </a:spcBef>
                        <a:spcAft>
                          <a:spcPts val="0"/>
                        </a:spcAft>
                      </a:pPr>
                      <a:r>
                        <a:rPr lang="x-none" sz="3100" b="1" dirty="0" smtClean="0">
                          <a:solidFill>
                            <a:srgbClr val="000000"/>
                          </a:solidFill>
                          <a:effectLst/>
                          <a:latin typeface="Calibri"/>
                          <a:ea typeface="Times New Roman"/>
                          <a:cs typeface="Times New Roman"/>
                        </a:rPr>
                        <a:t>4</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Productivo</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(S &amp; W)</a:t>
                      </a:r>
                      <a:endParaRPr lang="x-none" sz="14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x-none" sz="900" b="1" dirty="0" smtClean="0">
                          <a:effectLst/>
                          <a:latin typeface="Calibri"/>
                          <a:ea typeface="Times New Roman"/>
                          <a:cs typeface="Times New Roman"/>
                        </a:rPr>
                        <a:t>…</a:t>
                      </a:r>
                      <a:r>
                        <a:rPr lang="x-none" sz="900" b="1" noProof="0" dirty="0" smtClean="0">
                          <a:effectLst/>
                          <a:latin typeface="+mn-lt"/>
                          <a:ea typeface="Times New Roman"/>
                          <a:cs typeface="Times New Roman"/>
                        </a:rPr>
                        <a:t>…construir declaraciones orales y escritas apropiadas para su grado, y apoyarlas con</a:t>
                      </a:r>
                      <a:r>
                        <a:rPr lang="x-none" sz="900" b="1" baseline="0" noProof="0" dirty="0" smtClean="0">
                          <a:effectLst/>
                          <a:latin typeface="+mn-lt"/>
                          <a:ea typeface="Times New Roman"/>
                          <a:cs typeface="Times New Roman"/>
                        </a:rPr>
                        <a:t>  razonamiento y evidencia. </a:t>
                      </a:r>
                      <a:endParaRPr lang="x-none" sz="900" b="1" noProof="0" dirty="0" smtClean="0">
                        <a:effectLst/>
                        <a:latin typeface="+mn-lt"/>
                        <a:ea typeface="Times New Roman"/>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1</a:t>
                      </a:r>
                      <a:endParaRPr lang="x-none" sz="21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2</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3</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4</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5</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49616">
                <a:tc vMerge="1">
                  <a:txBody>
                    <a:bodyPr/>
                    <a:lstStyle/>
                    <a:p>
                      <a:endParaRPr lang="en-US"/>
                    </a:p>
                  </a:txBody>
                  <a:tcPr/>
                </a:tc>
                <a:tc vMerge="1">
                  <a:txBody>
                    <a:bodyPr/>
                    <a:lstStyle/>
                    <a:p>
                      <a:endParaRPr lang="en-US"/>
                    </a:p>
                  </a:txBody>
                  <a:tcPr/>
                </a:tc>
                <a:tc>
                  <a:txBody>
                    <a:bodyPr/>
                    <a:lstStyle/>
                    <a:p>
                      <a:pPr marL="0" marR="0" indent="0" algn="l" defTabSz="1018737" rtl="0" eaLnBrk="1" fontAlgn="auto" latinLnBrk="0" hangingPunct="1">
                        <a:lnSpc>
                          <a:spcPct val="115000"/>
                        </a:lnSpc>
                        <a:spcBef>
                          <a:spcPts val="0"/>
                        </a:spcBef>
                        <a:spcAft>
                          <a:spcPts val="0"/>
                        </a:spcAft>
                        <a:buClrTx/>
                        <a:buSzTx/>
                        <a:buFontTx/>
                        <a:buNone/>
                        <a:tabLst/>
                        <a:defRPr/>
                      </a:pPr>
                      <a:r>
                        <a:rPr lang="x-none" sz="900" dirty="0" smtClean="0">
                          <a:solidFill>
                            <a:srgbClr val="000000"/>
                          </a:solidFill>
                          <a:effectLst/>
                          <a:latin typeface="+mn-lt"/>
                          <a:ea typeface="Times New Roman"/>
                          <a:cs typeface="Times New Roman"/>
                        </a:rPr>
                        <a:t> </a:t>
                      </a:r>
                      <a:r>
                        <a:rPr lang="x-none" sz="900" noProof="0" dirty="0" smtClean="0">
                          <a:solidFill>
                            <a:srgbClr val="000000"/>
                          </a:solidFill>
                          <a:effectLst/>
                          <a:latin typeface="+mn-lt"/>
                          <a:ea typeface="Times New Roman"/>
                          <a:cs typeface="Times New Roman"/>
                        </a:rPr>
                        <a:t>…</a:t>
                      </a:r>
                      <a:r>
                        <a:rPr lang="x-none" sz="900" b="0" i="0" u="none" strike="noStrike" noProof="0" dirty="0" smtClean="0">
                          <a:solidFill>
                            <a:srgbClr val="000000"/>
                          </a:solidFill>
                          <a:effectLst/>
                          <a:latin typeface="+mn-lt"/>
                        </a:rPr>
                        <a:t>expresar una opinión sobre  un tema conocido.</a:t>
                      </a:r>
                      <a:endParaRPr lang="x-none" sz="900" noProof="0" dirty="0" smtClean="0">
                        <a:effectLst/>
                        <a:latin typeface="+mn-lt"/>
                        <a:ea typeface="Calibri"/>
                        <a:cs typeface="Times New Roman"/>
                      </a:endParaRPr>
                    </a:p>
                    <a:p>
                      <a:pPr marL="0" marR="0">
                        <a:lnSpc>
                          <a:spcPct val="115000"/>
                        </a:lnSpc>
                        <a:spcBef>
                          <a:spcPts val="0"/>
                        </a:spcBef>
                        <a:spcAft>
                          <a:spcPts val="0"/>
                        </a:spcAft>
                      </a:pPr>
                      <a:endParaRPr lang="x-none" sz="9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x-none" sz="900" dirty="0" smtClean="0">
                          <a:solidFill>
                            <a:srgbClr val="000000"/>
                          </a:solidFill>
                          <a:effectLst/>
                          <a:latin typeface="+mn-lt"/>
                          <a:ea typeface="Times New Roman"/>
                          <a:cs typeface="Times New Roman"/>
                        </a:rPr>
                        <a:t>…</a:t>
                      </a:r>
                      <a:r>
                        <a:rPr lang="x-none" sz="900" b="0" i="0" u="none" strike="noStrike" dirty="0" smtClean="0">
                          <a:solidFill>
                            <a:srgbClr val="000000"/>
                          </a:solidFill>
                          <a:effectLst/>
                          <a:latin typeface="+mn-lt"/>
                        </a:rPr>
                        <a:t>expresar una opinión sobre un tema o cuento conocido, </a:t>
                      </a:r>
                      <a:endParaRPr lang="x-none" sz="900" noProof="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x-none" sz="900" dirty="0" smtClean="0">
                          <a:solidFill>
                            <a:srgbClr val="000000"/>
                          </a:solidFill>
                          <a:effectLst/>
                          <a:latin typeface="+mn-lt"/>
                          <a:ea typeface="Times New Roman"/>
                          <a:cs typeface="Times New Roman"/>
                        </a:rPr>
                        <a:t>…</a:t>
                      </a:r>
                      <a:r>
                        <a:rPr lang="x-none" sz="900" b="0" i="0" u="none" strike="noStrike" dirty="0" smtClean="0">
                          <a:solidFill>
                            <a:srgbClr val="000000"/>
                          </a:solidFill>
                          <a:effectLst/>
                          <a:latin typeface="+mn-lt"/>
                        </a:rPr>
                        <a:t>expresar una opinión sobre un tema o cuento conocido, dando</a:t>
                      </a:r>
                      <a:r>
                        <a:rPr lang="x-none" sz="900" b="0" i="0" u="none" strike="noStrike" baseline="0" dirty="0" smtClean="0">
                          <a:solidFill>
                            <a:srgbClr val="000000"/>
                          </a:solidFill>
                          <a:effectLst/>
                          <a:latin typeface="+mn-lt"/>
                        </a:rPr>
                        <a:t> una o más razones para su opinión.</a:t>
                      </a:r>
                      <a:endParaRPr lang="x-none" sz="9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900" dirty="0" smtClean="0">
                          <a:solidFill>
                            <a:srgbClr val="000000"/>
                          </a:solidFill>
                          <a:effectLst/>
                          <a:latin typeface="+mn-lt"/>
                          <a:ea typeface="Times New Roman"/>
                          <a:cs typeface="Times New Roman"/>
                        </a:rPr>
                        <a:t>…</a:t>
                      </a:r>
                      <a:r>
                        <a:rPr lang="x-none" sz="900" b="0" i="0" u="none" strike="noStrike" noProof="0" dirty="0" smtClean="0">
                          <a:solidFill>
                            <a:srgbClr val="000000"/>
                          </a:solidFill>
                          <a:effectLst/>
                          <a:latin typeface="+mn-lt"/>
                        </a:rPr>
                        <a:t>expresar opiniones</a:t>
                      </a:r>
                      <a:r>
                        <a:rPr lang="x-none" sz="900" b="0" i="0" u="none" strike="noStrike" baseline="0" noProof="0" dirty="0" smtClean="0">
                          <a:solidFill>
                            <a:srgbClr val="000000"/>
                          </a:solidFill>
                          <a:effectLst/>
                          <a:latin typeface="+mn-lt"/>
                        </a:rPr>
                        <a:t> sobre una variedad de temas, introduciendo el tema y dando varias razones para la opinión.</a:t>
                      </a:r>
                      <a:r>
                        <a:rPr lang="x-none" sz="900" b="0" dirty="0" smtClean="0">
                          <a:effectLst/>
                          <a:latin typeface="+mn-lt"/>
                        </a:rPr>
                        <a:t/>
                      </a:r>
                      <a:br>
                        <a:rPr lang="x-none" sz="900" b="0" dirty="0" smtClean="0">
                          <a:effectLst/>
                          <a:latin typeface="+mn-lt"/>
                        </a:rPr>
                      </a:br>
                      <a:endParaRPr lang="x-none" sz="9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900" dirty="0" smtClean="0">
                          <a:solidFill>
                            <a:srgbClr val="000000"/>
                          </a:solidFill>
                          <a:effectLst/>
                          <a:latin typeface="+mn-lt"/>
                          <a:ea typeface="Times New Roman"/>
                          <a:cs typeface="Times New Roman"/>
                        </a:rPr>
                        <a:t>…</a:t>
                      </a:r>
                      <a:r>
                        <a:rPr lang="x-none" sz="900" b="0" i="0" u="none" strike="noStrike" dirty="0" smtClean="0">
                          <a:solidFill>
                            <a:srgbClr val="000000"/>
                          </a:solidFill>
                          <a:effectLst/>
                          <a:latin typeface="+mn-lt"/>
                        </a:rPr>
                        <a:t>expresar opiniones sobre una variedad de</a:t>
                      </a:r>
                      <a:r>
                        <a:rPr lang="x-none" sz="900" b="0" i="0" u="none" strike="noStrike" baseline="0" dirty="0" smtClean="0">
                          <a:solidFill>
                            <a:srgbClr val="000000"/>
                          </a:solidFill>
                          <a:effectLst/>
                          <a:latin typeface="+mn-lt"/>
                        </a:rPr>
                        <a:t> temas, </a:t>
                      </a:r>
                      <a:r>
                        <a:rPr lang="x-none" sz="900" b="0" i="0" u="none" strike="noStrike" baseline="0" noProof="0" dirty="0" smtClean="0">
                          <a:solidFill>
                            <a:srgbClr val="000000"/>
                          </a:solidFill>
                          <a:effectLst/>
                          <a:latin typeface="+mn-lt"/>
                        </a:rPr>
                        <a:t>introduciendo el tema, dando varias razones para la opinión, y proporcionando una declaración de conclusión.</a:t>
                      </a:r>
                      <a:endParaRPr lang="x-none" sz="9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9" name="Rectangle 8"/>
          <p:cNvSpPr/>
          <p:nvPr/>
        </p:nvSpPr>
        <p:spPr>
          <a:xfrm>
            <a:off x="166735" y="76200"/>
            <a:ext cx="7375248" cy="429969"/>
          </a:xfrm>
          <a:prstGeom prst="rect">
            <a:avLst/>
          </a:prstGeom>
        </p:spPr>
        <p:txBody>
          <a:bodyPr wrap="square" lIns="91330" tIns="45665" rIns="91330" bIns="45665">
            <a:spAutoFit/>
          </a:bodyPr>
          <a:lstStyle/>
          <a:p>
            <a:pPr algn="ctr"/>
            <a:r>
              <a:rPr lang="es-ES" sz="2095" b="1" i="1" dirty="0"/>
              <a:t>Estándares ELP de </a:t>
            </a:r>
            <a:r>
              <a:rPr lang="es-ES" sz="2095" b="1" i="1" dirty="0" smtClean="0"/>
              <a:t>2</a:t>
            </a:r>
            <a:r>
              <a:rPr lang="es-ES" sz="2095" b="1" i="1" baseline="30000" dirty="0"/>
              <a:t>d</a:t>
            </a:r>
            <a:r>
              <a:rPr lang="es-ES" sz="2095" b="1" i="1" baseline="30000" dirty="0" smtClean="0"/>
              <a:t>o</a:t>
            </a:r>
            <a:r>
              <a:rPr lang="es-ES" sz="2095" b="1" i="1" dirty="0" smtClean="0"/>
              <a:t> – 3</a:t>
            </a:r>
            <a:r>
              <a:rPr lang="es-ES" sz="2095" b="1" i="1" baseline="30000" dirty="0" smtClean="0"/>
              <a:t>ro</a:t>
            </a:r>
            <a:r>
              <a:rPr lang="es-ES" sz="2095" b="1" i="1" dirty="0" smtClean="0"/>
              <a:t> organizados </a:t>
            </a:r>
            <a:r>
              <a:rPr lang="es-ES" sz="2095" b="1" i="1" dirty="0"/>
              <a:t>por M</a:t>
            </a:r>
            <a:r>
              <a:rPr lang="es-ES" sz="2095" b="1" i="1" dirty="0" smtClean="0"/>
              <a:t>odalidad</a:t>
            </a:r>
            <a:endParaRPr lang="es-ES" sz="2095" b="1" i="1" dirty="0"/>
          </a:p>
        </p:txBody>
      </p:sp>
      <p:sp>
        <p:nvSpPr>
          <p:cNvPr id="6" name="TextBox 5"/>
          <p:cNvSpPr txBox="1"/>
          <p:nvPr/>
        </p:nvSpPr>
        <p:spPr>
          <a:xfrm>
            <a:off x="3839119" y="9542322"/>
            <a:ext cx="3768814" cy="221279"/>
          </a:xfrm>
          <a:prstGeom prst="rect">
            <a:avLst/>
          </a:prstGeom>
          <a:noFill/>
        </p:spPr>
        <p:txBody>
          <a:bodyPr wrap="square" rtlCol="0">
            <a:spAutoFit/>
          </a:bodyPr>
          <a:lstStyle/>
          <a:p>
            <a:r>
              <a:rPr lang="en-US" sz="838" b="1" i="1" dirty="0"/>
              <a:t>Oregon ELP Standards Aligned with Performance Task, 2014; Arcema Tovar</a:t>
            </a:r>
          </a:p>
        </p:txBody>
      </p:sp>
      <p:sp>
        <p:nvSpPr>
          <p:cNvPr id="10" name="Rectangle 9"/>
          <p:cNvSpPr/>
          <p:nvPr/>
        </p:nvSpPr>
        <p:spPr>
          <a:xfrm>
            <a:off x="7194049" y="9569782"/>
            <a:ext cx="341760" cy="276999"/>
          </a:xfrm>
          <a:prstGeom prst="rect">
            <a:avLst/>
          </a:prstGeom>
        </p:spPr>
        <p:txBody>
          <a:bodyPr wrap="none">
            <a:spAutoFit/>
          </a:bodyPr>
          <a:lstStyle/>
          <a:p>
            <a:pPr lvl="0" algn="r"/>
            <a:r>
              <a:rPr lang="es-419" sz="1200" dirty="0" smtClean="0">
                <a:solidFill>
                  <a:prstClr val="black">
                    <a:tint val="75000"/>
                  </a:prstClr>
                </a:solidFill>
              </a:rPr>
              <a:t>11</a:t>
            </a:r>
            <a:endParaRPr lang="es-419" sz="1200" dirty="0">
              <a:solidFill>
                <a:prstClr val="black">
                  <a:tint val="75000"/>
                </a:prstClr>
              </a:solidFill>
            </a:endParaRPr>
          </a:p>
        </p:txBody>
      </p:sp>
      <p:sp>
        <p:nvSpPr>
          <p:cNvPr id="11" name="Rectangle 10"/>
          <p:cNvSpPr/>
          <p:nvPr/>
        </p:nvSpPr>
        <p:spPr>
          <a:xfrm>
            <a:off x="3505200" y="9714717"/>
            <a:ext cx="2909810" cy="226985"/>
          </a:xfrm>
          <a:prstGeom prst="rect">
            <a:avLst/>
          </a:prstGeom>
        </p:spPr>
        <p:txBody>
          <a:bodyPr wrap="square">
            <a:spAutoFit/>
          </a:bodyPr>
          <a:lstStyle/>
          <a:p>
            <a:r>
              <a:rPr lang="en-US" sz="875" dirty="0"/>
              <a:t>Rev. Control:  </a:t>
            </a:r>
            <a:r>
              <a:rPr lang="en-US" sz="875" dirty="0" smtClean="0"/>
              <a:t>07/02/2015 </a:t>
            </a:r>
            <a:r>
              <a:rPr lang="en-US" sz="875" dirty="0"/>
              <a:t>HSD – OSP and  Susan Richmond</a:t>
            </a:r>
          </a:p>
        </p:txBody>
      </p:sp>
    </p:spTree>
    <p:extLst>
      <p:ext uri="{BB962C8B-B14F-4D97-AF65-F5344CB8AC3E}">
        <p14:creationId xmlns:p14="http://schemas.microsoft.com/office/powerpoint/2010/main" val="901575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z="1200" smtClean="0"/>
              <a:pPr/>
              <a:t>12</a:t>
            </a:fld>
            <a:endParaRPr lang="en-US" sz="1200" dirty="0"/>
          </a:p>
        </p:txBody>
      </p:sp>
      <p:sp>
        <p:nvSpPr>
          <p:cNvPr id="3" name="TextBox 2"/>
          <p:cNvSpPr txBox="1"/>
          <p:nvPr/>
        </p:nvSpPr>
        <p:spPr>
          <a:xfrm>
            <a:off x="404418" y="436210"/>
            <a:ext cx="6882078" cy="8152172"/>
          </a:xfrm>
          <a:prstGeom prst="rect">
            <a:avLst/>
          </a:prstGeom>
          <a:noFill/>
        </p:spPr>
        <p:txBody>
          <a:bodyPr wrap="square" lIns="93221" tIns="46611" rIns="93221" bIns="46611" rtlCol="0">
            <a:spAutoFit/>
          </a:bodyPr>
          <a:lstStyle/>
          <a:p>
            <a:pPr algn="ctr"/>
            <a:r>
              <a:rPr lang="es-419" sz="1571" b="1" dirty="0"/>
              <a:t>Determinando textos a nivel de grado</a:t>
            </a:r>
          </a:p>
          <a:p>
            <a:pPr algn="ctr"/>
            <a:endParaRPr lang="es-419" sz="778" b="1" dirty="0"/>
          </a:p>
          <a:p>
            <a:r>
              <a:rPr lang="es-419" sz="1463" dirty="0"/>
              <a:t>El nivel de grado de un texto se determina utilizando una combinación tanto de las nuevas escalas cuantitativas como de las medidas cualitativas de los CCSS.</a:t>
            </a:r>
          </a:p>
          <a:p>
            <a:endParaRPr lang="es-419" sz="1463" dirty="0"/>
          </a:p>
          <a:p>
            <a:r>
              <a:rPr lang="es-419" sz="1463" b="1" dirty="0"/>
              <a:t>Ejemplo</a:t>
            </a:r>
            <a:r>
              <a:rPr lang="es-419" sz="1463" dirty="0"/>
              <a:t>:  Si el grado equivalente de un texto es </a:t>
            </a:r>
            <a:r>
              <a:rPr lang="es-419" sz="1738" b="1" dirty="0">
                <a:solidFill>
                  <a:srgbClr val="0070C0"/>
                </a:solidFill>
              </a:rPr>
              <a:t>6.8</a:t>
            </a:r>
            <a:r>
              <a:rPr lang="es-419" sz="1463" dirty="0"/>
              <a:t> y tiene una medida </a:t>
            </a:r>
            <a:r>
              <a:rPr lang="es-419" sz="1463" i="1" dirty="0" err="1"/>
              <a:t>lexile</a:t>
            </a:r>
            <a:r>
              <a:rPr lang="es-419" sz="1463" dirty="0"/>
              <a:t> de </a:t>
            </a:r>
            <a:r>
              <a:rPr lang="es-419" sz="1738" b="1" dirty="0">
                <a:solidFill>
                  <a:srgbClr val="0070C0"/>
                </a:solidFill>
              </a:rPr>
              <a:t>970</a:t>
            </a:r>
            <a:r>
              <a:rPr lang="es-419" sz="1463" dirty="0"/>
              <a:t>, los datos cuantitativos muestran que la ubicación debe ser </a:t>
            </a:r>
            <a:r>
              <a:rPr lang="es-419" sz="1463" b="1" dirty="0"/>
              <a:t>entre los grados  4 y 8.</a:t>
            </a:r>
          </a:p>
          <a:p>
            <a:endParaRPr lang="es-419" sz="1463" dirty="0"/>
          </a:p>
          <a:p>
            <a:endParaRPr lang="es-419" sz="1463" dirty="0"/>
          </a:p>
          <a:p>
            <a:endParaRPr lang="es-419" sz="1463" dirty="0"/>
          </a:p>
          <a:p>
            <a:endParaRPr lang="es-419" sz="1463" dirty="0"/>
          </a:p>
          <a:p>
            <a:endParaRPr lang="es-419" sz="1463" dirty="0"/>
          </a:p>
          <a:p>
            <a:endParaRPr lang="es-419" sz="1463" dirty="0"/>
          </a:p>
          <a:p>
            <a:endParaRPr lang="es-419" sz="1463" dirty="0"/>
          </a:p>
          <a:p>
            <a:endParaRPr lang="es-419" sz="1463" dirty="0"/>
          </a:p>
          <a:p>
            <a:endParaRPr lang="es-419" sz="1463" dirty="0"/>
          </a:p>
          <a:p>
            <a:r>
              <a:rPr lang="es-419" sz="1463" b="1" dirty="0"/>
              <a:t>Cuatro medidas cualitativas</a:t>
            </a:r>
            <a:r>
              <a:rPr lang="es-419" sz="1463" dirty="0"/>
              <a:t> pueden examinarse desde la banda inferior de 4</a:t>
            </a:r>
            <a:r>
              <a:rPr lang="es-419" sz="1463" baseline="30000" dirty="0"/>
              <a:t>to</a:t>
            </a:r>
            <a:r>
              <a:rPr lang="es-419" sz="1463" dirty="0"/>
              <a:t> grado  hasta la banda superior de 8</a:t>
            </a:r>
            <a:r>
              <a:rPr lang="es-419" sz="1463" baseline="30000" dirty="0"/>
              <a:t>vo</a:t>
            </a:r>
            <a:r>
              <a:rPr lang="es-419" sz="1463" dirty="0"/>
              <a:t> grado para determinar la legibilidad a nivel de grado.</a:t>
            </a:r>
          </a:p>
          <a:p>
            <a:endParaRPr lang="es-419" sz="1463" dirty="0"/>
          </a:p>
          <a:p>
            <a:endParaRPr lang="es-419" sz="1463" dirty="0"/>
          </a:p>
          <a:p>
            <a:endParaRPr lang="es-419" sz="1463" dirty="0"/>
          </a:p>
          <a:p>
            <a:endParaRPr lang="es-419" sz="1463" dirty="0"/>
          </a:p>
          <a:p>
            <a:endParaRPr lang="es-419" sz="1463" dirty="0"/>
          </a:p>
          <a:p>
            <a:endParaRPr lang="es-419" sz="1463" dirty="0"/>
          </a:p>
          <a:p>
            <a:endParaRPr lang="es-419" sz="1463" dirty="0"/>
          </a:p>
          <a:p>
            <a:endParaRPr lang="es-419" sz="1463" dirty="0"/>
          </a:p>
          <a:p>
            <a:endParaRPr lang="es-419" sz="1463" dirty="0"/>
          </a:p>
          <a:p>
            <a:endParaRPr lang="es-419" sz="1463" dirty="0"/>
          </a:p>
          <a:p>
            <a:endParaRPr lang="es-419" sz="1463" dirty="0"/>
          </a:p>
          <a:p>
            <a:endParaRPr lang="es-419" sz="1463" dirty="0"/>
          </a:p>
          <a:p>
            <a:endParaRPr lang="es-419" sz="1463" dirty="0"/>
          </a:p>
          <a:p>
            <a:endParaRPr lang="es-419" sz="1463" dirty="0"/>
          </a:p>
          <a:p>
            <a:endParaRPr lang="es-419" sz="1463" dirty="0"/>
          </a:p>
          <a:p>
            <a:r>
              <a:rPr lang="es-419" sz="1463" dirty="0"/>
              <a:t>La combinación de la escala </a:t>
            </a:r>
            <a:r>
              <a:rPr lang="es-419" sz="1463" b="1" dirty="0"/>
              <a:t>cuantitativa</a:t>
            </a:r>
            <a:r>
              <a:rPr lang="es-419" sz="1463" dirty="0"/>
              <a:t> y las medidas </a:t>
            </a:r>
            <a:r>
              <a:rPr lang="es-419" sz="1463" b="1" dirty="0"/>
              <a:t>cualitativas</a:t>
            </a:r>
            <a:r>
              <a:rPr lang="es-419" sz="1463" dirty="0"/>
              <a:t>, para este texto en particular, muestra que el mejor nivel de legibilidad para este texto sería 6</a:t>
            </a:r>
            <a:r>
              <a:rPr lang="es-419" sz="1463" baseline="30000" dirty="0"/>
              <a:t>to </a:t>
            </a:r>
            <a:r>
              <a:rPr lang="es-419" sz="1463" dirty="0"/>
              <a:t>grado.</a:t>
            </a:r>
          </a:p>
          <a:p>
            <a:endParaRPr lang="es-419" sz="1463" dirty="0"/>
          </a:p>
        </p:txBody>
      </p:sp>
      <p:graphicFrame>
        <p:nvGraphicFramePr>
          <p:cNvPr id="10" name="Table 9"/>
          <p:cNvGraphicFramePr>
            <a:graphicFrameLocks noGrp="1"/>
          </p:cNvGraphicFramePr>
          <p:nvPr>
            <p:extLst/>
          </p:nvPr>
        </p:nvGraphicFramePr>
        <p:xfrm>
          <a:off x="626661" y="2022982"/>
          <a:ext cx="5847418" cy="1856662"/>
        </p:xfrm>
        <a:graphic>
          <a:graphicData uri="http://schemas.openxmlformats.org/drawingml/2006/table">
            <a:tbl>
              <a:tblPr/>
              <a:tblGrid>
                <a:gridCol w="2065693"/>
                <a:gridCol w="1890533"/>
                <a:gridCol w="1891192"/>
              </a:tblGrid>
              <a:tr h="467200">
                <a:tc>
                  <a:txBody>
                    <a:bodyPr/>
                    <a:lstStyle/>
                    <a:p>
                      <a:pPr marL="0" marR="0" algn="ctr" fontAlgn="ctr">
                        <a:lnSpc>
                          <a:spcPct val="107000"/>
                        </a:lnSpc>
                        <a:spcBef>
                          <a:spcPts val="0"/>
                        </a:spcBef>
                        <a:spcAft>
                          <a:spcPts val="0"/>
                        </a:spcAft>
                      </a:pPr>
                      <a:r>
                        <a:rPr lang="en-US" sz="9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9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9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9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9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9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93358">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690">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78021">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351">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042">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110826" y="2787298"/>
            <a:ext cx="3160767" cy="536866"/>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p>
          </p:txBody>
        </p:sp>
      </p:grpSp>
      <p:graphicFrame>
        <p:nvGraphicFramePr>
          <p:cNvPr id="14" name="Table 13"/>
          <p:cNvGraphicFramePr>
            <a:graphicFrameLocks noGrp="1"/>
          </p:cNvGraphicFramePr>
          <p:nvPr>
            <p:extLst/>
          </p:nvPr>
        </p:nvGraphicFramePr>
        <p:xfrm>
          <a:off x="355029" y="4598052"/>
          <a:ext cx="6716629" cy="3051841"/>
        </p:xfrm>
        <a:graphic>
          <a:graphicData uri="http://schemas.openxmlformats.org/drawingml/2006/table">
            <a:tbl>
              <a:tblPr firstRow="1" bandRow="1">
                <a:tableStyleId>{5940675A-B579-460E-94D1-54222C63F5DA}</a:tableStyleId>
              </a:tblPr>
              <a:tblGrid>
                <a:gridCol w="1343326"/>
                <a:gridCol w="1410725"/>
                <a:gridCol w="1354946"/>
                <a:gridCol w="1027249"/>
                <a:gridCol w="839579"/>
                <a:gridCol w="740804"/>
              </a:tblGrid>
              <a:tr h="306782">
                <a:tc rowSpan="2">
                  <a:txBody>
                    <a:bodyPr/>
                    <a:lstStyle/>
                    <a:p>
                      <a:pPr algn="ctr"/>
                      <a:endParaRPr lang="es-419" sz="800" noProof="0" dirty="0" smtClean="0">
                        <a:solidFill>
                          <a:srgbClr val="002060"/>
                        </a:solidFill>
                      </a:endParaRPr>
                    </a:p>
                    <a:p>
                      <a:pPr algn="ctr"/>
                      <a:r>
                        <a:rPr lang="es-419" sz="800" b="1" u="sng" noProof="0" dirty="0" smtClean="0">
                          <a:solidFill>
                            <a:srgbClr val="002060"/>
                          </a:solidFill>
                          <a:effectLst>
                            <a:outerShdw blurRad="38100" dist="38100" dir="2700000" algn="tl">
                              <a:srgbClr val="000000">
                                <a:alpha val="43137"/>
                              </a:srgbClr>
                            </a:outerShdw>
                          </a:effectLst>
                        </a:rPr>
                        <a:t>4 factores cualitativos</a:t>
                      </a:r>
                      <a:endParaRPr lang="es-419" sz="800" b="1" u="sng" noProof="0" dirty="0">
                        <a:solidFill>
                          <a:srgbClr val="002060"/>
                        </a:solidFill>
                        <a:effectLst>
                          <a:outerShdw blurRad="38100" dist="38100" dir="2700000" algn="tl">
                            <a:srgbClr val="000000">
                              <a:alpha val="43137"/>
                            </a:srgbClr>
                          </a:outerShdw>
                        </a:effectLst>
                      </a:endParaRPr>
                    </a:p>
                  </a:txBody>
                  <a:tcPr marL="94823" marR="94823" marT="46018" marB="46018" anchor="ctr"/>
                </a:tc>
                <a:tc gridSpan="5">
                  <a:txBody>
                    <a:bodyPr/>
                    <a:lstStyle/>
                    <a:p>
                      <a:pPr algn="ctr"/>
                      <a:r>
                        <a:rPr lang="es-419" sz="1400" b="1" noProof="0" dirty="0" smtClean="0">
                          <a:solidFill>
                            <a:srgbClr val="002060"/>
                          </a:solidFill>
                        </a:rPr>
                        <a:t>Clasifica el texto desde más</a:t>
                      </a:r>
                      <a:r>
                        <a:rPr lang="es-419" sz="1400" b="1" baseline="0" noProof="0" dirty="0" smtClean="0">
                          <a:solidFill>
                            <a:srgbClr val="002060"/>
                          </a:solidFill>
                        </a:rPr>
                        <a:t> fácil hasta más difícil, </a:t>
                      </a:r>
                      <a:r>
                        <a:rPr lang="es-419" sz="1400" b="1" u="sng" baseline="0" noProof="0" dirty="0" smtClean="0">
                          <a:solidFill>
                            <a:srgbClr val="002060"/>
                          </a:solidFill>
                        </a:rPr>
                        <a:t>entre las bandas</a:t>
                      </a:r>
                      <a:r>
                        <a:rPr lang="es-419" sz="1400" b="1" baseline="0" noProof="0" dirty="0" smtClean="0">
                          <a:solidFill>
                            <a:srgbClr val="002060"/>
                          </a:solidFill>
                        </a:rPr>
                        <a:t>.</a:t>
                      </a:r>
                      <a:endParaRPr lang="es-419" sz="1400" b="1"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4679">
                <a:tc vMerge="1">
                  <a:txBody>
                    <a:bodyPr/>
                    <a:lstStyle/>
                    <a:p>
                      <a:endParaRPr lang="en-US" sz="1400" dirty="0"/>
                    </a:p>
                  </a:txBody>
                  <a:tcPr/>
                </a:tc>
                <a:tc>
                  <a:txBody>
                    <a:bodyPr/>
                    <a:lstStyle/>
                    <a:p>
                      <a:pPr algn="ctr"/>
                      <a:r>
                        <a:rPr lang="es-419" sz="800" b="1" noProof="0" dirty="0" smtClean="0">
                          <a:solidFill>
                            <a:srgbClr val="002060"/>
                          </a:solidFill>
                        </a:rPr>
                        <a:t>Principio del grado inferior  (banda)</a:t>
                      </a:r>
                      <a:endParaRPr lang="es-419" sz="800" b="1" noProof="0" dirty="0">
                        <a:solidFill>
                          <a:srgbClr val="002060"/>
                        </a:solidFill>
                      </a:endParaRPr>
                    </a:p>
                  </a:txBody>
                  <a:tcPr marL="94823" marR="94823" marT="46018" marB="46018" anchor="ctr">
                    <a:solidFill>
                      <a:schemeClr val="bg1">
                        <a:lumMod val="95000"/>
                      </a:schemeClr>
                    </a:solidFill>
                  </a:tcPr>
                </a:tc>
                <a:tc>
                  <a:txBody>
                    <a:bodyPr/>
                    <a:lstStyle/>
                    <a:p>
                      <a:pPr algn="ctr"/>
                      <a:r>
                        <a:rPr lang="es-419" sz="800" b="1" noProof="0" dirty="0" smtClean="0">
                          <a:solidFill>
                            <a:srgbClr val="002060"/>
                          </a:solidFill>
                        </a:rPr>
                        <a:t>Fin del grado inferior (banda) </a:t>
                      </a:r>
                      <a:endParaRPr lang="es-419" sz="800" b="1" noProof="0" dirty="0">
                        <a:solidFill>
                          <a:srgbClr val="002060"/>
                        </a:solidFill>
                      </a:endParaRPr>
                    </a:p>
                  </a:txBody>
                  <a:tcPr marL="94823" marR="94823" marT="46018" marB="46018" anchor="ctr">
                    <a:solidFill>
                      <a:schemeClr val="bg1">
                        <a:lumMod val="85000"/>
                      </a:schemeClr>
                    </a:solidFill>
                  </a:tcPr>
                </a:tc>
                <a:tc>
                  <a:txBody>
                    <a:bodyPr/>
                    <a:lstStyle/>
                    <a:p>
                      <a:pPr algn="ctr"/>
                      <a:r>
                        <a:rPr lang="es-419" sz="800" b="1" noProof="0" dirty="0" smtClean="0">
                          <a:solidFill>
                            <a:srgbClr val="002060"/>
                          </a:solidFill>
                        </a:rPr>
                        <a:t>Principio de un grado</a:t>
                      </a:r>
                      <a:r>
                        <a:rPr lang="es-419" sz="800" b="1" baseline="0" noProof="0" dirty="0" smtClean="0">
                          <a:solidFill>
                            <a:srgbClr val="002060"/>
                          </a:solidFill>
                        </a:rPr>
                        <a:t> </a:t>
                      </a:r>
                      <a:r>
                        <a:rPr lang="es-419" sz="800" b="1" noProof="0" dirty="0" smtClean="0">
                          <a:solidFill>
                            <a:srgbClr val="002060"/>
                          </a:solidFill>
                        </a:rPr>
                        <a:t>más alto (banda) hasta la mitad </a:t>
                      </a:r>
                      <a:endParaRPr lang="es-419" sz="800" b="1" noProof="0" dirty="0">
                        <a:solidFill>
                          <a:srgbClr val="002060"/>
                        </a:solidFill>
                      </a:endParaRPr>
                    </a:p>
                  </a:txBody>
                  <a:tcPr marL="94823" marR="94823" marT="46018" marB="46018" anchor="ctr">
                    <a:solidFill>
                      <a:schemeClr val="accent1">
                        <a:lumMod val="20000"/>
                        <a:lumOff val="80000"/>
                      </a:schemeClr>
                    </a:solidFill>
                  </a:tcPr>
                </a:tc>
                <a:tc>
                  <a:txBody>
                    <a:bodyPr/>
                    <a:lstStyle/>
                    <a:p>
                      <a:pPr algn="ctr"/>
                      <a:r>
                        <a:rPr lang="es-419" sz="800" b="1" noProof="0" dirty="0" smtClean="0">
                          <a:solidFill>
                            <a:srgbClr val="002060"/>
                          </a:solidFill>
                        </a:rPr>
                        <a:t>Fin de un   grado (banda) más alto</a:t>
                      </a:r>
                      <a:endParaRPr lang="es-419" sz="800" b="1" noProof="0" dirty="0">
                        <a:solidFill>
                          <a:srgbClr val="002060"/>
                        </a:solidFill>
                      </a:endParaRPr>
                    </a:p>
                  </a:txBody>
                  <a:tcPr marL="94823" marR="94823" marT="46018" marB="46018" anchor="ctr">
                    <a:solidFill>
                      <a:schemeClr val="accent1">
                        <a:lumMod val="40000"/>
                        <a:lumOff val="60000"/>
                      </a:schemeClr>
                    </a:solidFill>
                  </a:tcPr>
                </a:tc>
                <a:tc>
                  <a:txBody>
                    <a:bodyPr/>
                    <a:lstStyle/>
                    <a:p>
                      <a:pPr algn="ctr"/>
                      <a:r>
                        <a:rPr lang="es-419" sz="800" b="1" noProof="0" dirty="0" smtClean="0">
                          <a:solidFill>
                            <a:srgbClr val="002060"/>
                          </a:solidFill>
                        </a:rPr>
                        <a:t>No es adecuado</a:t>
                      </a:r>
                      <a:r>
                        <a:rPr lang="es-419" sz="800" b="1" baseline="0" noProof="0" dirty="0" smtClean="0">
                          <a:solidFill>
                            <a:srgbClr val="002060"/>
                          </a:solidFill>
                        </a:rPr>
                        <a:t> para banda</a:t>
                      </a:r>
                      <a:endParaRPr lang="es-419" sz="800" b="1" noProof="0" dirty="0">
                        <a:solidFill>
                          <a:srgbClr val="002060"/>
                        </a:solidFill>
                      </a:endParaRPr>
                    </a:p>
                  </a:txBody>
                  <a:tcPr marL="94823" marR="94823" marT="46018" marB="46018" anchor="ctr">
                    <a:solidFill>
                      <a:schemeClr val="accent6">
                        <a:lumMod val="20000"/>
                        <a:lumOff val="80000"/>
                      </a:schemeClr>
                    </a:solidFill>
                  </a:tcPr>
                </a:tc>
              </a:tr>
              <a:tr h="411350">
                <a:tc>
                  <a:txBody>
                    <a:bodyPr/>
                    <a:lstStyle/>
                    <a:p>
                      <a:r>
                        <a:rPr lang="es-419" sz="800" noProof="0" dirty="0" smtClean="0">
                          <a:solidFill>
                            <a:srgbClr val="002060"/>
                          </a:solidFill>
                        </a:rPr>
                        <a:t>Propósito/significado</a:t>
                      </a:r>
                      <a:endParaRPr lang="es-419" sz="800" noProof="0" dirty="0">
                        <a:solidFill>
                          <a:srgbClr val="002060"/>
                        </a:solidFill>
                      </a:endParaRPr>
                    </a:p>
                  </a:txBody>
                  <a:tcPr marL="94823" marR="94823" marT="46018" marB="46018"/>
                </a:tc>
                <a:tc gridSpan="5">
                  <a:txBody>
                    <a:bodyPr/>
                    <a:lstStyle/>
                    <a:p>
                      <a:endParaRPr lang="es-419" sz="2100"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1350">
                <a:tc>
                  <a:txBody>
                    <a:bodyPr/>
                    <a:lstStyle/>
                    <a:p>
                      <a:r>
                        <a:rPr lang="es-419" sz="800" noProof="0" dirty="0" smtClean="0">
                          <a:solidFill>
                            <a:srgbClr val="002060"/>
                          </a:solidFill>
                        </a:rPr>
                        <a:t>Estructura</a:t>
                      </a:r>
                      <a:endParaRPr lang="es-419" sz="800" noProof="0" dirty="0">
                        <a:solidFill>
                          <a:srgbClr val="002060"/>
                        </a:solidFill>
                      </a:endParaRPr>
                    </a:p>
                  </a:txBody>
                  <a:tcPr marL="94823" marR="94823" marT="46018" marB="46018"/>
                </a:tc>
                <a:tc gridSpan="5">
                  <a:txBody>
                    <a:bodyPr/>
                    <a:lstStyle/>
                    <a:p>
                      <a:endParaRPr lang="es-419" sz="2100"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1350">
                <a:tc>
                  <a:txBody>
                    <a:bodyPr/>
                    <a:lstStyle/>
                    <a:p>
                      <a:r>
                        <a:rPr lang="es-419" sz="800" noProof="0" dirty="0" smtClean="0">
                          <a:solidFill>
                            <a:srgbClr val="002060"/>
                          </a:solidFill>
                        </a:rPr>
                        <a:t>Claridad del lenguaje</a:t>
                      </a:r>
                      <a:endParaRPr lang="es-419" sz="800" noProof="0" dirty="0">
                        <a:solidFill>
                          <a:srgbClr val="002060"/>
                        </a:solidFill>
                      </a:endParaRPr>
                    </a:p>
                  </a:txBody>
                  <a:tcPr marL="94823" marR="94823" marT="46018" marB="46018"/>
                </a:tc>
                <a:tc gridSpan="5">
                  <a:txBody>
                    <a:bodyPr/>
                    <a:lstStyle/>
                    <a:p>
                      <a:endParaRPr lang="es-419" sz="2100"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1350">
                <a:tc>
                  <a:txBody>
                    <a:bodyPr/>
                    <a:lstStyle/>
                    <a:p>
                      <a:r>
                        <a:rPr lang="es-419" sz="800" noProof="0" dirty="0" smtClean="0">
                          <a:solidFill>
                            <a:srgbClr val="002060"/>
                          </a:solidFill>
                        </a:rPr>
                        <a:t>Lenguaje </a:t>
                      </a:r>
                      <a:endParaRPr lang="es-419" sz="800" noProof="0" dirty="0">
                        <a:solidFill>
                          <a:srgbClr val="002060"/>
                        </a:solidFill>
                      </a:endParaRPr>
                    </a:p>
                  </a:txBody>
                  <a:tcPr marL="94823" marR="94823" marT="46018" marB="46018"/>
                </a:tc>
                <a:tc gridSpan="5">
                  <a:txBody>
                    <a:bodyPr/>
                    <a:lstStyle/>
                    <a:p>
                      <a:endParaRPr lang="es-419" sz="2100"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1350">
                <a:tc>
                  <a:txBody>
                    <a:bodyPr/>
                    <a:lstStyle/>
                    <a:p>
                      <a:r>
                        <a:rPr lang="es-419" sz="800" noProof="0" dirty="0" smtClean="0">
                          <a:solidFill>
                            <a:srgbClr val="002060"/>
                          </a:solidFill>
                        </a:rPr>
                        <a:t>Ubicación general</a:t>
                      </a:r>
                      <a:endParaRPr lang="es-419" sz="800" noProof="0" dirty="0">
                        <a:solidFill>
                          <a:srgbClr val="002060"/>
                        </a:solidFill>
                      </a:endParaRPr>
                    </a:p>
                  </a:txBody>
                  <a:tcPr marL="94823" marR="94823" marT="46018" marB="46018"/>
                </a:tc>
                <a:tc gridSpan="5">
                  <a:txBody>
                    <a:bodyPr/>
                    <a:lstStyle/>
                    <a:p>
                      <a:endParaRPr lang="es-419" sz="2100"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65048" y="5695927"/>
            <a:ext cx="4741151" cy="1767472"/>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p>
          </p:txBody>
        </p:sp>
      </p:grpSp>
      <p:sp>
        <p:nvSpPr>
          <p:cNvPr id="27" name="Rectangle 26"/>
          <p:cNvSpPr/>
          <p:nvPr/>
        </p:nvSpPr>
        <p:spPr>
          <a:xfrm>
            <a:off x="3547070" y="9538658"/>
            <a:ext cx="2909810" cy="226985"/>
          </a:xfrm>
          <a:prstGeom prst="rect">
            <a:avLst/>
          </a:prstGeom>
        </p:spPr>
        <p:txBody>
          <a:bodyPr wrap="square">
            <a:spAutoFit/>
          </a:bodyPr>
          <a:lstStyle/>
          <a:p>
            <a:r>
              <a:rPr lang="en-US" sz="875" dirty="0"/>
              <a:t>Rev. Control:  </a:t>
            </a:r>
            <a:r>
              <a:rPr lang="en-US" sz="875" dirty="0" smtClean="0"/>
              <a:t>07/02/2015 </a:t>
            </a:r>
            <a:r>
              <a:rPr lang="en-US" sz="875" dirty="0"/>
              <a:t>HSD – OSP and  Susan Richmond</a:t>
            </a:r>
          </a:p>
        </p:txBody>
      </p:sp>
      <p:sp>
        <p:nvSpPr>
          <p:cNvPr id="28" name="Rectangle 27"/>
          <p:cNvSpPr/>
          <p:nvPr/>
        </p:nvSpPr>
        <p:spPr>
          <a:xfrm>
            <a:off x="241228" y="8665842"/>
            <a:ext cx="6611684" cy="410241"/>
          </a:xfrm>
          <a:prstGeom prst="rect">
            <a:avLst/>
          </a:prstGeom>
        </p:spPr>
        <p:txBody>
          <a:bodyPr wrap="square">
            <a:spAutoFit/>
          </a:bodyPr>
          <a:lstStyle/>
          <a:p>
            <a:pPr algn="ctr"/>
            <a:r>
              <a:rPr lang="es-419" sz="1033" b="1" dirty="0">
                <a:solidFill>
                  <a:schemeClr val="tx2"/>
                </a:solidFill>
              </a:rPr>
              <a:t>Para ver más detalles sobre cada una de las medidas cualitativas, favor de ir a la diapositiva 6 de:</a:t>
            </a:r>
          </a:p>
          <a:p>
            <a:pPr algn="ctr"/>
            <a:r>
              <a:rPr lang="es-419" sz="1033" dirty="0"/>
              <a:t> </a:t>
            </a:r>
            <a:r>
              <a:rPr lang="es-419" sz="1033" b="1" dirty="0">
                <a:solidFill>
                  <a:srgbClr val="002060"/>
                </a:solidFill>
                <a:hlinkClick r:id="rId2"/>
              </a:rPr>
              <a:t>http://www.corestandards.org/assets/Appendix_A.pdf</a:t>
            </a:r>
            <a:endParaRPr lang="es-419" sz="1033" dirty="0"/>
          </a:p>
        </p:txBody>
      </p:sp>
    </p:spTree>
    <p:extLst>
      <p:ext uri="{BB962C8B-B14F-4D97-AF65-F5344CB8AC3E}">
        <p14:creationId xmlns:p14="http://schemas.microsoft.com/office/powerpoint/2010/main" val="2303937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21440969"/>
              </p:ext>
            </p:extLst>
          </p:nvPr>
        </p:nvGraphicFramePr>
        <p:xfrm>
          <a:off x="176513" y="457387"/>
          <a:ext cx="7378578" cy="9227135"/>
        </p:xfrm>
        <a:graphic>
          <a:graphicData uri="http://schemas.openxmlformats.org/drawingml/2006/table">
            <a:tbl>
              <a:tblPr/>
              <a:tblGrid>
                <a:gridCol w="814087"/>
                <a:gridCol w="1371600"/>
                <a:gridCol w="1266386"/>
                <a:gridCol w="1444636"/>
                <a:gridCol w="1403778"/>
                <a:gridCol w="1078091"/>
              </a:tblGrid>
              <a:tr h="403933">
                <a:tc rowSpan="2">
                  <a:txBody>
                    <a:bodyPr/>
                    <a:lstStyle/>
                    <a:p>
                      <a:pPr marL="0" marR="0" algn="ctr">
                        <a:lnSpc>
                          <a:spcPct val="115000"/>
                        </a:lnSpc>
                        <a:spcBef>
                          <a:spcPts val="0"/>
                        </a:spcBef>
                        <a:spcAft>
                          <a:spcPts val="0"/>
                        </a:spcAft>
                      </a:pPr>
                      <a:r>
                        <a:rPr lang="x-none" sz="1200" b="1" noProof="0" dirty="0" smtClean="0">
                          <a:solidFill>
                            <a:srgbClr val="000000"/>
                          </a:solidFill>
                          <a:latin typeface="+mn-lt"/>
                          <a:ea typeface="Times New Roman"/>
                          <a:cs typeface="Times New Roman"/>
                        </a:rPr>
                        <a:t>Puntaje</a:t>
                      </a:r>
                      <a:endParaRPr lang="x-none" sz="1200" noProof="0" dirty="0">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5A5A5"/>
                    </a:solidFill>
                  </a:tcPr>
                </a:tc>
                <a:tc gridSpan="2">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propósito/enfoque y organización</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99AB5"/>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Desarrollo: Lenguaje</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y elaboración de evidencia</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D25F"/>
                    </a:solidFill>
                  </a:tcPr>
                </a:tc>
                <a:tc hMerge="1">
                  <a:txBody>
                    <a:bodyPr/>
                    <a:lstStyle/>
                    <a:p>
                      <a:endParaRPr lang="en-US"/>
                    </a:p>
                  </a:txBody>
                  <a:tcPr/>
                </a:tc>
                <a:tc rowSpan="2">
                  <a:txBody>
                    <a:bodyPr/>
                    <a:lstStyle/>
                    <a:p>
                      <a:pPr marL="0" marR="0" algn="ctr">
                        <a:lnSpc>
                          <a:spcPct val="115000"/>
                        </a:lnSpc>
                        <a:spcBef>
                          <a:spcPts val="0"/>
                        </a:spcBef>
                        <a:spcAft>
                          <a:spcPts val="0"/>
                        </a:spcAft>
                      </a:pPr>
                      <a:endParaRPr lang="en-US"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algn="ctr">
                        <a:lnSpc>
                          <a:spcPct val="115000"/>
                        </a:lnSpc>
                        <a:spcBef>
                          <a:spcPts val="0"/>
                        </a:spcBef>
                        <a:spcAft>
                          <a:spcPts val="0"/>
                        </a:spcAft>
                      </a:pPr>
                      <a:endParaRPr lang="en-US"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Convenciones</a:t>
                      </a:r>
                      <a:endParaRPr lang="en-US"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1" u="none" strike="noStrike" kern="1200" cap="none" spc="0" normalizeH="0" baseline="0" noProof="0" dirty="0" smtClean="0">
                          <a:ln>
                            <a:noFill/>
                          </a:ln>
                          <a:solidFill>
                            <a:prstClr val="black"/>
                          </a:solidFill>
                          <a:effectLst/>
                          <a:uLnTx/>
                          <a:uFillTx/>
                          <a:latin typeface="+mn-lt"/>
                          <a:ea typeface="Calibri"/>
                          <a:cs typeface="Calibri"/>
                          <a:sym typeface="Calibri"/>
                        </a:rPr>
                        <a:t>Convenciones:</a:t>
                      </a:r>
                    </a:p>
                    <a:p>
                      <a:pPr marL="0" marR="0" lvl="0" indent="0" algn="ctr" defTabSz="1018809" rtl="0" eaLnBrk="1" fontAlgn="auto" latinLnBrk="0" hangingPunct="1">
                        <a:lnSpc>
                          <a:spcPct val="115000"/>
                        </a:lnSpc>
                        <a:spcBef>
                          <a:spcPts val="0"/>
                        </a:spcBef>
                        <a:spcAft>
                          <a:spcPts val="0"/>
                        </a:spcAft>
                        <a:buClrTx/>
                        <a:buSzPct val="25000"/>
                        <a:buFontTx/>
                        <a:buNone/>
                        <a:tabLst/>
                        <a:defRPr/>
                      </a:pPr>
                      <a:endPar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endParaRP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Kinder</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-L.K.1a, L.K.2a, &amp; L.K.2d </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1st</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-L.1.1a, L.1.2</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2nd</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-L.2.2</a:t>
                      </a:r>
                    </a:p>
                    <a:p>
                      <a:pPr marL="0" marR="0" algn="ctr">
                        <a:lnSpc>
                          <a:spcPct val="115000"/>
                        </a:lnSpc>
                        <a:spcBef>
                          <a:spcPts val="0"/>
                        </a:spcBef>
                        <a:spcAft>
                          <a:spcPts val="0"/>
                        </a:spcAft>
                      </a:pP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C090"/>
                    </a:solidFill>
                  </a:tcPr>
                </a:tc>
              </a:tr>
              <a:tr h="1560389">
                <a:tc vMerge="1">
                  <a:txBody>
                    <a:bodyPr/>
                    <a:lstStyle/>
                    <a:p>
                      <a:endParaRPr lang="en-US"/>
                    </a:p>
                  </a:txBody>
                  <a:tcPr/>
                </a:tc>
                <a:tc>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 de propósito/enfoque</a:t>
                      </a:r>
                      <a:endParaRPr lang="en-US"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lvl="0" algn="ctr" rtl="0">
                        <a:lnSpc>
                          <a:spcPct val="115000"/>
                        </a:lnSpc>
                        <a:spcBef>
                          <a:spcPts val="0"/>
                        </a:spcBef>
                        <a:buClr>
                          <a:schemeClr val="dk1"/>
                        </a:buClr>
                        <a:buSzPct val="25000"/>
                        <a:buFont typeface="Arial"/>
                        <a:buNone/>
                      </a:pPr>
                      <a:r>
                        <a:rPr lang="es-419" sz="800" b="1" i="1" u="sng" dirty="0" smtClean="0">
                          <a:solidFill>
                            <a:schemeClr val="dk1"/>
                          </a:solidFill>
                          <a:latin typeface="+mn-lt"/>
                          <a:ea typeface="Calibri"/>
                          <a:cs typeface="Calibri"/>
                          <a:sym typeface="Calibri"/>
                        </a:rPr>
                        <a:t>Alineación de los estándares (CCSS) y el Reporte de calificación</a:t>
                      </a:r>
                    </a:p>
                    <a:p>
                      <a:pPr lvl="0" algn="ctr" rtl="0">
                        <a:lnSpc>
                          <a:spcPct val="100000"/>
                        </a:lnSpc>
                        <a:spcBef>
                          <a:spcPts val="0"/>
                        </a:spcBef>
                        <a:spcAft>
                          <a:spcPts val="0"/>
                        </a:spcAft>
                        <a:buClr>
                          <a:schemeClr val="dk1"/>
                        </a:buClr>
                        <a:buSzPct val="25000"/>
                        <a:buFont typeface="Arial"/>
                        <a:buNone/>
                      </a:pPr>
                      <a:r>
                        <a:rPr lang="es-419" sz="800" b="1" dirty="0" smtClean="0">
                          <a:solidFill>
                            <a:schemeClr val="dk1"/>
                          </a:solidFill>
                          <a:latin typeface="+mn-lt"/>
                          <a:ea typeface="Calibri"/>
                          <a:cs typeface="Calibri"/>
                          <a:sym typeface="Calibri"/>
                        </a:rPr>
                        <a:t>Tipos de textos y propósitos:</a:t>
                      </a:r>
                    </a:p>
                    <a:p>
                      <a:pPr marL="0" marR="0" lvl="0" indent="0" algn="ctr" defTabSz="1018809" rtl="0" eaLnBrk="1" fontAlgn="auto" latinLnBrk="0" hangingPunct="1">
                        <a:lnSpc>
                          <a:spcPct val="100000"/>
                        </a:lnSpc>
                        <a:spcBef>
                          <a:spcPts val="0"/>
                        </a:spcBef>
                        <a:spcAft>
                          <a:spcPts val="0"/>
                        </a:spcAft>
                        <a:buClrTx/>
                        <a:buSzPct val="25000"/>
                        <a:buFontTx/>
                        <a:buNone/>
                        <a:tabLst/>
                        <a:defRPr/>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a:t>
                      </a: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Kinder</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-W.K.1</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1st</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-W.1.1.1-4</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2nd</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-W.2.1.1-4</a:t>
                      </a:r>
                      <a:endParaRPr kumimoji="0" lang="en-US" sz="600" b="1" i="0" u="none" strike="noStrike" kern="1200" cap="none" spc="0" normalizeH="0" baseline="0" noProof="0" dirty="0">
                        <a:ln>
                          <a:noFill/>
                        </a:ln>
                        <a:solidFill>
                          <a:prstClr val="black"/>
                        </a:solidFill>
                        <a:effectLst/>
                        <a:uLnTx/>
                        <a:uFillTx/>
                        <a:latin typeface="+mn-lt"/>
                        <a:ea typeface="Calibri"/>
                        <a:cs typeface="Calibri"/>
                        <a:sym typeface="Calibri"/>
                      </a:endParaRPr>
                    </a:p>
                  </a:txBody>
                  <a:tcPr marL="89962" marR="2785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60000"/>
                        <a:lumOff val="40000"/>
                      </a:schemeClr>
                    </a:solidFill>
                  </a:tcPr>
                </a:tc>
                <a:tc>
                  <a:txBody>
                    <a:bodyPr/>
                    <a:lstStyle/>
                    <a:p>
                      <a:pPr algn="ctr"/>
                      <a:r>
                        <a:rPr lang="x-none" sz="1200" b="1" noProof="0" dirty="0" smtClean="0">
                          <a:effectLst>
                            <a:outerShdw blurRad="38100" dist="38100" dir="2700000" algn="tl">
                              <a:srgbClr val="000000">
                                <a:alpha val="43137"/>
                              </a:srgbClr>
                            </a:outerShdw>
                          </a:effectLst>
                          <a:latin typeface="+mn-lt"/>
                        </a:rPr>
                        <a:t>Organización</a:t>
                      </a:r>
                      <a:endParaRPr lang="en-US" sz="1200" b="1" noProof="0" dirty="0" smtClean="0">
                        <a:effectLst>
                          <a:outerShdw blurRad="38100" dist="38100" dir="2700000" algn="tl">
                            <a:srgbClr val="000000">
                              <a:alpha val="43137"/>
                            </a:srgbClr>
                          </a:outerShdw>
                        </a:effectLst>
                        <a:latin typeface="+mn-lt"/>
                      </a:endParaRP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endParaRPr kumimoji="0" lang="es-419" sz="800" b="1" i="1" u="sng" strike="noStrike" kern="1200" cap="none" spc="0" normalizeH="0" baseline="0" noProof="0" dirty="0" smtClean="0">
                        <a:ln>
                          <a:noFill/>
                        </a:ln>
                        <a:solidFill>
                          <a:prstClr val="black"/>
                        </a:solidFill>
                        <a:effectLst/>
                        <a:uLnTx/>
                        <a:uFillTx/>
                        <a:latin typeface="+mn-lt"/>
                        <a:ea typeface="Calibri"/>
                        <a:cs typeface="Calibri"/>
                        <a:sym typeface="Calibri"/>
                      </a:endParaRP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endParaRPr kumimoji="0" lang="es-419" sz="800" b="1" i="1" u="sng" strike="noStrike" kern="1200" cap="none" spc="0" normalizeH="0" baseline="0" noProof="0" dirty="0" smtClean="0">
                        <a:ln>
                          <a:noFill/>
                        </a:ln>
                        <a:solidFill>
                          <a:prstClr val="black"/>
                        </a:solidFill>
                        <a:effectLst/>
                        <a:uLnTx/>
                        <a:uFillTx/>
                        <a:latin typeface="+mn-lt"/>
                        <a:ea typeface="Calibri"/>
                        <a:cs typeface="Calibri"/>
                        <a:sym typeface="Calibri"/>
                      </a:endParaRP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0" u="none" strike="noStrike" kern="1200" cap="none" spc="0" normalizeH="0" baseline="0" noProof="0" dirty="0" smtClean="0">
                          <a:ln>
                            <a:noFill/>
                          </a:ln>
                          <a:solidFill>
                            <a:prstClr val="black"/>
                          </a:solidFill>
                          <a:effectLst/>
                          <a:uLnTx/>
                          <a:uFillTx/>
                          <a:latin typeface="+mn-lt"/>
                          <a:ea typeface="Calibri"/>
                          <a:cs typeface="Calibri"/>
                          <a:sym typeface="Calibri"/>
                        </a:rPr>
                        <a:t>Tipos de textos y propósitos:</a:t>
                      </a:r>
                    </a:p>
                    <a:p>
                      <a:pPr marL="0" marR="0" lvl="0" indent="0" algn="ctr" defTabSz="1018809" rtl="0" eaLnBrk="1" fontAlgn="auto" latinLnBrk="0" hangingPunct="1">
                        <a:lnSpc>
                          <a:spcPct val="100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Kinder</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-none</a:t>
                      </a:r>
                    </a:p>
                    <a:p>
                      <a:pPr marL="0" marR="0" lvl="0" indent="0" algn="ctr" defTabSz="1018809" rtl="0" eaLnBrk="1" fontAlgn="auto" latinLnBrk="0" hangingPunct="1">
                        <a:lnSpc>
                          <a:spcPct val="100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1st</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-W.1.1.5</a:t>
                      </a:r>
                    </a:p>
                    <a:p>
                      <a:pPr marL="0" marR="0" lvl="0" indent="0" algn="ctr" defTabSz="1018809" rtl="0" eaLnBrk="1" fontAlgn="auto" latinLnBrk="0" hangingPunct="1">
                        <a:lnSpc>
                          <a:spcPct val="100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2nd</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-W.2.1.4-5</a:t>
                      </a:r>
                    </a:p>
                    <a:p>
                      <a:pPr algn="ctr"/>
                      <a:endParaRPr lang="x-none" sz="1200" b="1" noProof="0" dirty="0">
                        <a:effectLst>
                          <a:outerShdw blurRad="38100" dist="38100" dir="2700000" algn="tl">
                            <a:srgbClr val="000000">
                              <a:alpha val="43137"/>
                            </a:srgbClr>
                          </a:outerShdw>
                        </a:effectLst>
                        <a:latin typeface="+mn-lt"/>
                      </a:endParaRPr>
                    </a:p>
                  </a:txBody>
                  <a:tcPr marL="89962" marR="2785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60000"/>
                        <a:lumOff val="40000"/>
                      </a:schemeClr>
                    </a:solidFill>
                  </a:tcPr>
                </a:tc>
                <a:tc>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Elaboración</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evidencia</a:t>
                      </a:r>
                      <a:endParaRPr lang="en-US"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0" u="none" strike="noStrike" kern="1200" cap="none" spc="0" normalizeH="0" baseline="0" noProof="0" dirty="0" smtClean="0">
                          <a:ln>
                            <a:noFill/>
                          </a:ln>
                          <a:solidFill>
                            <a:prstClr val="black"/>
                          </a:solidFill>
                          <a:effectLst/>
                          <a:uLnTx/>
                          <a:uFillTx/>
                          <a:latin typeface="+mn-lt"/>
                          <a:ea typeface="Calibri"/>
                          <a:cs typeface="Calibri"/>
                          <a:sym typeface="Calibri"/>
                        </a:rPr>
                        <a:t>Tipos de textos y propósitos/ producción y distribución del escrito:</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Kinder</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-W.K.1.3</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1st</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-W.1.1.4 &amp; W.1.5.2</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2nd</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-W.2.1.4</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EF677"/>
                    </a:solidFill>
                  </a:tcPr>
                </a:tc>
                <a:tc>
                  <a:txBody>
                    <a:bodyPr/>
                    <a:lstStyle/>
                    <a:p>
                      <a:pPr marL="0" marR="0" algn="ctr">
                        <a:lnSpc>
                          <a:spcPct val="115000"/>
                        </a:lnSpc>
                        <a:spcBef>
                          <a:spcPts val="0"/>
                        </a:spcBef>
                        <a:spcAft>
                          <a:spcPts val="0"/>
                        </a:spcAft>
                      </a:pPr>
                      <a:r>
                        <a:rPr lang="es-PR"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Lenguaje y vocabulario</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1" u="none" strike="noStrike" kern="1200" cap="none" spc="0" normalizeH="0" baseline="0" noProof="0" dirty="0" smtClean="0">
                          <a:ln>
                            <a:noFill/>
                          </a:ln>
                          <a:solidFill>
                            <a:prstClr val="black"/>
                          </a:solidFill>
                          <a:effectLst/>
                          <a:uLnTx/>
                          <a:uFillTx/>
                          <a:latin typeface="+mn-lt"/>
                          <a:ea typeface="Calibri"/>
                          <a:cs typeface="Calibri"/>
                          <a:sym typeface="Calibri"/>
                        </a:rPr>
                        <a:t>Convenciones y adquisición de vocabulario:</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Kinder</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-L.K.1b-f &amp; L.K.6</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1st</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-L.1.1b-j &amp; L.1.6</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2nd</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-L.2.1 &amp; L.2.6</a:t>
                      </a:r>
                    </a:p>
                    <a:p>
                      <a:pPr marL="0" marR="0" algn="ctr">
                        <a:lnSpc>
                          <a:spcPct val="115000"/>
                        </a:lnSpc>
                        <a:spcBef>
                          <a:spcPts val="0"/>
                        </a:spcBef>
                        <a:spcAft>
                          <a:spcPts val="0"/>
                        </a:spcAft>
                      </a:pPr>
                      <a:endParaRPr lang="es-PR"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EF677"/>
                    </a:solidFill>
                  </a:tcPr>
                </a:tc>
                <a:tc vMerge="1">
                  <a:txBody>
                    <a:bodyPr/>
                    <a:lstStyle/>
                    <a:p>
                      <a:endParaRPr lang="en-US"/>
                    </a:p>
                  </a:txBody>
                  <a:tcPr/>
                </a:tc>
              </a:tr>
              <a:tr h="1385256">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4</a:t>
                      </a:r>
                      <a:endParaRPr lang="en-US"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algn="ctr">
                        <a:lnSpc>
                          <a:spcPct val="115000"/>
                        </a:lnSpc>
                        <a:spcBef>
                          <a:spcPts val="0"/>
                        </a:spcBef>
                        <a:spcAft>
                          <a:spcPts val="0"/>
                        </a:spcAft>
                      </a:pPr>
                      <a:r>
                        <a:rPr lang="en-US" sz="1000" b="1" noProof="0" dirty="0" err="1" smtClean="0">
                          <a:solidFill>
                            <a:srgbClr val="000000"/>
                          </a:solidFill>
                          <a:effectLst>
                            <a:outerShdw blurRad="38100" dist="38100" dir="2700000" algn="tl">
                              <a:srgbClr val="000000">
                                <a:alpha val="43137"/>
                              </a:srgbClr>
                            </a:outerShdw>
                          </a:effectLst>
                          <a:latin typeface="+mn-lt"/>
                          <a:ea typeface="Times New Roman"/>
                          <a:cs typeface="Times New Roman"/>
                        </a:rPr>
                        <a:t>Ejemplar</a:t>
                      </a:r>
                      <a:endParaRPr lang="en-US" sz="1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algn="ctr">
                        <a:lnSpc>
                          <a:spcPct val="115000"/>
                        </a:lnSpc>
                        <a:spcBef>
                          <a:spcPts val="0"/>
                        </a:spcBef>
                        <a:spcAft>
                          <a:spcPts val="0"/>
                        </a:spcAft>
                      </a:pPr>
                      <a:r>
                        <a:rPr lang="en-US" sz="1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(E)</a:t>
                      </a:r>
                      <a:endParaRPr lang="x-none" sz="1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Utiliza una combinación de dibujos, dictados y escritura (K) para redactar</a:t>
                      </a:r>
                    </a:p>
                    <a:p>
                      <a:pPr algn="l"/>
                      <a:endParaRPr lang="es-419" sz="900" baseline="0" noProof="0" dirty="0" smtClean="0">
                        <a:latin typeface="+mn-lt"/>
                      </a:endParaRPr>
                    </a:p>
                    <a:p>
                      <a:pPr algn="l"/>
                      <a:r>
                        <a:rPr lang="es-419" sz="900" baseline="0" noProof="0" dirty="0" smtClean="0">
                          <a:latin typeface="+mn-lt"/>
                        </a:rPr>
                        <a:t>Explica algo más sobre el tema</a:t>
                      </a:r>
                    </a:p>
                    <a:p>
                      <a:pPr algn="l"/>
                      <a:r>
                        <a:rPr lang="es-419" sz="900" b="1" baseline="0" noProof="0" dirty="0" smtClean="0">
                          <a:latin typeface="+mn-lt"/>
                        </a:rPr>
                        <a:t>O</a:t>
                      </a:r>
                    </a:p>
                    <a:p>
                      <a:pPr algn="l"/>
                      <a:r>
                        <a:rPr lang="es-419" sz="900" baseline="0" noProof="0" dirty="0" smtClean="0">
                          <a:latin typeface="+mn-lt"/>
                        </a:rPr>
                        <a:t>Hace una conexión entre el tema y una idea o ideas más amplias </a:t>
                      </a:r>
                      <a:endParaRPr lang="es-419" sz="900" noProof="0" dirty="0">
                        <a:effectLst/>
                        <a:latin typeface="+mn-lt"/>
                        <a:ea typeface="Calibri"/>
                        <a:cs typeface="Times New Roman"/>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La introducción, el cuerpo del contenido y la conclusión, apoyan el enfoque y la razón o razones </a:t>
                      </a:r>
                    </a:p>
                    <a:p>
                      <a:pPr algn="l"/>
                      <a:endParaRPr lang="es-419" sz="900" baseline="0" noProof="0" dirty="0" smtClean="0">
                        <a:solidFill>
                          <a:srgbClr val="000000"/>
                        </a:solidFill>
                        <a:latin typeface="+mn-lt"/>
                        <a:ea typeface="Calibri"/>
                        <a:cs typeface="Franklin Gothic Book"/>
                      </a:endParaRPr>
                    </a:p>
                    <a:p>
                      <a:pPr algn="l"/>
                      <a:r>
                        <a:rPr lang="es-419" sz="900" baseline="0" noProof="0" dirty="0" smtClean="0">
                          <a:solidFill>
                            <a:srgbClr val="000000"/>
                          </a:solidFill>
                          <a:latin typeface="+mn-lt"/>
                          <a:ea typeface="Calibri"/>
                          <a:cs typeface="Franklin Gothic Book"/>
                        </a:rPr>
                        <a:t>Utiliza varias transiciones apropiadas (por ejemplo: porque, ya que, y, también, por ejemplo, desde) para conectar ideas</a:t>
                      </a:r>
                      <a:endParaRPr lang="es-419" sz="90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Elabora utilizando una variedad de detalles relevantes, ejemplos, citas, etc. para apoyar el enfoque (opinión) o explicar razones</a:t>
                      </a:r>
                    </a:p>
                    <a:p>
                      <a:pPr algn="l"/>
                      <a:endParaRPr lang="es-419" sz="900" baseline="0" noProof="0" dirty="0" smtClean="0">
                        <a:latin typeface="+mn-lt"/>
                      </a:endParaRPr>
                    </a:p>
                    <a:p>
                      <a:pPr algn="l"/>
                      <a:r>
                        <a:rPr lang="es-419" sz="900" baseline="0" noProof="0" dirty="0" smtClean="0">
                          <a:latin typeface="+mn-lt"/>
                        </a:rPr>
                        <a:t>Podría utilizar lenguaje figurativo (por ejemplo: imágenes sensoriales  o imaginería, símil, exageración)</a:t>
                      </a: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lang="es-PR" sz="900" baseline="0" noProof="0" dirty="0" smtClean="0">
                          <a:latin typeface="+mn-lt"/>
                        </a:rPr>
                        <a:t>Escoge palabras y frases para causar un efecto (por ejemplo: un vocabulario preciso, concreto,  sensorial)</a:t>
                      </a:r>
                    </a:p>
                    <a:p>
                      <a:pPr algn="l"/>
                      <a:endParaRPr lang="es-PR" sz="900" baseline="0" noProof="0" dirty="0" smtClean="0">
                        <a:latin typeface="+mn-lt"/>
                      </a:endParaRPr>
                    </a:p>
                    <a:p>
                      <a:pPr algn="l"/>
                      <a:r>
                        <a:rPr lang="es-PR" sz="900" baseline="0" noProof="0" dirty="0" smtClean="0">
                          <a:latin typeface="+mn-lt"/>
                        </a:rPr>
                        <a:t>Utiliza una variedad de oraciones (simples, compuestas, con frases preposicionales)</a:t>
                      </a: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Edita con el apoyo de compañeros</a:t>
                      </a:r>
                      <a:r>
                        <a:rPr lang="en-US" sz="900" baseline="0" noProof="0" dirty="0" smtClean="0">
                          <a:latin typeface="+mn-lt"/>
                        </a:rPr>
                        <a:t>/</a:t>
                      </a:r>
                      <a:r>
                        <a:rPr lang="x-none" sz="900" baseline="0" noProof="0" dirty="0" smtClean="0">
                          <a:latin typeface="+mn-lt"/>
                        </a:rPr>
                        <a:t>recursos</a:t>
                      </a:r>
                      <a:endParaRPr lang="en-US" sz="900" baseline="0" noProof="0" dirty="0" smtClean="0">
                        <a:latin typeface="+mn-lt"/>
                      </a:endParaRPr>
                    </a:p>
                    <a:p>
                      <a:pPr algn="l"/>
                      <a:endParaRPr lang="x-none" sz="900" baseline="0" noProof="0" dirty="0" smtClean="0">
                        <a:latin typeface="+mn-lt"/>
                      </a:endParaRPr>
                    </a:p>
                    <a:p>
                      <a:pPr algn="l"/>
                      <a:r>
                        <a:rPr lang="es-ES_tradnl" sz="900" baseline="0" noProof="0" dirty="0" smtClean="0">
                          <a:latin typeface="+mn-lt"/>
                        </a:rPr>
                        <a:t>Tiene pocos o ningún error en gramática, en el uso de palabras o en la mecánica, de acuerdo al grado</a:t>
                      </a:r>
                      <a:endParaRPr lang="es-ES_tradnl" sz="900" b="0" i="0" u="none" strike="noStrike" noProof="0" dirty="0" smtClean="0">
                        <a:solidFill>
                          <a:srgbClr val="000000"/>
                        </a:solidFill>
                        <a:latin typeface="+mn-lt"/>
                      </a:endParaRPr>
                    </a:p>
                    <a:p>
                      <a:pPr algn="l"/>
                      <a:endParaRPr lang="x-none" sz="90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867989">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3</a:t>
                      </a:r>
                      <a:endParaRPr lang="en-US"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srgbClr val="000000"/>
                          </a:solidFill>
                          <a:effectLst>
                            <a:outerShdw blurRad="38100" dist="38100" dir="2700000" algn="tl">
                              <a:srgbClr val="000000">
                                <a:alpha val="43137"/>
                              </a:srgbClr>
                            </a:outerShdw>
                          </a:effectLst>
                          <a:uLnTx/>
                          <a:uFillTx/>
                          <a:latin typeface="+mn-lt"/>
                          <a:ea typeface="Times New Roman"/>
                          <a:cs typeface="Times New Roman"/>
                        </a:rPr>
                        <a:t>Competente</a:t>
                      </a:r>
                      <a:endParaRPr kumimoji="0" lang="en-US" sz="10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lt"/>
                          <a:ea typeface="Times New Roman"/>
                          <a:cs typeface="Times New Roman"/>
                        </a:rPr>
                        <a:t>(M)</a:t>
                      </a:r>
                      <a:endParaRPr kumimoji="0" lang="x-none" sz="10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lt"/>
                        <a:ea typeface="Times New Roman"/>
                        <a:cs typeface="Times New Roman"/>
                      </a:endParaRPr>
                    </a:p>
                    <a:p>
                      <a:pPr marL="0" marR="0" algn="ctr">
                        <a:lnSpc>
                          <a:spcPct val="115000"/>
                        </a:lnSpc>
                        <a:spcBef>
                          <a:spcPts val="0"/>
                        </a:spcBef>
                        <a:spcAft>
                          <a:spcPts val="0"/>
                        </a:spcAft>
                      </a:pPr>
                      <a:endPar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Utiliza una combinación de dibujos, dictados y escritura (K) para redactar</a:t>
                      </a:r>
                    </a:p>
                    <a:p>
                      <a:pPr algn="l"/>
                      <a:endParaRPr lang="es-419" sz="900" baseline="0" noProof="0" dirty="0" smtClean="0">
                        <a:latin typeface="+mn-lt"/>
                      </a:endParaRPr>
                    </a:p>
                    <a:p>
                      <a:pPr algn="l"/>
                      <a:r>
                        <a:rPr lang="es-419" sz="900" b="0" i="0" baseline="0" noProof="0" dirty="0" smtClean="0">
                          <a:latin typeface="+mn-lt"/>
                        </a:rPr>
                        <a:t>Identifica claramente el tema (gr. K-3)</a:t>
                      </a:r>
                    </a:p>
                    <a:p>
                      <a:pPr algn="l"/>
                      <a:endParaRPr lang="es-419" sz="900" b="0" i="0" baseline="0" noProof="0" dirty="0" smtClean="0">
                        <a:latin typeface="+mn-lt"/>
                      </a:endParaRPr>
                    </a:p>
                    <a:p>
                      <a:pPr algn="l"/>
                      <a:r>
                        <a:rPr lang="es-419" sz="900" b="0" i="0" baseline="0" noProof="0" dirty="0" smtClean="0">
                          <a:latin typeface="+mn-lt"/>
                        </a:rPr>
                        <a:t>El enfoque (opinión) está claramente expresado </a:t>
                      </a:r>
                    </a:p>
                    <a:p>
                      <a:pPr algn="l"/>
                      <a:r>
                        <a:rPr lang="es-419" sz="900" b="0" i="0" baseline="0" noProof="0" dirty="0" smtClean="0">
                          <a:latin typeface="+mn-lt"/>
                        </a:rPr>
                        <a:t>(gr. K-3).</a:t>
                      </a:r>
                      <a:endParaRPr lang="es-419" sz="900" b="0" i="0" noProof="0" dirty="0">
                        <a:effectLst/>
                        <a:latin typeface="+mn-lt"/>
                        <a:ea typeface="Calibri"/>
                        <a:cs typeface="Times New Roman"/>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0" i="0" baseline="0" noProof="0" dirty="0" smtClean="0">
                          <a:latin typeface="+mn-lt"/>
                        </a:rPr>
                        <a:t>Tiene una introducción, cuerpo del contenido y una declaración o sección de  conclusión (gr. 1-3), que apoyan el enfoque (opinión)</a:t>
                      </a:r>
                    </a:p>
                    <a:p>
                      <a:pPr algn="l"/>
                      <a:endParaRPr lang="es-419" sz="900" b="0" i="0" baseline="0" noProof="0" dirty="0" smtClean="0">
                        <a:latin typeface="+mn-lt"/>
                      </a:endParaRPr>
                    </a:p>
                    <a:p>
                      <a:pPr algn="l"/>
                      <a:r>
                        <a:rPr lang="es-419" sz="900" b="0" i="0" baseline="0" noProof="0" dirty="0" smtClean="0">
                          <a:latin typeface="+mn-lt"/>
                        </a:rPr>
                        <a:t>Establece una o más razones para la opinión (gr. 1-3)</a:t>
                      </a:r>
                    </a:p>
                    <a:p>
                      <a:pPr algn="l"/>
                      <a:endParaRPr lang="es-419" sz="900" b="0" i="0" baseline="0" noProof="0" dirty="0" smtClean="0">
                        <a:latin typeface="+mn-lt"/>
                      </a:endParaRPr>
                    </a:p>
                    <a:p>
                      <a:pPr algn="l"/>
                      <a:r>
                        <a:rPr lang="es-419" sz="900" b="0" i="0" baseline="0" noProof="0" dirty="0" smtClean="0">
                          <a:latin typeface="+mn-lt"/>
                        </a:rPr>
                        <a:t>Utiliza transiciones (por ejemplo: porque, y) para conectar ideas (gr. 2-3) </a:t>
                      </a: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0" i="0" noProof="0" dirty="0" smtClean="0">
                          <a:solidFill>
                            <a:srgbClr val="000000"/>
                          </a:solidFill>
                          <a:latin typeface="+mn-lt"/>
                          <a:ea typeface="Calibri"/>
                          <a:cs typeface="Franklin Gothic Book"/>
                        </a:rPr>
                        <a:t>Los dibujos o escritos incluyen</a:t>
                      </a:r>
                      <a:r>
                        <a:rPr lang="es-419" sz="900" b="0" i="0" baseline="0" noProof="0" dirty="0" smtClean="0">
                          <a:solidFill>
                            <a:srgbClr val="000000"/>
                          </a:solidFill>
                          <a:latin typeface="+mn-lt"/>
                          <a:ea typeface="Calibri"/>
                          <a:cs typeface="Franklin Gothic Book"/>
                        </a:rPr>
                        <a:t> detalles relevantes y descriptivos, rótulos (etiquetas)/subtítulos, hechos, o una elaboración que apoya la opinión o razones</a:t>
                      </a:r>
                    </a:p>
                    <a:p>
                      <a:pPr algn="l"/>
                      <a:endParaRPr lang="es-419" sz="900" b="0" i="0" baseline="0" noProof="0" dirty="0" smtClean="0">
                        <a:solidFill>
                          <a:srgbClr val="000000"/>
                        </a:solidFill>
                        <a:latin typeface="+mn-lt"/>
                        <a:ea typeface="Calibri"/>
                        <a:cs typeface="Franklin Gothic Book"/>
                      </a:endParaRPr>
                    </a:p>
                    <a:p>
                      <a:pPr algn="l"/>
                      <a:r>
                        <a:rPr lang="es-419" sz="900" b="0" i="0" baseline="0" noProof="0" dirty="0" smtClean="0">
                          <a:solidFill>
                            <a:srgbClr val="000000"/>
                          </a:solidFill>
                          <a:latin typeface="+mn-lt"/>
                          <a:ea typeface="Calibri"/>
                          <a:cs typeface="Franklin Gothic Book"/>
                        </a:rPr>
                        <a:t>Los detalles son explicados, no simplemente listados</a:t>
                      </a:r>
                      <a:endParaRPr lang="es-419" sz="900" b="0" i="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PR" sz="900" b="0" i="0" baseline="0" noProof="0" dirty="0" smtClean="0">
                          <a:latin typeface="+mn-lt"/>
                        </a:rPr>
                        <a:t>Uso apropiado de vocabulario (nombres, verbos, plurales, adjetivos, etc.)</a:t>
                      </a:r>
                    </a:p>
                    <a:p>
                      <a:pPr algn="l"/>
                      <a:endParaRPr lang="es-PR" sz="900" b="0" i="0" baseline="0" noProof="0" dirty="0" smtClean="0">
                        <a:latin typeface="+mn-lt"/>
                      </a:endParaRPr>
                    </a:p>
                    <a:p>
                      <a:pPr algn="l"/>
                      <a:r>
                        <a:rPr lang="es-PR" sz="900" b="0" i="0" baseline="0" noProof="0" dirty="0" smtClean="0">
                          <a:latin typeface="+mn-lt"/>
                        </a:rPr>
                        <a:t>Utiliza alguna variedad de tipos de oraciones (declaración, interrogación, exclamación)</a:t>
                      </a:r>
                    </a:p>
                    <a:p>
                      <a:pPr algn="l"/>
                      <a:endParaRPr lang="es-PR" sz="900" b="0" i="0" baseline="0" noProof="0" dirty="0" smtClean="0">
                        <a:latin typeface="+mn-lt"/>
                      </a:endParaRPr>
                    </a:p>
                    <a:p>
                      <a:pPr algn="l"/>
                      <a:r>
                        <a:rPr lang="es-PR" sz="900" b="0" i="0" baseline="0" noProof="0" dirty="0" smtClean="0">
                          <a:latin typeface="+mn-lt"/>
                        </a:rPr>
                        <a:t>Utiliza los comentarios de adultos o compañeros para revisar</a:t>
                      </a:r>
                      <a:endParaRPr lang="es-PR" sz="900" b="0" i="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Edita con el apoyo de compañeros, adultos</a:t>
                      </a:r>
                      <a:r>
                        <a:rPr lang="en-US" sz="900" baseline="0" noProof="0" dirty="0" smtClean="0">
                          <a:latin typeface="+mn-lt"/>
                        </a:rPr>
                        <a:t>,</a:t>
                      </a:r>
                      <a:r>
                        <a:rPr lang="x-none" sz="900" baseline="0" noProof="0" dirty="0" smtClean="0">
                          <a:latin typeface="+mn-lt"/>
                        </a:rPr>
                        <a:t> recursos </a:t>
                      </a:r>
                      <a:r>
                        <a:rPr lang="x-none" sz="900" b="0" i="0" baseline="0" noProof="0" dirty="0" smtClean="0">
                          <a:latin typeface="+mn-lt"/>
                        </a:rPr>
                        <a:t>(gr</a:t>
                      </a:r>
                      <a:r>
                        <a:rPr lang="en-US" sz="900" b="0" i="0" baseline="0" noProof="0" dirty="0" smtClean="0">
                          <a:latin typeface="+mn-lt"/>
                        </a:rPr>
                        <a:t>.</a:t>
                      </a:r>
                      <a:r>
                        <a:rPr lang="x-none" sz="900" b="0" i="0" baseline="0" noProof="0" dirty="0" smtClean="0">
                          <a:latin typeface="+mn-lt"/>
                        </a:rPr>
                        <a:t> 2</a:t>
                      </a:r>
                      <a:r>
                        <a:rPr lang="en-US" sz="900" b="0" i="0" baseline="0" noProof="0" dirty="0" smtClean="0">
                          <a:latin typeface="+mn-lt"/>
                        </a:rPr>
                        <a:t>-3</a:t>
                      </a:r>
                      <a:r>
                        <a:rPr lang="x-none" sz="900" b="0" i="0" baseline="0" noProof="0" dirty="0" smtClean="0">
                          <a:latin typeface="+mn-lt"/>
                        </a:rPr>
                        <a:t>)</a:t>
                      </a:r>
                      <a:endParaRPr lang="en-US" sz="900" b="0" i="0" baseline="0" noProof="0" dirty="0" smtClean="0">
                        <a:latin typeface="+mn-lt"/>
                      </a:endParaRPr>
                    </a:p>
                    <a:p>
                      <a:pPr algn="l"/>
                      <a:endParaRPr lang="x-none" sz="900" b="0" i="0" baseline="0" noProof="0" dirty="0" smtClean="0">
                        <a:latin typeface="+mn-lt"/>
                      </a:endParaRPr>
                    </a:p>
                    <a:p>
                      <a:pPr algn="l"/>
                      <a:r>
                        <a:rPr lang="es-ES_tradnl" sz="900" b="0" i="0" baseline="0" noProof="0" dirty="0" smtClean="0">
                          <a:latin typeface="+mn-lt"/>
                        </a:rPr>
                        <a:t>Los errores menores no interfieren con la comprensión del lector </a:t>
                      </a:r>
                      <a:endParaRPr lang="x-none" sz="900" b="0" i="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693942">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2</a:t>
                      </a:r>
                      <a:endParaRPr lang="en-US"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Tx/>
                        <a:buSzTx/>
                        <a:buFontTx/>
                        <a:buNone/>
                        <a:tabLst/>
                        <a:defRPr/>
                      </a:pPr>
                      <a:r>
                        <a:rPr kumimoji="0" lang="es-ES_tradnl" sz="9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lt"/>
                          <a:ea typeface="Calibri"/>
                          <a:cs typeface="Times New Roman"/>
                        </a:rPr>
                        <a:t>En desarrollo</a:t>
                      </a:r>
                    </a:p>
                    <a:p>
                      <a:pPr marL="0" marR="0" lvl="0" indent="0" algn="ctr" defTabSz="1018809" rtl="0" eaLnBrk="1" fontAlgn="auto" latinLnBrk="0" hangingPunct="1">
                        <a:lnSpc>
                          <a:spcPct val="115000"/>
                        </a:lnSpc>
                        <a:spcBef>
                          <a:spcPts val="0"/>
                        </a:spcBef>
                        <a:spcAft>
                          <a:spcPts val="0"/>
                        </a:spcAft>
                        <a:buClrTx/>
                        <a:buSzTx/>
                        <a:buFontTx/>
                        <a:buNone/>
                        <a:tabLst/>
                        <a:defRPr/>
                      </a:pPr>
                      <a:r>
                        <a:rPr kumimoji="0" lang="es-ES_tradnl" sz="9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lt"/>
                          <a:ea typeface="Calibri"/>
                          <a:cs typeface="Times New Roman"/>
                        </a:rPr>
                        <a:t>(NM)</a:t>
                      </a:r>
                      <a:endParaRPr kumimoji="0" lang="es-ES_tradnl" sz="9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endParaRPr>
                    </a:p>
                    <a:p>
                      <a:pPr marL="0" marR="0" algn="ctr">
                        <a:lnSpc>
                          <a:spcPct val="115000"/>
                        </a:lnSpc>
                        <a:spcBef>
                          <a:spcPts val="0"/>
                        </a:spcBef>
                        <a:spcAft>
                          <a:spcPts val="0"/>
                        </a:spcAft>
                      </a:pPr>
                      <a:endPar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Utiliza una combinación de dibujos, dictados y escritura (K) para redactar</a:t>
                      </a:r>
                    </a:p>
                    <a:p>
                      <a:pPr algn="l"/>
                      <a:endParaRPr lang="es-419" sz="900" baseline="0" noProof="0" dirty="0" smtClean="0">
                        <a:latin typeface="+mn-lt"/>
                      </a:endParaRPr>
                    </a:p>
                    <a:p>
                      <a:pPr algn="l"/>
                      <a:r>
                        <a:rPr lang="es-419" sz="900" baseline="0" noProof="0" dirty="0" smtClean="0">
                          <a:latin typeface="+mn-lt"/>
                        </a:rPr>
                        <a:t>Tiene un tema e intenta un enfoque (opinión), pero el enfoque puede divagar o no ser relevante al tema escogido</a:t>
                      </a: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0" i="0" baseline="0" noProof="0" dirty="0" smtClean="0">
                          <a:latin typeface="+mn-lt"/>
                        </a:rPr>
                        <a:t>La introducción, el cuerpo del contenido y la conclusión, son evidentes, pero podrían carecer de claridad y coherencia (Por ejemplo: intenta conectar la opinión a la razón, pero la razón tal vez no tenga sentido)</a:t>
                      </a:r>
                      <a:endParaRPr lang="es-419" sz="900" baseline="0" noProof="0" dirty="0" smtClean="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Algunas estrategias de elaboración son evidentes en los dibujos o los escritos (gr. 1-3), o son añadidos con el apoyo o preguntas de compañeros o adultos</a:t>
                      </a:r>
                    </a:p>
                    <a:p>
                      <a:pPr algn="l"/>
                      <a:endParaRPr lang="es-419" sz="900" baseline="0" noProof="0" dirty="0" smtClean="0">
                        <a:latin typeface="+mn-lt"/>
                      </a:endParaRPr>
                    </a:p>
                    <a:p>
                      <a:pPr algn="l"/>
                      <a:r>
                        <a:rPr lang="es-419" sz="900" baseline="0" noProof="0" dirty="0" smtClean="0">
                          <a:latin typeface="+mn-lt"/>
                        </a:rPr>
                        <a:t>Las ideas tal vez no estén totalmente elaboradas o los detalles podrían ser insuficientes para apoyar la opinión</a:t>
                      </a:r>
                      <a:endParaRPr lang="es-419" sz="900" baseline="0" noProof="0" dirty="0" smtClean="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El vocabulario que usa tiene errores menores</a:t>
                      </a:r>
                    </a:p>
                    <a:p>
                      <a:pPr algn="l"/>
                      <a:endParaRPr lang="es-ES_tradnl" sz="900" baseline="0" noProof="0" dirty="0" smtClean="0">
                        <a:latin typeface="+mn-lt"/>
                      </a:endParaRPr>
                    </a:p>
                    <a:p>
                      <a:pPr algn="l"/>
                      <a:r>
                        <a:rPr lang="es-ES_tradnl" sz="900" baseline="0" noProof="0" dirty="0" smtClean="0">
                          <a:latin typeface="+mn-lt"/>
                        </a:rPr>
                        <a:t>Dicta, escribe y amplía oraciones completas simples</a:t>
                      </a:r>
                    </a:p>
                    <a:p>
                      <a:pPr algn="l"/>
                      <a:endParaRPr lang="es-ES_tradnl" sz="900" baseline="0" noProof="0" dirty="0" smtClean="0">
                        <a:latin typeface="+mn-lt"/>
                      </a:endParaRPr>
                    </a:p>
                    <a:p>
                      <a:pPr algn="l"/>
                      <a:r>
                        <a:rPr lang="es-ES_tradnl" sz="900" b="0" i="0" baseline="0" noProof="0" dirty="0" smtClean="0">
                          <a:latin typeface="+mn-lt"/>
                        </a:rPr>
                        <a:t>Utiliza los comentarios de adultos o compañeros para revisar</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Edita con el apoyo de compañeros</a:t>
                      </a:r>
                      <a:r>
                        <a:rPr lang="en-US" sz="900" baseline="0" noProof="0" dirty="0" smtClean="0">
                          <a:latin typeface="+mn-lt"/>
                        </a:rPr>
                        <a:t> o</a:t>
                      </a:r>
                      <a:r>
                        <a:rPr lang="x-none" sz="900" baseline="0" noProof="0" dirty="0" smtClean="0">
                          <a:latin typeface="+mn-lt"/>
                        </a:rPr>
                        <a:t> adultos</a:t>
                      </a:r>
                      <a:endParaRPr lang="en-US" sz="900" baseline="0" noProof="0" dirty="0" smtClean="0">
                        <a:latin typeface="+mn-lt"/>
                      </a:endParaRPr>
                    </a:p>
                    <a:p>
                      <a:pPr algn="l"/>
                      <a:r>
                        <a:rPr lang="x-none" sz="900" baseline="0" noProof="0" dirty="0" smtClean="0">
                          <a:latin typeface="+mn-lt"/>
                        </a:rPr>
                        <a:t> </a:t>
                      </a:r>
                      <a:r>
                        <a:rPr lang="x-none" sz="900" b="0" i="0" baseline="0" noProof="0" dirty="0" smtClean="0">
                          <a:latin typeface="+mn-lt"/>
                        </a:rPr>
                        <a:t>(gr</a:t>
                      </a:r>
                      <a:r>
                        <a:rPr lang="en-US" sz="900" b="0" i="0" baseline="0" noProof="0" dirty="0" smtClean="0">
                          <a:latin typeface="+mn-lt"/>
                        </a:rPr>
                        <a:t>. </a:t>
                      </a:r>
                      <a:r>
                        <a:rPr lang="x-none" sz="900" b="0" i="0" baseline="0" noProof="0" dirty="0" smtClean="0">
                          <a:latin typeface="+mn-lt"/>
                        </a:rPr>
                        <a:t> 2</a:t>
                      </a:r>
                      <a:r>
                        <a:rPr lang="en-US" sz="900" b="0" i="0" baseline="0" noProof="0" dirty="0" smtClean="0">
                          <a:latin typeface="+mn-lt"/>
                        </a:rPr>
                        <a:t>-3</a:t>
                      </a:r>
                      <a:r>
                        <a:rPr lang="x-none" sz="900" b="0" i="0" baseline="0" noProof="0" dirty="0" smtClean="0">
                          <a:latin typeface="+mn-lt"/>
                        </a:rPr>
                        <a:t>)</a:t>
                      </a:r>
                      <a:endParaRPr lang="en-US" sz="900" b="0" i="0" baseline="0" noProof="0" dirty="0" smtClean="0">
                        <a:latin typeface="+mn-lt"/>
                      </a:endParaRPr>
                    </a:p>
                    <a:p>
                      <a:pPr algn="l"/>
                      <a:endParaRPr lang="en-US" sz="900" b="0" i="0" baseline="0" noProof="0" dirty="0" smtClean="0">
                        <a:latin typeface="+mn-lt"/>
                      </a:endParaRPr>
                    </a:p>
                    <a:p>
                      <a:pPr algn="l"/>
                      <a:r>
                        <a:rPr lang="x-none" sz="900" b="0" i="0" baseline="0" noProof="0" dirty="0" smtClean="0">
                          <a:latin typeface="+mn-lt"/>
                        </a:rPr>
                        <a:t> </a:t>
                      </a:r>
                      <a:r>
                        <a:rPr lang="es-ES_tradnl" sz="900" baseline="0" noProof="0" dirty="0" smtClean="0">
                          <a:latin typeface="+mn-lt"/>
                        </a:rPr>
                        <a:t>Utiliza una mecánica </a:t>
                      </a:r>
                      <a:r>
                        <a:rPr lang="es-ES_tradnl" sz="900" u="sng" baseline="0" noProof="0" dirty="0" smtClean="0">
                          <a:latin typeface="+mn-lt"/>
                        </a:rPr>
                        <a:t>básica</a:t>
                      </a:r>
                      <a:r>
                        <a:rPr lang="es-ES_tradnl" sz="900" baseline="0" noProof="0" dirty="0" smtClean="0">
                          <a:latin typeface="+mn-lt"/>
                        </a:rPr>
                        <a:t> y palabras apropiadas para el grado, con algunos errores</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569845">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1</a:t>
                      </a:r>
                      <a:endParaRPr lang="en-US"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Tx/>
                        <a:buSzTx/>
                        <a:buFontTx/>
                        <a:buNone/>
                        <a:tabLst/>
                        <a:defRPr/>
                      </a:pPr>
                      <a:r>
                        <a:rPr kumimoji="0" lang="es-ES_tradnl" sz="10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lt"/>
                          <a:ea typeface="Calibri"/>
                          <a:cs typeface="Times New Roman"/>
                        </a:rPr>
                        <a:t>Emergiendo</a:t>
                      </a:r>
                    </a:p>
                    <a:p>
                      <a:pPr marL="0" marR="0" lvl="0" indent="0" algn="ctr" defTabSz="1018809" rtl="0" eaLnBrk="1" fontAlgn="auto" latinLnBrk="0" hangingPunct="1">
                        <a:lnSpc>
                          <a:spcPct val="115000"/>
                        </a:lnSpc>
                        <a:spcBef>
                          <a:spcPts val="0"/>
                        </a:spcBef>
                        <a:spcAft>
                          <a:spcPts val="0"/>
                        </a:spcAft>
                        <a:buClrTx/>
                        <a:buSzTx/>
                        <a:buFontTx/>
                        <a:buNone/>
                        <a:tabLst/>
                        <a:defRPr/>
                      </a:pPr>
                      <a:r>
                        <a:rPr kumimoji="0" lang="es-ES_tradnl" sz="10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lt"/>
                          <a:ea typeface="Calibri"/>
                          <a:cs typeface="Times New Roman"/>
                        </a:rPr>
                        <a:t>(NY)</a:t>
                      </a:r>
                      <a:endParaRPr kumimoji="0" lang="es-ES_tradnl" sz="10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endParaRPr>
                    </a:p>
                    <a:p>
                      <a:pPr marL="0" marR="0" algn="ctr">
                        <a:lnSpc>
                          <a:spcPct val="115000"/>
                        </a:lnSpc>
                        <a:spcBef>
                          <a:spcPts val="0"/>
                        </a:spcBef>
                        <a:spcAft>
                          <a:spcPts val="0"/>
                        </a:spcAft>
                      </a:pPr>
                      <a:endPar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 sz="900" baseline="0" noProof="0" dirty="0" smtClean="0">
                          <a:latin typeface="+mn-lt"/>
                        </a:rPr>
                        <a:t>Utiliza una combinación de dibujos, dictados y escritura (K) para redactar</a:t>
                      </a:r>
                    </a:p>
                    <a:p>
                      <a:pPr algn="l"/>
                      <a:endParaRPr lang="es-ES" sz="900" baseline="0" noProof="0" dirty="0" smtClean="0">
                        <a:latin typeface="+mn-lt"/>
                      </a:endParaRPr>
                    </a:p>
                    <a:p>
                      <a:pPr algn="l"/>
                      <a:r>
                        <a:rPr lang="es-ES" sz="900" baseline="0" noProof="0" dirty="0" smtClean="0">
                          <a:latin typeface="+mn-lt"/>
                        </a:rPr>
                        <a:t>Intenta identificar un tema, pero carece de enfoque (opinión), o podría tener más de un tema o temas confusos según está expresado</a:t>
                      </a:r>
                    </a:p>
                    <a:p>
                      <a:pPr algn="l"/>
                      <a:endParaRPr lang="es-ES" sz="900" baseline="0" noProof="0" dirty="0" smtClean="0">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Intenta una introducción, cuerpo del contenido y conclusión, pero falta una o más de las partes </a:t>
                      </a:r>
                      <a:endParaRPr lang="es-419" sz="90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No proporciona detalles o intenta añadir detalles a los dibujos o escritos, los cuales pueden ser aleatorios, inexactos o irrelevantes</a:t>
                      </a:r>
                      <a:endParaRPr lang="es-419" sz="90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Generalmente utiliza vocabulario básico, incorrecto o por debajo del nivel de grado cuando dicta (K) o escribe</a:t>
                      </a:r>
                    </a:p>
                    <a:p>
                      <a:pPr algn="l"/>
                      <a:endParaRPr lang="es-ES_tradnl" sz="900" baseline="0" noProof="0" dirty="0" smtClean="0">
                        <a:latin typeface="+mn-lt"/>
                      </a:endParaRPr>
                    </a:p>
                    <a:p>
                      <a:pPr algn="l"/>
                      <a:r>
                        <a:rPr lang="es-ES" sz="900" baseline="0" noProof="0" dirty="0" smtClean="0">
                          <a:latin typeface="+mn-lt"/>
                        </a:rPr>
                        <a:t>Utiliza los comentarios de adultos o compañeros para revisar</a:t>
                      </a: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Edita con el apoyo de compañeros</a:t>
                      </a:r>
                      <a:r>
                        <a:rPr lang="en-US" sz="900" baseline="0" noProof="0" dirty="0" smtClean="0">
                          <a:latin typeface="+mn-lt"/>
                        </a:rPr>
                        <a:t> o </a:t>
                      </a:r>
                      <a:r>
                        <a:rPr lang="x-none" sz="900" baseline="0" noProof="0" dirty="0" smtClean="0">
                          <a:latin typeface="+mn-lt"/>
                        </a:rPr>
                        <a:t>adultos</a:t>
                      </a:r>
                      <a:endParaRPr lang="en-US" sz="900" baseline="0" noProof="0" dirty="0" smtClean="0">
                        <a:latin typeface="+mn-lt"/>
                      </a:endParaRPr>
                    </a:p>
                    <a:p>
                      <a:pPr algn="l"/>
                      <a:r>
                        <a:rPr lang="x-none" sz="900" baseline="0" noProof="0" dirty="0" smtClean="0">
                          <a:latin typeface="+mn-lt"/>
                        </a:rPr>
                        <a:t> </a:t>
                      </a:r>
                      <a:r>
                        <a:rPr lang="x-none" sz="900" b="0" i="0" baseline="0" noProof="0" dirty="0" smtClean="0">
                          <a:latin typeface="+mn-lt"/>
                        </a:rPr>
                        <a:t>(gr</a:t>
                      </a:r>
                      <a:r>
                        <a:rPr lang="en-US" sz="900" b="0" i="0" baseline="0" noProof="0" dirty="0" smtClean="0">
                          <a:latin typeface="+mn-lt"/>
                        </a:rPr>
                        <a:t>. </a:t>
                      </a:r>
                      <a:r>
                        <a:rPr lang="x-none" sz="900" b="0" i="0" baseline="0" noProof="0" dirty="0" smtClean="0">
                          <a:latin typeface="+mn-lt"/>
                        </a:rPr>
                        <a:t>2</a:t>
                      </a:r>
                      <a:r>
                        <a:rPr lang="en-US" sz="900" b="0" i="0" baseline="0" noProof="0" dirty="0" smtClean="0">
                          <a:latin typeface="+mn-lt"/>
                        </a:rPr>
                        <a:t>-3</a:t>
                      </a:r>
                      <a:r>
                        <a:rPr lang="x-none" sz="900" b="0" i="0" baseline="0" noProof="0" dirty="0" smtClean="0">
                          <a:latin typeface="+mn-lt"/>
                        </a:rPr>
                        <a:t>)</a:t>
                      </a:r>
                      <a:endParaRPr lang="en-US" sz="900" b="0" i="0" baseline="0" noProof="0" dirty="0" smtClean="0">
                        <a:latin typeface="+mn-lt"/>
                      </a:endParaRPr>
                    </a:p>
                    <a:p>
                      <a:pPr algn="l"/>
                      <a:endParaRPr lang="x-none" sz="900" b="0" i="0" baseline="0" noProof="0" dirty="0" smtClean="0">
                        <a:latin typeface="+mn-lt"/>
                      </a:endParaRPr>
                    </a:p>
                    <a:p>
                      <a:pPr marL="0" marR="0" indent="0" algn="l" defTabSz="966612" rtl="0" eaLnBrk="1" fontAlgn="auto" latinLnBrk="0" hangingPunct="1">
                        <a:lnSpc>
                          <a:spcPct val="100000"/>
                        </a:lnSpc>
                        <a:spcBef>
                          <a:spcPts val="0"/>
                        </a:spcBef>
                        <a:spcAft>
                          <a:spcPts val="0"/>
                        </a:spcAft>
                        <a:buClrTx/>
                        <a:buSzTx/>
                        <a:buFontTx/>
                        <a:buNone/>
                        <a:tabLst/>
                        <a:defRPr/>
                      </a:pPr>
                      <a:r>
                        <a:rPr lang="es-ES_tradnl" sz="900" baseline="0" noProof="0" dirty="0" smtClean="0">
                          <a:latin typeface="+mn-lt"/>
                        </a:rPr>
                        <a:t>Utiliza una mecánica básica por debajo del nivel de grado con errores</a:t>
                      </a:r>
                      <a:endParaRPr lang="es-ES_tradnl" sz="900" b="0" i="0" u="none" strike="noStrike" noProof="0" dirty="0" smtClean="0">
                        <a:solidFill>
                          <a:srgbClr val="000000"/>
                        </a:solidFill>
                        <a:latin typeface="+mn-lt"/>
                      </a:endParaRPr>
                    </a:p>
                    <a:p>
                      <a:pPr algn="l"/>
                      <a:r>
                        <a:rPr lang="es-ES_tradnl" sz="900" baseline="0" noProof="0" dirty="0" smtClean="0">
                          <a:latin typeface="+mn-lt"/>
                        </a:rPr>
                        <a:t> frecuentes</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353758">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0</a:t>
                      </a:r>
                      <a:endParaRPr lang="x-none" sz="20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algn="l" fontAlgn="t"/>
                      <a:r>
                        <a:rPr lang="es-ES_tradnl" sz="1000" b="0" i="0" u="none" strike="noStrike" noProof="0" dirty="0" smtClean="0">
                          <a:solidFill>
                            <a:srgbClr val="000000"/>
                          </a:solidFill>
                          <a:latin typeface="+mn-lt"/>
                        </a:rPr>
                        <a:t>Una respuesta no recibe crédito si no proporciona evidencia de la habilidad para</a:t>
                      </a:r>
                      <a:r>
                        <a:rPr lang="es-ES_tradnl" sz="1000" b="0" i="0" u="none" strike="noStrike" baseline="0" noProof="0" dirty="0" smtClean="0">
                          <a:solidFill>
                            <a:srgbClr val="000000"/>
                          </a:solidFill>
                          <a:latin typeface="+mn-lt"/>
                        </a:rPr>
                        <a:t> </a:t>
                      </a:r>
                      <a:r>
                        <a:rPr lang="es-ES_tradnl" sz="1000" b="0" i="0" u="none" strike="noStrike" noProof="0" dirty="0" smtClean="0">
                          <a:solidFill>
                            <a:srgbClr val="000000"/>
                          </a:solidFill>
                          <a:latin typeface="+mn-lt"/>
                        </a:rPr>
                        <a:t> [</a:t>
                      </a:r>
                      <a:r>
                        <a:rPr lang="es-ES_tradnl" sz="1000" b="0" i="1" u="none" strike="noStrike" noProof="0" dirty="0" smtClean="0">
                          <a:solidFill>
                            <a:srgbClr val="000000"/>
                          </a:solidFill>
                          <a:latin typeface="+mn-lt"/>
                        </a:rPr>
                        <a:t>completar con el lenguaje clave del objetivo deseado</a:t>
                      </a:r>
                      <a:r>
                        <a:rPr lang="es-ES_tradnl" sz="1000" b="0" i="0" u="none" strike="noStrike" noProof="0" dirty="0" smtClean="0">
                          <a:solidFill>
                            <a:srgbClr val="000000"/>
                          </a:solidFill>
                          <a:latin typeface="+mn-lt"/>
                        </a:rPr>
                        <a:t>].</a:t>
                      </a:r>
                      <a:endParaRPr lang="es-ES_tradnl" sz="1000" b="0" i="0" u="none" strike="noStrike" noProof="0" dirty="0">
                        <a:solidFill>
                          <a:srgbClr val="000000"/>
                        </a:solidFill>
                        <a:latin typeface="+mn-lt"/>
                      </a:endParaRPr>
                    </a:p>
                  </a:txBody>
                  <a:tcPr marL="91240" marR="10368" marT="979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236592" y="159658"/>
            <a:ext cx="7147149" cy="338979"/>
          </a:xfrm>
          <a:prstGeom prst="rect">
            <a:avLst/>
          </a:prstGeom>
        </p:spPr>
        <p:txBody>
          <a:bodyPr wrap="square" lIns="96304" tIns="48153" rIns="96304" bIns="48153">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pPr algn="ctr"/>
            <a:r>
              <a:rPr lang="es-419" sz="1571" b="1" dirty="0" smtClean="0">
                <a:effectLst>
                  <a:outerShdw blurRad="38100" dist="38100" dir="2700000" algn="tl">
                    <a:srgbClr val="000000">
                      <a:alpha val="43137"/>
                    </a:srgbClr>
                  </a:outerShdw>
                </a:effectLst>
              </a:rPr>
              <a:t>Grados K - 2: Rúbrica genérica de 4 puntos para un escrito que exprese una 0pinión </a:t>
            </a:r>
            <a:endParaRPr lang="es-419" sz="157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a:xfrm>
            <a:off x="6945491" y="9581534"/>
            <a:ext cx="609600" cy="457200"/>
          </a:xfrm>
        </p:spPr>
        <p:txBody>
          <a:bodyPr/>
          <a:lstStyle/>
          <a:p>
            <a:fld id="{6E8A0ECE-C9E2-4B32-8A0E-7D248228F9D1}" type="slidenum">
              <a:rPr lang="en-US" smtClean="0"/>
              <a:pPr/>
              <a:t>13</a:t>
            </a:fld>
            <a:endParaRPr lang="en-US" dirty="0"/>
          </a:p>
        </p:txBody>
      </p:sp>
    </p:spTree>
    <p:extLst>
      <p:ext uri="{BB962C8B-B14F-4D97-AF65-F5344CB8AC3E}">
        <p14:creationId xmlns:p14="http://schemas.microsoft.com/office/powerpoint/2010/main" val="886121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12624" y="159948"/>
          <a:ext cx="7231176" cy="9206461"/>
        </p:xfrm>
        <a:graphic>
          <a:graphicData uri="http://schemas.openxmlformats.org/drawingml/2006/table">
            <a:tbl>
              <a:tblPr/>
              <a:tblGrid>
                <a:gridCol w="380591"/>
                <a:gridCol w="477408"/>
                <a:gridCol w="2763039"/>
                <a:gridCol w="901626"/>
                <a:gridCol w="901626"/>
                <a:gridCol w="818006"/>
                <a:gridCol w="552609"/>
                <a:gridCol w="436271"/>
              </a:tblGrid>
              <a:tr h="236713">
                <a:tc gridSpan="8">
                  <a:txBody>
                    <a:bodyPr/>
                    <a:lstStyle/>
                    <a:p>
                      <a:pPr algn="l" fontAlgn="ctr"/>
                      <a:r>
                        <a:rPr lang="es-419" sz="1400" b="1" i="0" u="none" strike="noStrike" noProof="0" dirty="0" smtClean="0">
                          <a:solidFill>
                            <a:srgbClr val="000000"/>
                          </a:solidFill>
                          <a:latin typeface="Calibri"/>
                        </a:rPr>
                        <a:t>Pre-evaluación:</a:t>
                      </a:r>
                      <a:r>
                        <a:rPr lang="es-419" sz="1400" b="1" i="0" u="none" strike="noStrike" baseline="0" noProof="0" dirty="0" smtClean="0">
                          <a:solidFill>
                            <a:srgbClr val="000000"/>
                          </a:solidFill>
                          <a:latin typeface="Calibri"/>
                        </a:rPr>
                        <a:t> Escrito de un artículo de opinión</a:t>
                      </a:r>
                      <a:endParaRPr lang="es-419" sz="1400" b="1" i="0" u="none" strike="noStrike" noProof="0"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5962">
                <a:tc gridSpan="3">
                  <a:txBody>
                    <a:bodyPr/>
                    <a:lstStyle/>
                    <a:p>
                      <a:pPr algn="l" fontAlgn="t"/>
                      <a:r>
                        <a:rPr lang="es-419" sz="1200" b="1" i="0" u="none" strike="noStrike" noProof="0" dirty="0" smtClean="0">
                          <a:solidFill>
                            <a:srgbClr val="000000"/>
                          </a:solidFill>
                          <a:latin typeface="Calibri"/>
                        </a:rPr>
                        <a:t>Puntaje</a:t>
                      </a:r>
                      <a:r>
                        <a:rPr lang="es-419" sz="1200" b="1" i="0" u="none" strike="noStrike" baseline="0" noProof="0" dirty="0" smtClean="0">
                          <a:solidFill>
                            <a:srgbClr val="000000"/>
                          </a:solidFill>
                          <a:latin typeface="Calibri"/>
                        </a:rPr>
                        <a:t> del estudiante y </a:t>
                      </a:r>
                      <a:r>
                        <a:rPr lang="es-419" sz="1200" b="1" i="0" u="none" strike="noStrike" baseline="0" noProof="0" smtClean="0">
                          <a:solidFill>
                            <a:srgbClr val="000000"/>
                          </a:solidFill>
                          <a:latin typeface="Calibri"/>
                        </a:rPr>
                        <a:t>la clase</a:t>
                      </a:r>
                      <a:r>
                        <a:rPr lang="es-419" sz="1200" b="1" i="0" u="none" strike="noStrike" noProof="0" smtClean="0">
                          <a:solidFill>
                            <a:srgbClr val="000000"/>
                          </a:solidFill>
                          <a:latin typeface="Calibri"/>
                        </a:rPr>
                        <a:t>:</a:t>
                      </a:r>
                      <a:endParaRPr lang="es-419" sz="1200" b="1" i="0" u="none" strike="noStrike" noProof="0" dirty="0">
                        <a:solidFill>
                          <a:srgbClr val="000000"/>
                        </a:solidFill>
                        <a:latin typeface="Calibri"/>
                      </a:endParaRP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Año escolar:</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s-419" sz="900" b="0" i="0" u="none" strike="sng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s-419" sz="900" b="1" i="0" u="none" strike="noStrike" noProof="0" dirty="0" smtClean="0">
                          <a:solidFill>
                            <a:srgbClr val="000000"/>
                          </a:solidFill>
                          <a:latin typeface="Calibri"/>
                        </a:rPr>
                        <a:t>Grado:</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0439">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Nombre del maestro:</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2233">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Escuela:</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5800">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319">
                <a:tc rowSpan="2" gridSpan="3">
                  <a:txBody>
                    <a:bodyPr/>
                    <a:lstStyle/>
                    <a:p>
                      <a:pPr algn="ctr" fontAlgn="ctr"/>
                      <a:r>
                        <a:rPr lang="es-419" sz="900" b="1" i="0" u="none" strike="noStrike" noProof="0" dirty="0" smtClean="0">
                          <a:solidFill>
                            <a:srgbClr val="FFFFFF"/>
                          </a:solidFill>
                          <a:latin typeface="Calibri"/>
                        </a:rPr>
                        <a:t>Nombre del estudiante</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s-419" sz="900" b="1" i="0" u="none" strike="noStrike" noProof="0" dirty="0" smtClean="0">
                          <a:solidFill>
                            <a:srgbClr val="FFFFFF"/>
                          </a:solidFill>
                          <a:latin typeface="Calibri"/>
                        </a:rPr>
                        <a:t>Enfoque y organización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1" i="0" u="none" strike="noStrike" noProof="0" dirty="0" smtClean="0">
                          <a:solidFill>
                            <a:srgbClr val="FFFFFF"/>
                          </a:solidFill>
                          <a:latin typeface="Calibri"/>
                        </a:rPr>
                        <a:t>Elaboración</a:t>
                      </a:r>
                      <a:r>
                        <a:rPr lang="es-419" sz="900" b="1" i="0" u="none" strike="noStrike" baseline="0" noProof="0" dirty="0" smtClean="0">
                          <a:solidFill>
                            <a:srgbClr val="FFFFFF"/>
                          </a:solidFill>
                          <a:latin typeface="Calibri"/>
                        </a:rPr>
                        <a:t> y evidencia</a:t>
                      </a:r>
                      <a:r>
                        <a:rPr lang="es-419" sz="900" b="1" i="0" u="none" strike="noStrike" noProof="0" dirty="0" smtClean="0">
                          <a:solidFill>
                            <a:srgbClr val="FFFFFF"/>
                          </a:solidFill>
                          <a:latin typeface="Calibri"/>
                        </a:rPr>
                        <a:t>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1" i="0" u="none" strike="noStrike" noProof="0" dirty="0" smtClean="0">
                          <a:solidFill>
                            <a:srgbClr val="FFFFFF"/>
                          </a:solidFill>
                          <a:latin typeface="Calibri"/>
                        </a:rPr>
                        <a:t>Convenciones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900" b="1" i="0" u="none" strike="noStrike" noProof="0" dirty="0" smtClean="0">
                          <a:solidFill>
                            <a:srgbClr val="FFFFFF"/>
                          </a:solidFill>
                          <a:latin typeface="Calibri"/>
                        </a:rPr>
                        <a:t>Total</a:t>
                      </a:r>
                      <a:r>
                        <a:rPr lang="es-419" sz="900" b="1" i="0" u="none" strike="noStrike" baseline="0" noProof="0" dirty="0" smtClean="0">
                          <a:solidFill>
                            <a:srgbClr val="FFFFFF"/>
                          </a:solidFill>
                          <a:latin typeface="Calibri"/>
                        </a:rPr>
                        <a:t> del </a:t>
                      </a:r>
                      <a:r>
                        <a:rPr lang="es-419" sz="800" b="1" i="0" u="none" strike="noStrike" baseline="0" noProof="0" dirty="0" smtClean="0">
                          <a:solidFill>
                            <a:srgbClr val="FFFFFF"/>
                          </a:solidFill>
                          <a:latin typeface="Calibri"/>
                        </a:rPr>
                        <a:t>estudiante</a:t>
                      </a:r>
                      <a:r>
                        <a:rPr lang="es-419" sz="900" b="1" i="0" u="none" strike="noStrike" noProof="0" dirty="0" smtClean="0">
                          <a:solidFill>
                            <a:srgbClr val="FFFFFF"/>
                          </a:solidFill>
                          <a:latin typeface="Calibri"/>
                        </a:rPr>
                        <a:t>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900" b="1" i="0" u="none" strike="noStrike" noProof="0" dirty="0" smtClean="0">
                          <a:solidFill>
                            <a:srgbClr val="FFFFFF"/>
                          </a:solidFill>
                          <a:latin typeface="Calibri"/>
                        </a:rPr>
                        <a:t>Puntaje  ELP</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580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s-419" sz="900" b="0" i="0" u="none" strike="noStrike" noProof="0" dirty="0" smtClean="0">
                          <a:solidFill>
                            <a:srgbClr val="FFFFFF"/>
                          </a:solidFill>
                          <a:latin typeface="Calibri"/>
                        </a:rPr>
                        <a:t>Puntaje</a:t>
                      </a: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0" i="0" u="none" strike="noStrike" noProof="0" dirty="0" smtClean="0">
                          <a:solidFill>
                            <a:srgbClr val="FFFFFF"/>
                          </a:solidFill>
                          <a:latin typeface="+mn-lt"/>
                        </a:rPr>
                        <a:t>Puntaje</a:t>
                      </a:r>
                      <a:endParaRPr lang="es-419"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0" i="0" u="none" strike="noStrike" noProof="0" dirty="0" smtClean="0">
                          <a:solidFill>
                            <a:srgbClr val="FFFFFF"/>
                          </a:solidFill>
                          <a:latin typeface="+mn-lt"/>
                        </a:rPr>
                        <a:t>Puntaje</a:t>
                      </a:r>
                      <a:endParaRPr lang="es-419"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7577">
                <a:tc>
                  <a:txBody>
                    <a:bodyPr/>
                    <a:lstStyle/>
                    <a:p>
                      <a:pPr algn="ctr" fontAlgn="ctr"/>
                      <a:r>
                        <a:rPr lang="es-419" sz="900" b="0" i="0" u="none" strike="noStrike" noProof="0" dirty="0" smtClean="0">
                          <a:solidFill>
                            <a:srgbClr val="000000"/>
                          </a:solidFill>
                          <a:latin typeface="Calibri"/>
                        </a:rPr>
                        <a:t> 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81071" y="768867"/>
            <a:ext cx="152062" cy="136489"/>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1</a:t>
            </a:r>
          </a:p>
        </p:txBody>
      </p:sp>
      <p:sp>
        <p:nvSpPr>
          <p:cNvPr id="6" name="TextBox 2"/>
          <p:cNvSpPr txBox="1"/>
          <p:nvPr/>
        </p:nvSpPr>
        <p:spPr>
          <a:xfrm>
            <a:off x="479651" y="932368"/>
            <a:ext cx="162143" cy="137842"/>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2</a:t>
            </a:r>
          </a:p>
        </p:txBody>
      </p:sp>
      <p:sp>
        <p:nvSpPr>
          <p:cNvPr id="7" name="TextBox 3"/>
          <p:cNvSpPr txBox="1"/>
          <p:nvPr/>
        </p:nvSpPr>
        <p:spPr>
          <a:xfrm>
            <a:off x="480627" y="1083296"/>
            <a:ext cx="157385" cy="131238"/>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3</a:t>
            </a:r>
          </a:p>
        </p:txBody>
      </p:sp>
      <p:sp>
        <p:nvSpPr>
          <p:cNvPr id="8" name="TextBox 4"/>
          <p:cNvSpPr txBox="1"/>
          <p:nvPr/>
        </p:nvSpPr>
        <p:spPr>
          <a:xfrm>
            <a:off x="480816" y="1234948"/>
            <a:ext cx="157385" cy="1334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4</a:t>
            </a:r>
          </a:p>
        </p:txBody>
      </p:sp>
      <p:sp>
        <p:nvSpPr>
          <p:cNvPr id="9" name="TextBox 5"/>
          <p:cNvSpPr txBox="1"/>
          <p:nvPr/>
        </p:nvSpPr>
        <p:spPr>
          <a:xfrm>
            <a:off x="657717" y="791639"/>
            <a:ext cx="570588" cy="1284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Emergiendo</a:t>
            </a:r>
            <a:endParaRPr lang="es-419" sz="789" dirty="0">
              <a:solidFill>
                <a:prstClr val="black"/>
              </a:solidFill>
            </a:endParaRPr>
          </a:p>
        </p:txBody>
      </p:sp>
      <p:sp>
        <p:nvSpPr>
          <p:cNvPr id="10" name="TextBox 6"/>
          <p:cNvSpPr txBox="1"/>
          <p:nvPr/>
        </p:nvSpPr>
        <p:spPr>
          <a:xfrm>
            <a:off x="657906" y="943295"/>
            <a:ext cx="713693" cy="1397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En desarrollo</a:t>
            </a:r>
            <a:endParaRPr lang="es-419" sz="789" dirty="0">
              <a:solidFill>
                <a:prstClr val="black"/>
              </a:solidFill>
            </a:endParaRPr>
          </a:p>
        </p:txBody>
      </p:sp>
      <p:sp>
        <p:nvSpPr>
          <p:cNvPr id="11" name="TextBox 7"/>
          <p:cNvSpPr txBox="1"/>
          <p:nvPr/>
        </p:nvSpPr>
        <p:spPr>
          <a:xfrm>
            <a:off x="660170" y="1095465"/>
            <a:ext cx="711429" cy="1251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Competente</a:t>
            </a:r>
            <a:endParaRPr lang="es-419" sz="789" dirty="0">
              <a:solidFill>
                <a:prstClr val="black"/>
              </a:solidFill>
            </a:endParaRPr>
          </a:p>
        </p:txBody>
      </p:sp>
      <p:sp>
        <p:nvSpPr>
          <p:cNvPr id="12" name="TextBox 8"/>
          <p:cNvSpPr txBox="1"/>
          <p:nvPr/>
        </p:nvSpPr>
        <p:spPr>
          <a:xfrm>
            <a:off x="665260" y="1243869"/>
            <a:ext cx="570588" cy="1255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Ejemplar</a:t>
            </a:r>
            <a:endParaRPr lang="es-419" sz="789" dirty="0">
              <a:solidFill>
                <a:prstClr val="black"/>
              </a:solidFill>
            </a:endParaRPr>
          </a:p>
        </p:txBody>
      </p:sp>
      <p:sp>
        <p:nvSpPr>
          <p:cNvPr id="13" name="TextBox 9"/>
          <p:cNvSpPr txBox="1"/>
          <p:nvPr/>
        </p:nvSpPr>
        <p:spPr>
          <a:xfrm>
            <a:off x="325536" y="628872"/>
            <a:ext cx="826869" cy="16276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Clave para el </a:t>
            </a:r>
            <a:r>
              <a:rPr lang="en-US" sz="690" b="1" u="sng" dirty="0" err="1">
                <a:solidFill>
                  <a:prstClr val="black"/>
                </a:solidFill>
              </a:rPr>
              <a:t>puntaje</a:t>
            </a:r>
            <a:r>
              <a:rPr lang="en-US" sz="690" b="1" u="sng" dirty="0">
                <a:solidFill>
                  <a:prstClr val="black"/>
                </a:solidFill>
              </a:rPr>
              <a:t>:</a:t>
            </a:r>
          </a:p>
        </p:txBody>
      </p:sp>
      <p:grpSp>
        <p:nvGrpSpPr>
          <p:cNvPr id="2" name="Group 1"/>
          <p:cNvGrpSpPr/>
          <p:nvPr/>
        </p:nvGrpSpPr>
        <p:grpSpPr>
          <a:xfrm>
            <a:off x="1497498" y="628872"/>
            <a:ext cx="691320" cy="745134"/>
            <a:chOff x="1269580" y="633354"/>
            <a:chExt cx="691320" cy="745134"/>
          </a:xfrm>
        </p:grpSpPr>
        <p:sp>
          <p:nvSpPr>
            <p:cNvPr id="14" name="TextBox 10"/>
            <p:cNvSpPr txBox="1"/>
            <p:nvPr/>
          </p:nvSpPr>
          <p:spPr>
            <a:xfrm>
              <a:off x="1298296" y="774216"/>
              <a:ext cx="322600" cy="135586"/>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0 - 4</a:t>
              </a:r>
            </a:p>
          </p:txBody>
        </p:sp>
        <p:sp>
          <p:nvSpPr>
            <p:cNvPr id="15" name="TextBox 11"/>
            <p:cNvSpPr txBox="1"/>
            <p:nvPr/>
          </p:nvSpPr>
          <p:spPr>
            <a:xfrm>
              <a:off x="1291562" y="937814"/>
              <a:ext cx="325889" cy="138096"/>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5 - 7</a:t>
              </a:r>
            </a:p>
          </p:txBody>
        </p:sp>
        <p:sp>
          <p:nvSpPr>
            <p:cNvPr id="16" name="TextBox 12"/>
            <p:cNvSpPr txBox="1"/>
            <p:nvPr/>
          </p:nvSpPr>
          <p:spPr>
            <a:xfrm>
              <a:off x="1292537" y="1087573"/>
              <a:ext cx="322702" cy="14115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8 - 10</a:t>
              </a:r>
            </a:p>
          </p:txBody>
        </p:sp>
        <p:sp>
          <p:nvSpPr>
            <p:cNvPr id="17" name="TextBox 13"/>
            <p:cNvSpPr txBox="1"/>
            <p:nvPr/>
          </p:nvSpPr>
          <p:spPr>
            <a:xfrm>
              <a:off x="1292727" y="1240392"/>
              <a:ext cx="322702" cy="138096"/>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11 - 12</a:t>
              </a:r>
            </a:p>
          </p:txBody>
        </p:sp>
        <p:sp>
          <p:nvSpPr>
            <p:cNvPr id="18" name="TextBox 14"/>
            <p:cNvSpPr txBox="1"/>
            <p:nvPr/>
          </p:nvSpPr>
          <p:spPr>
            <a:xfrm>
              <a:off x="1269580" y="633354"/>
              <a:ext cx="691320" cy="1187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 total </a:t>
              </a:r>
              <a:r>
                <a:rPr lang="en-US" sz="690" b="1" u="sng" dirty="0" err="1">
                  <a:solidFill>
                    <a:prstClr val="black"/>
                  </a:solidFill>
                </a:rPr>
                <a:t>correcto</a:t>
              </a:r>
              <a:endParaRPr lang="en-US" sz="690" b="1" u="sng" dirty="0">
                <a:solidFill>
                  <a:prstClr val="black"/>
                </a:solidFill>
              </a:endParaRPr>
            </a:p>
          </p:txBody>
        </p:sp>
      </p:grpSp>
      <p:sp>
        <p:nvSpPr>
          <p:cNvPr id="19" name="Slide Number Placeholder 2"/>
          <p:cNvSpPr>
            <a:spLocks noGrp="1"/>
          </p:cNvSpPr>
          <p:nvPr>
            <p:ph type="sldNum" sz="quarter" idx="12"/>
          </p:nvPr>
        </p:nvSpPr>
        <p:spPr>
          <a:xfrm>
            <a:off x="6520543" y="9459948"/>
            <a:ext cx="830217" cy="528017"/>
          </a:xfrm>
        </p:spPr>
        <p:txBody>
          <a:bodyPr/>
          <a:lstStyle/>
          <a:p>
            <a:r>
              <a:rPr lang="en-US" dirty="0" smtClean="0">
                <a:solidFill>
                  <a:prstClr val="black">
                    <a:tint val="75000"/>
                  </a:prstClr>
                </a:solidFill>
              </a:rPr>
              <a:t>14</a:t>
            </a:r>
            <a:endParaRPr lang="en-US" dirty="0">
              <a:solidFill>
                <a:prstClr val="black">
                  <a:tint val="75000"/>
                </a:prstClr>
              </a:solidFill>
            </a:endParaRPr>
          </a:p>
        </p:txBody>
      </p:sp>
      <p:sp>
        <p:nvSpPr>
          <p:cNvPr id="20" name="Rectangle 19"/>
          <p:cNvSpPr/>
          <p:nvPr/>
        </p:nvSpPr>
        <p:spPr>
          <a:xfrm>
            <a:off x="3547070" y="9538658"/>
            <a:ext cx="2909810" cy="226985"/>
          </a:xfrm>
          <a:prstGeom prst="rect">
            <a:avLst/>
          </a:prstGeom>
        </p:spPr>
        <p:txBody>
          <a:bodyPr wrap="square">
            <a:spAutoFit/>
          </a:bodyPr>
          <a:lstStyle/>
          <a:p>
            <a:r>
              <a:rPr lang="en-US" sz="875" dirty="0"/>
              <a:t>Rev. Control:  </a:t>
            </a:r>
            <a:r>
              <a:rPr lang="en-US" sz="875" dirty="0" smtClean="0"/>
              <a:t>07/02/2015 </a:t>
            </a:r>
            <a:r>
              <a:rPr lang="en-US" sz="875" dirty="0"/>
              <a:t>HSD – OSP and  Susan Richmond</a:t>
            </a:r>
          </a:p>
        </p:txBody>
      </p:sp>
    </p:spTree>
    <p:extLst>
      <p:ext uri="{BB962C8B-B14F-4D97-AF65-F5344CB8AC3E}">
        <p14:creationId xmlns:p14="http://schemas.microsoft.com/office/powerpoint/2010/main" val="1585366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041436409"/>
              </p:ext>
            </p:extLst>
          </p:nvPr>
        </p:nvGraphicFramePr>
        <p:xfrm>
          <a:off x="385434" y="423318"/>
          <a:ext cx="7005966" cy="7016850"/>
        </p:xfrm>
        <a:graphic>
          <a:graphicData uri="http://schemas.openxmlformats.org/drawingml/2006/table">
            <a:tbl>
              <a:tblPr firstRow="1" bandRow="1">
                <a:tableStyleId>{5940675A-B579-460E-94D1-54222C63F5DA}</a:tableStyleId>
              </a:tblPr>
              <a:tblGrid>
                <a:gridCol w="554269"/>
                <a:gridCol w="6451697"/>
              </a:tblGrid>
              <a:tr h="719682">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000" b="0" i="1" noProof="0" dirty="0" smtClean="0">
                          <a:effectLst/>
                        </a:rPr>
                        <a:t>Una</a:t>
                      </a:r>
                      <a:r>
                        <a:rPr lang="x-none" sz="1000" b="0" i="1" baseline="0" noProof="0" dirty="0" smtClean="0">
                          <a:effectLst/>
                        </a:rPr>
                        <a:t> nota sobre las respuestas construidas</a:t>
                      </a:r>
                      <a:r>
                        <a:rPr lang="x-none" sz="1000" b="0" i="1" noProof="0" dirty="0" smtClean="0">
                          <a:effectLst/>
                        </a:rPr>
                        <a:t>:  Las</a:t>
                      </a:r>
                      <a:r>
                        <a:rPr lang="x-none" sz="1000" b="0" i="1" baseline="0" noProof="0" dirty="0" smtClean="0">
                          <a:effectLst/>
                        </a:rPr>
                        <a:t> respuestas construidas no están escritas “en piedra.” No hay una manera perfecta en la que el estudiante deba responder. Busque la intención general de </a:t>
                      </a:r>
                      <a:r>
                        <a:rPr lang="x-none" sz="1000" b="0" i="1" baseline="0" noProof="0" dirty="0" smtClean="0">
                          <a:solidFill>
                            <a:schemeClr val="tx1"/>
                          </a:solidFill>
                          <a:effectLst/>
                        </a:rPr>
                        <a:t>la pregunta y  la respuesta del estudiante y siga la rúbrica a continuación tanto como sea posible</a:t>
                      </a:r>
                      <a:r>
                        <a:rPr lang="x-none" sz="1000" b="0" i="1" baseline="0" noProof="0" dirty="0" smtClean="0">
                          <a:effectLst/>
                        </a:rPr>
                        <a:t>.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lang="x-none" sz="1000" b="0" i="1" dirty="0" smtClean="0">
                        <a:effectLst/>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ES" sz="1600" b="1" noProof="0" dirty="0" smtClean="0">
                          <a:effectLst/>
                        </a:rPr>
                        <a:t>Pre-evaluación Trimestre 4: Clave para la </a:t>
                      </a:r>
                      <a:r>
                        <a:rPr lang="es-ES" sz="1600" b="1" u="sng" noProof="0" dirty="0" smtClean="0">
                          <a:effectLst/>
                        </a:rPr>
                        <a:t>Respuesta construida de investigación</a:t>
                      </a: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a:p>
                  </a:txBody>
                  <a:tcPr/>
                </a:tc>
              </a:tr>
              <a:tr h="350874">
                <a:tc gridSpan="2">
                  <a:txBody>
                    <a:bodyPr/>
                    <a:lstStyle/>
                    <a:p>
                      <a:pPr marL="0" marR="0" lvl="0" indent="0" algn="l" defTabSz="914318" rtl="0" eaLnBrk="1" latinLnBrk="0" hangingPunct="1">
                        <a:lnSpc>
                          <a:spcPct val="100000"/>
                        </a:lnSpc>
                        <a:spcBef>
                          <a:spcPts val="0"/>
                        </a:spcBef>
                        <a:spcAft>
                          <a:spcPts val="0"/>
                        </a:spcAft>
                        <a:buClrTx/>
                        <a:buSzTx/>
                        <a:buFontTx/>
                        <a:buNone/>
                        <a:tabLst/>
                        <a:defRPr/>
                      </a:pPr>
                      <a:r>
                        <a:rPr kumimoji="0" lang="es-ES" sz="1500" b="1" i="0" u="none" strike="noStrike" kern="1200" cap="none" spc="0" normalizeH="0" baseline="0" noProof="0" dirty="0" smtClean="0">
                          <a:ln>
                            <a:noFill/>
                          </a:ln>
                          <a:solidFill>
                            <a:prstClr val="black"/>
                          </a:solidFill>
                          <a:effectLst/>
                          <a:uLnTx/>
                          <a:uFillTx/>
                          <a:latin typeface="+mn-lt"/>
                          <a:ea typeface="+mn-ea"/>
                          <a:cs typeface="+mn-cs"/>
                        </a:rPr>
                        <a:t>Estándar RL.2.6: Rúbrica de 2 puntos - Respuesta construida de investigación </a:t>
                      </a:r>
                      <a:endParaRPr kumimoji="0" lang="es-ES" sz="1500" b="1"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a:p>
                  </a:txBody>
                  <a:tcPr/>
                </a:tc>
              </a:tr>
              <a:tr h="440436">
                <a:tc gridSpan="2">
                  <a:txBody>
                    <a:bodyPr/>
                    <a:lstStyle/>
                    <a:p>
                      <a:pPr marL="1089025" lvl="0" indent="-1089025" algn="l">
                        <a:buNone/>
                        <a:defRPr sz="1800" b="0" i="0"/>
                      </a:pPr>
                      <a:r>
                        <a:rPr lang="es-ES" sz="1400" b="1" dirty="0" smtClean="0">
                          <a:solidFill>
                            <a:schemeClr val="tx1"/>
                          </a:solidFill>
                          <a:latin typeface="+mn-lt"/>
                        </a:rPr>
                        <a:t>Pregunta # 7:</a:t>
                      </a:r>
                      <a:r>
                        <a:rPr lang="es-ES" sz="1400" b="1" baseline="0" dirty="0" smtClean="0">
                          <a:solidFill>
                            <a:schemeClr val="tx1"/>
                          </a:solidFill>
                          <a:latin typeface="+mn-lt"/>
                        </a:rPr>
                        <a:t>  </a:t>
                      </a:r>
                      <a:r>
                        <a:rPr lang="es-ES" sz="1400" b="1" baseline="0" noProof="0" dirty="0" smtClean="0">
                          <a:latin typeface="+mn-lt"/>
                          <a:cs typeface="Helvetica" panose="020B0604020202020204" pitchFamily="34" charset="0"/>
                        </a:rPr>
                        <a:t>En el poema, </a:t>
                      </a:r>
                      <a:r>
                        <a:rPr lang="es-ES" sz="1400" b="0" i="1" u="none" baseline="0" noProof="0" dirty="0" smtClean="0">
                          <a:latin typeface="+mn-lt"/>
                          <a:cs typeface="Helvetica" panose="020B0604020202020204" pitchFamily="34" charset="0"/>
                        </a:rPr>
                        <a:t>Patinando</a:t>
                      </a:r>
                      <a:r>
                        <a:rPr lang="es-ES" sz="1400" b="1" baseline="0" noProof="0" dirty="0" smtClean="0">
                          <a:latin typeface="+mn-lt"/>
                          <a:cs typeface="Helvetica" panose="020B0604020202020204" pitchFamily="34" charset="0"/>
                        </a:rPr>
                        <a:t>, ¿cómo probablemente se siente el autor acerca de patinar? Incluye detalles suficientes del poema para apoyar tu respuesta.</a:t>
                      </a: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dirty="0"/>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ES" sz="1500" b="1" i="0" u="none" strike="noStrike" kern="1200" cap="none" spc="0" normalizeH="0" baseline="0" noProof="0" dirty="0" smtClean="0">
                          <a:ln>
                            <a:noFill/>
                          </a:ln>
                          <a:solidFill>
                            <a:prstClr val="black"/>
                          </a:solidFill>
                          <a:effectLst/>
                          <a:uLnTx/>
                          <a:uFillTx/>
                          <a:latin typeface="+mn-lt"/>
                          <a:ea typeface="+mn-ea"/>
                          <a:cs typeface="+mn-cs"/>
                        </a:rPr>
                        <a:t>Lenguaje de la respuesta - maestro/rúbrica </a:t>
                      </a:r>
                      <a:endParaRPr kumimoji="0" lang="en-US" sz="1500" b="1"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lang="en-US"/>
                    </a:p>
                  </a:txBody>
                  <a:tcPr/>
                </a:tc>
              </a:tr>
              <a:tr h="1101852">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ES" sz="1100" b="1" u="sng" noProof="0" dirty="0" smtClean="0">
                          <a:solidFill>
                            <a:schemeClr val="tx1"/>
                          </a:solidFill>
                        </a:rPr>
                        <a:t>La respuesta</a:t>
                      </a:r>
                      <a:r>
                        <a:rPr lang="es-ES" sz="1100" b="1" u="none" noProof="0" dirty="0" smtClean="0">
                          <a:solidFill>
                            <a:schemeClr val="tx1"/>
                          </a:solidFill>
                        </a:rPr>
                        <a:t>:</a:t>
                      </a:r>
                      <a:r>
                        <a:rPr lang="es-ES" sz="1100" b="1" u="none" baseline="0" noProof="0" dirty="0" smtClean="0">
                          <a:solidFill>
                            <a:schemeClr val="tx1"/>
                          </a:solidFill>
                        </a:rPr>
                        <a:t>  </a:t>
                      </a:r>
                      <a:r>
                        <a:rPr lang="es-ES" sz="1100" b="0" u="none" baseline="0" noProof="0" dirty="0" smtClean="0">
                          <a:solidFill>
                            <a:schemeClr val="tx1"/>
                          </a:solidFill>
                        </a:rPr>
                        <a:t>ofrece suficiente evidencia de la habilidad para </a:t>
                      </a:r>
                      <a:r>
                        <a:rPr lang="es-ES" sz="1100" b="1" u="none" baseline="0" noProof="0" dirty="0" smtClean="0">
                          <a:solidFill>
                            <a:schemeClr val="tx1"/>
                          </a:solidFill>
                        </a:rPr>
                        <a:t>localizar y seleccionar información </a:t>
                      </a:r>
                      <a:r>
                        <a:rPr lang="es-ES" sz="1100" b="0" u="none" baseline="0" noProof="0" dirty="0" smtClean="0">
                          <a:solidFill>
                            <a:schemeClr val="tx1"/>
                          </a:solidFill>
                        </a:rPr>
                        <a:t>que muestra cómo el autor se siente acerca del patinaje. El estudiante </a:t>
                      </a:r>
                      <a:r>
                        <a:rPr lang="es-ES" sz="1100" b="1" u="none" baseline="0" noProof="0" dirty="0" smtClean="0">
                          <a:solidFill>
                            <a:schemeClr val="tx1"/>
                          </a:solidFill>
                        </a:rPr>
                        <a:t>interpreta e integra información </a:t>
                      </a:r>
                      <a:r>
                        <a:rPr lang="es-ES" sz="1100" b="0" u="none" baseline="0" noProof="0" dirty="0" smtClean="0">
                          <a:solidFill>
                            <a:schemeClr val="tx1"/>
                          </a:solidFill>
                        </a:rPr>
                        <a:t>con el fin de apoyar su respuesta. </a:t>
                      </a:r>
                      <a:r>
                        <a:rPr lang="es-ES" sz="1100" baseline="0" noProof="0" dirty="0" smtClean="0">
                          <a:solidFill>
                            <a:schemeClr val="tx1"/>
                          </a:solidFill>
                        </a:rPr>
                        <a:t>Algunos detalles relevantes que pueden mostrar cómo el autor se siente acerca del patinaje podrían incluir: </a:t>
                      </a:r>
                      <a:r>
                        <a:rPr lang="es-ES" sz="1100" b="0" i="0" u="none" baseline="0" noProof="0" dirty="0" smtClean="0">
                          <a:solidFill>
                            <a:schemeClr val="tx1"/>
                          </a:solidFill>
                        </a:rPr>
                        <a:t>(1) es divertido patinar por las calles, (2) a ella le gusta patinar por aquí y por allá,(3) patinar es como deslizarse por el aire, (4) patinar es tan rápido como volar, (5) a la autora le gusta ir rápido, (6) a la autora le gusta ser primera y ganar las carreras, (7) el patinaje hace que los días sean grandiosos, (8) a la autora le gusta estar a tiempo y no retrasarse, (9) a ella le gusta patinar con su mamá y su papá.  Los estudiantes pueden usar otros detalles para apoyar su respuesta si es que están tomados explícitamente del poema </a:t>
                      </a:r>
                      <a:r>
                        <a:rPr lang="es-ES" sz="1100" b="1" i="1" u="none" baseline="0" noProof="0" dirty="0" smtClean="0">
                          <a:solidFill>
                            <a:schemeClr val="tx1"/>
                          </a:solidFill>
                        </a:rPr>
                        <a:t>Patinando</a:t>
                      </a:r>
                      <a:r>
                        <a:rPr lang="es-ES" sz="1100" b="0" i="1" u="none" baseline="0" noProof="0" dirty="0" smtClean="0">
                          <a:solidFill>
                            <a:schemeClr val="tx1"/>
                          </a:solidFill>
                        </a:rPr>
                        <a:t>.</a:t>
                      </a:r>
                      <a:r>
                        <a:rPr lang="es-ES" sz="1100" b="1" i="1" u="sng" baseline="0" noProof="0" dirty="0" smtClean="0">
                          <a:solidFill>
                            <a:schemeClr val="tx1"/>
                          </a:solidFill>
                        </a:rPr>
                        <a:t> </a:t>
                      </a:r>
                      <a:endParaRPr lang="es-ES" sz="1100" b="0" i="0" u="none" baseline="0" noProof="0" dirty="0" smtClean="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sz="1200" baseline="0" dirty="0" smtClean="0"/>
                    </a:p>
                  </a:txBody>
                  <a:tcPr marL="97536" marR="97536" marT="50292" marB="50292"/>
                </a:tc>
              </a:tr>
              <a:tr h="301752">
                <a:tc gridSpan="2">
                  <a:txBody>
                    <a:bodyPr/>
                    <a:lstStyle/>
                    <a:p>
                      <a:pPr algn="ctr"/>
                      <a:r>
                        <a:rPr lang="es-ES" sz="1300" b="1" dirty="0" smtClean="0"/>
                        <a:t>Ejemplo de respuesta en el “lenguaje” del estudiante </a:t>
                      </a:r>
                    </a:p>
                  </a:txBody>
                  <a:tcPr marL="103632" marR="103632" marT="50292" marB="50292">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lang="en-US" sz="1000" dirty="0"/>
                    </a:p>
                  </a:txBody>
                  <a:tcPr/>
                </a:tc>
              </a:tr>
              <a:tr h="946767">
                <a:tc>
                  <a:txBody>
                    <a:bodyPr/>
                    <a:lstStyle/>
                    <a:p>
                      <a:pPr algn="ctr"/>
                      <a:r>
                        <a:rPr lang="en-US" sz="2000" b="1" dirty="0" smtClean="0">
                          <a:solidFill>
                            <a:schemeClr val="tx1"/>
                          </a:solidFill>
                        </a:rPr>
                        <a:t>2</a:t>
                      </a:r>
                      <a:endParaRPr lang="en-US"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r>
                        <a:rPr lang="es-ES" sz="1100" b="0" i="1" baseline="0" noProof="0" dirty="0" smtClean="0">
                          <a:solidFill>
                            <a:schemeClr val="tx1"/>
                          </a:solidFill>
                        </a:rPr>
                        <a:t>El estudiante apoya su respuesta con suficientes detalles relevantes del poema para explicar cómo el autor describe el patinaje.</a:t>
                      </a:r>
                    </a:p>
                    <a:p>
                      <a:r>
                        <a:rPr lang="es-ES" sz="1100" b="0" i="0" u="none" baseline="0" noProof="0" dirty="0" smtClean="0">
                          <a:solidFill>
                            <a:schemeClr val="tx1"/>
                          </a:solidFill>
                        </a:rPr>
                        <a:t>A la autora seguramente le gusta patinar.  Lo sé por las cosas que dice la autora sobre el patinaje cuando leo el poema. A ella le gusta patinar por la calle porque es como deslizarse y volar por el aire. A la autora le gusta ir rápido y no despacio. Ella habla mucho de patinar muy rápido. Esto le ayuda a ganar carreras y ser la primera. Ir lento le hace fruncir el seño. También sé lo que la autora siente sobre el patinaje porque dice que el patinaje hace que sus días sean grandiosos. A ella le gusta patinar con su mamá y papá también, lo cual muestra que a ella le encanta.</a:t>
                      </a:r>
                    </a:p>
                  </a:txBody>
                  <a:tcPr marL="103632" marR="103632" marT="50292" marB="50292"/>
                </a:tc>
              </a:tr>
              <a:tr h="771144">
                <a:tc>
                  <a:txBody>
                    <a:bodyPr/>
                    <a:lstStyle/>
                    <a:p>
                      <a:pPr algn="ctr"/>
                      <a:r>
                        <a:rPr lang="en-US" sz="2000" b="1" dirty="0" smtClean="0">
                          <a:solidFill>
                            <a:schemeClr val="tx1"/>
                          </a:solidFill>
                        </a:rPr>
                        <a:t>1</a:t>
                      </a:r>
                      <a:endParaRPr lang="en-US"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 sz="1100" b="0" i="1" dirty="0" smtClean="0">
                          <a:solidFill>
                            <a:schemeClr val="tx1"/>
                          </a:solidFill>
                        </a:rPr>
                        <a:t>El estudiante apoya su respuesta con detalles relevantes mínimos o vagos del poema para explicar cómo el autor describe el patinaje, pero también añade información externa.</a:t>
                      </a:r>
                      <a:r>
                        <a:rPr lang="es-ES" sz="1100" b="0" i="1" baseline="0" dirty="0" smtClean="0">
                          <a:solidFill>
                            <a:schemeClr val="tx1"/>
                          </a:solidFill>
                        </a:rPr>
                        <a:t> </a:t>
                      </a:r>
                      <a:endParaRPr lang="es-ES" sz="1100" b="0" i="1" dirty="0" smtClean="0">
                        <a:solidFill>
                          <a:schemeClr val="tx1"/>
                        </a:solidFill>
                      </a:endParaRPr>
                    </a:p>
                    <a:p>
                      <a:pPr marL="0" marR="0" indent="0" algn="l" defTabSz="1018809" rtl="0" eaLnBrk="1" fontAlgn="auto" latinLnBrk="0" hangingPunct="1">
                        <a:lnSpc>
                          <a:spcPct val="100000"/>
                        </a:lnSpc>
                        <a:spcBef>
                          <a:spcPts val="0"/>
                        </a:spcBef>
                        <a:spcAft>
                          <a:spcPts val="0"/>
                        </a:spcAft>
                        <a:buClrTx/>
                        <a:buSzTx/>
                        <a:buFontTx/>
                        <a:buNone/>
                        <a:tabLst/>
                        <a:defRPr/>
                      </a:pPr>
                      <a:r>
                        <a:rPr lang="es-ES" sz="1100" b="0" i="0" baseline="0" dirty="0" smtClean="0">
                          <a:solidFill>
                            <a:schemeClr val="tx1"/>
                          </a:solidFill>
                        </a:rPr>
                        <a:t>A la autora realmente le gusta patinar. Ella patina por la calle y eso la hace feliz. En la escuela ella gana sus carreras en patines y eso le gusta mucho. Yo también pienso que patinar es divertido. Si tuviera patines como esos, yo también iría muy rápido. Desearía tenerlos.</a:t>
                      </a:r>
                      <a:endParaRPr lang="en-US" sz="1100" b="0" i="0" dirty="0" smtClean="0">
                        <a:solidFill>
                          <a:schemeClr val="tx1"/>
                        </a:solidFill>
                      </a:endParaRPr>
                    </a:p>
                  </a:txBody>
                  <a:tcPr marL="103632" marR="103632" marT="50292" marB="50292"/>
                </a:tc>
              </a:tr>
              <a:tr h="472440">
                <a:tc>
                  <a:txBody>
                    <a:bodyPr/>
                    <a:lstStyle/>
                    <a:p>
                      <a:pPr algn="ctr"/>
                      <a:r>
                        <a:rPr lang="en-US" sz="2000" b="1" dirty="0" smtClean="0">
                          <a:solidFill>
                            <a:schemeClr val="tx1"/>
                          </a:solidFill>
                        </a:rPr>
                        <a:t>0</a:t>
                      </a:r>
                      <a:endParaRPr lang="en-US"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r>
                        <a:rPr lang="es-ES" sz="1100" i="1" baseline="0" noProof="0" dirty="0" smtClean="0">
                          <a:solidFill>
                            <a:schemeClr val="tx1"/>
                          </a:solidFill>
                        </a:rPr>
                        <a:t>El estudiante no responde a la pregunta</a:t>
                      </a:r>
                    </a:p>
                    <a:p>
                      <a:r>
                        <a:rPr lang="es-ES" sz="1100" i="0" baseline="0" noProof="0" dirty="0" smtClean="0">
                          <a:solidFill>
                            <a:schemeClr val="tx1"/>
                          </a:solidFill>
                        </a:rPr>
                        <a:t>Patinar es divertido para mí y para todos. </a:t>
                      </a: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43315788"/>
              </p:ext>
            </p:extLst>
          </p:nvPr>
        </p:nvGraphicFramePr>
        <p:xfrm>
          <a:off x="5326380" y="7722784"/>
          <a:ext cx="2057400" cy="487680"/>
        </p:xfrm>
        <a:graphic>
          <a:graphicData uri="http://schemas.openxmlformats.org/drawingml/2006/table">
            <a:tbl>
              <a:tblPr firstRow="1" firstCol="1" bandRow="1"/>
              <a:tblGrid>
                <a:gridCol w="2057400"/>
              </a:tblGrid>
              <a:tr h="0">
                <a:tc>
                  <a:txBody>
                    <a:bodyPr/>
                    <a:lstStyle/>
                    <a:p>
                      <a:pPr marL="0" marR="0" algn="ctr">
                        <a:lnSpc>
                          <a:spcPct val="100000"/>
                        </a:lnSpc>
                        <a:spcBef>
                          <a:spcPts val="0"/>
                        </a:spcBef>
                        <a:spcAft>
                          <a:spcPts val="0"/>
                        </a:spcAft>
                      </a:pPr>
                      <a:r>
                        <a:rPr lang="en-US" sz="800" b="1" dirty="0" err="1" smtClean="0">
                          <a:solidFill>
                            <a:srgbClr val="000000"/>
                          </a:solidFill>
                          <a:effectLst/>
                          <a:latin typeface="+mn-lt"/>
                          <a:ea typeface="Times New Roman"/>
                          <a:cs typeface="Times New Roman"/>
                        </a:rPr>
                        <a:t>Hacia</a:t>
                      </a:r>
                      <a:r>
                        <a:rPr lang="en-US" sz="800" b="1" dirty="0" smtClean="0">
                          <a:solidFill>
                            <a:srgbClr val="000000"/>
                          </a:solidFill>
                          <a:effectLst/>
                          <a:latin typeface="+mn-lt"/>
                          <a:ea typeface="Times New Roman"/>
                          <a:cs typeface="Times New Roman"/>
                        </a:rPr>
                        <a:t> RL.2.6 DOK </a:t>
                      </a:r>
                      <a:r>
                        <a:rPr lang="en-US" sz="800" b="1" dirty="0">
                          <a:solidFill>
                            <a:srgbClr val="000000"/>
                          </a:solidFill>
                          <a:effectLst/>
                          <a:latin typeface="+mn-lt"/>
                          <a:ea typeface="Times New Roman"/>
                          <a:cs typeface="Times New Roman"/>
                        </a:rPr>
                        <a:t>3 - APx</a:t>
                      </a:r>
                      <a:endParaRPr lang="en-US" sz="800" dirty="0">
                        <a:effectLst/>
                        <a:latin typeface="+mn-lt"/>
                        <a:ea typeface="Calibri"/>
                        <a:cs typeface="Times New Roman"/>
                      </a:endParaRPr>
                    </a:p>
                  </a:txBody>
                  <a:tcPr marL="34376" marR="3437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E3BC"/>
                    </a:solidFill>
                  </a:tcPr>
                </a:tc>
              </a:tr>
              <a:tr h="259080">
                <a:tc>
                  <a:txBody>
                    <a:bodyPr/>
                    <a:lstStyle/>
                    <a:p>
                      <a:pPr marL="0" marR="0" algn="l">
                        <a:lnSpc>
                          <a:spcPct val="100000"/>
                        </a:lnSpc>
                        <a:spcBef>
                          <a:spcPts val="0"/>
                        </a:spcBef>
                        <a:spcAft>
                          <a:spcPts val="0"/>
                        </a:spcAft>
                      </a:pPr>
                      <a:r>
                        <a:rPr lang="es-ES" sz="800" b="1" dirty="0" smtClean="0">
                          <a:effectLst/>
                          <a:latin typeface="+mn-lt"/>
                          <a:ea typeface="Calibri"/>
                          <a:cs typeface="Times New Roman"/>
                        </a:rPr>
                        <a:t>Reconoce los diferentes puntos de vista de diferentes personajes mediante su diálogo en el texto.</a:t>
                      </a:r>
                      <a:endParaRPr lang="en-US" sz="800" b="1" dirty="0" smtClean="0">
                        <a:effectLst/>
                        <a:latin typeface="+mn-lt"/>
                        <a:ea typeface="Calibri"/>
                        <a:cs typeface="Times New Roman"/>
                      </a:endParaRPr>
                    </a:p>
                  </a:txBody>
                  <a:tcPr marL="34376" marR="343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1804147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4855" y="2394138"/>
            <a:ext cx="207480" cy="408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1" tIns="50941" rIns="101881" bIns="5094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094930577"/>
              </p:ext>
            </p:extLst>
          </p:nvPr>
        </p:nvGraphicFramePr>
        <p:xfrm>
          <a:off x="604521" y="700895"/>
          <a:ext cx="6822440" cy="7638433"/>
        </p:xfrm>
        <a:graphic>
          <a:graphicData uri="http://schemas.openxmlformats.org/drawingml/2006/table">
            <a:tbl>
              <a:tblPr firstRow="1" firstCol="1" bandRow="1"/>
              <a:tblGrid>
                <a:gridCol w="528954"/>
                <a:gridCol w="6293486"/>
              </a:tblGrid>
              <a:tr h="594505">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000" b="0" i="1" noProof="0" dirty="0" smtClean="0">
                          <a:effectLst/>
                        </a:rPr>
                        <a:t>Una</a:t>
                      </a:r>
                      <a:r>
                        <a:rPr lang="x-none" sz="1000" b="0" i="1" baseline="0" noProof="0" dirty="0" smtClean="0">
                          <a:effectLst/>
                        </a:rPr>
                        <a:t> nota sobre las respuestas construidas</a:t>
                      </a:r>
                      <a:r>
                        <a:rPr lang="x-none" sz="1000" b="0" i="1" noProof="0" dirty="0" smtClean="0">
                          <a:effectLst/>
                        </a:rPr>
                        <a:t>:  Las</a:t>
                      </a:r>
                      <a:r>
                        <a:rPr lang="x-none" sz="1000" b="0" i="1" baseline="0" noProof="0" dirty="0" smtClean="0">
                          <a:effectLst/>
                        </a:rPr>
                        <a:t> respuestas construidas no están escritas “en piedra.” No hay una manera perfecta en la que el estudiante deba responder. Busque la intención general de </a:t>
                      </a:r>
                      <a:r>
                        <a:rPr lang="x-none" sz="1000" b="0" i="1" baseline="0" noProof="0" dirty="0" smtClean="0">
                          <a:solidFill>
                            <a:schemeClr val="tx1"/>
                          </a:solidFill>
                          <a:effectLst/>
                        </a:rPr>
                        <a:t>la pregunta y  la respuesta del estudiante y siga la rúbrica a continuación tanto como sea posible</a:t>
                      </a:r>
                      <a:r>
                        <a:rPr lang="x-none" sz="1000" b="0" i="1" baseline="0" noProof="0" dirty="0" smtClean="0">
                          <a:effectLst/>
                        </a:rPr>
                        <a:t>.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lang="x-none" sz="1000" b="0" i="1" dirty="0" smtClean="0">
                        <a:effectLst/>
                      </a:endParaRPr>
                    </a:p>
                  </a:txBody>
                  <a:tcPr marL="55249" marR="5524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365905">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ES" sz="1600" b="1" noProof="0" dirty="0" smtClean="0">
                          <a:effectLst>
                            <a:outerShdw blurRad="38100" dist="38100" dir="2700000" algn="tl">
                              <a:srgbClr val="000000">
                                <a:alpha val="43137"/>
                              </a:srgbClr>
                            </a:outerShdw>
                          </a:effectLst>
                        </a:rPr>
                        <a:t>Pre-evaluación Trimestre 4: </a:t>
                      </a:r>
                      <a:r>
                        <a:rPr lang="es-ES_tradnl" sz="1600" b="1" kern="1200" noProof="0" dirty="0" smtClean="0">
                          <a:solidFill>
                            <a:schemeClr val="tx1"/>
                          </a:solidFill>
                          <a:effectLst>
                            <a:outerShdw blurRad="38100" dist="38100" dir="2700000" algn="tl">
                              <a:srgbClr val="000000">
                                <a:alpha val="43137"/>
                              </a:srgbClr>
                            </a:outerShdw>
                          </a:effectLst>
                          <a:latin typeface="+mn-lt"/>
                          <a:ea typeface="+mn-ea"/>
                          <a:cs typeface="+mn-cs"/>
                        </a:rPr>
                        <a:t>Clave para la </a:t>
                      </a:r>
                      <a:r>
                        <a:rPr lang="es-ES_tradnl" sz="1600" b="1" u="sng" kern="1200" noProof="0" dirty="0" smtClean="0">
                          <a:solidFill>
                            <a:schemeClr val="tx1"/>
                          </a:solidFill>
                          <a:effectLst>
                            <a:outerShdw blurRad="38100" dist="38100" dir="2700000" algn="tl">
                              <a:srgbClr val="000000">
                                <a:alpha val="43137"/>
                              </a:srgbClr>
                            </a:outerShdw>
                          </a:effectLst>
                          <a:latin typeface="+mn-lt"/>
                          <a:ea typeface="+mn-ea"/>
                          <a:cs typeface="+mn-cs"/>
                        </a:rPr>
                        <a:t>Respuesta construida</a:t>
                      </a:r>
                      <a:endParaRPr lang="es-ES" sz="1600" b="1" u="sng" kern="1200" noProof="0" dirty="0" smtClean="0">
                        <a:solidFill>
                          <a:schemeClr val="tx1"/>
                        </a:solidFill>
                        <a:effectLst>
                          <a:outerShdw blurRad="38100" dist="38100" dir="2700000" algn="tl">
                            <a:srgbClr val="000000">
                              <a:alpha val="43137"/>
                            </a:srgbClr>
                          </a:outerShdw>
                        </a:effectLst>
                        <a:latin typeface="+mn-lt"/>
                        <a:ea typeface="+mn-ea"/>
                        <a:cs typeface="+mn-cs"/>
                      </a:endParaRPr>
                    </a:p>
                  </a:txBody>
                  <a:tcPr marL="55249" marR="552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74465">
                <a:tc gridSpan="2">
                  <a:txBody>
                    <a:bodyPr/>
                    <a:lstStyle/>
                    <a:p>
                      <a:pPr marL="0" marR="0" algn="l">
                        <a:lnSpc>
                          <a:spcPct val="100000"/>
                        </a:lnSpc>
                        <a:spcBef>
                          <a:spcPts val="0"/>
                        </a:spcBef>
                        <a:spcAft>
                          <a:spcPts val="0"/>
                        </a:spcAft>
                      </a:pPr>
                      <a:r>
                        <a:rPr lang="es-ES" sz="1500" b="1" kern="1200" noProof="0" dirty="0" smtClean="0">
                          <a:solidFill>
                            <a:srgbClr val="000000"/>
                          </a:solidFill>
                          <a:effectLst/>
                          <a:latin typeface="+mn-lt"/>
                          <a:ea typeface="Times New Roman"/>
                          <a:cs typeface="Times New Roman"/>
                        </a:rPr>
                        <a:t>Estándar RL.2.9:</a:t>
                      </a:r>
                      <a:r>
                        <a:rPr lang="es-ES" sz="1500" b="1" u="none" kern="1200" baseline="0" noProof="0" dirty="0" smtClean="0">
                          <a:solidFill>
                            <a:srgbClr val="000000"/>
                          </a:solidFill>
                          <a:effectLst/>
                          <a:latin typeface="+mn-lt"/>
                          <a:ea typeface="Times New Roman"/>
                          <a:cs typeface="Times New Roman"/>
                        </a:rPr>
                        <a:t>   Rúbrica de 3 puntos: </a:t>
                      </a:r>
                      <a:r>
                        <a:rPr lang="es-ES" sz="1500" b="1" u="sng" kern="1200" baseline="0" noProof="0" dirty="0" smtClean="0">
                          <a:solidFill>
                            <a:srgbClr val="000000"/>
                          </a:solidFill>
                          <a:effectLst/>
                          <a:latin typeface="+mn-lt"/>
                          <a:ea typeface="Times New Roman"/>
                          <a:cs typeface="Times New Roman"/>
                        </a:rPr>
                        <a:t>Respuesta Construida – Lectura </a:t>
                      </a: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040">
                <a:tc gridSpan="2">
                  <a:txBody>
                    <a:bodyPr/>
                    <a:lstStyle/>
                    <a:p>
                      <a:pPr marL="1027113" marR="0" lvl="0" indent="-1027113" algn="l" defTabSz="1018809" rtl="0" eaLnBrk="1" fontAlgn="auto" latinLnBrk="0" hangingPunct="1">
                        <a:lnSpc>
                          <a:spcPct val="100000"/>
                        </a:lnSpc>
                        <a:spcBef>
                          <a:spcPts val="0"/>
                        </a:spcBef>
                        <a:spcAft>
                          <a:spcPts val="0"/>
                        </a:spcAft>
                        <a:buClrTx/>
                        <a:buSzTx/>
                        <a:buFontTx/>
                        <a:buNone/>
                        <a:tabLst>
                          <a:tab pos="1025525" algn="l"/>
                        </a:tabLst>
                        <a:defRPr sz="1800" b="0" i="0"/>
                      </a:pPr>
                      <a:r>
                        <a:rPr lang="es-ES" sz="1400" b="1" kern="1200" noProof="0" dirty="0" smtClean="0">
                          <a:solidFill>
                            <a:srgbClr val="000000"/>
                          </a:solidFill>
                          <a:effectLst/>
                          <a:latin typeface="+mn-lt"/>
                          <a:ea typeface="Times New Roman"/>
                          <a:cs typeface="Arial"/>
                        </a:rPr>
                        <a:t>Pregunta #8:</a:t>
                      </a:r>
                      <a:r>
                        <a:rPr lang="es-ES" sz="1400" b="1" kern="1200" baseline="0" noProof="0" dirty="0" smtClean="0">
                          <a:solidFill>
                            <a:srgbClr val="000000"/>
                          </a:solidFill>
                          <a:effectLst/>
                          <a:latin typeface="+mn-lt"/>
                          <a:ea typeface="Times New Roman"/>
                          <a:cs typeface="Arial"/>
                        </a:rPr>
                        <a:t>  </a:t>
                      </a:r>
                      <a:r>
                        <a:rPr kumimoji="0" lang="es-VE" sz="1400" b="1"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¿Cómo son diferentes los personajes en </a:t>
                      </a:r>
                      <a:r>
                        <a:rPr kumimoji="0" lang="es-VE" sz="1400" b="0" i="1"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Los patines de Lucy </a:t>
                      </a:r>
                      <a:r>
                        <a:rPr kumimoji="0" lang="es-VE" sz="1400" b="1"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y </a:t>
                      </a:r>
                      <a:r>
                        <a:rPr kumimoji="0" lang="es-VE" sz="1400" b="0" i="1"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Patinando</a:t>
                      </a:r>
                      <a:r>
                        <a:rPr kumimoji="0" lang="es-VE" sz="1400" b="1"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 ?  ¿Cómo son similares (iguales)? Utiliza detalles y ejemplos de ambos textos para apoyar tu respuesta.</a:t>
                      </a: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3803">
                <a:tc gridSpan="2">
                  <a:txBody>
                    <a:bodyPr/>
                    <a:lstStyle/>
                    <a:p>
                      <a:pPr lvl="0" algn="l">
                        <a:defRPr sz="1800" b="0" i="0"/>
                      </a:pPr>
                      <a:r>
                        <a:rPr lang="es-ES" sz="1000" b="1" baseline="0" noProof="0" dirty="0" smtClean="0"/>
                        <a:t>La respuesta:  </a:t>
                      </a:r>
                      <a:r>
                        <a:rPr lang="es-ES" sz="1000" b="0" i="0" baseline="0" noProof="0" dirty="0" smtClean="0"/>
                        <a:t>ofrece evidencia suficiente de que el estudiante </a:t>
                      </a:r>
                      <a:r>
                        <a:rPr lang="es-ES" sz="1000" b="0" i="0" baseline="0" noProof="0" dirty="0" smtClean="0">
                          <a:solidFill>
                            <a:schemeClr val="tx1"/>
                          </a:solidFill>
                        </a:rPr>
                        <a:t>puede explicar cómo ambos textos son diferentes y similares. El estudiante debe primero establecer de modo general, cómo los dos textos son diferentes y luego proporcionar evidencia para apoyar su respuesta.</a:t>
                      </a:r>
                    </a:p>
                    <a:p>
                      <a:pPr lvl="0" algn="l">
                        <a:defRPr sz="1800" b="0" i="0"/>
                      </a:pPr>
                      <a:r>
                        <a:rPr lang="es-ES" sz="1000" b="1" i="0" baseline="0" noProof="0" dirty="0" smtClean="0">
                          <a:solidFill>
                            <a:schemeClr val="tx1"/>
                          </a:solidFill>
                        </a:rPr>
                        <a:t>Una declaración </a:t>
                      </a:r>
                      <a:r>
                        <a:rPr lang="es-ES" sz="1000" b="1" i="0" baseline="0" noProof="0" dirty="0" smtClean="0"/>
                        <a:t>generalizada de "diferencia y similitud” </a:t>
                      </a:r>
                      <a:r>
                        <a:rPr lang="es-ES" sz="1000" b="0" i="0" baseline="0" noProof="0" dirty="0" smtClean="0"/>
                        <a:t>debe incluir en alguna forma  que </a:t>
                      </a:r>
                      <a:r>
                        <a:rPr lang="es-ES" sz="1000" b="1" i="1" u="none" baseline="0" noProof="0" dirty="0" smtClean="0"/>
                        <a:t>Los patines de Lucy </a:t>
                      </a:r>
                      <a:r>
                        <a:rPr lang="es-ES" sz="1000" b="0" i="0" baseline="0" noProof="0" dirty="0" smtClean="0"/>
                        <a:t>se trata de una niña que quiere aprender a patinar, mientras que </a:t>
                      </a:r>
                      <a:r>
                        <a:rPr lang="es-ES" sz="1000" b="1" i="1" u="none" baseline="0" noProof="0" dirty="0" smtClean="0"/>
                        <a:t>Patinando </a:t>
                      </a:r>
                      <a:r>
                        <a:rPr lang="es-ES" sz="1000" b="0" i="0" baseline="0" noProof="0" dirty="0" smtClean="0"/>
                        <a:t>es acerca de una niña que ya sabe patinar bien, sin embargo a ambas niñas les gusta el patinaje (similitud).</a:t>
                      </a:r>
                    </a:p>
                    <a:p>
                      <a:pPr lvl="0" algn="l">
                        <a:defRPr sz="1800" b="0" i="0"/>
                      </a:pPr>
                      <a:r>
                        <a:rPr lang="es-ES" sz="1000" i="0" baseline="0" noProof="0" dirty="0" smtClean="0"/>
                        <a:t>Para encontrar esta evidencia, los estudiantes deben comparar el cuento con el poema y luego apoyar su respuesta utilizando ejemplos y detalles de ambos.</a:t>
                      </a:r>
                    </a:p>
                    <a:p>
                      <a:pPr lvl="0" algn="l">
                        <a:defRPr sz="1800" b="0" i="0"/>
                      </a:pPr>
                      <a:r>
                        <a:rPr lang="es-ES" sz="1000" b="1" i="0" baseline="0" noProof="0" dirty="0" smtClean="0"/>
                        <a:t>Suficiente evidencia (detalles) </a:t>
                      </a:r>
                      <a:r>
                        <a:rPr lang="es-ES" sz="1000" i="0" baseline="0" noProof="0" dirty="0" smtClean="0"/>
                        <a:t>del cuento </a:t>
                      </a:r>
                      <a:r>
                        <a:rPr lang="es-ES" sz="1000" b="1" i="1" u="none" baseline="0" noProof="0" dirty="0" smtClean="0"/>
                        <a:t>Los patines de Lucy,</a:t>
                      </a:r>
                      <a:r>
                        <a:rPr lang="es-ES" sz="1000" i="0" u="none" baseline="0" noProof="0" dirty="0" smtClean="0"/>
                        <a:t> </a:t>
                      </a:r>
                      <a:r>
                        <a:rPr lang="es-ES" sz="1000" i="0" baseline="0" noProof="0" dirty="0" smtClean="0"/>
                        <a:t>para mostrar que se trata de una niña que quiere aprender a patinar, podría incluir: (1) Lucy no sabía cómo patinar sobre ruedas, (2) a ella le regalaron un par de patines nuevos en su último cumpleaños, (3) tres meses más tarde, ella todavía no sabía cómo patinar, (4) su mamá y papá están demasiado ocupados para enseñarle, (4) su hermano ya sabe cómo patinar y no quiere enseñarle, y (5) Ninguno de sus amigos en la escuela tenía patines.</a:t>
                      </a:r>
                    </a:p>
                    <a:p>
                      <a:pPr lvl="0" algn="l">
                        <a:defRPr sz="1800" b="0" i="0"/>
                      </a:pPr>
                      <a:r>
                        <a:rPr lang="es-ES" sz="1000" b="1" i="0" baseline="0" noProof="0" dirty="0" smtClean="0"/>
                        <a:t>Suficiente evidencia (detalles) </a:t>
                      </a:r>
                      <a:r>
                        <a:rPr lang="es-ES" sz="1000" i="0" baseline="0" noProof="0" dirty="0" smtClean="0"/>
                        <a:t>del poema </a:t>
                      </a:r>
                      <a:r>
                        <a:rPr lang="es-ES" sz="1000" b="1" i="1" u="none" baseline="0" noProof="0" dirty="0" smtClean="0"/>
                        <a:t>Patinando</a:t>
                      </a:r>
                      <a:r>
                        <a:rPr lang="es-ES" sz="1000" i="0" baseline="0" noProof="0" dirty="0" smtClean="0"/>
                        <a:t>, para mostrar que se trata de una niña que puede patinar bien, podría incluir: (1) ella patina por la calle, (2) por aquí y por allá, (3) patinar es como deslizarse a través el aire, (4) patinar es como volar, (5) ella patina rápido, (6) patinar hace que sus días sean felices (7) patinar le ayuda a estar a tiempo donde tiene que estar, (8) ella patina mejor que otros niños, y (9)  ella patina en casa con su mamá y papá.</a:t>
                      </a: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lang="es-ES" sz="1000" i="1" baseline="0" noProof="0" dirty="0" smtClean="0">
                          <a:solidFill>
                            <a:schemeClr val="tx1"/>
                          </a:solidFill>
                        </a:rPr>
                        <a:t>El estudiante ofrece una declaración específica de cómo los personajes son iguales y diferentes, y ofrece detalles contundentes para apoyar la declaración.</a:t>
                      </a:r>
                    </a:p>
                    <a:p>
                      <a:pPr lvl="0" algn="l">
                        <a:defRPr sz="1800" b="0" i="0"/>
                      </a:pPr>
                      <a:r>
                        <a:rPr lang="es-ES" sz="1100" i="0" baseline="0" noProof="0" dirty="0" smtClean="0">
                          <a:solidFill>
                            <a:schemeClr val="tx1"/>
                          </a:solidFill>
                        </a:rPr>
                        <a:t>En el cuento y en el poema a las dos niñas les gusta el patinaje, pero una puede patinar y la otra no</a:t>
                      </a:r>
                      <a:r>
                        <a:rPr lang="es-ES" sz="1000" i="0" baseline="0" noProof="0" dirty="0" smtClean="0">
                          <a:solidFill>
                            <a:schemeClr val="tx1"/>
                          </a:solidFill>
                        </a:rPr>
                        <a:t>.  </a:t>
                      </a:r>
                      <a:r>
                        <a:rPr lang="es-ES" sz="1100" i="0" baseline="0" noProof="0" dirty="0" smtClean="0"/>
                        <a:t>Lucy quiere aprender a patinar  porque le dieron nuevos patines por su cumpleaños. Ella espera y espera, pero nadie le enseña a patinar.  Su mamá y su papá están muy ocupados para enseñarle a patinar.  La niña en el poema puede patinar muy bien.  Ella dice que patinar hace que sus días sean ¡grandiosos! Ella puede patinar muy rápido  y mejor que otros niños en su escuela. Le hace sentir que ella está volando.  Ella incluso patina con su mamá y su papá. Los cuentos son un poco parecidos, pero mayormente son diferentes. Pienso que  la mamá y el papá de Lucy deberían enseñarle a patinar como a la  niña en el poema. </a:t>
                      </a:r>
                    </a:p>
                  </a:txBody>
                  <a:tcPr marL="97155"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6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lang="es-ES" sz="1000" i="1" noProof="0" dirty="0" smtClean="0"/>
                        <a:t>El estudiante ofrece una declaración específica de cómo los personajes son iguales</a:t>
                      </a:r>
                      <a:r>
                        <a:rPr lang="es-ES" sz="1000" i="1" baseline="0" noProof="0" dirty="0" smtClean="0"/>
                        <a:t> </a:t>
                      </a:r>
                      <a:r>
                        <a:rPr lang="es-ES" sz="1000" i="1" noProof="0" dirty="0" smtClean="0"/>
                        <a:t>y diferentes, y ofrece detalles parciales para apoyar su declaración.</a:t>
                      </a:r>
                    </a:p>
                    <a:p>
                      <a:pPr lvl="0" algn="l">
                        <a:defRPr sz="1800" b="0" i="0"/>
                      </a:pPr>
                      <a:r>
                        <a:rPr lang="es-ES" sz="1100" i="0" noProof="0" dirty="0" smtClean="0"/>
                        <a:t>El  poema </a:t>
                      </a:r>
                      <a:r>
                        <a:rPr lang="es-ES" sz="1100" b="1" i="1" u="none" noProof="0" dirty="0" smtClean="0"/>
                        <a:t>Patinando </a:t>
                      </a:r>
                      <a:r>
                        <a:rPr lang="es-ES" sz="1100" i="0" u="none" noProof="0" dirty="0" smtClean="0"/>
                        <a:t>habla acerca de todas las diferentes formas de patinar y los lugares donde una niña puede patinar. La niña patina por la calle y  ¡puede patinar rápido! En el cuento </a:t>
                      </a:r>
                      <a:r>
                        <a:rPr lang="es-ES" sz="1100" b="1" i="1" u="none" noProof="0" dirty="0" smtClean="0"/>
                        <a:t>Los</a:t>
                      </a:r>
                      <a:r>
                        <a:rPr lang="es-ES" sz="1100" b="1" i="1" u="none" baseline="0" noProof="0" dirty="0" smtClean="0"/>
                        <a:t> p</a:t>
                      </a:r>
                      <a:r>
                        <a:rPr lang="es-ES" sz="1100" b="1" i="1" u="none" noProof="0" dirty="0" smtClean="0"/>
                        <a:t>atines de Lucy</a:t>
                      </a:r>
                      <a:r>
                        <a:rPr lang="es-ES" sz="1100" i="0" u="none" noProof="0" dirty="0" smtClean="0"/>
                        <a:t>, Lucy </a:t>
                      </a:r>
                      <a:r>
                        <a:rPr lang="es-ES" sz="1100" i="0" noProof="0" dirty="0" smtClean="0"/>
                        <a:t>habla de cómo ella quiere aprender a patinar, pero su mamá y papá están demasiado ocupados.</a:t>
                      </a:r>
                    </a:p>
                  </a:txBody>
                  <a:tcPr marL="97155"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904">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lang="es-ES" sz="1000" i="1" noProof="0" dirty="0" smtClean="0"/>
                        <a:t>El estudiante intenta hacer una declaración de cómo los personajes son iguales y diferentes, pero utiliza detalles mínimos en</a:t>
                      </a:r>
                      <a:r>
                        <a:rPr lang="es-ES" sz="1000" i="1" baseline="0" noProof="0" dirty="0" smtClean="0"/>
                        <a:t> su explicación</a:t>
                      </a:r>
                      <a:r>
                        <a:rPr lang="es-ES" sz="1000" i="1" noProof="0" dirty="0" smtClean="0"/>
                        <a:t>.</a:t>
                      </a:r>
                    </a:p>
                    <a:p>
                      <a:pPr lvl="0" algn="l">
                        <a:defRPr sz="1800" b="0" i="0"/>
                      </a:pPr>
                      <a:r>
                        <a:rPr lang="es-ES" sz="1100" i="0" noProof="0" dirty="0" smtClean="0"/>
                        <a:t>Uno habla sobre el patinaje y el otro habla acerca de aprender a patinar.</a:t>
                      </a:r>
                    </a:p>
                  </a:txBody>
                  <a:tcPr marL="97155"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143">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lang="es-ES" sz="1000" i="1" noProof="0" dirty="0" smtClean="0"/>
                        <a:t>El</a:t>
                      </a:r>
                      <a:r>
                        <a:rPr lang="es-ES" sz="1000" i="1" baseline="0" noProof="0" dirty="0" smtClean="0"/>
                        <a:t> e</a:t>
                      </a:r>
                      <a:r>
                        <a:rPr lang="es-ES" sz="1000" i="1" noProof="0" dirty="0" smtClean="0"/>
                        <a:t>studiante no responde a la pregunta.</a:t>
                      </a:r>
                    </a:p>
                    <a:p>
                      <a:pPr lvl="0" algn="l">
                        <a:defRPr sz="1800" b="0" i="0"/>
                      </a:pPr>
                      <a:r>
                        <a:rPr lang="es-ES" sz="1100" i="0" baseline="0" noProof="0" dirty="0" smtClean="0"/>
                        <a:t>Me gustaría aprender a patinar también.  Mi papá es muy buen patinador. </a:t>
                      </a:r>
                      <a:endParaRPr lang="es-ES" sz="1100" i="0" noProof="0" dirty="0" smtClean="0"/>
                    </a:p>
                  </a:txBody>
                  <a:tcPr marL="97155"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65882590"/>
              </p:ext>
            </p:extLst>
          </p:nvPr>
        </p:nvGraphicFramePr>
        <p:xfrm>
          <a:off x="5105400" y="8839201"/>
          <a:ext cx="2278062" cy="688875"/>
        </p:xfrm>
        <a:graphic>
          <a:graphicData uri="http://schemas.openxmlformats.org/drawingml/2006/table">
            <a:tbl>
              <a:tblPr firstRow="1" firstCol="1" bandRow="1"/>
              <a:tblGrid>
                <a:gridCol w="2278062"/>
              </a:tblGrid>
              <a:tr h="118845">
                <a:tc>
                  <a:txBody>
                    <a:bodyPr/>
                    <a:lstStyle/>
                    <a:p>
                      <a:pPr marL="0" marR="0" algn="ctr">
                        <a:lnSpc>
                          <a:spcPct val="100000"/>
                        </a:lnSpc>
                        <a:spcBef>
                          <a:spcPts val="0"/>
                        </a:spcBef>
                        <a:spcAft>
                          <a:spcPts val="0"/>
                        </a:spcAft>
                      </a:pPr>
                      <a:r>
                        <a:rPr lang="en-US" sz="800" b="1" dirty="0" err="1" smtClean="0">
                          <a:solidFill>
                            <a:srgbClr val="000000"/>
                          </a:solidFill>
                          <a:effectLst/>
                          <a:latin typeface="+mn-lt"/>
                          <a:ea typeface="Times New Roman"/>
                          <a:cs typeface="Times New Roman"/>
                        </a:rPr>
                        <a:t>Hacia</a:t>
                      </a:r>
                      <a:r>
                        <a:rPr lang="en-US" sz="800" b="1" dirty="0" smtClean="0">
                          <a:solidFill>
                            <a:srgbClr val="000000"/>
                          </a:solidFill>
                          <a:effectLst/>
                          <a:latin typeface="+mn-lt"/>
                          <a:ea typeface="Times New Roman"/>
                          <a:cs typeface="Times New Roman"/>
                        </a:rPr>
                        <a:t> RL.2.9           DOK </a:t>
                      </a:r>
                      <a:r>
                        <a:rPr lang="en-US" sz="800" b="1" dirty="0">
                          <a:solidFill>
                            <a:srgbClr val="000000"/>
                          </a:solidFill>
                          <a:effectLst/>
                          <a:latin typeface="+mn-lt"/>
                          <a:ea typeface="Times New Roman"/>
                          <a:cs typeface="Times New Roman"/>
                        </a:rPr>
                        <a:t>4 - SYU</a:t>
                      </a:r>
                      <a:endParaRPr lang="en-US" sz="800" dirty="0">
                        <a:effectLst/>
                        <a:latin typeface="+mn-lt"/>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r>
              <a:tr h="566955">
                <a:tc>
                  <a:txBody>
                    <a:bodyPr/>
                    <a:lstStyle/>
                    <a:p>
                      <a:pPr marL="0" marR="0" algn="l">
                        <a:lnSpc>
                          <a:spcPct val="100000"/>
                        </a:lnSpc>
                        <a:spcBef>
                          <a:spcPts val="0"/>
                        </a:spcBef>
                        <a:spcAft>
                          <a:spcPts val="0"/>
                        </a:spcAft>
                      </a:pPr>
                      <a:r>
                        <a:rPr lang="es-ES" sz="800" b="1" dirty="0" smtClean="0">
                          <a:effectLst/>
                          <a:latin typeface="+mn-lt"/>
                          <a:ea typeface="Calibri"/>
                          <a:cs typeface="Helvetica"/>
                        </a:rPr>
                        <a:t>Sintetiza dos versiones del mismo cuento al comparar y contrastar cómo  eventos específicos son presentados para poder llegar a una conclusión acerca de cuentos de diferentes culturas.</a:t>
                      </a:r>
                      <a:endParaRPr lang="en-US" sz="800" dirty="0" smtClean="0">
                        <a:effectLst/>
                        <a:latin typeface="+mn-lt"/>
                        <a:ea typeface="Calibri"/>
                        <a:cs typeface="Helvetica"/>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6" name="Slide Number Placeholder 3"/>
          <p:cNvSpPr>
            <a:spLocks noGrp="1"/>
          </p:cNvSpPr>
          <p:nvPr>
            <p:ph type="sldNum" sz="quarter" idx="12"/>
          </p:nvPr>
        </p:nvSpPr>
        <p:spPr>
          <a:xfrm>
            <a:off x="6934200" y="9474737"/>
            <a:ext cx="609600" cy="457200"/>
          </a:xfrm>
        </p:spPr>
        <p:txBody>
          <a:bodyPr/>
          <a:lstStyle/>
          <a:p>
            <a:r>
              <a:rPr lang="en-US" dirty="0" smtClean="0"/>
              <a:t>16</a:t>
            </a:r>
            <a:endParaRPr lang="en-US" dirty="0"/>
          </a:p>
        </p:txBody>
      </p:sp>
    </p:spTree>
    <p:extLst>
      <p:ext uri="{BB962C8B-B14F-4D97-AF65-F5344CB8AC3E}">
        <p14:creationId xmlns:p14="http://schemas.microsoft.com/office/powerpoint/2010/main" val="1899514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419" smtClean="0"/>
              <a:pPr/>
              <a:t>17</a:t>
            </a:fld>
            <a:endParaRPr lang="es-419" dirty="0"/>
          </a:p>
        </p:txBody>
      </p:sp>
      <p:graphicFrame>
        <p:nvGraphicFramePr>
          <p:cNvPr id="11" name="Table 10"/>
          <p:cNvGraphicFramePr>
            <a:graphicFrameLocks noGrp="1"/>
          </p:cNvGraphicFramePr>
          <p:nvPr>
            <p:extLst>
              <p:ext uri="{D42A27DB-BD31-4B8C-83A1-F6EECF244321}">
                <p14:modId xmlns:p14="http://schemas.microsoft.com/office/powerpoint/2010/main" val="2094838152"/>
              </p:ext>
            </p:extLst>
          </p:nvPr>
        </p:nvGraphicFramePr>
        <p:xfrm>
          <a:off x="325533" y="402296"/>
          <a:ext cx="7086600" cy="7812024"/>
        </p:xfrm>
        <a:graphic>
          <a:graphicData uri="http://schemas.openxmlformats.org/drawingml/2006/table">
            <a:tbl>
              <a:tblPr firstRow="1" bandRow="1">
                <a:tableStyleId>{5940675A-B579-460E-94D1-54222C63F5DA}</a:tableStyleId>
              </a:tblPr>
              <a:tblGrid>
                <a:gridCol w="560649"/>
                <a:gridCol w="6525951"/>
              </a:tblGrid>
              <a:tr h="838200">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000" b="0" i="1" noProof="0" dirty="0" smtClean="0">
                          <a:effectLst/>
                        </a:rPr>
                        <a:t>Una</a:t>
                      </a:r>
                      <a:r>
                        <a:rPr lang="x-none" sz="1000" b="0" i="1" baseline="0" noProof="0" dirty="0" smtClean="0">
                          <a:effectLst/>
                        </a:rPr>
                        <a:t> nota sobre las respuestas construidas</a:t>
                      </a:r>
                      <a:r>
                        <a:rPr lang="x-none" sz="1000" b="0" i="1" noProof="0" dirty="0" smtClean="0">
                          <a:effectLst/>
                        </a:rPr>
                        <a:t>:  Las</a:t>
                      </a:r>
                      <a:r>
                        <a:rPr lang="x-none" sz="1000" b="0" i="1" baseline="0" noProof="0" dirty="0" smtClean="0">
                          <a:effectLst/>
                        </a:rPr>
                        <a:t> respuestas construidas no están escritas “en piedra.” No hay una manera perfecta en la que el estudiante deba responder. Busque la intención general de </a:t>
                      </a:r>
                      <a:r>
                        <a:rPr lang="x-none" sz="1000" b="0" i="1" baseline="0" noProof="0" dirty="0" smtClean="0">
                          <a:solidFill>
                            <a:schemeClr val="tx1"/>
                          </a:solidFill>
                          <a:effectLst/>
                        </a:rPr>
                        <a:t>la pregunta y  la respuesta del estudiante y siga la rúbrica a continuación tanto como sea posible</a:t>
                      </a:r>
                      <a:r>
                        <a:rPr lang="x-none" sz="1000" b="0" i="1" baseline="0" noProof="0" dirty="0" smtClean="0">
                          <a:effectLst/>
                        </a:rPr>
                        <a:t>.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lang="x-none" sz="1000" b="0" i="1" dirty="0" smtClean="0">
                        <a:effectLst/>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419" sz="1600" b="1" noProof="0" dirty="0" smtClean="0">
                          <a:effectLst/>
                        </a:rPr>
                        <a:t>Pre-evaluación Trimestre 4: </a:t>
                      </a:r>
                      <a:r>
                        <a:rPr lang="es-ES" sz="1600" b="1" noProof="0" dirty="0" smtClean="0">
                          <a:effectLst/>
                        </a:rPr>
                        <a:t>Clave para la </a:t>
                      </a:r>
                      <a:r>
                        <a:rPr lang="es-419" sz="1600" b="1" u="sng" noProof="0" dirty="0" smtClean="0">
                          <a:effectLst/>
                        </a:rPr>
                        <a:t>Respuesta Construida de Investigación</a:t>
                      </a:r>
                    </a:p>
                  </a:txBody>
                  <a:tcPr marL="103632" marR="103632" marT="50292" marB="50292"/>
                </a:tc>
                <a:tc hMerge="1">
                  <a:txBody>
                    <a:bodyPr/>
                    <a:lstStyle/>
                    <a:p>
                      <a:endParaRPr lang="en-US"/>
                    </a:p>
                  </a:txBody>
                  <a:tcPr/>
                </a:tc>
              </a:tr>
              <a:tr h="4815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 sz="1500" b="1" u="sng" dirty="0" smtClean="0">
                          <a:solidFill>
                            <a:schemeClr val="tx1"/>
                          </a:solidFill>
                        </a:rPr>
                        <a:t>Rúbricas para la Respuesta Construida de investigación - Objetivo 3</a:t>
                      </a:r>
                    </a:p>
                    <a:p>
                      <a:pPr marL="231775" marR="0" lvl="0" indent="-231775" algn="ctr" defTabSz="966612"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smtClean="0">
                          <a:ln>
                            <a:noFill/>
                          </a:ln>
                          <a:solidFill>
                            <a:prstClr val="black"/>
                          </a:solidFill>
                          <a:effectLst/>
                          <a:uLnTx/>
                          <a:uFillTx/>
                          <a:latin typeface="+mn-lt"/>
                          <a:ea typeface="+mn-ea"/>
                          <a:cs typeface="+mn-cs"/>
                        </a:rPr>
                        <a:t>evidencia de la habilidad para distinguir información </a:t>
                      </a:r>
                      <a:r>
                        <a:rPr kumimoji="0" lang="es-ES" sz="1200" b="1" i="0" u="sng" strike="noStrike" kern="1200" cap="none" spc="0" normalizeH="0" baseline="0" noProof="0" dirty="0" smtClean="0">
                          <a:ln>
                            <a:noFill/>
                          </a:ln>
                          <a:solidFill>
                            <a:prstClr val="black"/>
                          </a:solidFill>
                          <a:effectLst/>
                          <a:uLnTx/>
                          <a:uFillTx/>
                          <a:latin typeface="+mn-lt"/>
                          <a:ea typeface="+mn-ea"/>
                          <a:cs typeface="+mn-cs"/>
                        </a:rPr>
                        <a:t>relevante</a:t>
                      </a:r>
                      <a:r>
                        <a:rPr kumimoji="0" lang="es-ES" sz="1200" b="1" i="0" u="none" strike="noStrike" kern="1200" cap="none" spc="0" normalizeH="0" baseline="0" noProof="0" dirty="0" smtClean="0">
                          <a:ln>
                            <a:noFill/>
                          </a:ln>
                          <a:solidFill>
                            <a:prstClr val="black"/>
                          </a:solidFill>
                          <a:effectLst/>
                          <a:uLnTx/>
                          <a:uFillTx/>
                          <a:latin typeface="+mn-lt"/>
                          <a:ea typeface="+mn-ea"/>
                          <a:cs typeface="+mn-cs"/>
                        </a:rPr>
                        <a:t> de la información irrelevante, como lo es distinguir un hecho de una opinión</a:t>
                      </a:r>
                      <a:endParaRPr kumimoji="0" lang="es-ES" sz="1100" b="1"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tc>
                <a:tc hMerge="1">
                  <a:txBody>
                    <a:bodyPr/>
                    <a:lstStyle/>
                    <a:p>
                      <a:endParaRPr lang="en-US"/>
                    </a:p>
                  </a:txBody>
                  <a:tcPr/>
                </a:tc>
              </a:tr>
              <a:tr h="494066">
                <a:tc gridSpan="2">
                  <a:txBody>
                    <a:bodyPr/>
                    <a:lstStyle/>
                    <a:p>
                      <a:pPr marL="1577975" marR="0" lvl="0" indent="-1841500" algn="l" defTabSz="966612" rtl="0" eaLnBrk="1" fontAlgn="auto" latinLnBrk="0" hangingPunct="1">
                        <a:lnSpc>
                          <a:spcPct val="100000"/>
                        </a:lnSpc>
                        <a:spcBef>
                          <a:spcPts val="0"/>
                        </a:spcBef>
                        <a:spcAft>
                          <a:spcPts val="0"/>
                        </a:spcAft>
                        <a:buClrTx/>
                        <a:buSzTx/>
                        <a:buFontTx/>
                        <a:buNone/>
                        <a:tabLst/>
                        <a:defRPr/>
                      </a:pPr>
                      <a:r>
                        <a:rPr lang="en-US" sz="1400" b="1" dirty="0" err="1" smtClean="0">
                          <a:solidFill>
                            <a:schemeClr val="tx1"/>
                          </a:solidFill>
                        </a:rPr>
                        <a:t>Pregunta</a:t>
                      </a:r>
                      <a:r>
                        <a:rPr lang="en-US" sz="1400" b="1" dirty="0" smtClean="0">
                          <a:solidFill>
                            <a:schemeClr val="tx1"/>
                          </a:solidFill>
                        </a:rPr>
                        <a:t> #15 RI.2.6:  </a:t>
                      </a:r>
                      <a:r>
                        <a:rPr lang="es-ES" sz="1400" b="1" noProof="0" dirty="0" smtClean="0"/>
                        <a:t>De acuerdo al texto </a:t>
                      </a:r>
                      <a:r>
                        <a:rPr lang="es-ES" sz="1400" b="0" i="1" noProof="0" dirty="0" smtClean="0"/>
                        <a:t>El padre de los patines sobre ruedas</a:t>
                      </a:r>
                      <a:r>
                        <a:rPr lang="es-ES" sz="1400" b="1" noProof="0" dirty="0" smtClean="0"/>
                        <a:t>, ¿qué fue lo primero que ocasionó que James </a:t>
                      </a:r>
                      <a:r>
                        <a:rPr lang="es-ES" sz="1400" b="1" noProof="0" dirty="0" err="1" smtClean="0"/>
                        <a:t>Plimpton</a:t>
                      </a:r>
                      <a:r>
                        <a:rPr lang="es-ES" sz="1400" b="1" noProof="0" dirty="0" smtClean="0"/>
                        <a:t> hiciera un mejor patín sobre ruedas?  Explica cómo su decisión ayudó a otros.</a:t>
                      </a:r>
                    </a:p>
                  </a:txBody>
                  <a:tcPr marL="103632" marR="103632" marT="50292" marB="50292"/>
                </a:tc>
                <a:tc hMerge="1">
                  <a:txBody>
                    <a:bodyPr/>
                    <a:lstStyle/>
                    <a:p>
                      <a:endParaRPr lang="en-US" dirty="0"/>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ES" sz="1500" b="1" i="0" u="none" strike="noStrike" kern="1200" cap="none" spc="0" normalizeH="0" baseline="0" noProof="0" dirty="0" smtClean="0">
                          <a:ln>
                            <a:noFill/>
                          </a:ln>
                          <a:solidFill>
                            <a:prstClr val="black"/>
                          </a:solidFill>
                          <a:effectLst/>
                          <a:uLnTx/>
                          <a:uFillTx/>
                          <a:latin typeface="+mn-lt"/>
                          <a:ea typeface="+mn-ea"/>
                          <a:cs typeface="+mn-cs"/>
                        </a:rPr>
                        <a:t>Lenguaje de la respuesta - maestro/rúbrica </a:t>
                      </a:r>
                      <a:endParaRPr kumimoji="0" lang="en-US" sz="1500" b="1"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solidFill>
                      <a:schemeClr val="bg1">
                        <a:lumMod val="85000"/>
                      </a:schemeClr>
                    </a:solidFill>
                  </a:tcPr>
                </a:tc>
                <a:tc hMerge="1">
                  <a:txBody>
                    <a:bodyPr/>
                    <a:lstStyle/>
                    <a:p>
                      <a:endParaRPr lang="en-US"/>
                    </a:p>
                  </a:txBody>
                  <a:tcPr/>
                </a:tc>
              </a:tr>
              <a:tr h="1361875">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419" sz="1000" b="1" u="sng" baseline="0" noProof="0" dirty="0" smtClean="0">
                          <a:solidFill>
                            <a:schemeClr val="tx1"/>
                          </a:solidFill>
                        </a:rPr>
                        <a:t>La respuesta</a:t>
                      </a:r>
                      <a:r>
                        <a:rPr lang="es-419" sz="1000" b="1" u="none" baseline="0" noProof="0" dirty="0" smtClean="0">
                          <a:solidFill>
                            <a:schemeClr val="tx1"/>
                          </a:solidFill>
                        </a:rPr>
                        <a:t>:  </a:t>
                      </a:r>
                      <a:r>
                        <a:rPr lang="es-419" sz="1000" b="0" u="none" baseline="0" noProof="0" dirty="0" smtClean="0">
                          <a:solidFill>
                            <a:schemeClr val="tx1"/>
                          </a:solidFill>
                        </a:rPr>
                        <a:t>ofrece  suficiente evidencia de la habilidad para seleccionar información relevante que muestre que fue lo que primero influyó a James </a:t>
                      </a:r>
                      <a:r>
                        <a:rPr lang="es-419" sz="1000" b="0" u="none" baseline="0" noProof="0" dirty="0" err="1" smtClean="0">
                          <a:solidFill>
                            <a:schemeClr val="tx1"/>
                          </a:solidFill>
                        </a:rPr>
                        <a:t>Plimpton</a:t>
                      </a:r>
                      <a:r>
                        <a:rPr lang="es-419" sz="1000" b="0" u="none" baseline="0" noProof="0" dirty="0" smtClean="0">
                          <a:solidFill>
                            <a:schemeClr val="tx1"/>
                          </a:solidFill>
                        </a:rPr>
                        <a:t> para hacer un mejor patín de ruedas. </a:t>
                      </a:r>
                      <a:r>
                        <a:rPr lang="es-419" sz="1000" b="0" i="0" u="none" baseline="0" noProof="0" dirty="0" smtClean="0">
                          <a:solidFill>
                            <a:schemeClr val="tx1"/>
                          </a:solidFill>
                        </a:rPr>
                        <a:t>El estudiante utiliza información relevante para explicar cómo su trabajo ayudó a los demás. </a:t>
                      </a:r>
                    </a:p>
                    <a:p>
                      <a:pPr marL="0" marR="0" indent="0" algn="l" defTabSz="1018809" rtl="0" eaLnBrk="1" fontAlgn="auto" latinLnBrk="0" hangingPunct="1">
                        <a:lnSpc>
                          <a:spcPct val="100000"/>
                        </a:lnSpc>
                        <a:spcBef>
                          <a:spcPts val="0"/>
                        </a:spcBef>
                        <a:spcAft>
                          <a:spcPts val="0"/>
                        </a:spcAft>
                        <a:buClrTx/>
                        <a:buSzTx/>
                        <a:buFontTx/>
                        <a:buNone/>
                        <a:tabLst/>
                        <a:defRPr/>
                      </a:pPr>
                      <a:r>
                        <a:rPr lang="es-419" sz="1000" b="1" i="0" noProof="0" dirty="0" smtClean="0">
                          <a:solidFill>
                            <a:schemeClr val="tx1"/>
                          </a:solidFill>
                        </a:rPr>
                        <a:t>Detalles relevantes </a:t>
                      </a:r>
                      <a:r>
                        <a:rPr lang="es-419" sz="1000" i="0" noProof="0" dirty="0" smtClean="0">
                          <a:solidFill>
                            <a:schemeClr val="tx1"/>
                          </a:solidFill>
                        </a:rPr>
                        <a:t>que apoyan la </a:t>
                      </a:r>
                      <a:r>
                        <a:rPr lang="es-419" sz="1000" b="1" i="0" noProof="0" dirty="0" smtClean="0">
                          <a:solidFill>
                            <a:schemeClr val="tx1"/>
                          </a:solidFill>
                        </a:rPr>
                        <a:t>primera</a:t>
                      </a:r>
                      <a:r>
                        <a:rPr lang="es-419" sz="1000" b="1" i="0" baseline="0" noProof="0" dirty="0" smtClean="0">
                          <a:solidFill>
                            <a:schemeClr val="tx1"/>
                          </a:solidFill>
                        </a:rPr>
                        <a:t> </a:t>
                      </a:r>
                      <a:r>
                        <a:rPr lang="es-419" sz="1000" i="0" noProof="0" dirty="0" smtClean="0">
                          <a:solidFill>
                            <a:schemeClr val="tx1"/>
                          </a:solidFill>
                        </a:rPr>
                        <a:t>razón de </a:t>
                      </a:r>
                      <a:r>
                        <a:rPr lang="es-419" sz="1000" b="1" i="0" noProof="0" dirty="0" smtClean="0">
                          <a:solidFill>
                            <a:schemeClr val="tx1"/>
                          </a:solidFill>
                        </a:rPr>
                        <a:t>por qué James </a:t>
                      </a:r>
                      <a:r>
                        <a:rPr lang="es-419" sz="1000" b="1" i="0" noProof="0" dirty="0" err="1" smtClean="0">
                          <a:solidFill>
                            <a:schemeClr val="tx1"/>
                          </a:solidFill>
                        </a:rPr>
                        <a:t>Plimpton</a:t>
                      </a:r>
                      <a:r>
                        <a:rPr lang="es-419" sz="1000" b="1" i="0" noProof="0" dirty="0" smtClean="0">
                          <a:solidFill>
                            <a:schemeClr val="tx1"/>
                          </a:solidFill>
                        </a:rPr>
                        <a:t> decidió </a:t>
                      </a:r>
                      <a:r>
                        <a:rPr lang="es-419" sz="1000" i="0" noProof="0" dirty="0" smtClean="0">
                          <a:solidFill>
                            <a:schemeClr val="tx1"/>
                          </a:solidFill>
                        </a:rPr>
                        <a:t>hacer un mejor patín de ruedas podrían incluir: (1) que se enfermó, (2) que el médico le dijo que hiciera ejercicio al aire libre, (3) en el verano no había lugar para patinar sobre hielo, (4 ) él  quería patinar en el verano también.</a:t>
                      </a:r>
                    </a:p>
                    <a:p>
                      <a:pPr marL="0" marR="0" indent="0" algn="l" defTabSz="1018809" rtl="0" eaLnBrk="1" fontAlgn="auto" latinLnBrk="0" hangingPunct="1">
                        <a:lnSpc>
                          <a:spcPct val="100000"/>
                        </a:lnSpc>
                        <a:spcBef>
                          <a:spcPts val="0"/>
                        </a:spcBef>
                        <a:spcAft>
                          <a:spcPts val="0"/>
                        </a:spcAft>
                        <a:buClrTx/>
                        <a:buSzTx/>
                        <a:buFontTx/>
                        <a:buNone/>
                        <a:tabLst/>
                        <a:defRPr/>
                      </a:pPr>
                      <a:r>
                        <a:rPr lang="es-419" sz="1000" b="1" i="0" noProof="0" dirty="0" smtClean="0">
                          <a:solidFill>
                            <a:schemeClr val="tx1"/>
                          </a:solidFill>
                        </a:rPr>
                        <a:t>Detalles relevantes </a:t>
                      </a:r>
                      <a:r>
                        <a:rPr lang="es-419" sz="1000" i="0" noProof="0" dirty="0" smtClean="0">
                          <a:solidFill>
                            <a:schemeClr val="tx1"/>
                          </a:solidFill>
                        </a:rPr>
                        <a:t>que </a:t>
                      </a:r>
                      <a:r>
                        <a:rPr lang="es-419" sz="1000" b="1" i="0" noProof="0" dirty="0" smtClean="0">
                          <a:solidFill>
                            <a:schemeClr val="tx1"/>
                          </a:solidFill>
                        </a:rPr>
                        <a:t>explican cómo su trabajo ayudó a otros</a:t>
                      </a:r>
                      <a:r>
                        <a:rPr lang="es-419" sz="1000" i="0" noProof="0" dirty="0" smtClean="0">
                          <a:solidFill>
                            <a:schemeClr val="tx1"/>
                          </a:solidFill>
                        </a:rPr>
                        <a:t> podrían incluir: (1) que inventó un patín con cuatro ruedas que le permitía</a:t>
                      </a:r>
                      <a:r>
                        <a:rPr lang="es-419" sz="1000" i="0" baseline="0" noProof="0" dirty="0" smtClean="0">
                          <a:solidFill>
                            <a:schemeClr val="tx1"/>
                          </a:solidFill>
                        </a:rPr>
                        <a:t> a la gente girar </a:t>
                      </a:r>
                      <a:r>
                        <a:rPr lang="es-419" sz="1000" i="0" noProof="0" dirty="0" smtClean="0">
                          <a:solidFill>
                            <a:schemeClr val="tx1"/>
                          </a:solidFill>
                        </a:rPr>
                        <a:t>a la izquierda o a la derecha, (2) sus patines eran fáciles de usar, (3) la gente podía patinar en la tierra y al aire libre en el verano, en lugar de patinar sobre hielo en el invierno, (4) él comenzó la primera pista de patinaje sobre ruedas, (5)</a:t>
                      </a:r>
                      <a:r>
                        <a:rPr lang="es-419" sz="1000" i="0" baseline="0" noProof="0" dirty="0" smtClean="0">
                          <a:solidFill>
                            <a:schemeClr val="tx1"/>
                          </a:solidFill>
                        </a:rPr>
                        <a:t> él</a:t>
                      </a:r>
                      <a:r>
                        <a:rPr lang="es-419" sz="1000" i="0" noProof="0" dirty="0" smtClean="0">
                          <a:solidFill>
                            <a:schemeClr val="tx1"/>
                          </a:solidFill>
                        </a:rPr>
                        <a:t> escribió un libro para ayudar a otros a aprender a patinar, y (6) la gente comenzó a patinar por diversión.</a:t>
                      </a: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s-ES" sz="1300" b="1" i="0" u="none" strike="noStrike" kern="1200" cap="none" spc="0" normalizeH="0" baseline="0" noProof="0" dirty="0" smtClean="0">
                          <a:ln>
                            <a:noFill/>
                          </a:ln>
                          <a:solidFill>
                            <a:prstClr val="black"/>
                          </a:solidFill>
                          <a:effectLst/>
                          <a:uLnTx/>
                          <a:uFillTx/>
                          <a:latin typeface="+mn-lt"/>
                          <a:ea typeface="+mn-ea"/>
                          <a:cs typeface="+mn-cs"/>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844586">
                <a:tc>
                  <a:txBody>
                    <a:bodyPr/>
                    <a:lstStyle/>
                    <a:p>
                      <a:pPr algn="ctr"/>
                      <a:r>
                        <a:rPr lang="es-419" sz="1400" b="1" noProof="0" dirty="0" smtClean="0">
                          <a:solidFill>
                            <a:schemeClr val="tx1"/>
                          </a:solidFill>
                        </a:rPr>
                        <a:t>2</a:t>
                      </a:r>
                      <a:endParaRPr lang="es-419" sz="1400" b="1" noProof="0" dirty="0">
                        <a:solidFill>
                          <a:schemeClr val="tx1"/>
                        </a:solidFill>
                      </a:endParaRPr>
                    </a:p>
                  </a:txBody>
                  <a:tcPr marL="103632" marR="103632" marT="50292" marB="50292" anchor="ctr"/>
                </a:tc>
                <a:tc>
                  <a:txBody>
                    <a:bodyPr/>
                    <a:lstStyle/>
                    <a:p>
                      <a:r>
                        <a:rPr lang="es-419" sz="1000" i="1" noProof="0" dirty="0" smtClean="0"/>
                        <a:t>El estudiante presenta evidencia suficiente</a:t>
                      </a:r>
                      <a:r>
                        <a:rPr lang="es-419" sz="1000" i="1" baseline="0" noProof="0" dirty="0" smtClean="0"/>
                        <a:t> de </a:t>
                      </a:r>
                      <a:r>
                        <a:rPr lang="es-419" sz="1000" i="1" noProof="0" dirty="0" smtClean="0"/>
                        <a:t>cómo seleccionar información relevante acerca de por qué </a:t>
                      </a:r>
                      <a:r>
                        <a:rPr lang="es-419" sz="1000" i="1" noProof="0" dirty="0" err="1" smtClean="0"/>
                        <a:t>Plimpton</a:t>
                      </a:r>
                      <a:r>
                        <a:rPr lang="es-419" sz="1000" i="1" noProof="0" dirty="0" smtClean="0"/>
                        <a:t> decidió hacer un mejor patín,  y ofrece detalles de cómo su trabajo ayudó a los demás.</a:t>
                      </a:r>
                    </a:p>
                    <a:p>
                      <a:r>
                        <a:rPr lang="es-419" sz="1100" i="0" baseline="0" noProof="0" dirty="0" smtClean="0"/>
                        <a:t>James </a:t>
                      </a:r>
                      <a:r>
                        <a:rPr lang="es-419" sz="1100" i="0" baseline="0" noProof="0" dirty="0" err="1" smtClean="0"/>
                        <a:t>Plimpton</a:t>
                      </a:r>
                      <a:r>
                        <a:rPr lang="es-419" sz="1100" i="0" baseline="0" noProof="0" dirty="0" smtClean="0"/>
                        <a:t> quería hacer un mejor patín de ruedas, porque él se enfermó y el médico le dijo que saliera al aire libre a hacer ejercicio. En el invierno se podía patinar sobre hielo, pero en el verano no había patines para utilizar en tierra. Él quería patinar en el verano, entonces decidió hacer un mejor tipo de patín de ruedas. Sus nuevos patines ayudaron a los demás también. Su patín tenía cuatro ruedas y la gente podía patinar en la tierra en el verano. ¡Los patines eran más fáciles de usar también! Incluso escribió un libro para ayudar a la gente a aprender a disfrutar del patinaje.</a:t>
                      </a:r>
                      <a:endParaRPr lang="es-419" sz="1100" i="0" noProof="0" dirty="0"/>
                    </a:p>
                  </a:txBody>
                  <a:tcPr marL="103632" marR="103632" marT="50292" marB="50292"/>
                </a:tc>
              </a:tr>
              <a:tr h="616277">
                <a:tc>
                  <a:txBody>
                    <a:bodyPr/>
                    <a:lstStyle/>
                    <a:p>
                      <a:pPr algn="ctr"/>
                      <a:r>
                        <a:rPr lang="en-US" sz="1400" b="1" dirty="0" smtClean="0">
                          <a:solidFill>
                            <a:schemeClr val="tx1"/>
                          </a:solidFill>
                        </a:rPr>
                        <a:t>1</a:t>
                      </a:r>
                      <a:endParaRPr lang="en-US" sz="1400" b="1" dirty="0">
                        <a:solidFill>
                          <a:schemeClr val="tx1"/>
                        </a:solidFill>
                      </a:endParaRPr>
                    </a:p>
                  </a:txBody>
                  <a:tcPr marL="103632" marR="103632" marT="50292" marB="50292" anchor="ctr"/>
                </a:tc>
                <a:tc>
                  <a:txBody>
                    <a:bodyPr/>
                    <a:lstStyle/>
                    <a:p>
                      <a:r>
                        <a:rPr lang="es-ES" sz="1000" i="1" dirty="0" smtClean="0"/>
                        <a:t>El estudiante presenta poca o mínima evidencia de cómo seleccionar información relevante de por qué </a:t>
                      </a:r>
                      <a:r>
                        <a:rPr lang="es-ES" sz="1000" i="1" dirty="0" err="1" smtClean="0"/>
                        <a:t>Plimpton</a:t>
                      </a:r>
                      <a:r>
                        <a:rPr lang="es-ES" sz="1000" i="1" dirty="0" smtClean="0"/>
                        <a:t> decidió hacer un mejor patín, y algunos, pocos o mínimos detalles de cómo su trabajo ayudó a otros</a:t>
                      </a:r>
                      <a:r>
                        <a:rPr lang="en-US" sz="1000" i="1" dirty="0" smtClean="0"/>
                        <a:t>.</a:t>
                      </a:r>
                    </a:p>
                    <a:p>
                      <a:r>
                        <a:rPr lang="es-ES" sz="1100" i="0" dirty="0" smtClean="0"/>
                        <a:t>James </a:t>
                      </a:r>
                      <a:r>
                        <a:rPr lang="es-ES" sz="1100" i="0" dirty="0" err="1" smtClean="0"/>
                        <a:t>Plimpton</a:t>
                      </a:r>
                      <a:r>
                        <a:rPr lang="es-ES" sz="1100" i="0" dirty="0" smtClean="0"/>
                        <a:t> fue un inventor. Quería hacer mejores patines. Se enfermó y quería patinar más, entonces hizo mejores patines. Esos patines ayudaron a mucha gente. Algunas personas incluso llegaron a patinar en una pista de patinaje.</a:t>
                      </a:r>
                      <a:endParaRPr lang="en-US" sz="1100" i="0" dirty="0" smtClean="0"/>
                    </a:p>
                  </a:txBody>
                  <a:tcPr marL="103632" marR="103632" marT="50292" marB="50292"/>
                </a:tc>
              </a:tr>
              <a:tr h="472440">
                <a:tc>
                  <a:txBody>
                    <a:bodyPr/>
                    <a:lstStyle/>
                    <a:p>
                      <a:pPr algn="ctr"/>
                      <a:r>
                        <a:rPr lang="en-US" sz="1400" b="1" dirty="0" smtClean="0">
                          <a:solidFill>
                            <a:schemeClr val="tx1"/>
                          </a:solidFill>
                        </a:rPr>
                        <a:t>0</a:t>
                      </a:r>
                      <a:endParaRPr lang="en-US" sz="1400" b="1" dirty="0">
                        <a:solidFill>
                          <a:schemeClr val="tx1"/>
                        </a:solidFill>
                      </a:endParaRPr>
                    </a:p>
                  </a:txBody>
                  <a:tcPr marL="103632" marR="103632" marT="50292" marB="50292" anchor="ctr"/>
                </a:tc>
                <a:tc>
                  <a:txBody>
                    <a:bodyPr/>
                    <a:lstStyle/>
                    <a:p>
                      <a:r>
                        <a:rPr lang="es-ES" sz="1000" i="1" dirty="0" smtClean="0"/>
                        <a:t>El estudiante no muestra evidencia de cómo seleccionar información relevante con el fin de responder a la pregunta.</a:t>
                      </a:r>
                    </a:p>
                    <a:p>
                      <a:r>
                        <a:rPr lang="es-ES" sz="1100" i="0" dirty="0" smtClean="0"/>
                        <a:t>Me gusta patinar igual que James </a:t>
                      </a:r>
                      <a:r>
                        <a:rPr lang="es-ES" sz="1100" i="0" dirty="0" err="1" smtClean="0"/>
                        <a:t>Plimpton</a:t>
                      </a:r>
                      <a:r>
                        <a:rPr lang="es-ES" sz="1100" i="0" dirty="0" smtClean="0"/>
                        <a:t> lo hizo. Si yo inventara nuevos patines, ¡estos volarían! Mis patines serían capaces de volar y no necesitarían ruedas en absoluto. Esto ayudaría a mucha gente.</a:t>
                      </a:r>
                      <a:endParaRPr lang="en-US" sz="1100" i="0" dirty="0"/>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7791517"/>
              </p:ext>
            </p:extLst>
          </p:nvPr>
        </p:nvGraphicFramePr>
        <p:xfrm>
          <a:off x="5181600" y="8382000"/>
          <a:ext cx="2125662" cy="716247"/>
        </p:xfrm>
        <a:graphic>
          <a:graphicData uri="http://schemas.openxmlformats.org/drawingml/2006/table">
            <a:tbl>
              <a:tblPr firstRow="1" firstCol="1" bandRow="1"/>
              <a:tblGrid>
                <a:gridCol w="2125662"/>
              </a:tblGrid>
              <a:tr h="131630">
                <a:tc>
                  <a:txBody>
                    <a:bodyPr/>
                    <a:lstStyle/>
                    <a:p>
                      <a:pPr marL="0" marR="0" algn="ctr">
                        <a:lnSpc>
                          <a:spcPct val="100000"/>
                        </a:lnSpc>
                        <a:spcBef>
                          <a:spcPts val="0"/>
                        </a:spcBef>
                        <a:spcAft>
                          <a:spcPts val="0"/>
                        </a:spcAft>
                      </a:pPr>
                      <a:r>
                        <a:rPr lang="en-US" sz="800" b="1" dirty="0" err="1" smtClean="0">
                          <a:solidFill>
                            <a:srgbClr val="000000"/>
                          </a:solidFill>
                          <a:effectLst/>
                          <a:latin typeface="+mn-lt"/>
                          <a:ea typeface="Times New Roman"/>
                          <a:cs typeface="Times New Roman"/>
                        </a:rPr>
                        <a:t>Hacia</a:t>
                      </a:r>
                      <a:r>
                        <a:rPr lang="en-US" sz="800" b="1" dirty="0" smtClean="0">
                          <a:solidFill>
                            <a:srgbClr val="000000"/>
                          </a:solidFill>
                          <a:effectLst/>
                          <a:latin typeface="+mn-lt"/>
                          <a:ea typeface="Times New Roman"/>
                          <a:cs typeface="Times New Roman"/>
                        </a:rPr>
                        <a:t> RI.2.6   DOK </a:t>
                      </a:r>
                      <a:r>
                        <a:rPr lang="en-US" sz="800" b="1" dirty="0">
                          <a:solidFill>
                            <a:srgbClr val="000000"/>
                          </a:solidFill>
                          <a:effectLst/>
                          <a:latin typeface="+mn-lt"/>
                          <a:ea typeface="Times New Roman"/>
                          <a:cs typeface="Times New Roman"/>
                        </a:rPr>
                        <a:t>3 - APx</a:t>
                      </a:r>
                      <a:endParaRPr lang="en-US" sz="800" dirty="0">
                        <a:effectLst/>
                        <a:latin typeface="+mn-lt"/>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r>
              <a:tr h="584617">
                <a:tc>
                  <a:txBody>
                    <a:bodyPr/>
                    <a:lstStyle/>
                    <a:p>
                      <a:pPr marL="0" marR="0" algn="l">
                        <a:lnSpc>
                          <a:spcPct val="100000"/>
                        </a:lnSpc>
                        <a:spcBef>
                          <a:spcPts val="0"/>
                        </a:spcBef>
                        <a:spcAft>
                          <a:spcPts val="0"/>
                        </a:spcAft>
                      </a:pPr>
                      <a:r>
                        <a:rPr lang="es-ES" sz="800" b="1" dirty="0" smtClean="0">
                          <a:effectLst/>
                          <a:latin typeface="+mn-lt"/>
                          <a:ea typeface="Calibri"/>
                          <a:cs typeface="Helvetica"/>
                        </a:rPr>
                        <a:t>Identifica un propósito principal en un texto  nuevo (no leído, ni discutido en clase) mediante declaraciones específicas acerca de lo que el autor quiere contestar, explicar o describir.</a:t>
                      </a:r>
                      <a:endParaRPr lang="en-US" sz="800" b="1" dirty="0" smtClean="0">
                        <a:effectLst/>
                        <a:latin typeface="+mn-lt"/>
                        <a:ea typeface="Calibri"/>
                        <a:cs typeface="Helvetica"/>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548839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717006852"/>
              </p:ext>
            </p:extLst>
          </p:nvPr>
        </p:nvGraphicFramePr>
        <p:xfrm>
          <a:off x="381000" y="6553200"/>
          <a:ext cx="6858000" cy="2316480"/>
        </p:xfrm>
        <a:graphic>
          <a:graphicData uri="http://schemas.openxmlformats.org/drawingml/2006/table">
            <a:tbl>
              <a:tblPr firstRow="1" bandRow="1">
                <a:tableStyleId>{5940675A-B579-460E-94D1-54222C63F5DA}</a:tableStyleId>
              </a:tblPr>
              <a:tblGrid>
                <a:gridCol w="2211564"/>
                <a:gridCol w="1753999"/>
                <a:gridCol w="2892437"/>
              </a:tblGrid>
              <a:tr h="254000">
                <a:tc gridSpan="3">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200" b="1" i="0" u="none" baseline="0" dirty="0" smtClean="0"/>
                        <a:t>Posibles hechos o datos que el estudiante podría utilizar….</a:t>
                      </a:r>
                    </a:p>
                  </a:txBody>
                  <a:tcPr marL="97155" marR="97155">
                    <a:solidFill>
                      <a:schemeClr val="bg2"/>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100" b="1" i="0" u="sng" baseline="0" dirty="0" smtClean="0"/>
                    </a:p>
                  </a:txBody>
                  <a:tcPr marL="97155" marR="97155">
                    <a:solidFill>
                      <a:schemeClr val="bg1"/>
                    </a:solidFill>
                  </a:tcPr>
                </a:tc>
                <a:tc hMerge="1">
                  <a:txBody>
                    <a:bodyPr/>
                    <a:lstStyle/>
                    <a:p>
                      <a:pPr algn="ctr"/>
                      <a:endParaRPr lang="en-US" sz="1100" b="1" u="sng" dirty="0"/>
                    </a:p>
                  </a:txBody>
                  <a:tcPr marL="97155" marR="97155">
                    <a:solidFill>
                      <a:schemeClr val="bg1"/>
                    </a:solidFill>
                  </a:tcPr>
                </a:tc>
              </a:tr>
              <a:tr h="254000">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100" b="1" i="0" u="none" baseline="0" noProof="0" dirty="0" smtClean="0"/>
                        <a:t>Hechos de </a:t>
                      </a:r>
                    </a:p>
                    <a:p>
                      <a:pPr marL="0" marR="0" indent="0" algn="ctr" defTabSz="966612" rtl="0" eaLnBrk="1" fontAlgn="auto" latinLnBrk="0" hangingPunct="1">
                        <a:lnSpc>
                          <a:spcPct val="100000"/>
                        </a:lnSpc>
                        <a:spcBef>
                          <a:spcPts val="0"/>
                        </a:spcBef>
                        <a:spcAft>
                          <a:spcPts val="0"/>
                        </a:spcAft>
                        <a:buClrTx/>
                        <a:buSzTx/>
                        <a:buFontTx/>
                        <a:buNone/>
                        <a:tabLst/>
                        <a:defRPr/>
                      </a:pPr>
                      <a:r>
                        <a:rPr lang="es-419" sz="1100" b="0" i="1" u="none" baseline="0" noProof="0" dirty="0" smtClean="0"/>
                        <a:t>El padre del patinaje sobre ruedas</a:t>
                      </a:r>
                    </a:p>
                  </a:txBody>
                  <a:tcPr marL="97155" marR="97155">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100" b="1" i="0" u="none" baseline="0" dirty="0" smtClean="0"/>
                        <a:t>Hechos </a:t>
                      </a:r>
                      <a:r>
                        <a:rPr lang="es-419" sz="1100" b="1" i="0" u="none" baseline="0" noProof="0" dirty="0" smtClean="0"/>
                        <a:t>compartidos en ambos textos.</a:t>
                      </a:r>
                    </a:p>
                  </a:txBody>
                  <a:tcPr marL="97155" marR="97155">
                    <a:solidFill>
                      <a:schemeClr val="bg1"/>
                    </a:solidFill>
                  </a:tcPr>
                </a:tc>
                <a:tc>
                  <a:txBody>
                    <a:bodyPr/>
                    <a:lstStyle/>
                    <a:p>
                      <a:pPr algn="ctr"/>
                      <a:r>
                        <a:rPr lang="es-419" sz="1100" b="1" u="none" dirty="0" smtClean="0"/>
                        <a:t>Hechos </a:t>
                      </a:r>
                      <a:r>
                        <a:rPr lang="es-419" sz="1100" b="1" u="none" noProof="0" dirty="0" smtClean="0"/>
                        <a:t>de</a:t>
                      </a:r>
                    </a:p>
                    <a:p>
                      <a:pPr algn="ctr"/>
                      <a:r>
                        <a:rPr lang="es-419" sz="1100" b="0" i="1" u="none" noProof="0" dirty="0" smtClean="0"/>
                        <a:t>La historia de los patines sobre ruedas </a:t>
                      </a:r>
                      <a:endParaRPr lang="es-419" sz="1100" b="0" i="1" u="none" noProof="0" dirty="0"/>
                    </a:p>
                  </a:txBody>
                  <a:tcPr marL="97155" marR="97155">
                    <a:solidFill>
                      <a:schemeClr val="bg1"/>
                    </a:solidFill>
                  </a:tcPr>
                </a:tc>
              </a:tr>
              <a:tr h="370840">
                <a:tc>
                  <a:txBody>
                    <a:bodyPr/>
                    <a:lstStyle/>
                    <a:p>
                      <a:pPr>
                        <a:buFont typeface="Arial" pitchFamily="34" charset="0"/>
                        <a:buChar char="•"/>
                      </a:pPr>
                      <a:r>
                        <a:rPr lang="es-419" sz="1000" i="0" u="none" baseline="0" dirty="0" smtClean="0"/>
                        <a:t>James </a:t>
                      </a:r>
                      <a:r>
                        <a:rPr lang="es-419" sz="1000" i="0" u="none" baseline="0" dirty="0" err="1" smtClean="0"/>
                        <a:t>Plimpton</a:t>
                      </a:r>
                      <a:r>
                        <a:rPr lang="es-419" sz="1000" i="0" u="none" baseline="0" dirty="0" smtClean="0"/>
                        <a:t> vivió en una granja.</a:t>
                      </a:r>
                    </a:p>
                    <a:p>
                      <a:pPr>
                        <a:buFont typeface="Arial" pitchFamily="34" charset="0"/>
                        <a:buChar char="•"/>
                      </a:pPr>
                      <a:r>
                        <a:rPr lang="es-419" sz="1000" i="0" u="none" baseline="0" dirty="0" smtClean="0"/>
                        <a:t>Él trabajó en talleres mecánicos.</a:t>
                      </a:r>
                    </a:p>
                    <a:p>
                      <a:pPr>
                        <a:buFont typeface="Arial" pitchFamily="34" charset="0"/>
                        <a:buChar char="•"/>
                      </a:pPr>
                      <a:r>
                        <a:rPr lang="es-419" sz="1000" i="0" u="none" baseline="0" dirty="0" smtClean="0"/>
                        <a:t>Él se enfermó.</a:t>
                      </a:r>
                    </a:p>
                    <a:p>
                      <a:pPr>
                        <a:buFont typeface="Arial" pitchFamily="34" charset="0"/>
                        <a:buChar char="•"/>
                      </a:pPr>
                      <a:r>
                        <a:rPr lang="es-419" sz="1000" i="0" u="none" baseline="0" dirty="0" smtClean="0"/>
                        <a:t>Él patinó sobre hielo para  mejorar su salud.</a:t>
                      </a:r>
                    </a:p>
                    <a:p>
                      <a:pPr>
                        <a:buFont typeface="Arial" pitchFamily="34" charset="0"/>
                        <a:buChar char="•"/>
                      </a:pPr>
                      <a:r>
                        <a:rPr lang="es-419" sz="1000" i="0" u="none" baseline="0" dirty="0" smtClean="0"/>
                        <a:t>El abrió la primera pista de patinaje.</a:t>
                      </a:r>
                    </a:p>
                    <a:p>
                      <a:pPr>
                        <a:buFont typeface="Arial" pitchFamily="34" charset="0"/>
                        <a:buChar char="•"/>
                      </a:pPr>
                      <a:r>
                        <a:rPr lang="es-419" sz="1000" i="0" u="none" baseline="0" dirty="0" smtClean="0"/>
                        <a:t>El escribió un libro sobre cómo enseñar a la gente a patinar.</a:t>
                      </a:r>
                    </a:p>
                    <a:p>
                      <a:endParaRPr lang="es-419" sz="1000" dirty="0"/>
                    </a:p>
                  </a:txBody>
                  <a:tcPr marL="97155" marR="97155">
                    <a:solidFill>
                      <a:schemeClr val="bg1"/>
                    </a:solidFill>
                  </a:tcPr>
                </a:tc>
                <a:tc>
                  <a:txBody>
                    <a:bodyPr/>
                    <a:lstStyle/>
                    <a:p>
                      <a:pPr>
                        <a:buFont typeface="Arial" pitchFamily="34" charset="0"/>
                        <a:buChar char="•"/>
                      </a:pPr>
                      <a:r>
                        <a:rPr lang="es-419" sz="1000" i="0" u="none" baseline="0" noProof="0" dirty="0" smtClean="0"/>
                        <a:t>James hizo el primer patín de cuatro ruedas.</a:t>
                      </a:r>
                    </a:p>
                    <a:p>
                      <a:pPr>
                        <a:buFont typeface="Arial" pitchFamily="34" charset="0"/>
                        <a:buChar char="•"/>
                      </a:pPr>
                      <a:r>
                        <a:rPr lang="es-419" sz="1000" i="0" u="none" baseline="0" noProof="0" dirty="0" smtClean="0"/>
                        <a:t>Sus patines fueron los primeros que podían girar.</a:t>
                      </a:r>
                    </a:p>
                    <a:p>
                      <a:pPr>
                        <a:buFont typeface="Arial" pitchFamily="34" charset="0"/>
                        <a:buChar char="•"/>
                      </a:pPr>
                      <a:r>
                        <a:rPr lang="es-419" sz="1000" i="0" u="none" baseline="0" noProof="0" dirty="0" smtClean="0"/>
                        <a:t>Sus patines eran fáciles de usar.</a:t>
                      </a:r>
                      <a:endParaRPr lang="es-419" sz="1000" noProof="0" dirty="0"/>
                    </a:p>
                  </a:txBody>
                  <a:tcPr marL="97155" marR="97155">
                    <a:solidFill>
                      <a:schemeClr val="bg1"/>
                    </a:solidFill>
                  </a:tcPr>
                </a:tc>
                <a:tc>
                  <a:txBody>
                    <a:bodyPr/>
                    <a:lstStyle/>
                    <a:p>
                      <a:pPr marL="171450" indent="-171450">
                        <a:buFont typeface="Arial" pitchFamily="34" charset="0"/>
                        <a:buChar char="•"/>
                      </a:pPr>
                      <a:r>
                        <a:rPr lang="es-419" sz="1000" noProof="0" dirty="0" smtClean="0"/>
                        <a:t>John </a:t>
                      </a:r>
                      <a:r>
                        <a:rPr lang="es-419" sz="1000" noProof="0" dirty="0" err="1" smtClean="0"/>
                        <a:t>Merlin</a:t>
                      </a:r>
                      <a:r>
                        <a:rPr lang="es-419" sz="1000" noProof="0" dirty="0" smtClean="0"/>
                        <a:t> hizo el primer patín en </a:t>
                      </a:r>
                      <a:r>
                        <a:rPr lang="es-419" sz="1000" baseline="0" noProof="0" dirty="0" smtClean="0"/>
                        <a:t>1760.</a:t>
                      </a:r>
                      <a:endParaRPr lang="es-419" sz="1000" noProof="0" dirty="0" smtClean="0"/>
                    </a:p>
                    <a:p>
                      <a:pPr marL="171450" indent="-171450">
                        <a:buFont typeface="Arial" pitchFamily="34" charset="0"/>
                        <a:buChar char="•"/>
                      </a:pPr>
                      <a:r>
                        <a:rPr lang="es-419" sz="1000" noProof="0" dirty="0" smtClean="0"/>
                        <a:t>El primer patín tenía dos 2 ruedas. </a:t>
                      </a:r>
                    </a:p>
                    <a:p>
                      <a:pPr marL="171450" indent="-171450">
                        <a:buFont typeface="Arial" pitchFamily="34" charset="0"/>
                        <a:buChar char="•"/>
                      </a:pPr>
                      <a:r>
                        <a:rPr lang="es-419" sz="1000" noProof="0" dirty="0" smtClean="0"/>
                        <a:t>Mr. </a:t>
                      </a:r>
                      <a:r>
                        <a:rPr lang="es-419" sz="1000" noProof="0" dirty="0" err="1" smtClean="0"/>
                        <a:t>Petibled</a:t>
                      </a:r>
                      <a:r>
                        <a:rPr lang="es-419" sz="1000" noProof="0" dirty="0" smtClean="0"/>
                        <a:t> hizo un patín con 3</a:t>
                      </a:r>
                      <a:r>
                        <a:rPr lang="es-419" sz="1000" baseline="0" noProof="0" dirty="0" smtClean="0"/>
                        <a:t> ruedas </a:t>
                      </a:r>
                      <a:r>
                        <a:rPr lang="es-419" sz="1000" noProof="0" dirty="0" smtClean="0"/>
                        <a:t>.</a:t>
                      </a:r>
                    </a:p>
                    <a:p>
                      <a:pPr marL="171450" indent="-171450">
                        <a:buFont typeface="Arial" pitchFamily="34" charset="0"/>
                        <a:buChar char="•"/>
                      </a:pPr>
                      <a:r>
                        <a:rPr lang="es-419" sz="1000" noProof="0" dirty="0" smtClean="0"/>
                        <a:t>Era difícil de usar.</a:t>
                      </a:r>
                    </a:p>
                    <a:p>
                      <a:pPr marL="171450" indent="-171450">
                        <a:buFont typeface="Arial" pitchFamily="34" charset="0"/>
                        <a:buChar char="•"/>
                      </a:pPr>
                      <a:r>
                        <a:rPr lang="es-419" sz="1000" noProof="0" dirty="0" smtClean="0"/>
                        <a:t>James </a:t>
                      </a:r>
                      <a:r>
                        <a:rPr lang="es-419" sz="1000" noProof="0" dirty="0" err="1" smtClean="0"/>
                        <a:t>Plimpton</a:t>
                      </a:r>
                      <a:r>
                        <a:rPr lang="es-419" sz="1000" noProof="0" dirty="0" smtClean="0"/>
                        <a:t> hizo un nuevo patín en 1863.</a:t>
                      </a:r>
                    </a:p>
                    <a:p>
                      <a:pPr marL="171450" indent="-171450">
                        <a:buFont typeface="Arial" pitchFamily="34" charset="0"/>
                        <a:buChar char="•"/>
                      </a:pPr>
                      <a:r>
                        <a:rPr lang="es-419" sz="1000" noProof="0" dirty="0" smtClean="0"/>
                        <a:t>Fue un patín muy bien recibido (a</a:t>
                      </a:r>
                      <a:r>
                        <a:rPr lang="es-419" sz="1000" baseline="0" noProof="0" dirty="0" smtClean="0"/>
                        <a:t> la gente le gustó).</a:t>
                      </a:r>
                    </a:p>
                    <a:p>
                      <a:pPr marL="171450" indent="-171450">
                        <a:buFont typeface="Arial" pitchFamily="34" charset="0"/>
                        <a:buChar char="•"/>
                      </a:pPr>
                      <a:r>
                        <a:rPr lang="es-419" sz="1000" baseline="0" noProof="0" dirty="0" smtClean="0"/>
                        <a:t>Fue usado por más de 100 años.</a:t>
                      </a:r>
                    </a:p>
                    <a:p>
                      <a:pPr marL="171450" indent="-171450">
                        <a:buFont typeface="Arial" pitchFamily="34" charset="0"/>
                        <a:buChar char="•"/>
                      </a:pPr>
                      <a:r>
                        <a:rPr lang="es-419" sz="1000" baseline="0" noProof="0" dirty="0" smtClean="0"/>
                        <a:t>William Brown puso las ruedas en ejes.</a:t>
                      </a:r>
                    </a:p>
                    <a:p>
                      <a:pPr marL="171450" indent="-171450">
                        <a:buFont typeface="Arial" pitchFamily="34" charset="0"/>
                        <a:buChar char="•"/>
                      </a:pPr>
                      <a:r>
                        <a:rPr lang="es-419" sz="1000" baseline="0" noProof="0" dirty="0" smtClean="0"/>
                        <a:t>Scott </a:t>
                      </a:r>
                      <a:r>
                        <a:rPr lang="es-419" sz="1000" baseline="0" noProof="0" dirty="0" err="1" smtClean="0"/>
                        <a:t>Olson</a:t>
                      </a:r>
                      <a:r>
                        <a:rPr lang="es-419" sz="1000" baseline="0" noProof="0" dirty="0" smtClean="0"/>
                        <a:t> inventó el patín en línea.</a:t>
                      </a:r>
                    </a:p>
                  </a:txBody>
                  <a:tcPr marL="97155" marR="97155">
                    <a:solidFill>
                      <a:schemeClr val="bg1"/>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249155940"/>
              </p:ext>
            </p:extLst>
          </p:nvPr>
        </p:nvGraphicFramePr>
        <p:xfrm>
          <a:off x="349045" y="236638"/>
          <a:ext cx="7062787" cy="5792724"/>
        </p:xfrm>
        <a:graphic>
          <a:graphicData uri="http://schemas.openxmlformats.org/drawingml/2006/table">
            <a:tbl>
              <a:tblPr firstRow="1" bandRow="1">
                <a:tableStyleId>{5940675A-B579-460E-94D1-54222C63F5DA}</a:tableStyleId>
              </a:tblPr>
              <a:tblGrid>
                <a:gridCol w="558765"/>
                <a:gridCol w="6504022"/>
              </a:tblGrid>
              <a:tr h="747485">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419" sz="1000" b="0" i="1" u="none" strike="noStrike" kern="1200" cap="none" spc="0" normalizeH="0" baseline="0" noProof="0" dirty="0" smtClean="0">
                          <a:ln>
                            <a:noFill/>
                          </a:ln>
                          <a:solidFill>
                            <a:schemeClr val="tx1"/>
                          </a:solidFill>
                          <a:effectLst/>
                          <a:uLnTx/>
                          <a:uFillTx/>
                          <a:latin typeface="+mn-lt"/>
                          <a:ea typeface="+mn-ea"/>
                          <a:cs typeface="+mn-cs"/>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r>
              <a:tr h="335280">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419" sz="1600" b="1" noProof="0" dirty="0" smtClean="0">
                          <a:effectLst/>
                        </a:rPr>
                        <a:t>Pre-evaluación Trimestre 4: Clave para la </a:t>
                      </a:r>
                      <a:r>
                        <a:rPr lang="es-419" sz="1600" b="1" u="sng" noProof="0" dirty="0" smtClean="0">
                          <a:effectLst/>
                        </a:rPr>
                        <a:t>Respuesta Construida de Investigación</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r>
              <a:tr h="519684">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419" sz="1500" b="1" i="0" u="sng" strike="noStrike" kern="1200" cap="none" spc="0" normalizeH="0" baseline="0" noProof="0" dirty="0" smtClean="0">
                          <a:ln>
                            <a:noFill/>
                          </a:ln>
                          <a:solidFill>
                            <a:prstClr val="black"/>
                          </a:solidFill>
                          <a:effectLst/>
                          <a:uLnTx/>
                          <a:uFillTx/>
                          <a:latin typeface="+mn-lt"/>
                          <a:ea typeface="+mn-ea"/>
                          <a:cs typeface="+mn-cs"/>
                        </a:rPr>
                        <a:t>Rúbricas para la Respuesta Construida de Investigación - Objetivo 4</a:t>
                      </a:r>
                    </a:p>
                    <a:p>
                      <a:pPr marL="0" marR="0" lvl="0" indent="0" algn="ctr" defTabSz="914318" rtl="0" eaLnBrk="1"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mn-lt"/>
                          <a:ea typeface="+mn-ea"/>
                          <a:cs typeface="+mn-cs"/>
                        </a:rPr>
                        <a:t>habilidad para citar evidencia que apoye opiniones e ideas</a:t>
                      </a:r>
                      <a:endParaRPr kumimoji="0" lang="es-419" sz="1200" b="1"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r>
              <a:tr h="441451">
                <a:tc gridSpan="2">
                  <a:txBody>
                    <a:bodyPr/>
                    <a:lstStyle/>
                    <a:p>
                      <a:pPr marL="1633538" marR="0" lvl="0" indent="-2012950" algn="l" defTabSz="914400" rtl="0" eaLnBrk="1" fontAlgn="base" latinLnBrk="0" hangingPunct="1">
                        <a:lnSpc>
                          <a:spcPct val="100000"/>
                        </a:lnSpc>
                        <a:spcBef>
                          <a:spcPts val="0"/>
                        </a:spcBef>
                        <a:spcAft>
                          <a:spcPts val="0"/>
                        </a:spcAft>
                        <a:buClrTx/>
                        <a:buSzTx/>
                        <a:buFontTx/>
                        <a:buNone/>
                        <a:tabLst/>
                        <a:defRPr/>
                      </a:pPr>
                      <a:r>
                        <a:rPr lang="es-419" sz="1400" b="1" noProof="0" dirty="0" smtClean="0">
                          <a:solidFill>
                            <a:schemeClr val="tx1"/>
                          </a:solidFill>
                        </a:rPr>
                        <a:t>Pregunta # 16  RI.2.9:  </a:t>
                      </a:r>
                      <a:r>
                        <a:rPr lang="es-ES" sz="1400" b="1" noProof="0" dirty="0" smtClean="0">
                          <a:solidFill>
                            <a:schemeClr val="tx1"/>
                          </a:solidFill>
                        </a:rPr>
                        <a:t>¿En qué son iguales </a:t>
                      </a:r>
                      <a:r>
                        <a:rPr lang="es-ES" sz="1400" b="0" i="1" noProof="0" dirty="0" smtClean="0">
                          <a:solidFill>
                            <a:schemeClr val="tx1"/>
                          </a:solidFill>
                        </a:rPr>
                        <a:t>La historia de los patines sobre ruedas </a:t>
                      </a:r>
                      <a:r>
                        <a:rPr lang="es-ES" sz="1400" b="1" i="0" noProof="0" dirty="0" smtClean="0">
                          <a:solidFill>
                            <a:schemeClr val="tx1"/>
                          </a:solidFill>
                        </a:rPr>
                        <a:t>y</a:t>
                      </a:r>
                      <a:r>
                        <a:rPr lang="es-ES" sz="1400" b="0" i="1" noProof="0" dirty="0" smtClean="0">
                          <a:solidFill>
                            <a:schemeClr val="tx1"/>
                          </a:solidFill>
                        </a:rPr>
                        <a:t> El padre del patinaje sobre ruedas</a:t>
                      </a:r>
                      <a:r>
                        <a:rPr lang="es-ES" sz="1400" b="1" noProof="0" dirty="0" smtClean="0">
                          <a:solidFill>
                            <a:schemeClr val="tx1"/>
                          </a:solidFill>
                        </a:rPr>
                        <a:t>? ¿En qué son diferentes? Utiliza ejemplos de ambos artículos para completar el diagrama.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ES" sz="1500" b="1" i="0" u="none" strike="noStrike" kern="1200" cap="none" spc="0" normalizeH="0" baseline="0" noProof="0" dirty="0" smtClean="0">
                          <a:ln>
                            <a:noFill/>
                          </a:ln>
                          <a:solidFill>
                            <a:prstClr val="black"/>
                          </a:solidFill>
                          <a:effectLst/>
                          <a:uLnTx/>
                          <a:uFillTx/>
                          <a:latin typeface="+mn-lt"/>
                          <a:ea typeface="+mn-ea"/>
                          <a:cs typeface="+mn-cs"/>
                        </a:rPr>
                        <a:t>Lenguaje de la respuesta - maestro/rúbrica </a:t>
                      </a:r>
                      <a:endParaRPr kumimoji="0" lang="en-US" sz="1500" b="1"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lang="en-US"/>
                    </a:p>
                  </a:txBody>
                  <a:tcPr/>
                </a:tc>
              </a:tr>
              <a:tr h="1339595">
                <a:tc gridSpan="2">
                  <a:txBody>
                    <a:bodyPr/>
                    <a:lstStyle/>
                    <a:p>
                      <a:r>
                        <a:rPr lang="es-MX" sz="1000" b="1" u="sng" dirty="0" smtClean="0"/>
                        <a:t>La respuesta: </a:t>
                      </a:r>
                      <a:r>
                        <a:rPr lang="es-MX" sz="1000" b="0" u="none" kern="1200" baseline="0" noProof="0" dirty="0" smtClean="0">
                          <a:solidFill>
                            <a:schemeClr val="tx1"/>
                          </a:solidFill>
                          <a:latin typeface="+mn-lt"/>
                          <a:ea typeface="+mn-ea"/>
                          <a:cs typeface="+mn-cs"/>
                        </a:rPr>
                        <a:t>ofrece  pruebas suficientes de la habilidad para citar evidencia tomada del texto para apoyar las ideas o detalles sobre ambos pasajes.</a:t>
                      </a:r>
                      <a:r>
                        <a:rPr lang="es-MX" sz="1000" u="none" baseline="0" dirty="0" smtClean="0"/>
                        <a:t>  A los estudiantes se les presenta un diagrama </a:t>
                      </a:r>
                      <a:r>
                        <a:rPr lang="es-MX" sz="1000" u="none" baseline="0" dirty="0" err="1" smtClean="0"/>
                        <a:t>Venn</a:t>
                      </a:r>
                      <a:r>
                        <a:rPr lang="es-MX" sz="1000" u="none" baseline="0" dirty="0" smtClean="0"/>
                        <a:t> para listar las similitudes, diferencias y detalles compartidos entre los dos pasajes. La información en todas las categorías debe ser relevante a la pregunta (hechos que muestren las tres categorías específicamente) y no información externa. La información relevante para mostrar cómo los pasajes son </a:t>
                      </a:r>
                      <a:r>
                        <a:rPr lang="es-MX" sz="1000" b="0" u="none" baseline="0" dirty="0" smtClean="0"/>
                        <a:t>iguales </a:t>
                      </a:r>
                      <a:r>
                        <a:rPr lang="es-MX" sz="1000" u="none" baseline="0" dirty="0" smtClean="0"/>
                        <a:t>debe incluir información sobre James </a:t>
                      </a:r>
                      <a:r>
                        <a:rPr lang="es-MX" sz="1000" u="none" baseline="0" dirty="0" err="1" smtClean="0"/>
                        <a:t>Plimpton</a:t>
                      </a:r>
                      <a:r>
                        <a:rPr lang="es-MX" sz="1000" u="none" baseline="0" dirty="0" smtClean="0"/>
                        <a:t>, encontrada en ambos pasajes (hizo el primer patín de cuatro ruedas, el primer patín que podía girar, sus patines eran fáciles de usar).  La información que es diferente, en </a:t>
                      </a:r>
                      <a:r>
                        <a:rPr lang="es-MX" sz="1000" b="1" i="1" u="none" baseline="0" dirty="0" smtClean="0"/>
                        <a:t>La historia de los patines sobre ruedas</a:t>
                      </a:r>
                      <a:r>
                        <a:rPr lang="es-MX" sz="1000" u="none" baseline="0" dirty="0" smtClean="0"/>
                        <a:t>  podría incluir los nombres de los inventores, fechas y cómo cada patín era mejor que el anterior.  La información que es diferente en </a:t>
                      </a:r>
                      <a:r>
                        <a:rPr lang="es-MX" sz="1000" b="1" i="1" u="none" baseline="0" dirty="0" smtClean="0"/>
                        <a:t>El padre del patinaje sobre ruedas</a:t>
                      </a:r>
                      <a:r>
                        <a:rPr lang="es-MX" sz="1000" b="0" i="0" u="none" baseline="0" dirty="0" smtClean="0"/>
                        <a:t>, debería incluir información sobre la vida de James que no se mencionó en </a:t>
                      </a:r>
                      <a:r>
                        <a:rPr lang="es-MX" sz="1000" b="1" i="1" u="none" baseline="0" dirty="0" smtClean="0"/>
                        <a:t> La historia de los patines sobre ruedas</a:t>
                      </a:r>
                      <a:r>
                        <a:rPr lang="es-MX" sz="1000" b="0" i="1" u="none" baseline="0" dirty="0" smtClean="0"/>
                        <a:t> </a:t>
                      </a:r>
                      <a:r>
                        <a:rPr lang="es-MX" sz="1000" b="0" i="0" u="none" baseline="0" dirty="0" smtClean="0"/>
                        <a:t>(hay muchos detalles listados).  </a:t>
                      </a:r>
                      <a:endParaRPr lang="es-MX" sz="1000" u="none" baseline="0" dirty="0" smtClean="0"/>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sz="1200" baseline="0" dirty="0" smtClean="0"/>
                    </a:p>
                  </a:txBody>
                  <a:tcPr marL="97536" marR="97536" marT="50292" marB="50292"/>
                </a:tc>
              </a:tr>
              <a:tr h="301752">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s-ES" sz="1300" b="1" i="0" u="none" strike="noStrike" kern="1200" cap="none" spc="0" normalizeH="0" baseline="0" noProof="0" dirty="0" smtClean="0">
                          <a:ln>
                            <a:noFill/>
                          </a:ln>
                          <a:solidFill>
                            <a:prstClr val="black"/>
                          </a:solidFill>
                          <a:effectLst/>
                          <a:uLnTx/>
                          <a:uFillTx/>
                          <a:latin typeface="+mn-lt"/>
                          <a:ea typeface="+mn-ea"/>
                          <a:cs typeface="+mn-cs"/>
                        </a:rPr>
                        <a:t>Ejemplo de respuesta en el “lenguaje” del estudiante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lang="en-US" sz="1000" dirty="0"/>
                    </a:p>
                  </a:txBody>
                  <a:tcPr/>
                </a:tc>
              </a:tr>
              <a:tr h="384048">
                <a:tc>
                  <a:txBody>
                    <a:bodyPr/>
                    <a:lstStyle/>
                    <a:p>
                      <a:pPr algn="ctr">
                        <a:spcBef>
                          <a:spcPts val="0"/>
                        </a:spcBef>
                        <a:spcAft>
                          <a:spcPts val="0"/>
                        </a:spcAft>
                      </a:pPr>
                      <a:r>
                        <a:rPr lang="es-419" sz="2000" b="1" noProof="0" dirty="0" smtClean="0">
                          <a:solidFill>
                            <a:schemeClr val="tx1"/>
                          </a:solidFill>
                        </a:rPr>
                        <a:t>2</a:t>
                      </a:r>
                      <a:endParaRPr lang="es-419" sz="2000" b="1" noProof="0"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419" sz="1000" i="1" noProof="0" dirty="0" smtClean="0"/>
                        <a:t>El</a:t>
                      </a:r>
                      <a:r>
                        <a:rPr lang="es-419" sz="1000" i="1" baseline="0" noProof="0" dirty="0" smtClean="0"/>
                        <a:t> estudiante presenta </a:t>
                      </a:r>
                      <a:r>
                        <a:rPr lang="es-419" sz="1000" b="1" i="1" u="sng" baseline="0" noProof="0" dirty="0" smtClean="0"/>
                        <a:t>suficientes detalles relevantes</a:t>
                      </a:r>
                      <a:r>
                        <a:rPr lang="es-419" sz="1000" b="1" i="1" u="none" baseline="0" noProof="0" dirty="0" smtClean="0"/>
                        <a:t> </a:t>
                      </a:r>
                      <a:r>
                        <a:rPr lang="es-419" sz="1000" b="0" i="1" u="none" baseline="0" noProof="0" dirty="0" smtClean="0"/>
                        <a:t> </a:t>
                      </a:r>
                      <a:r>
                        <a:rPr lang="es-419" sz="1000" i="1" baseline="0" noProof="0" dirty="0" smtClean="0"/>
                        <a:t>con diferencias </a:t>
                      </a:r>
                      <a:r>
                        <a:rPr lang="es-419" sz="1000" b="0" i="1" u="none" baseline="0" noProof="0" dirty="0" smtClean="0"/>
                        <a:t>(4-5 hechos) </a:t>
                      </a:r>
                      <a:r>
                        <a:rPr lang="es-419" sz="1000" b="0" i="1" baseline="0" noProof="0" dirty="0" smtClean="0"/>
                        <a:t>de </a:t>
                      </a:r>
                      <a:r>
                        <a:rPr lang="es-419" sz="1000" i="1" baseline="0" noProof="0" dirty="0" smtClean="0"/>
                        <a:t>ambos pasajes, y detalles compartidos/iguales (2-3 hechos) entre ambos pasajes. </a:t>
                      </a:r>
                    </a:p>
                  </a:txBody>
                  <a:tcPr marL="103632" marR="103632" marT="50292" marB="50292">
                    <a:lnR w="12700" cap="flat" cmpd="sng" algn="ctr">
                      <a:solidFill>
                        <a:schemeClr val="tx1"/>
                      </a:solidFill>
                      <a:prstDash val="solid"/>
                      <a:round/>
                      <a:headEnd type="none" w="med" len="med"/>
                      <a:tailEnd type="none" w="med" len="med"/>
                    </a:lnR>
                    <a:noFill/>
                  </a:tcPr>
                </a:tc>
              </a:tr>
              <a:tr h="359664">
                <a:tc>
                  <a:txBody>
                    <a:bodyPr/>
                    <a:lstStyle/>
                    <a:p>
                      <a:pPr algn="ctr">
                        <a:spcBef>
                          <a:spcPts val="0"/>
                        </a:spcBef>
                        <a:spcAft>
                          <a:spcPts val="0"/>
                        </a:spcAft>
                      </a:pPr>
                      <a:r>
                        <a:rPr lang="es-419" sz="2000" b="1" noProof="0" dirty="0" smtClean="0">
                          <a:solidFill>
                            <a:schemeClr val="tx1"/>
                          </a:solidFill>
                        </a:rPr>
                        <a:t>1</a:t>
                      </a:r>
                      <a:endParaRPr lang="es-419" sz="2000" b="1" noProof="0"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i="1" noProof="0" dirty="0" smtClean="0"/>
                        <a:t>El</a:t>
                      </a:r>
                      <a:r>
                        <a:rPr lang="es-419" sz="1000" i="1" baseline="0" noProof="0" dirty="0" smtClean="0"/>
                        <a:t> estudiante presenta </a:t>
                      </a:r>
                      <a:r>
                        <a:rPr lang="es-419" sz="1000" b="1" i="1" u="sng" baseline="0" noProof="0" dirty="0" smtClean="0"/>
                        <a:t>detalles relevantes limitados</a:t>
                      </a:r>
                      <a:r>
                        <a:rPr lang="es-419" sz="1000" b="1" i="1" u="none" baseline="0" noProof="0" dirty="0" smtClean="0"/>
                        <a:t> </a:t>
                      </a:r>
                      <a:r>
                        <a:rPr lang="es-ES" sz="1000" i="1" baseline="0" noProof="0" dirty="0" smtClean="0"/>
                        <a:t>con diferencias (2-3 hechos)</a:t>
                      </a:r>
                      <a:r>
                        <a:rPr lang="es-419" sz="1000" i="1" baseline="0" noProof="0" dirty="0" smtClean="0"/>
                        <a:t> de ambos pasajes, </a:t>
                      </a:r>
                      <a:r>
                        <a:rPr lang="es-ES" sz="1000" i="1" baseline="0" noProof="0" dirty="0" smtClean="0"/>
                        <a:t>y detalles compartidos/iguales (1hecho) entre ambos pasajes. </a:t>
                      </a:r>
                    </a:p>
                  </a:txBody>
                  <a:tcPr marL="103632" marR="103632" marT="50292" marB="50292">
                    <a:lnR w="12700" cap="flat" cmpd="sng" algn="ctr">
                      <a:solidFill>
                        <a:schemeClr val="tx1"/>
                      </a:solidFill>
                      <a:prstDash val="solid"/>
                      <a:round/>
                      <a:headEnd type="none" w="med" len="med"/>
                      <a:tailEnd type="none" w="med" len="med"/>
                    </a:lnR>
                    <a:noFill/>
                  </a:tcPr>
                </a:tc>
              </a:tr>
              <a:tr h="182880">
                <a:tc>
                  <a:txBody>
                    <a:bodyPr/>
                    <a:lstStyle/>
                    <a:p>
                      <a:pPr algn="ctr">
                        <a:spcBef>
                          <a:spcPts val="0"/>
                        </a:spcBef>
                        <a:spcAft>
                          <a:spcPts val="0"/>
                        </a:spcAft>
                      </a:pPr>
                      <a:r>
                        <a:rPr lang="es-419" sz="2000" b="1" noProof="0" dirty="0" smtClean="0">
                          <a:solidFill>
                            <a:schemeClr val="tx1"/>
                          </a:solidFill>
                        </a:rPr>
                        <a:t>0</a:t>
                      </a:r>
                      <a:endParaRPr lang="es-419" sz="2000" b="1" noProof="0"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s-419" sz="1000" i="1" noProof="0" dirty="0" smtClean="0"/>
                        <a:t>El estudiante no presenta</a:t>
                      </a:r>
                      <a:r>
                        <a:rPr lang="es-419" sz="1000" i="1" baseline="0" noProof="0" dirty="0" smtClean="0"/>
                        <a:t> evidencia de que puede distinguir entre la información relevante e irrelevante sobre la pregunta.</a:t>
                      </a:r>
                      <a:endParaRPr lang="es-419" sz="1000" i="1" noProof="0" dirty="0" smtClean="0"/>
                    </a:p>
                  </a:txBody>
                  <a:tcPr marL="103632" marR="103632" marT="50292" marB="50292"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77071435"/>
              </p:ext>
            </p:extLst>
          </p:nvPr>
        </p:nvGraphicFramePr>
        <p:xfrm>
          <a:off x="5029200" y="8991600"/>
          <a:ext cx="2286000" cy="487680"/>
        </p:xfrm>
        <a:graphic>
          <a:graphicData uri="http://schemas.openxmlformats.org/drawingml/2006/table">
            <a:tbl>
              <a:tblPr/>
              <a:tblGrid>
                <a:gridCol w="2286000"/>
              </a:tblGrid>
              <a:tr h="76200">
                <a:tc>
                  <a:txBody>
                    <a:bodyPr/>
                    <a:lstStyle/>
                    <a:p>
                      <a:pPr marL="0" marR="0" algn="ctr">
                        <a:lnSpc>
                          <a:spcPct val="100000"/>
                        </a:lnSpc>
                        <a:spcBef>
                          <a:spcPts val="0"/>
                        </a:spcBef>
                        <a:spcAft>
                          <a:spcPts val="0"/>
                        </a:spcAft>
                      </a:pPr>
                      <a:r>
                        <a:rPr lang="es-419" sz="800" b="1" noProof="0" dirty="0" smtClean="0">
                          <a:latin typeface="+mn-lt"/>
                          <a:ea typeface="Calibri"/>
                          <a:cs typeface="Times New Roman"/>
                        </a:rPr>
                        <a:t>Hacia RI.2.9   </a:t>
                      </a:r>
                      <a:endParaRPr lang="es-419" sz="800" b="1" noProof="0" dirty="0">
                        <a:latin typeface="+mn-lt"/>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280">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419" sz="800" b="1" noProof="0" dirty="0" smtClean="0">
                          <a:solidFill>
                            <a:srgbClr val="000000"/>
                          </a:solidFill>
                          <a:effectLst/>
                          <a:latin typeface="+mn-lt"/>
                          <a:ea typeface="Times New Roman"/>
                          <a:cs typeface="Times New Roman"/>
                        </a:rPr>
                        <a:t>Completa un diagrama </a:t>
                      </a:r>
                      <a:r>
                        <a:rPr lang="es-419" sz="800" b="1" noProof="0" dirty="0" err="1" smtClean="0">
                          <a:solidFill>
                            <a:srgbClr val="000000"/>
                          </a:solidFill>
                          <a:effectLst/>
                          <a:latin typeface="+mn-lt"/>
                          <a:ea typeface="Times New Roman"/>
                          <a:cs typeface="Times New Roman"/>
                        </a:rPr>
                        <a:t>Venn</a:t>
                      </a:r>
                      <a:r>
                        <a:rPr lang="es-419" sz="800" b="1" noProof="0" dirty="0" smtClean="0">
                          <a:solidFill>
                            <a:srgbClr val="000000"/>
                          </a:solidFill>
                          <a:effectLst/>
                          <a:latin typeface="+mn-lt"/>
                          <a:ea typeface="Times New Roman"/>
                          <a:cs typeface="Times New Roman"/>
                        </a:rPr>
                        <a:t> para comparar y contrastar puntos importantes en dos textos sobre</a:t>
                      </a:r>
                      <a:r>
                        <a:rPr lang="es-419" sz="800" b="1" baseline="0" noProof="0" dirty="0" smtClean="0">
                          <a:solidFill>
                            <a:srgbClr val="000000"/>
                          </a:solidFill>
                          <a:effectLst/>
                          <a:latin typeface="+mn-lt"/>
                          <a:ea typeface="Times New Roman"/>
                          <a:cs typeface="Times New Roman"/>
                        </a:rPr>
                        <a:t> el mismo tema</a:t>
                      </a:r>
                      <a:r>
                        <a:rPr lang="es-419" sz="800" b="1" noProof="0" dirty="0" smtClean="0">
                          <a:solidFill>
                            <a:srgbClr val="000000"/>
                          </a:solidFill>
                          <a:effectLst/>
                          <a:latin typeface="+mn-lt"/>
                          <a:ea typeface="Times New Roman"/>
                          <a:cs typeface="Times New Roman"/>
                        </a:rPr>
                        <a:t>.  </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3185862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2712037"/>
              </p:ext>
            </p:extLst>
          </p:nvPr>
        </p:nvGraphicFramePr>
        <p:xfrm>
          <a:off x="323850" y="383905"/>
          <a:ext cx="7043738" cy="9080279"/>
        </p:xfrm>
        <a:graphic>
          <a:graphicData uri="http://schemas.openxmlformats.org/drawingml/2006/table">
            <a:tbl>
              <a:tblPr firstRow="1" bandRow="1">
                <a:tableStyleId>{5940675A-B579-460E-94D1-54222C63F5DA}</a:tableStyleId>
              </a:tblPr>
              <a:tblGrid>
                <a:gridCol w="566738"/>
                <a:gridCol w="6477000"/>
              </a:tblGrid>
              <a:tr h="515257">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mn-lt"/>
                          <a:ea typeface="Calibri"/>
                          <a:cs typeface="Times New Roman"/>
                        </a:rPr>
                        <a:t>Nota:  Los “escritos breves” no deben tomar más de 10 minutos.   Los escritos breves se califican con una rúbrica de 2-3 puntos. Las composiciones completas se califican con una rúbrica de 4 puntos. La diferencia entre esta rúbrica y las rúbricas de Respuesta construida-Lectura, es que la  </a:t>
                      </a:r>
                      <a:r>
                        <a:rPr kumimoji="0" lang="es-419" sz="1000" b="1" i="0" u="none" strike="noStrike" kern="1200" cap="none" spc="0" normalizeH="0" baseline="0" noProof="0" dirty="0" smtClean="0">
                          <a:ln>
                            <a:noFill/>
                          </a:ln>
                          <a:solidFill>
                            <a:prstClr val="black"/>
                          </a:solidFill>
                          <a:effectLst/>
                          <a:uLnTx/>
                          <a:uFillTx/>
                          <a:latin typeface="+mn-lt"/>
                          <a:ea typeface="Calibri"/>
                          <a:cs typeface="Times New Roman"/>
                        </a:rPr>
                        <a:t>Rúbrica de Escrito Breve está evaluando el dominio de la escritura </a:t>
                      </a:r>
                      <a:r>
                        <a:rPr kumimoji="0" lang="es-419" sz="1000" b="0" i="0" u="none" strike="noStrike" kern="1200" cap="none" spc="0" normalizeH="0" baseline="0" noProof="0" dirty="0" smtClean="0">
                          <a:ln>
                            <a:noFill/>
                          </a:ln>
                          <a:solidFill>
                            <a:prstClr val="black"/>
                          </a:solidFill>
                          <a:effectLst/>
                          <a:uLnTx/>
                          <a:uFillTx/>
                          <a:latin typeface="+mn-lt"/>
                          <a:ea typeface="Calibri"/>
                          <a:cs typeface="Times New Roman"/>
                        </a:rPr>
                        <a:t>en un área específica, mientras que las rúbricas de lectura están evaluando la comprensión.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324104">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s-419" sz="1600" b="1" i="0" u="none" strike="noStrike" kern="1200" cap="none" spc="0" normalizeH="0" baseline="0" noProof="0" dirty="0" smtClean="0">
                          <a:ln>
                            <a:noFill/>
                          </a:ln>
                          <a:solidFill>
                            <a:prstClr val="black"/>
                          </a:solidFill>
                          <a:effectLst/>
                          <a:uLnTx/>
                          <a:uFillTx/>
                          <a:latin typeface="+mn-lt"/>
                          <a:ea typeface="+mn-ea"/>
                          <a:cs typeface="+mn-cs"/>
                        </a:rPr>
                        <a:t>Pre-evaluación Trimestre 4: Clave para la </a:t>
                      </a:r>
                      <a:r>
                        <a:rPr kumimoji="0" lang="es-419" sz="1600" b="1" i="0" u="sng" strike="noStrike" kern="1200" cap="none" spc="0" normalizeH="0" baseline="0" noProof="0" dirty="0" smtClean="0">
                          <a:ln>
                            <a:noFill/>
                          </a:ln>
                          <a:solidFill>
                            <a:prstClr val="black"/>
                          </a:solidFill>
                          <a:effectLst/>
                          <a:uLnTx/>
                          <a:uFillTx/>
                          <a:latin typeface="+mn-lt"/>
                          <a:ea typeface="+mn-ea"/>
                          <a:cs typeface="+mn-cs"/>
                        </a:rPr>
                        <a:t>Respuesta Construida del Escrito Breve</a:t>
                      </a: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390287">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u="sng" dirty="0" err="1" smtClean="0">
                          <a:solidFill>
                            <a:schemeClr val="tx1"/>
                          </a:solidFill>
                        </a:rPr>
                        <a:t>Organización</a:t>
                      </a:r>
                      <a:r>
                        <a:rPr lang="en-US" sz="1500" b="1" u="sng" dirty="0" smtClean="0">
                          <a:solidFill>
                            <a:schemeClr val="tx1"/>
                          </a:solidFill>
                        </a:rPr>
                        <a:t>:  </a:t>
                      </a:r>
                      <a:r>
                        <a:rPr lang="en-US" sz="1500" b="1" u="sng" dirty="0" err="1" smtClean="0">
                          <a:solidFill>
                            <a:schemeClr val="tx1"/>
                          </a:solidFill>
                        </a:rPr>
                        <a:t>Conclusión</a:t>
                      </a:r>
                      <a:endParaRPr lang="en-US" sz="1500" b="1" u="sng" dirty="0" smtClean="0">
                        <a:solidFill>
                          <a:schemeClr val="tx1"/>
                        </a:solidFill>
                      </a:endParaRP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r>
              <a:tr h="451830">
                <a:tc gridSpan="2">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200" b="1" kern="1200" dirty="0" err="1" smtClean="0">
                          <a:solidFill>
                            <a:schemeClr val="tx1"/>
                          </a:solidFill>
                          <a:effectLst/>
                          <a:latin typeface="+mn-lt"/>
                          <a:ea typeface="+mn-ea"/>
                          <a:cs typeface="+mn-cs"/>
                        </a:rPr>
                        <a:t>Estándar</a:t>
                      </a:r>
                      <a:r>
                        <a:rPr lang="en-US" sz="1200" b="1" kern="1200" dirty="0" smtClean="0">
                          <a:solidFill>
                            <a:schemeClr val="tx1"/>
                          </a:solidFill>
                          <a:effectLst/>
                          <a:latin typeface="+mn-lt"/>
                          <a:ea typeface="+mn-ea"/>
                          <a:cs typeface="+mn-cs"/>
                        </a:rPr>
                        <a:t>:</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W.2.1</a:t>
                      </a:r>
                    </a:p>
                    <a:p>
                      <a:pPr marL="0" marR="0" indent="0" algn="l" defTabSz="1018809" rtl="0" eaLnBrk="1" fontAlgn="auto" latinLnBrk="0" hangingPunct="1">
                        <a:lnSpc>
                          <a:spcPct val="100000"/>
                        </a:lnSpc>
                        <a:spcBef>
                          <a:spcPts val="0"/>
                        </a:spcBef>
                        <a:spcAft>
                          <a:spcPts val="0"/>
                        </a:spcAft>
                        <a:buClrTx/>
                        <a:buSzTx/>
                        <a:buFont typeface="+mj-lt"/>
                        <a:buNone/>
                        <a:tabLst/>
                        <a:defRPr/>
                      </a:pPr>
                      <a:r>
                        <a:rPr lang="es-ES" sz="1200" kern="1200" dirty="0" smtClean="0">
                          <a:solidFill>
                            <a:schemeClr val="tx1"/>
                          </a:solidFill>
                          <a:effectLst/>
                          <a:latin typeface="+mn-lt"/>
                          <a:ea typeface="+mn-ea"/>
                          <a:cs typeface="+mn-cs"/>
                        </a:rPr>
                        <a:t>Escriben propuestas de opinión en las cuales presentan el tema o libro sobre el cual están escribiendo, expresan su opinión, ofrecen las razones para esa opinión, usan palabras de enlace (por ejemplo: porque, y, también) para </a:t>
                      </a:r>
                      <a:r>
                        <a:rPr lang="es-ES" sz="1200" b="1" u="sng" kern="1200" dirty="0" smtClean="0">
                          <a:solidFill>
                            <a:schemeClr val="tx1"/>
                          </a:solidFill>
                          <a:effectLst/>
                          <a:latin typeface="+mn-lt"/>
                          <a:ea typeface="+mn-ea"/>
                          <a:cs typeface="+mn-cs"/>
                        </a:rPr>
                        <a:t>conectar la opinión y las razones</a:t>
                      </a:r>
                      <a:r>
                        <a:rPr lang="es-ES" sz="1200" b="1" u="none" kern="1200" dirty="0" smtClean="0">
                          <a:solidFill>
                            <a:schemeClr val="tx1"/>
                          </a:solidFill>
                          <a:effectLst/>
                          <a:latin typeface="+mn-lt"/>
                          <a:ea typeface="+mn-ea"/>
                          <a:cs typeface="+mn-cs"/>
                        </a:rPr>
                        <a:t> </a:t>
                      </a:r>
                      <a:r>
                        <a:rPr lang="es-ES" sz="1200" kern="1200" dirty="0" smtClean="0">
                          <a:solidFill>
                            <a:schemeClr val="tx1"/>
                          </a:solidFill>
                          <a:effectLst/>
                          <a:latin typeface="+mn-lt"/>
                          <a:ea typeface="+mn-ea"/>
                          <a:cs typeface="+mn-cs"/>
                        </a:rPr>
                        <a:t>y proporcionan una declaración o sección final. </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s-ES" sz="1200" kern="1200" dirty="0" smtClean="0">
                        <a:solidFill>
                          <a:schemeClr val="tx1"/>
                        </a:solidFill>
                        <a:effectLst/>
                        <a:latin typeface="+mn-lt"/>
                        <a:ea typeface="+mn-ea"/>
                        <a:cs typeface="+mn-cs"/>
                      </a:endParaRP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s-ES" sz="1200" kern="1200" dirty="0" smtClean="0">
                          <a:solidFill>
                            <a:schemeClr val="tx1"/>
                          </a:solidFill>
                          <a:effectLst/>
                          <a:latin typeface="+mn-lt"/>
                          <a:ea typeface="+mn-ea"/>
                          <a:cs typeface="+mn-cs"/>
                        </a:rPr>
                        <a:t>Objetivo 6a</a:t>
                      </a: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1315575">
                <a:tc gridSpan="2">
                  <a:txBody>
                    <a:bodyPr/>
                    <a:lstStyle/>
                    <a:p>
                      <a:pPr marL="401638" marR="0" indent="-346075" algn="l" defTabSz="1018809" rtl="0" eaLnBrk="1" fontAlgn="auto" latinLnBrk="0" hangingPunct="1">
                        <a:lnSpc>
                          <a:spcPct val="100000"/>
                        </a:lnSpc>
                        <a:spcBef>
                          <a:spcPts val="0"/>
                        </a:spcBef>
                        <a:spcAft>
                          <a:spcPts val="0"/>
                        </a:spcAft>
                        <a:buClrTx/>
                        <a:buSzTx/>
                        <a:buFont typeface="+mj-lt"/>
                        <a:buAutoNum type="arabicPeriod" startAt="17"/>
                        <a:tabLst/>
                        <a:defRPr/>
                      </a:pPr>
                      <a:r>
                        <a:rPr lang="es-ES" sz="1200" b="1" dirty="0" smtClean="0">
                          <a:solidFill>
                            <a:schemeClr val="tx1"/>
                          </a:solidFill>
                        </a:rPr>
                        <a:t>El comienzo</a:t>
                      </a:r>
                      <a:r>
                        <a:rPr lang="es-ES" sz="1200" b="1" baseline="0" dirty="0" smtClean="0">
                          <a:solidFill>
                            <a:schemeClr val="tx1"/>
                          </a:solidFill>
                        </a:rPr>
                        <a:t> del escrito del estudiante no presenta su opinión.  Escribe un párrafo de introducción que presente la opinión y que explique de qué trata el tema. </a:t>
                      </a:r>
                    </a:p>
                    <a:p>
                      <a:pPr marL="401638" marR="0" indent="-346075" algn="l" defTabSz="1018809" rtl="0" eaLnBrk="1" fontAlgn="auto" latinLnBrk="0" hangingPunct="1">
                        <a:lnSpc>
                          <a:spcPct val="100000"/>
                        </a:lnSpc>
                        <a:spcBef>
                          <a:spcPts val="0"/>
                        </a:spcBef>
                        <a:spcAft>
                          <a:spcPts val="0"/>
                        </a:spcAft>
                        <a:buClrTx/>
                        <a:buSzTx/>
                        <a:buFont typeface="+mj-lt"/>
                        <a:buAutoNum type="arabicPeriod" startAt="17"/>
                        <a:tabLst/>
                        <a:defRPr/>
                      </a:pPr>
                      <a:endParaRPr lang="es-ES" sz="1200" b="1" baseline="0" dirty="0" smtClean="0">
                        <a:solidFill>
                          <a:schemeClr val="tx1"/>
                        </a:solidFill>
                      </a:endParaRPr>
                    </a:p>
                    <a:p>
                      <a:pPr marL="1031875" marR="0" indent="-976313" algn="l" defTabSz="1018809" rtl="0" eaLnBrk="1" fontAlgn="auto" latinLnBrk="0" hangingPunct="1">
                        <a:lnSpc>
                          <a:spcPct val="100000"/>
                        </a:lnSpc>
                        <a:spcBef>
                          <a:spcPts val="0"/>
                        </a:spcBef>
                        <a:spcAft>
                          <a:spcPts val="0"/>
                        </a:spcAft>
                        <a:buClrTx/>
                        <a:buSzTx/>
                        <a:buFont typeface="+mj-lt"/>
                        <a:buNone/>
                        <a:tabLst/>
                        <a:defRPr/>
                      </a:pPr>
                      <a:r>
                        <a:rPr lang="es-ES" sz="1200" b="1" baseline="0" dirty="0" smtClean="0">
                          <a:solidFill>
                            <a:schemeClr val="tx1"/>
                          </a:solidFill>
                        </a:rPr>
                        <a:t>         Pregunta:  Un estudiante está escribiendo un artículo de opinión para su clase sobre el patinaje sobre ruedas.  Lee el borrador del artículo y completa la tarea.</a:t>
                      </a:r>
                      <a:endParaRPr lang="en-US" sz="1200" b="1" dirty="0" smtClean="0">
                        <a:solidFill>
                          <a:schemeClr val="tx1"/>
                        </a:solidFill>
                      </a:endParaRPr>
                    </a:p>
                    <a:p>
                      <a:pPr marL="55563" marR="0" indent="0" algn="l" defTabSz="1018809" rtl="0" eaLnBrk="1" fontAlgn="auto" latinLnBrk="0" hangingPunct="1">
                        <a:lnSpc>
                          <a:spcPct val="100000"/>
                        </a:lnSpc>
                        <a:spcBef>
                          <a:spcPts val="0"/>
                        </a:spcBef>
                        <a:spcAft>
                          <a:spcPts val="0"/>
                        </a:spcAft>
                        <a:buClrTx/>
                        <a:buSzTx/>
                        <a:buFont typeface="+mj-lt"/>
                        <a:buNone/>
                        <a:tabLst/>
                        <a:defRPr/>
                      </a:pPr>
                      <a:endParaRPr lang="en-US" sz="1200" b="1" dirty="0" smtClean="0">
                        <a:solidFill>
                          <a:schemeClr val="tx1"/>
                        </a:solidFill>
                      </a:endParaRPr>
                    </a:p>
                    <a:p>
                      <a:pPr marL="169863" marR="0" indent="-169863" algn="l" defTabSz="1018809" rtl="0" eaLnBrk="1" fontAlgn="auto" latinLnBrk="0" hangingPunct="1">
                        <a:lnSpc>
                          <a:spcPct val="100000"/>
                        </a:lnSpc>
                        <a:spcBef>
                          <a:spcPts val="0"/>
                        </a:spcBef>
                        <a:spcAft>
                          <a:spcPts val="0"/>
                        </a:spcAft>
                        <a:buClrTx/>
                        <a:buSzTx/>
                        <a:buFont typeface="+mj-lt"/>
                        <a:buNone/>
                        <a:tabLst/>
                        <a:defRPr/>
                      </a:pPr>
                      <a:r>
                        <a:rPr lang="en-US" sz="1200" b="1" baseline="0" dirty="0" smtClean="0">
                          <a:solidFill>
                            <a:schemeClr val="tx1"/>
                          </a:solidFill>
                        </a:rPr>
                        <a:t>      </a:t>
                      </a:r>
                      <a:r>
                        <a:rPr lang="es-ES" sz="1400" b="0" baseline="0" dirty="0" smtClean="0">
                          <a:solidFill>
                            <a:schemeClr val="tx1"/>
                          </a:solidFill>
                        </a:rPr>
                        <a:t>James </a:t>
                      </a:r>
                      <a:r>
                        <a:rPr lang="es-ES" sz="1400" b="0" baseline="0" dirty="0" err="1" smtClean="0">
                          <a:solidFill>
                            <a:schemeClr val="tx1"/>
                          </a:solidFill>
                        </a:rPr>
                        <a:t>Plimpton</a:t>
                      </a:r>
                      <a:r>
                        <a:rPr lang="es-ES" sz="1400" b="0" baseline="0" dirty="0" smtClean="0">
                          <a:solidFill>
                            <a:schemeClr val="tx1"/>
                          </a:solidFill>
                        </a:rPr>
                        <a:t> comenzó a patinar porque estaba enfermo y el médico le dijo que hiciera ejercicio al aire libre. A la gente le gusta estar al aire libre o en una pista de patinaje con su familia y amigos. Algunas personas hasta piensan que es un deporte y hacen competencias.</a:t>
                      </a:r>
                    </a:p>
                    <a:p>
                      <a:pPr marL="55563" marR="0" indent="0" algn="l" defTabSz="1018809" rtl="0" eaLnBrk="1" fontAlgn="auto" latinLnBrk="0" hangingPunct="1">
                        <a:lnSpc>
                          <a:spcPct val="100000"/>
                        </a:lnSpc>
                        <a:spcBef>
                          <a:spcPts val="0"/>
                        </a:spcBef>
                        <a:spcAft>
                          <a:spcPts val="0"/>
                        </a:spcAft>
                        <a:buClrTx/>
                        <a:buSzTx/>
                        <a:buFont typeface="+mj-lt"/>
                        <a:buNone/>
                        <a:tabLst/>
                        <a:defRPr/>
                      </a:pPr>
                      <a:endParaRPr lang="en-US" sz="1200" b="1" dirty="0" smtClean="0">
                        <a:solidFill>
                          <a:schemeClr val="tx1"/>
                        </a:solidFill>
                      </a:endParaRPr>
                    </a:p>
                    <a:p>
                      <a:pPr marL="0" marR="0" indent="0" algn="r" defTabSz="1018809" rtl="0" eaLnBrk="1" fontAlgn="auto" latinLnBrk="0" hangingPunct="1">
                        <a:lnSpc>
                          <a:spcPct val="100000"/>
                        </a:lnSpc>
                        <a:spcBef>
                          <a:spcPts val="0"/>
                        </a:spcBef>
                        <a:spcAft>
                          <a:spcPts val="0"/>
                        </a:spcAft>
                        <a:buClrTx/>
                        <a:buSzTx/>
                        <a:buFont typeface="+mj-lt"/>
                        <a:buNone/>
                        <a:tabLst/>
                        <a:defRPr/>
                      </a:pPr>
                      <a:r>
                        <a:rPr lang="es-419" sz="900" b="1" i="1" noProof="0" dirty="0" smtClean="0">
                          <a:solidFill>
                            <a:schemeClr val="tx1"/>
                          </a:solidFill>
                          <a:latin typeface="+mn-lt"/>
                          <a:cs typeface="Helvetica" pitchFamily="34" charset="0"/>
                        </a:rPr>
                        <a:t>Escribir</a:t>
                      </a:r>
                      <a:r>
                        <a:rPr lang="es-419" sz="900" b="1" i="1" baseline="0" noProof="0" dirty="0" smtClean="0">
                          <a:solidFill>
                            <a:schemeClr val="tx1"/>
                          </a:solidFill>
                          <a:latin typeface="+mn-lt"/>
                          <a:cs typeface="Helvetica" pitchFamily="34" charset="0"/>
                        </a:rPr>
                        <a:t> un texto breve, W.2.1d  palabras de enlace para unir opiniones y razones, Objetivo 6a </a:t>
                      </a:r>
                    </a:p>
                    <a:p>
                      <a:pPr marL="0" marR="0" indent="0" algn="r" defTabSz="1018809" rtl="0" eaLnBrk="1" fontAlgn="auto" latinLnBrk="0" hangingPunct="1">
                        <a:lnSpc>
                          <a:spcPct val="100000"/>
                        </a:lnSpc>
                        <a:spcBef>
                          <a:spcPts val="0"/>
                        </a:spcBef>
                        <a:spcAft>
                          <a:spcPts val="0"/>
                        </a:spcAft>
                        <a:buClrTx/>
                        <a:buSzTx/>
                        <a:buFont typeface="+mj-lt"/>
                        <a:buNone/>
                        <a:tabLst/>
                        <a:defRPr/>
                      </a:pPr>
                      <a:endParaRPr lang="es-419" sz="900" b="1" baseline="0" noProof="0" dirty="0" smtClean="0">
                        <a:solidFill>
                          <a:schemeClr val="tx1"/>
                        </a:solidFill>
                      </a:endParaRPr>
                    </a:p>
                  </a:txBody>
                  <a:tcPr marL="102012" marR="102012" marT="51090" marB="5109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r>
              <a:tr h="292173">
                <a:tc gridSpan="2">
                  <a:txBody>
                    <a:bodyPr/>
                    <a:lstStyle/>
                    <a:p>
                      <a:pPr marL="0" marR="0" indent="0" algn="ctr" defTabSz="914318" rtl="0" eaLnBrk="1" latinLnBrk="0" hangingPunct="1">
                        <a:lnSpc>
                          <a:spcPct val="100000"/>
                        </a:lnSpc>
                        <a:spcBef>
                          <a:spcPts val="0"/>
                        </a:spcBef>
                        <a:spcAft>
                          <a:spcPts val="0"/>
                        </a:spcAft>
                        <a:buClrTx/>
                        <a:buSzTx/>
                        <a:buFontTx/>
                        <a:buNone/>
                        <a:tabLst/>
                        <a:defRPr/>
                      </a:pPr>
                      <a:r>
                        <a:rPr lang="es-419" sz="1300" b="1" baseline="0" noProof="0" dirty="0" smtClean="0"/>
                        <a:t>Maestro/ Rúbrica “lenguaje de la respuesta”</a:t>
                      </a: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1505567">
                <a:tc gridSpan="2">
                  <a:txBody>
                    <a:bodyPr/>
                    <a:lstStyle/>
                    <a:p>
                      <a:pPr lvl="0" algn="l">
                        <a:defRPr sz="1800" b="0" i="0"/>
                      </a:pPr>
                      <a:r>
                        <a:rPr lang="es-419" sz="1200" b="0" u="sng" kern="1200" dirty="0" smtClean="0">
                          <a:solidFill>
                            <a:schemeClr val="tx1"/>
                          </a:solidFill>
                          <a:effectLst/>
                          <a:latin typeface="+mn-lt"/>
                          <a:ea typeface="+mn-ea"/>
                          <a:cs typeface="+mn-cs"/>
                        </a:rPr>
                        <a:t>Instrucciones  para calificar</a:t>
                      </a:r>
                      <a:r>
                        <a:rPr lang="es-419" sz="1200" b="0" u="none" kern="1200" dirty="0" smtClean="0">
                          <a:solidFill>
                            <a:schemeClr val="tx1"/>
                          </a:solidFill>
                          <a:effectLst/>
                          <a:latin typeface="+mn-lt"/>
                          <a:ea typeface="+mn-ea"/>
                          <a:cs typeface="+mn-cs"/>
                        </a:rPr>
                        <a:t>: </a:t>
                      </a:r>
                      <a:r>
                        <a:rPr lang="es-419" sz="1200" u="none" kern="1200" dirty="0" smtClean="0">
                          <a:solidFill>
                            <a:schemeClr val="tx1"/>
                          </a:solidFill>
                          <a:effectLst/>
                          <a:latin typeface="+mn-lt"/>
                          <a:ea typeface="+mn-ea"/>
                          <a:cs typeface="+mn-cs"/>
                        </a:rPr>
                        <a:t>Escriba una respuesta general de lo que los estudiantes podrían incluir en </a:t>
                      </a:r>
                      <a:r>
                        <a:rPr lang="es-419" sz="1200" u="none" kern="1200" smtClean="0">
                          <a:solidFill>
                            <a:schemeClr val="tx1"/>
                          </a:solidFill>
                          <a:effectLst/>
                          <a:latin typeface="+mn-lt"/>
                          <a:ea typeface="+mn-ea"/>
                          <a:cs typeface="+mn-cs"/>
                        </a:rPr>
                        <a:t>una contestación </a:t>
                      </a:r>
                      <a:r>
                        <a:rPr lang="es-419" sz="1200" u="none" kern="1200" dirty="0" smtClean="0">
                          <a:solidFill>
                            <a:schemeClr val="tx1"/>
                          </a:solidFill>
                          <a:effectLst/>
                          <a:latin typeface="+mn-lt"/>
                          <a:ea typeface="+mn-ea"/>
                          <a:cs typeface="+mn-cs"/>
                        </a:rPr>
                        <a:t>competente usando ejemplos del texto. Sea bien específico y </a:t>
                      </a:r>
                      <a:r>
                        <a:rPr lang="es-419" sz="1200" u="none" kern="1200" baseline="0" dirty="0" smtClean="0">
                          <a:solidFill>
                            <a:schemeClr val="tx1"/>
                          </a:solidFill>
                          <a:effectLst/>
                          <a:latin typeface="+mn-lt"/>
                          <a:ea typeface="+mn-ea"/>
                          <a:cs typeface="+mn-cs"/>
                        </a:rPr>
                        <a:t> “</a:t>
                      </a:r>
                      <a:r>
                        <a:rPr lang="es-419" sz="1200" u="none" kern="1200" dirty="0" smtClean="0">
                          <a:solidFill>
                            <a:schemeClr val="tx1"/>
                          </a:solidFill>
                          <a:effectLst/>
                          <a:latin typeface="+mn-lt"/>
                          <a:ea typeface="+mn-ea"/>
                          <a:cs typeface="+mn-cs"/>
                        </a:rPr>
                        <a:t>extenso”.</a:t>
                      </a:r>
                    </a:p>
                    <a:p>
                      <a:pPr lvl="0" algn="l">
                        <a:defRPr sz="1800" b="0" i="0"/>
                      </a:pPr>
                      <a:r>
                        <a:rPr lang="es-419" sz="1200" u="sng" kern="1200" dirty="0" smtClean="0">
                          <a:solidFill>
                            <a:schemeClr val="tx1"/>
                          </a:solidFill>
                          <a:effectLst/>
                          <a:latin typeface="+mn-lt"/>
                          <a:ea typeface="+mn-ea"/>
                          <a:cs typeface="+mn-cs"/>
                        </a:rPr>
                        <a:t>Lenguaje del maestro y notas de calificación: </a:t>
                      </a:r>
                    </a:p>
                    <a:p>
                      <a:pPr lvl="0" algn="l">
                        <a:defRPr sz="1800" b="0" i="0"/>
                      </a:pPr>
                      <a:r>
                        <a:rPr lang="es-419" sz="1200" b="1" dirty="0" smtClean="0">
                          <a:solidFill>
                            <a:schemeClr val="tx1"/>
                          </a:solidFill>
                          <a:latin typeface="+mn-lt"/>
                        </a:rPr>
                        <a:t>La</a:t>
                      </a:r>
                      <a:r>
                        <a:rPr lang="es-419" sz="1200" b="1" baseline="0" dirty="0" smtClean="0">
                          <a:solidFill>
                            <a:schemeClr val="tx1"/>
                          </a:solidFill>
                          <a:latin typeface="+mn-lt"/>
                        </a:rPr>
                        <a:t> respuesta del estudiante</a:t>
                      </a:r>
                      <a:r>
                        <a:rPr lang="es-419" sz="1200" b="1" dirty="0" smtClean="0">
                          <a:solidFill>
                            <a:schemeClr val="tx1"/>
                          </a:solidFill>
                          <a:latin typeface="+mn-lt"/>
                        </a:rPr>
                        <a:t> </a:t>
                      </a:r>
                      <a:r>
                        <a:rPr lang="es-419" sz="1200" b="0" dirty="0" smtClean="0">
                          <a:solidFill>
                            <a:schemeClr val="tx1"/>
                          </a:solidFill>
                          <a:latin typeface="+mn-lt"/>
                        </a:rPr>
                        <a:t>debe</a:t>
                      </a:r>
                      <a:r>
                        <a:rPr lang="es-419" sz="1200" b="0" baseline="0" dirty="0" smtClean="0">
                          <a:solidFill>
                            <a:schemeClr val="tx1"/>
                          </a:solidFill>
                          <a:latin typeface="+mn-lt"/>
                        </a:rPr>
                        <a:t> incluir un párrafo de introducción que exprese la opinión del estudiante basado en las razones que este ofrece acerca del patinaje sobre ruedas.  </a:t>
                      </a:r>
                      <a:r>
                        <a:rPr lang="es-419" sz="1200" b="0" dirty="0" smtClean="0">
                          <a:solidFill>
                            <a:schemeClr val="tx1"/>
                          </a:solidFill>
                          <a:latin typeface="+mn-lt"/>
                        </a:rPr>
                        <a:t>Algunas de las razones que el</a:t>
                      </a:r>
                      <a:r>
                        <a:rPr lang="es-419" sz="1200" b="0" baseline="0" dirty="0" smtClean="0">
                          <a:solidFill>
                            <a:schemeClr val="tx1"/>
                          </a:solidFill>
                          <a:latin typeface="+mn-lt"/>
                        </a:rPr>
                        <a:t> escritor (estudiante) establece son:  </a:t>
                      </a:r>
                      <a:r>
                        <a:rPr lang="es-419" sz="1200" b="0" dirty="0" smtClean="0">
                          <a:solidFill>
                            <a:schemeClr val="tx1"/>
                          </a:solidFill>
                          <a:latin typeface="+mn-lt"/>
                        </a:rPr>
                        <a:t>(1) ejercicio, (2) la gente</a:t>
                      </a:r>
                      <a:r>
                        <a:rPr lang="es-419" sz="1200" b="0" baseline="0" dirty="0" smtClean="0">
                          <a:solidFill>
                            <a:schemeClr val="tx1"/>
                          </a:solidFill>
                          <a:latin typeface="+mn-lt"/>
                        </a:rPr>
                        <a:t> disfruta estar con familiares y amigos, y </a:t>
                      </a:r>
                      <a:r>
                        <a:rPr lang="es-419" sz="1200" b="0" dirty="0" smtClean="0">
                          <a:solidFill>
                            <a:schemeClr val="tx1"/>
                          </a:solidFill>
                          <a:latin typeface="+mn-lt"/>
                        </a:rPr>
                        <a:t> (3) patinar es también un deporte.   </a:t>
                      </a:r>
                    </a:p>
                    <a:p>
                      <a:pPr lvl="0" algn="l">
                        <a:defRPr sz="1800" b="0" i="0"/>
                      </a:pPr>
                      <a:r>
                        <a:rPr lang="es-419" sz="1200" b="0" dirty="0" smtClean="0">
                          <a:solidFill>
                            <a:schemeClr val="tx1"/>
                          </a:solidFill>
                          <a:uFill>
                            <a:solidFill/>
                          </a:uFill>
                          <a:latin typeface="+mn-lt"/>
                        </a:rPr>
                        <a:t>La respuesta del estudiante debe conectar estas razones</a:t>
                      </a:r>
                      <a:r>
                        <a:rPr lang="es-419" sz="1200" b="0" baseline="0" dirty="0" smtClean="0">
                          <a:solidFill>
                            <a:schemeClr val="tx1"/>
                          </a:solidFill>
                          <a:uFill>
                            <a:solidFill/>
                          </a:uFill>
                          <a:latin typeface="+mn-lt"/>
                        </a:rPr>
                        <a:t> a un párrafo de introducción que apoye estas razones, estableciendo una opinión específica.  </a:t>
                      </a:r>
                      <a:endParaRPr lang="es-419" sz="1200" b="0" dirty="0" smtClean="0">
                        <a:solidFill>
                          <a:schemeClr val="tx1"/>
                        </a:solidFill>
                        <a:uFill>
                          <a:solidFill/>
                        </a:uFill>
                        <a:latin typeface="+mn-lt"/>
                      </a:endParaRP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93769">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300" b="1" dirty="0" smtClean="0"/>
                        <a:t>Ejemplo de respuesta en el “lenguaje” del estudiante para un Escrito Breve</a:t>
                      </a:r>
                    </a:p>
                  </a:txBody>
                  <a:tcPr marL="102012" marR="102012" marT="51090" marB="5109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393193">
                <a:tc>
                  <a:txBody>
                    <a:bodyPr/>
                    <a:lstStyle/>
                    <a:p>
                      <a:pPr algn="ctr"/>
                      <a:r>
                        <a:rPr lang="es-419" sz="1500" b="1" i="0" baseline="0" dirty="0" smtClean="0">
                          <a:solidFill>
                            <a:schemeClr val="tx1"/>
                          </a:solidFill>
                        </a:rPr>
                        <a:t>2</a:t>
                      </a: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dirty="0" smtClean="0">
                          <a:solidFill>
                            <a:schemeClr val="tx1"/>
                          </a:solidFill>
                        </a:rPr>
                        <a:t>El estudiante</a:t>
                      </a:r>
                      <a:r>
                        <a:rPr lang="es-419" sz="1000" b="0" i="1" baseline="0" dirty="0" smtClean="0">
                          <a:solidFill>
                            <a:schemeClr val="tx1"/>
                          </a:solidFill>
                        </a:rPr>
                        <a:t> proporciona un párrafo de introducción con una o más declaraciones de opinión que apoyan suficientemente las razones ofrecidas.</a:t>
                      </a:r>
                      <a:endParaRPr lang="es-419" sz="1000" b="0" i="1" dirty="0" smtClean="0">
                        <a:solidFill>
                          <a:schemeClr val="tx1"/>
                        </a:solidFill>
                      </a:endParaRPr>
                    </a:p>
                    <a:p>
                      <a:pPr marL="0" marR="0" indent="0" algn="l" defTabSz="966612" rtl="0" eaLnBrk="1" fontAlgn="auto" latinLnBrk="0" hangingPunct="1">
                        <a:lnSpc>
                          <a:spcPct val="100000"/>
                        </a:lnSpc>
                        <a:spcBef>
                          <a:spcPts val="0"/>
                        </a:spcBef>
                        <a:spcAft>
                          <a:spcPts val="0"/>
                        </a:spcAft>
                        <a:buClrTx/>
                        <a:buSzTx/>
                        <a:buFontTx/>
                        <a:buNone/>
                        <a:tabLst/>
                        <a:defRPr/>
                      </a:pPr>
                      <a:r>
                        <a:rPr lang="es-419" sz="1200" b="0" i="0" dirty="0" smtClean="0">
                          <a:solidFill>
                            <a:schemeClr val="tx1"/>
                          </a:solidFill>
                        </a:rPr>
                        <a:t>Yo pienso que patinar sobre ruedas es saludable.  También pienso que patinar sobre</a:t>
                      </a:r>
                      <a:r>
                        <a:rPr lang="es-419" sz="1200" b="0" i="0" baseline="0" dirty="0" smtClean="0">
                          <a:solidFill>
                            <a:schemeClr val="tx1"/>
                          </a:solidFill>
                        </a:rPr>
                        <a:t> ruedas es divertido.  Estoy contento de que tengamos patines sobre ruedas.  </a:t>
                      </a:r>
                      <a:endParaRPr lang="es-419" sz="1200" b="0" i="0" dirty="0" smtClean="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929">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500" b="1" i="0" dirty="0" smtClean="0">
                          <a:solidFill>
                            <a:schemeClr val="tx1"/>
                          </a:solidFill>
                        </a:rPr>
                        <a:t>1</a:t>
                      </a: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dirty="0" smtClean="0">
                          <a:solidFill>
                            <a:schemeClr val="tx1"/>
                          </a:solidFill>
                        </a:rPr>
                        <a:t>El estudiante</a:t>
                      </a:r>
                      <a:r>
                        <a:rPr lang="es-419" sz="1000" b="0" i="1" baseline="0" dirty="0" smtClean="0">
                          <a:solidFill>
                            <a:schemeClr val="tx1"/>
                          </a:solidFill>
                        </a:rPr>
                        <a:t> proporciona un párrafo de introducción con una mínima declaración de opinión que apoya parcialmente las razones ofrecidas.</a:t>
                      </a:r>
                      <a:endParaRPr lang="es-419" sz="1000" b="0" i="1" dirty="0" smtClean="0">
                        <a:solidFill>
                          <a:schemeClr val="tx1"/>
                        </a:solidFill>
                      </a:endParaRPr>
                    </a:p>
                    <a:p>
                      <a:pPr marL="0" marR="0" indent="0" algn="l" defTabSz="966612" rtl="0" eaLnBrk="1" fontAlgn="auto" latinLnBrk="0" hangingPunct="1">
                        <a:lnSpc>
                          <a:spcPct val="100000"/>
                        </a:lnSpc>
                        <a:spcBef>
                          <a:spcPts val="0"/>
                        </a:spcBef>
                        <a:spcAft>
                          <a:spcPts val="0"/>
                        </a:spcAft>
                        <a:buClrTx/>
                        <a:buSzTx/>
                        <a:buFontTx/>
                        <a:buNone/>
                        <a:tabLst/>
                        <a:defRPr/>
                      </a:pPr>
                      <a:r>
                        <a:rPr lang="es-419" sz="1200" b="0" i="0" baseline="0" dirty="0" smtClean="0">
                          <a:solidFill>
                            <a:schemeClr val="tx1"/>
                          </a:solidFill>
                        </a:rPr>
                        <a:t>Cuando patino sobre ruedas me divierto mucho. </a:t>
                      </a:r>
                      <a:endParaRPr lang="es-419" sz="1200" b="0" i="0" dirty="0" smtClean="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945">
                <a:tc>
                  <a:txBody>
                    <a:bodyPr/>
                    <a:lstStyle/>
                    <a:p>
                      <a:pPr algn="ctr"/>
                      <a:r>
                        <a:rPr lang="es-419" sz="1500" b="1" i="0" dirty="0" smtClean="0">
                          <a:solidFill>
                            <a:schemeClr val="tx1"/>
                          </a:solidFill>
                        </a:rPr>
                        <a:t>0</a:t>
                      </a: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kumimoji="0" lang="es-419" sz="1000" b="0" i="1" u="none" strike="noStrike" kern="1200" cap="none" spc="0" normalizeH="0" baseline="0" noProof="0" dirty="0" smtClean="0">
                          <a:ln>
                            <a:noFill/>
                          </a:ln>
                          <a:solidFill>
                            <a:schemeClr val="tx1"/>
                          </a:solidFill>
                          <a:effectLst/>
                          <a:uLnTx/>
                          <a:uFillTx/>
                          <a:latin typeface="+mn-lt"/>
                          <a:ea typeface="+mn-ea"/>
                          <a:cs typeface="+mn-cs"/>
                        </a:rPr>
                        <a:t>El estudiante no proporciona </a:t>
                      </a:r>
                      <a:r>
                        <a:rPr lang="es-419" sz="1000" b="0" i="1" baseline="0" dirty="0" smtClean="0">
                          <a:solidFill>
                            <a:schemeClr val="tx1"/>
                          </a:solidFill>
                        </a:rPr>
                        <a:t>un párrafo de introducción estableciendo una opinión que apoya las razones ofrecidas. </a:t>
                      </a:r>
                      <a:endParaRPr kumimoji="0" lang="es-419" sz="1000" b="0" i="1" u="none" strike="noStrike" kern="1200" cap="none" spc="0" normalizeH="0" baseline="0" noProof="0" dirty="0" smtClean="0">
                        <a:ln>
                          <a:noFill/>
                        </a:ln>
                        <a:solidFill>
                          <a:schemeClr val="tx1"/>
                        </a:solidFill>
                        <a:effectLst/>
                        <a:uLnTx/>
                        <a:uFillTx/>
                        <a:latin typeface="+mn-lt"/>
                        <a:ea typeface="+mn-ea"/>
                        <a:cs typeface="+mn-cs"/>
                      </a:endParaRPr>
                    </a:p>
                    <a:p>
                      <a:r>
                        <a:rPr kumimoji="0" lang="es-419" sz="1200" b="0" i="0" u="none" strike="noStrike" kern="1200" cap="none" spc="0" normalizeH="0" baseline="0" noProof="0" dirty="0" smtClean="0">
                          <a:ln>
                            <a:noFill/>
                          </a:ln>
                          <a:solidFill>
                            <a:schemeClr val="tx1"/>
                          </a:solidFill>
                          <a:effectLst/>
                          <a:uLnTx/>
                          <a:uFillTx/>
                          <a:latin typeface="+mn-lt"/>
                          <a:ea typeface="+mn-ea"/>
                          <a:cs typeface="+mn-cs"/>
                        </a:rPr>
                        <a:t>Una vez fui a patinar con mi hermano.  Él se cayó y se lastimó su rodilla.</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04715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533400" y="838200"/>
            <a:ext cx="2853400" cy="2362540"/>
            <a:chOff x="3962400" y="28651"/>
            <a:chExt cx="2685553" cy="2255152"/>
          </a:xfrm>
        </p:grpSpPr>
        <p:sp>
          <p:nvSpPr>
            <p:cNvPr id="21" name="Trapezoid 20"/>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22" name="Rectangle 21"/>
            <p:cNvSpPr/>
            <p:nvPr/>
          </p:nvSpPr>
          <p:spPr>
            <a:xfrm>
              <a:off x="4267200" y="28651"/>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23" name="Rectangle 22"/>
            <p:cNvSpPr/>
            <p:nvPr/>
          </p:nvSpPr>
          <p:spPr>
            <a:xfrm>
              <a:off x="3962400" y="152400"/>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s-419" sz="5700" b="1" dirty="0" smtClean="0">
                  <a:ln w="11430"/>
                  <a:effectLst>
                    <a:outerShdw blurRad="80000" dist="40000" dir="5040000" algn="tl">
                      <a:srgbClr val="000000">
                        <a:alpha val="30000"/>
                      </a:srgbClr>
                    </a:outerShdw>
                  </a:effectLst>
                </a:rPr>
                <a:t>2</a:t>
              </a:r>
              <a:r>
                <a:rPr lang="es-419" sz="5700" b="1" baseline="30000" dirty="0" smtClean="0">
                  <a:ln w="11430"/>
                  <a:effectLst>
                    <a:outerShdw blurRad="80000" dist="40000" dir="5040000" algn="tl">
                      <a:srgbClr val="000000">
                        <a:alpha val="30000"/>
                      </a:srgbClr>
                    </a:outerShdw>
                  </a:effectLst>
                </a:rPr>
                <a:t>do</a:t>
              </a:r>
              <a:endParaRPr lang="es-419" sz="5700" b="1" dirty="0">
                <a:ln w="11430"/>
                <a:effectLst>
                  <a:outerShdw blurRad="80000" dist="40000" dir="5040000" algn="tl">
                    <a:srgbClr val="000000">
                      <a:alpha val="30000"/>
                    </a:srgbClr>
                  </a:outerShdw>
                </a:effectLst>
              </a:endParaRPr>
            </a:p>
          </p:txBody>
        </p:sp>
      </p:grpSp>
      <p:graphicFrame>
        <p:nvGraphicFramePr>
          <p:cNvPr id="26" name="Table 25"/>
          <p:cNvGraphicFramePr>
            <a:graphicFrameLocks noGrp="1"/>
          </p:cNvGraphicFramePr>
          <p:nvPr>
            <p:extLst>
              <p:ext uri="{D42A27DB-BD31-4B8C-83A1-F6EECF244321}">
                <p14:modId xmlns:p14="http://schemas.microsoft.com/office/powerpoint/2010/main" val="4145645072"/>
              </p:ext>
            </p:extLst>
          </p:nvPr>
        </p:nvGraphicFramePr>
        <p:xfrm>
          <a:off x="990600" y="6441948"/>
          <a:ext cx="6172200" cy="254355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7153"/>
                <a:gridCol w="2604370"/>
                <a:gridCol w="2440873"/>
                <a:gridCol w="659804"/>
              </a:tblGrid>
              <a:tr h="284988">
                <a:tc gridSpan="4">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 sz="1200" b="1" noProof="0" dirty="0" smtClean="0">
                          <a:solidFill>
                            <a:schemeClr val="tx1"/>
                          </a:solidFill>
                        </a:rPr>
                        <a:t>Escrito de opinión y Lenguaje </a:t>
                      </a:r>
                    </a:p>
                  </a:txBody>
                  <a:tcPr marL="102181" marR="102181"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x-none" sz="1200" b="1" noProof="0" dirty="0" smtClean="0"/>
                        <a:t>Objetivos</a:t>
                      </a:r>
                      <a:endParaRPr lang="x-none" sz="1200" b="1" noProof="0" dirty="0"/>
                    </a:p>
                  </a:txBody>
                  <a:tcPr marL="102181" marR="102181" marT="50292" marB="50292">
                    <a:solidFill>
                      <a:schemeClr val="bg1"/>
                    </a:solidFill>
                  </a:tcPr>
                </a:tc>
                <a:tc hMerge="1">
                  <a:txBody>
                    <a:bodyPr/>
                    <a:lstStyle/>
                    <a:p>
                      <a:endParaRPr lang="en-US" dirty="0"/>
                    </a:p>
                  </a:txBody>
                  <a:tcPr/>
                </a:tc>
                <a:tc>
                  <a:txBody>
                    <a:bodyPr/>
                    <a:lstStyle/>
                    <a:p>
                      <a:pPr algn="ctr"/>
                      <a:r>
                        <a:rPr lang="x-none" sz="1200" b="1" noProof="0" dirty="0" smtClean="0">
                          <a:solidFill>
                            <a:schemeClr val="tx1"/>
                          </a:solidFill>
                        </a:rPr>
                        <a:t>Estándares</a:t>
                      </a:r>
                      <a:endParaRPr lang="x-none" sz="1200" b="1" noProof="0" dirty="0">
                        <a:solidFill>
                          <a:schemeClr val="tx1"/>
                        </a:solidFill>
                      </a:endParaRPr>
                    </a:p>
                  </a:txBody>
                  <a:tcPr marL="102181" marR="102181" marT="50292" marB="50292">
                    <a:solidFill>
                      <a:schemeClr val="bg1"/>
                    </a:solidFill>
                  </a:tcPr>
                </a:tc>
                <a:tc>
                  <a:txBody>
                    <a:bodyPr/>
                    <a:lstStyle/>
                    <a:p>
                      <a:pPr algn="ctr"/>
                      <a:r>
                        <a:rPr lang="es-MX" sz="1200" b="1" noProof="0" dirty="0" smtClean="0"/>
                        <a:t>DOK</a:t>
                      </a:r>
                      <a:endParaRPr lang="es-MX" sz="1200" b="1" noProof="0" dirty="0"/>
                    </a:p>
                  </a:txBody>
                  <a:tcPr marL="102181" marR="102181" marT="50292" marB="50292">
                    <a:solidFill>
                      <a:schemeClr val="bg1"/>
                    </a:solidFill>
                  </a:tcPr>
                </a:tc>
              </a:tr>
              <a:tr h="304800">
                <a:tc>
                  <a:txBody>
                    <a:bodyPr/>
                    <a:lstStyle/>
                    <a:p>
                      <a:r>
                        <a:rPr lang="en-US" sz="1200" b="1" dirty="0" smtClean="0">
                          <a:solidFill>
                            <a:schemeClr val="tx1"/>
                          </a:solidFill>
                        </a:rPr>
                        <a:t>6a</a:t>
                      </a:r>
                      <a:endParaRPr lang="en-US" sz="1200" b="1" dirty="0">
                        <a:solidFill>
                          <a:schemeClr val="tx1"/>
                        </a:solidFill>
                      </a:endParaRPr>
                    </a:p>
                  </a:txBody>
                  <a:tcPr marL="102181" marR="102181" marT="50292" marB="50292">
                    <a:solidFill>
                      <a:srgbClr val="FFFFCC"/>
                    </a:solidFill>
                  </a:tcPr>
                </a:tc>
                <a:tc>
                  <a:txBody>
                    <a:bodyPr/>
                    <a:lstStyle/>
                    <a:p>
                      <a:r>
                        <a:rPr lang="es-ES" sz="1200" b="1" noProof="0" dirty="0" smtClean="0"/>
                        <a:t>Escrito breve</a:t>
                      </a:r>
                      <a:r>
                        <a:rPr lang="es-ES" sz="1200" b="1" baseline="0" noProof="0" dirty="0" smtClean="0"/>
                        <a:t> de opinión</a:t>
                      </a:r>
                      <a:endParaRPr lang="es-ES" sz="1200" b="1" noProof="0" dirty="0"/>
                    </a:p>
                  </a:txBody>
                  <a:tcPr marL="103632" marR="103632" marT="50292" marB="50292">
                    <a:solidFill>
                      <a:srgbClr val="FFFFCC"/>
                    </a:solidFill>
                  </a:tcPr>
                </a:tc>
                <a:tc>
                  <a:txBody>
                    <a:bodyPr/>
                    <a:lstStyle/>
                    <a:p>
                      <a:r>
                        <a:rPr lang="es-419" sz="1200" b="1" noProof="0" dirty="0" smtClean="0">
                          <a:solidFill>
                            <a:schemeClr val="tx1"/>
                          </a:solidFill>
                          <a:effectLst>
                            <a:outerShdw blurRad="38100" dist="38100" dir="2700000" algn="tl">
                              <a:srgbClr val="000000">
                                <a:alpha val="43137"/>
                              </a:srgbClr>
                            </a:outerShdw>
                          </a:effectLst>
                        </a:rPr>
                        <a:t>W.2.1a, W.2.1b,</a:t>
                      </a:r>
                      <a:r>
                        <a:rPr lang="es-419" sz="1200" b="1" baseline="0" noProof="0" dirty="0" smtClean="0">
                          <a:solidFill>
                            <a:schemeClr val="tx1"/>
                          </a:solidFill>
                          <a:effectLst>
                            <a:outerShdw blurRad="38100" dist="38100" dir="2700000" algn="tl">
                              <a:srgbClr val="000000">
                                <a:alpha val="43137"/>
                              </a:srgbClr>
                            </a:outerShdw>
                          </a:effectLst>
                        </a:rPr>
                        <a:t> W.2.1c, W.2.1.d, W.2.1e</a:t>
                      </a:r>
                      <a:endParaRPr lang="es-419" sz="1200" b="1" noProof="0" dirty="0">
                        <a:solidFill>
                          <a:schemeClr val="tx1"/>
                        </a:solidFill>
                        <a:effectLst>
                          <a:outerShdw blurRad="38100" dist="38100" dir="2700000" algn="tl">
                            <a:srgbClr val="000000">
                              <a:alpha val="43137"/>
                            </a:srgbClr>
                          </a:outerShdw>
                        </a:effectLst>
                      </a:endParaRPr>
                    </a:p>
                  </a:txBody>
                  <a:tcPr marL="103632" marR="103632" marT="50292" marB="50292">
                    <a:solidFill>
                      <a:srgbClr val="FFFFCC"/>
                    </a:solidFill>
                  </a:tcPr>
                </a:tc>
                <a:tc>
                  <a:txBody>
                    <a:bodyPr/>
                    <a:lstStyle/>
                    <a:p>
                      <a:pPr algn="ctr"/>
                      <a:r>
                        <a:rPr lang="en-US" sz="1200" b="1" dirty="0" smtClean="0"/>
                        <a:t>3</a:t>
                      </a:r>
                      <a:endParaRPr lang="en-US" sz="1200" b="1" dirty="0"/>
                    </a:p>
                  </a:txBody>
                  <a:tcPr marL="102181" marR="102181" marT="50292" marB="50292" anchor="ctr">
                    <a:solidFill>
                      <a:srgbClr val="FFFFCC"/>
                    </a:solidFill>
                  </a:tcPr>
                </a:tc>
              </a:tr>
              <a:tr h="304800">
                <a:tc>
                  <a:txBody>
                    <a:bodyPr/>
                    <a:lstStyle/>
                    <a:p>
                      <a:r>
                        <a:rPr lang="en-US" sz="1200" b="1" dirty="0" smtClean="0">
                          <a:solidFill>
                            <a:schemeClr val="tx1"/>
                          </a:solidFill>
                        </a:rPr>
                        <a:t>6b</a:t>
                      </a:r>
                      <a:endParaRPr lang="en-US" sz="1200" b="1" dirty="0">
                        <a:solidFill>
                          <a:schemeClr val="tx1"/>
                        </a:solidFill>
                      </a:endParaRPr>
                    </a:p>
                  </a:txBody>
                  <a:tcPr marL="102181" marR="102181" marT="50292" marB="50292">
                    <a:solidFill>
                      <a:srgbClr val="FFFFCC"/>
                    </a:solidFill>
                  </a:tcPr>
                </a:tc>
                <a:tc>
                  <a:txBody>
                    <a:bodyPr/>
                    <a:lstStyle/>
                    <a:p>
                      <a:r>
                        <a:rPr lang="es-ES" sz="1200" b="1" noProof="0" dirty="0" smtClean="0"/>
                        <a:t>Escribir-Revisar:</a:t>
                      </a:r>
                      <a:r>
                        <a:rPr lang="es-ES" sz="1200" b="1" baseline="0" noProof="0" dirty="0" smtClean="0"/>
                        <a:t> Escrito de opinión</a:t>
                      </a:r>
                      <a:endParaRPr lang="es-ES" sz="1200" b="1" noProof="0" dirty="0"/>
                    </a:p>
                  </a:txBody>
                  <a:tcPr marL="103632" marR="103632" marT="50292" marB="50292">
                    <a:solidFill>
                      <a:srgbClr val="FFFFCC"/>
                    </a:solidFill>
                  </a:tcPr>
                </a:tc>
                <a:tc>
                  <a:txBody>
                    <a:bodyPr/>
                    <a:lstStyle/>
                    <a:p>
                      <a:r>
                        <a:rPr lang="es-419" sz="1200" b="1" noProof="0" dirty="0" smtClean="0">
                          <a:solidFill>
                            <a:schemeClr val="tx1"/>
                          </a:solidFill>
                          <a:effectLst>
                            <a:outerShdw blurRad="38100" dist="38100" dir="2700000" algn="tl">
                              <a:srgbClr val="000000">
                                <a:alpha val="43137"/>
                              </a:srgbClr>
                            </a:outerShdw>
                          </a:effectLst>
                        </a:rPr>
                        <a:t>W.2.1a, W.2.1b, W.2.1c, W.2.1.d, W.2.1e, W.2.8</a:t>
                      </a:r>
                    </a:p>
                  </a:txBody>
                  <a:tcPr marL="103632" marR="103632" marT="50292" marB="50292">
                    <a:solidFill>
                      <a:srgbClr val="FFFFCC"/>
                    </a:solidFill>
                  </a:tcPr>
                </a:tc>
                <a:tc>
                  <a:txBody>
                    <a:bodyPr/>
                    <a:lstStyle/>
                    <a:p>
                      <a:pPr algn="ctr"/>
                      <a:r>
                        <a:rPr lang="en-US" sz="1200" b="1" dirty="0" smtClean="0"/>
                        <a:t>2</a:t>
                      </a:r>
                      <a:endParaRPr lang="en-US" sz="1200" b="1" dirty="0"/>
                    </a:p>
                  </a:txBody>
                  <a:tcPr marL="102181" marR="102181" marT="50292" marB="50292" anchor="ctr">
                    <a:solidFill>
                      <a:srgbClr val="FFFFCC"/>
                    </a:solidFill>
                  </a:tcPr>
                </a:tc>
              </a:tr>
              <a:tr h="472440">
                <a:tc>
                  <a:txBody>
                    <a:bodyPr/>
                    <a:lstStyle/>
                    <a:p>
                      <a:r>
                        <a:rPr lang="en-US" sz="1200" b="1" dirty="0" smtClean="0">
                          <a:solidFill>
                            <a:schemeClr val="tx1"/>
                          </a:solidFill>
                        </a:rPr>
                        <a:t>7</a:t>
                      </a:r>
                      <a:endParaRPr lang="en-US" sz="1200" b="1" dirty="0">
                        <a:solidFill>
                          <a:schemeClr val="tx1"/>
                        </a:solidFill>
                      </a:endParaRPr>
                    </a:p>
                  </a:txBody>
                  <a:tcPr marL="102181" marR="102181" marT="50292" marB="50292">
                    <a:solidFill>
                      <a:srgbClr val="FFFFCC"/>
                    </a:solidFill>
                  </a:tcPr>
                </a:tc>
                <a:tc>
                  <a:txBody>
                    <a:bodyPr/>
                    <a:lstStyle/>
                    <a:p>
                      <a:r>
                        <a:rPr lang="es-ES" sz="1200" b="1" noProof="0" dirty="0" smtClean="0"/>
                        <a:t>Composición</a:t>
                      </a:r>
                      <a:r>
                        <a:rPr lang="es-ES" sz="1200" b="1" baseline="0" noProof="0" dirty="0" smtClean="0"/>
                        <a:t> completa de opinión</a:t>
                      </a:r>
                      <a:endParaRPr lang="es-ES" sz="1200" b="1" noProof="0" dirty="0"/>
                    </a:p>
                  </a:txBody>
                  <a:tcPr marL="103632" marR="103632" marT="50292" marB="50292">
                    <a:solidFill>
                      <a:srgbClr val="FFFFCC"/>
                    </a:solidFill>
                  </a:tcPr>
                </a:tc>
                <a:tc>
                  <a:txBody>
                    <a:bodyPr/>
                    <a:lstStyle/>
                    <a:p>
                      <a:r>
                        <a:rPr lang="es-419" sz="1200" b="1" noProof="0" dirty="0" smtClean="0">
                          <a:solidFill>
                            <a:schemeClr val="tx1"/>
                          </a:solidFill>
                          <a:effectLst>
                            <a:outerShdw blurRad="38100" dist="38100" dir="2700000" algn="tl">
                              <a:srgbClr val="000000">
                                <a:alpha val="43137"/>
                              </a:srgbClr>
                            </a:outerShdw>
                          </a:effectLst>
                        </a:rPr>
                        <a:t>W.2.1a, W.2.1b, W.2.1c, W.2.1d, W.2.1e, W.2.5, W.2.8</a:t>
                      </a:r>
                    </a:p>
                  </a:txBody>
                  <a:tcPr marL="103632" marR="103632" marT="50292" marB="50292">
                    <a:solidFill>
                      <a:srgbClr val="FFFFCC"/>
                    </a:solidFill>
                  </a:tcPr>
                </a:tc>
                <a:tc>
                  <a:txBody>
                    <a:bodyPr/>
                    <a:lstStyle/>
                    <a:p>
                      <a:pPr algn="ctr"/>
                      <a:r>
                        <a:rPr lang="en-US" sz="1200" b="1" dirty="0" smtClean="0"/>
                        <a:t>4</a:t>
                      </a:r>
                      <a:endParaRPr lang="en-US" sz="1200" b="1" dirty="0"/>
                    </a:p>
                  </a:txBody>
                  <a:tcPr marL="102181" marR="102181" marT="50292" marB="50292" anchor="ctr">
                    <a:solidFill>
                      <a:srgbClr val="FFFFCC"/>
                    </a:solidFill>
                  </a:tcPr>
                </a:tc>
              </a:tr>
              <a:tr h="284988">
                <a:tc>
                  <a:txBody>
                    <a:bodyPr/>
                    <a:lstStyle/>
                    <a:p>
                      <a:r>
                        <a:rPr lang="en-US" sz="1200" b="1" dirty="0" smtClean="0"/>
                        <a:t>8</a:t>
                      </a:r>
                      <a:endParaRPr lang="en-US" sz="1200" b="1" dirty="0"/>
                    </a:p>
                  </a:txBody>
                  <a:tcPr marL="102181" marR="102181" marT="50292" marB="50292">
                    <a:solidFill>
                      <a:srgbClr val="FFFFCC"/>
                    </a:solidFill>
                  </a:tcPr>
                </a:tc>
                <a:tc>
                  <a:txBody>
                    <a:bodyPr/>
                    <a:lstStyle/>
                    <a:p>
                      <a:r>
                        <a:rPr lang="es-ES" sz="1200" b="1" noProof="0" dirty="0" smtClean="0"/>
                        <a:t>Uso</a:t>
                      </a:r>
                      <a:r>
                        <a:rPr lang="es-ES" sz="1200" b="1" baseline="0" noProof="0" dirty="0" smtClean="0"/>
                        <a:t> del lenguaje-vocabulario</a:t>
                      </a:r>
                      <a:endParaRPr lang="es-ES" sz="1200" b="1" noProof="0" dirty="0"/>
                    </a:p>
                  </a:txBody>
                  <a:tcPr marL="103632" marR="103632" marT="50292" marB="50292">
                    <a:solidFill>
                      <a:srgbClr val="FFFFCC"/>
                    </a:solidFill>
                  </a:tcPr>
                </a:tc>
                <a:tc>
                  <a:txBody>
                    <a:bodyPr/>
                    <a:lstStyle/>
                    <a:p>
                      <a:r>
                        <a:rPr lang="en-US" sz="1200" b="1" dirty="0" smtClean="0">
                          <a:solidFill>
                            <a:schemeClr val="tx1"/>
                          </a:solidFill>
                          <a:effectLst>
                            <a:outerShdw blurRad="38100" dist="38100" dir="2700000" algn="tl">
                              <a:srgbClr val="000000">
                                <a:alpha val="43137"/>
                              </a:srgbClr>
                            </a:outerShdw>
                          </a:effectLst>
                        </a:rPr>
                        <a:t>L.2.6</a:t>
                      </a:r>
                      <a:endParaRPr lang="en-US" sz="1200" b="1" dirty="0">
                        <a:solidFill>
                          <a:schemeClr val="tx1"/>
                        </a:solidFill>
                        <a:effectLst>
                          <a:outerShdw blurRad="38100" dist="38100" dir="2700000" algn="tl">
                            <a:srgbClr val="000000">
                              <a:alpha val="43137"/>
                            </a:srgbClr>
                          </a:outerShdw>
                        </a:effectLst>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2181" marR="102181" marT="50292" marB="50292" anchor="ctr">
                    <a:solidFill>
                      <a:srgbClr val="FFFFCC"/>
                    </a:solidFill>
                  </a:tcPr>
                </a:tc>
              </a:tr>
              <a:tr h="284988">
                <a:tc>
                  <a:txBody>
                    <a:bodyPr/>
                    <a:lstStyle/>
                    <a:p>
                      <a:r>
                        <a:rPr lang="en-US" sz="1200" b="1" dirty="0" smtClean="0"/>
                        <a:t>9</a:t>
                      </a:r>
                      <a:endParaRPr lang="en-US" sz="1200" b="1" dirty="0"/>
                    </a:p>
                  </a:txBody>
                  <a:tcPr marL="102181" marR="102181" marT="50292" marB="50292">
                    <a:solidFill>
                      <a:srgbClr val="FFFFCC"/>
                    </a:solidFill>
                  </a:tcPr>
                </a:tc>
                <a:tc>
                  <a:txBody>
                    <a:bodyPr/>
                    <a:lstStyle/>
                    <a:p>
                      <a:r>
                        <a:rPr lang="es-ES" sz="1200" b="1" noProof="0" dirty="0" smtClean="0"/>
                        <a:t>Editar y clarificar</a:t>
                      </a:r>
                      <a:endParaRPr lang="es-ES" sz="1200" b="1" noProof="0" dirty="0"/>
                    </a:p>
                  </a:txBody>
                  <a:tcPr marL="103632" marR="103632" marT="50292" marB="50292">
                    <a:solidFill>
                      <a:srgbClr val="FFFFCC"/>
                    </a:solidFill>
                  </a:tcPr>
                </a:tc>
                <a:tc>
                  <a:txBody>
                    <a:bodyPr/>
                    <a:lstStyle/>
                    <a:p>
                      <a:r>
                        <a:rPr lang="en-US" sz="1200" b="1" dirty="0" smtClean="0">
                          <a:solidFill>
                            <a:schemeClr val="tx1"/>
                          </a:solidFill>
                          <a:effectLst>
                            <a:outerShdw blurRad="38100" dist="38100" dir="2700000" algn="tl">
                              <a:srgbClr val="000000">
                                <a:alpha val="43137"/>
                              </a:srgbClr>
                            </a:outerShdw>
                          </a:effectLst>
                        </a:rPr>
                        <a:t>L.2.1e</a:t>
                      </a:r>
                      <a:endParaRPr lang="en-US" sz="1200" b="1" dirty="0">
                        <a:solidFill>
                          <a:schemeClr val="tx1"/>
                        </a:solidFill>
                        <a:effectLst>
                          <a:outerShdw blurRad="38100" dist="38100" dir="2700000" algn="tl">
                            <a:srgbClr val="000000">
                              <a:alpha val="43137"/>
                            </a:srgbClr>
                          </a:outerShdw>
                        </a:effectLst>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2181" marR="102181"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2927489807"/>
              </p:ext>
            </p:extLst>
          </p:nvPr>
        </p:nvGraphicFramePr>
        <p:xfrm>
          <a:off x="1673472" y="2992388"/>
          <a:ext cx="4693292"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1768"/>
                <a:gridCol w="2628498"/>
                <a:gridCol w="1036831"/>
                <a:gridCol w="676195"/>
              </a:tblGrid>
              <a:tr h="284988">
                <a:tc gridSpan="4">
                  <a:txBody>
                    <a:bodyPr/>
                    <a:lstStyle/>
                    <a:p>
                      <a:pPr algn="ctr"/>
                      <a:r>
                        <a:rPr lang="x-none" sz="1200" b="1" noProof="0" dirty="0" smtClean="0">
                          <a:solidFill>
                            <a:schemeClr val="tx1"/>
                          </a:solidFill>
                        </a:rPr>
                        <a:t>Lectura:</a:t>
                      </a:r>
                      <a:r>
                        <a:rPr lang="en-US" sz="1200" b="1" noProof="0" dirty="0" smtClean="0">
                          <a:solidFill>
                            <a:schemeClr val="tx1"/>
                          </a:solidFill>
                        </a:rPr>
                        <a:t> </a:t>
                      </a:r>
                      <a:r>
                        <a:rPr lang="es-419" sz="1200" b="1" noProof="0" dirty="0" smtClean="0">
                          <a:solidFill>
                            <a:schemeClr val="tx1"/>
                          </a:solidFill>
                        </a:rPr>
                        <a:t>Texto literario</a:t>
                      </a:r>
                      <a:endParaRPr lang="x-none" sz="1200" b="1" noProof="0" dirty="0">
                        <a:solidFill>
                          <a:schemeClr val="tx1"/>
                        </a:solidFill>
                      </a:endParaRPr>
                    </a:p>
                  </a:txBody>
                  <a:tcPr marL="102181" marR="102181"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x-none" sz="1200" b="1" noProof="0" dirty="0" smtClean="0"/>
                        <a:t>Objetivos</a:t>
                      </a:r>
                      <a:endParaRPr lang="x-none" sz="1200" b="1" noProof="0" dirty="0"/>
                    </a:p>
                  </a:txBody>
                  <a:tcPr marL="102181" marR="102181" marT="50292" marB="50292">
                    <a:solidFill>
                      <a:schemeClr val="bg1"/>
                    </a:solidFill>
                  </a:tcPr>
                </a:tc>
                <a:tc hMerge="1">
                  <a:txBody>
                    <a:bodyPr/>
                    <a:lstStyle/>
                    <a:p>
                      <a:endParaRPr lang="en-US" dirty="0"/>
                    </a:p>
                  </a:txBody>
                  <a:tcPr/>
                </a:tc>
                <a:tc>
                  <a:txBody>
                    <a:bodyPr/>
                    <a:lstStyle/>
                    <a:p>
                      <a:pPr algn="ctr"/>
                      <a:r>
                        <a:rPr lang="es-MX" sz="1200" b="1" noProof="0" dirty="0" smtClean="0"/>
                        <a:t>Estándares</a:t>
                      </a:r>
                      <a:endParaRPr lang="es-MX" sz="1200" b="1" noProof="0" dirty="0"/>
                    </a:p>
                  </a:txBody>
                  <a:tcPr marL="102181" marR="102181" marT="50292" marB="50292">
                    <a:solidFill>
                      <a:schemeClr val="bg1"/>
                    </a:solidFill>
                  </a:tcPr>
                </a:tc>
                <a:tc>
                  <a:txBody>
                    <a:bodyPr/>
                    <a:lstStyle/>
                    <a:p>
                      <a:pPr algn="ctr"/>
                      <a:r>
                        <a:rPr lang="es-MX" sz="1200" b="1" noProof="0" dirty="0" smtClean="0"/>
                        <a:t>DOK</a:t>
                      </a:r>
                      <a:endParaRPr lang="es-MX" sz="1200" b="1" noProof="0" dirty="0"/>
                    </a:p>
                  </a:txBody>
                  <a:tcPr marL="102181" marR="102181"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2181" marR="102181" marT="50292" marB="50292">
                    <a:solidFill>
                      <a:srgbClr val="FFFFCC"/>
                    </a:solidFill>
                  </a:tcPr>
                </a:tc>
                <a:tc>
                  <a:txBody>
                    <a:bodyPr/>
                    <a:lstStyle/>
                    <a:p>
                      <a:r>
                        <a:rPr lang="x-none" sz="1200" b="1" noProof="0" dirty="0" smtClean="0">
                          <a:solidFill>
                            <a:schemeClr val="tx1"/>
                          </a:solidFill>
                        </a:rPr>
                        <a:t>Significado de palabras</a:t>
                      </a:r>
                      <a:endParaRPr lang="x-none" sz="1200" b="1" noProof="0" dirty="0">
                        <a:solidFill>
                          <a:schemeClr val="tx1"/>
                        </a:solidFill>
                      </a:endParaRPr>
                    </a:p>
                  </a:txBody>
                  <a:tcPr marL="102181" marR="102181" marT="50292" marB="50292">
                    <a:solidFill>
                      <a:srgbClr val="FFFFCC"/>
                    </a:solidFill>
                  </a:tcPr>
                </a:tc>
                <a:tc>
                  <a:txBody>
                    <a:bodyPr/>
                    <a:lstStyle/>
                    <a:p>
                      <a:r>
                        <a:rPr lang="en-US" sz="1200" b="1" dirty="0" smtClean="0">
                          <a:solidFill>
                            <a:schemeClr val="tx1"/>
                          </a:solidFill>
                        </a:rPr>
                        <a:t>RL.2.3</a:t>
                      </a:r>
                      <a:endParaRPr lang="en-US" sz="1200" b="1" dirty="0">
                        <a:solidFill>
                          <a:schemeClr val="tx1"/>
                        </a:solidFill>
                      </a:endParaRPr>
                    </a:p>
                  </a:txBody>
                  <a:tcPr marL="102181" marR="102181"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2181" marR="102181"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2181" marR="102181" marT="50292" marB="50292">
                    <a:solidFill>
                      <a:srgbClr val="FFFFCC"/>
                    </a:solidFill>
                  </a:tcPr>
                </a:tc>
                <a:tc>
                  <a:txBody>
                    <a:bodyPr/>
                    <a:lstStyle/>
                    <a:p>
                      <a:r>
                        <a:rPr lang="x-none" sz="1200" b="1" noProof="0" dirty="0" smtClean="0"/>
                        <a:t>Estructuras/Características del texto</a:t>
                      </a:r>
                      <a:endParaRPr lang="x-none" sz="1200" b="1" noProof="0" dirty="0"/>
                    </a:p>
                  </a:txBody>
                  <a:tcPr marL="102181" marR="102181" marT="50292" marB="50292">
                    <a:solidFill>
                      <a:srgbClr val="FFFFCC"/>
                    </a:solidFill>
                  </a:tcPr>
                </a:tc>
                <a:tc>
                  <a:txBody>
                    <a:bodyPr/>
                    <a:lstStyle/>
                    <a:p>
                      <a:r>
                        <a:rPr lang="en-US" sz="1200" b="1" dirty="0" smtClean="0">
                          <a:solidFill>
                            <a:schemeClr val="tx1"/>
                          </a:solidFill>
                        </a:rPr>
                        <a:t>RL.2.6</a:t>
                      </a:r>
                      <a:endParaRPr lang="en-US" sz="1200" b="1" dirty="0">
                        <a:solidFill>
                          <a:schemeClr val="tx1"/>
                        </a:solidFill>
                      </a:endParaRPr>
                    </a:p>
                  </a:txBody>
                  <a:tcPr marL="102181" marR="102181"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2181" marR="102181" marT="50292" marB="50292" anchor="ctr">
                    <a:solidFill>
                      <a:srgbClr val="FFFFCC"/>
                    </a:solidFill>
                  </a:tcPr>
                </a:tc>
              </a:tr>
              <a:tr h="284988">
                <a:tc>
                  <a:txBody>
                    <a:bodyPr/>
                    <a:lstStyle/>
                    <a:p>
                      <a:r>
                        <a:rPr lang="en-US" sz="1200" b="1" dirty="0" smtClean="0"/>
                        <a:t>5</a:t>
                      </a:r>
                      <a:endParaRPr lang="en-US" sz="1200" b="1" dirty="0"/>
                    </a:p>
                  </a:txBody>
                  <a:tcPr marL="102181" marR="102181" marT="50292" marB="50292">
                    <a:solidFill>
                      <a:srgbClr val="FFFFCC"/>
                    </a:solidFill>
                  </a:tcPr>
                </a:tc>
                <a:tc>
                  <a:txBody>
                    <a:bodyPr/>
                    <a:lstStyle/>
                    <a:p>
                      <a:r>
                        <a:rPr lang="x-none" sz="1200" b="1" noProof="0" dirty="0" smtClean="0"/>
                        <a:t>Análisis</a:t>
                      </a:r>
                      <a:r>
                        <a:rPr lang="x-none" sz="1200" b="1" baseline="0" noProof="0" dirty="0" smtClean="0"/>
                        <a:t> </a:t>
                      </a:r>
                      <a:r>
                        <a:rPr lang="es-ES" sz="1200" b="1" baseline="0" noProof="0" dirty="0" smtClean="0"/>
                        <a:t>dentro y a través de textos</a:t>
                      </a:r>
                      <a:endParaRPr lang="x-none" sz="1200" b="1" noProof="0" dirty="0"/>
                    </a:p>
                  </a:txBody>
                  <a:tcPr marL="102181" marR="102181" marT="50292" marB="50292">
                    <a:solidFill>
                      <a:srgbClr val="FFFFCC"/>
                    </a:solidFill>
                  </a:tcPr>
                </a:tc>
                <a:tc>
                  <a:txBody>
                    <a:bodyPr/>
                    <a:lstStyle/>
                    <a:p>
                      <a:r>
                        <a:rPr lang="en-US" sz="1200" b="1" dirty="0" smtClean="0">
                          <a:solidFill>
                            <a:schemeClr val="tx1"/>
                          </a:solidFill>
                        </a:rPr>
                        <a:t>RL.2.9</a:t>
                      </a:r>
                      <a:endParaRPr lang="en-US" sz="1200" b="1" dirty="0">
                        <a:solidFill>
                          <a:schemeClr val="tx1"/>
                        </a:solidFill>
                      </a:endParaRPr>
                    </a:p>
                  </a:txBody>
                  <a:tcPr marL="102181" marR="102181"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2181" marR="102181" marT="50292" marB="50292" anchor="ctr">
                    <a:solidFill>
                      <a:srgbClr val="FFFFCC"/>
                    </a:solidFill>
                  </a:tcP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3087850158"/>
              </p:ext>
            </p:extLst>
          </p:nvPr>
        </p:nvGraphicFramePr>
        <p:xfrm>
          <a:off x="1672290" y="4483899"/>
          <a:ext cx="4693293"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57682"/>
                <a:gridCol w="2522585"/>
                <a:gridCol w="1036831"/>
                <a:gridCol w="676195"/>
              </a:tblGrid>
              <a:tr h="284988">
                <a:tc gridSpan="4">
                  <a:txBody>
                    <a:bodyPr/>
                    <a:lstStyle/>
                    <a:p>
                      <a:pPr algn="ctr"/>
                      <a:r>
                        <a:rPr lang="x-none" sz="1200" b="1" noProof="0" dirty="0" smtClean="0">
                          <a:solidFill>
                            <a:schemeClr val="tx1"/>
                          </a:solidFill>
                        </a:rPr>
                        <a:t>Lectura: Texto </a:t>
                      </a:r>
                      <a:r>
                        <a:rPr lang="en-US" sz="1200" b="1" noProof="0" dirty="0" err="1" smtClean="0">
                          <a:solidFill>
                            <a:schemeClr val="tx1"/>
                          </a:solidFill>
                        </a:rPr>
                        <a:t>i</a:t>
                      </a:r>
                      <a:r>
                        <a:rPr lang="x-none" sz="1200" b="1" noProof="0" dirty="0" smtClean="0">
                          <a:solidFill>
                            <a:schemeClr val="tx1"/>
                          </a:solidFill>
                        </a:rPr>
                        <a:t>nformativo</a:t>
                      </a:r>
                      <a:endParaRPr lang="x-none" sz="1200" b="1" noProof="0" dirty="0">
                        <a:solidFill>
                          <a:schemeClr val="tx1"/>
                        </a:solidFill>
                      </a:endParaRPr>
                    </a:p>
                  </a:txBody>
                  <a:tcPr marL="102181" marR="102181"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x-none" sz="1200" b="1" noProof="0" dirty="0" smtClean="0"/>
                        <a:t>Objetivos</a:t>
                      </a:r>
                      <a:endParaRPr lang="x-none" sz="1200" b="1" noProof="0" dirty="0"/>
                    </a:p>
                  </a:txBody>
                  <a:tcPr marL="102181" marR="102181" marT="50292" marB="50292">
                    <a:solidFill>
                      <a:schemeClr val="bg1"/>
                    </a:solidFill>
                  </a:tcPr>
                </a:tc>
                <a:tc hMerge="1">
                  <a:txBody>
                    <a:bodyPr/>
                    <a:lstStyle/>
                    <a:p>
                      <a:endParaRPr lang="en-US" dirty="0"/>
                    </a:p>
                  </a:txBody>
                  <a:tcPr/>
                </a:tc>
                <a:tc>
                  <a:txBody>
                    <a:bodyPr/>
                    <a:lstStyle/>
                    <a:p>
                      <a:pPr algn="ctr"/>
                      <a:r>
                        <a:rPr lang="x-none" sz="1200" b="1" noProof="0" dirty="0" smtClean="0"/>
                        <a:t>Estándares</a:t>
                      </a:r>
                      <a:endParaRPr lang="x-none" sz="1200" b="1" noProof="0" dirty="0"/>
                    </a:p>
                  </a:txBody>
                  <a:tcPr marL="102181" marR="102181" marT="50292" marB="50292">
                    <a:solidFill>
                      <a:schemeClr val="bg1"/>
                    </a:solidFill>
                  </a:tcPr>
                </a:tc>
                <a:tc>
                  <a:txBody>
                    <a:bodyPr/>
                    <a:lstStyle/>
                    <a:p>
                      <a:pPr algn="ctr"/>
                      <a:r>
                        <a:rPr lang="es-MX" sz="1200" b="1" noProof="0" dirty="0" smtClean="0"/>
                        <a:t>DOK</a:t>
                      </a:r>
                      <a:endParaRPr lang="es-MX" sz="1200" b="1" noProof="0" dirty="0"/>
                    </a:p>
                  </a:txBody>
                  <a:tcPr marL="102181" marR="102181"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2181" marR="102181" marT="50292" marB="50292">
                    <a:solidFill>
                      <a:srgbClr val="FFFFCC"/>
                    </a:solidFill>
                  </a:tcPr>
                </a:tc>
                <a:tc>
                  <a:txBody>
                    <a:bodyPr/>
                    <a:lstStyle/>
                    <a:p>
                      <a:r>
                        <a:rPr lang="x-none" sz="1200" b="1" noProof="0" dirty="0" smtClean="0">
                          <a:solidFill>
                            <a:schemeClr val="tx1"/>
                          </a:solidFill>
                        </a:rPr>
                        <a:t>Significado de palabras</a:t>
                      </a:r>
                      <a:endParaRPr lang="x-none" sz="1200" b="1" noProof="0" dirty="0">
                        <a:solidFill>
                          <a:schemeClr val="tx1"/>
                        </a:solidFill>
                      </a:endParaRPr>
                    </a:p>
                  </a:txBody>
                  <a:tcPr marL="103632" marR="103632" marT="50292" marB="50292">
                    <a:solidFill>
                      <a:srgbClr val="FFFFCC"/>
                    </a:solidFill>
                  </a:tcPr>
                </a:tc>
                <a:tc>
                  <a:txBody>
                    <a:bodyPr/>
                    <a:lstStyle/>
                    <a:p>
                      <a:r>
                        <a:rPr lang="x-none" sz="1200" b="1" noProof="0" dirty="0" smtClean="0">
                          <a:solidFill>
                            <a:schemeClr val="tx1"/>
                          </a:solidFill>
                        </a:rPr>
                        <a:t>RI.</a:t>
                      </a:r>
                      <a:r>
                        <a:rPr lang="en-US" sz="1200" b="1" noProof="0" dirty="0" smtClean="0">
                          <a:solidFill>
                            <a:schemeClr val="tx1"/>
                          </a:solidFill>
                        </a:rPr>
                        <a:t>2.3</a:t>
                      </a:r>
                      <a:endParaRPr lang="x-none" sz="1200" b="1" noProof="0" dirty="0">
                        <a:solidFill>
                          <a:schemeClr val="tx1"/>
                        </a:solidFill>
                      </a:endParaRPr>
                    </a:p>
                  </a:txBody>
                  <a:tcPr marL="102181" marR="102181"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2181" marR="102181"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2181" marR="102181" marT="50292" marB="50292">
                    <a:solidFill>
                      <a:srgbClr val="FFFFCC"/>
                    </a:solidFill>
                  </a:tcPr>
                </a:tc>
                <a:tc>
                  <a:txBody>
                    <a:bodyPr/>
                    <a:lstStyle/>
                    <a:p>
                      <a:r>
                        <a:rPr lang="es-GT" sz="1200" b="1" noProof="0" dirty="0" smtClean="0"/>
                        <a:t>Razonamiento</a:t>
                      </a:r>
                      <a:r>
                        <a:rPr lang="es-GT" sz="1200" b="1" baseline="0" noProof="0" dirty="0" smtClean="0"/>
                        <a:t> y Evidencia</a:t>
                      </a:r>
                      <a:endParaRPr lang="es-GT" sz="1200" b="1" noProof="0" dirty="0"/>
                    </a:p>
                  </a:txBody>
                  <a:tcPr marL="103632" marR="103632" marT="50292" marB="50292">
                    <a:solidFill>
                      <a:srgbClr val="FFFFCC"/>
                    </a:solidFill>
                  </a:tcPr>
                </a:tc>
                <a:tc>
                  <a:txBody>
                    <a:bodyPr/>
                    <a:lstStyle/>
                    <a:p>
                      <a:r>
                        <a:rPr lang="x-none" sz="1200" b="1" noProof="0" dirty="0" smtClean="0">
                          <a:solidFill>
                            <a:schemeClr val="tx1"/>
                          </a:solidFill>
                        </a:rPr>
                        <a:t>RI.</a:t>
                      </a:r>
                      <a:r>
                        <a:rPr lang="en-US" sz="1200" b="1" noProof="0" dirty="0" smtClean="0">
                          <a:solidFill>
                            <a:schemeClr val="tx1"/>
                          </a:solidFill>
                        </a:rPr>
                        <a:t>2.6</a:t>
                      </a:r>
                      <a:endParaRPr lang="x-none" sz="1200" b="1" noProof="0" dirty="0">
                        <a:solidFill>
                          <a:schemeClr val="tx1"/>
                        </a:solidFill>
                      </a:endParaRPr>
                    </a:p>
                  </a:txBody>
                  <a:tcPr marL="102181" marR="102181" marT="50292" marB="50292">
                    <a:solidFill>
                      <a:srgbClr val="FFFFCC"/>
                    </a:solidFill>
                  </a:tcPr>
                </a:tc>
                <a:tc>
                  <a:txBody>
                    <a:bodyPr/>
                    <a:lstStyle/>
                    <a:p>
                      <a:pPr algn="ctr"/>
                      <a:r>
                        <a:rPr lang="en-US" sz="1200" b="1" dirty="0" smtClean="0">
                          <a:solidFill>
                            <a:schemeClr val="tx1"/>
                          </a:solidFill>
                        </a:rPr>
                        <a:t>3-4</a:t>
                      </a:r>
                      <a:endParaRPr lang="en-US" sz="1200" b="1" dirty="0">
                        <a:solidFill>
                          <a:schemeClr val="tx1"/>
                        </a:solidFill>
                      </a:endParaRPr>
                    </a:p>
                  </a:txBody>
                  <a:tcPr marL="102181" marR="102181"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2181" marR="102181" marT="50292" marB="50292">
                    <a:solidFill>
                      <a:srgbClr val="FFFFCC"/>
                    </a:solidFill>
                  </a:tcPr>
                </a:tc>
                <a:tc>
                  <a:txBody>
                    <a:bodyPr/>
                    <a:lstStyle/>
                    <a:p>
                      <a:r>
                        <a:rPr lang="x-none" sz="1200" b="1" noProof="0" dirty="0" smtClean="0"/>
                        <a:t>Análisis</a:t>
                      </a:r>
                      <a:r>
                        <a:rPr lang="x-none" sz="1200" b="1" baseline="0" noProof="0" dirty="0" smtClean="0"/>
                        <a:t> </a:t>
                      </a:r>
                      <a:r>
                        <a:rPr lang="es-ES" sz="1200" b="1" baseline="0" noProof="0" dirty="0" smtClean="0"/>
                        <a:t>dentro y a través de textos</a:t>
                      </a:r>
                      <a:endParaRPr lang="x-none" sz="1200" b="1" noProof="0" dirty="0"/>
                    </a:p>
                  </a:txBody>
                  <a:tcPr marL="102181" marR="102181" marT="50292" marB="50292">
                    <a:solidFill>
                      <a:srgbClr val="FFFFCC"/>
                    </a:solidFill>
                  </a:tcPr>
                </a:tc>
                <a:tc>
                  <a:txBody>
                    <a:bodyPr/>
                    <a:lstStyle/>
                    <a:p>
                      <a:r>
                        <a:rPr lang="x-none" sz="1200" b="1" noProof="0" dirty="0" smtClean="0">
                          <a:solidFill>
                            <a:schemeClr val="tx1"/>
                          </a:solidFill>
                        </a:rPr>
                        <a:t>RI.</a:t>
                      </a:r>
                      <a:r>
                        <a:rPr lang="en-US" sz="1200" b="1" noProof="0" dirty="0" smtClean="0">
                          <a:solidFill>
                            <a:schemeClr val="tx1"/>
                          </a:solidFill>
                        </a:rPr>
                        <a:t>2.</a:t>
                      </a:r>
                      <a:r>
                        <a:rPr lang="x-none" sz="1200" b="1" noProof="0" dirty="0" smtClean="0">
                          <a:solidFill>
                            <a:schemeClr val="tx1"/>
                          </a:solidFill>
                        </a:rPr>
                        <a:t>9</a:t>
                      </a:r>
                      <a:endParaRPr lang="x-none" sz="1200" b="1" noProof="0" dirty="0">
                        <a:solidFill>
                          <a:schemeClr val="tx1"/>
                        </a:solidFill>
                      </a:endParaRPr>
                    </a:p>
                  </a:txBody>
                  <a:tcPr marL="102181" marR="102181" marT="50292" marB="50292">
                    <a:solidFill>
                      <a:srgbClr val="FFFFCC"/>
                    </a:solidFill>
                  </a:tcPr>
                </a:tc>
                <a:tc>
                  <a:txBody>
                    <a:bodyPr/>
                    <a:lstStyle/>
                    <a:p>
                      <a:pPr algn="ctr"/>
                      <a:r>
                        <a:rPr lang="en-US" sz="1200" b="1" dirty="0" smtClean="0">
                          <a:solidFill>
                            <a:schemeClr val="tx1"/>
                          </a:solidFill>
                        </a:rPr>
                        <a:t>3-4</a:t>
                      </a:r>
                      <a:endParaRPr lang="en-US" sz="1200" b="1" dirty="0">
                        <a:solidFill>
                          <a:schemeClr val="tx1"/>
                        </a:solidFill>
                      </a:endParaRPr>
                    </a:p>
                  </a:txBody>
                  <a:tcPr marL="102181" marR="102181" marT="50292" marB="50292" anchor="ctr">
                    <a:solidFill>
                      <a:srgbClr val="FFFFCC"/>
                    </a:solidFill>
                  </a:tcPr>
                </a:tc>
              </a:tr>
            </a:tbl>
          </a:graphicData>
        </a:graphic>
      </p:graphicFrame>
      <p:sp>
        <p:nvSpPr>
          <p:cNvPr id="2" name="Rectangle 1"/>
          <p:cNvSpPr/>
          <p:nvPr/>
        </p:nvSpPr>
        <p:spPr>
          <a:xfrm>
            <a:off x="5715001" y="7047675"/>
            <a:ext cx="533400" cy="25683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0880" tIns="45440" rIns="90880" bIns="45440" rtlCol="0" anchor="ctr"/>
          <a:lstStyle/>
          <a:p>
            <a:pPr algn="ctr"/>
            <a:endParaRPr lang="es-419" sz="2095" dirty="0"/>
          </a:p>
        </p:txBody>
      </p:sp>
      <p:sp>
        <p:nvSpPr>
          <p:cNvPr id="24" name="Rectangle 23"/>
          <p:cNvSpPr/>
          <p:nvPr/>
        </p:nvSpPr>
        <p:spPr>
          <a:xfrm>
            <a:off x="5195538" y="7485126"/>
            <a:ext cx="450797"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0880" tIns="45440" rIns="90880" bIns="45440" rtlCol="0" anchor="ctr"/>
          <a:lstStyle/>
          <a:p>
            <a:pPr algn="ctr"/>
            <a:endParaRPr lang="es-419" sz="2095" dirty="0"/>
          </a:p>
        </p:txBody>
      </p:sp>
      <p:sp>
        <p:nvSpPr>
          <p:cNvPr id="29" name="Rectangle 28"/>
          <p:cNvSpPr/>
          <p:nvPr/>
        </p:nvSpPr>
        <p:spPr>
          <a:xfrm>
            <a:off x="4076700" y="7968685"/>
            <a:ext cx="2171701" cy="37900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0880" tIns="45440" rIns="90880" bIns="45440" rtlCol="0" anchor="ctr"/>
          <a:lstStyle/>
          <a:p>
            <a:pPr algn="ctr"/>
            <a:endParaRPr lang="es-419" sz="2095" dirty="0"/>
          </a:p>
        </p:txBody>
      </p:sp>
      <p:sp>
        <p:nvSpPr>
          <p:cNvPr id="18" name="TextBox 17"/>
          <p:cNvSpPr txBox="1"/>
          <p:nvPr/>
        </p:nvSpPr>
        <p:spPr>
          <a:xfrm>
            <a:off x="3795395" y="1696450"/>
            <a:ext cx="2800287" cy="87604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258" tIns="50629" rIns="101258" bIns="50629" rtlCol="0">
            <a:spAutoFit/>
          </a:bodyPr>
          <a:lstStyle/>
          <a:p>
            <a:r>
              <a:rPr lang="es-419" sz="2619" b="1" dirty="0" smtClean="0">
                <a:solidFill>
                  <a:schemeClr val="accent1">
                    <a:lumMod val="75000"/>
                  </a:schemeClr>
                </a:solidFill>
                <a:latin typeface="Bookman Old Style" pitchFamily="18" charset="0"/>
              </a:rPr>
              <a:t>Trimestre 4 </a:t>
            </a:r>
            <a:r>
              <a:rPr lang="es-419" sz="2409" b="1" dirty="0" smtClean="0">
                <a:latin typeface="Bookman Old Style" pitchFamily="18" charset="0"/>
              </a:rPr>
              <a:t>Pre-evaluación</a:t>
            </a:r>
            <a:endParaRPr lang="es-419" sz="2095" b="1" dirty="0">
              <a:latin typeface="Bookman Old Style" pitchFamily="18" charset="0"/>
            </a:endParaRPr>
          </a:p>
        </p:txBody>
      </p:sp>
      <p:sp>
        <p:nvSpPr>
          <p:cNvPr id="19" name="TextBox 18"/>
          <p:cNvSpPr txBox="1"/>
          <p:nvPr/>
        </p:nvSpPr>
        <p:spPr>
          <a:xfrm>
            <a:off x="1172029" y="5981334"/>
            <a:ext cx="5638767" cy="406275"/>
          </a:xfrm>
          <a:prstGeom prst="rect">
            <a:avLst/>
          </a:prstGeom>
          <a:noFill/>
        </p:spPr>
        <p:txBody>
          <a:bodyPr wrap="square" lIns="101258" tIns="50629" rIns="101258" bIns="50629" rtlCol="0">
            <a:spAutoFit/>
          </a:bodyPr>
          <a:lstStyle/>
          <a:p>
            <a:pPr algn="ctr"/>
            <a:r>
              <a:rPr lang="es-419" sz="943" b="1" i="1" dirty="0" smtClean="0">
                <a:latin typeface="Calibri" panose="020F0502020204030204" pitchFamily="34" charset="0"/>
              </a:rPr>
              <a:t>Nota:  Puede haber más de un estándar por objetivo.  Los estándares pueden tener diferentes DOK por objetivo. Sólo se listaron los estándares evaluados.</a:t>
            </a:r>
            <a:endParaRPr lang="es-419" sz="943" b="1" i="1" dirty="0">
              <a:latin typeface="Calibri" panose="020F0502020204030204" pitchFamily="34" charset="0"/>
            </a:endParaRPr>
          </a:p>
        </p:txBody>
      </p:sp>
    </p:spTree>
    <p:extLst>
      <p:ext uri="{BB962C8B-B14F-4D97-AF65-F5344CB8AC3E}">
        <p14:creationId xmlns:p14="http://schemas.microsoft.com/office/powerpoint/2010/main" val="13409514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38551825"/>
              </p:ext>
            </p:extLst>
          </p:nvPr>
        </p:nvGraphicFramePr>
        <p:xfrm>
          <a:off x="161925" y="158088"/>
          <a:ext cx="7458558" cy="5314936"/>
        </p:xfrm>
        <a:graphic>
          <a:graphicData uri="http://schemas.openxmlformats.org/drawingml/2006/table">
            <a:tbl>
              <a:tblPr firstRow="1" bandRow="1">
                <a:tableStyleId>{5940675A-B579-460E-94D1-54222C63F5DA}</a:tableStyleId>
              </a:tblPr>
              <a:tblGrid>
                <a:gridCol w="752475"/>
                <a:gridCol w="1352550"/>
                <a:gridCol w="1214438"/>
                <a:gridCol w="1363244"/>
                <a:gridCol w="1421536"/>
                <a:gridCol w="1354315"/>
              </a:tblGrid>
              <a:tr h="508078">
                <a:tc gridSpan="6">
                  <a:txBody>
                    <a:bodyPr/>
                    <a:lstStyle/>
                    <a:p>
                      <a:pPr marL="0" marR="0" algn="l">
                        <a:lnSpc>
                          <a:spcPct val="100000"/>
                        </a:lnSpc>
                        <a:spcBef>
                          <a:spcPts val="0"/>
                        </a:spcBef>
                        <a:spcAft>
                          <a:spcPts val="0"/>
                        </a:spcAft>
                      </a:pPr>
                      <a:r>
                        <a:rPr lang="es-PR" sz="900" b="1" noProof="0" dirty="0" smtClean="0"/>
                        <a:t>W.2.1</a:t>
                      </a:r>
                    </a:p>
                    <a:p>
                      <a:pPr marL="0" marR="0" algn="l" defTabSz="1018809" rtl="0" eaLnBrk="1" latinLnBrk="0" hangingPunct="1">
                        <a:lnSpc>
                          <a:spcPct val="100000"/>
                        </a:lnSpc>
                        <a:spcBef>
                          <a:spcPts val="0"/>
                        </a:spcBef>
                        <a:spcAft>
                          <a:spcPts val="0"/>
                        </a:spcAft>
                      </a:pPr>
                      <a:r>
                        <a:rPr lang="es-PR" sz="900" b="1" kern="1200" noProof="0" dirty="0" smtClean="0">
                          <a:solidFill>
                            <a:schemeClr val="tx1"/>
                          </a:solidFill>
                          <a:latin typeface="+mn-lt"/>
                          <a:ea typeface="+mn-ea"/>
                          <a:cs typeface="+mn-cs"/>
                        </a:rPr>
                        <a:t>Escriben propuestas de opinión en las cuales presentan el tema o libro sobre el cual están escribiendo, expresan su opinión, ofrecen las razones para esa opinión, usan palabras de enlace (por ejemplo: porque, y, también) para conectar la opinión y las razones y proporcionan una declaración o sección final. </a:t>
                      </a: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8593">
                <a:tc gridSpan="6">
                  <a:txBody>
                    <a:bodyPr/>
                    <a:lstStyle/>
                    <a:p>
                      <a:pPr marL="0" marR="0" algn="ctr">
                        <a:lnSpc>
                          <a:spcPct val="100000"/>
                        </a:lnSpc>
                        <a:spcBef>
                          <a:spcPts val="0"/>
                        </a:spcBef>
                        <a:spcAft>
                          <a:spcPts val="0"/>
                        </a:spcAft>
                      </a:pPr>
                      <a:r>
                        <a:rPr lang="es-PR" sz="1300" kern="1200" noProof="0" dirty="0" smtClean="0">
                          <a:effectLst/>
                        </a:rPr>
                        <a:t>Ejemplo de un puntaje de “4” en la Tarea de rendimiento: Composición de un escrito</a:t>
                      </a:r>
                      <a:r>
                        <a:rPr lang="es-PR" sz="1300" kern="1200" baseline="0" noProof="0" dirty="0" smtClean="0">
                          <a:effectLst/>
                        </a:rPr>
                        <a:t> de </a:t>
                      </a:r>
                      <a:r>
                        <a:rPr lang="es-PR" sz="1300" kern="1200" baseline="0" noProof="0" dirty="0" err="1" smtClean="0">
                          <a:effectLst/>
                        </a:rPr>
                        <a:t>pinión</a:t>
                      </a:r>
                      <a:endParaRPr lang="es-PR" sz="1300" kern="1200" noProof="0" dirty="0" smtClean="0">
                        <a:effectLst/>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1222">
                <a:tc rowSpan="2">
                  <a:txBody>
                    <a:bodyPr/>
                    <a:lstStyle/>
                    <a:p>
                      <a:pPr marL="0" marR="0" algn="ctr">
                        <a:lnSpc>
                          <a:spcPct val="115000"/>
                        </a:lnSpc>
                        <a:spcBef>
                          <a:spcPts val="0"/>
                        </a:spcBef>
                        <a:spcAft>
                          <a:spcPts val="0"/>
                        </a:spcAft>
                      </a:pPr>
                      <a:r>
                        <a:rPr lang="x-none" sz="1200" b="1" noProof="0" dirty="0" smtClean="0">
                          <a:solidFill>
                            <a:srgbClr val="000000"/>
                          </a:solidFill>
                          <a:latin typeface="+mn-lt"/>
                          <a:ea typeface="Times New Roman"/>
                          <a:cs typeface="Times New Roman"/>
                        </a:rPr>
                        <a:t>Puntaje</a:t>
                      </a:r>
                      <a:endParaRPr lang="x-none" sz="1200" noProof="0" dirty="0">
                        <a:latin typeface="+mn-lt"/>
                        <a:ea typeface="Calibri"/>
                        <a:cs typeface="Times New Roman"/>
                      </a:endParaRPr>
                    </a:p>
                  </a:txBody>
                  <a:tcPr marL="89962" marR="27856" marT="0" marB="0" anchor="ctr"/>
                </a:tc>
                <a:tc gridSpan="2">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propósito/enfoque y organización</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solidFill>
                      <a:schemeClr val="accent5">
                        <a:lumMod val="75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Desarrollo: Lenguaje</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y elaboración de evidencia</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solidFill>
                      <a:srgbClr val="05AF0D"/>
                    </a:solidFill>
                  </a:tcPr>
                </a:tc>
                <a:tc hMerge="1">
                  <a:txBody>
                    <a:bodyPr/>
                    <a:lstStyle/>
                    <a:p>
                      <a:endParaRPr lang="en-US"/>
                    </a:p>
                  </a:txBody>
                  <a:tcPr/>
                </a:tc>
                <a:tc rowSpan="2">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Convenciones</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solidFill>
                      <a:schemeClr val="accent6">
                        <a:lumMod val="40000"/>
                        <a:lumOff val="60000"/>
                      </a:schemeClr>
                    </a:solidFill>
                  </a:tcPr>
                </a:tc>
              </a:tr>
              <a:tr h="431222">
                <a:tc vMerge="1">
                  <a:txBody>
                    <a:bodyPr/>
                    <a:lstStyle/>
                    <a:p>
                      <a:endParaRPr lang="en-US"/>
                    </a:p>
                  </a:txBody>
                  <a:tcPr/>
                </a:tc>
                <a:tc>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 de propósito/enfoque </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solidFill>
                      <a:schemeClr val="accent5">
                        <a:lumMod val="60000"/>
                        <a:lumOff val="40000"/>
                      </a:schemeClr>
                    </a:solidFill>
                  </a:tcPr>
                </a:tc>
                <a:tc>
                  <a:txBody>
                    <a:bodyPr/>
                    <a:lstStyle/>
                    <a:p>
                      <a:pPr algn="ctr"/>
                      <a:r>
                        <a:rPr lang="x-none" sz="1200" b="1" noProof="0" dirty="0" smtClean="0">
                          <a:effectLst>
                            <a:outerShdw blurRad="38100" dist="38100" dir="2700000" algn="tl">
                              <a:srgbClr val="000000">
                                <a:alpha val="43137"/>
                              </a:srgbClr>
                            </a:outerShdw>
                          </a:effectLst>
                          <a:latin typeface="+mn-lt"/>
                        </a:rPr>
                        <a:t>Organización</a:t>
                      </a:r>
                      <a:endParaRPr lang="x-none" sz="1200" b="1" noProof="0" dirty="0">
                        <a:effectLst>
                          <a:outerShdw blurRad="38100" dist="38100" dir="2700000" algn="tl">
                            <a:srgbClr val="000000">
                              <a:alpha val="43137"/>
                            </a:srgbClr>
                          </a:outerShdw>
                        </a:effectLst>
                        <a:latin typeface="+mn-lt"/>
                      </a:endParaRPr>
                    </a:p>
                  </a:txBody>
                  <a:tcPr marL="89962" marR="27856" marT="0" marB="0" anchor="ctr">
                    <a:solidFill>
                      <a:schemeClr val="accent5">
                        <a:lumMod val="60000"/>
                        <a:lumOff val="40000"/>
                      </a:schemeClr>
                    </a:solidFill>
                  </a:tcPr>
                </a:tc>
                <a:tc>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Elaboración</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evidencia</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solidFill>
                      <a:srgbClr val="0EF677"/>
                    </a:solidFill>
                  </a:tcPr>
                </a:tc>
                <a:tc>
                  <a:txBody>
                    <a:bodyPr/>
                    <a:lstStyle/>
                    <a:p>
                      <a:pPr marL="0" marR="0" algn="ctr">
                        <a:lnSpc>
                          <a:spcPct val="115000"/>
                        </a:lnSpc>
                        <a:spcBef>
                          <a:spcPts val="0"/>
                        </a:spcBef>
                        <a:spcAft>
                          <a:spcPts val="0"/>
                        </a:spcAft>
                      </a:pPr>
                      <a:r>
                        <a:rPr lang="es-PR"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Lenguaje y vocabulario</a:t>
                      </a:r>
                      <a:endParaRPr lang="es-PR"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solidFill>
                      <a:srgbClr val="0EF677"/>
                    </a:solidFill>
                  </a:tcPr>
                </a:tc>
                <a:tc vMerge="1">
                  <a:txBody>
                    <a:bodyPr/>
                    <a:lstStyle/>
                    <a:p>
                      <a:endParaRPr lang="en-US"/>
                    </a:p>
                  </a:txBody>
                  <a:tcPr>
                    <a:solidFill>
                      <a:schemeClr val="accent6">
                        <a:lumMod val="20000"/>
                        <a:lumOff val="80000"/>
                      </a:schemeClr>
                    </a:solidFill>
                  </a:tcPr>
                </a:tc>
              </a:tr>
              <a:tr h="1580606">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4</a:t>
                      </a:r>
                      <a:endParaRPr lang="en-US"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algn="ctr">
                        <a:lnSpc>
                          <a:spcPct val="115000"/>
                        </a:lnSpc>
                        <a:spcBef>
                          <a:spcPts val="0"/>
                        </a:spcBef>
                        <a:spcAft>
                          <a:spcPts val="0"/>
                        </a:spcAft>
                      </a:pPr>
                      <a:r>
                        <a:rPr lang="en-US" sz="1600" b="1" noProof="0" dirty="0" err="1" smtClean="0">
                          <a:solidFill>
                            <a:srgbClr val="000000"/>
                          </a:solidFill>
                          <a:effectLst>
                            <a:outerShdw blurRad="38100" dist="38100" dir="2700000" algn="tl">
                              <a:srgbClr val="000000">
                                <a:alpha val="43137"/>
                              </a:srgbClr>
                            </a:outerShdw>
                          </a:effectLst>
                          <a:latin typeface="+mn-lt"/>
                          <a:ea typeface="Times New Roman"/>
                          <a:cs typeface="Times New Roman"/>
                        </a:rPr>
                        <a:t>rúbrica</a:t>
                      </a:r>
                      <a:endParaRPr lang="x-none" sz="16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txBody>
                  <a:tcPr marL="91240" marR="28252" marT="0" marB="0" anchor="ctr"/>
                </a:tc>
                <a:tc>
                  <a:txBody>
                    <a:bodyPr/>
                    <a:lstStyle/>
                    <a:p>
                      <a:pPr algn="l"/>
                      <a:r>
                        <a:rPr lang="es-419" sz="900" baseline="0" noProof="0" dirty="0" smtClean="0">
                          <a:latin typeface="+mn-lt"/>
                        </a:rPr>
                        <a:t>Utiliza una combinación de dibujos, dictados y escritura (K) para redactar</a:t>
                      </a:r>
                    </a:p>
                    <a:p>
                      <a:pPr algn="l"/>
                      <a:endParaRPr lang="es-419" sz="900" baseline="0" noProof="0" dirty="0" smtClean="0">
                        <a:latin typeface="+mn-lt"/>
                      </a:endParaRPr>
                    </a:p>
                    <a:p>
                      <a:pPr algn="l"/>
                      <a:r>
                        <a:rPr lang="es-419" sz="900" baseline="0" noProof="0" dirty="0" smtClean="0">
                          <a:latin typeface="+mn-lt"/>
                        </a:rPr>
                        <a:t>Explica algo más sobre el tema</a:t>
                      </a:r>
                    </a:p>
                    <a:p>
                      <a:pPr algn="l"/>
                      <a:r>
                        <a:rPr lang="es-419" sz="900" b="1" baseline="0" noProof="0" dirty="0" smtClean="0">
                          <a:latin typeface="+mn-lt"/>
                        </a:rPr>
                        <a:t>O</a:t>
                      </a:r>
                    </a:p>
                    <a:p>
                      <a:pPr algn="l"/>
                      <a:r>
                        <a:rPr lang="es-419" sz="900" baseline="0" noProof="0" dirty="0" smtClean="0">
                          <a:latin typeface="+mn-lt"/>
                        </a:rPr>
                        <a:t>Hace una conexión entre el tema y una idea o ideas más amplias </a:t>
                      </a:r>
                      <a:endParaRPr lang="es-419" sz="900" noProof="0" dirty="0">
                        <a:effectLst/>
                        <a:latin typeface="+mn-lt"/>
                        <a:ea typeface="Calibri"/>
                        <a:cs typeface="Times New Roman"/>
                      </a:endParaRPr>
                    </a:p>
                  </a:txBody>
                  <a:tcPr marL="27372" marR="0" marT="0" marB="0"/>
                </a:tc>
                <a:tc>
                  <a:txBody>
                    <a:bodyPr/>
                    <a:lstStyle/>
                    <a:p>
                      <a:pPr algn="l"/>
                      <a:r>
                        <a:rPr lang="es-419" sz="900" baseline="0" noProof="0" dirty="0" smtClean="0">
                          <a:latin typeface="+mn-lt"/>
                        </a:rPr>
                        <a:t>La introducción, el cuerpo del contenido y la conclusión, apoyan el enfoque y la razón o razones </a:t>
                      </a:r>
                    </a:p>
                    <a:p>
                      <a:pPr algn="l"/>
                      <a:endParaRPr lang="es-419" sz="900" baseline="0" noProof="0" dirty="0" smtClean="0">
                        <a:solidFill>
                          <a:srgbClr val="000000"/>
                        </a:solidFill>
                        <a:latin typeface="+mn-lt"/>
                        <a:ea typeface="Calibri"/>
                        <a:cs typeface="Franklin Gothic Book"/>
                      </a:endParaRPr>
                    </a:p>
                    <a:p>
                      <a:pPr algn="l"/>
                      <a:r>
                        <a:rPr lang="es-419" sz="900" baseline="0" noProof="0" dirty="0" smtClean="0">
                          <a:solidFill>
                            <a:srgbClr val="000000"/>
                          </a:solidFill>
                          <a:latin typeface="+mn-lt"/>
                          <a:ea typeface="Calibri"/>
                          <a:cs typeface="Franklin Gothic Book"/>
                        </a:rPr>
                        <a:t>Utiliza varias transiciones apropiadas (por ejemplo: porque, ya que, y, también, por ejemplo, desde) para conectar ideas</a:t>
                      </a:r>
                      <a:endParaRPr lang="es-419" sz="900" noProof="0" dirty="0">
                        <a:solidFill>
                          <a:srgbClr val="000000"/>
                        </a:solidFill>
                        <a:latin typeface="+mn-lt"/>
                        <a:ea typeface="Calibri"/>
                        <a:cs typeface="Franklin Gothic Book"/>
                      </a:endParaRPr>
                    </a:p>
                  </a:txBody>
                  <a:tcPr marL="27372" marR="0" marT="0" marB="0"/>
                </a:tc>
                <a:tc>
                  <a:txBody>
                    <a:bodyPr/>
                    <a:lstStyle/>
                    <a:p>
                      <a:pPr algn="l"/>
                      <a:r>
                        <a:rPr lang="es-419" sz="900" baseline="0" noProof="0" dirty="0" smtClean="0">
                          <a:latin typeface="+mn-lt"/>
                        </a:rPr>
                        <a:t>Elabora utilizando una variedad de detalles relevantes, ejemplos, citas, etc. para apoyar el enfoque (opinión) o explicar razones</a:t>
                      </a:r>
                    </a:p>
                    <a:p>
                      <a:pPr algn="l"/>
                      <a:endParaRPr lang="es-419" sz="900" baseline="0" noProof="0" dirty="0" smtClean="0">
                        <a:latin typeface="+mn-lt"/>
                      </a:endParaRPr>
                    </a:p>
                    <a:p>
                      <a:pPr algn="l"/>
                      <a:r>
                        <a:rPr lang="es-419" sz="900" baseline="0" noProof="0" dirty="0" smtClean="0">
                          <a:latin typeface="+mn-lt"/>
                        </a:rPr>
                        <a:t>Podría utilizar lenguaje figurativo (por ejemplo: imágenes sensoriales  o imaginería, símil, exageración)</a:t>
                      </a:r>
                    </a:p>
                  </a:txBody>
                  <a:tcPr marL="27372" marR="0" marT="0" marB="0"/>
                </a:tc>
                <a:tc>
                  <a:txBody>
                    <a:bodyPr/>
                    <a:lstStyle/>
                    <a:p>
                      <a:pPr algn="l"/>
                      <a:r>
                        <a:rPr lang="es-PR" sz="900" baseline="0" noProof="0" dirty="0" smtClean="0">
                          <a:latin typeface="+mn-lt"/>
                        </a:rPr>
                        <a:t>Escoge palabras y frases para causar un efecto (por ejemplo: un vocabulario preciso, concreto,  sensorial)</a:t>
                      </a:r>
                    </a:p>
                    <a:p>
                      <a:pPr algn="l"/>
                      <a:endParaRPr lang="es-PR" sz="900" baseline="0" noProof="0" dirty="0" smtClean="0">
                        <a:latin typeface="+mn-lt"/>
                      </a:endParaRPr>
                    </a:p>
                    <a:p>
                      <a:pPr algn="l"/>
                      <a:r>
                        <a:rPr lang="es-PR" sz="900" baseline="0" noProof="0" dirty="0" smtClean="0">
                          <a:latin typeface="+mn-lt"/>
                        </a:rPr>
                        <a:t>Utiliza una variedad de oraciones (simples, compuestas, con frases preposicionales)</a:t>
                      </a:r>
                    </a:p>
                  </a:txBody>
                  <a:tcPr marL="27372" marR="0" marT="0" marB="0"/>
                </a:tc>
                <a:tc>
                  <a:txBody>
                    <a:bodyPr/>
                    <a:lstStyle/>
                    <a:p>
                      <a:pPr algn="l"/>
                      <a:r>
                        <a:rPr lang="x-none" sz="900" baseline="0" noProof="0" dirty="0" smtClean="0">
                          <a:latin typeface="+mn-lt"/>
                        </a:rPr>
                        <a:t>Edita con el apoyo de compañeros</a:t>
                      </a:r>
                      <a:r>
                        <a:rPr lang="en-US" sz="900" baseline="0" noProof="0" dirty="0" smtClean="0">
                          <a:latin typeface="+mn-lt"/>
                        </a:rPr>
                        <a:t>/</a:t>
                      </a:r>
                      <a:r>
                        <a:rPr lang="x-none" sz="900" baseline="0" noProof="0" dirty="0" smtClean="0">
                          <a:latin typeface="+mn-lt"/>
                        </a:rPr>
                        <a:t>recursos</a:t>
                      </a:r>
                      <a:endParaRPr lang="en-US" sz="900" baseline="0" noProof="0" dirty="0" smtClean="0">
                        <a:latin typeface="+mn-lt"/>
                      </a:endParaRPr>
                    </a:p>
                    <a:p>
                      <a:pPr algn="l"/>
                      <a:endParaRPr lang="x-none" sz="900" baseline="0" noProof="0" dirty="0" smtClean="0">
                        <a:latin typeface="+mn-lt"/>
                      </a:endParaRPr>
                    </a:p>
                    <a:p>
                      <a:pPr algn="l"/>
                      <a:r>
                        <a:rPr lang="es-ES_tradnl" sz="900" baseline="0" noProof="0" dirty="0" smtClean="0">
                          <a:latin typeface="+mn-lt"/>
                        </a:rPr>
                        <a:t>Tiene pocos o ningún error en gramática, en el uso de palabras o en la mecánica, de acuerdo al grado</a:t>
                      </a:r>
                      <a:endParaRPr lang="es-ES_tradnl" sz="900" b="0" i="0" u="none" strike="noStrike" noProof="0" dirty="0" smtClean="0">
                        <a:solidFill>
                          <a:srgbClr val="000000"/>
                        </a:solidFill>
                        <a:latin typeface="+mn-lt"/>
                      </a:endParaRPr>
                    </a:p>
                  </a:txBody>
                  <a:tcPr marL="27372" marR="0" marT="0" marB="0"/>
                </a:tc>
              </a:tr>
              <a:tr h="1673576">
                <a:tc>
                  <a:txBody>
                    <a:bodyPr/>
                    <a:lstStyle/>
                    <a:p>
                      <a:pPr marL="0" marR="0" algn="ctr">
                        <a:lnSpc>
                          <a:spcPct val="100000"/>
                        </a:lnSpc>
                        <a:spcBef>
                          <a:spcPts val="0"/>
                        </a:spcBef>
                        <a:spcAft>
                          <a:spcPts val="0"/>
                        </a:spcAft>
                      </a:pPr>
                      <a:r>
                        <a:rPr lang="es-PR" sz="900" b="1" kern="1200" noProof="0" dirty="0" smtClean="0">
                          <a:effectLst>
                            <a:outerShdw blurRad="38100" dist="38100" dir="2700000" algn="tl">
                              <a:srgbClr val="000000">
                                <a:alpha val="43137"/>
                              </a:srgbClr>
                            </a:outerShdw>
                          </a:effectLst>
                        </a:rPr>
                        <a:t>Explicación del puntaje del estudiante</a:t>
                      </a:r>
                      <a:endParaRPr lang="es-PR" sz="900" b="1" noProof="0" dirty="0">
                        <a:effectLst>
                          <a:outerShdw blurRad="38100" dist="38100" dir="2700000" algn="tl">
                            <a:srgbClr val="000000">
                              <a:alpha val="43137"/>
                            </a:srgbClr>
                          </a:outerShdw>
                        </a:effectLst>
                        <a:latin typeface="Calibri"/>
                        <a:ea typeface="Calibri"/>
                        <a:cs typeface="Times New Roman"/>
                      </a:endParaRPr>
                    </a:p>
                  </a:txBody>
                  <a:tcPr marL="97155" marR="77004" marT="38502" marB="38502" anchor="ctr"/>
                </a:tc>
                <a:tc>
                  <a:txBody>
                    <a:bodyPr/>
                    <a:lstStyle/>
                    <a:p>
                      <a:pPr marL="0" marR="0">
                        <a:lnSpc>
                          <a:spcPct val="100000"/>
                        </a:lnSpc>
                        <a:spcBef>
                          <a:spcPts val="0"/>
                        </a:spcBef>
                        <a:spcAft>
                          <a:spcPts val="0"/>
                        </a:spcAft>
                      </a:pPr>
                      <a:r>
                        <a:rPr lang="es-PR" sz="1000" noProof="0" dirty="0" smtClean="0">
                          <a:solidFill>
                            <a:schemeClr val="tx1"/>
                          </a:solidFill>
                          <a:effectLst/>
                        </a:rPr>
                        <a:t>El estudiante establece una opinión y conecta la opinión con el tema: ¿Deben los niños y las niñas aprender a patinar?</a:t>
                      </a:r>
                      <a:endParaRPr lang="es-PR" sz="900" noProof="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s-PR" sz="1000" noProof="0" dirty="0" smtClean="0">
                          <a:solidFill>
                            <a:schemeClr val="tx1"/>
                          </a:solidFill>
                          <a:effectLst/>
                        </a:rPr>
                        <a:t>El estudiante desarrolla progresivamente</a:t>
                      </a:r>
                      <a:r>
                        <a:rPr lang="es-PR" sz="1000" baseline="0" noProof="0" dirty="0" smtClean="0">
                          <a:solidFill>
                            <a:schemeClr val="tx1"/>
                          </a:solidFill>
                          <a:effectLst/>
                        </a:rPr>
                        <a:t> su artículo de</a:t>
                      </a:r>
                      <a:r>
                        <a:rPr lang="es-PR" sz="1000" noProof="0" dirty="0" smtClean="0">
                          <a:solidFill>
                            <a:schemeClr val="tx1"/>
                          </a:solidFill>
                          <a:effectLst/>
                        </a:rPr>
                        <a:t> opinión utilizando</a:t>
                      </a:r>
                      <a:r>
                        <a:rPr lang="es-PR" sz="1000" baseline="0" noProof="0" dirty="0" smtClean="0">
                          <a:solidFill>
                            <a:schemeClr val="tx1"/>
                          </a:solidFill>
                          <a:effectLst/>
                        </a:rPr>
                        <a:t> </a:t>
                      </a:r>
                      <a:r>
                        <a:rPr lang="es-PR" sz="1000" noProof="0" dirty="0" smtClean="0">
                          <a:solidFill>
                            <a:schemeClr val="tx1"/>
                          </a:solidFill>
                          <a:effectLst/>
                        </a:rPr>
                        <a:t>palabras de transición (primero, segundo y finalmente) para conectar ideas.</a:t>
                      </a:r>
                      <a:endParaRPr lang="es-PR" sz="900" noProof="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s-PR" sz="1000" noProof="0" dirty="0" smtClean="0">
                          <a:solidFill>
                            <a:schemeClr val="tx1"/>
                          </a:solidFill>
                          <a:effectLst/>
                        </a:rPr>
                        <a:t>El estudiante profundiza en el tema del porqué los niños/niñas deben patinar, utilizando detalles concretos (razones) y diálogos.</a:t>
                      </a:r>
                      <a:endParaRPr lang="es-PR" sz="900" noProof="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s-PR" sz="1000" noProof="0" dirty="0" smtClean="0">
                          <a:solidFill>
                            <a:schemeClr val="tx1"/>
                          </a:solidFill>
                          <a:effectLst/>
                        </a:rPr>
                        <a:t>La voz del estudiante demuestra conocimiento sobre</a:t>
                      </a:r>
                      <a:r>
                        <a:rPr lang="es-PR" sz="1000" baseline="0" noProof="0" dirty="0" smtClean="0">
                          <a:solidFill>
                            <a:schemeClr val="tx1"/>
                          </a:solidFill>
                          <a:effectLst/>
                        </a:rPr>
                        <a:t> la información</a:t>
                      </a:r>
                      <a:r>
                        <a:rPr lang="es-PR" sz="1000" noProof="0" dirty="0" smtClean="0">
                          <a:solidFill>
                            <a:schemeClr val="tx1"/>
                          </a:solidFill>
                          <a:effectLst/>
                        </a:rPr>
                        <a:t>. El estudiante utiliza </a:t>
                      </a:r>
                      <a:r>
                        <a:rPr lang="es-PR" sz="1000" b="1" noProof="0" dirty="0" smtClean="0">
                          <a:solidFill>
                            <a:schemeClr val="tx1"/>
                          </a:solidFill>
                          <a:effectLst/>
                        </a:rPr>
                        <a:t>vocabulario preciso </a:t>
                      </a:r>
                      <a:r>
                        <a:rPr lang="es-PR" sz="1000" noProof="0" dirty="0" smtClean="0">
                          <a:solidFill>
                            <a:schemeClr val="tx1"/>
                          </a:solidFill>
                          <a:effectLst/>
                        </a:rPr>
                        <a:t>(patines sobre ruedas, patines en línea, sano, ejercicio, deporte, pista de patinaje) y una </a:t>
                      </a:r>
                      <a:r>
                        <a:rPr lang="es-PR" sz="1000" b="1" noProof="0" dirty="0" smtClean="0">
                          <a:solidFill>
                            <a:schemeClr val="tx1"/>
                          </a:solidFill>
                          <a:effectLst/>
                        </a:rPr>
                        <a:t>variedad de estructuras de oraciones.</a:t>
                      </a:r>
                      <a:endParaRPr lang="es-PR" sz="900" b="1" noProof="0" dirty="0">
                        <a:solidFill>
                          <a:srgbClr val="00B0F0"/>
                        </a:solidFill>
                        <a:effectLst/>
                        <a:latin typeface="Calibri"/>
                        <a:ea typeface="Calibri"/>
                        <a:cs typeface="Times New Roman"/>
                      </a:endParaRPr>
                    </a:p>
                  </a:txBody>
                  <a:tcPr marL="97155" marR="77004" marT="38502" marB="38502"/>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PR" sz="1000" b="0" noProof="0" dirty="0" smtClean="0">
                          <a:effectLst/>
                          <a:latin typeface="+mn-lt"/>
                          <a:ea typeface="Calibri"/>
                          <a:cs typeface="Times New Roman"/>
                        </a:rPr>
                        <a:t>El estudiante tiene pocos o ningún error en gramática, en el uso de palabras o en la mecánica, de acuerdo al grado.</a:t>
                      </a:r>
                      <a:r>
                        <a:rPr lang="es-PR" sz="1000" b="0" baseline="0" noProof="0" dirty="0" smtClean="0">
                          <a:effectLst/>
                          <a:latin typeface="+mn-lt"/>
                          <a:ea typeface="Calibri"/>
                          <a:cs typeface="Times New Roman"/>
                        </a:rPr>
                        <a:t>  </a:t>
                      </a:r>
                      <a:r>
                        <a:rPr lang="es-PR" sz="1000" b="1" baseline="0" noProof="0" dirty="0" smtClean="0">
                          <a:effectLst/>
                          <a:latin typeface="+mn-lt"/>
                          <a:ea typeface="Calibri"/>
                          <a:cs typeface="Times New Roman"/>
                        </a:rPr>
                        <a:t>El estudiante está empezando a utilizar </a:t>
                      </a:r>
                      <a:r>
                        <a:rPr lang="es-PR" sz="1000" b="1" i="0" baseline="0" noProof="0" dirty="0" smtClean="0">
                          <a:solidFill>
                            <a:schemeClr val="tx1"/>
                          </a:solidFill>
                          <a:effectLst/>
                          <a:latin typeface="+mn-lt"/>
                          <a:ea typeface="+mn-ea"/>
                          <a:cs typeface="+mn-cs"/>
                        </a:rPr>
                        <a:t>de manera efectiva,</a:t>
                      </a:r>
                      <a:endParaRPr lang="es-PR" sz="900" b="1" i="0" noProof="0" dirty="0" smtClean="0">
                        <a:solidFill>
                          <a:schemeClr val="tx1"/>
                        </a:solidFill>
                        <a:effectLst/>
                        <a:latin typeface="+mn-lt"/>
                        <a:ea typeface="Calibri"/>
                        <a:cs typeface="Times New Roman"/>
                      </a:endParaRPr>
                    </a:p>
                    <a:p>
                      <a:pPr marL="0" marR="0">
                        <a:lnSpc>
                          <a:spcPct val="100000"/>
                        </a:lnSpc>
                        <a:spcBef>
                          <a:spcPts val="0"/>
                        </a:spcBef>
                        <a:spcAft>
                          <a:spcPts val="0"/>
                        </a:spcAft>
                      </a:pPr>
                      <a:r>
                        <a:rPr lang="es-PR" sz="1000" b="1" u="sng" baseline="0" noProof="0" dirty="0" smtClean="0">
                          <a:effectLst/>
                          <a:latin typeface="+mn-lt"/>
                          <a:ea typeface="Calibri"/>
                          <a:cs typeface="Times New Roman"/>
                        </a:rPr>
                        <a:t>algunas</a:t>
                      </a:r>
                      <a:r>
                        <a:rPr lang="es-PR" sz="1000" b="1" baseline="0" noProof="0" dirty="0" smtClean="0">
                          <a:effectLst/>
                          <a:latin typeface="+mn-lt"/>
                          <a:ea typeface="Calibri"/>
                          <a:cs typeface="Times New Roman"/>
                        </a:rPr>
                        <a:t> citas para diálogos.</a:t>
                      </a:r>
                      <a:endParaRPr lang="es-PR" sz="900" b="1" i="0" noProof="0" dirty="0">
                        <a:solidFill>
                          <a:schemeClr val="tx1"/>
                        </a:solidFill>
                        <a:effectLst/>
                        <a:latin typeface="Calibri"/>
                        <a:ea typeface="Calibri"/>
                        <a:cs typeface="Times New Roman"/>
                      </a:endParaRPr>
                    </a:p>
                  </a:txBody>
                  <a:tcPr marL="97155" marR="77004" marT="38502" marB="38502"/>
                </a:tc>
              </a:tr>
            </a:tbl>
          </a:graphicData>
        </a:graphic>
      </p:graphicFrame>
      <p:grpSp>
        <p:nvGrpSpPr>
          <p:cNvPr id="2" name="Group 1"/>
          <p:cNvGrpSpPr/>
          <p:nvPr/>
        </p:nvGrpSpPr>
        <p:grpSpPr>
          <a:xfrm>
            <a:off x="228600" y="5486400"/>
            <a:ext cx="7391400" cy="4216539"/>
            <a:chOff x="282122" y="5485601"/>
            <a:chExt cx="7391400" cy="4216539"/>
          </a:xfrm>
        </p:grpSpPr>
        <p:sp>
          <p:nvSpPr>
            <p:cNvPr id="6" name="Rectangle 5"/>
            <p:cNvSpPr/>
            <p:nvPr/>
          </p:nvSpPr>
          <p:spPr>
            <a:xfrm>
              <a:off x="282122" y="5485601"/>
              <a:ext cx="7391400" cy="4216539"/>
            </a:xfrm>
            <a:prstGeom prst="rect">
              <a:avLst/>
            </a:prstGeom>
            <a:noFill/>
          </p:spPr>
          <p:txBody>
            <a:bodyPr wrap="square">
              <a:spAutoFit/>
            </a:bodyPr>
            <a:lstStyle/>
            <a:p>
              <a:r>
                <a:rPr lang="es-419" sz="1200" b="1" u="sng" dirty="0" smtClean="0"/>
                <a:t>Tarea de Rendimiento</a:t>
              </a:r>
            </a:p>
            <a:p>
              <a:endParaRPr lang="es-419" sz="1200" b="1" u="sng" dirty="0" smtClean="0"/>
            </a:p>
            <a:p>
              <a:pPr algn="ctr"/>
              <a:r>
                <a:rPr lang="es-419" sz="1200" b="1" u="sng" dirty="0" smtClean="0"/>
                <a:t>Patinaje sobre ruedas</a:t>
              </a:r>
            </a:p>
            <a:p>
              <a:pPr algn="ctr"/>
              <a:endParaRPr lang="es-419" sz="500" b="1" u="sng" dirty="0" smtClean="0"/>
            </a:p>
            <a:p>
              <a:r>
                <a:rPr lang="es-419" sz="1200" dirty="0" smtClean="0"/>
                <a:t>Yo pienso que los niños deben aprender a patinar por muchas razones.</a:t>
              </a:r>
            </a:p>
            <a:p>
              <a:endParaRPr lang="es-419" sz="1200" dirty="0" smtClean="0"/>
            </a:p>
            <a:p>
              <a:endParaRPr lang="es-419" sz="1200" dirty="0" smtClean="0"/>
            </a:p>
            <a:p>
              <a:r>
                <a:rPr lang="es-ES" sz="1200" dirty="0" smtClean="0"/>
                <a:t>Primero, patinar sobre </a:t>
              </a:r>
              <a:r>
                <a:rPr lang="es-ES" sz="1200" dirty="0"/>
                <a:t>ruedas es divertido. Puede ser difícil de aprender al principio, pero si encuentras a alguien que </a:t>
              </a:r>
              <a:r>
                <a:rPr lang="es-ES" sz="1200" dirty="0" smtClean="0"/>
                <a:t>te enseñe, </a:t>
              </a:r>
              <a:r>
                <a:rPr lang="es-ES" sz="1200" dirty="0"/>
                <a:t>se hace más fácil con la práctica. Entonces </a:t>
              </a:r>
              <a:r>
                <a:rPr lang="es-ES" sz="1200" dirty="0" smtClean="0"/>
                <a:t>puedes divertirte patinando con tus </a:t>
              </a:r>
              <a:r>
                <a:rPr lang="es-ES" sz="1200" dirty="0"/>
                <a:t>amigos y </a:t>
              </a:r>
              <a:r>
                <a:rPr lang="es-ES" sz="1200" dirty="0" smtClean="0"/>
                <a:t>tu </a:t>
              </a:r>
              <a:r>
                <a:rPr lang="es-ES" sz="1200" dirty="0"/>
                <a:t>familia. </a:t>
              </a:r>
              <a:r>
                <a:rPr lang="es-ES" sz="1200" dirty="0" smtClean="0"/>
                <a:t>Incluso, puedes ir </a:t>
              </a:r>
              <a:r>
                <a:rPr lang="es-ES" sz="1200" dirty="0"/>
                <a:t>a una pista de patinaje sobre ruedas. Cuando </a:t>
              </a:r>
              <a:r>
                <a:rPr lang="es-ES" sz="1200" dirty="0" smtClean="0"/>
                <a:t>estás patinando </a:t>
              </a:r>
              <a:r>
                <a:rPr lang="es-ES" sz="1200" dirty="0"/>
                <a:t>se siente como </a:t>
              </a:r>
              <a:r>
                <a:rPr lang="es-ES" sz="1200" dirty="0" smtClean="0"/>
                <a:t>si estuvieras “¡deslizándote </a:t>
              </a:r>
              <a:r>
                <a:rPr lang="es-ES" sz="1200" dirty="0"/>
                <a:t>por el aire</a:t>
              </a:r>
              <a:r>
                <a:rPr lang="es-ES" sz="1200" dirty="0" smtClean="0"/>
                <a:t>!”</a:t>
              </a:r>
            </a:p>
            <a:p>
              <a:endParaRPr lang="es-419" sz="1100" dirty="0" smtClean="0"/>
            </a:p>
            <a:p>
              <a:endParaRPr lang="es-419" sz="600" dirty="0" smtClean="0"/>
            </a:p>
            <a:p>
              <a:r>
                <a:rPr lang="es-ES" sz="1200" dirty="0" smtClean="0"/>
                <a:t>Segundo, patinar sobre </a:t>
              </a:r>
              <a:r>
                <a:rPr lang="es-ES" sz="1200" dirty="0"/>
                <a:t>ruedas es bueno para tu salud. El patinaje sobre ruedas es </a:t>
              </a:r>
              <a:r>
                <a:rPr lang="es-ES" sz="1200" dirty="0" smtClean="0"/>
                <a:t>un buen ejercicio </a:t>
              </a:r>
              <a:r>
                <a:rPr lang="es-ES" sz="1200" dirty="0"/>
                <a:t>y todo el mundo sabe que el ejercicio es bueno para su cuerpo. El médico de James </a:t>
              </a:r>
              <a:r>
                <a:rPr lang="es-ES" sz="1200" dirty="0" err="1"/>
                <a:t>Plimpton</a:t>
              </a:r>
              <a:r>
                <a:rPr lang="es-ES" sz="1200" dirty="0"/>
                <a:t> le dijo </a:t>
              </a:r>
              <a:r>
                <a:rPr lang="es-ES" sz="1200" dirty="0" smtClean="0"/>
                <a:t>que hiciera ejercicio </a:t>
              </a:r>
              <a:r>
                <a:rPr lang="es-ES" sz="1200" dirty="0"/>
                <a:t>porque estaba </a:t>
              </a:r>
              <a:r>
                <a:rPr lang="es-ES" sz="1200" dirty="0" smtClean="0"/>
                <a:t>enfermo y </a:t>
              </a:r>
              <a:r>
                <a:rPr lang="es-ES" sz="1200" dirty="0"/>
                <a:t>él eligió </a:t>
              </a:r>
              <a:r>
                <a:rPr lang="es-ES" sz="1200" dirty="0" smtClean="0"/>
                <a:t>patinar sobre ruedas. </a:t>
              </a:r>
              <a:r>
                <a:rPr lang="es-ES" sz="1200" dirty="0"/>
                <a:t>Si </a:t>
              </a:r>
              <a:r>
                <a:rPr lang="es-ES" sz="1200" dirty="0" smtClean="0"/>
                <a:t>haces ejercicios te ayudará </a:t>
              </a:r>
              <a:r>
                <a:rPr lang="es-ES" sz="1200" dirty="0"/>
                <a:t>a </a:t>
              </a:r>
              <a:r>
                <a:rPr lang="es-ES" sz="1200" dirty="0" smtClean="0"/>
                <a:t>mantenerte </a:t>
              </a:r>
              <a:r>
                <a:rPr lang="es-ES" sz="1200" dirty="0"/>
                <a:t>saludable</a:t>
              </a:r>
              <a:r>
                <a:rPr lang="es-ES" sz="1200" dirty="0" smtClean="0"/>
                <a:t>.</a:t>
              </a:r>
            </a:p>
            <a:p>
              <a:endParaRPr lang="es-419" sz="1400" dirty="0" smtClean="0"/>
            </a:p>
            <a:p>
              <a:r>
                <a:rPr lang="es-ES" sz="1200" dirty="0" smtClean="0"/>
                <a:t>Finalmente,  patinar </a:t>
              </a:r>
              <a:r>
                <a:rPr lang="es-ES" sz="1200" dirty="0"/>
                <a:t>sobre ruedas puede ser un gran deporte. </a:t>
              </a:r>
              <a:r>
                <a:rPr lang="es-ES" sz="1200" dirty="0" smtClean="0"/>
                <a:t>Hoy a la gente le gusta usar más los patines en línea. El patinaje se ha </a:t>
              </a:r>
              <a:r>
                <a:rPr lang="es-ES" sz="1200" dirty="0"/>
                <a:t>convertido en un deporte como el fútbol o el baloncesto. James </a:t>
              </a:r>
              <a:r>
                <a:rPr lang="es-ES" sz="1200" dirty="0" err="1"/>
                <a:t>Plimpton</a:t>
              </a:r>
              <a:r>
                <a:rPr lang="es-ES" sz="1200" dirty="0"/>
                <a:t> incluso escribió un libro para ayudar a la gente </a:t>
              </a:r>
              <a:r>
                <a:rPr lang="es-ES" sz="1200" dirty="0" smtClean="0"/>
                <a:t>a ver </a:t>
              </a:r>
              <a:r>
                <a:rPr lang="es-ES" sz="1200" dirty="0"/>
                <a:t>que era un deporte divertido y </a:t>
              </a:r>
              <a:r>
                <a:rPr lang="es-ES" sz="1200" dirty="0" smtClean="0"/>
                <a:t>¡eso hace </a:t>
              </a:r>
              <a:r>
                <a:rPr lang="es-ES" sz="1200" dirty="0"/>
                <a:t>más de 100 años! </a:t>
              </a:r>
              <a:r>
                <a:rPr lang="es-ES" sz="1200" dirty="0" smtClean="0"/>
                <a:t>¡Todavía sigue </a:t>
              </a:r>
              <a:r>
                <a:rPr lang="es-ES" sz="1200" dirty="0"/>
                <a:t>siendo un </a:t>
              </a:r>
              <a:r>
                <a:rPr lang="es-ES" sz="1200" dirty="0" smtClean="0"/>
                <a:t>deporte!</a:t>
              </a:r>
            </a:p>
            <a:p>
              <a:endParaRPr lang="es-419" sz="500" dirty="0" smtClean="0"/>
            </a:p>
            <a:p>
              <a:r>
                <a:rPr lang="es-ES" sz="1200" dirty="0"/>
                <a:t>Así que si los niños aprenden a </a:t>
              </a:r>
              <a:r>
                <a:rPr lang="es-ES" sz="1200" dirty="0" smtClean="0"/>
                <a:t>patinar, pueden divertirse, </a:t>
              </a:r>
              <a:r>
                <a:rPr lang="es-ES" sz="1200" dirty="0"/>
                <a:t>mantenerse saludable y aprender un nuevo deporte que puedan disfrutar </a:t>
              </a:r>
              <a:r>
                <a:rPr lang="es-ES" sz="1200" dirty="0" smtClean="0"/>
                <a:t>por el ¡resto </a:t>
              </a:r>
              <a:r>
                <a:rPr lang="es-ES" sz="1200" dirty="0"/>
                <a:t>de sus vidas!</a:t>
              </a:r>
              <a:endParaRPr lang="es-419" sz="1200" dirty="0"/>
            </a:p>
          </p:txBody>
        </p:sp>
        <p:sp>
          <p:nvSpPr>
            <p:cNvPr id="7" name="TextBox 6"/>
            <p:cNvSpPr txBox="1"/>
            <p:nvPr/>
          </p:nvSpPr>
          <p:spPr>
            <a:xfrm>
              <a:off x="282122" y="5802440"/>
              <a:ext cx="1274860" cy="230832"/>
            </a:xfrm>
            <a:prstGeom prst="rect">
              <a:avLst/>
            </a:prstGeom>
            <a:solidFill>
              <a:schemeClr val="bg2"/>
            </a:solidFill>
            <a:ln w="9525">
              <a:solidFill>
                <a:schemeClr val="tx1"/>
              </a:solidFill>
            </a:ln>
          </p:spPr>
          <p:txBody>
            <a:bodyPr wrap="square" rtlCol="0">
              <a:spAutoFit/>
            </a:bodyPr>
            <a:lstStyle/>
            <a:p>
              <a:r>
                <a:rPr lang="es-419" sz="900" b="1" i="1" dirty="0" smtClean="0"/>
                <a:t>Establece la opinión</a:t>
              </a:r>
              <a:endParaRPr lang="es-419" sz="900" b="1" i="1" dirty="0"/>
            </a:p>
          </p:txBody>
        </p:sp>
        <p:sp>
          <p:nvSpPr>
            <p:cNvPr id="10" name="TextBox 9"/>
            <p:cNvSpPr txBox="1"/>
            <p:nvPr/>
          </p:nvSpPr>
          <p:spPr>
            <a:xfrm>
              <a:off x="282122" y="7420190"/>
              <a:ext cx="5627155" cy="230832"/>
            </a:xfrm>
            <a:prstGeom prst="rect">
              <a:avLst/>
            </a:prstGeom>
            <a:solidFill>
              <a:schemeClr val="bg2"/>
            </a:solidFill>
            <a:ln w="9525">
              <a:solidFill>
                <a:schemeClr val="tx1"/>
              </a:solidFill>
            </a:ln>
          </p:spPr>
          <p:txBody>
            <a:bodyPr wrap="square" rtlCol="0">
              <a:spAutoFit/>
            </a:bodyPr>
            <a:lstStyle/>
            <a:p>
              <a:r>
                <a:rPr lang="es-419" sz="900" b="1" i="1" dirty="0" smtClean="0"/>
                <a:t>El estudiante utiliza palabras de transición (primero, segundo, finalmente) para continuar desarrollando su cuento.</a:t>
              </a:r>
              <a:endParaRPr lang="es-419" sz="900" b="1" i="1" dirty="0"/>
            </a:p>
          </p:txBody>
        </p:sp>
        <p:sp>
          <p:nvSpPr>
            <p:cNvPr id="11" name="TextBox 10"/>
            <p:cNvSpPr txBox="1"/>
            <p:nvPr/>
          </p:nvSpPr>
          <p:spPr>
            <a:xfrm>
              <a:off x="2187122" y="8243467"/>
              <a:ext cx="4126445" cy="230832"/>
            </a:xfrm>
            <a:prstGeom prst="rect">
              <a:avLst/>
            </a:prstGeom>
            <a:solidFill>
              <a:schemeClr val="bg2"/>
            </a:solidFill>
            <a:ln w="9525">
              <a:solidFill>
                <a:schemeClr val="tx1"/>
              </a:solidFill>
            </a:ln>
          </p:spPr>
          <p:txBody>
            <a:bodyPr wrap="square" rtlCol="0">
              <a:spAutoFit/>
            </a:bodyPr>
            <a:lstStyle/>
            <a:p>
              <a:r>
                <a:rPr lang="es-419" sz="900" b="1" i="1" dirty="0" smtClean="0"/>
                <a:t>Utiliza vocabulario temático de los textos y una variedad de tipos de oraciones.</a:t>
              </a:r>
              <a:endParaRPr lang="es-419" sz="900" b="1" i="1" dirty="0"/>
            </a:p>
          </p:txBody>
        </p:sp>
        <p:sp>
          <p:nvSpPr>
            <p:cNvPr id="9" name="TextBox 8"/>
            <p:cNvSpPr txBox="1"/>
            <p:nvPr/>
          </p:nvSpPr>
          <p:spPr>
            <a:xfrm>
              <a:off x="282122" y="6328140"/>
              <a:ext cx="7239000" cy="369332"/>
            </a:xfrm>
            <a:prstGeom prst="rect">
              <a:avLst/>
            </a:prstGeom>
            <a:solidFill>
              <a:schemeClr val="bg2"/>
            </a:solidFill>
            <a:ln w="9525">
              <a:solidFill>
                <a:schemeClr val="tx1"/>
              </a:solidFill>
            </a:ln>
          </p:spPr>
          <p:txBody>
            <a:bodyPr wrap="square" rtlCol="0">
              <a:spAutoFit/>
            </a:bodyPr>
            <a:lstStyle/>
            <a:p>
              <a:r>
                <a:rPr lang="es-419" sz="900" b="1" i="1" dirty="0" smtClean="0"/>
                <a:t>Hace una conexión entre ideas más amplias sobre el tema  del patinaje - ¿por qué los niños deben aprender a patinar?, y utiliza detalles / ejemplos para apoyar la opinión.</a:t>
              </a:r>
              <a:endParaRPr lang="es-419" sz="900" b="1" i="1" dirty="0"/>
            </a:p>
          </p:txBody>
        </p:sp>
        <p:sp>
          <p:nvSpPr>
            <p:cNvPr id="39" name="TextBox 38"/>
            <p:cNvSpPr txBox="1"/>
            <p:nvPr/>
          </p:nvSpPr>
          <p:spPr>
            <a:xfrm>
              <a:off x="3540813" y="9453862"/>
              <a:ext cx="3353292" cy="230832"/>
            </a:xfrm>
            <a:prstGeom prst="rect">
              <a:avLst/>
            </a:prstGeom>
            <a:solidFill>
              <a:schemeClr val="bg2"/>
            </a:solidFill>
            <a:ln w="9525">
              <a:solidFill>
                <a:schemeClr val="tx1"/>
              </a:solidFill>
            </a:ln>
          </p:spPr>
          <p:txBody>
            <a:bodyPr wrap="square" rtlCol="0">
              <a:spAutoFit/>
            </a:bodyPr>
            <a:lstStyle/>
            <a:p>
              <a:r>
                <a:rPr lang="es-419" sz="900" b="1" i="1" dirty="0" smtClean="0"/>
                <a:t>Tiene una conclusión clara y lógica que es consistente con el tema.</a:t>
              </a:r>
              <a:endParaRPr lang="es-419" sz="900" b="1" i="1" dirty="0"/>
            </a:p>
          </p:txBody>
        </p:sp>
        <p:sp>
          <p:nvSpPr>
            <p:cNvPr id="21" name="TextBox 20"/>
            <p:cNvSpPr txBox="1"/>
            <p:nvPr/>
          </p:nvSpPr>
          <p:spPr>
            <a:xfrm>
              <a:off x="5006522" y="5589963"/>
              <a:ext cx="2583245" cy="512818"/>
            </a:xfrm>
            <a:prstGeom prst="rect">
              <a:avLst/>
            </a:prstGeom>
            <a:solidFill>
              <a:schemeClr val="bg2"/>
            </a:solidFill>
            <a:ln w="9525">
              <a:solidFill>
                <a:schemeClr val="tx1"/>
              </a:solidFill>
            </a:ln>
          </p:spPr>
          <p:txBody>
            <a:bodyPr wrap="square" lIns="96378" tIns="48189" rIns="96378" bIns="48189" rtlCol="0">
              <a:spAutoFit/>
            </a:bodyPr>
            <a:lstStyle/>
            <a:p>
              <a:r>
                <a:rPr lang="es-419" sz="900" b="1" i="1" dirty="0" smtClean="0"/>
                <a:t> En todo momento utiliza adecuadamente las convenciones gramaticales y  mecánicas. Utiliza el diálogo para citar texto real.</a:t>
              </a:r>
              <a:endParaRPr lang="es-419" sz="900" b="1" i="1" dirty="0"/>
            </a:p>
          </p:txBody>
        </p:sp>
      </p:grpSp>
    </p:spTree>
    <p:extLst>
      <p:ext uri="{BB962C8B-B14F-4D97-AF65-F5344CB8AC3E}">
        <p14:creationId xmlns:p14="http://schemas.microsoft.com/office/powerpoint/2010/main" val="26768597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sp>
        <p:nvSpPr>
          <p:cNvPr id="2" name="Rectangle 1"/>
          <p:cNvSpPr/>
          <p:nvPr/>
        </p:nvSpPr>
        <p:spPr>
          <a:xfrm>
            <a:off x="349141" y="254140"/>
            <a:ext cx="7043738" cy="65130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6369" tIns="48185" rIns="96369" bIns="48185">
            <a:spAutoFit/>
          </a:bodyPr>
          <a:lstStyle/>
          <a:p>
            <a:pPr algn="ctr"/>
            <a:r>
              <a:rPr lang="x-none" sz="1800" b="1" dirty="0">
                <a:solidFill>
                  <a:prstClr val="black"/>
                </a:solidFill>
                <a:effectLst>
                  <a:outerShdw blurRad="38100" dist="38100" dir="2700000" algn="tl">
                    <a:srgbClr val="000000">
                      <a:alpha val="43137"/>
                    </a:srgbClr>
                  </a:outerShdw>
                </a:effectLst>
              </a:rPr>
              <a:t>Pre-Evaluación Trimestre </a:t>
            </a:r>
            <a:r>
              <a:rPr lang="en-US" sz="1800" b="1" dirty="0" smtClean="0">
                <a:solidFill>
                  <a:prstClr val="black"/>
                </a:solidFill>
                <a:effectLst>
                  <a:outerShdw blurRad="38100" dist="38100" dir="2700000" algn="tl">
                    <a:srgbClr val="000000">
                      <a:alpha val="43137"/>
                    </a:srgbClr>
                  </a:outerShdw>
                </a:effectLst>
              </a:rPr>
              <a:t>4</a:t>
            </a:r>
            <a:endParaRPr lang="x-none" sz="1800" b="1" dirty="0">
              <a:solidFill>
                <a:prstClr val="black"/>
              </a:solidFill>
              <a:effectLst>
                <a:outerShdw blurRad="38100" dist="38100" dir="2700000" algn="tl">
                  <a:srgbClr val="000000">
                    <a:alpha val="43137"/>
                  </a:srgbClr>
                </a:outerShdw>
              </a:effectLst>
            </a:endParaRPr>
          </a:p>
          <a:p>
            <a:pPr algn="ctr"/>
            <a:r>
              <a:rPr lang="es-ES" sz="1800" b="1" dirty="0">
                <a:solidFill>
                  <a:prstClr val="black"/>
                </a:solidFill>
                <a:effectLst>
                  <a:outerShdw blurRad="38100" dist="38100" dir="2700000" algn="tl">
                    <a:srgbClr val="000000">
                      <a:alpha val="43137"/>
                    </a:srgbClr>
                  </a:outerShdw>
                </a:effectLst>
              </a:rPr>
              <a:t>Clave/Puntos para las respuestas de selección múltiple</a:t>
            </a:r>
          </a:p>
        </p:txBody>
      </p:sp>
      <p:graphicFrame>
        <p:nvGraphicFramePr>
          <p:cNvPr id="3" name="Table 2"/>
          <p:cNvGraphicFramePr>
            <a:graphicFrameLocks noGrp="1"/>
          </p:cNvGraphicFramePr>
          <p:nvPr>
            <p:extLst>
              <p:ext uri="{D42A27DB-BD31-4B8C-83A1-F6EECF244321}">
                <p14:modId xmlns:p14="http://schemas.microsoft.com/office/powerpoint/2010/main" val="17082575"/>
              </p:ext>
            </p:extLst>
          </p:nvPr>
        </p:nvGraphicFramePr>
        <p:xfrm>
          <a:off x="340042" y="905449"/>
          <a:ext cx="7043738" cy="8528158"/>
        </p:xfrm>
        <a:graphic>
          <a:graphicData uri="http://schemas.openxmlformats.org/drawingml/2006/table">
            <a:tbl>
              <a:tblPr firstRow="1" bandRow="1">
                <a:effectLst>
                  <a:innerShdw blurRad="114300">
                    <a:prstClr val="black"/>
                  </a:innerShdw>
                </a:effectLst>
                <a:tableStyleId>{5C22544A-7EE6-4342-B048-85BDC9FD1C3A}</a:tableStyleId>
              </a:tblPr>
              <a:tblGrid>
                <a:gridCol w="5869782"/>
                <a:gridCol w="586978"/>
                <a:gridCol w="586978"/>
              </a:tblGrid>
              <a:tr h="319314">
                <a:tc>
                  <a:txBody>
                    <a:bodyPr/>
                    <a:lstStyle/>
                    <a:p>
                      <a:pPr marL="801688" marR="0" indent="-801688"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a:t>
                      </a:r>
                      <a:r>
                        <a:rPr lang="es-419" sz="1200" b="1" u="none" dirty="0" smtClean="0">
                          <a:solidFill>
                            <a:schemeClr val="tx1"/>
                          </a:solidFill>
                          <a:effectLst>
                            <a:outerShdw blurRad="38100" dist="38100" dir="2700000" algn="tl">
                              <a:srgbClr val="000000">
                                <a:alpha val="43137"/>
                              </a:srgbClr>
                            </a:outerShdw>
                          </a:effectLst>
                        </a:rPr>
                        <a:t>  </a:t>
                      </a:r>
                      <a:r>
                        <a:rPr lang="es-419" sz="1200" b="0" u="none" dirty="0" smtClean="0">
                          <a:solidFill>
                            <a:schemeClr val="tx1"/>
                          </a:solidFill>
                          <a:effectLst/>
                        </a:rPr>
                        <a:t>En </a:t>
                      </a:r>
                      <a:r>
                        <a:rPr lang="es-419" sz="1200" b="1" i="1" u="none" dirty="0" smtClean="0">
                          <a:solidFill>
                            <a:schemeClr val="tx1"/>
                          </a:solidFill>
                          <a:effectLst/>
                        </a:rPr>
                        <a:t>Los patines de Lucy</a:t>
                      </a:r>
                      <a:r>
                        <a:rPr lang="es-419" sz="1200" b="0" u="none" dirty="0" smtClean="0">
                          <a:solidFill>
                            <a:schemeClr val="tx1"/>
                          </a:solidFill>
                          <a:effectLst/>
                        </a:rPr>
                        <a:t>, ¿qué cosas salieron del camión, que emocionaron a Lucy? Hacia </a:t>
                      </a:r>
                      <a:r>
                        <a:rPr lang="es-419" sz="1200" b="0" dirty="0" smtClean="0">
                          <a:solidFill>
                            <a:schemeClr val="tx1"/>
                          </a:solidFill>
                          <a:effectLst/>
                          <a:latin typeface="+mn-lt"/>
                        </a:rPr>
                        <a:t>RL.2.3 DOK-2 Cl</a:t>
                      </a:r>
                      <a:endParaRPr lang="es-419" sz="1200" b="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2</a:t>
                      </a:r>
                      <a:r>
                        <a:rPr lang="es-419" sz="1200" b="1" u="none" dirty="0" smtClean="0">
                          <a:solidFill>
                            <a:schemeClr val="tx1"/>
                          </a:solidFill>
                          <a:effectLst>
                            <a:outerShdw blurRad="38100" dist="38100" dir="2700000" algn="tl">
                              <a:srgbClr val="000000">
                                <a:alpha val="43137"/>
                              </a:srgbClr>
                            </a:outerShdw>
                          </a:effectLst>
                        </a:rPr>
                        <a:t>  </a:t>
                      </a:r>
                      <a:r>
                        <a:rPr lang="es-419" sz="1200" b="0" u="none" dirty="0" smtClean="0">
                          <a:solidFill>
                            <a:schemeClr val="tx1"/>
                          </a:solidFill>
                          <a:effectLst/>
                        </a:rPr>
                        <a:t>En el poema </a:t>
                      </a:r>
                      <a:r>
                        <a:rPr lang="es-419" sz="1200" b="1" i="1" u="none" dirty="0" smtClean="0">
                          <a:solidFill>
                            <a:schemeClr val="tx1"/>
                          </a:solidFill>
                          <a:effectLst/>
                        </a:rPr>
                        <a:t>Patinand</a:t>
                      </a:r>
                      <a:r>
                        <a:rPr lang="es-419" sz="1200" b="1" u="none" dirty="0" smtClean="0">
                          <a:solidFill>
                            <a:schemeClr val="tx1"/>
                          </a:solidFill>
                          <a:effectLst/>
                        </a:rPr>
                        <a:t>o</a:t>
                      </a:r>
                      <a:r>
                        <a:rPr lang="es-419" sz="1200" b="0" u="none" dirty="0" smtClean="0">
                          <a:solidFill>
                            <a:schemeClr val="tx1"/>
                          </a:solidFill>
                          <a:effectLst/>
                        </a:rPr>
                        <a:t>, ¿qué hace que el personaje frunza el seño? </a:t>
                      </a:r>
                    </a:p>
                    <a:p>
                      <a:pPr marL="801688" marR="0" lvl="0" indent="-61913" algn="l" defTabSz="966612" rtl="0" eaLnBrk="1" fontAlgn="auto" latinLnBrk="0" hangingPunct="1">
                        <a:lnSpc>
                          <a:spcPct val="100000"/>
                        </a:lnSpc>
                        <a:spcBef>
                          <a:spcPts val="0"/>
                        </a:spcBef>
                        <a:spcAft>
                          <a:spcPts val="0"/>
                        </a:spcAft>
                        <a:buClrTx/>
                        <a:buSzTx/>
                        <a:buFontTx/>
                        <a:buNone/>
                        <a:tabLst/>
                        <a:defRPr/>
                      </a:pPr>
                      <a:r>
                        <a:rPr lang="es-419" sz="1200" b="0" u="none" baseline="0" dirty="0" smtClean="0">
                          <a:solidFill>
                            <a:schemeClr val="tx1"/>
                          </a:solidFill>
                          <a:effectLst/>
                        </a:rPr>
                        <a:t> </a:t>
                      </a:r>
                      <a:r>
                        <a:rPr kumimoji="0" lang="es-419" sz="1200" b="0" i="0" u="none" strike="noStrike" kern="1200" cap="none" spc="0" normalizeH="0" baseline="0" noProof="0" dirty="0" smtClean="0">
                          <a:ln>
                            <a:noFill/>
                          </a:ln>
                          <a:solidFill>
                            <a:prstClr val="black"/>
                          </a:solidFill>
                          <a:effectLst/>
                          <a:uLnTx/>
                          <a:uFillTx/>
                          <a:latin typeface="+mn-lt"/>
                          <a:ea typeface="+mn-ea"/>
                          <a:cs typeface="+mn-cs"/>
                        </a:rPr>
                        <a:t>RL.2.3 DOK-3  </a:t>
                      </a:r>
                      <a:r>
                        <a:rPr kumimoji="0" lang="es-419" sz="1200" b="0" i="0" u="none" strike="noStrike" kern="1200" cap="none" spc="0" normalizeH="0" baseline="0" noProof="0" dirty="0" err="1" smtClean="0">
                          <a:ln>
                            <a:noFill/>
                          </a:ln>
                          <a:solidFill>
                            <a:prstClr val="black"/>
                          </a:solidFill>
                          <a:effectLst/>
                          <a:uLnTx/>
                          <a:uFillTx/>
                          <a:latin typeface="+mn-lt"/>
                          <a:ea typeface="+mn-ea"/>
                          <a:cs typeface="+mn-cs"/>
                        </a:rPr>
                        <a:t>Cv</a:t>
                      </a:r>
                      <a:endParaRPr kumimoji="0" lang="es-419" sz="1200" b="0" i="0"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801688" marR="0" lvl="0" indent="-801688"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3</a:t>
                      </a:r>
                      <a:r>
                        <a:rPr lang="es-419" sz="1200" b="0" i="0" u="none" dirty="0" smtClean="0">
                          <a:solidFill>
                            <a:schemeClr val="tx1"/>
                          </a:solidFill>
                          <a:effectLst>
                            <a:outerShdw blurRad="38100" dist="38100" dir="2700000" algn="tl">
                              <a:srgbClr val="000000">
                                <a:alpha val="43137"/>
                              </a:srgbClr>
                            </a:outerShdw>
                          </a:effectLst>
                        </a:rPr>
                        <a:t>  </a:t>
                      </a:r>
                      <a:r>
                        <a:rPr lang="es-419" sz="1200" b="0" i="0" u="none" kern="1200" dirty="0" smtClean="0">
                          <a:solidFill>
                            <a:schemeClr val="tx1"/>
                          </a:solidFill>
                          <a:effectLst/>
                          <a:latin typeface="+mn-lt"/>
                          <a:ea typeface="+mn-ea"/>
                          <a:cs typeface="+mn-cs"/>
                        </a:rPr>
                        <a:t>En el cuento </a:t>
                      </a:r>
                      <a:r>
                        <a:rPr lang="es-419" sz="1200" b="1" i="1" u="none" kern="1200" dirty="0" smtClean="0">
                          <a:solidFill>
                            <a:schemeClr val="tx1"/>
                          </a:solidFill>
                          <a:effectLst/>
                          <a:latin typeface="+mn-lt"/>
                          <a:ea typeface="+mn-ea"/>
                          <a:cs typeface="+mn-cs"/>
                        </a:rPr>
                        <a:t>Los patines de Lucy</a:t>
                      </a:r>
                      <a:r>
                        <a:rPr lang="es-419" sz="1200" b="0" i="0" u="none" kern="1200" dirty="0" smtClean="0">
                          <a:solidFill>
                            <a:schemeClr val="tx1"/>
                          </a:solidFill>
                          <a:effectLst/>
                          <a:latin typeface="+mn-lt"/>
                          <a:ea typeface="+mn-ea"/>
                          <a:cs typeface="+mn-cs"/>
                        </a:rPr>
                        <a:t>, ¿qué dos oraciones explican mejor por qué Lucy está esperando por una niña de su edad que podría enseñarle a patinar?</a:t>
                      </a:r>
                      <a:r>
                        <a:rPr lang="es-419" sz="1200" b="0" i="0" u="none" dirty="0" smtClean="0">
                          <a:solidFill>
                            <a:schemeClr val="tx1"/>
                          </a:solidFill>
                          <a:effectLst/>
                        </a:rPr>
                        <a:t> </a:t>
                      </a:r>
                    </a:p>
                    <a:p>
                      <a:pPr marL="801688" marR="0" lvl="0" indent="-801688" algn="l" defTabSz="966612" rtl="0" eaLnBrk="1" fontAlgn="auto" latinLnBrk="0" hangingPunct="1">
                        <a:lnSpc>
                          <a:spcPct val="100000"/>
                        </a:lnSpc>
                        <a:spcBef>
                          <a:spcPts val="0"/>
                        </a:spcBef>
                        <a:spcAft>
                          <a:spcPts val="0"/>
                        </a:spcAft>
                        <a:buClrTx/>
                        <a:buSzTx/>
                        <a:buFontTx/>
                        <a:buNone/>
                        <a:tabLst/>
                        <a:defRPr/>
                      </a:pPr>
                      <a:r>
                        <a:rPr lang="es-419" sz="1200" b="0" dirty="0" smtClean="0">
                          <a:latin typeface="+mn-lt"/>
                        </a:rPr>
                        <a:t>                      RL.2.6 DOK-2  (ambas respuestas deben estar correcta)</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 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03349">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4</a:t>
                      </a:r>
                      <a:r>
                        <a:rPr lang="es-419" sz="1200" b="1" u="none" dirty="0" smtClean="0">
                          <a:solidFill>
                            <a:schemeClr val="tx1"/>
                          </a:solidFill>
                          <a:effectLst>
                            <a:outerShdw blurRad="38100" dist="38100" dir="2700000" algn="tl">
                              <a:srgbClr val="000000">
                                <a:alpha val="43137"/>
                              </a:srgbClr>
                            </a:outerShdw>
                          </a:effectLst>
                        </a:rPr>
                        <a:t>  </a:t>
                      </a:r>
                      <a:r>
                        <a:rPr lang="es-419" sz="1200" b="0" u="none" dirty="0" smtClean="0">
                          <a:solidFill>
                            <a:schemeClr val="tx1"/>
                          </a:solidFill>
                          <a:effectLst/>
                        </a:rPr>
                        <a:t>En </a:t>
                      </a:r>
                      <a:r>
                        <a:rPr lang="es-419" sz="1200" b="1" i="1" u="none" dirty="0" smtClean="0">
                          <a:solidFill>
                            <a:schemeClr val="tx1"/>
                          </a:solidFill>
                          <a:effectLst/>
                        </a:rPr>
                        <a:t>Los patines de Lucy</a:t>
                      </a:r>
                      <a:r>
                        <a:rPr lang="es-419" sz="1200" b="0" u="none" dirty="0" smtClean="0">
                          <a:solidFill>
                            <a:schemeClr val="tx1"/>
                          </a:solidFill>
                          <a:effectLst/>
                        </a:rPr>
                        <a:t>, ¿desde qué punto de vista se narra el cuento? </a:t>
                      </a:r>
                    </a:p>
                    <a:p>
                      <a:pPr marL="801688" marR="0" lvl="0" indent="-801688" algn="l" defTabSz="966612"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mn-lt"/>
                          <a:ea typeface="+mn-ea"/>
                          <a:cs typeface="+mn-cs"/>
                        </a:rPr>
                        <a:t>                       RL.2.6 DOK-2 </a:t>
                      </a:r>
                      <a:r>
                        <a:rPr kumimoji="0" lang="es-419" sz="1200" b="0" i="0" u="none" strike="noStrike" kern="1200" cap="none" spc="0" normalizeH="0" baseline="0" noProof="0" dirty="0" err="1" smtClean="0">
                          <a:ln>
                            <a:noFill/>
                          </a:ln>
                          <a:solidFill>
                            <a:prstClr val="black"/>
                          </a:solidFill>
                          <a:effectLst/>
                          <a:uLnTx/>
                          <a:uFillTx/>
                          <a:latin typeface="+mn-lt"/>
                          <a:ea typeface="+mn-ea"/>
                          <a:cs typeface="+mn-cs"/>
                        </a:rPr>
                        <a:t>ANp</a:t>
                      </a:r>
                      <a:endParaRPr kumimoji="0" lang="es-419" sz="1200" b="0" i="0"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6121">
                <a:tc>
                  <a:txBody>
                    <a:bodyPr/>
                    <a:lstStyle/>
                    <a:p>
                      <a:pPr marL="0" marR="0" lvl="0" indent="0" algn="l" defTabSz="966612" rtl="0" eaLnBrk="1" fontAlgn="auto" latinLnBrk="0" hangingPunct="1">
                        <a:lnSpc>
                          <a:spcPct val="115000"/>
                        </a:lnSpc>
                        <a:spcBef>
                          <a:spcPts val="0"/>
                        </a:spcBef>
                        <a:spcAft>
                          <a:spcPts val="0"/>
                        </a:spcAft>
                        <a:buClrTx/>
                        <a:buSzTx/>
                        <a:buFontTx/>
                        <a:buNone/>
                        <a:tabLst/>
                        <a:defRPr sz="1800" b="0" i="0"/>
                      </a:pPr>
                      <a:r>
                        <a:rPr lang="es-419" sz="1200" b="1" u="sng" dirty="0" smtClean="0">
                          <a:solidFill>
                            <a:schemeClr val="tx1"/>
                          </a:solidFill>
                          <a:effectLst>
                            <a:outerShdw blurRad="38100" dist="38100" dir="2700000" algn="tl">
                              <a:srgbClr val="000000">
                                <a:alpha val="43137"/>
                              </a:srgbClr>
                            </a:outerShdw>
                          </a:effectLst>
                        </a:rPr>
                        <a:t>Pregunta 5</a:t>
                      </a:r>
                      <a:r>
                        <a:rPr lang="es-419" sz="1200" b="1" u="none" dirty="0" smtClean="0">
                          <a:solidFill>
                            <a:schemeClr val="tx1"/>
                          </a:solidFill>
                          <a:effectLst>
                            <a:outerShdw blurRad="38100" dist="38100" dir="2700000" algn="tl">
                              <a:srgbClr val="000000">
                                <a:alpha val="43137"/>
                              </a:srgbClr>
                            </a:outerShdw>
                          </a:effectLst>
                        </a:rPr>
                        <a:t>  </a:t>
                      </a:r>
                      <a:r>
                        <a:rPr lang="es-419" sz="1200" b="0" u="none" dirty="0" smtClean="0">
                          <a:solidFill>
                            <a:schemeClr val="tx1"/>
                          </a:solidFill>
                          <a:effectLst/>
                        </a:rPr>
                        <a:t>¿Qué es similar entre el cuento y el poema? </a:t>
                      </a:r>
                      <a:r>
                        <a:rPr lang="es-419" sz="1200" b="0" u="none" baseline="0" dirty="0" smtClean="0">
                          <a:solidFill>
                            <a:schemeClr val="tx1"/>
                          </a:solidFill>
                          <a:effectLst/>
                        </a:rPr>
                        <a:t> </a:t>
                      </a:r>
                      <a:r>
                        <a:rPr kumimoji="0" lang="es-419" sz="1200" b="0" i="0" u="none" strike="noStrike" kern="1200" cap="none" spc="0" normalizeH="0" baseline="0" noProof="0" dirty="0" smtClean="0">
                          <a:ln>
                            <a:noFill/>
                          </a:ln>
                          <a:solidFill>
                            <a:prstClr val="black"/>
                          </a:solidFill>
                          <a:effectLst/>
                          <a:uLnTx/>
                          <a:uFillTx/>
                          <a:latin typeface="+mn-lt"/>
                          <a:ea typeface="+mn-ea"/>
                          <a:cs typeface="+mn-cs"/>
                        </a:rPr>
                        <a:t>RL.2.9 DOK-2 </a:t>
                      </a:r>
                      <a:r>
                        <a:rPr kumimoji="0" lang="es-419" sz="1200" b="0" i="0" u="none" strike="noStrike" kern="1200" cap="none" spc="0" normalizeH="0" baseline="0" noProof="0" dirty="0" err="1" smtClean="0">
                          <a:ln>
                            <a:noFill/>
                          </a:ln>
                          <a:solidFill>
                            <a:prstClr val="black"/>
                          </a:solidFill>
                          <a:effectLst/>
                          <a:uLnTx/>
                          <a:uFillTx/>
                          <a:latin typeface="+mn-lt"/>
                          <a:ea typeface="+mn-ea"/>
                          <a:cs typeface="+mn-cs"/>
                        </a:rPr>
                        <a:t>Ck</a:t>
                      </a:r>
                      <a:endParaRPr kumimoji="0" lang="es-419" sz="1200" b="0" i="0"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lvl="0" indent="0">
                        <a:buNone/>
                        <a:defRPr sz="1800"/>
                      </a:pPr>
                      <a:r>
                        <a:rPr lang="es-419" sz="1200" b="1" u="sng" dirty="0" smtClean="0">
                          <a:solidFill>
                            <a:schemeClr val="tx1"/>
                          </a:solidFill>
                          <a:effectLst>
                            <a:outerShdw blurRad="38100" dist="38100" dir="2700000" algn="tl">
                              <a:srgbClr val="000000">
                                <a:alpha val="43137"/>
                              </a:srgbClr>
                            </a:outerShdw>
                          </a:effectLst>
                        </a:rPr>
                        <a:t>Pregunta 6</a:t>
                      </a:r>
                      <a:r>
                        <a:rPr lang="es-419" sz="1200" b="1" u="none" dirty="0" smtClean="0">
                          <a:solidFill>
                            <a:schemeClr val="tx1"/>
                          </a:solidFill>
                          <a:effectLst>
                            <a:outerShdw blurRad="38100" dist="38100" dir="2700000" algn="tl">
                              <a:srgbClr val="000000">
                                <a:alpha val="43137"/>
                              </a:srgbClr>
                            </a:outerShdw>
                          </a:effectLst>
                        </a:rPr>
                        <a:t>  </a:t>
                      </a:r>
                      <a:r>
                        <a:rPr lang="es-419" sz="1200" b="0" u="none" dirty="0" smtClean="0">
                          <a:solidFill>
                            <a:schemeClr val="tx1"/>
                          </a:solidFill>
                          <a:effectLst/>
                        </a:rPr>
                        <a:t>¿Qué personaje sería el que más probable patine con Lucy? </a:t>
                      </a:r>
                      <a:r>
                        <a:rPr kumimoji="0" lang="es-419" sz="1200" b="0" i="0" u="none" strike="noStrike" kern="1200" cap="none" spc="0" normalizeH="0" baseline="0" noProof="0" dirty="0" smtClean="0">
                          <a:ln>
                            <a:noFill/>
                          </a:ln>
                          <a:solidFill>
                            <a:prstClr val="black"/>
                          </a:solidFill>
                          <a:effectLst/>
                          <a:uLnTx/>
                          <a:uFillTx/>
                          <a:latin typeface="+mn-lt"/>
                          <a:ea typeface="+mn-ea"/>
                          <a:cs typeface="+mn-cs"/>
                        </a:rPr>
                        <a:t>RL.2.9 </a:t>
                      </a:r>
                      <a:r>
                        <a:rPr kumimoji="0" lang="es-419" sz="1200" b="0" i="0" u="none" strike="noStrike" kern="1200" cap="none" spc="0" normalizeH="0" baseline="0" noProof="0" dirty="0" err="1" smtClean="0">
                          <a:ln>
                            <a:noFill/>
                          </a:ln>
                          <a:solidFill>
                            <a:prstClr val="black"/>
                          </a:solidFill>
                          <a:effectLst/>
                          <a:uLnTx/>
                          <a:uFillTx/>
                          <a:latin typeface="+mn-lt"/>
                          <a:ea typeface="+mn-ea"/>
                          <a:cs typeface="+mn-cs"/>
                        </a:rPr>
                        <a:t>ANp</a:t>
                      </a:r>
                      <a:endParaRPr kumimoji="0" lang="es-419" sz="1200" b="0" i="0"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5124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7</a:t>
                      </a:r>
                      <a:r>
                        <a:rPr lang="es-419" sz="1200" b="1" u="none" dirty="0" smtClean="0">
                          <a:solidFill>
                            <a:schemeClr val="tx1"/>
                          </a:solidFill>
                          <a:effectLst>
                            <a:outerShdw blurRad="38100" dist="38100" dir="2700000" algn="tl">
                              <a:srgbClr val="000000">
                                <a:alpha val="43137"/>
                              </a:srgbClr>
                            </a:outerShdw>
                          </a:effectLst>
                        </a:rPr>
                        <a:t>                                        </a:t>
                      </a:r>
                      <a:r>
                        <a:rPr lang="es-419" sz="1200" b="1" u="sng" dirty="0" smtClean="0">
                          <a:solidFill>
                            <a:schemeClr val="tx1"/>
                          </a:solidFill>
                          <a:effectLst>
                            <a:outerShdw blurRad="38100" dist="38100" dir="2700000" algn="tl">
                              <a:srgbClr val="000000">
                                <a:alpha val="43137"/>
                              </a:srgbClr>
                            </a:outerShdw>
                          </a:effectLst>
                        </a:rPr>
                        <a:t>Respuesta construida Texto literario</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RL.2.6</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5124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8</a:t>
                      </a:r>
                      <a:r>
                        <a:rPr lang="es-419" sz="1200" b="1" u="none" dirty="0" smtClean="0">
                          <a:solidFill>
                            <a:schemeClr val="tx1"/>
                          </a:solidFill>
                          <a:effectLst>
                            <a:outerShdw blurRad="38100" dist="38100" dir="2700000" algn="tl">
                              <a:srgbClr val="000000">
                                <a:alpha val="43137"/>
                              </a:srgbClr>
                            </a:outerShdw>
                          </a:effectLst>
                        </a:rPr>
                        <a:t>                                        </a:t>
                      </a:r>
                      <a:r>
                        <a:rPr lang="es-419" sz="1200" b="1" u="sng" dirty="0" smtClean="0">
                          <a:solidFill>
                            <a:schemeClr val="tx1"/>
                          </a:solidFill>
                          <a:effectLst>
                            <a:outerShdw blurRad="38100" dist="38100" dir="2700000" algn="tl">
                              <a:srgbClr val="000000">
                                <a:alpha val="43137"/>
                              </a:srgbClr>
                            </a:outerShdw>
                          </a:effectLst>
                        </a:rPr>
                        <a:t>Respuesta construida Texto literario</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RL.2.9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3</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4021">
                <a:tc>
                  <a:txBody>
                    <a:bodyPr/>
                    <a:lstStyle/>
                    <a:p>
                      <a:pPr marL="801688" marR="0" indent="-801688"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a:t>
                      </a:r>
                      <a:r>
                        <a:rPr lang="es-419" sz="1200" b="1" u="sng" kern="1200" dirty="0" smtClean="0">
                          <a:solidFill>
                            <a:schemeClr val="tx1"/>
                          </a:solidFill>
                          <a:effectLst>
                            <a:outerShdw blurRad="38100" dist="38100" dir="2700000" algn="tl">
                              <a:srgbClr val="000000">
                                <a:alpha val="43137"/>
                              </a:srgbClr>
                            </a:outerShdw>
                          </a:effectLst>
                          <a:latin typeface="+mn-lt"/>
                          <a:ea typeface="+mn-ea"/>
                          <a:cs typeface="+mn-cs"/>
                        </a:rPr>
                        <a:t> 9</a:t>
                      </a:r>
                      <a:r>
                        <a:rPr lang="es-419" sz="1200" b="1" u="none" kern="1200" dirty="0" smtClean="0">
                          <a:solidFill>
                            <a:schemeClr val="tx1"/>
                          </a:solidFill>
                          <a:effectLst>
                            <a:outerShdw blurRad="38100" dist="38100" dir="2700000" algn="tl">
                              <a:srgbClr val="000000">
                                <a:alpha val="43137"/>
                              </a:srgbClr>
                            </a:outerShdw>
                          </a:effectLst>
                          <a:latin typeface="+mn-lt"/>
                          <a:ea typeface="+mn-ea"/>
                          <a:cs typeface="+mn-cs"/>
                        </a:rPr>
                        <a:t>  </a:t>
                      </a:r>
                      <a:r>
                        <a:rPr lang="es-419" sz="1200" b="0" i="0" u="none" kern="1200" dirty="0" smtClean="0">
                          <a:solidFill>
                            <a:schemeClr val="tx1"/>
                          </a:solidFill>
                          <a:effectLst/>
                          <a:latin typeface="+mn-lt"/>
                          <a:ea typeface="+mn-ea"/>
                          <a:cs typeface="+mn-cs"/>
                        </a:rPr>
                        <a:t>¿Qué dos hechos o datos</a:t>
                      </a:r>
                      <a:r>
                        <a:rPr lang="es-419" sz="1200" b="0" i="0" u="none" kern="1200" baseline="0" dirty="0" smtClean="0">
                          <a:solidFill>
                            <a:schemeClr val="tx1"/>
                          </a:solidFill>
                          <a:effectLst/>
                          <a:latin typeface="+mn-lt"/>
                          <a:ea typeface="+mn-ea"/>
                          <a:cs typeface="+mn-cs"/>
                        </a:rPr>
                        <a:t> ofrece</a:t>
                      </a:r>
                      <a:r>
                        <a:rPr lang="es-419" sz="1200" b="0" i="0" u="none" kern="1200" dirty="0" smtClean="0">
                          <a:solidFill>
                            <a:schemeClr val="tx1"/>
                          </a:solidFill>
                          <a:effectLst/>
                          <a:latin typeface="+mn-lt"/>
                          <a:ea typeface="+mn-ea"/>
                          <a:cs typeface="+mn-cs"/>
                        </a:rPr>
                        <a:t> el texto sobre las patentes?  Selecciona ambos hechos. </a:t>
                      </a:r>
                      <a:r>
                        <a:rPr lang="es-419" sz="1200" b="0" u="none" baseline="0" dirty="0" smtClean="0">
                          <a:solidFill>
                            <a:schemeClr val="tx1"/>
                          </a:solidFill>
                          <a:effectLst/>
                        </a:rPr>
                        <a:t>Hacia </a:t>
                      </a:r>
                      <a:r>
                        <a:rPr lang="es-419" sz="1200" b="0" u="none" dirty="0" smtClean="0">
                          <a:solidFill>
                            <a:schemeClr val="tx1"/>
                          </a:solidFill>
                          <a:effectLst/>
                        </a:rPr>
                        <a:t>RI.2.3  DOK-2 </a:t>
                      </a:r>
                      <a:r>
                        <a:rPr lang="es-419" sz="1200" b="0" u="none" dirty="0" err="1" smtClean="0">
                          <a:solidFill>
                            <a:schemeClr val="tx1"/>
                          </a:solidFill>
                          <a:effectLst/>
                        </a:rPr>
                        <a:t>Apn</a:t>
                      </a:r>
                      <a:r>
                        <a:rPr lang="es-419" sz="1200" b="0" u="none" dirty="0" smtClean="0">
                          <a:solidFill>
                            <a:schemeClr val="tx1"/>
                          </a:solidFill>
                          <a:effectLst/>
                        </a:rPr>
                        <a:t> (ambas</a:t>
                      </a:r>
                      <a:r>
                        <a:rPr lang="es-419" sz="1200" b="0" u="none" baseline="0" dirty="0" smtClean="0">
                          <a:solidFill>
                            <a:schemeClr val="tx1"/>
                          </a:solidFill>
                          <a:effectLst/>
                        </a:rPr>
                        <a:t> respuestas deben estar correctas)</a:t>
                      </a:r>
                      <a:endParaRPr lang="es-419" sz="1200" b="0" u="none" dirty="0" smtClean="0">
                        <a:effectLst/>
                        <a:latin typeface="+mn-lt"/>
                        <a:ea typeface="Calibri"/>
                        <a:cs typeface="Times New Roman"/>
                      </a:endParaRPr>
                    </a:p>
                  </a:txBody>
                  <a:tcPr marL="97155" marR="97155" marT="47897" marB="47897">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r>
                        <a:rPr lang="en-US" sz="1200" b="1" baseline="0" dirty="0" smtClean="0">
                          <a:solidFill>
                            <a:schemeClr val="tx1"/>
                          </a:solidFill>
                          <a:effectLst>
                            <a:outerShdw blurRad="38100" dist="38100" dir="2700000" algn="tl">
                              <a:srgbClr val="000000">
                                <a:alpha val="43137"/>
                              </a:srgbClr>
                            </a:outerShdw>
                          </a:effectLst>
                        </a:rPr>
                        <a:t> </a:t>
                      </a: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r>
              <a:tr h="287383">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10</a:t>
                      </a:r>
                      <a:r>
                        <a:rPr lang="es-419" sz="1200" b="1" u="none" dirty="0" smtClean="0">
                          <a:solidFill>
                            <a:schemeClr val="tx1"/>
                          </a:solidFill>
                          <a:effectLst>
                            <a:outerShdw blurRad="38100" dist="38100" dir="2700000" algn="tl">
                              <a:srgbClr val="000000">
                                <a:alpha val="43137"/>
                              </a:srgbClr>
                            </a:outerShdw>
                          </a:effectLst>
                        </a:rPr>
                        <a:t> </a:t>
                      </a:r>
                      <a:r>
                        <a:rPr kumimoji="0" lang="es-419" sz="1200" b="0" i="0" u="none" strike="noStrike" kern="1200" cap="none" spc="0" normalizeH="0" baseline="0" noProof="0" dirty="0" smtClean="0">
                          <a:ln>
                            <a:noFill/>
                          </a:ln>
                          <a:solidFill>
                            <a:prstClr val="black"/>
                          </a:solidFill>
                          <a:effectLst/>
                          <a:uLnTx/>
                          <a:uFillTx/>
                          <a:latin typeface="+mn-lt"/>
                          <a:ea typeface="+mn-ea"/>
                          <a:cs typeface="+mn-cs"/>
                        </a:rPr>
                        <a:t> ¿Por qué William Brown decidió utilizar dos ejes en sus patines sobre ruedas?  Hacia RI.2.3  DOK-3 Cu</a:t>
                      </a:r>
                      <a:endParaRPr lang="es-419" sz="1200" b="0" dirty="0" smtClean="0">
                        <a:latin typeface="+mn-lt"/>
                        <a:ea typeface="Calibri"/>
                        <a:cs typeface="Times New Roman"/>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132913">
                <a:tc>
                  <a:txBody>
                    <a:bodyPr/>
                    <a:lstStyle/>
                    <a:p>
                      <a:pPr marL="796925" marR="0" indent="-796925"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11</a:t>
                      </a:r>
                      <a:r>
                        <a:rPr lang="es-419" sz="1200" b="1" u="none" dirty="0" smtClean="0">
                          <a:solidFill>
                            <a:schemeClr val="tx1"/>
                          </a:solidFill>
                          <a:effectLst>
                            <a:outerShdw blurRad="38100" dist="38100" dir="2700000" algn="tl">
                              <a:srgbClr val="000000">
                                <a:alpha val="43137"/>
                              </a:srgbClr>
                            </a:outerShdw>
                          </a:effectLst>
                        </a:rPr>
                        <a:t> </a:t>
                      </a:r>
                      <a:r>
                        <a:rPr kumimoji="0" lang="es-419" sz="1200" b="0" i="0" u="none" strike="noStrike" kern="1200" cap="none" spc="0" normalizeH="0" baseline="0" noProof="0" dirty="0" smtClean="0">
                          <a:ln>
                            <a:noFill/>
                          </a:ln>
                          <a:solidFill>
                            <a:prstClr val="black"/>
                          </a:solidFill>
                          <a:effectLst/>
                          <a:uLnTx/>
                          <a:uFillTx/>
                          <a:latin typeface="+mn-lt"/>
                          <a:ea typeface="+mn-ea"/>
                          <a:cs typeface="+mn-cs"/>
                        </a:rPr>
                        <a:t> ¿Qué tipo de patines le gusta más a la gente hoy en día? Hacia RI.2.6  DOK-1  Cf</a:t>
                      </a:r>
                      <a:endParaRPr lang="es-419" sz="1200" b="0" dirty="0" smtClean="0">
                        <a:latin typeface="+mn-lt"/>
                        <a:ea typeface="Calibri"/>
                        <a:cs typeface="Times New Roman"/>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0959">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12</a:t>
                      </a:r>
                      <a:r>
                        <a:rPr lang="es-419" sz="1200" b="1" u="none" dirty="0" smtClean="0">
                          <a:solidFill>
                            <a:schemeClr val="tx1"/>
                          </a:solidFill>
                          <a:effectLst>
                            <a:outerShdw blurRad="38100" dist="38100" dir="2700000" algn="tl">
                              <a:srgbClr val="000000">
                                <a:alpha val="43137"/>
                              </a:srgbClr>
                            </a:outerShdw>
                          </a:effectLst>
                        </a:rPr>
                        <a:t> </a:t>
                      </a:r>
                      <a:r>
                        <a:rPr kumimoji="0" lang="es-419" sz="1200" b="0" i="0" u="none" strike="noStrike" kern="1200" cap="none" spc="0" normalizeH="0" baseline="0" noProof="0" dirty="0" smtClean="0">
                          <a:ln>
                            <a:noFill/>
                          </a:ln>
                          <a:solidFill>
                            <a:prstClr val="black"/>
                          </a:solidFill>
                          <a:effectLst/>
                          <a:uLnTx/>
                          <a:uFillTx/>
                          <a:latin typeface="+mn-lt"/>
                          <a:ea typeface="+mn-ea"/>
                          <a:cs typeface="+mn-cs"/>
                        </a:rPr>
                        <a:t> </a:t>
                      </a:r>
                      <a:r>
                        <a:rPr kumimoji="0" lang="es-ES" sz="1200" b="0" i="0" u="none" strike="noStrike" kern="1200" cap="none" spc="0" normalizeH="0" baseline="0" noProof="0" dirty="0" smtClean="0">
                          <a:ln>
                            <a:noFill/>
                          </a:ln>
                          <a:solidFill>
                            <a:prstClr val="black"/>
                          </a:solidFill>
                          <a:effectLst/>
                          <a:uLnTx/>
                          <a:uFillTx/>
                          <a:latin typeface="+mn-lt"/>
                          <a:ea typeface="+mn-ea"/>
                          <a:cs typeface="+mn-cs"/>
                        </a:rPr>
                        <a:t>¿Qué declaración no se menciona en el párrafo 3 de </a:t>
                      </a:r>
                      <a:r>
                        <a:rPr kumimoji="0" lang="es-ES" sz="1200" b="1" i="1" u="none" strike="noStrike" kern="1200" cap="none" spc="0" normalizeH="0" baseline="0" noProof="0" dirty="0" smtClean="0">
                          <a:ln>
                            <a:noFill/>
                          </a:ln>
                          <a:solidFill>
                            <a:prstClr val="black"/>
                          </a:solidFill>
                          <a:effectLst/>
                          <a:uLnTx/>
                          <a:uFillTx/>
                          <a:latin typeface="+mn-lt"/>
                          <a:ea typeface="+mn-ea"/>
                          <a:cs typeface="+mn-cs"/>
                        </a:rPr>
                        <a:t>La historia de los patines sobre ruedas</a:t>
                      </a:r>
                      <a:r>
                        <a:rPr kumimoji="0" lang="es-E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s-419" sz="1200" b="0" i="0" u="none" strike="noStrike" kern="1200" cap="none" spc="0" normalizeH="0" baseline="0" noProof="0" dirty="0" smtClean="0">
                          <a:ln>
                            <a:noFill/>
                          </a:ln>
                          <a:solidFill>
                            <a:prstClr val="black"/>
                          </a:solidFill>
                          <a:effectLst/>
                          <a:uLnTx/>
                          <a:uFillTx/>
                          <a:latin typeface="+mn-lt"/>
                          <a:ea typeface="+mn-ea"/>
                          <a:cs typeface="+mn-cs"/>
                        </a:rPr>
                        <a:t>Hacia RI.2.6  DOK-2 Cl</a:t>
                      </a:r>
                      <a:endParaRPr lang="es-419" sz="1200" b="0" dirty="0" smtClean="0">
                        <a:latin typeface="+mn-lt"/>
                        <a:ea typeface="Calibri"/>
                        <a:cs typeface="Times New Roman"/>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36077">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a:t>
                      </a:r>
                      <a:r>
                        <a:rPr lang="es-419" sz="1200" b="1" u="sng" baseline="0" dirty="0" smtClean="0">
                          <a:solidFill>
                            <a:schemeClr val="tx1"/>
                          </a:solidFill>
                          <a:effectLst>
                            <a:outerShdw blurRad="38100" dist="38100" dir="2700000" algn="tl">
                              <a:srgbClr val="000000">
                                <a:alpha val="43137"/>
                              </a:srgbClr>
                            </a:outerShdw>
                          </a:effectLst>
                        </a:rPr>
                        <a:t> 13</a:t>
                      </a:r>
                      <a:r>
                        <a:rPr lang="es-419" sz="1200" b="1" u="none" baseline="0" dirty="0" smtClean="0">
                          <a:solidFill>
                            <a:schemeClr val="tx1"/>
                          </a:solidFill>
                          <a:effectLst>
                            <a:outerShdw blurRad="38100" dist="38100" dir="2700000" algn="tl">
                              <a:srgbClr val="000000">
                                <a:alpha val="43137"/>
                              </a:srgbClr>
                            </a:outerShdw>
                          </a:effectLst>
                        </a:rPr>
                        <a:t> </a:t>
                      </a:r>
                      <a:r>
                        <a:rPr kumimoji="0" lang="es-419" sz="1200" b="0" i="0" u="none" strike="noStrike" kern="1200" cap="none" spc="0" normalizeH="0" baseline="0" noProof="0" dirty="0" smtClean="0">
                          <a:ln>
                            <a:noFill/>
                          </a:ln>
                          <a:solidFill>
                            <a:prstClr val="black"/>
                          </a:solidFill>
                          <a:effectLst/>
                          <a:uLnTx/>
                          <a:uFillTx/>
                          <a:latin typeface="+mn-lt"/>
                          <a:ea typeface="+mn-ea"/>
                          <a:cs typeface="+mn-cs"/>
                        </a:rPr>
                        <a:t> ¿Qué querían hacer cada uno de los inventores en ambos textos? </a:t>
                      </a:r>
                    </a:p>
                    <a:p>
                      <a:pPr marL="0" marR="0" indent="0" algn="l" defTabSz="1018809"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mn-lt"/>
                          <a:ea typeface="+mn-ea"/>
                          <a:cs typeface="+mn-cs"/>
                        </a:rPr>
                        <a:t>                         Hacia RI.2.9  DOK-2 </a:t>
                      </a:r>
                      <a:r>
                        <a:rPr kumimoji="0" lang="es-419" sz="1200" b="0" i="0" u="none" strike="noStrike" kern="1200" cap="none" spc="0" normalizeH="0" baseline="0" noProof="0" dirty="0" err="1" smtClean="0">
                          <a:ln>
                            <a:noFill/>
                          </a:ln>
                          <a:solidFill>
                            <a:prstClr val="black"/>
                          </a:solidFill>
                          <a:effectLst/>
                          <a:uLnTx/>
                          <a:uFillTx/>
                          <a:latin typeface="+mn-lt"/>
                          <a:ea typeface="+mn-ea"/>
                          <a:cs typeface="+mn-cs"/>
                        </a:rPr>
                        <a:t>Ck</a:t>
                      </a:r>
                      <a:endParaRPr lang="es-419" sz="1200" b="0" dirty="0" smtClean="0">
                        <a:latin typeface="+mn-lt"/>
                        <a:cs typeface="Helvetica" pitchFamily="34" charset="0"/>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36077">
                <a:tc>
                  <a:txBody>
                    <a:bodyPr/>
                    <a:lstStyle/>
                    <a:p>
                      <a:pPr marL="914400" marR="0" indent="-914400" algn="l" defTabSz="1018809"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a:t>
                      </a:r>
                      <a:r>
                        <a:rPr lang="es-419" sz="1200" b="1" u="sng" baseline="0" dirty="0" smtClean="0">
                          <a:solidFill>
                            <a:schemeClr val="tx1"/>
                          </a:solidFill>
                          <a:effectLst>
                            <a:outerShdw blurRad="38100" dist="38100" dir="2700000" algn="tl">
                              <a:srgbClr val="000000">
                                <a:alpha val="43137"/>
                              </a:srgbClr>
                            </a:outerShdw>
                          </a:effectLst>
                        </a:rPr>
                        <a:t> 14</a:t>
                      </a:r>
                      <a:r>
                        <a:rPr lang="es-419" sz="1200" b="1" u="none" baseline="0" dirty="0" smtClean="0">
                          <a:solidFill>
                            <a:schemeClr val="tx1"/>
                          </a:solidFill>
                          <a:effectLst>
                            <a:outerShdw blurRad="38100" dist="38100" dir="2700000" algn="tl">
                              <a:srgbClr val="000000">
                                <a:alpha val="43137"/>
                              </a:srgbClr>
                            </a:outerShdw>
                          </a:effectLst>
                        </a:rPr>
                        <a:t> </a:t>
                      </a:r>
                      <a:r>
                        <a:rPr kumimoji="0" lang="es-419" sz="1200" b="0" i="0" u="none" strike="noStrike" kern="1200" cap="none" spc="0" normalizeH="0" baseline="0" noProof="0" dirty="0" smtClean="0">
                          <a:ln>
                            <a:noFill/>
                          </a:ln>
                          <a:solidFill>
                            <a:prstClr val="black"/>
                          </a:solidFill>
                          <a:effectLst/>
                          <a:uLnTx/>
                          <a:uFillTx/>
                          <a:latin typeface="+mn-lt"/>
                          <a:ea typeface="+mn-ea"/>
                          <a:cs typeface="+mn-cs"/>
                        </a:rPr>
                        <a:t> </a:t>
                      </a:r>
                      <a:r>
                        <a:rPr kumimoji="0" lang="es-ES" sz="1200" b="0" i="0" u="none" strike="noStrike" kern="1200" cap="none" spc="0" normalizeH="0" baseline="0" noProof="0" dirty="0" smtClean="0">
                          <a:ln>
                            <a:noFill/>
                          </a:ln>
                          <a:solidFill>
                            <a:prstClr val="black"/>
                          </a:solidFill>
                          <a:effectLst/>
                          <a:uLnTx/>
                          <a:uFillTx/>
                          <a:latin typeface="+mn-lt"/>
                          <a:ea typeface="+mn-ea"/>
                          <a:cs typeface="+mn-cs"/>
                        </a:rPr>
                        <a:t>¿Qué lista muestra mejor cómo las ruedas de los patines han cambiado más a través de los años? </a:t>
                      </a:r>
                      <a:r>
                        <a:rPr kumimoji="0" lang="es-419" sz="1200" b="0" i="0" u="none" strike="noStrike" kern="1200" cap="none" spc="0" normalizeH="0" baseline="0" noProof="0" dirty="0" smtClean="0">
                          <a:ln>
                            <a:noFill/>
                          </a:ln>
                          <a:solidFill>
                            <a:prstClr val="black"/>
                          </a:solidFill>
                          <a:effectLst/>
                          <a:uLnTx/>
                          <a:uFillTx/>
                          <a:latin typeface="+mn-lt"/>
                          <a:ea typeface="+mn-ea"/>
                          <a:cs typeface="+mn-cs"/>
                        </a:rPr>
                        <a:t>Hacia RI.2.9  DOK-3 </a:t>
                      </a:r>
                      <a:r>
                        <a:rPr kumimoji="0" lang="es-419" sz="1200" b="0" i="0" u="none" strike="noStrike" kern="1200" cap="none" spc="0" normalizeH="0" baseline="0" noProof="0" dirty="0" err="1" smtClean="0">
                          <a:ln>
                            <a:noFill/>
                          </a:ln>
                          <a:solidFill>
                            <a:prstClr val="black"/>
                          </a:solidFill>
                          <a:effectLst/>
                          <a:uLnTx/>
                          <a:uFillTx/>
                          <a:latin typeface="+mn-lt"/>
                          <a:ea typeface="+mn-ea"/>
                          <a:cs typeface="+mn-cs"/>
                        </a:rPr>
                        <a:t>ANp</a:t>
                      </a:r>
                      <a:endParaRPr lang="es-419" sz="1200" b="0" dirty="0" smtClean="0">
                        <a:latin typeface="+mn-lt"/>
                        <a:cs typeface="Helvetica" pitchFamily="34" charset="0"/>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8317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15</a:t>
                      </a:r>
                      <a:r>
                        <a:rPr lang="es-419" sz="1200" b="1" u="none" dirty="0" smtClean="0">
                          <a:solidFill>
                            <a:schemeClr val="tx1"/>
                          </a:solidFill>
                          <a:effectLst>
                            <a:outerShdw blurRad="38100" dist="38100" dir="2700000" algn="tl">
                              <a:srgbClr val="000000">
                                <a:alpha val="43137"/>
                              </a:srgbClr>
                            </a:outerShdw>
                          </a:effectLst>
                        </a:rPr>
                        <a:t>                                </a:t>
                      </a:r>
                      <a:r>
                        <a:rPr lang="es-419" sz="1200" b="1" u="none" dirty="0" smtClean="0">
                          <a:solidFill>
                            <a:schemeClr val="tx1"/>
                          </a:solidFill>
                          <a:effectLst/>
                        </a:rPr>
                        <a:t>  </a:t>
                      </a:r>
                      <a:r>
                        <a:rPr lang="es-419" sz="1200" b="1" u="sng" dirty="0" smtClean="0">
                          <a:solidFill>
                            <a:schemeClr val="tx1"/>
                          </a:solidFill>
                          <a:effectLst>
                            <a:outerShdw blurRad="38100" dist="38100" dir="2700000" algn="tl">
                              <a:srgbClr val="000000">
                                <a:alpha val="43137"/>
                              </a:srgbClr>
                            </a:outerShdw>
                          </a:effectLst>
                        </a:rPr>
                        <a:t>Respuesta construida Texto informativo </a:t>
                      </a:r>
                      <a:r>
                        <a:rPr lang="es-419" sz="1200" b="0" i="1" u="none" baseline="0" dirty="0" smtClean="0">
                          <a:solidFill>
                            <a:schemeClr val="tx1"/>
                          </a:solidFill>
                          <a:effectLst/>
                        </a:rPr>
                        <a:t>          </a:t>
                      </a:r>
                      <a:endParaRPr lang="es-419" sz="12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RI.2.6</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3</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8317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16</a:t>
                      </a:r>
                      <a:r>
                        <a:rPr lang="es-419" sz="1200" b="1" u="none" dirty="0" smtClean="0">
                          <a:solidFill>
                            <a:schemeClr val="tx1"/>
                          </a:solidFill>
                          <a:effectLst>
                            <a:outerShdw blurRad="38100" dist="38100" dir="2700000" algn="tl">
                              <a:srgbClr val="000000">
                                <a:alpha val="43137"/>
                              </a:srgbClr>
                            </a:outerShdw>
                          </a:effectLst>
                        </a:rPr>
                        <a:t>                                  </a:t>
                      </a:r>
                      <a:r>
                        <a:rPr lang="es-419" sz="1200" b="1" u="sng" dirty="0" smtClean="0">
                          <a:solidFill>
                            <a:schemeClr val="tx1"/>
                          </a:solidFill>
                          <a:effectLst>
                            <a:outerShdw blurRad="38100" dist="38100" dir="2700000" algn="tl">
                              <a:srgbClr val="000000">
                                <a:alpha val="43137"/>
                              </a:srgbClr>
                            </a:outerShdw>
                          </a:effectLst>
                        </a:rPr>
                        <a:t>Respuesta construida Texto informativo </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RI.2.9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Escribe y Revisa</a:t>
                      </a: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17</a:t>
                      </a:r>
                      <a:r>
                        <a:rPr lang="es-419" sz="1200" b="1" u="none" dirty="0" smtClean="0">
                          <a:solidFill>
                            <a:schemeClr val="tx1"/>
                          </a:solidFill>
                          <a:effectLst>
                            <a:outerShdw blurRad="38100" dist="38100" dir="2700000" algn="tl">
                              <a:srgbClr val="000000">
                                <a:alpha val="43137"/>
                              </a:srgbClr>
                            </a:outerShdw>
                          </a:effectLst>
                        </a:rPr>
                        <a:t>                                               </a:t>
                      </a:r>
                      <a:r>
                        <a:rPr lang="es-419" sz="1200" b="1" u="sng" dirty="0" smtClean="0">
                          <a:solidFill>
                            <a:schemeClr val="tx1"/>
                          </a:solidFill>
                          <a:effectLst>
                            <a:outerShdw blurRad="38100" dist="38100" dir="2700000" algn="tl">
                              <a:srgbClr val="000000">
                                <a:alpha val="43137"/>
                              </a:srgbClr>
                            </a:outerShdw>
                          </a:effectLst>
                        </a:rPr>
                        <a:t>Escrito breve</a:t>
                      </a:r>
                    </a:p>
                  </a:txBody>
                  <a:tcPr marL="97155" marR="97155" marT="47897" marB="47897" anchor="ctr">
                    <a:solidFill>
                      <a:schemeClr val="bg2"/>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4">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18</a:t>
                      </a:r>
                      <a:r>
                        <a:rPr lang="es-419" sz="1200" b="1" u="none" dirty="0" smtClean="0">
                          <a:solidFill>
                            <a:schemeClr val="tx1"/>
                          </a:solidFill>
                          <a:effectLst>
                            <a:outerShdw blurRad="38100" dist="38100" dir="2700000" algn="tl">
                              <a:srgbClr val="000000">
                                <a:alpha val="43137"/>
                              </a:srgbClr>
                            </a:outerShdw>
                          </a:effectLst>
                        </a:rPr>
                        <a:t> </a:t>
                      </a:r>
                      <a:r>
                        <a:rPr lang="es-419" sz="1200" b="1" u="none" baseline="0" dirty="0" smtClean="0">
                          <a:solidFill>
                            <a:schemeClr val="tx1"/>
                          </a:solidFill>
                          <a:effectLst>
                            <a:outerShdw blurRad="38100" dist="38100" dir="2700000" algn="tl">
                              <a:srgbClr val="000000">
                                <a:alpha val="43137"/>
                              </a:srgbClr>
                            </a:outerShdw>
                          </a:effectLst>
                        </a:rPr>
                        <a:t> </a:t>
                      </a:r>
                      <a:r>
                        <a:rPr lang="es-419" sz="1200" b="0" u="none" baseline="0" dirty="0" smtClean="0">
                          <a:solidFill>
                            <a:schemeClr val="tx1"/>
                          </a:solidFill>
                          <a:effectLst/>
                        </a:rPr>
                        <a:t>¿Qué oración ella debe añadir al final de su artículo para explicar mejor su opinión? </a:t>
                      </a:r>
                      <a:r>
                        <a:rPr lang="es-419" sz="1200" b="0" u="none" dirty="0" smtClean="0">
                          <a:solidFill>
                            <a:schemeClr val="tx1"/>
                          </a:solidFill>
                          <a:effectLst/>
                          <a:latin typeface="+mn-lt"/>
                        </a:rPr>
                        <a:t> W.2.1C</a:t>
                      </a:r>
                      <a:endParaRPr lang="es-419" sz="1200" b="0" u="sng"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19</a:t>
                      </a:r>
                      <a:r>
                        <a:rPr lang="es-419" sz="1200" b="0" u="none" dirty="0" smtClean="0">
                          <a:solidFill>
                            <a:schemeClr val="tx1"/>
                          </a:solidFill>
                          <a:effectLst/>
                        </a:rPr>
                        <a:t>  </a:t>
                      </a:r>
                      <a:r>
                        <a:rPr lang="es-419" sz="1200" b="0" dirty="0" smtClean="0">
                          <a:latin typeface="+mn-lt"/>
                          <a:cs typeface="Helvetica" pitchFamily="34" charset="0"/>
                        </a:rPr>
                        <a:t>¿Qué oración dice cómo patina Sam? L.2.6</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20</a:t>
                      </a:r>
                      <a:r>
                        <a:rPr lang="es-419" sz="1200" b="0" u="none" dirty="0" smtClean="0">
                          <a:solidFill>
                            <a:schemeClr val="tx1"/>
                          </a:solidFill>
                          <a:effectLst/>
                        </a:rPr>
                        <a:t>   ¿Qué palabra describe cómo se cae el papá? </a:t>
                      </a:r>
                      <a:r>
                        <a:rPr lang="es-419" sz="1200" b="0" u="none" baseline="0" dirty="0" smtClean="0">
                          <a:latin typeface="+mn-lt"/>
                        </a:rPr>
                        <a:t>L.2.1e</a:t>
                      </a:r>
                      <a:endParaRPr lang="es-419" sz="1200" b="1" dirty="0" smtClean="0">
                        <a:latin typeface="Helvetica" pitchFamily="34" charset="0"/>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1</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30659868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909915" y="1823110"/>
            <a:ext cx="2742341" cy="3158567"/>
            <a:chOff x="4066927" y="-731194"/>
            <a:chExt cx="2581026" cy="3014997"/>
          </a:xfrm>
        </p:grpSpPr>
        <p:sp>
          <p:nvSpPr>
            <p:cNvPr id="26" name="Trapezoid 25"/>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4267200" y="28651"/>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4066927" y="-731194"/>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700" b="1" dirty="0" smtClean="0">
                  <a:ln w="11430"/>
                  <a:effectLst>
                    <a:outerShdw blurRad="80000" dist="40000" dir="5040000" algn="tl">
                      <a:srgbClr val="000000">
                        <a:alpha val="30000"/>
                      </a:srgbClr>
                    </a:outerShdw>
                  </a:effectLst>
                </a:rPr>
                <a:t>2</a:t>
              </a:r>
              <a:r>
                <a:rPr lang="en-US" sz="5700" b="1" baseline="30000" dirty="0" smtClean="0">
                  <a:ln w="11430"/>
                  <a:effectLst>
                    <a:outerShdw blurRad="80000" dist="40000" dir="5040000" algn="tl">
                      <a:srgbClr val="000000">
                        <a:alpha val="30000"/>
                      </a:srgbClr>
                    </a:outerShdw>
                  </a:effectLst>
                </a:rPr>
                <a:t>do</a:t>
              </a:r>
              <a:endParaRPr lang="en-US" sz="5700" b="1" dirty="0">
                <a:ln w="11430"/>
                <a:effectLst>
                  <a:outerShdw blurRad="80000" dist="40000" dir="5040000" algn="tl">
                    <a:srgbClr val="000000">
                      <a:alpha val="30000"/>
                    </a:srgbClr>
                  </a:outerShdw>
                </a:effectLst>
              </a:endParaRPr>
            </a:p>
          </p:txBody>
        </p:sp>
      </p:grpSp>
      <p:sp>
        <p:nvSpPr>
          <p:cNvPr id="6" name="Slide Number Placeholder 2"/>
          <p:cNvSpPr>
            <a:spLocks noGrp="1"/>
          </p:cNvSpPr>
          <p:nvPr>
            <p:ph type="sldNum" sz="quarter" idx="12"/>
          </p:nvPr>
        </p:nvSpPr>
        <p:spPr>
          <a:xfrm>
            <a:off x="7310914" y="7102970"/>
            <a:ext cx="2380298" cy="408013"/>
          </a:xfrm>
        </p:spPr>
        <p:txBody>
          <a:bodyPr/>
          <a:lstStyle/>
          <a:p>
            <a:fld id="{D192E466-86B2-498F-86F8-110F8D9584F2}" type="slidenum">
              <a:rPr lang="en-US" smtClean="0"/>
              <a:pPr/>
              <a:t>22</a:t>
            </a:fld>
            <a:endParaRPr lang="en-US" dirty="0"/>
          </a:p>
        </p:txBody>
      </p:sp>
      <p:sp>
        <p:nvSpPr>
          <p:cNvPr id="22" name="Right Triangle 21"/>
          <p:cNvSpPr/>
          <p:nvPr/>
        </p:nvSpPr>
        <p:spPr>
          <a:xfrm rot="5400000" flipH="1">
            <a:off x="660173" y="7641998"/>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3" name="Group 2"/>
          <p:cNvGrpSpPr/>
          <p:nvPr/>
        </p:nvGrpSpPr>
        <p:grpSpPr>
          <a:xfrm>
            <a:off x="814661" y="2664205"/>
            <a:ext cx="5963317" cy="5376373"/>
            <a:chOff x="766740" y="2543104"/>
            <a:chExt cx="5612534" cy="5131992"/>
          </a:xfrm>
        </p:grpSpPr>
        <p:grpSp>
          <p:nvGrpSpPr>
            <p:cNvPr id="16" name="Group 15"/>
            <p:cNvGrpSpPr/>
            <p:nvPr/>
          </p:nvGrpSpPr>
          <p:grpSpPr>
            <a:xfrm>
              <a:off x="766740" y="2543104"/>
              <a:ext cx="5487348" cy="4298405"/>
              <a:chOff x="766740" y="1175770"/>
              <a:chExt cx="5487348" cy="4298405"/>
            </a:xfrm>
          </p:grpSpPr>
          <p:sp>
            <p:nvSpPr>
              <p:cNvPr id="17" name="TextBox 16"/>
              <p:cNvSpPr txBox="1"/>
              <p:nvPr/>
            </p:nvSpPr>
            <p:spPr>
              <a:xfrm>
                <a:off x="767688" y="3001333"/>
                <a:ext cx="5486400" cy="2472842"/>
              </a:xfrm>
              <a:prstGeom prst="rect">
                <a:avLst/>
              </a:prstGeom>
              <a:noFill/>
              <a:ln>
                <a:noFill/>
              </a:ln>
            </p:spPr>
            <p:txBody>
              <a:bodyPr wrap="square" lIns="96661" tIns="48331" rIns="96661" bIns="48331" rtlCol="0">
                <a:spAutoFit/>
              </a:bodyPr>
              <a:lstStyle/>
              <a:p>
                <a:r>
                  <a:rPr lang="x-none" sz="3200" b="1" dirty="0">
                    <a:effectLst>
                      <a:outerShdw blurRad="38100" dist="38100" dir="2700000" algn="tl">
                        <a:srgbClr val="000000">
                          <a:alpha val="43137"/>
                        </a:srgbClr>
                      </a:outerShdw>
                    </a:effectLst>
                  </a:rPr>
                  <a:t>Copia del estudiante</a:t>
                </a:r>
              </a:p>
              <a:p>
                <a:r>
                  <a:rPr lang="x-none" sz="3200" b="1" dirty="0">
                    <a:effectLst>
                      <a:outerShdw blurRad="38100" dist="38100" dir="2700000" algn="tl">
                        <a:srgbClr val="000000">
                          <a:alpha val="43137"/>
                        </a:srgbClr>
                      </a:outerShdw>
                    </a:effectLst>
                  </a:rPr>
                  <a:t>Pre-evaluación  Trimestre </a:t>
                </a:r>
                <a:r>
                  <a:rPr lang="en-US" sz="3200" b="1" dirty="0" smtClean="0">
                    <a:effectLst>
                      <a:outerShdw blurRad="38100" dist="38100" dir="2700000" algn="tl">
                        <a:srgbClr val="000000">
                          <a:alpha val="43137"/>
                        </a:srgbClr>
                      </a:outerShdw>
                    </a:effectLst>
                  </a:rPr>
                  <a:t>4</a:t>
                </a:r>
                <a:endParaRPr lang="x-none" sz="3200" b="1" dirty="0">
                  <a:effectLst>
                    <a:outerShdw blurRad="38100" dist="38100" dir="2700000" algn="tl">
                      <a:srgbClr val="000000">
                        <a:alpha val="43137"/>
                      </a:srgbClr>
                    </a:outerShdw>
                  </a:effectLst>
                </a:endParaRPr>
              </a:p>
              <a:p>
                <a:endParaRPr lang="x-none" sz="3200" b="1" dirty="0">
                  <a:effectLst>
                    <a:outerShdw blurRad="38100" dist="38100" dir="2700000" algn="tl">
                      <a:srgbClr val="000000">
                        <a:alpha val="43137"/>
                      </a:srgbClr>
                    </a:outerShdw>
                  </a:effectLst>
                </a:endParaRPr>
              </a:p>
              <a:p>
                <a:r>
                  <a:rPr lang="x-none" sz="3200" b="1" dirty="0">
                    <a:effectLst>
                      <a:outerShdw blurRad="38100" dist="38100" dir="2700000" algn="tl">
                        <a:srgbClr val="000000">
                          <a:alpha val="43137"/>
                        </a:srgbClr>
                      </a:outerShdw>
                    </a:effectLst>
                  </a:rPr>
                  <a:t>Nombre_________________</a:t>
                </a:r>
              </a:p>
              <a:p>
                <a:pPr algn="ctr"/>
                <a:endParaRPr lang="en-US" sz="3400" b="1" dirty="0">
                  <a:effectLst>
                    <a:outerShdw blurRad="38100" dist="38100" dir="2700000" algn="tl">
                      <a:srgbClr val="000000">
                        <a:alpha val="43137"/>
                      </a:srgbClr>
                    </a:outerShdw>
                  </a:effectLst>
                </a:endParaRPr>
              </a:p>
            </p:txBody>
          </p:sp>
          <p:sp>
            <p:nvSpPr>
              <p:cNvPr id="19" name="Rectangle 18"/>
              <p:cNvSpPr/>
              <p:nvPr/>
            </p:nvSpPr>
            <p:spPr>
              <a:xfrm>
                <a:off x="766740" y="1175770"/>
                <a:ext cx="1735377" cy="837292"/>
              </a:xfrm>
              <a:prstGeom prst="rect">
                <a:avLst/>
              </a:prstGeom>
            </p:spPr>
            <p:txBody>
              <a:bodyPr wrap="none">
                <a:spAutoFit/>
              </a:bodyPr>
              <a:lstStyle/>
              <a:p>
                <a:r>
                  <a:rPr lang="en-US" sz="5100" b="1" dirty="0" err="1" smtClean="0">
                    <a:effectLst>
                      <a:outerShdw blurRad="38100" dist="38100" dir="2700000" algn="tl">
                        <a:srgbClr val="000000">
                          <a:alpha val="43137"/>
                        </a:srgbClr>
                      </a:outerShdw>
                    </a:effectLst>
                  </a:rPr>
                  <a:t>Grado</a:t>
                </a:r>
                <a:endParaRPr lang="en-US" sz="5100" b="1" dirty="0">
                  <a:effectLst>
                    <a:outerShdw blurRad="38100" dist="38100" dir="2700000" algn="tl">
                      <a:srgbClr val="000000">
                        <a:alpha val="43137"/>
                      </a:srgbClr>
                    </a:outerShdw>
                  </a:effectLst>
                </a:endParaRPr>
              </a:p>
            </p:txBody>
          </p:sp>
        </p:grpSp>
        <p:sp>
          <p:nvSpPr>
            <p:cNvPr id="2" name="TextBox 1"/>
            <p:cNvSpPr txBox="1"/>
            <p:nvPr/>
          </p:nvSpPr>
          <p:spPr>
            <a:xfrm>
              <a:off x="789024" y="6705600"/>
              <a:ext cx="5590250" cy="969496"/>
            </a:xfrm>
            <a:prstGeom prst="rect">
              <a:avLst/>
            </a:prstGeom>
            <a:noFill/>
          </p:spPr>
          <p:txBody>
            <a:bodyPr wrap="square" rtlCol="0">
              <a:spAutoFit/>
            </a:bodyPr>
            <a:lstStyle/>
            <a:p>
              <a:r>
                <a:rPr lang="es-ES" dirty="0"/>
                <a:t>Instrucciones:</a:t>
              </a:r>
            </a:p>
            <a:p>
              <a:r>
                <a:rPr lang="es-ES" dirty="0" smtClean="0"/>
                <a:t>Lee  </a:t>
              </a:r>
              <a:r>
                <a:rPr lang="es-ES" dirty="0"/>
                <a:t>cada cuento.</a:t>
              </a:r>
            </a:p>
            <a:p>
              <a:r>
                <a:rPr lang="es-ES" dirty="0"/>
                <a:t>Luego, </a:t>
              </a:r>
              <a:r>
                <a:rPr lang="es-ES" dirty="0" smtClean="0"/>
                <a:t>contesta </a:t>
              </a:r>
              <a:r>
                <a:rPr lang="es-ES" dirty="0"/>
                <a:t>las preguntas acerca del cuento.</a:t>
              </a:r>
            </a:p>
          </p:txBody>
        </p:sp>
      </p:grpSp>
    </p:spTree>
    <p:extLst>
      <p:ext uri="{BB962C8B-B14F-4D97-AF65-F5344CB8AC3E}">
        <p14:creationId xmlns:p14="http://schemas.microsoft.com/office/powerpoint/2010/main" val="8055025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419" smtClean="0"/>
              <a:pPr/>
              <a:t>23</a:t>
            </a:fld>
            <a:endParaRPr lang="es-419" dirty="0"/>
          </a:p>
        </p:txBody>
      </p:sp>
      <p:sp>
        <p:nvSpPr>
          <p:cNvPr id="5" name="TextBox 4"/>
          <p:cNvSpPr txBox="1"/>
          <p:nvPr/>
        </p:nvSpPr>
        <p:spPr>
          <a:xfrm>
            <a:off x="295776" y="457200"/>
            <a:ext cx="7448550" cy="3054676"/>
          </a:xfrm>
          <a:prstGeom prst="rect">
            <a:avLst/>
          </a:prstGeom>
          <a:noFill/>
        </p:spPr>
        <p:txBody>
          <a:bodyPr wrap="square" lIns="91433" tIns="45717" rIns="91433" bIns="45717" rtlCol="0">
            <a:spAutoFit/>
          </a:bodyPr>
          <a:lstStyle/>
          <a:p>
            <a:r>
              <a:rPr lang="es-419" sz="1800" u="sng" dirty="0" smtClean="0"/>
              <a:t>Instrucciones para el estudiante</a:t>
            </a:r>
            <a:r>
              <a:rPr lang="es-419" sz="1800" dirty="0"/>
              <a:t> </a:t>
            </a:r>
            <a:r>
              <a:rPr lang="es-419" sz="1800" dirty="0" smtClean="0"/>
              <a:t>(2 partes)  </a:t>
            </a:r>
          </a:p>
          <a:p>
            <a:endParaRPr lang="es-419" sz="1800" u="sng" dirty="0" smtClean="0"/>
          </a:p>
          <a:p>
            <a:r>
              <a:rPr lang="es-419" sz="1800" b="1" u="sng" dirty="0" smtClean="0"/>
              <a:t>Parte 1</a:t>
            </a:r>
            <a:r>
              <a:rPr lang="es-419" sz="1800" b="1" dirty="0" smtClean="0"/>
              <a:t> </a:t>
            </a:r>
          </a:p>
          <a:p>
            <a:endParaRPr lang="es-419" sz="1050" b="1" dirty="0" smtClean="0"/>
          </a:p>
          <a:p>
            <a:r>
              <a:rPr lang="es-419" sz="1800" dirty="0" smtClean="0"/>
              <a:t>Vas a leer varios  textos literarios e informativos sobre los patines y el patinaje.</a:t>
            </a:r>
          </a:p>
          <a:p>
            <a:endParaRPr lang="es-419" sz="900" dirty="0" smtClean="0"/>
          </a:p>
          <a:p>
            <a:pPr marL="325309" indent="-325309">
              <a:buAutoNum type="arabicPeriod"/>
            </a:pPr>
            <a:r>
              <a:rPr lang="es-419" sz="1800" dirty="0" smtClean="0"/>
              <a:t>Leer todos los textos.</a:t>
            </a:r>
          </a:p>
          <a:p>
            <a:pPr marL="325309" indent="-325309">
              <a:buAutoNum type="arabicPeriod"/>
            </a:pPr>
            <a:endParaRPr lang="es-419" sz="1000" dirty="0" smtClean="0"/>
          </a:p>
          <a:p>
            <a:pPr marL="325309" indent="-325309">
              <a:buAutoNum type="arabicPeriod" startAt="2"/>
            </a:pPr>
            <a:r>
              <a:rPr lang="es-419" sz="1800" dirty="0" smtClean="0"/>
              <a:t>Tomar notas mientras lees.</a:t>
            </a:r>
          </a:p>
          <a:p>
            <a:pPr marL="325309" indent="-325309">
              <a:buAutoNum type="arabicPeriod" startAt="2"/>
            </a:pPr>
            <a:endParaRPr lang="es-419" sz="1000" dirty="0" smtClean="0"/>
          </a:p>
          <a:p>
            <a:pPr marL="325309" indent="-325309">
              <a:buAutoNum type="arabicPeriod" startAt="2"/>
            </a:pPr>
            <a:r>
              <a:rPr lang="es-419" sz="1800" dirty="0" smtClean="0"/>
              <a:t>Contestar las preguntas.</a:t>
            </a:r>
          </a:p>
          <a:p>
            <a:r>
              <a:rPr lang="es-419" sz="900" b="1" u="sng" dirty="0" smtClean="0"/>
              <a:t> </a:t>
            </a:r>
          </a:p>
        </p:txBody>
      </p:sp>
    </p:spTree>
    <p:extLst>
      <p:ext uri="{BB962C8B-B14F-4D97-AF65-F5344CB8AC3E}">
        <p14:creationId xmlns:p14="http://schemas.microsoft.com/office/powerpoint/2010/main" val="22973152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sp>
        <p:nvSpPr>
          <p:cNvPr id="8" name="Rectangle 7"/>
          <p:cNvSpPr/>
          <p:nvPr/>
        </p:nvSpPr>
        <p:spPr>
          <a:xfrm>
            <a:off x="530772" y="1219200"/>
            <a:ext cx="6857999" cy="6401753"/>
          </a:xfrm>
          <a:prstGeom prst="rect">
            <a:avLst/>
          </a:prstGeom>
          <a:noFill/>
        </p:spPr>
        <p:txBody>
          <a:bodyPr wrap="square">
            <a:spAutoFit/>
          </a:bodyPr>
          <a:lstStyle/>
          <a:p>
            <a:pPr algn="ctr"/>
            <a:r>
              <a:rPr lang="es-VE" sz="1800" i="1" dirty="0" smtClean="0">
                <a:ea typeface="Times New Roman"/>
              </a:rPr>
              <a:t>Los patines de Lucy </a:t>
            </a:r>
            <a:endParaRPr lang="es-VE" sz="1600" i="1" dirty="0" smtClean="0">
              <a:ea typeface="Times New Roman"/>
            </a:endParaRPr>
          </a:p>
          <a:p>
            <a:pPr algn="ctr"/>
            <a:r>
              <a:rPr lang="es-VE" sz="1000" i="1" dirty="0" err="1" smtClean="0">
                <a:ea typeface="Times New Roman"/>
              </a:rPr>
              <a:t>Ginger</a:t>
            </a:r>
            <a:r>
              <a:rPr lang="es-VE" sz="1000" i="1" dirty="0" smtClean="0">
                <a:ea typeface="Times New Roman"/>
              </a:rPr>
              <a:t> </a:t>
            </a:r>
            <a:r>
              <a:rPr lang="es-VE" sz="1000" i="1" dirty="0" err="1" smtClean="0">
                <a:ea typeface="Times New Roman"/>
              </a:rPr>
              <a:t>Jay</a:t>
            </a:r>
            <a:endParaRPr lang="es-VE" sz="1000" i="1" dirty="0" smtClean="0">
              <a:ea typeface="Times New Roman"/>
            </a:endParaRPr>
          </a:p>
          <a:p>
            <a:pPr algn="ctr"/>
            <a:endParaRPr lang="es-VE" sz="1000" i="1" dirty="0" smtClean="0">
              <a:ea typeface="Times New Roman"/>
            </a:endParaRPr>
          </a:p>
          <a:p>
            <a:r>
              <a:rPr lang="es-VE" sz="1400" dirty="0" smtClean="0">
                <a:ea typeface="Times New Roman"/>
              </a:rPr>
              <a:t>Lucy no sabía cómo patinar sobre ruedas. Ella tenía patines. Su mamá y su papá le dieron un par de patines nuevos en su último cumpleaños. Sin embargo, ya habían pasado tres meses y Lucy todavía no sabía cómo patinar. Su mamá y su papá estaban muy ocupados para enseñarle.  Su hermano ya sabía patinar, pero él no quería ayudarla. No habían otros niños de su edad que vivieran cerca de ella, y ninguno de sus amigos de la escuela tenían patines. Por lo que los patines se quedaron en su clóset. </a:t>
            </a:r>
          </a:p>
          <a:p>
            <a:r>
              <a:rPr lang="en-US" sz="1400" dirty="0">
                <a:ea typeface="Times New Roman"/>
              </a:rPr>
              <a:t> </a:t>
            </a:r>
          </a:p>
          <a:p>
            <a:r>
              <a:rPr lang="es-VE" sz="1400" dirty="0" smtClean="0">
                <a:ea typeface="Times New Roman"/>
              </a:rPr>
              <a:t>Un día, un gran camión amarillo se estacionó en la entrada del garaje de la casa de al lado. La casa había estado vacía por algunas semanas y ahora parecía que alguien se estaba mudando. Lucy esperaba que hubiera niños de su edad. Ella realmente esperaba que hubiera una niña de su edad. Pero más que nada, ella esperaba que hubiera una niña de su edad que le enseñara a patinar. </a:t>
            </a:r>
          </a:p>
          <a:p>
            <a:r>
              <a:rPr lang="en-US" sz="1400" dirty="0">
                <a:ea typeface="Times New Roman"/>
              </a:rPr>
              <a:t> </a:t>
            </a:r>
            <a:endParaRPr lang="es-VE" sz="1400" dirty="0" smtClean="0">
              <a:ea typeface="Times New Roman"/>
            </a:endParaRPr>
          </a:p>
          <a:p>
            <a:r>
              <a:rPr lang="es-VE" sz="1400" dirty="0" smtClean="0">
                <a:ea typeface="Times New Roman"/>
              </a:rPr>
              <a:t>Lucy miraba mientras bajaban las cosas del camión.  Por la rampa larga bajaron, una mesa y unas sillas, camas y un sofá. Lucy quería ver una bicicleta o una caja de juguetes. Ella quería ver algo que un niño o una niña pudiera necesitar o utilizar. ¡Finalmente, ella vio una pequeña bicicleta roja </a:t>
            </a:r>
            <a:r>
              <a:rPr lang="es-VE" sz="1400" dirty="0">
                <a:ea typeface="Times New Roman"/>
              </a:rPr>
              <a:t>y </a:t>
            </a:r>
            <a:r>
              <a:rPr lang="es-VE" sz="1400" dirty="0" smtClean="0">
                <a:ea typeface="Times New Roman"/>
              </a:rPr>
              <a:t>una piscina de plástico! ¡Lucy estaba tan emocionada!  Ella no vio ningunos patines y tampoco sabía si su nuevo vecino era un niño o una niña, pero esa noche ella soñó sobre el patinaje.</a:t>
            </a:r>
          </a:p>
          <a:p>
            <a:r>
              <a:rPr lang="es-VE" sz="1400" dirty="0" smtClean="0">
                <a:ea typeface="Times New Roman"/>
              </a:rPr>
              <a:t> </a:t>
            </a:r>
          </a:p>
          <a:p>
            <a:r>
              <a:rPr lang="es-VE" sz="1400" dirty="0" smtClean="0">
                <a:ea typeface="Times New Roman"/>
              </a:rPr>
              <a:t>Al día siguiente, el clima estaba soleado </a:t>
            </a:r>
            <a:r>
              <a:rPr lang="es-VE" sz="1400" dirty="0">
                <a:ea typeface="Times New Roman"/>
              </a:rPr>
              <a:t>y </a:t>
            </a:r>
            <a:r>
              <a:rPr lang="es-VE" sz="1400" dirty="0" smtClean="0">
                <a:ea typeface="Times New Roman"/>
              </a:rPr>
              <a:t>caliente</a:t>
            </a:r>
            <a:r>
              <a:rPr lang="es-VE" sz="1400" dirty="0">
                <a:ea typeface="Times New Roman"/>
              </a:rPr>
              <a:t>. </a:t>
            </a:r>
            <a:r>
              <a:rPr lang="es-VE" sz="1400" dirty="0" smtClean="0">
                <a:ea typeface="Times New Roman"/>
              </a:rPr>
              <a:t>Lucy se despertó y corrió hacia afuera.  El gran camión amarillo se había ido y la casa de al lado estaba en silencio. Durante la </a:t>
            </a:r>
            <a:r>
              <a:rPr lang="es-VE" sz="1400" dirty="0">
                <a:ea typeface="Times New Roman"/>
              </a:rPr>
              <a:t>mayor parte de la </a:t>
            </a:r>
            <a:r>
              <a:rPr lang="es-VE" sz="1400" dirty="0" smtClean="0">
                <a:ea typeface="Times New Roman"/>
              </a:rPr>
              <a:t>mañana Lucy se sentó a esperar en los escalones al frente de su casa. Finalmente, una niña de su edad salió afuera.  Ella miró a Lucy y la saludó. Lucy le preguntó si sabía patinar, y ella dijo: — ¡No, pero siempre he querido aprender a patinar!</a:t>
            </a:r>
          </a:p>
          <a:p>
            <a:r>
              <a:rPr lang="en-US" sz="1200" dirty="0">
                <a:latin typeface="Comic Sans MS"/>
                <a:ea typeface="Times New Roman"/>
              </a:rPr>
              <a:t> </a:t>
            </a:r>
            <a:endParaRPr lang="en-US" sz="1200" dirty="0">
              <a:latin typeface="Times New Roman"/>
              <a:ea typeface="Times New Roman"/>
            </a:endParaRPr>
          </a:p>
          <a:p>
            <a:r>
              <a:rPr lang="en-US" sz="1200" dirty="0">
                <a:latin typeface="Comic Sans MS"/>
                <a:ea typeface="Times New Roman"/>
              </a:rPr>
              <a:t> </a:t>
            </a:r>
            <a:endParaRPr lang="en-US" sz="1200" dirty="0">
              <a:effectLst/>
              <a:latin typeface="Times New Roman"/>
              <a:ea typeface="Times New Roman"/>
            </a:endParaRPr>
          </a:p>
        </p:txBody>
      </p:sp>
      <p:sp>
        <p:nvSpPr>
          <p:cNvPr id="9" name="Rectangle 8"/>
          <p:cNvSpPr/>
          <p:nvPr/>
        </p:nvSpPr>
        <p:spPr>
          <a:xfrm>
            <a:off x="3733800" y="152400"/>
            <a:ext cx="3886200" cy="1061829"/>
          </a:xfrm>
          <a:prstGeom prst="rect">
            <a:avLst/>
          </a:prstGeom>
        </p:spPr>
        <p:txBody>
          <a:bodyPr>
            <a:spAutoFit/>
          </a:bodyPr>
          <a:lstStyle/>
          <a:p>
            <a:pPr lvl="0" algn="r"/>
            <a:r>
              <a:rPr lang="es-PR" sz="900" dirty="0" smtClean="0">
                <a:solidFill>
                  <a:prstClr val="black"/>
                </a:solidFill>
                <a:latin typeface="Comic Sans MS" panose="030F0702030302020204" pitchFamily="66" charset="0"/>
                <a:ea typeface="Times New Roman"/>
              </a:rPr>
              <a:t>Grado Equivalente 2.7</a:t>
            </a:r>
          </a:p>
          <a:p>
            <a:pPr lvl="0" algn="r"/>
            <a:r>
              <a:rPr lang="es-PR" sz="900" dirty="0" smtClean="0">
                <a:solidFill>
                  <a:prstClr val="black"/>
                </a:solidFill>
                <a:latin typeface="Comic Sans MS" panose="030F0702030302020204" pitchFamily="66" charset="0"/>
                <a:ea typeface="Times New Roman"/>
              </a:rPr>
              <a:t>Escala </a:t>
            </a:r>
            <a:r>
              <a:rPr lang="es-PR" sz="900" i="1" dirty="0" err="1" smtClean="0">
                <a:solidFill>
                  <a:prstClr val="black"/>
                </a:solidFill>
                <a:latin typeface="Comic Sans MS" panose="030F0702030302020204" pitchFamily="66" charset="0"/>
                <a:ea typeface="Times New Roman"/>
              </a:rPr>
              <a:t>Lexile</a:t>
            </a:r>
            <a:r>
              <a:rPr lang="es-PR" sz="900" dirty="0" smtClean="0">
                <a:solidFill>
                  <a:prstClr val="black"/>
                </a:solidFill>
                <a:latin typeface="Comic Sans MS" panose="030F0702030302020204" pitchFamily="66" charset="0"/>
                <a:ea typeface="Times New Roman"/>
              </a:rPr>
              <a:t> 690L</a:t>
            </a:r>
          </a:p>
          <a:p>
            <a:pPr lvl="0" algn="r"/>
            <a:r>
              <a:rPr lang="es-PR" sz="900" dirty="0" smtClean="0">
                <a:solidFill>
                  <a:prstClr val="black"/>
                </a:solidFill>
                <a:latin typeface="Comic Sans MS" panose="030F0702030302020204" pitchFamily="66" charset="0"/>
                <a:ea typeface="Times New Roman"/>
              </a:rPr>
              <a:t>Promedio del largo de la oración 11.46</a:t>
            </a:r>
          </a:p>
          <a:p>
            <a:pPr lvl="0" algn="r"/>
            <a:r>
              <a:rPr lang="es-PR" sz="900" dirty="0" smtClean="0">
                <a:solidFill>
                  <a:prstClr val="black"/>
                </a:solidFill>
                <a:latin typeface="Comic Sans MS" panose="030F0702030302020204" pitchFamily="66" charset="0"/>
                <a:ea typeface="Times New Roman"/>
              </a:rPr>
              <a:t>Promedio de la frecuencia de palabras 3.75</a:t>
            </a:r>
          </a:p>
          <a:p>
            <a:pPr lvl="0" algn="r"/>
            <a:r>
              <a:rPr lang="es-PR" sz="900" dirty="0" smtClean="0">
                <a:solidFill>
                  <a:prstClr val="black"/>
                </a:solidFill>
                <a:latin typeface="Comic Sans MS" panose="030F0702030302020204" pitchFamily="66" charset="0"/>
                <a:ea typeface="Times New Roman"/>
              </a:rPr>
              <a:t>Número de </a:t>
            </a:r>
            <a:r>
              <a:rPr lang="en-US" sz="900" dirty="0" smtClean="0">
                <a:solidFill>
                  <a:prstClr val="black"/>
                </a:solidFill>
                <a:latin typeface="Comic Sans MS" panose="030F0702030302020204" pitchFamily="66" charset="0"/>
                <a:ea typeface="Times New Roman"/>
              </a:rPr>
              <a:t>palabras 321</a:t>
            </a:r>
          </a:p>
          <a:p>
            <a:pPr algn="r"/>
            <a:r>
              <a:rPr lang="es-419" sz="900" b="1" i="1" dirty="0">
                <a:solidFill>
                  <a:prstClr val="black"/>
                </a:solidFill>
              </a:rPr>
              <a:t>Nota:  Basado en el texto original en inglés</a:t>
            </a:r>
          </a:p>
          <a:p>
            <a:pPr lvl="0" algn="r"/>
            <a:endParaRPr lang="en-US" sz="900" dirty="0">
              <a:solidFill>
                <a:prstClr val="black"/>
              </a:solidFill>
              <a:latin typeface="Times New Roman"/>
              <a:ea typeface="Times New Roman"/>
            </a:endParaRPr>
          </a:p>
        </p:txBody>
      </p:sp>
    </p:spTree>
    <p:extLst>
      <p:ext uri="{BB962C8B-B14F-4D97-AF65-F5344CB8AC3E}">
        <p14:creationId xmlns:p14="http://schemas.microsoft.com/office/powerpoint/2010/main" val="87522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sp>
        <p:nvSpPr>
          <p:cNvPr id="2" name="Rectangle 1"/>
          <p:cNvSpPr/>
          <p:nvPr/>
        </p:nvSpPr>
        <p:spPr>
          <a:xfrm>
            <a:off x="2057400" y="1066800"/>
            <a:ext cx="4191000" cy="7201972"/>
          </a:xfrm>
          <a:prstGeom prst="rect">
            <a:avLst/>
          </a:prstGeom>
          <a:noFill/>
        </p:spPr>
        <p:txBody>
          <a:bodyPr wrap="square">
            <a:spAutoFit/>
          </a:bodyPr>
          <a:lstStyle/>
          <a:p>
            <a:pPr algn="ctr"/>
            <a:r>
              <a:rPr lang="es-VE" sz="1800" i="1" dirty="0" smtClean="0">
                <a:ea typeface="Times New Roman"/>
              </a:rPr>
              <a:t>Patinando</a:t>
            </a:r>
          </a:p>
          <a:p>
            <a:pPr algn="ctr"/>
            <a:r>
              <a:rPr lang="es-VE" sz="1050" i="1" dirty="0" err="1" smtClean="0">
                <a:ea typeface="Times New Roman"/>
              </a:rPr>
              <a:t>Ginger</a:t>
            </a:r>
            <a:r>
              <a:rPr lang="es-VE" sz="1050" i="1" dirty="0" smtClean="0">
                <a:ea typeface="Times New Roman"/>
              </a:rPr>
              <a:t> </a:t>
            </a:r>
            <a:r>
              <a:rPr lang="es-VE" sz="1050" i="1" dirty="0" err="1" smtClean="0">
                <a:ea typeface="Times New Roman"/>
              </a:rPr>
              <a:t>Jay</a:t>
            </a:r>
            <a:endParaRPr lang="es-VE" sz="1050" i="1" dirty="0" smtClean="0">
              <a:ea typeface="Times New Roman"/>
            </a:endParaRPr>
          </a:p>
          <a:p>
            <a:pPr algn="ctr"/>
            <a:r>
              <a:rPr lang="es-VE" sz="1400" dirty="0" smtClean="0">
                <a:ea typeface="Times New Roman"/>
              </a:rPr>
              <a:t> </a:t>
            </a:r>
          </a:p>
          <a:p>
            <a:pPr algn="ctr"/>
            <a:r>
              <a:rPr lang="es-VE" sz="1400" dirty="0" smtClean="0">
                <a:ea typeface="Times New Roman"/>
              </a:rPr>
              <a:t>Patinando, patinando por la calle.</a:t>
            </a:r>
          </a:p>
          <a:p>
            <a:pPr algn="ctr"/>
            <a:r>
              <a:rPr lang="es-VE" sz="1400" dirty="0" smtClean="0">
                <a:ea typeface="Times New Roman"/>
              </a:rPr>
              <a:t>En </a:t>
            </a:r>
            <a:r>
              <a:rPr lang="es-VE" sz="1400" dirty="0">
                <a:ea typeface="Times New Roman"/>
              </a:rPr>
              <a:t>mis </a:t>
            </a:r>
            <a:r>
              <a:rPr lang="es-VE" sz="1400" dirty="0" smtClean="0">
                <a:ea typeface="Times New Roman"/>
              </a:rPr>
              <a:t>pies, ocho </a:t>
            </a:r>
            <a:r>
              <a:rPr lang="es-VE" sz="1400" dirty="0">
                <a:ea typeface="Times New Roman"/>
              </a:rPr>
              <a:t>ruedas negras.</a:t>
            </a:r>
            <a:endParaRPr lang="es-VE" sz="1400" dirty="0" smtClean="0">
              <a:ea typeface="Times New Roman"/>
            </a:endParaRPr>
          </a:p>
          <a:p>
            <a:pPr algn="ctr"/>
            <a:r>
              <a:rPr lang="es-VE" sz="1400" dirty="0" smtClean="0">
                <a:ea typeface="Times New Roman"/>
              </a:rPr>
              <a:t>Patinando por aquí y patinando por allá. </a:t>
            </a:r>
          </a:p>
          <a:p>
            <a:pPr algn="ctr"/>
            <a:r>
              <a:rPr lang="es-VE" sz="1400" dirty="0" smtClean="0">
                <a:ea typeface="Times New Roman"/>
              </a:rPr>
              <a:t>¡Deslizándome por el aire, cómo me alegra! </a:t>
            </a:r>
          </a:p>
          <a:p>
            <a:pPr algn="ctr"/>
            <a:r>
              <a:rPr lang="es-VE" sz="1400" dirty="0" smtClean="0">
                <a:ea typeface="Times New Roman"/>
              </a:rPr>
              <a:t> </a:t>
            </a:r>
          </a:p>
          <a:p>
            <a:pPr algn="ctr"/>
            <a:r>
              <a:rPr lang="es-VE" sz="1400" dirty="0" smtClean="0">
                <a:ea typeface="Times New Roman"/>
              </a:rPr>
              <a:t>Solía caminar por el parque,</a:t>
            </a:r>
          </a:p>
          <a:p>
            <a:pPr algn="ctr"/>
            <a:r>
              <a:rPr lang="es-VE" sz="1400" dirty="0" smtClean="0">
                <a:ea typeface="Times New Roman"/>
              </a:rPr>
              <a:t>desde el amanecer al anochecer.</a:t>
            </a:r>
          </a:p>
          <a:p>
            <a:pPr algn="ctr"/>
            <a:r>
              <a:rPr lang="es-VE" sz="1400" dirty="0" smtClean="0">
                <a:ea typeface="Times New Roman"/>
              </a:rPr>
              <a:t>Ahora vuelo </a:t>
            </a:r>
            <a:r>
              <a:rPr lang="es-VE" sz="1400" dirty="0">
                <a:ea typeface="Times New Roman"/>
              </a:rPr>
              <a:t>tan </a:t>
            </a:r>
            <a:r>
              <a:rPr lang="es-VE" sz="1400" dirty="0" smtClean="0">
                <a:ea typeface="Times New Roman"/>
              </a:rPr>
              <a:t>rápido en patines.</a:t>
            </a:r>
          </a:p>
          <a:p>
            <a:pPr algn="ctr"/>
            <a:r>
              <a:rPr lang="es-VE" sz="1400" dirty="0" smtClean="0">
                <a:ea typeface="Times New Roman"/>
              </a:rPr>
              <a:t>Son los zapatos que siempre voy a escoger. </a:t>
            </a:r>
          </a:p>
          <a:p>
            <a:pPr algn="ctr"/>
            <a:r>
              <a:rPr lang="es-VE" sz="1400" dirty="0" smtClean="0">
                <a:ea typeface="Times New Roman"/>
              </a:rPr>
              <a:t> </a:t>
            </a:r>
          </a:p>
          <a:p>
            <a:pPr algn="ctr"/>
            <a:r>
              <a:rPr lang="es-VE" sz="1400" dirty="0" smtClean="0">
                <a:ea typeface="Times New Roman"/>
              </a:rPr>
              <a:t>No puedo ir lento, siempre voy rápido. </a:t>
            </a:r>
          </a:p>
          <a:p>
            <a:pPr algn="ctr"/>
            <a:r>
              <a:rPr lang="es-VE" sz="1400" dirty="0" smtClean="0">
                <a:ea typeface="Times New Roman"/>
              </a:rPr>
              <a:t>Llegar primero y no último, ese es mi empeño.</a:t>
            </a:r>
          </a:p>
          <a:p>
            <a:pPr algn="ctr"/>
            <a:r>
              <a:rPr lang="es-VE" sz="1400" dirty="0" smtClean="0">
                <a:ea typeface="Times New Roman"/>
              </a:rPr>
              <a:t>La gente piensa que debo ir más despacio. </a:t>
            </a:r>
          </a:p>
          <a:p>
            <a:pPr algn="ctr"/>
            <a:r>
              <a:rPr lang="es-VE" sz="1400" dirty="0" smtClean="0">
                <a:ea typeface="Times New Roman"/>
              </a:rPr>
              <a:t>Pero eso me disgusta y frunzo el seño.</a:t>
            </a:r>
          </a:p>
          <a:p>
            <a:pPr algn="ctr"/>
            <a:r>
              <a:rPr lang="es-VE" sz="1400" dirty="0" smtClean="0">
                <a:ea typeface="Times New Roman"/>
              </a:rPr>
              <a:t> </a:t>
            </a:r>
          </a:p>
          <a:p>
            <a:pPr algn="ctr"/>
            <a:r>
              <a:rPr lang="es-VE" sz="1400" dirty="0" smtClean="0">
                <a:ea typeface="Times New Roman"/>
              </a:rPr>
              <a:t>Patinar hace mis días grandiosos.</a:t>
            </a:r>
          </a:p>
          <a:p>
            <a:pPr algn="ctr"/>
            <a:r>
              <a:rPr lang="es-VE" sz="1400" dirty="0" smtClean="0">
                <a:ea typeface="Times New Roman"/>
              </a:rPr>
              <a:t>Siempre llego a tiempo, nunca me retraso.</a:t>
            </a:r>
          </a:p>
          <a:p>
            <a:pPr algn="ctr"/>
            <a:r>
              <a:rPr lang="es-VE" sz="1400" dirty="0" smtClean="0">
                <a:ea typeface="Times New Roman"/>
              </a:rPr>
              <a:t>En la escuela, gano la carrera más rápida.</a:t>
            </a:r>
          </a:p>
          <a:p>
            <a:pPr algn="ctr"/>
            <a:r>
              <a:rPr lang="es-VE" sz="1400" dirty="0" smtClean="0">
                <a:ea typeface="Times New Roman"/>
              </a:rPr>
              <a:t>No hay quien pueda alcanzar mi paso. </a:t>
            </a:r>
          </a:p>
          <a:p>
            <a:pPr algn="ctr"/>
            <a:r>
              <a:rPr lang="es-VE" sz="1400" dirty="0" smtClean="0">
                <a:ea typeface="Times New Roman"/>
              </a:rPr>
              <a:t> </a:t>
            </a:r>
          </a:p>
          <a:p>
            <a:pPr algn="ctr"/>
            <a:r>
              <a:rPr lang="es-VE" sz="1400" dirty="0" smtClean="0">
                <a:ea typeface="Times New Roman"/>
              </a:rPr>
              <a:t>En casa, patino con mamá y papá.</a:t>
            </a:r>
          </a:p>
          <a:p>
            <a:pPr algn="ctr"/>
            <a:r>
              <a:rPr lang="es-VE" sz="1400" dirty="0" smtClean="0">
                <a:ea typeface="Times New Roman"/>
              </a:rPr>
              <a:t>Siempre lo hago bien y nunca fallo. </a:t>
            </a:r>
          </a:p>
          <a:p>
            <a:pPr algn="ctr"/>
            <a:r>
              <a:rPr lang="es-VE" sz="1400" dirty="0" smtClean="0">
                <a:ea typeface="Times New Roman"/>
              </a:rPr>
              <a:t>Hasta uso mis patines cuando leo. </a:t>
            </a:r>
          </a:p>
          <a:p>
            <a:pPr algn="ctr"/>
            <a:r>
              <a:rPr lang="es-VE" sz="1400" dirty="0" smtClean="0">
                <a:ea typeface="Times New Roman"/>
              </a:rPr>
              <a:t>Y termino mi tarea, a la velocidad de un rayo. </a:t>
            </a:r>
          </a:p>
          <a:p>
            <a:pPr algn="ctr"/>
            <a:r>
              <a:rPr lang="es-VE" sz="1400" dirty="0" smtClean="0">
                <a:ea typeface="Times New Roman"/>
              </a:rPr>
              <a:t> </a:t>
            </a:r>
          </a:p>
          <a:p>
            <a:pPr algn="ctr"/>
            <a:r>
              <a:rPr lang="es-VE" sz="1400" dirty="0" smtClean="0">
                <a:ea typeface="Times New Roman"/>
              </a:rPr>
              <a:t>Cuando en </a:t>
            </a:r>
            <a:r>
              <a:rPr lang="es-VE" sz="1400" dirty="0">
                <a:ea typeface="Times New Roman"/>
              </a:rPr>
              <a:t>la noche </a:t>
            </a:r>
            <a:r>
              <a:rPr lang="es-VE" sz="1400" dirty="0" smtClean="0">
                <a:ea typeface="Times New Roman"/>
              </a:rPr>
              <a:t>me voy a la cama,</a:t>
            </a:r>
          </a:p>
          <a:p>
            <a:pPr algn="ctr"/>
            <a:r>
              <a:rPr lang="es-VE" sz="1400" dirty="0">
                <a:ea typeface="Times New Roman"/>
              </a:rPr>
              <a:t>mi </a:t>
            </a:r>
            <a:r>
              <a:rPr lang="es-VE" sz="1400" dirty="0" smtClean="0">
                <a:ea typeface="Times New Roman"/>
              </a:rPr>
              <a:t>cabeza sueña con patines rodando.</a:t>
            </a:r>
          </a:p>
          <a:p>
            <a:pPr algn="ctr"/>
            <a:r>
              <a:rPr lang="es-VE" sz="1400" dirty="0" smtClean="0">
                <a:ea typeface="Times New Roman"/>
              </a:rPr>
              <a:t>Me quito los patines, mis pies están descalzos.</a:t>
            </a:r>
          </a:p>
          <a:p>
            <a:pPr algn="ctr"/>
            <a:r>
              <a:rPr lang="es-VE" sz="1400" dirty="0" smtClean="0">
                <a:ea typeface="Times New Roman"/>
              </a:rPr>
              <a:t>¡Pero no importa, porque durmiendo sigo patinando!</a:t>
            </a:r>
          </a:p>
        </p:txBody>
      </p:sp>
      <p:sp>
        <p:nvSpPr>
          <p:cNvPr id="6" name="Rectangle 5"/>
          <p:cNvSpPr/>
          <p:nvPr/>
        </p:nvSpPr>
        <p:spPr>
          <a:xfrm>
            <a:off x="3733800" y="152400"/>
            <a:ext cx="3886200" cy="1061829"/>
          </a:xfrm>
          <a:prstGeom prst="rect">
            <a:avLst/>
          </a:prstGeom>
        </p:spPr>
        <p:txBody>
          <a:bodyPr>
            <a:spAutoFit/>
          </a:bodyPr>
          <a:lstStyle/>
          <a:p>
            <a:pPr lvl="0" algn="r"/>
            <a:r>
              <a:rPr lang="es-PR" sz="900" dirty="0">
                <a:solidFill>
                  <a:prstClr val="black"/>
                </a:solidFill>
                <a:latin typeface="Comic Sans MS" panose="030F0702030302020204" pitchFamily="66" charset="0"/>
                <a:ea typeface="Times New Roman"/>
              </a:rPr>
              <a:t>Grado Equivalente </a:t>
            </a:r>
            <a:r>
              <a:rPr lang="es-PR" sz="900" dirty="0" smtClean="0">
                <a:solidFill>
                  <a:prstClr val="black"/>
                </a:solidFill>
                <a:latin typeface="Comic Sans MS" panose="030F0702030302020204" pitchFamily="66" charset="0"/>
                <a:ea typeface="Times New Roman"/>
              </a:rPr>
              <a:t>2.8</a:t>
            </a:r>
            <a:endParaRPr lang="es-PR" sz="900" dirty="0">
              <a:solidFill>
                <a:prstClr val="black"/>
              </a:solidFill>
              <a:latin typeface="Comic Sans MS" panose="030F0702030302020204" pitchFamily="66" charset="0"/>
              <a:ea typeface="Times New Roman"/>
            </a:endParaRPr>
          </a:p>
          <a:p>
            <a:pPr lvl="0" algn="r"/>
            <a:r>
              <a:rPr lang="es-PR" sz="900" dirty="0">
                <a:solidFill>
                  <a:prstClr val="black"/>
                </a:solidFill>
                <a:latin typeface="Comic Sans MS" panose="030F0702030302020204" pitchFamily="66" charset="0"/>
                <a:ea typeface="Times New Roman"/>
              </a:rPr>
              <a:t>Escala </a:t>
            </a:r>
            <a:r>
              <a:rPr lang="es-PR" sz="900" i="1" dirty="0" err="1">
                <a:solidFill>
                  <a:prstClr val="black"/>
                </a:solidFill>
                <a:latin typeface="Comic Sans MS" panose="030F0702030302020204" pitchFamily="66" charset="0"/>
                <a:ea typeface="Times New Roman"/>
              </a:rPr>
              <a:t>Lexile</a:t>
            </a:r>
            <a:r>
              <a:rPr lang="es-PR" sz="900" dirty="0">
                <a:solidFill>
                  <a:prstClr val="black"/>
                </a:solidFill>
                <a:latin typeface="Comic Sans MS" panose="030F0702030302020204" pitchFamily="66" charset="0"/>
                <a:ea typeface="Times New Roman"/>
              </a:rPr>
              <a:t> </a:t>
            </a:r>
            <a:r>
              <a:rPr lang="es-PR" sz="900" dirty="0" smtClean="0">
                <a:solidFill>
                  <a:prstClr val="black"/>
                </a:solidFill>
                <a:latin typeface="Comic Sans MS" panose="030F0702030302020204" pitchFamily="66" charset="0"/>
                <a:ea typeface="Times New Roman"/>
              </a:rPr>
              <a:t>350L</a:t>
            </a:r>
            <a:endParaRPr lang="es-PR" sz="900" dirty="0">
              <a:solidFill>
                <a:prstClr val="black"/>
              </a:solidFill>
              <a:latin typeface="Comic Sans MS" panose="030F0702030302020204" pitchFamily="66" charset="0"/>
              <a:ea typeface="Times New Roman"/>
            </a:endParaRPr>
          </a:p>
          <a:p>
            <a:pPr lvl="0" algn="r"/>
            <a:r>
              <a:rPr lang="es-PR" sz="900" dirty="0">
                <a:solidFill>
                  <a:prstClr val="black"/>
                </a:solidFill>
                <a:latin typeface="Comic Sans MS" panose="030F0702030302020204" pitchFamily="66" charset="0"/>
                <a:ea typeface="Times New Roman"/>
              </a:rPr>
              <a:t>Promedio del largo de la oración </a:t>
            </a:r>
            <a:r>
              <a:rPr lang="es-PR" sz="900" dirty="0" smtClean="0">
                <a:solidFill>
                  <a:prstClr val="black"/>
                </a:solidFill>
                <a:latin typeface="Comic Sans MS" panose="030F0702030302020204" pitchFamily="66" charset="0"/>
                <a:ea typeface="Times New Roman"/>
              </a:rPr>
              <a:t>13.83</a:t>
            </a:r>
            <a:endParaRPr lang="es-PR" sz="900" dirty="0">
              <a:solidFill>
                <a:prstClr val="black"/>
              </a:solidFill>
              <a:latin typeface="Comic Sans MS" panose="030F0702030302020204" pitchFamily="66" charset="0"/>
              <a:ea typeface="Times New Roman"/>
            </a:endParaRPr>
          </a:p>
          <a:p>
            <a:pPr lvl="0" algn="r"/>
            <a:r>
              <a:rPr lang="es-PR" sz="900" dirty="0">
                <a:solidFill>
                  <a:prstClr val="black"/>
                </a:solidFill>
                <a:latin typeface="Comic Sans MS" panose="030F0702030302020204" pitchFamily="66" charset="0"/>
                <a:ea typeface="Times New Roman"/>
              </a:rPr>
              <a:t>Promedio de la frecuencia de palabras </a:t>
            </a:r>
            <a:r>
              <a:rPr lang="es-PR" sz="900" dirty="0" smtClean="0">
                <a:solidFill>
                  <a:prstClr val="black"/>
                </a:solidFill>
                <a:latin typeface="Comic Sans MS" panose="030F0702030302020204" pitchFamily="66" charset="0"/>
                <a:ea typeface="Times New Roman"/>
              </a:rPr>
              <a:t>3.69</a:t>
            </a:r>
            <a:endParaRPr lang="es-PR" sz="900" dirty="0">
              <a:solidFill>
                <a:prstClr val="black"/>
              </a:solidFill>
              <a:latin typeface="Comic Sans MS" panose="030F0702030302020204" pitchFamily="66" charset="0"/>
              <a:ea typeface="Times New Roman"/>
            </a:endParaRPr>
          </a:p>
          <a:p>
            <a:pPr lvl="0" algn="r"/>
            <a:r>
              <a:rPr lang="es-PR" sz="900" dirty="0">
                <a:solidFill>
                  <a:prstClr val="black"/>
                </a:solidFill>
                <a:latin typeface="Comic Sans MS" panose="030F0702030302020204" pitchFamily="66" charset="0"/>
                <a:ea typeface="Times New Roman"/>
              </a:rPr>
              <a:t>Número de </a:t>
            </a:r>
            <a:r>
              <a:rPr lang="en-US" sz="900" dirty="0">
                <a:solidFill>
                  <a:prstClr val="black"/>
                </a:solidFill>
                <a:latin typeface="Comic Sans MS" panose="030F0702030302020204" pitchFamily="66" charset="0"/>
                <a:ea typeface="Times New Roman"/>
              </a:rPr>
              <a:t>palabras </a:t>
            </a:r>
            <a:r>
              <a:rPr lang="en-US" sz="900" dirty="0" smtClean="0">
                <a:solidFill>
                  <a:prstClr val="black"/>
                </a:solidFill>
                <a:latin typeface="Comic Sans MS" panose="030F0702030302020204" pitchFamily="66" charset="0"/>
                <a:ea typeface="Times New Roman"/>
              </a:rPr>
              <a:t>166</a:t>
            </a:r>
          </a:p>
          <a:p>
            <a:pPr algn="r"/>
            <a:r>
              <a:rPr lang="es-419" sz="900" b="1" i="1" dirty="0">
                <a:solidFill>
                  <a:prstClr val="black"/>
                </a:solidFill>
              </a:rPr>
              <a:t>Nota:  Basado en el texto original en inglés</a:t>
            </a:r>
          </a:p>
          <a:p>
            <a:pPr lvl="0" algn="r"/>
            <a:endParaRPr lang="en-US" sz="900" dirty="0">
              <a:solidFill>
                <a:prstClr val="black"/>
              </a:solidFill>
              <a:latin typeface="Comic Sans MS" panose="030F0702030302020204" pitchFamily="66" charset="0"/>
              <a:ea typeface="Times New Roman"/>
            </a:endParaRPr>
          </a:p>
        </p:txBody>
      </p:sp>
      <p:sp>
        <p:nvSpPr>
          <p:cNvPr id="7" name="TextBox 6"/>
          <p:cNvSpPr txBox="1"/>
          <p:nvPr/>
        </p:nvSpPr>
        <p:spPr>
          <a:xfrm>
            <a:off x="3962400" y="8618381"/>
            <a:ext cx="3352800" cy="577081"/>
          </a:xfrm>
          <a:prstGeom prst="rect">
            <a:avLst/>
          </a:prstGeom>
          <a:noFill/>
        </p:spPr>
        <p:txBody>
          <a:bodyPr wrap="square" rtlCol="0">
            <a:spAutoFit/>
          </a:bodyPr>
          <a:lstStyle/>
          <a:p>
            <a:r>
              <a:rPr lang="es-419" sz="1050" b="1" i="1" dirty="0" smtClean="0"/>
              <a:t>Nota: </a:t>
            </a:r>
            <a:r>
              <a:rPr lang="es-419" sz="1050" i="1" dirty="0" smtClean="0"/>
              <a:t>La traducción fue ligeramente modificada para mantener la rima, pero sin alterar el significado/contenido del poema.  Z.  Rosa y M. </a:t>
            </a:r>
            <a:r>
              <a:rPr lang="es-419" sz="1050" i="1" dirty="0" err="1" smtClean="0"/>
              <a:t>Mendez</a:t>
            </a:r>
            <a:r>
              <a:rPr lang="es-419" sz="1050" i="1" dirty="0" smtClean="0"/>
              <a:t>.</a:t>
            </a:r>
            <a:endParaRPr lang="es-419" sz="1050" i="1" dirty="0"/>
          </a:p>
        </p:txBody>
      </p:sp>
    </p:spTree>
    <p:extLst>
      <p:ext uri="{BB962C8B-B14F-4D97-AF65-F5344CB8AC3E}">
        <p14:creationId xmlns:p14="http://schemas.microsoft.com/office/powerpoint/2010/main" val="366426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sldNum" sz="quarter" idx="4294967295"/>
          </p:nvPr>
        </p:nvSpPr>
        <p:spPr>
          <a:xfrm>
            <a:off x="6629400" y="9525000"/>
            <a:ext cx="842011" cy="30083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pPr lvl="0">
                <a:defRPr sz="1800">
                  <a:solidFill>
                    <a:srgbClr val="000000"/>
                  </a:solidFill>
                </a:defRPr>
              </a:pPr>
              <a:t>26</a:t>
            </a:fld>
            <a:endParaRPr sz="1200" dirty="0">
              <a:solidFill>
                <a:srgbClr val="888888"/>
              </a:solidFill>
            </a:endParaRPr>
          </a:p>
        </p:txBody>
      </p:sp>
      <p:sp>
        <p:nvSpPr>
          <p:cNvPr id="72" name="Shape 72"/>
          <p:cNvSpPr/>
          <p:nvPr/>
        </p:nvSpPr>
        <p:spPr>
          <a:xfrm>
            <a:off x="572038" y="4724400"/>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
        <p:nvSpPr>
          <p:cNvPr id="77" name="Shape 77"/>
          <p:cNvSpPr/>
          <p:nvPr/>
        </p:nvSpPr>
        <p:spPr>
          <a:xfrm>
            <a:off x="762000" y="1066800"/>
            <a:ext cx="6571876" cy="3057532"/>
          </a:xfrm>
          <a:prstGeom prst="rect">
            <a:avLst/>
          </a:prstGeom>
          <a:noFill/>
          <a:ln w="12700" cap="flat">
            <a:noFill/>
            <a:miter lim="400000"/>
          </a:ln>
          <a:effectLst/>
          <a:extLst>
            <a:ext uri="{C572A759-6A51-4108-AA02-DFA0A04FC94B}">
              <ma14:wrappingTextBoxFlag xmlns="" xmlns:ma14="http://schemas.microsoft.com/office/mac/drawingml/2011/main" xmlns:mv="urn:schemas-microsoft-com:mac:vml" xmlns:mc="http://schemas.openxmlformats.org/markup-compatibility/2006" val="1"/>
            </a:ext>
          </a:extLst>
        </p:spPr>
        <p:txBody>
          <a:bodyPr wrap="square" lIns="50941" tIns="50941" rIns="50941" bIns="50941" numCol="1" anchor="t">
            <a:spAutoFit/>
          </a:bodyPr>
          <a:lstStyle/>
          <a:p>
            <a:pPr marL="342900" lvl="0" indent="-342900">
              <a:buAutoNum type="arabicPeriod"/>
              <a:defRPr sz="1800"/>
            </a:pPr>
            <a:r>
              <a:rPr lang="es-VE" sz="1600" b="1" dirty="0" smtClean="0">
                <a:latin typeface="Helvetica" panose="020B0604020202020204" pitchFamily="34" charset="0"/>
                <a:cs typeface="Helvetica" panose="020B0604020202020204" pitchFamily="34" charset="0"/>
                <a:sym typeface="Helvetica"/>
              </a:rPr>
              <a:t>En </a:t>
            </a:r>
            <a:r>
              <a:rPr lang="es-VE" sz="1600" i="1" dirty="0" smtClean="0">
                <a:latin typeface="Helvetica" panose="020B0604020202020204" pitchFamily="34" charset="0"/>
                <a:cs typeface="Helvetica" panose="020B0604020202020204" pitchFamily="34" charset="0"/>
                <a:sym typeface="Helvetica"/>
              </a:rPr>
              <a:t>Los patines de Lucy</a:t>
            </a:r>
            <a:r>
              <a:rPr lang="es-VE" sz="1600" b="1" dirty="0" smtClean="0">
                <a:latin typeface="Helvetica" panose="020B0604020202020204" pitchFamily="34" charset="0"/>
                <a:cs typeface="Helvetica" panose="020B0604020202020204" pitchFamily="34" charset="0"/>
                <a:sym typeface="Helvetica"/>
              </a:rPr>
              <a:t>, ¿qué cosas salieron del camión, que emocionaron a Lucy?</a:t>
            </a:r>
          </a:p>
          <a:p>
            <a:pPr marL="342900" lvl="0" indent="-342900">
              <a:buAutoNum type="arabicPeriod"/>
              <a:defRPr sz="1800"/>
            </a:pPr>
            <a:endParaRPr lang="es-VE" sz="1600" b="1" dirty="0" smtClean="0">
              <a:solidFill>
                <a:srgbClr val="FF0000"/>
              </a:solidFill>
              <a:latin typeface="Helvetica" panose="020B0604020202020204" pitchFamily="34" charset="0"/>
              <a:cs typeface="Helvetica" panose="020B0604020202020204" pitchFamily="34" charset="0"/>
              <a:sym typeface="Helvetica"/>
            </a:endParaRPr>
          </a:p>
          <a:p>
            <a:pPr marL="625475" indent="-276225">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una mesa y unas sillas</a:t>
            </a:r>
          </a:p>
          <a:p>
            <a:pPr marL="625475" indent="-276225">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625475" indent="-276225">
              <a:buSzPct val="100000"/>
              <a:buFont typeface="Helvetica"/>
              <a:buAutoNum type="alphaUcPeriod"/>
              <a:defRPr sz="1800"/>
            </a:pPr>
            <a:r>
              <a:rPr lang="es-VE" sz="1600" dirty="0">
                <a:latin typeface="Helvetica" panose="020B0604020202020204" pitchFamily="34" charset="0"/>
                <a:cs typeface="Helvetica" panose="020B0604020202020204" pitchFamily="34" charset="0"/>
                <a:sym typeface="Helvetica"/>
              </a:rPr>
              <a:t>c</a:t>
            </a:r>
            <a:r>
              <a:rPr lang="es-VE" sz="1600" dirty="0" smtClean="0">
                <a:latin typeface="Helvetica" panose="020B0604020202020204" pitchFamily="34" charset="0"/>
                <a:cs typeface="Helvetica" panose="020B0604020202020204" pitchFamily="34" charset="0"/>
                <a:sym typeface="Helvetica"/>
              </a:rPr>
              <a:t>amas y un sofá</a:t>
            </a:r>
          </a:p>
          <a:p>
            <a:pPr marL="625475" indent="-276225">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625475" indent="-276225">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una caja de juguetes</a:t>
            </a:r>
          </a:p>
          <a:p>
            <a:pPr marL="625475" indent="-276225">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625475" indent="-276225">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una bicicleta y una piscina de plástico</a:t>
            </a:r>
          </a:p>
          <a:p>
            <a:pPr marL="548592" indent="-304322">
              <a:buSzPct val="100000"/>
              <a:buFont typeface="Helvetica"/>
              <a:buAutoNum type="alphaUcPeriod"/>
              <a:defRPr sz="1800"/>
            </a:pPr>
            <a:endParaRPr lang="en-US" sz="1600" dirty="0" smtClean="0">
              <a:solidFill>
                <a:srgbClr val="FF0000"/>
              </a:solidFill>
              <a:latin typeface="Helvetica" panose="020B0604020202020204" pitchFamily="34" charset="0"/>
              <a:cs typeface="Helvetica" panose="020B0604020202020204" pitchFamily="34" charset="0"/>
              <a:sym typeface="Helvetica"/>
            </a:endParaRPr>
          </a:p>
          <a:p>
            <a:pPr marL="548592" indent="-304322">
              <a:buSzPct val="100000"/>
              <a:buFont typeface="Helvetica"/>
              <a:buAutoNum type="alphaUcPeriod"/>
              <a:defRPr sz="1800"/>
            </a:pPr>
            <a:endParaRPr sz="1600" dirty="0">
              <a:solidFill>
                <a:srgbClr val="FF0000"/>
              </a:solidFill>
              <a:latin typeface="Helvetica" panose="020B0604020202020204" pitchFamily="34" charset="0"/>
              <a:cs typeface="Helvetica" panose="020B0604020202020204" pitchFamily="34" charset="0"/>
              <a:sym typeface="Helvetica"/>
            </a:endParaRPr>
          </a:p>
        </p:txBody>
      </p:sp>
      <p:sp>
        <p:nvSpPr>
          <p:cNvPr id="17" name="Shape 87"/>
          <p:cNvSpPr/>
          <p:nvPr/>
        </p:nvSpPr>
        <p:spPr>
          <a:xfrm>
            <a:off x="745258" y="5096009"/>
            <a:ext cx="6622330" cy="2811311"/>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wrap="square" lIns="50941" tIns="50941" rIns="50941" bIns="50941">
            <a:spAutoFit/>
          </a:bodyPr>
          <a:lstStyle/>
          <a:p>
            <a:pPr marL="401638" lvl="0" indent="-401638">
              <a:buAutoNum type="arabicPeriod" startAt="2"/>
              <a:defRPr sz="1800"/>
            </a:pPr>
            <a:r>
              <a:rPr lang="es-VE" sz="1600" b="1" dirty="0" smtClean="0">
                <a:latin typeface="Helvetica" panose="020B0604020202020204" pitchFamily="34" charset="0"/>
                <a:cs typeface="Helvetica" panose="020B0604020202020204" pitchFamily="34" charset="0"/>
                <a:sym typeface="Helvetica"/>
              </a:rPr>
              <a:t>En el poema </a:t>
            </a:r>
            <a:r>
              <a:rPr lang="es-VE" sz="1600" i="1" dirty="0" smtClean="0">
                <a:latin typeface="Helvetica" panose="020B0604020202020204" pitchFamily="34" charset="0"/>
                <a:cs typeface="Helvetica" panose="020B0604020202020204" pitchFamily="34" charset="0"/>
                <a:sym typeface="Helvetica"/>
              </a:rPr>
              <a:t>Patinando</a:t>
            </a:r>
            <a:r>
              <a:rPr lang="es-VE" sz="1600" b="1" dirty="0" smtClean="0">
                <a:latin typeface="Helvetica" panose="020B0604020202020204" pitchFamily="34" charset="0"/>
                <a:cs typeface="Helvetica" panose="020B0604020202020204" pitchFamily="34" charset="0"/>
                <a:sym typeface="Helvetica"/>
              </a:rPr>
              <a:t>, ¿qué hace que el personaje frunza el seño? </a:t>
            </a:r>
          </a:p>
          <a:p>
            <a:pPr marL="401638" lvl="0" indent="-401638">
              <a:buAutoNum type="arabicPeriod" startAt="2"/>
              <a:defRPr sz="1800"/>
            </a:pPr>
            <a:endParaRPr sz="1600" dirty="0" smtClean="0">
              <a:solidFill>
                <a:srgbClr val="FF0000"/>
              </a:solidFill>
              <a:latin typeface="Helvetica" panose="020B0604020202020204" pitchFamily="34" charset="0"/>
              <a:cs typeface="Helvetica" panose="020B0604020202020204" pitchFamily="34" charset="0"/>
              <a:sym typeface="Helvetica"/>
            </a:endParaRPr>
          </a:p>
          <a:p>
            <a:pPr marL="625475" indent="-282575">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patinar rápido</a:t>
            </a:r>
          </a:p>
          <a:p>
            <a:pPr marL="625475" indent="-282575">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625475" indent="-282575">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patinar despacio</a:t>
            </a:r>
          </a:p>
          <a:p>
            <a:pPr marL="625475" indent="-282575">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625475" indent="-282575">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leer con los patines puestos</a:t>
            </a:r>
          </a:p>
          <a:p>
            <a:pPr marL="625475" indent="-282575">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625475" indent="-282575">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deslizarse por el aire</a:t>
            </a:r>
          </a:p>
          <a:p>
            <a:pPr marL="911650" indent="-304322">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grpSp>
        <p:nvGrpSpPr>
          <p:cNvPr id="4" name="Group 3"/>
          <p:cNvGrpSpPr/>
          <p:nvPr/>
        </p:nvGrpSpPr>
        <p:grpSpPr>
          <a:xfrm>
            <a:off x="781353" y="5943600"/>
            <a:ext cx="242891" cy="1642047"/>
            <a:chOff x="1020655" y="5905681"/>
            <a:chExt cx="242891" cy="1642047"/>
          </a:xfrm>
        </p:grpSpPr>
        <p:sp>
          <p:nvSpPr>
            <p:cNvPr id="18" name="Shape 89"/>
            <p:cNvSpPr/>
            <p:nvPr/>
          </p:nvSpPr>
          <p:spPr>
            <a:xfrm>
              <a:off x="1020655" y="590568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9" name="Shape 90"/>
            <p:cNvSpPr/>
            <p:nvPr/>
          </p:nvSpPr>
          <p:spPr>
            <a:xfrm>
              <a:off x="1020655" y="637320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0" name="Shape 91"/>
            <p:cNvSpPr/>
            <p:nvPr/>
          </p:nvSpPr>
          <p:spPr>
            <a:xfrm>
              <a:off x="1020655" y="684072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1" name="Shape 92"/>
            <p:cNvSpPr/>
            <p:nvPr/>
          </p:nvSpPr>
          <p:spPr>
            <a:xfrm>
              <a:off x="1020655" y="730824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graphicFrame>
        <p:nvGraphicFramePr>
          <p:cNvPr id="2" name="Table 1"/>
          <p:cNvGraphicFramePr>
            <a:graphicFrameLocks noGrp="1"/>
          </p:cNvGraphicFramePr>
          <p:nvPr>
            <p:extLst>
              <p:ext uri="{D42A27DB-BD31-4B8C-83A1-F6EECF244321}">
                <p14:modId xmlns:p14="http://schemas.microsoft.com/office/powerpoint/2010/main" val="253779884"/>
              </p:ext>
            </p:extLst>
          </p:nvPr>
        </p:nvGraphicFramePr>
        <p:xfrm>
          <a:off x="5791200" y="3880492"/>
          <a:ext cx="1371600" cy="487680"/>
        </p:xfrm>
        <a:graphic>
          <a:graphicData uri="http://schemas.openxmlformats.org/drawingml/2006/table">
            <a:tbl>
              <a:tblPr firstRow="1" firstCol="1" bandRow="1"/>
              <a:tblGrid>
                <a:gridCol w="1371600"/>
              </a:tblGrid>
              <a:tr h="0">
                <a:tc>
                  <a:txBody>
                    <a:bodyPr/>
                    <a:lstStyle/>
                    <a:p>
                      <a:pPr marL="0" marR="0" algn="ctr">
                        <a:lnSpc>
                          <a:spcPct val="100000"/>
                        </a:lnSpc>
                        <a:spcBef>
                          <a:spcPts val="0"/>
                        </a:spcBef>
                        <a:spcAft>
                          <a:spcPts val="0"/>
                        </a:spcAft>
                      </a:pPr>
                      <a:r>
                        <a:rPr lang="en-US" sz="800" b="1" dirty="0" err="1" smtClean="0">
                          <a:solidFill>
                            <a:srgbClr val="000000"/>
                          </a:solidFill>
                          <a:effectLst/>
                          <a:latin typeface="+mn-lt"/>
                          <a:ea typeface="Times New Roman"/>
                          <a:cs typeface="Times New Roman"/>
                        </a:rPr>
                        <a:t>Hacia</a:t>
                      </a:r>
                      <a:r>
                        <a:rPr lang="en-US" sz="800" b="1" dirty="0" smtClean="0">
                          <a:solidFill>
                            <a:srgbClr val="000000"/>
                          </a:solidFill>
                          <a:effectLst/>
                          <a:latin typeface="+mn-lt"/>
                          <a:ea typeface="Times New Roman"/>
                          <a:cs typeface="Times New Roman"/>
                        </a:rPr>
                        <a:t> RL.2.3  DOK </a:t>
                      </a:r>
                      <a:r>
                        <a:rPr lang="en-US" sz="800" b="1" dirty="0">
                          <a:solidFill>
                            <a:srgbClr val="000000"/>
                          </a:solidFill>
                          <a:effectLst/>
                          <a:latin typeface="+mn-lt"/>
                          <a:ea typeface="Times New Roman"/>
                          <a:cs typeface="Times New Roman"/>
                        </a:rPr>
                        <a:t>2 - Cl</a:t>
                      </a:r>
                      <a:endParaRPr lang="en-US" sz="800" dirty="0">
                        <a:effectLst/>
                        <a:latin typeface="+mn-lt"/>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335280">
                <a:tc>
                  <a:txBody>
                    <a:bodyPr/>
                    <a:lstStyle/>
                    <a:p>
                      <a:pPr marL="0" marR="0" algn="l">
                        <a:lnSpc>
                          <a:spcPct val="100000"/>
                        </a:lnSpc>
                        <a:spcBef>
                          <a:spcPts val="0"/>
                        </a:spcBef>
                        <a:spcAft>
                          <a:spcPts val="0"/>
                        </a:spcAft>
                      </a:pPr>
                      <a:r>
                        <a:rPr lang="es-ES" sz="800" b="1" dirty="0" smtClean="0">
                          <a:effectLst/>
                          <a:latin typeface="+mn-lt"/>
                          <a:ea typeface="Times New Roman"/>
                          <a:cs typeface="Times New Roman"/>
                        </a:rPr>
                        <a:t>Localiza información en un texto que describe la respuesta del personaje.</a:t>
                      </a:r>
                      <a:endParaRPr lang="en-US" sz="800" b="1" dirty="0" smtClean="0">
                        <a:effectLst/>
                        <a:latin typeface="+mn-lt"/>
                        <a:ea typeface="Times New Roman"/>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613273678"/>
              </p:ext>
            </p:extLst>
          </p:nvPr>
        </p:nvGraphicFramePr>
        <p:xfrm>
          <a:off x="5486400" y="8305801"/>
          <a:ext cx="1820862" cy="685800"/>
        </p:xfrm>
        <a:graphic>
          <a:graphicData uri="http://schemas.openxmlformats.org/drawingml/2006/table">
            <a:tbl>
              <a:tblPr firstRow="1" firstCol="1" bandRow="1"/>
              <a:tblGrid>
                <a:gridCol w="1820862"/>
              </a:tblGrid>
              <a:tr h="136336">
                <a:tc>
                  <a:txBody>
                    <a:bodyPr/>
                    <a:lstStyle/>
                    <a:p>
                      <a:pPr marL="0" marR="0" algn="ctr">
                        <a:lnSpc>
                          <a:spcPct val="100000"/>
                        </a:lnSpc>
                        <a:spcBef>
                          <a:spcPts val="0"/>
                        </a:spcBef>
                        <a:spcAft>
                          <a:spcPts val="0"/>
                        </a:spcAft>
                      </a:pPr>
                      <a:r>
                        <a:rPr lang="en-US" sz="800" b="1" dirty="0" err="1" smtClean="0">
                          <a:solidFill>
                            <a:srgbClr val="000000"/>
                          </a:solidFill>
                          <a:effectLst/>
                          <a:latin typeface="+mn-lt"/>
                          <a:ea typeface="Times New Roman"/>
                          <a:cs typeface="Times New Roman"/>
                        </a:rPr>
                        <a:t>Hacia</a:t>
                      </a:r>
                      <a:r>
                        <a:rPr lang="en-US" sz="800" b="1" dirty="0" smtClean="0">
                          <a:solidFill>
                            <a:srgbClr val="000000"/>
                          </a:solidFill>
                          <a:effectLst/>
                          <a:latin typeface="+mn-lt"/>
                          <a:ea typeface="Times New Roman"/>
                          <a:cs typeface="Times New Roman"/>
                        </a:rPr>
                        <a:t> RL.2.3  DOK </a:t>
                      </a:r>
                      <a:r>
                        <a:rPr lang="en-US" sz="800" b="1" dirty="0">
                          <a:solidFill>
                            <a:srgbClr val="000000"/>
                          </a:solidFill>
                          <a:effectLst/>
                          <a:latin typeface="+mn-lt"/>
                          <a:ea typeface="Times New Roman"/>
                          <a:cs typeface="Times New Roman"/>
                        </a:rPr>
                        <a:t>3 - Cv</a:t>
                      </a:r>
                      <a:endParaRPr lang="en-US" sz="800" dirty="0">
                        <a:effectLst/>
                        <a:latin typeface="+mn-lt"/>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r>
              <a:tr h="549464">
                <a:tc>
                  <a:txBody>
                    <a:bodyPr/>
                    <a:lstStyle/>
                    <a:p>
                      <a:pPr marL="0" marR="0" algn="l">
                        <a:lnSpc>
                          <a:spcPct val="100000"/>
                        </a:lnSpc>
                        <a:spcBef>
                          <a:spcPts val="0"/>
                        </a:spcBef>
                        <a:spcAft>
                          <a:spcPts val="0"/>
                        </a:spcAft>
                      </a:pPr>
                      <a:r>
                        <a:rPr lang="es-ES" sz="800" b="1" dirty="0" smtClean="0">
                          <a:effectLst/>
                          <a:latin typeface="+mn-lt"/>
                          <a:ea typeface="Calibri"/>
                          <a:cs typeface="Times New Roman"/>
                        </a:rPr>
                        <a:t>Infiere cómo un personaje podría responder a un acontecimiento o a un desafío basado en el conocimiento previo de la conducta o acciones del personaje.</a:t>
                      </a:r>
                      <a:endParaRPr lang="en-US" sz="800" dirty="0">
                        <a:effectLst>
                          <a:outerShdw blurRad="38100" dist="38100" dir="2700000" algn="tl">
                            <a:srgbClr val="000000">
                              <a:alpha val="43137"/>
                            </a:srgbClr>
                          </a:outerShdw>
                        </a:effectLst>
                        <a:latin typeface="+mn-lt"/>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pSp>
        <p:nvGrpSpPr>
          <p:cNvPr id="22" name="Group 21"/>
          <p:cNvGrpSpPr/>
          <p:nvPr/>
        </p:nvGrpSpPr>
        <p:grpSpPr>
          <a:xfrm>
            <a:off x="781353" y="1870027"/>
            <a:ext cx="242891" cy="1642047"/>
            <a:chOff x="1020655" y="5905681"/>
            <a:chExt cx="242891" cy="1642047"/>
          </a:xfrm>
        </p:grpSpPr>
        <p:sp>
          <p:nvSpPr>
            <p:cNvPr id="23" name="Shape 89"/>
            <p:cNvSpPr/>
            <p:nvPr/>
          </p:nvSpPr>
          <p:spPr>
            <a:xfrm>
              <a:off x="1020655" y="590568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4" name="Shape 90"/>
            <p:cNvSpPr/>
            <p:nvPr/>
          </p:nvSpPr>
          <p:spPr>
            <a:xfrm>
              <a:off x="1020655" y="637320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5" name="Shape 91"/>
            <p:cNvSpPr/>
            <p:nvPr/>
          </p:nvSpPr>
          <p:spPr>
            <a:xfrm>
              <a:off x="1020655" y="684072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6" name="Shape 92"/>
            <p:cNvSpPr/>
            <p:nvPr/>
          </p:nvSpPr>
          <p:spPr>
            <a:xfrm>
              <a:off x="1020655" y="730824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spTree>
    <p:extLst>
      <p:ext uri="{BB962C8B-B14F-4D97-AF65-F5344CB8AC3E}">
        <p14:creationId xmlns:p14="http://schemas.microsoft.com/office/powerpoint/2010/main" val="2175997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sldNum" sz="quarter" idx="4294967295"/>
          </p:nvPr>
        </p:nvSpPr>
        <p:spPr>
          <a:xfrm>
            <a:off x="6557963" y="9478249"/>
            <a:ext cx="842011" cy="30083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pPr lvl="0">
                <a:defRPr sz="1800">
                  <a:solidFill>
                    <a:srgbClr val="000000"/>
                  </a:solidFill>
                </a:defRPr>
              </a:pPr>
              <a:t>27</a:t>
            </a:fld>
            <a:endParaRPr sz="1200" dirty="0">
              <a:solidFill>
                <a:srgbClr val="888888"/>
              </a:solidFill>
            </a:endParaRPr>
          </a:p>
        </p:txBody>
      </p:sp>
      <p:sp>
        <p:nvSpPr>
          <p:cNvPr id="119" name="Shape 119"/>
          <p:cNvSpPr/>
          <p:nvPr/>
        </p:nvSpPr>
        <p:spPr>
          <a:xfrm>
            <a:off x="410116" y="4789714"/>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
        <p:nvSpPr>
          <p:cNvPr id="120" name="Shape 120"/>
          <p:cNvSpPr/>
          <p:nvPr/>
        </p:nvSpPr>
        <p:spPr>
          <a:xfrm>
            <a:off x="516732" y="5275087"/>
            <a:ext cx="6493668" cy="2565089"/>
          </a:xfrm>
          <a:prstGeom prst="rect">
            <a:avLst/>
          </a:prstGeom>
          <a:noFill/>
          <a:ln w="12700" cap="flat">
            <a:noFill/>
            <a:miter lim="400000"/>
          </a:ln>
          <a:effectLst/>
          <a:extLst>
            <a:ext uri="{C572A759-6A51-4108-AA02-DFA0A04FC94B}">
              <ma14:wrappingTextBoxFlag xmlns="" xmlns:ma14="http://schemas.microsoft.com/office/mac/drawingml/2011/main" xmlns:mv="urn:schemas-microsoft-com:mac:vml" xmlns:mc="http://schemas.openxmlformats.org/markup-compatibility/2006" val="1"/>
            </a:ext>
          </a:extLst>
        </p:spPr>
        <p:txBody>
          <a:bodyPr wrap="square" lIns="50941" tIns="50941" rIns="50941" bIns="50941" numCol="1" anchor="t">
            <a:spAutoFit/>
          </a:bodyPr>
          <a:lstStyle/>
          <a:p>
            <a:pPr marL="517525" indent="-288925">
              <a:buAutoNum type="arabicPeriod" startAt="4"/>
              <a:defRPr sz="1800"/>
            </a:pPr>
            <a:r>
              <a:rPr lang="es-VE" sz="1600" b="1" dirty="0" smtClean="0">
                <a:latin typeface="Helvetica" panose="020B0604020202020204" pitchFamily="34" charset="0"/>
                <a:cs typeface="Helvetica" panose="020B0604020202020204" pitchFamily="34" charset="0"/>
                <a:sym typeface="Helvetica"/>
              </a:rPr>
              <a:t>En </a:t>
            </a:r>
            <a:r>
              <a:rPr lang="es-VE" sz="1600" i="1" dirty="0" smtClean="0">
                <a:latin typeface="Helvetica" panose="020B0604020202020204" pitchFamily="34" charset="0"/>
                <a:cs typeface="Helvetica" panose="020B0604020202020204" pitchFamily="34" charset="0"/>
                <a:sym typeface="Helvetica"/>
              </a:rPr>
              <a:t>Los patines de Lucy</a:t>
            </a:r>
            <a:r>
              <a:rPr lang="es-VE" sz="1600" b="1" dirty="0" smtClean="0">
                <a:latin typeface="Helvetica" panose="020B0604020202020204" pitchFamily="34" charset="0"/>
                <a:cs typeface="Helvetica" panose="020B0604020202020204" pitchFamily="34" charset="0"/>
                <a:sym typeface="Helvetica"/>
              </a:rPr>
              <a:t>, ¿desde qué punto de vista se narra el cuento? </a:t>
            </a:r>
          </a:p>
          <a:p>
            <a:pPr marL="342900" indent="-342900">
              <a:buAutoNum type="arabicPeriod" startAt="4"/>
              <a:defRPr sz="1800"/>
            </a:pPr>
            <a:endParaRPr lang="es-VE" sz="1600" b="1" dirty="0" smtClean="0">
              <a:solidFill>
                <a:srgbClr val="FF0000"/>
              </a:solidFill>
              <a:latin typeface="Helvetica" panose="020B0604020202020204" pitchFamily="34" charset="0"/>
              <a:cs typeface="Helvetica" panose="020B0604020202020204" pitchFamily="34" charset="0"/>
              <a:sym typeface="Helvetica"/>
            </a:endParaRPr>
          </a:p>
          <a:p>
            <a:pPr marL="806450" indent="-349250">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Desde el punto de vista del narrador. </a:t>
            </a:r>
          </a:p>
          <a:p>
            <a:pPr marL="806450" indent="-349250">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806450" indent="-349250">
              <a:buSzPct val="100000"/>
              <a:buFont typeface="Helvetica"/>
              <a:buAutoNum type="alphaUcPeriod"/>
              <a:defRPr sz="1800"/>
            </a:pPr>
            <a:r>
              <a:rPr lang="es-VE" sz="1600" dirty="0">
                <a:latin typeface="Helvetica" panose="020B0604020202020204" pitchFamily="34" charset="0"/>
                <a:cs typeface="Helvetica" panose="020B0604020202020204" pitchFamily="34" charset="0"/>
                <a:sym typeface="Helvetica"/>
              </a:rPr>
              <a:t>Desde el punto </a:t>
            </a:r>
            <a:r>
              <a:rPr lang="es-VE" sz="1600" dirty="0" smtClean="0">
                <a:latin typeface="Helvetica" panose="020B0604020202020204" pitchFamily="34" charset="0"/>
                <a:cs typeface="Helvetica" panose="020B0604020202020204" pitchFamily="34" charset="0"/>
                <a:sym typeface="Helvetica"/>
              </a:rPr>
              <a:t>de vista de Lucy.</a:t>
            </a:r>
          </a:p>
          <a:p>
            <a:pPr marL="806450" indent="-349250">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806450" indent="-349250">
              <a:buSzPct val="100000"/>
              <a:buFont typeface="Helvetica"/>
              <a:buAutoNum type="alphaUcPeriod"/>
              <a:defRPr sz="1800"/>
            </a:pPr>
            <a:r>
              <a:rPr lang="es-VE" sz="1600" dirty="0">
                <a:latin typeface="Helvetica" panose="020B0604020202020204" pitchFamily="34" charset="0"/>
                <a:cs typeface="Helvetica" panose="020B0604020202020204" pitchFamily="34" charset="0"/>
                <a:sym typeface="Helvetica"/>
              </a:rPr>
              <a:t>Desde el punto de </a:t>
            </a:r>
            <a:r>
              <a:rPr lang="es-VE" sz="1600" dirty="0" smtClean="0">
                <a:latin typeface="Helvetica" panose="020B0604020202020204" pitchFamily="34" charset="0"/>
                <a:cs typeface="Helvetica" panose="020B0604020202020204" pitchFamily="34" charset="0"/>
                <a:sym typeface="Helvetica"/>
              </a:rPr>
              <a:t>vista de su hermano. </a:t>
            </a:r>
          </a:p>
          <a:p>
            <a:pPr marL="806450" indent="-349250">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806450" indent="-349250">
              <a:buSzPct val="100000"/>
              <a:buFont typeface="Helvetica"/>
              <a:buAutoNum type="alphaUcPeriod"/>
              <a:defRPr sz="1800"/>
            </a:pPr>
            <a:r>
              <a:rPr lang="es-VE" sz="1600" dirty="0">
                <a:latin typeface="Helvetica" panose="020B0604020202020204" pitchFamily="34" charset="0"/>
                <a:cs typeface="Helvetica" panose="020B0604020202020204" pitchFamily="34" charset="0"/>
                <a:sym typeface="Helvetica"/>
              </a:rPr>
              <a:t>Desde el punto de </a:t>
            </a:r>
            <a:r>
              <a:rPr lang="es-VE" sz="1600" dirty="0" smtClean="0">
                <a:latin typeface="Helvetica" panose="020B0604020202020204" pitchFamily="34" charset="0"/>
                <a:cs typeface="Helvetica" panose="020B0604020202020204" pitchFamily="34" charset="0"/>
                <a:sym typeface="Helvetica"/>
              </a:rPr>
              <a:t>vista de su nueva vecina. </a:t>
            </a:r>
          </a:p>
        </p:txBody>
      </p:sp>
      <p:sp>
        <p:nvSpPr>
          <p:cNvPr id="126" name="Shape 126"/>
          <p:cNvSpPr/>
          <p:nvPr/>
        </p:nvSpPr>
        <p:spPr>
          <a:xfrm>
            <a:off x="373330" y="1062794"/>
            <a:ext cx="7026644" cy="379619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wrap="square" lIns="50941" tIns="50941" rIns="50941" bIns="50941">
            <a:spAutoFit/>
          </a:bodyPr>
          <a:lstStyle/>
          <a:p>
            <a:pPr marL="685800" lvl="0" indent="-336550">
              <a:buAutoNum type="arabicPeriod" startAt="3"/>
              <a:defRPr sz="1800"/>
            </a:pPr>
            <a:r>
              <a:rPr lang="es-VE" sz="1600" b="1" dirty="0" smtClean="0">
                <a:latin typeface="Helvetica" panose="020B0604020202020204" pitchFamily="34" charset="0"/>
                <a:cs typeface="Helvetica" panose="020B0604020202020204" pitchFamily="34" charset="0"/>
                <a:sym typeface="Helvetica"/>
              </a:rPr>
              <a:t>En el cuento </a:t>
            </a:r>
            <a:r>
              <a:rPr lang="es-VE" sz="1600" i="1" dirty="0" smtClean="0">
                <a:latin typeface="Helvetica" panose="020B0604020202020204" pitchFamily="34" charset="0"/>
                <a:cs typeface="Helvetica" panose="020B0604020202020204" pitchFamily="34" charset="0"/>
                <a:sym typeface="Helvetica"/>
              </a:rPr>
              <a:t>Los patines de Lucy</a:t>
            </a:r>
            <a:r>
              <a:rPr lang="es-VE" sz="1600" b="1" dirty="0" smtClean="0">
                <a:latin typeface="Helvetica" panose="020B0604020202020204" pitchFamily="34" charset="0"/>
                <a:cs typeface="Helvetica" panose="020B0604020202020204" pitchFamily="34" charset="0"/>
                <a:sym typeface="Helvetica"/>
              </a:rPr>
              <a:t>, ¿qué </a:t>
            </a:r>
            <a:r>
              <a:rPr lang="es-VE" sz="1600" b="1" u="sng" dirty="0" smtClean="0">
                <a:latin typeface="Helvetica" panose="020B0604020202020204" pitchFamily="34" charset="0"/>
                <a:cs typeface="Helvetica" panose="020B0604020202020204" pitchFamily="34" charset="0"/>
                <a:sym typeface="Helvetica"/>
              </a:rPr>
              <a:t>dos</a:t>
            </a:r>
            <a:r>
              <a:rPr lang="es-VE" sz="1600" b="1" dirty="0" smtClean="0">
                <a:latin typeface="Helvetica" panose="020B0604020202020204" pitchFamily="34" charset="0"/>
                <a:cs typeface="Helvetica" panose="020B0604020202020204" pitchFamily="34" charset="0"/>
                <a:sym typeface="Helvetica"/>
              </a:rPr>
              <a:t> oraciones explican mejor por qué</a:t>
            </a:r>
            <a:r>
              <a:rPr lang="es-VE" sz="1600" b="1" dirty="0" smtClean="0">
                <a:solidFill>
                  <a:srgbClr val="FF0000"/>
                </a:solidFill>
                <a:latin typeface="Helvetica" panose="020B0604020202020204" pitchFamily="34" charset="0"/>
                <a:cs typeface="Helvetica" panose="020B0604020202020204" pitchFamily="34" charset="0"/>
                <a:sym typeface="Helvetica"/>
              </a:rPr>
              <a:t> </a:t>
            </a:r>
            <a:r>
              <a:rPr lang="es-VE" sz="1600" b="1" dirty="0" smtClean="0">
                <a:latin typeface="Helvetica" panose="020B0604020202020204" pitchFamily="34" charset="0"/>
                <a:cs typeface="Helvetica" panose="020B0604020202020204" pitchFamily="34" charset="0"/>
                <a:sym typeface="Helvetica"/>
              </a:rPr>
              <a:t>Lucy está esperando por una niña de su edad que pudiera enseñarle a patinar? </a:t>
            </a:r>
          </a:p>
          <a:p>
            <a:pPr marL="342900" lvl="0" indent="-342900">
              <a:buAutoNum type="arabicPeriod" startAt="3"/>
              <a:defRPr sz="1800"/>
            </a:pPr>
            <a:endParaRPr lang="es-VE" sz="1600" dirty="0" smtClean="0">
              <a:solidFill>
                <a:srgbClr val="FF0000"/>
              </a:solidFill>
              <a:latin typeface="Helvetica" panose="020B0604020202020204" pitchFamily="34" charset="0"/>
              <a:cs typeface="Helvetica" panose="020B0604020202020204" pitchFamily="34" charset="0"/>
              <a:sym typeface="Helvetica"/>
            </a:endParaRPr>
          </a:p>
          <a:p>
            <a:pPr marL="974725" indent="-346075">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A ella le dieron un par de patines nuevos por su cumpleaños. </a:t>
            </a:r>
          </a:p>
          <a:p>
            <a:pPr marL="974725" indent="-346075">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974725" indent="-346075">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Lucy vio un gran camión amarillo estacionado en la casa de al lado.</a:t>
            </a:r>
          </a:p>
          <a:p>
            <a:pPr marL="974725" indent="-346075">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974725" indent="-346075">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Una niña de su edad la saludó.</a:t>
            </a:r>
          </a:p>
          <a:p>
            <a:pPr marL="974725" indent="-346075">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974725" indent="-346075">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Nadie en su familia le enseñó a patinar.</a:t>
            </a:r>
          </a:p>
          <a:p>
            <a:pPr marL="911650" indent="-304322">
              <a:buSzPct val="100000"/>
              <a:buFont typeface="Helvetica"/>
              <a:buAutoNum type="alphaUcPeriod"/>
              <a:defRPr sz="1800"/>
            </a:pPr>
            <a:endParaRPr lang="en-US" sz="1600" dirty="0" smtClean="0">
              <a:solidFill>
                <a:srgbClr val="FF0000"/>
              </a:solidFill>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graphicFrame>
        <p:nvGraphicFramePr>
          <p:cNvPr id="16" name="Table 15"/>
          <p:cNvGraphicFramePr>
            <a:graphicFrameLocks noGrp="1"/>
          </p:cNvGraphicFramePr>
          <p:nvPr>
            <p:extLst>
              <p:ext uri="{D42A27DB-BD31-4B8C-83A1-F6EECF244321}">
                <p14:modId xmlns:p14="http://schemas.microsoft.com/office/powerpoint/2010/main" val="2887470212"/>
              </p:ext>
            </p:extLst>
          </p:nvPr>
        </p:nvGraphicFramePr>
        <p:xfrm>
          <a:off x="5191125" y="4114800"/>
          <a:ext cx="1943103" cy="412224"/>
        </p:xfrm>
        <a:graphic>
          <a:graphicData uri="http://schemas.openxmlformats.org/drawingml/2006/table">
            <a:tbl>
              <a:tblPr firstRow="1" firstCol="1" bandRow="1"/>
              <a:tblGrid>
                <a:gridCol w="1943103"/>
              </a:tblGrid>
              <a:tr h="152400">
                <a:tc>
                  <a:txBody>
                    <a:bodyPr/>
                    <a:lstStyle/>
                    <a:p>
                      <a:pPr marL="0" marR="0" algn="ctr">
                        <a:lnSpc>
                          <a:spcPct val="100000"/>
                        </a:lnSpc>
                        <a:spcBef>
                          <a:spcPts val="0"/>
                        </a:spcBef>
                        <a:spcAft>
                          <a:spcPts val="0"/>
                        </a:spcAft>
                      </a:pPr>
                      <a:r>
                        <a:rPr lang="en-US" sz="800" b="1" dirty="0" err="1" smtClean="0">
                          <a:solidFill>
                            <a:srgbClr val="000000"/>
                          </a:solidFill>
                          <a:effectLst/>
                          <a:latin typeface="+mn-lt"/>
                          <a:ea typeface="Times New Roman"/>
                          <a:cs typeface="Times New Roman"/>
                        </a:rPr>
                        <a:t>Hacia</a:t>
                      </a:r>
                      <a:r>
                        <a:rPr lang="en-US" sz="800" b="1" dirty="0" smtClean="0">
                          <a:solidFill>
                            <a:srgbClr val="000000"/>
                          </a:solidFill>
                          <a:effectLst/>
                          <a:latin typeface="+mn-lt"/>
                          <a:ea typeface="Times New Roman"/>
                          <a:cs typeface="Times New Roman"/>
                        </a:rPr>
                        <a:t> RL.2.6 DOK-2 Cj</a:t>
                      </a:r>
                      <a:endParaRPr lang="en-US" sz="800" dirty="0">
                        <a:effectLst/>
                        <a:latin typeface="+mn-lt"/>
                        <a:ea typeface="Calibri"/>
                        <a:cs typeface="Times New Roman"/>
                      </a:endParaRPr>
                    </a:p>
                  </a:txBody>
                  <a:tcPr marL="34376" marR="3437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6D9F1"/>
                    </a:solidFill>
                  </a:tcPr>
                </a:tc>
              </a:tr>
              <a:tr h="259824">
                <a:tc>
                  <a:txBody>
                    <a:bodyPr/>
                    <a:lstStyle/>
                    <a:p>
                      <a:pPr marL="0" marR="0" algn="l">
                        <a:lnSpc>
                          <a:spcPct val="100000"/>
                        </a:lnSpc>
                        <a:spcBef>
                          <a:spcPts val="0"/>
                        </a:spcBef>
                        <a:spcAft>
                          <a:spcPts val="0"/>
                        </a:spcAft>
                      </a:pPr>
                      <a:r>
                        <a:rPr lang="es-ES" sz="800" b="1" dirty="0" smtClean="0">
                          <a:effectLst/>
                          <a:latin typeface="+mn-lt"/>
                          <a:ea typeface="Times New Roman"/>
                          <a:cs typeface="Times New Roman"/>
                        </a:rPr>
                        <a:t>Infiere lo que un personaje puede pensar o sentir basado en la  evidencia textual.</a:t>
                      </a:r>
                      <a:endParaRPr lang="en-US" sz="800" b="1" dirty="0" smtClean="0">
                        <a:effectLst/>
                        <a:latin typeface="+mn-lt"/>
                        <a:ea typeface="Times New Roman"/>
                        <a:cs typeface="Times New Roman"/>
                      </a:endParaRPr>
                    </a:p>
                  </a:txBody>
                  <a:tcPr marL="34376" marR="343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334202761"/>
              </p:ext>
            </p:extLst>
          </p:nvPr>
        </p:nvGraphicFramePr>
        <p:xfrm>
          <a:off x="5257800" y="8534400"/>
          <a:ext cx="1981200" cy="400044"/>
        </p:xfrm>
        <a:graphic>
          <a:graphicData uri="http://schemas.openxmlformats.org/drawingml/2006/table">
            <a:tbl>
              <a:tblPr firstRow="1" firstCol="1" bandRow="1"/>
              <a:tblGrid>
                <a:gridCol w="1981200"/>
              </a:tblGrid>
              <a:tr h="102876">
                <a:tc>
                  <a:txBody>
                    <a:bodyPr/>
                    <a:lstStyle/>
                    <a:p>
                      <a:pPr marL="0" marR="0" algn="ctr">
                        <a:lnSpc>
                          <a:spcPct val="100000"/>
                        </a:lnSpc>
                        <a:spcBef>
                          <a:spcPts val="0"/>
                        </a:spcBef>
                        <a:spcAft>
                          <a:spcPts val="0"/>
                        </a:spcAft>
                      </a:pPr>
                      <a:r>
                        <a:rPr lang="en-US" sz="800" b="1" dirty="0" err="1" smtClean="0">
                          <a:solidFill>
                            <a:srgbClr val="000000"/>
                          </a:solidFill>
                          <a:effectLst/>
                          <a:latin typeface="+mn-lt"/>
                          <a:ea typeface="Times New Roman"/>
                          <a:cs typeface="Times New Roman"/>
                        </a:rPr>
                        <a:t>Hacia</a:t>
                      </a:r>
                      <a:r>
                        <a:rPr lang="en-US" sz="800" b="1" baseline="0" dirty="0" smtClean="0">
                          <a:solidFill>
                            <a:srgbClr val="000000"/>
                          </a:solidFill>
                          <a:effectLst/>
                          <a:latin typeface="+mn-lt"/>
                          <a:ea typeface="Times New Roman"/>
                          <a:cs typeface="Times New Roman"/>
                        </a:rPr>
                        <a:t> RL.2.6  </a:t>
                      </a:r>
                      <a:r>
                        <a:rPr lang="en-US" sz="800" b="1" dirty="0" smtClean="0">
                          <a:solidFill>
                            <a:srgbClr val="000000"/>
                          </a:solidFill>
                          <a:effectLst/>
                          <a:latin typeface="+mn-lt"/>
                          <a:ea typeface="Times New Roman"/>
                          <a:cs typeface="Times New Roman"/>
                        </a:rPr>
                        <a:t>DOK </a:t>
                      </a:r>
                      <a:r>
                        <a:rPr lang="en-US" sz="800" b="1" dirty="0">
                          <a:solidFill>
                            <a:srgbClr val="000000"/>
                          </a:solidFill>
                          <a:effectLst/>
                          <a:latin typeface="+mn-lt"/>
                          <a:ea typeface="Times New Roman"/>
                          <a:cs typeface="Times New Roman"/>
                        </a:rPr>
                        <a:t>2 - ANp</a:t>
                      </a:r>
                      <a:endParaRPr lang="en-US" sz="800" dirty="0">
                        <a:effectLst/>
                        <a:latin typeface="+mn-lt"/>
                        <a:ea typeface="Calibri"/>
                        <a:cs typeface="Times New Roman"/>
                      </a:endParaRPr>
                    </a:p>
                  </a:txBody>
                  <a:tcPr marL="34376" marR="3437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6D9F1"/>
                    </a:solidFill>
                  </a:tcPr>
                </a:tc>
              </a:tr>
              <a:tr h="278124">
                <a:tc>
                  <a:txBody>
                    <a:bodyPr/>
                    <a:lstStyle/>
                    <a:p>
                      <a:pPr marL="0" marR="0" algn="l">
                        <a:lnSpc>
                          <a:spcPct val="100000"/>
                        </a:lnSpc>
                        <a:spcBef>
                          <a:spcPts val="0"/>
                        </a:spcBef>
                        <a:spcAft>
                          <a:spcPts val="0"/>
                        </a:spcAft>
                      </a:pPr>
                      <a:r>
                        <a:rPr lang="es-ES" sz="800" b="1" dirty="0" smtClean="0">
                          <a:effectLst/>
                          <a:latin typeface="+mn-lt"/>
                          <a:ea typeface="Times New Roman"/>
                          <a:cs typeface="Times New Roman"/>
                        </a:rPr>
                        <a:t>Compara diferencias de los puntos de vista entre  personajes, en un texto nuevo.</a:t>
                      </a:r>
                      <a:endParaRPr lang="en-US" sz="800" b="1" dirty="0" smtClean="0">
                        <a:effectLst/>
                        <a:latin typeface="+mn-lt"/>
                        <a:ea typeface="Times New Roman"/>
                        <a:cs typeface="Times New Roman"/>
                      </a:endParaRPr>
                    </a:p>
                  </a:txBody>
                  <a:tcPr marL="34376" marR="343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18" name="Group 17"/>
          <p:cNvGrpSpPr/>
          <p:nvPr/>
        </p:nvGrpSpPr>
        <p:grpSpPr>
          <a:xfrm>
            <a:off x="713563" y="2154186"/>
            <a:ext cx="242891" cy="1861885"/>
            <a:chOff x="1020655" y="5905681"/>
            <a:chExt cx="242891" cy="1861885"/>
          </a:xfrm>
        </p:grpSpPr>
        <p:sp>
          <p:nvSpPr>
            <p:cNvPr id="19" name="Shape 89"/>
            <p:cNvSpPr/>
            <p:nvPr/>
          </p:nvSpPr>
          <p:spPr>
            <a:xfrm>
              <a:off x="1020655" y="590568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0" name="Shape 90"/>
            <p:cNvSpPr/>
            <p:nvPr/>
          </p:nvSpPr>
          <p:spPr>
            <a:xfrm>
              <a:off x="1020655" y="637320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2" name="Shape 91"/>
            <p:cNvSpPr/>
            <p:nvPr/>
          </p:nvSpPr>
          <p:spPr>
            <a:xfrm>
              <a:off x="1020655" y="703238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3" name="Shape 92"/>
            <p:cNvSpPr/>
            <p:nvPr/>
          </p:nvSpPr>
          <p:spPr>
            <a:xfrm>
              <a:off x="1020655" y="7528079"/>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grpSp>
        <p:nvGrpSpPr>
          <p:cNvPr id="24" name="Group 23"/>
          <p:cNvGrpSpPr/>
          <p:nvPr/>
        </p:nvGrpSpPr>
        <p:grpSpPr>
          <a:xfrm>
            <a:off x="713563" y="6100944"/>
            <a:ext cx="242891" cy="1642047"/>
            <a:chOff x="1020655" y="5905681"/>
            <a:chExt cx="242891" cy="1642047"/>
          </a:xfrm>
        </p:grpSpPr>
        <p:sp>
          <p:nvSpPr>
            <p:cNvPr id="25" name="Shape 89"/>
            <p:cNvSpPr/>
            <p:nvPr/>
          </p:nvSpPr>
          <p:spPr>
            <a:xfrm>
              <a:off x="1020655" y="590568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6" name="Shape 90"/>
            <p:cNvSpPr/>
            <p:nvPr/>
          </p:nvSpPr>
          <p:spPr>
            <a:xfrm>
              <a:off x="1020655" y="637320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7" name="Shape 91"/>
            <p:cNvSpPr/>
            <p:nvPr/>
          </p:nvSpPr>
          <p:spPr>
            <a:xfrm>
              <a:off x="1020655" y="684072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8" name="Shape 92"/>
            <p:cNvSpPr/>
            <p:nvPr/>
          </p:nvSpPr>
          <p:spPr>
            <a:xfrm>
              <a:off x="1020655" y="730824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spTree>
    <p:extLst>
      <p:ext uri="{BB962C8B-B14F-4D97-AF65-F5344CB8AC3E}">
        <p14:creationId xmlns:p14="http://schemas.microsoft.com/office/powerpoint/2010/main" val="2532791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93"/>
          <p:cNvSpPr/>
          <p:nvPr/>
        </p:nvSpPr>
        <p:spPr>
          <a:xfrm>
            <a:off x="591271" y="992966"/>
            <a:ext cx="7104929" cy="2318868"/>
          </a:xfrm>
          <a:prstGeom prst="rect">
            <a:avLst/>
          </a:prstGeom>
          <a:noFill/>
          <a:ln w="12700" cap="flat">
            <a:noFill/>
            <a:miter lim="400000"/>
          </a:ln>
          <a:effectLst/>
          <a:extLst>
            <a:ext uri="{C572A759-6A51-4108-AA02-DFA0A04FC94B}">
              <ma14:wrappingTextBoxFlag xmlns="" xmlns:ma14="http://schemas.microsoft.com/office/mac/drawingml/2011/main" xmlns:mv="urn:schemas-microsoft-com:mac:vml" xmlns:mc="http://schemas.openxmlformats.org/markup-compatibility/2006" val="1"/>
            </a:ext>
          </a:extLst>
        </p:spPr>
        <p:txBody>
          <a:bodyPr wrap="square" lIns="50941" tIns="50941" rIns="50941" bIns="50941" numCol="1" anchor="t">
            <a:spAutoFit/>
          </a:bodyPr>
          <a:lstStyle/>
          <a:p>
            <a:pPr marL="577850" indent="-409575">
              <a:defRPr sz="1800"/>
            </a:pPr>
            <a:r>
              <a:rPr lang="en-US" sz="1600" b="1" dirty="0" smtClean="0">
                <a:latin typeface="Helvetica" panose="020B0604020202020204" pitchFamily="34" charset="0"/>
                <a:cs typeface="Helvetica" panose="020B0604020202020204" pitchFamily="34" charset="0"/>
                <a:sym typeface="Helvetica"/>
              </a:rPr>
              <a:t>5</a:t>
            </a:r>
            <a:r>
              <a:rPr lang="es-VE" sz="1600" b="1" dirty="0" smtClean="0">
                <a:latin typeface="Helvetica" panose="020B0604020202020204" pitchFamily="34" charset="0"/>
                <a:cs typeface="Helvetica" panose="020B0604020202020204" pitchFamily="34" charset="0"/>
                <a:sym typeface="Helvetica"/>
              </a:rPr>
              <a:t>.  ¿Qué es similar entre el cuento y el poema?</a:t>
            </a:r>
            <a:endParaRPr lang="es-VE" sz="1600" b="1" dirty="0" smtClean="0">
              <a:solidFill>
                <a:srgbClr val="FF0000"/>
              </a:solidFill>
              <a:latin typeface="Helvetica" panose="020B0604020202020204" pitchFamily="34" charset="0"/>
              <a:cs typeface="Helvetica" panose="020B0604020202020204" pitchFamily="34" charset="0"/>
              <a:sym typeface="Helvetica"/>
            </a:endParaRPr>
          </a:p>
          <a:p>
            <a:pPr marL="457200" lvl="0">
              <a:defRPr sz="1800"/>
            </a:pPr>
            <a:r>
              <a:rPr lang="es-VE" sz="1600" b="1" i="1" dirty="0" smtClean="0">
                <a:solidFill>
                  <a:srgbClr val="FF0000"/>
                </a:solidFill>
                <a:latin typeface="Helvetica" panose="020B0604020202020204" pitchFamily="34" charset="0"/>
                <a:cs typeface="Helvetica" panose="020B0604020202020204" pitchFamily="34" charset="0"/>
                <a:sym typeface="Helvetica"/>
              </a:rPr>
              <a:t>          </a:t>
            </a:r>
          </a:p>
          <a:p>
            <a:pPr marL="782823" indent="-304322">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Ambos tienen un hermano como personaje. </a:t>
            </a:r>
          </a:p>
          <a:p>
            <a:pPr marL="782823" indent="-304322">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Ambos ocurren en el parque.</a:t>
            </a:r>
          </a:p>
          <a:p>
            <a:pPr marL="782823" indent="-304322">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Los personajes principales en ambos textos sueñan con el patinaje. </a:t>
            </a:r>
          </a:p>
          <a:p>
            <a:pPr marL="782823" indent="-304322">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Ambos tienen una nueva vecina como personaje. </a:t>
            </a:r>
            <a:endParaRPr lang="es-VE" sz="1600" dirty="0">
              <a:latin typeface="Helvetica" panose="020B0604020202020204" pitchFamily="34" charset="0"/>
              <a:cs typeface="Helvetica" panose="020B0604020202020204" pitchFamily="34" charset="0"/>
              <a:sym typeface="Helvetica"/>
            </a:endParaRPr>
          </a:p>
        </p:txBody>
      </p:sp>
      <p:sp>
        <p:nvSpPr>
          <p:cNvPr id="102" name="Shape 102"/>
          <p:cNvSpPr>
            <a:spLocks noGrp="1"/>
          </p:cNvSpPr>
          <p:nvPr>
            <p:ph type="sldNum" sz="quarter" idx="4294967295"/>
          </p:nvPr>
        </p:nvSpPr>
        <p:spPr>
          <a:xfrm>
            <a:off x="6553200" y="9525000"/>
            <a:ext cx="842011" cy="30083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pPr lvl="0">
                <a:defRPr sz="1800">
                  <a:solidFill>
                    <a:srgbClr val="000000"/>
                  </a:solidFill>
                </a:defRPr>
              </a:pPr>
              <a:t>28</a:t>
            </a:fld>
            <a:endParaRPr sz="1200" dirty="0">
              <a:solidFill>
                <a:srgbClr val="888888"/>
              </a:solidFill>
            </a:endParaRPr>
          </a:p>
        </p:txBody>
      </p:sp>
      <p:sp>
        <p:nvSpPr>
          <p:cNvPr id="103" name="Shape 103"/>
          <p:cNvSpPr/>
          <p:nvPr/>
        </p:nvSpPr>
        <p:spPr>
          <a:xfrm>
            <a:off x="448142" y="4731657"/>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
        <p:nvSpPr>
          <p:cNvPr id="110" name="Shape 110"/>
          <p:cNvSpPr/>
          <p:nvPr/>
        </p:nvSpPr>
        <p:spPr>
          <a:xfrm>
            <a:off x="728662" y="5210629"/>
            <a:ext cx="6357938" cy="2318868"/>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wrap="square" lIns="50941" tIns="50941" rIns="50941" bIns="50941">
            <a:spAutoFit/>
          </a:bodyPr>
          <a:lstStyle/>
          <a:p>
            <a:pPr marL="342900" lvl="0" indent="-342900">
              <a:buAutoNum type="arabicPeriod" startAt="6"/>
              <a:defRPr sz="1800"/>
            </a:pPr>
            <a:r>
              <a:rPr lang="es-ES" sz="1600" b="1" dirty="0">
                <a:latin typeface="Helvetica" panose="020B0604020202020204" pitchFamily="34" charset="0"/>
                <a:cs typeface="Helvetica" panose="020B0604020202020204" pitchFamily="34" charset="0"/>
                <a:sym typeface="Helvetica"/>
              </a:rPr>
              <a:t>¿Qué personaje </a:t>
            </a:r>
            <a:r>
              <a:rPr lang="es-ES" sz="1600" b="1" dirty="0" smtClean="0">
                <a:latin typeface="Helvetica" panose="020B0604020202020204" pitchFamily="34" charset="0"/>
                <a:cs typeface="Helvetica" panose="020B0604020202020204" pitchFamily="34" charset="0"/>
                <a:sym typeface="Helvetica"/>
              </a:rPr>
              <a:t>sería el que más </a:t>
            </a:r>
            <a:r>
              <a:rPr lang="es-ES" sz="1600" b="1" dirty="0">
                <a:latin typeface="Helvetica" panose="020B0604020202020204" pitchFamily="34" charset="0"/>
                <a:cs typeface="Helvetica" panose="020B0604020202020204" pitchFamily="34" charset="0"/>
                <a:sym typeface="Helvetica"/>
              </a:rPr>
              <a:t>probable </a:t>
            </a:r>
            <a:r>
              <a:rPr lang="es-ES" sz="1600" b="1" dirty="0" smtClean="0">
                <a:latin typeface="Helvetica" panose="020B0604020202020204" pitchFamily="34" charset="0"/>
                <a:cs typeface="Helvetica" panose="020B0604020202020204" pitchFamily="34" charset="0"/>
                <a:sym typeface="Helvetica"/>
              </a:rPr>
              <a:t>patine </a:t>
            </a:r>
            <a:r>
              <a:rPr lang="es-ES" sz="1600" b="1" dirty="0">
                <a:latin typeface="Helvetica" panose="020B0604020202020204" pitchFamily="34" charset="0"/>
                <a:cs typeface="Helvetica" panose="020B0604020202020204" pitchFamily="34" charset="0"/>
                <a:sym typeface="Helvetica"/>
              </a:rPr>
              <a:t>con Lucy?</a:t>
            </a:r>
            <a:endParaRPr lang="en-US" sz="1600" b="1" dirty="0">
              <a:latin typeface="Helvetica" panose="020B0604020202020204" pitchFamily="34" charset="0"/>
              <a:cs typeface="Helvetica" panose="020B0604020202020204" pitchFamily="34" charset="0"/>
              <a:sym typeface="Helvetica"/>
            </a:endParaRPr>
          </a:p>
          <a:p>
            <a:pPr marL="342900" lvl="0" indent="-342900">
              <a:buAutoNum type="arabicPeriod" startAt="6"/>
              <a:defRPr sz="1800"/>
            </a:pPr>
            <a:endParaRPr sz="1600" dirty="0" smtClean="0">
              <a:solidFill>
                <a:srgbClr val="FF0000"/>
              </a:solidFill>
              <a:latin typeface="Helvetica" panose="020B0604020202020204" pitchFamily="34" charset="0"/>
              <a:cs typeface="Helvetica" panose="020B0604020202020204" pitchFamily="34" charset="0"/>
              <a:sym typeface="Helvetica"/>
            </a:endParaRPr>
          </a:p>
          <a:p>
            <a:pPr marL="627063" indent="-287338">
              <a:buSzPct val="100000"/>
              <a:buFont typeface="Helvetica"/>
              <a:buAutoNum type="alphaUcPeriod"/>
              <a:defRPr sz="1800"/>
            </a:pPr>
            <a:r>
              <a:rPr lang="es-VE" sz="1600" dirty="0">
                <a:latin typeface="Helvetica" panose="020B0604020202020204" pitchFamily="34" charset="0"/>
                <a:cs typeface="Helvetica" panose="020B0604020202020204" pitchFamily="34" charset="0"/>
                <a:sym typeface="Helvetica"/>
              </a:rPr>
              <a:t>l</a:t>
            </a:r>
            <a:r>
              <a:rPr lang="es-VE" sz="1600" dirty="0" smtClean="0">
                <a:latin typeface="Helvetica" panose="020B0604020202020204" pitchFamily="34" charset="0"/>
                <a:cs typeface="Helvetica" panose="020B0604020202020204" pitchFamily="34" charset="0"/>
                <a:sym typeface="Helvetica"/>
              </a:rPr>
              <a:t>a mamá</a:t>
            </a:r>
          </a:p>
          <a:p>
            <a:pPr marL="627063" indent="-287338">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627063" indent="-287338">
              <a:buSzPct val="100000"/>
              <a:buFont typeface="Helvetica"/>
              <a:buAutoNum type="alphaUcPeriod"/>
              <a:defRPr sz="1800"/>
            </a:pPr>
            <a:r>
              <a:rPr lang="es-VE" sz="1600" dirty="0">
                <a:latin typeface="Helvetica" panose="020B0604020202020204" pitchFamily="34" charset="0"/>
                <a:cs typeface="Helvetica" panose="020B0604020202020204" pitchFamily="34" charset="0"/>
                <a:sym typeface="Helvetica"/>
              </a:rPr>
              <a:t>e</a:t>
            </a:r>
            <a:r>
              <a:rPr lang="es-VE" sz="1600" dirty="0" smtClean="0">
                <a:latin typeface="Helvetica" panose="020B0604020202020204" pitchFamily="34" charset="0"/>
                <a:cs typeface="Helvetica" panose="020B0604020202020204" pitchFamily="34" charset="0"/>
                <a:sym typeface="Helvetica"/>
              </a:rPr>
              <a:t>l papá</a:t>
            </a:r>
          </a:p>
          <a:p>
            <a:pPr marL="627063" indent="-287338">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627063" indent="-287338">
              <a:buSzPct val="100000"/>
              <a:buFont typeface="Helvetica"/>
              <a:buAutoNum type="alphaUcPeriod"/>
              <a:defRPr sz="1800"/>
            </a:pPr>
            <a:r>
              <a:rPr lang="es-VE" sz="1600" dirty="0">
                <a:latin typeface="Helvetica" panose="020B0604020202020204" pitchFamily="34" charset="0"/>
                <a:cs typeface="Helvetica" panose="020B0604020202020204" pitchFamily="34" charset="0"/>
                <a:sym typeface="Helvetica"/>
              </a:rPr>
              <a:t>e</a:t>
            </a:r>
            <a:r>
              <a:rPr lang="es-VE" sz="1600" dirty="0" smtClean="0">
                <a:latin typeface="Helvetica" panose="020B0604020202020204" pitchFamily="34" charset="0"/>
                <a:cs typeface="Helvetica" panose="020B0604020202020204" pitchFamily="34" charset="0"/>
                <a:sym typeface="Helvetica"/>
              </a:rPr>
              <a:t>l hermano</a:t>
            </a:r>
          </a:p>
          <a:p>
            <a:pPr marL="627063" indent="-287338">
              <a:buSzPct val="100000"/>
              <a:buFont typeface="Helvetica"/>
              <a:buAutoNum type="alphaUcPeriod"/>
              <a:defRPr sz="1800"/>
            </a:pPr>
            <a:endParaRPr lang="es-VE" sz="1600" dirty="0" smtClean="0">
              <a:latin typeface="Helvetica" panose="020B0604020202020204" pitchFamily="34" charset="0"/>
              <a:cs typeface="Helvetica" panose="020B0604020202020204" pitchFamily="34" charset="0"/>
              <a:sym typeface="Helvetica"/>
            </a:endParaRPr>
          </a:p>
          <a:p>
            <a:pPr marL="627063" indent="-287338">
              <a:buSzPct val="100000"/>
              <a:buFont typeface="Helvetica"/>
              <a:buAutoNum type="alphaUcPeriod"/>
              <a:defRPr sz="1800"/>
            </a:pPr>
            <a:r>
              <a:rPr lang="es-VE" sz="1600" dirty="0" smtClean="0">
                <a:latin typeface="Helvetica" panose="020B0604020202020204" pitchFamily="34" charset="0"/>
                <a:cs typeface="Helvetica" panose="020B0604020202020204" pitchFamily="34" charset="0"/>
                <a:sym typeface="Helvetica"/>
              </a:rPr>
              <a:t>la nueva vecina</a:t>
            </a:r>
            <a:endParaRPr lang="es-VE" sz="1600" dirty="0">
              <a:latin typeface="Helvetica" panose="020B0604020202020204" pitchFamily="34" charset="0"/>
              <a:cs typeface="Helvetica" panose="020B0604020202020204" pitchFamily="34" charset="0"/>
              <a:sym typeface="Helvetica"/>
            </a:endParaRPr>
          </a:p>
        </p:txBody>
      </p:sp>
      <p:graphicFrame>
        <p:nvGraphicFramePr>
          <p:cNvPr id="2" name="Table 1"/>
          <p:cNvGraphicFramePr>
            <a:graphicFrameLocks noGrp="1"/>
          </p:cNvGraphicFramePr>
          <p:nvPr>
            <p:extLst>
              <p:ext uri="{D42A27DB-BD31-4B8C-83A1-F6EECF244321}">
                <p14:modId xmlns:p14="http://schemas.microsoft.com/office/powerpoint/2010/main" val="3972735034"/>
              </p:ext>
            </p:extLst>
          </p:nvPr>
        </p:nvGraphicFramePr>
        <p:xfrm>
          <a:off x="5105400" y="3886200"/>
          <a:ext cx="1973262" cy="544450"/>
        </p:xfrm>
        <a:graphic>
          <a:graphicData uri="http://schemas.openxmlformats.org/drawingml/2006/table">
            <a:tbl>
              <a:tblPr firstRow="1" firstCol="1" bandRow="1"/>
              <a:tblGrid>
                <a:gridCol w="1973262"/>
              </a:tblGrid>
              <a:tr h="97225">
                <a:tc>
                  <a:txBody>
                    <a:bodyPr/>
                    <a:lstStyle/>
                    <a:p>
                      <a:pPr marL="0" marR="0" algn="ctr">
                        <a:lnSpc>
                          <a:spcPct val="115000"/>
                        </a:lnSpc>
                        <a:spcBef>
                          <a:spcPts val="0"/>
                        </a:spcBef>
                        <a:spcAft>
                          <a:spcPts val="0"/>
                        </a:spcAft>
                      </a:pPr>
                      <a:r>
                        <a:rPr lang="en-US" sz="800" b="1" dirty="0" err="1" smtClean="0">
                          <a:solidFill>
                            <a:srgbClr val="000000"/>
                          </a:solidFill>
                          <a:effectLst/>
                          <a:latin typeface="+mn-lt"/>
                          <a:ea typeface="Times New Roman"/>
                          <a:cs typeface="Times New Roman"/>
                        </a:rPr>
                        <a:t>Hacia</a:t>
                      </a:r>
                      <a:r>
                        <a:rPr lang="en-US" sz="800" b="1" dirty="0" smtClean="0">
                          <a:solidFill>
                            <a:srgbClr val="000000"/>
                          </a:solidFill>
                          <a:effectLst/>
                          <a:latin typeface="+mn-lt"/>
                          <a:ea typeface="Times New Roman"/>
                          <a:cs typeface="Times New Roman"/>
                        </a:rPr>
                        <a:t> RL.2.9  DOK </a:t>
                      </a:r>
                      <a:r>
                        <a:rPr lang="en-US" sz="800" b="1" dirty="0">
                          <a:solidFill>
                            <a:srgbClr val="000000"/>
                          </a:solidFill>
                          <a:effectLst/>
                          <a:latin typeface="+mn-lt"/>
                          <a:ea typeface="Times New Roman"/>
                          <a:cs typeface="Times New Roman"/>
                        </a:rPr>
                        <a:t>2 - Ck</a:t>
                      </a:r>
                      <a:endParaRPr lang="en-US" sz="800" dirty="0">
                        <a:effectLst/>
                        <a:latin typeface="+mn-lt"/>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388899">
                <a:tc>
                  <a:txBody>
                    <a:bodyPr/>
                    <a:lstStyle/>
                    <a:p>
                      <a:pPr marL="0" marR="0" algn="l">
                        <a:lnSpc>
                          <a:spcPct val="115000"/>
                        </a:lnSpc>
                        <a:spcBef>
                          <a:spcPts val="0"/>
                        </a:spcBef>
                        <a:spcAft>
                          <a:spcPts val="0"/>
                        </a:spcAft>
                      </a:pPr>
                      <a:r>
                        <a:rPr lang="es-ES" sz="800" b="1" dirty="0" smtClean="0">
                          <a:effectLst/>
                          <a:latin typeface="+mn-lt"/>
                          <a:ea typeface="Times New Roman"/>
                          <a:cs typeface="Times New Roman"/>
                        </a:rPr>
                        <a:t>Identifica detalles que son iguales y diferentes en dos versiones del mismo cuento y explica por qué (hace generalizaciones).</a:t>
                      </a:r>
                      <a:endParaRPr lang="en-US" sz="800" dirty="0">
                        <a:effectLst/>
                        <a:latin typeface="+mn-lt"/>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56717544"/>
              </p:ext>
            </p:extLst>
          </p:nvPr>
        </p:nvGraphicFramePr>
        <p:xfrm>
          <a:off x="4884667" y="8534400"/>
          <a:ext cx="2278062" cy="594697"/>
        </p:xfrm>
        <a:graphic>
          <a:graphicData uri="http://schemas.openxmlformats.org/drawingml/2006/table">
            <a:tbl>
              <a:tblPr firstRow="1" firstCol="1" bandRow="1"/>
              <a:tblGrid>
                <a:gridCol w="2278062"/>
              </a:tblGrid>
              <a:tr h="110526">
                <a:tc>
                  <a:txBody>
                    <a:bodyPr/>
                    <a:lstStyle/>
                    <a:p>
                      <a:pPr marL="0" marR="0" algn="ctr">
                        <a:lnSpc>
                          <a:spcPct val="115000"/>
                        </a:lnSpc>
                        <a:spcBef>
                          <a:spcPts val="0"/>
                        </a:spcBef>
                        <a:spcAft>
                          <a:spcPts val="0"/>
                        </a:spcAft>
                      </a:pPr>
                      <a:r>
                        <a:rPr lang="en-US" sz="800" b="1" dirty="0" err="1" smtClean="0">
                          <a:solidFill>
                            <a:srgbClr val="000000"/>
                          </a:solidFill>
                          <a:effectLst/>
                          <a:latin typeface="+mn-lt"/>
                          <a:ea typeface="Times New Roman"/>
                          <a:cs typeface="Times New Roman"/>
                        </a:rPr>
                        <a:t>Hacia</a:t>
                      </a:r>
                      <a:r>
                        <a:rPr lang="en-US" sz="800" b="1" dirty="0" smtClean="0">
                          <a:solidFill>
                            <a:srgbClr val="000000"/>
                          </a:solidFill>
                          <a:effectLst/>
                          <a:latin typeface="+mn-lt"/>
                          <a:ea typeface="Times New Roman"/>
                          <a:cs typeface="Times New Roman"/>
                        </a:rPr>
                        <a:t> RL.2.9  DOK </a:t>
                      </a:r>
                      <a:r>
                        <a:rPr lang="en-US" sz="800" b="1" dirty="0">
                          <a:solidFill>
                            <a:srgbClr val="000000"/>
                          </a:solidFill>
                          <a:effectLst/>
                          <a:latin typeface="+mn-lt"/>
                          <a:ea typeface="Times New Roman"/>
                          <a:cs typeface="Times New Roman"/>
                        </a:rPr>
                        <a:t>2 - ANp</a:t>
                      </a:r>
                      <a:endParaRPr lang="en-US" sz="800" dirty="0">
                        <a:effectLst/>
                        <a:latin typeface="+mn-lt"/>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r>
              <a:tr h="462680">
                <a:tc>
                  <a:txBody>
                    <a:bodyPr/>
                    <a:lstStyle/>
                    <a:p>
                      <a:pPr marL="0" marR="0" algn="l">
                        <a:lnSpc>
                          <a:spcPct val="115000"/>
                        </a:lnSpc>
                        <a:spcBef>
                          <a:spcPts val="0"/>
                        </a:spcBef>
                        <a:spcAft>
                          <a:spcPts val="0"/>
                        </a:spcAft>
                      </a:pPr>
                      <a:r>
                        <a:rPr lang="es-ES" sz="800" b="1" dirty="0" smtClean="0">
                          <a:effectLst/>
                          <a:latin typeface="+mn-lt"/>
                          <a:ea typeface="Times New Roman"/>
                          <a:cs typeface="Times New Roman"/>
                        </a:rPr>
                        <a:t>Compara y contrasta elementos literarios (personajes, escenario, eventos, retos y conclusión) entre dos o más versiones del mismo cuento.</a:t>
                      </a:r>
                      <a:endParaRPr lang="en-US" sz="800" dirty="0">
                        <a:effectLst/>
                        <a:latin typeface="+mn-lt"/>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pSp>
        <p:nvGrpSpPr>
          <p:cNvPr id="21" name="Group 20"/>
          <p:cNvGrpSpPr/>
          <p:nvPr/>
        </p:nvGrpSpPr>
        <p:grpSpPr>
          <a:xfrm>
            <a:off x="755388" y="1536722"/>
            <a:ext cx="242892" cy="1695297"/>
            <a:chOff x="1020654" y="5944464"/>
            <a:chExt cx="242892" cy="1695297"/>
          </a:xfrm>
        </p:grpSpPr>
        <p:sp>
          <p:nvSpPr>
            <p:cNvPr id="24" name="Shape 89"/>
            <p:cNvSpPr/>
            <p:nvPr/>
          </p:nvSpPr>
          <p:spPr>
            <a:xfrm>
              <a:off x="1020655" y="5944464"/>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6" name="Shape 90"/>
            <p:cNvSpPr/>
            <p:nvPr/>
          </p:nvSpPr>
          <p:spPr>
            <a:xfrm>
              <a:off x="1020655" y="6446915"/>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7" name="Shape 91"/>
            <p:cNvSpPr/>
            <p:nvPr/>
          </p:nvSpPr>
          <p:spPr>
            <a:xfrm>
              <a:off x="1020655" y="6897823"/>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8" name="Shape 92"/>
            <p:cNvSpPr/>
            <p:nvPr/>
          </p:nvSpPr>
          <p:spPr>
            <a:xfrm>
              <a:off x="1020654" y="7400274"/>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grpSp>
        <p:nvGrpSpPr>
          <p:cNvPr id="35" name="Group 34"/>
          <p:cNvGrpSpPr/>
          <p:nvPr/>
        </p:nvGrpSpPr>
        <p:grpSpPr>
          <a:xfrm>
            <a:off x="755390" y="5758715"/>
            <a:ext cx="242891" cy="1654377"/>
            <a:chOff x="1020655" y="5949396"/>
            <a:chExt cx="242891" cy="1654377"/>
          </a:xfrm>
        </p:grpSpPr>
        <p:sp>
          <p:nvSpPr>
            <p:cNvPr id="36" name="Shape 89"/>
            <p:cNvSpPr/>
            <p:nvPr/>
          </p:nvSpPr>
          <p:spPr>
            <a:xfrm>
              <a:off x="1020655" y="594939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37" name="Shape 90"/>
            <p:cNvSpPr/>
            <p:nvPr/>
          </p:nvSpPr>
          <p:spPr>
            <a:xfrm>
              <a:off x="1020655" y="6416454"/>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38" name="Shape 91"/>
            <p:cNvSpPr/>
            <p:nvPr/>
          </p:nvSpPr>
          <p:spPr>
            <a:xfrm>
              <a:off x="1020655" y="6895425"/>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39" name="Shape 92"/>
            <p:cNvSpPr/>
            <p:nvPr/>
          </p:nvSpPr>
          <p:spPr>
            <a:xfrm>
              <a:off x="1020655" y="736428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spTree>
    <p:extLst>
      <p:ext uri="{BB962C8B-B14F-4D97-AF65-F5344CB8AC3E}">
        <p14:creationId xmlns:p14="http://schemas.microsoft.com/office/powerpoint/2010/main" val="562345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sldNum" sz="quarter" idx="4294967295"/>
          </p:nvPr>
        </p:nvSpPr>
        <p:spPr>
          <a:xfrm>
            <a:off x="6590147" y="9470009"/>
            <a:ext cx="842011" cy="30083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pPr lvl="0">
                <a:defRPr sz="1800">
                  <a:solidFill>
                    <a:srgbClr val="000000"/>
                  </a:solidFill>
                </a:defRPr>
              </a:pPr>
              <a:t>29</a:t>
            </a:fld>
            <a:endParaRPr sz="1200" dirty="0">
              <a:solidFill>
                <a:srgbClr val="888888"/>
              </a:solidFill>
            </a:endParaRPr>
          </a:p>
        </p:txBody>
      </p:sp>
      <p:graphicFrame>
        <p:nvGraphicFramePr>
          <p:cNvPr id="135" name="Table 135"/>
          <p:cNvGraphicFramePr/>
          <p:nvPr>
            <p:extLst>
              <p:ext uri="{D42A27DB-BD31-4B8C-83A1-F6EECF244321}">
                <p14:modId xmlns:p14="http://schemas.microsoft.com/office/powerpoint/2010/main" val="4028310698"/>
              </p:ext>
            </p:extLst>
          </p:nvPr>
        </p:nvGraphicFramePr>
        <p:xfrm>
          <a:off x="457200" y="4724400"/>
          <a:ext cx="7043739" cy="3724288"/>
        </p:xfrm>
        <a:graphic>
          <a:graphicData uri="http://schemas.openxmlformats.org/drawingml/2006/table">
            <a:tbl>
              <a:tblPr/>
              <a:tblGrid>
                <a:gridCol w="7043739"/>
              </a:tblGrid>
              <a:tr h="174404">
                <a:tc>
                  <a:txBody>
                    <a:bodyPr/>
                    <a:lstStyle/>
                    <a:p>
                      <a:pPr marL="338138" marR="0" lvl="0" indent="-338138" algn="l" defTabSz="1018809" rtl="0" eaLnBrk="1" fontAlgn="auto" latinLnBrk="0" hangingPunct="1">
                        <a:lnSpc>
                          <a:spcPct val="115000"/>
                        </a:lnSpc>
                        <a:spcBef>
                          <a:spcPts val="0"/>
                        </a:spcBef>
                        <a:spcAft>
                          <a:spcPts val="0"/>
                        </a:spcAft>
                        <a:buClrTx/>
                        <a:buSzTx/>
                        <a:buFontTx/>
                        <a:buNone/>
                        <a:tabLst/>
                        <a:defRPr sz="1800" b="0" i="0"/>
                      </a:pPr>
                      <a:r>
                        <a:rPr lang="en-US" sz="1600" b="1" dirty="0" smtClean="0">
                          <a:latin typeface="Helvetica" panose="020B0604020202020204" pitchFamily="34" charset="0"/>
                          <a:cs typeface="Helvetica" panose="020B0604020202020204" pitchFamily="34" charset="0"/>
                        </a:rPr>
                        <a:t>8</a:t>
                      </a:r>
                      <a:r>
                        <a:rPr sz="1600" b="1" dirty="0" smtClean="0">
                          <a:latin typeface="Helvetica" panose="020B0604020202020204" pitchFamily="34" charset="0"/>
                          <a:cs typeface="Helvetica" panose="020B0604020202020204" pitchFamily="34" charset="0"/>
                        </a:rPr>
                        <a:t>. </a:t>
                      </a:r>
                      <a:r>
                        <a:rPr sz="1600" dirty="0" smtClean="0">
                          <a:latin typeface="Helvetica" panose="020B0604020202020204" pitchFamily="34" charset="0"/>
                          <a:cs typeface="Helvetica" panose="020B0604020202020204" pitchFamily="34" charset="0"/>
                        </a:rPr>
                        <a:t> </a:t>
                      </a:r>
                      <a:r>
                        <a:rPr lang="es-VE" sz="1600" b="1" noProof="0" dirty="0" smtClean="0">
                          <a:latin typeface="Helvetica" panose="020B0604020202020204" pitchFamily="34" charset="0"/>
                          <a:cs typeface="Helvetica" panose="020B0604020202020204" pitchFamily="34" charset="0"/>
                        </a:rPr>
                        <a:t>¿Cómo</a:t>
                      </a:r>
                      <a:r>
                        <a:rPr lang="es-VE" sz="1600" b="1" baseline="0" noProof="0" dirty="0" smtClean="0">
                          <a:latin typeface="Helvetica" panose="020B0604020202020204" pitchFamily="34" charset="0"/>
                          <a:cs typeface="Helvetica" panose="020B0604020202020204" pitchFamily="34" charset="0"/>
                        </a:rPr>
                        <a:t> son diferentes los personajes en </a:t>
                      </a:r>
                      <a:r>
                        <a:rPr lang="es-VE" sz="1600" b="0" i="1" u="none" baseline="0" noProof="0" dirty="0" smtClean="0">
                          <a:latin typeface="Helvetica" panose="020B0604020202020204" pitchFamily="34" charset="0"/>
                          <a:cs typeface="Helvetica" panose="020B0604020202020204" pitchFamily="34" charset="0"/>
                        </a:rPr>
                        <a:t>Los patines de </a:t>
                      </a:r>
                      <a:r>
                        <a:rPr lang="es-VE" sz="1600" b="0" i="1" u="none" noProof="0" dirty="0" smtClean="0">
                          <a:latin typeface="Helvetica" panose="020B0604020202020204" pitchFamily="34" charset="0"/>
                          <a:cs typeface="Helvetica" panose="020B0604020202020204" pitchFamily="34" charset="0"/>
                        </a:rPr>
                        <a:t>Lucy</a:t>
                      </a:r>
                      <a:r>
                        <a:rPr lang="es-VE" sz="1600" b="0" i="1" u="none" baseline="0" noProof="0" dirty="0" smtClean="0">
                          <a:latin typeface="Helvetica" panose="020B0604020202020204" pitchFamily="34" charset="0"/>
                          <a:cs typeface="Helvetica" panose="020B0604020202020204" pitchFamily="34" charset="0"/>
                        </a:rPr>
                        <a:t> </a:t>
                      </a:r>
                      <a:r>
                        <a:rPr lang="es-VE" sz="1600" b="1" i="0" u="none" noProof="0" dirty="0" smtClean="0">
                          <a:latin typeface="Helvetica" panose="020B0604020202020204" pitchFamily="34" charset="0"/>
                          <a:cs typeface="Helvetica" panose="020B0604020202020204" pitchFamily="34" charset="0"/>
                        </a:rPr>
                        <a:t>y</a:t>
                      </a:r>
                      <a:r>
                        <a:rPr lang="es-VE" sz="1600" b="1" noProof="0" dirty="0" smtClean="0">
                          <a:latin typeface="Helvetica" panose="020B0604020202020204" pitchFamily="34" charset="0"/>
                          <a:cs typeface="Helvetica" panose="020B0604020202020204" pitchFamily="34" charset="0"/>
                        </a:rPr>
                        <a:t> </a:t>
                      </a:r>
                      <a:r>
                        <a:rPr lang="es-VE" sz="1600" b="0" i="1" u="none" noProof="0" dirty="0" smtClean="0">
                          <a:latin typeface="Helvetica" panose="020B0604020202020204" pitchFamily="34" charset="0"/>
                          <a:cs typeface="Helvetica" panose="020B0604020202020204" pitchFamily="34" charset="0"/>
                        </a:rPr>
                        <a:t>Patinando</a:t>
                      </a:r>
                      <a:r>
                        <a:rPr lang="es-VE" sz="1600" b="1" noProof="0" dirty="0" smtClean="0">
                          <a:latin typeface="Helvetica" panose="020B0604020202020204" pitchFamily="34" charset="0"/>
                          <a:cs typeface="Helvetica" panose="020B0604020202020204" pitchFamily="34" charset="0"/>
                        </a:rPr>
                        <a:t> ?  ¿Cómo</a:t>
                      </a:r>
                      <a:r>
                        <a:rPr lang="es-VE" sz="1600" b="1" baseline="0" noProof="0" dirty="0" smtClean="0">
                          <a:latin typeface="Helvetica" panose="020B0604020202020204" pitchFamily="34" charset="0"/>
                          <a:cs typeface="Helvetica" panose="020B0604020202020204" pitchFamily="34" charset="0"/>
                        </a:rPr>
                        <a:t> son </a:t>
                      </a:r>
                      <a:r>
                        <a:rPr lang="es-VE" sz="1600" b="1" baseline="0" noProof="0" dirty="0" smtClean="0">
                          <a:solidFill>
                            <a:schemeClr val="tx1"/>
                          </a:solidFill>
                          <a:latin typeface="Helvetica" panose="020B0604020202020204" pitchFamily="34" charset="0"/>
                          <a:cs typeface="Helvetica" panose="020B0604020202020204" pitchFamily="34" charset="0"/>
                        </a:rPr>
                        <a:t>similares (iguales)</a:t>
                      </a:r>
                      <a:r>
                        <a:rPr lang="es-VE" sz="1600" b="1" baseline="0" noProof="0" dirty="0" smtClean="0">
                          <a:latin typeface="Helvetica" panose="020B0604020202020204" pitchFamily="34" charset="0"/>
                          <a:cs typeface="Helvetica" panose="020B0604020202020204" pitchFamily="34" charset="0"/>
                        </a:rPr>
                        <a:t>? </a:t>
                      </a:r>
                      <a:r>
                        <a:rPr lang="es-VE" sz="1600" b="1" noProof="0" dirty="0" smtClean="0">
                          <a:latin typeface="Helvetica" panose="020B0604020202020204" pitchFamily="34" charset="0"/>
                          <a:cs typeface="Helvetica" panose="020B0604020202020204" pitchFamily="34" charset="0"/>
                        </a:rPr>
                        <a:t>Utiliza</a:t>
                      </a:r>
                      <a:r>
                        <a:rPr lang="es-VE" sz="1600" b="1" baseline="0" noProof="0" dirty="0" smtClean="0">
                          <a:latin typeface="Helvetica" panose="020B0604020202020204" pitchFamily="34" charset="0"/>
                          <a:cs typeface="Helvetica" panose="020B0604020202020204" pitchFamily="34" charset="0"/>
                        </a:rPr>
                        <a:t> </a:t>
                      </a:r>
                      <a:r>
                        <a:rPr lang="es-VE" sz="1600" b="1" noProof="0" dirty="0" smtClean="0">
                          <a:latin typeface="Helvetica" panose="020B0604020202020204" pitchFamily="34" charset="0"/>
                          <a:cs typeface="Helvetica" panose="020B0604020202020204" pitchFamily="34" charset="0"/>
                        </a:rPr>
                        <a:t>detalles</a:t>
                      </a:r>
                      <a:r>
                        <a:rPr lang="es-VE" sz="1600" b="1" baseline="0" noProof="0" dirty="0" smtClean="0">
                          <a:latin typeface="Helvetica" panose="020B0604020202020204" pitchFamily="34" charset="0"/>
                          <a:cs typeface="Helvetica" panose="020B0604020202020204" pitchFamily="34" charset="0"/>
                        </a:rPr>
                        <a:t> y ejemplos de ambos textos para apoyar tu respuesta.</a:t>
                      </a:r>
                      <a:endParaRPr lang="es-VE" sz="1600" b="1" noProof="0" dirty="0" smtClean="0">
                        <a:latin typeface="Helvetica" panose="020B0604020202020204" pitchFamily="34" charset="0"/>
                        <a:cs typeface="Helvetica" panose="020B0604020202020204" pitchFamily="34" charset="0"/>
                      </a:endParaRPr>
                    </a:p>
                    <a:p>
                      <a:pPr marL="338138" marR="0" lvl="0" indent="-338138" algn="l" defTabSz="1018809" rtl="0" eaLnBrk="1" fontAlgn="auto" latinLnBrk="0" hangingPunct="1">
                        <a:lnSpc>
                          <a:spcPct val="115000"/>
                        </a:lnSpc>
                        <a:spcBef>
                          <a:spcPts val="0"/>
                        </a:spcBef>
                        <a:spcAft>
                          <a:spcPts val="0"/>
                        </a:spcAft>
                        <a:buClrTx/>
                        <a:buSzTx/>
                        <a:buFontTx/>
                        <a:buNone/>
                        <a:tabLst/>
                        <a:defRPr sz="1800" b="0" i="0"/>
                      </a:pPr>
                      <a:endParaRPr lang="en-US" sz="1600" b="1" dirty="0" smtClean="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miter lim="400000"/>
                    </a:lnT>
                    <a:lnB w="12700" cap="flat" cmpd="sng" algn="ctr">
                      <a:solidFill>
                        <a:schemeClr val="tx1"/>
                      </a:solidFill>
                      <a:prstDash val="solid"/>
                      <a:round/>
                      <a:headEnd type="none" w="med" len="med"/>
                      <a:tailEnd type="none" w="med" len="med"/>
                    </a:lnB>
                  </a:tcPr>
                </a:tc>
              </a:tr>
              <a:tr h="158424">
                <a:tc>
                  <a:txBody>
                    <a:bodyPr/>
                    <a:lstStyle/>
                    <a:p>
                      <a:pPr lvl="0" algn="l">
                        <a:defRPr sz="1800" b="0" i="0"/>
                      </a:pPr>
                      <a:r>
                        <a:rPr sz="1400" dirty="0">
                          <a:latin typeface="Helvetica" panose="020B0604020202020204" pitchFamily="34" charset="0"/>
                          <a:cs typeface="Helvetica" panose="020B0604020202020204" pitchFamily="34" charset="0"/>
                        </a:rPr>
                        <a:t> </a:t>
                      </a: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684">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136944">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chemeClr val="tx1"/>
                      </a:solidFill>
                      <a:prstDash val="solid"/>
                      <a:round/>
                      <a:headEnd type="none" w="med" len="med"/>
                      <a:tailEnd type="none" w="med" len="med"/>
                    </a:lnB>
                  </a:tcPr>
                </a:tc>
              </a:tr>
            </a:tbl>
          </a:graphicData>
        </a:graphic>
      </p:graphicFrame>
      <p:graphicFrame>
        <p:nvGraphicFramePr>
          <p:cNvPr id="136" name="Table 136"/>
          <p:cNvGraphicFramePr/>
          <p:nvPr>
            <p:extLst>
              <p:ext uri="{D42A27DB-BD31-4B8C-83A1-F6EECF244321}">
                <p14:modId xmlns:p14="http://schemas.microsoft.com/office/powerpoint/2010/main" val="2682407332"/>
              </p:ext>
            </p:extLst>
          </p:nvPr>
        </p:nvGraphicFramePr>
        <p:xfrm>
          <a:off x="533400" y="266340"/>
          <a:ext cx="6858000" cy="3286320"/>
        </p:xfrm>
        <a:graphic>
          <a:graphicData uri="http://schemas.openxmlformats.org/drawingml/2006/table">
            <a:tbl>
              <a:tblPr/>
              <a:tblGrid>
                <a:gridCol w="6858000"/>
              </a:tblGrid>
              <a:tr h="876660">
                <a:tc>
                  <a:txBody>
                    <a:bodyPr/>
                    <a:lstStyle/>
                    <a:p>
                      <a:pPr marL="342900" lvl="0" indent="-342900" algn="l">
                        <a:buAutoNum type="arabicPeriod" startAt="7"/>
                        <a:defRPr sz="1800" b="0" i="0"/>
                      </a:pPr>
                      <a:r>
                        <a:rPr lang="es-ES" sz="1600" b="1" baseline="0" noProof="0" dirty="0" smtClean="0">
                          <a:latin typeface="Helvetica" panose="020B0604020202020204" pitchFamily="34" charset="0"/>
                          <a:cs typeface="Helvetica" panose="020B0604020202020204" pitchFamily="34" charset="0"/>
                        </a:rPr>
                        <a:t>En el poema, </a:t>
                      </a:r>
                      <a:r>
                        <a:rPr lang="es-ES" sz="1600" b="0" i="1" baseline="0" noProof="0" dirty="0" smtClean="0">
                          <a:latin typeface="Helvetica" panose="020B0604020202020204" pitchFamily="34" charset="0"/>
                          <a:cs typeface="Helvetica" panose="020B0604020202020204" pitchFamily="34" charset="0"/>
                        </a:rPr>
                        <a:t>Patinando</a:t>
                      </a:r>
                      <a:r>
                        <a:rPr lang="es-ES" sz="1600" b="1" baseline="0" noProof="0" dirty="0" smtClean="0">
                          <a:latin typeface="Helvetica" panose="020B0604020202020204" pitchFamily="34" charset="0"/>
                          <a:cs typeface="Helvetica" panose="020B0604020202020204" pitchFamily="34" charset="0"/>
                        </a:rPr>
                        <a:t>, ¿cómo probablemente se siente el autor acerca de patinar? Incluye detalles suficientes del poema para apoyar tu respuesta.</a:t>
                      </a:r>
                    </a:p>
                    <a:p>
                      <a:pPr marL="342900" lvl="0" indent="-342900" algn="l">
                        <a:buAutoNum type="arabicPeriod" startAt="7"/>
                        <a:defRPr sz="1800" b="0" i="0"/>
                      </a:pPr>
                      <a:endParaRPr lang="en-US" sz="1600" b="1" baseline="0" dirty="0" smtClean="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miter lim="400000"/>
                    </a:lnT>
                    <a:lnB w="12700" cap="flat" cmpd="sng" algn="ctr">
                      <a:solidFill>
                        <a:schemeClr val="tx1"/>
                      </a:solidFill>
                      <a:prstDash val="solid"/>
                      <a:round/>
                      <a:headEnd type="none" w="med" len="med"/>
                      <a:tailEnd type="none" w="med" len="med"/>
                    </a:lnB>
                  </a:tcPr>
                </a:tc>
              </a:tr>
              <a:tr h="157622">
                <a:tc>
                  <a:txBody>
                    <a:bodyPr/>
                    <a:lstStyle/>
                    <a:p>
                      <a:pPr lvl="0" algn="l">
                        <a:defRPr sz="1800" b="0" i="0"/>
                      </a:pPr>
                      <a:r>
                        <a:rPr sz="1400" dirty="0">
                          <a:latin typeface="Helvetica" panose="020B0604020202020204" pitchFamily="34" charset="0"/>
                          <a:cs typeface="Helvetica" panose="020B0604020202020204" pitchFamily="34" charset="0"/>
                        </a:rPr>
                        <a:t> </a:t>
                      </a: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rgbClr val="000000"/>
                      </a:solidFill>
                      <a:roun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42">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chemeClr val="tx1"/>
                      </a:solidFill>
                      <a:prstDash val="solid"/>
                      <a:round/>
                      <a:headEnd type="none" w="med" len="med"/>
                      <a:tailEnd type="none" w="med" len="med"/>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893760597"/>
              </p:ext>
            </p:extLst>
          </p:nvPr>
        </p:nvGraphicFramePr>
        <p:xfrm>
          <a:off x="5029200" y="3733800"/>
          <a:ext cx="2338876" cy="381000"/>
        </p:xfrm>
        <a:graphic>
          <a:graphicData uri="http://schemas.openxmlformats.org/drawingml/2006/table">
            <a:tbl>
              <a:tblPr firstRow="1" firstCol="1" bandRow="1"/>
              <a:tblGrid>
                <a:gridCol w="2338876"/>
              </a:tblGrid>
              <a:tr h="0">
                <a:tc>
                  <a:txBody>
                    <a:bodyPr/>
                    <a:lstStyle/>
                    <a:p>
                      <a:pPr marL="0" marR="0" algn="ctr">
                        <a:lnSpc>
                          <a:spcPct val="100000"/>
                        </a:lnSpc>
                        <a:spcBef>
                          <a:spcPts val="0"/>
                        </a:spcBef>
                        <a:spcAft>
                          <a:spcPts val="0"/>
                        </a:spcAft>
                      </a:pPr>
                      <a:r>
                        <a:rPr lang="en-US" sz="800" b="1" dirty="0" err="1" smtClean="0">
                          <a:solidFill>
                            <a:srgbClr val="000000"/>
                          </a:solidFill>
                          <a:effectLst/>
                          <a:latin typeface="+mn-lt"/>
                          <a:ea typeface="Times New Roman"/>
                          <a:cs typeface="Times New Roman"/>
                        </a:rPr>
                        <a:t>Hacia</a:t>
                      </a:r>
                      <a:r>
                        <a:rPr lang="en-US" sz="800" b="1" dirty="0" smtClean="0">
                          <a:solidFill>
                            <a:srgbClr val="000000"/>
                          </a:solidFill>
                          <a:effectLst/>
                          <a:latin typeface="+mn-lt"/>
                          <a:ea typeface="Times New Roman"/>
                          <a:cs typeface="Times New Roman"/>
                        </a:rPr>
                        <a:t> RL.2.6 DOK </a:t>
                      </a:r>
                      <a:r>
                        <a:rPr lang="en-US" sz="800" b="1" dirty="0">
                          <a:solidFill>
                            <a:srgbClr val="000000"/>
                          </a:solidFill>
                          <a:effectLst/>
                          <a:latin typeface="+mn-lt"/>
                          <a:ea typeface="Times New Roman"/>
                          <a:cs typeface="Times New Roman"/>
                        </a:rPr>
                        <a:t>3 - APx</a:t>
                      </a:r>
                      <a:endParaRPr lang="en-US" sz="800" dirty="0">
                        <a:effectLst/>
                        <a:latin typeface="+mn-lt"/>
                        <a:ea typeface="Calibri"/>
                        <a:cs typeface="Times New Roman"/>
                      </a:endParaRPr>
                    </a:p>
                  </a:txBody>
                  <a:tcPr marL="34376" marR="3437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E3BC"/>
                    </a:solidFill>
                  </a:tcPr>
                </a:tc>
              </a:tr>
              <a:tr h="259080">
                <a:tc>
                  <a:txBody>
                    <a:bodyPr/>
                    <a:lstStyle/>
                    <a:p>
                      <a:pPr marL="0" marR="0" algn="l">
                        <a:lnSpc>
                          <a:spcPct val="100000"/>
                        </a:lnSpc>
                        <a:spcBef>
                          <a:spcPts val="0"/>
                        </a:spcBef>
                        <a:spcAft>
                          <a:spcPts val="0"/>
                        </a:spcAft>
                      </a:pPr>
                      <a:r>
                        <a:rPr lang="es-ES" sz="800" b="1" dirty="0" smtClean="0">
                          <a:effectLst/>
                          <a:latin typeface="+mn-lt"/>
                          <a:ea typeface="Calibri"/>
                          <a:cs typeface="Times New Roman"/>
                        </a:rPr>
                        <a:t>Reconoce los diferentes puntos de vista de diferentes personajes mediante su diálogo en el texto.</a:t>
                      </a:r>
                      <a:endParaRPr lang="en-US" sz="800" b="1" dirty="0" smtClean="0">
                        <a:effectLst/>
                        <a:latin typeface="+mn-lt"/>
                        <a:ea typeface="Calibri"/>
                        <a:cs typeface="Times New Roman"/>
                      </a:endParaRPr>
                    </a:p>
                  </a:txBody>
                  <a:tcPr marL="34376" marR="343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921481707"/>
              </p:ext>
            </p:extLst>
          </p:nvPr>
        </p:nvGraphicFramePr>
        <p:xfrm>
          <a:off x="4572000" y="8610600"/>
          <a:ext cx="2904588" cy="553180"/>
        </p:xfrm>
        <a:graphic>
          <a:graphicData uri="http://schemas.openxmlformats.org/drawingml/2006/table">
            <a:tbl>
              <a:tblPr firstRow="1" firstCol="1" bandRow="1"/>
              <a:tblGrid>
                <a:gridCol w="2904588"/>
              </a:tblGrid>
              <a:tr h="112237">
                <a:tc>
                  <a:txBody>
                    <a:bodyPr/>
                    <a:lstStyle/>
                    <a:p>
                      <a:pPr marL="0" marR="0" algn="ctr">
                        <a:lnSpc>
                          <a:spcPct val="115000"/>
                        </a:lnSpc>
                        <a:spcBef>
                          <a:spcPts val="0"/>
                        </a:spcBef>
                        <a:spcAft>
                          <a:spcPts val="0"/>
                        </a:spcAft>
                      </a:pPr>
                      <a:r>
                        <a:rPr lang="en-US" sz="800" b="1" dirty="0" err="1" smtClean="0">
                          <a:solidFill>
                            <a:srgbClr val="000000"/>
                          </a:solidFill>
                          <a:effectLst/>
                          <a:latin typeface="+mn-lt"/>
                          <a:ea typeface="Times New Roman"/>
                          <a:cs typeface="Times New Roman"/>
                        </a:rPr>
                        <a:t>Hacia</a:t>
                      </a:r>
                      <a:r>
                        <a:rPr lang="en-US" sz="800" b="1" dirty="0" smtClean="0">
                          <a:solidFill>
                            <a:srgbClr val="000000"/>
                          </a:solidFill>
                          <a:effectLst/>
                          <a:latin typeface="+mn-lt"/>
                          <a:ea typeface="Times New Roman"/>
                          <a:cs typeface="Times New Roman"/>
                        </a:rPr>
                        <a:t> RL.2.9    DOK </a:t>
                      </a:r>
                      <a:r>
                        <a:rPr lang="en-US" sz="800" b="1" dirty="0">
                          <a:solidFill>
                            <a:srgbClr val="000000"/>
                          </a:solidFill>
                          <a:effectLst/>
                          <a:latin typeface="+mn-lt"/>
                          <a:ea typeface="Times New Roman"/>
                          <a:cs typeface="Times New Roman"/>
                        </a:rPr>
                        <a:t>4 - SYU</a:t>
                      </a:r>
                      <a:endParaRPr lang="en-US" sz="800" dirty="0">
                        <a:effectLst/>
                        <a:latin typeface="+mn-lt"/>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r>
              <a:tr h="421163">
                <a:tc>
                  <a:txBody>
                    <a:bodyPr/>
                    <a:lstStyle/>
                    <a:p>
                      <a:pPr marL="0" marR="0" algn="l">
                        <a:lnSpc>
                          <a:spcPct val="115000"/>
                        </a:lnSpc>
                        <a:spcBef>
                          <a:spcPts val="0"/>
                        </a:spcBef>
                        <a:spcAft>
                          <a:spcPts val="0"/>
                        </a:spcAft>
                      </a:pPr>
                      <a:r>
                        <a:rPr lang="es-ES" sz="800" b="1" dirty="0" smtClean="0">
                          <a:effectLst/>
                          <a:latin typeface="+mn-lt"/>
                          <a:ea typeface="Calibri"/>
                          <a:cs typeface="Helvetica"/>
                        </a:rPr>
                        <a:t>Sintetiza dos versiones del mismo cuento al comparar y contrastar cómo  eventos específicos son presentados para poder llegar a una conclusión acerca de cuentos de diferentes culturas.</a:t>
                      </a:r>
                      <a:endParaRPr lang="en-US" sz="800" dirty="0">
                        <a:effectLst/>
                        <a:latin typeface="+mn-lt"/>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7" name="Shape 103"/>
          <p:cNvSpPr/>
          <p:nvPr/>
        </p:nvSpPr>
        <p:spPr>
          <a:xfrm>
            <a:off x="524413" y="4419600"/>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Tree>
    <p:extLst>
      <p:ext uri="{BB962C8B-B14F-4D97-AF65-F5344CB8AC3E}">
        <p14:creationId xmlns:p14="http://schemas.microsoft.com/office/powerpoint/2010/main" val="3326872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6318" y="347201"/>
            <a:ext cx="2824832" cy="130981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vert="horz" lIns="93679" tIns="46840" rIns="93679" bIns="46840" rtlCol="0" anchor="ctr"/>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nvPr>
        </p:nvGraphicFramePr>
        <p:xfrm>
          <a:off x="1268615" y="838200"/>
          <a:ext cx="5289348" cy="6435418"/>
        </p:xfrm>
        <a:graphic>
          <a:graphicData uri="http://schemas.openxmlformats.org/drawingml/2006/table">
            <a:tbl>
              <a:tblPr firstRow="1" bandRow="1">
                <a:tableStyleId>{5940675A-B579-460E-94D1-54222C63F5DA}</a:tableStyleId>
              </a:tblPr>
              <a:tblGrid>
                <a:gridCol w="2686653"/>
                <a:gridCol w="2602695"/>
              </a:tblGrid>
              <a:tr h="1336412">
                <a:tc gridSpan="2">
                  <a:txBody>
                    <a:bodyPr/>
                    <a:lstStyle/>
                    <a:p>
                      <a:pPr algn="ctr"/>
                      <a:endParaRPr kumimoji="0" lang="es-419"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s-419" sz="15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5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500" b="1" i="0" u="none" strike="noStrike" kern="1200" cap="none" spc="0" normalizeH="0" baseline="0" noProof="0" dirty="0" smtClean="0">
                          <a:ln>
                            <a:noFill/>
                          </a:ln>
                          <a:solidFill>
                            <a:prstClr val="black"/>
                          </a:solidFill>
                          <a:effectLst/>
                          <a:uLnTx/>
                          <a:uFillTx/>
                          <a:latin typeface="+mn-lt"/>
                          <a:ea typeface="+mn-ea"/>
                          <a:cs typeface="+mn-cs"/>
                        </a:rPr>
                        <a:t> de HSD.   </a:t>
                      </a:r>
                      <a:endParaRPr lang="es-419" sz="2200" noProof="0" dirty="0"/>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Benson</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a:t>
                      </a: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Union</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Jamie</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Lentz</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Mooberry</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Anne</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Berg</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Maines</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Quatama</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Aliceson</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Brandt</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McLain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Carlson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Portinga</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Deplanche</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Judy</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Ramer</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Consultant</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Glasscock</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Imlay</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Retzlaff</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McKinney</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Sonja</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Grabel</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Rider</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Harding</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Orenco</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Rooke</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err="1" smtClean="0">
                          <a:ln>
                            <a:noFill/>
                          </a:ln>
                          <a:solidFill>
                            <a:prstClr val="black"/>
                          </a:solidFill>
                          <a:effectLst/>
                          <a:uLnTx/>
                          <a:uFillTx/>
                          <a:latin typeface="Lucida Handwriting" panose="03010101010101010101" pitchFamily="66" charset="0"/>
                          <a:ea typeface="+mn-ea"/>
                          <a:cs typeface="+mn-cs"/>
                        </a:rPr>
                        <a:t>Renae</a:t>
                      </a:r>
                      <a:r>
                        <a:rPr kumimoji="0" lang="es-419" sz="1200" b="1" i="0" u="none" strike="noStrike" kern="1200" cap="none" spc="0" normalizeH="0" baseline="0" noProof="0" smtClean="0">
                          <a:ln>
                            <a:noFill/>
                          </a:ln>
                          <a:solidFill>
                            <a:prstClr val="black"/>
                          </a:solidFill>
                          <a:effectLst/>
                          <a:uLnTx/>
                          <a:uFillTx/>
                          <a:latin typeface="Lucida Handwriting" panose="03010101010101010101" pitchFamily="66" charset="0"/>
                          <a:ea typeface="+mn-ea"/>
                          <a:cs typeface="+mn-cs"/>
                        </a:rPr>
                        <a:t> Iversen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Angela</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Ginger</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Jay</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s-419" sz="1200" b="0" noProof="0" dirty="0">
                        <a:solidFill>
                          <a:srgbClr val="FF0000"/>
                        </a:solidFill>
                        <a:latin typeface="Lucida Handwriting" panose="03010101010101010101" pitchFamily="66" charset="0"/>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279509" y="-14602"/>
            <a:ext cx="335832" cy="3259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9048" tIns="49523" rIns="99048" bIns="49523" numCol="1" anchor="t" anchorCtr="0" compatLnSpc="1">
            <a:prstTxWarp prst="textNoShape">
              <a:avLst/>
            </a:prstTxWarp>
          </a:bodyPr>
          <a:lstStyle/>
          <a:p>
            <a:endParaRPr lang="en-US" sz="1847"/>
          </a:p>
        </p:txBody>
      </p:sp>
      <p:graphicFrame>
        <p:nvGraphicFramePr>
          <p:cNvPr id="6" name="Table 5"/>
          <p:cNvGraphicFramePr>
            <a:graphicFrameLocks noGrp="1"/>
          </p:cNvGraphicFramePr>
          <p:nvPr>
            <p:extLst/>
          </p:nvPr>
        </p:nvGraphicFramePr>
        <p:xfrm>
          <a:off x="476995" y="8479428"/>
          <a:ext cx="7088229" cy="774459"/>
        </p:xfrm>
        <a:graphic>
          <a:graphicData uri="http://schemas.openxmlformats.org/drawingml/2006/table">
            <a:tbl>
              <a:tblPr firstRow="1" bandRow="1">
                <a:tableStyleId>{2D5ABB26-0587-4C30-8999-92F81FD0307C}</a:tableStyleId>
              </a:tblPr>
              <a:tblGrid>
                <a:gridCol w="7088229"/>
              </a:tblGrid>
              <a:tr h="774459">
                <a:tc>
                  <a:txBody>
                    <a:bodyPr/>
                    <a:lstStyle/>
                    <a:p>
                      <a:pPr algn="ctr"/>
                      <a:endParaRPr lang="en-US" sz="1500" b="1" i="1" dirty="0" smtClean="0"/>
                    </a:p>
                    <a:p>
                      <a:pPr algn="ctr"/>
                      <a:r>
                        <a:rPr lang="en-US" sz="1200" b="1" i="1" dirty="0" smtClean="0"/>
                        <a:t>Gracias a </a:t>
                      </a:r>
                      <a:r>
                        <a:rPr lang="en-US" sz="1200" b="1" i="1" dirty="0" err="1" smtClean="0"/>
                        <a:t>todos</a:t>
                      </a:r>
                      <a:r>
                        <a:rPr lang="en-US" sz="1200" b="1" i="1" dirty="0" smtClean="0"/>
                        <a:t> los que </a:t>
                      </a:r>
                      <a:r>
                        <a:rPr lang="en-US" sz="1200" b="1" i="1" dirty="0" err="1" smtClean="0"/>
                        <a:t>participaron</a:t>
                      </a:r>
                      <a:r>
                        <a:rPr lang="en-US" sz="1200" b="1" i="1" dirty="0" smtClean="0"/>
                        <a:t> </a:t>
                      </a:r>
                      <a:r>
                        <a:rPr lang="en-US" sz="1200" b="1" i="1" dirty="0" err="1" smtClean="0"/>
                        <a:t>en</a:t>
                      </a:r>
                      <a:r>
                        <a:rPr lang="en-US" sz="1200" b="1" i="1" dirty="0" smtClean="0"/>
                        <a:t> la </a:t>
                      </a:r>
                      <a:r>
                        <a:rPr lang="en-US" sz="1200" b="1" i="1" dirty="0" err="1" smtClean="0"/>
                        <a:t>traducción</a:t>
                      </a:r>
                      <a:r>
                        <a:rPr lang="en-US" sz="1200" b="1" i="1" dirty="0" smtClean="0"/>
                        <a:t> de </a:t>
                      </a:r>
                      <a:r>
                        <a:rPr lang="en-US" sz="1200" b="1" i="1" dirty="0" err="1" smtClean="0"/>
                        <a:t>esta</a:t>
                      </a:r>
                      <a:r>
                        <a:rPr lang="en-US" sz="1200" b="1" i="1" dirty="0" smtClean="0"/>
                        <a:t> </a:t>
                      </a:r>
                      <a:r>
                        <a:rPr lang="en-US" sz="1200" b="1" i="1" dirty="0" err="1" smtClean="0"/>
                        <a:t>evaluación</a:t>
                      </a:r>
                      <a:r>
                        <a:rPr lang="en-US" sz="1200" b="1" i="1" dirty="0" smtClean="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1" dirty="0" err="1" smtClean="0"/>
                        <a:t>bajo</a:t>
                      </a:r>
                      <a:r>
                        <a:rPr lang="en-US" sz="1200" b="1" i="1" dirty="0" smtClean="0"/>
                        <a:t> la </a:t>
                      </a:r>
                      <a:r>
                        <a:rPr lang="en-US" sz="1200" b="1" i="1" dirty="0" err="1" smtClean="0"/>
                        <a:t>coordinación</a:t>
                      </a:r>
                      <a:r>
                        <a:rPr lang="en-US" sz="1200" b="1" i="1" baseline="0" dirty="0" smtClean="0"/>
                        <a:t> de </a:t>
                      </a:r>
                      <a:r>
                        <a:rPr kumimoji="0" lang="en-US" sz="1200" b="1" i="1"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 y M. Mendez.</a:t>
                      </a:r>
                      <a:endParaRPr kumimoji="0" lang="es-419" sz="1200" b="1" i="1"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3899" marR="103899" marT="51949" marB="51949"/>
                </a:tc>
              </a:tr>
            </a:tbl>
          </a:graphicData>
        </a:graphic>
      </p:graphicFrame>
    </p:spTree>
    <p:extLst>
      <p:ext uri="{BB962C8B-B14F-4D97-AF65-F5344CB8AC3E}">
        <p14:creationId xmlns:p14="http://schemas.microsoft.com/office/powerpoint/2010/main" val="3465603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64326" y="9442559"/>
            <a:ext cx="609600" cy="457200"/>
          </a:xfrm>
        </p:spPr>
        <p:txBody>
          <a:bodyPr/>
          <a:lstStyle/>
          <a:p>
            <a:fld id="{F177B04D-AEB5-43ED-B9BA-B3D1EC9C9067}" type="slidenum">
              <a:rPr lang="en-US" smtClean="0"/>
              <a:pPr/>
              <a:t>30</a:t>
            </a:fld>
            <a:endParaRPr lang="en-US" dirty="0"/>
          </a:p>
        </p:txBody>
      </p:sp>
      <p:grpSp>
        <p:nvGrpSpPr>
          <p:cNvPr id="16" name="Group 15"/>
          <p:cNvGrpSpPr/>
          <p:nvPr/>
        </p:nvGrpSpPr>
        <p:grpSpPr>
          <a:xfrm>
            <a:off x="1179120" y="1214229"/>
            <a:ext cx="5428488" cy="8228330"/>
            <a:chOff x="672957" y="226350"/>
            <a:chExt cx="5428488" cy="7973966"/>
          </a:xfrm>
        </p:grpSpPr>
        <p:sp>
          <p:nvSpPr>
            <p:cNvPr id="6" name="Rectangle 4"/>
            <p:cNvSpPr>
              <a:spLocks noChangeArrowheads="1"/>
            </p:cNvSpPr>
            <p:nvPr/>
          </p:nvSpPr>
          <p:spPr bwMode="auto">
            <a:xfrm>
              <a:off x="672957" y="226350"/>
              <a:ext cx="5410200" cy="6263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defTabSz="914400"/>
              <a:r>
                <a:rPr lang="es-MX" altLang="en-US" sz="1800" i="1" dirty="0">
                  <a:latin typeface="+mn-lt"/>
                  <a:ea typeface="Calibri" pitchFamily="34" charset="0"/>
                  <a:cs typeface="Times New Roman" pitchFamily="18" charset="0"/>
                </a:rPr>
                <a:t>La historia de los patines </a:t>
              </a:r>
              <a:r>
                <a:rPr lang="es-MX" altLang="en-US" sz="1800" i="1" dirty="0" smtClean="0">
                  <a:latin typeface="+mn-lt"/>
                  <a:ea typeface="Calibri" pitchFamily="34" charset="0"/>
                  <a:cs typeface="Times New Roman" pitchFamily="18" charset="0"/>
                </a:rPr>
                <a:t>sobre ruedas</a:t>
              </a:r>
            </a:p>
            <a:p>
              <a:pPr algn="ctr" defTabSz="914400"/>
              <a:endParaRPr lang="es-MX" altLang="en-US" sz="1600" b="1" u="sng" dirty="0">
                <a:latin typeface="+mn-lt"/>
                <a:ea typeface="Calibri" pitchFamily="34" charset="0"/>
                <a:cs typeface="Times New Roman" pitchFamily="18" charset="0"/>
              </a:endParaRPr>
            </a:p>
            <a:p>
              <a:pPr algn="ctr" defTabSz="914400"/>
              <a:endParaRPr lang="es-MX" altLang="en-US" sz="700" dirty="0">
                <a:latin typeface="+mn-lt"/>
              </a:endParaRPr>
            </a:p>
            <a:p>
              <a:pPr defTabSz="914400" eaLnBrk="0" hangingPunct="0"/>
              <a:r>
                <a:rPr lang="es-MX" altLang="en-US" sz="1400" b="1" u="sng" dirty="0">
                  <a:latin typeface="+mn-lt"/>
                  <a:ea typeface="Calibri" pitchFamily="34" charset="0"/>
                  <a:cs typeface="Times New Roman" pitchFamily="18" charset="0"/>
                </a:rPr>
                <a:t>Párrafo 1</a:t>
              </a:r>
              <a:endParaRPr lang="es-MX" altLang="en-US" sz="700" dirty="0">
                <a:latin typeface="+mn-lt"/>
              </a:endParaRPr>
            </a:p>
            <a:p>
              <a:pPr defTabSz="914400" eaLnBrk="0" hangingPunct="0"/>
              <a:endParaRPr lang="es-MX" altLang="en-US" sz="1400" dirty="0">
                <a:latin typeface="+mn-lt"/>
                <a:cs typeface="Times New Roman" pitchFamily="18" charset="0"/>
              </a:endParaRPr>
            </a:p>
            <a:p>
              <a:pPr defTabSz="914400" eaLnBrk="0" hangingPunct="0"/>
              <a:endParaRPr lang="es-MX" altLang="en-US" sz="1400" dirty="0">
                <a:latin typeface="+mn-lt"/>
                <a:cs typeface="Times New Roman" pitchFamily="18" charset="0"/>
              </a:endParaRPr>
            </a:p>
            <a:p>
              <a:pPr defTabSz="914400" eaLnBrk="0" hangingPunct="0"/>
              <a:endParaRPr lang="es-MX" altLang="en-US" sz="1400" dirty="0">
                <a:latin typeface="+mn-lt"/>
                <a:cs typeface="Times New Roman" pitchFamily="18" charset="0"/>
              </a:endParaRPr>
            </a:p>
            <a:p>
              <a:endParaRPr lang="es-MX" sz="1400" b="1" u="sng" dirty="0">
                <a:latin typeface="+mn-lt"/>
              </a:endParaRPr>
            </a:p>
            <a:p>
              <a:endParaRPr lang="es-MX" sz="1400" b="1" u="sng" dirty="0">
                <a:latin typeface="+mn-lt"/>
              </a:endParaRPr>
            </a:p>
            <a:p>
              <a:r>
                <a:rPr lang="es-MX" sz="1400" b="1" u="sng" dirty="0">
                  <a:latin typeface="+mn-lt"/>
                </a:rPr>
                <a:t>Párrafo 2</a:t>
              </a:r>
              <a:endParaRPr lang="es-MX" sz="1400" dirty="0">
                <a:latin typeface="+mn-lt"/>
              </a:endParaRPr>
            </a:p>
            <a:p>
              <a:pPr defTabSz="914400" eaLnBrk="0" hangingPunct="0"/>
              <a:endParaRPr lang="es-MX" altLang="en-US" sz="1400" dirty="0">
                <a:latin typeface="+mn-lt"/>
              </a:endParaRPr>
            </a:p>
            <a:p>
              <a:pPr defTabSz="914400" eaLnBrk="0" hangingPunct="0"/>
              <a:endParaRPr lang="es-MX" altLang="en-US" sz="1400" dirty="0">
                <a:latin typeface="+mn-lt"/>
              </a:endParaRPr>
            </a:p>
            <a:p>
              <a:pPr defTabSz="914400" eaLnBrk="0" hangingPunct="0"/>
              <a:endParaRPr lang="es-MX" altLang="en-US" sz="1400" dirty="0">
                <a:latin typeface="+mn-lt"/>
              </a:endParaRPr>
            </a:p>
            <a:p>
              <a:pPr defTabSz="914400" eaLnBrk="0" hangingPunct="0"/>
              <a:endParaRPr lang="es-MX" altLang="en-US" sz="1400" dirty="0">
                <a:latin typeface="+mn-lt"/>
              </a:endParaRPr>
            </a:p>
            <a:p>
              <a:pPr defTabSz="914400" eaLnBrk="0" hangingPunct="0"/>
              <a:endParaRPr lang="es-MX" altLang="en-US" sz="1400" dirty="0">
                <a:latin typeface="+mn-lt"/>
              </a:endParaRPr>
            </a:p>
            <a:p>
              <a:pPr defTabSz="914400" eaLnBrk="0" hangingPunct="0"/>
              <a:endParaRPr lang="es-MX" altLang="en-US" sz="1400" dirty="0">
                <a:latin typeface="+mn-lt"/>
              </a:endParaRPr>
            </a:p>
            <a:p>
              <a:pPr defTabSz="914400" eaLnBrk="0" hangingPunct="0"/>
              <a:endParaRPr lang="es-MX" altLang="en-US" sz="1400" dirty="0">
                <a:latin typeface="+mn-lt"/>
              </a:endParaRPr>
            </a:p>
            <a:p>
              <a:pPr defTabSz="914400" eaLnBrk="0" hangingPunct="0"/>
              <a:endParaRPr lang="es-MX" altLang="en-US" sz="1400" dirty="0">
                <a:latin typeface="+mn-lt"/>
                <a:ea typeface="Calibri" pitchFamily="34" charset="0"/>
                <a:cs typeface="Times New Roman" pitchFamily="18" charset="0"/>
              </a:endParaRPr>
            </a:p>
            <a:p>
              <a:pPr defTabSz="914400" eaLnBrk="0" hangingPunct="0"/>
              <a:endParaRPr lang="es-MX" altLang="en-US" sz="1400" dirty="0">
                <a:latin typeface="+mn-lt"/>
                <a:ea typeface="Calibri" pitchFamily="34" charset="0"/>
                <a:cs typeface="Times New Roman" pitchFamily="18" charset="0"/>
              </a:endParaRPr>
            </a:p>
            <a:p>
              <a:pPr defTabSz="914400" eaLnBrk="0" hangingPunct="0"/>
              <a:endParaRPr lang="es-MX" altLang="en-US" sz="1400" dirty="0">
                <a:latin typeface="+mn-lt"/>
              </a:endParaRPr>
            </a:p>
            <a:p>
              <a:endParaRPr lang="es-MX" sz="1400" dirty="0">
                <a:latin typeface="+mn-lt"/>
              </a:endParaRPr>
            </a:p>
            <a:p>
              <a:endParaRPr lang="es-MX" sz="1400" dirty="0">
                <a:latin typeface="+mn-lt"/>
              </a:endParaRPr>
            </a:p>
            <a:p>
              <a:endParaRPr lang="es-MX" sz="1400" dirty="0">
                <a:latin typeface="+mn-lt"/>
              </a:endParaRPr>
            </a:p>
            <a:p>
              <a:r>
                <a:rPr lang="es-MX" sz="1400" b="1" u="sng" dirty="0">
                  <a:latin typeface="+mn-lt"/>
                </a:rPr>
                <a:t>Párrafo 3</a:t>
              </a:r>
            </a:p>
            <a:p>
              <a:pPr defTabSz="914400" eaLnBrk="0" hangingPunct="0"/>
              <a:endParaRPr lang="es-MX" altLang="en-US" sz="1400" dirty="0">
                <a:latin typeface="+mn-lt"/>
                <a:cs typeface="Times New Roman" pitchFamily="18" charset="0"/>
              </a:endParaRPr>
            </a:p>
            <a:p>
              <a:pPr defTabSz="914400" eaLnBrk="0" hangingPunct="0"/>
              <a:endParaRPr lang="es-MX" altLang="en-US" sz="1400" dirty="0">
                <a:latin typeface="+mn-lt"/>
                <a:cs typeface="Times New Roman" pitchFamily="18" charset="0"/>
              </a:endParaRPr>
            </a:p>
            <a:p>
              <a:pPr defTabSz="914400" eaLnBrk="0" hangingPunct="0"/>
              <a:endParaRPr lang="es-MX" altLang="en-US" sz="1400" dirty="0">
                <a:latin typeface="+mn-lt"/>
                <a:cs typeface="Times New Roman" pitchFamily="18" charset="0"/>
              </a:endParaRPr>
            </a:p>
            <a:p>
              <a:pPr defTabSz="914400" eaLnBrk="0" hangingPunct="0"/>
              <a:endParaRPr lang="es-MX" altLang="en-US" sz="1400" dirty="0">
                <a:latin typeface="+mn-lt"/>
                <a:cs typeface="Times New Roman" pitchFamily="18" charset="0"/>
              </a:endParaRPr>
            </a:p>
            <a:p>
              <a:pPr defTabSz="914400" eaLnBrk="0" hangingPunct="0"/>
              <a:endParaRPr lang="es-MX" altLang="en-US" sz="700" dirty="0">
                <a:latin typeface="+mn-lt"/>
              </a:endParaRPr>
            </a:p>
            <a:p>
              <a:pPr defTabSz="914400" eaLnBrk="0" hangingPunct="0"/>
              <a:endParaRPr lang="es-MX" altLang="en-US" sz="1800" dirty="0">
                <a:latin typeface="+mn-lt"/>
              </a:endParaRPr>
            </a:p>
          </p:txBody>
        </p:sp>
        <p:grpSp>
          <p:nvGrpSpPr>
            <p:cNvPr id="9" name="Group 8"/>
            <p:cNvGrpSpPr/>
            <p:nvPr/>
          </p:nvGrpSpPr>
          <p:grpSpPr>
            <a:xfrm>
              <a:off x="4348845" y="577061"/>
              <a:ext cx="1752600" cy="1541576"/>
              <a:chOff x="4348845" y="577061"/>
              <a:chExt cx="1752600" cy="1541576"/>
            </a:xfrm>
          </p:grpSpPr>
          <p:pic>
            <p:nvPicPr>
              <p:cNvPr id="3075" name="yui_3_5_1_1_1389378345462_900" descr="https://sp2.yimg.com/ib/th?id=H.4974994946001690&amp;pid=15.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59257" y="577061"/>
                <a:ext cx="1140207" cy="14015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Text Box 2"/>
              <p:cNvSpPr txBox="1">
                <a:spLocks noChangeArrowheads="1"/>
              </p:cNvSpPr>
              <p:nvPr/>
            </p:nvSpPr>
            <p:spPr bwMode="auto">
              <a:xfrm>
                <a:off x="4348845" y="1980138"/>
                <a:ext cx="1752600" cy="1384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defTabSz="914400" fontAlgn="base">
                  <a:spcBef>
                    <a:spcPct val="0"/>
                  </a:spcBef>
                  <a:spcAft>
                    <a:spcPct val="0"/>
                  </a:spcAft>
                </a:pPr>
                <a:r>
                  <a:rPr lang="es-MX" altLang="en-US" sz="900" b="1" dirty="0">
                    <a:solidFill>
                      <a:srgbClr val="4F81BD"/>
                    </a:solidFill>
                    <a:ea typeface="Calibri" pitchFamily="34" charset="0"/>
                    <a:cs typeface="Times New Roman" pitchFamily="18" charset="0"/>
                  </a:rPr>
                  <a:t>Figura 1: Los patines de John </a:t>
                </a:r>
                <a:r>
                  <a:rPr lang="es-MX" altLang="en-US" sz="900" b="1" dirty="0" err="1">
                    <a:solidFill>
                      <a:srgbClr val="4F81BD"/>
                    </a:solidFill>
                    <a:ea typeface="Calibri" pitchFamily="34" charset="0"/>
                    <a:cs typeface="Times New Roman" pitchFamily="18" charset="0"/>
                  </a:rPr>
                  <a:t>Merlin</a:t>
                </a:r>
                <a:r>
                  <a:rPr lang="es-MX" altLang="en-US" sz="900" b="1" dirty="0">
                    <a:solidFill>
                      <a:srgbClr val="4F81BD"/>
                    </a:solidFill>
                    <a:ea typeface="Calibri" pitchFamily="34" charset="0"/>
                    <a:cs typeface="Times New Roman" pitchFamily="18" charset="0"/>
                  </a:rPr>
                  <a:t>.</a:t>
                </a:r>
                <a:endParaRPr lang="es-MX" altLang="en-US" sz="1800" dirty="0">
                  <a:cs typeface="Arial" pitchFamily="34" charset="0"/>
                </a:endParaRPr>
              </a:p>
            </p:txBody>
          </p:sp>
        </p:grpSp>
        <p:grpSp>
          <p:nvGrpSpPr>
            <p:cNvPr id="8" name="Group 7"/>
            <p:cNvGrpSpPr/>
            <p:nvPr/>
          </p:nvGrpSpPr>
          <p:grpSpPr>
            <a:xfrm>
              <a:off x="2475520" y="6782906"/>
              <a:ext cx="1913339" cy="1417410"/>
              <a:chOff x="2475520" y="6782906"/>
              <a:chExt cx="1913339" cy="1417410"/>
            </a:xfrm>
          </p:grpSpPr>
          <p:pic>
            <p:nvPicPr>
              <p:cNvPr id="12" name="irc_mi" descr="http://www.rollerdisco.cz/images/Hannah_invention_report_2007_html_38a57dc9.jpg"/>
              <p:cNvPicPr/>
              <p:nvPr/>
            </p:nvPicPr>
            <p:blipFill>
              <a:blip r:embed="rId3" cstate="print"/>
              <a:srcRect/>
              <a:stretch>
                <a:fillRect/>
              </a:stretch>
            </p:blipFill>
            <p:spPr bwMode="auto">
              <a:xfrm>
                <a:off x="2475520" y="6782906"/>
                <a:ext cx="1715135" cy="1304290"/>
              </a:xfrm>
              <a:prstGeom prst="rect">
                <a:avLst/>
              </a:prstGeom>
              <a:noFill/>
              <a:ln w="9525">
                <a:noFill/>
                <a:miter lim="800000"/>
                <a:headEnd/>
                <a:tailEnd/>
              </a:ln>
            </p:spPr>
          </p:pic>
          <p:sp>
            <p:nvSpPr>
              <p:cNvPr id="11" name="Text Box 2"/>
              <p:cNvSpPr txBox="1">
                <a:spLocks noChangeArrowheads="1"/>
              </p:cNvSpPr>
              <p:nvPr/>
            </p:nvSpPr>
            <p:spPr bwMode="auto">
              <a:xfrm>
                <a:off x="2512358" y="8066098"/>
                <a:ext cx="1876501" cy="134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defTabSz="914400" fontAlgn="base">
                  <a:spcBef>
                    <a:spcPct val="0"/>
                  </a:spcBef>
                  <a:spcAft>
                    <a:spcPct val="0"/>
                  </a:spcAft>
                </a:pPr>
                <a:r>
                  <a:rPr lang="es-MX" altLang="en-US" sz="900" b="1" dirty="0">
                    <a:solidFill>
                      <a:srgbClr val="4F81BD"/>
                    </a:solidFill>
                    <a:ea typeface="Calibri" pitchFamily="34" charset="0"/>
                    <a:cs typeface="Times New Roman" pitchFamily="18" charset="0"/>
                  </a:rPr>
                  <a:t>Figura 3  El patín de </a:t>
                </a:r>
                <a:r>
                  <a:rPr lang="es-MX" altLang="en-US" sz="900" b="1" dirty="0" smtClean="0">
                    <a:solidFill>
                      <a:srgbClr val="4F81BD"/>
                    </a:solidFill>
                    <a:ea typeface="Calibri" pitchFamily="34" charset="0"/>
                    <a:cs typeface="Times New Roman" pitchFamily="18" charset="0"/>
                  </a:rPr>
                  <a:t>James </a:t>
                </a:r>
                <a:r>
                  <a:rPr lang="es-MX" altLang="en-US" sz="900" b="1" dirty="0" err="1" smtClean="0">
                    <a:solidFill>
                      <a:srgbClr val="4F81BD"/>
                    </a:solidFill>
                    <a:ea typeface="Calibri" pitchFamily="34" charset="0"/>
                    <a:cs typeface="Times New Roman" pitchFamily="18" charset="0"/>
                  </a:rPr>
                  <a:t>Plimpton</a:t>
                </a:r>
                <a:r>
                  <a:rPr lang="es-MX" altLang="en-US" sz="900" b="1" dirty="0">
                    <a:solidFill>
                      <a:srgbClr val="4F81BD"/>
                    </a:solidFill>
                    <a:ea typeface="Calibri" pitchFamily="34" charset="0"/>
                    <a:cs typeface="Times New Roman" pitchFamily="18" charset="0"/>
                  </a:rPr>
                  <a:t>. </a:t>
                </a:r>
                <a:endParaRPr lang="es-MX" altLang="en-US" sz="1800" dirty="0">
                  <a:cs typeface="Arial" pitchFamily="34" charset="0"/>
                </a:endParaRPr>
              </a:p>
            </p:txBody>
          </p:sp>
        </p:grpSp>
        <p:grpSp>
          <p:nvGrpSpPr>
            <p:cNvPr id="13" name="Group 12"/>
            <p:cNvGrpSpPr/>
            <p:nvPr/>
          </p:nvGrpSpPr>
          <p:grpSpPr>
            <a:xfrm>
              <a:off x="757911" y="4017887"/>
              <a:ext cx="1903095" cy="858913"/>
              <a:chOff x="757911" y="4017887"/>
              <a:chExt cx="1903095" cy="858913"/>
            </a:xfrm>
          </p:grpSpPr>
          <p:pic>
            <p:nvPicPr>
              <p:cNvPr id="10" name="irc_mi" descr="http://www.rollerskatingmuseum.com/images/petibled.jpg"/>
              <p:cNvPicPr/>
              <p:nvPr/>
            </p:nvPicPr>
            <p:blipFill>
              <a:blip r:embed="rId4" cstate="print"/>
              <a:srcRect/>
              <a:stretch>
                <a:fillRect/>
              </a:stretch>
            </p:blipFill>
            <p:spPr bwMode="auto">
              <a:xfrm>
                <a:off x="757911" y="4017887"/>
                <a:ext cx="1903095" cy="766445"/>
              </a:xfrm>
              <a:prstGeom prst="rect">
                <a:avLst/>
              </a:prstGeom>
              <a:noFill/>
              <a:ln w="9525">
                <a:noFill/>
                <a:miter lim="800000"/>
                <a:headEnd/>
                <a:tailEnd/>
              </a:ln>
            </p:spPr>
          </p:pic>
          <p:sp>
            <p:nvSpPr>
              <p:cNvPr id="15" name="Text Box 2"/>
              <p:cNvSpPr txBox="1">
                <a:spLocks noChangeArrowheads="1"/>
              </p:cNvSpPr>
              <p:nvPr/>
            </p:nvSpPr>
            <p:spPr bwMode="auto">
              <a:xfrm>
                <a:off x="838200" y="4738301"/>
                <a:ext cx="1822806" cy="1384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defTabSz="914400" fontAlgn="base">
                  <a:spcBef>
                    <a:spcPct val="0"/>
                  </a:spcBef>
                  <a:spcAft>
                    <a:spcPct val="0"/>
                  </a:spcAft>
                </a:pPr>
                <a:r>
                  <a:rPr lang="es-MX" altLang="en-US" sz="900" b="1" dirty="0">
                    <a:solidFill>
                      <a:srgbClr val="4F81BD"/>
                    </a:solidFill>
                    <a:ea typeface="Calibri" pitchFamily="34" charset="0"/>
                    <a:cs typeface="Times New Roman" pitchFamily="18" charset="0"/>
                  </a:rPr>
                  <a:t>Figura 2  El patín del Sr. Petibled. </a:t>
                </a:r>
                <a:endParaRPr lang="es-MX" altLang="en-US" sz="1800" dirty="0">
                  <a:cs typeface="Arial" pitchFamily="34" charset="0"/>
                </a:endParaRPr>
              </a:p>
            </p:txBody>
          </p:sp>
        </p:grpSp>
      </p:grpSp>
      <p:sp>
        <p:nvSpPr>
          <p:cNvPr id="2" name="Rectangle 1"/>
          <p:cNvSpPr/>
          <p:nvPr/>
        </p:nvSpPr>
        <p:spPr>
          <a:xfrm>
            <a:off x="1172414" y="2108024"/>
            <a:ext cx="3670443" cy="738664"/>
          </a:xfrm>
          <a:prstGeom prst="rect">
            <a:avLst/>
          </a:prstGeom>
        </p:spPr>
        <p:txBody>
          <a:bodyPr wrap="square">
            <a:spAutoFit/>
          </a:bodyPr>
          <a:lstStyle/>
          <a:p>
            <a:r>
              <a:rPr lang="es-ES" sz="1400" dirty="0">
                <a:ea typeface="Calibri" pitchFamily="34" charset="0"/>
                <a:cs typeface="Times New Roman" pitchFamily="18" charset="0"/>
              </a:rPr>
              <a:t>Los primeros patines fueron hechos en 1760. </a:t>
            </a:r>
            <a:br>
              <a:rPr lang="es-ES" sz="1400" dirty="0">
                <a:ea typeface="Calibri" pitchFamily="34" charset="0"/>
                <a:cs typeface="Times New Roman" pitchFamily="18" charset="0"/>
              </a:rPr>
            </a:br>
            <a:r>
              <a:rPr lang="es-ES" sz="1400" dirty="0">
                <a:ea typeface="Calibri" pitchFamily="34" charset="0"/>
                <a:cs typeface="Times New Roman" pitchFamily="18" charset="0"/>
              </a:rPr>
              <a:t>Fueron inventados por John Merlin. </a:t>
            </a:r>
            <a:br>
              <a:rPr lang="es-ES" sz="1400" dirty="0">
                <a:ea typeface="Calibri" pitchFamily="34" charset="0"/>
                <a:cs typeface="Times New Roman" pitchFamily="18" charset="0"/>
              </a:rPr>
            </a:br>
            <a:r>
              <a:rPr lang="es-ES" sz="1400" dirty="0">
                <a:ea typeface="Calibri" pitchFamily="34" charset="0"/>
                <a:cs typeface="Times New Roman" pitchFamily="18" charset="0"/>
              </a:rPr>
              <a:t>Cada patín tenía dos ruedas muy pequeñas.</a:t>
            </a:r>
            <a:endParaRPr lang="en-US" sz="1400" dirty="0">
              <a:ea typeface="Calibri" pitchFamily="34" charset="0"/>
              <a:cs typeface="Times New Roman" pitchFamily="18" charset="0"/>
            </a:endParaRPr>
          </a:p>
        </p:txBody>
      </p:sp>
      <p:sp>
        <p:nvSpPr>
          <p:cNvPr id="3" name="Rectangle 2"/>
          <p:cNvSpPr/>
          <p:nvPr/>
        </p:nvSpPr>
        <p:spPr>
          <a:xfrm>
            <a:off x="1185162" y="3379493"/>
            <a:ext cx="5422446" cy="1384995"/>
          </a:xfrm>
          <a:prstGeom prst="rect">
            <a:avLst/>
          </a:prstGeom>
        </p:spPr>
        <p:txBody>
          <a:bodyPr wrap="square">
            <a:spAutoFit/>
          </a:bodyPr>
          <a:lstStyle/>
          <a:p>
            <a:pPr fontAlgn="t"/>
            <a:r>
              <a:rPr lang="es-ES" sz="1400" dirty="0">
                <a:ea typeface="Calibri" pitchFamily="34" charset="0"/>
                <a:cs typeface="Times New Roman" pitchFamily="18" charset="0"/>
              </a:rPr>
              <a:t>En 1819 se </a:t>
            </a:r>
            <a:r>
              <a:rPr lang="es-ES" sz="1400" dirty="0" smtClean="0">
                <a:ea typeface="Calibri" pitchFamily="34" charset="0"/>
                <a:cs typeface="Times New Roman" pitchFamily="18" charset="0"/>
              </a:rPr>
              <a:t>presentó </a:t>
            </a:r>
            <a:r>
              <a:rPr lang="es-ES" sz="1400" dirty="0">
                <a:ea typeface="Calibri" pitchFamily="34" charset="0"/>
                <a:cs typeface="Times New Roman" pitchFamily="18" charset="0"/>
              </a:rPr>
              <a:t>la primera </a:t>
            </a:r>
            <a:r>
              <a:rPr lang="es-ES" sz="1400" b="1" u="sng" dirty="0">
                <a:ea typeface="Calibri" pitchFamily="34" charset="0"/>
                <a:cs typeface="Times New Roman" pitchFamily="18" charset="0"/>
              </a:rPr>
              <a:t>patente</a:t>
            </a:r>
            <a:r>
              <a:rPr lang="es-ES" sz="1400" dirty="0">
                <a:ea typeface="Calibri" pitchFamily="34" charset="0"/>
                <a:cs typeface="Times New Roman" pitchFamily="18" charset="0"/>
              </a:rPr>
              <a:t> para un diseño de patín de ruedas. Una patente se otorga a un inventor para que nadie pueda robar su idea. Está escrita en papel. La patente le fue dada al Sr. </a:t>
            </a:r>
            <a:r>
              <a:rPr lang="es-ES" sz="1400" dirty="0" err="1">
                <a:ea typeface="Calibri" pitchFamily="34" charset="0"/>
                <a:cs typeface="Times New Roman" pitchFamily="18" charset="0"/>
              </a:rPr>
              <a:t>Petibled</a:t>
            </a:r>
            <a:r>
              <a:rPr lang="es-ES" sz="1400" dirty="0">
                <a:ea typeface="Calibri" pitchFamily="34" charset="0"/>
                <a:cs typeface="Times New Roman" pitchFamily="18" charset="0"/>
              </a:rPr>
              <a:t>. Sus patines tenían tres ruedas. Las ruedas estaban hechas de madera o metal, pero los patines que hizo eran difíciles de usar. Los patines no podían girar.</a:t>
            </a:r>
            <a:endParaRPr lang="en-US" sz="1400" dirty="0">
              <a:ea typeface="Calibri" pitchFamily="34" charset="0"/>
              <a:cs typeface="Times New Roman" pitchFamily="18" charset="0"/>
            </a:endParaRPr>
          </a:p>
        </p:txBody>
      </p:sp>
      <p:sp>
        <p:nvSpPr>
          <p:cNvPr id="14" name="Rectangle 13"/>
          <p:cNvSpPr/>
          <p:nvPr/>
        </p:nvSpPr>
        <p:spPr>
          <a:xfrm>
            <a:off x="1249834" y="6379496"/>
            <a:ext cx="5334000" cy="1600438"/>
          </a:xfrm>
          <a:prstGeom prst="rect">
            <a:avLst/>
          </a:prstGeom>
        </p:spPr>
        <p:txBody>
          <a:bodyPr wrap="square">
            <a:spAutoFit/>
          </a:bodyPr>
          <a:lstStyle/>
          <a:p>
            <a:r>
              <a:rPr lang="es-ES" sz="1400" dirty="0"/>
              <a:t>James Plimpton fue un </a:t>
            </a:r>
            <a:r>
              <a:rPr lang="es-ES" sz="1400" b="1" u="sng" dirty="0"/>
              <a:t>inventor</a:t>
            </a:r>
            <a:r>
              <a:rPr lang="es-ES" sz="1400" dirty="0"/>
              <a:t> también. Él también obtuvo una patente para un nuevo diseño de patín de ruedas. En 1863 él hizo el primer patín que tenía cuatro ruedas. Dos ruedas estaban en la parte delantera y dos ruedas estaban en la parte de atrás. Sus patines eran fáciles de usar. Por primera vez los patinadores podían hacer giros. A la gente le gustó tanto sus patines que los utilizaron durante más de ¡100 años!</a:t>
            </a:r>
            <a:endParaRPr lang="en-US" sz="1400" dirty="0"/>
          </a:p>
        </p:txBody>
      </p:sp>
      <p:sp>
        <p:nvSpPr>
          <p:cNvPr id="18" name="Rectangle 17"/>
          <p:cNvSpPr/>
          <p:nvPr/>
        </p:nvSpPr>
        <p:spPr>
          <a:xfrm>
            <a:off x="3733800" y="152400"/>
            <a:ext cx="3886200" cy="1061829"/>
          </a:xfrm>
          <a:prstGeom prst="rect">
            <a:avLst/>
          </a:prstGeom>
        </p:spPr>
        <p:txBody>
          <a:bodyPr>
            <a:spAutoFit/>
          </a:bodyPr>
          <a:lstStyle/>
          <a:p>
            <a:pPr lvl="0" algn="r"/>
            <a:r>
              <a:rPr lang="es-PR" sz="900" dirty="0" smtClean="0">
                <a:solidFill>
                  <a:prstClr val="black"/>
                </a:solidFill>
                <a:latin typeface="Comic Sans MS" panose="030F0702030302020204" pitchFamily="66" charset="0"/>
                <a:ea typeface="Times New Roman"/>
              </a:rPr>
              <a:t>Grado Equivalente 3.2</a:t>
            </a:r>
          </a:p>
          <a:p>
            <a:pPr lvl="0" algn="r"/>
            <a:r>
              <a:rPr lang="es-PR" sz="900" dirty="0" smtClean="0">
                <a:solidFill>
                  <a:prstClr val="black"/>
                </a:solidFill>
                <a:latin typeface="Comic Sans MS" panose="030F0702030302020204" pitchFamily="66" charset="0"/>
                <a:ea typeface="Times New Roman"/>
              </a:rPr>
              <a:t>Escala </a:t>
            </a:r>
            <a:r>
              <a:rPr lang="es-PR" sz="900" i="1" dirty="0" err="1" smtClean="0">
                <a:solidFill>
                  <a:prstClr val="black"/>
                </a:solidFill>
                <a:latin typeface="Comic Sans MS" panose="030F0702030302020204" pitchFamily="66" charset="0"/>
                <a:ea typeface="Times New Roman"/>
              </a:rPr>
              <a:t>Lexile</a:t>
            </a:r>
            <a:r>
              <a:rPr lang="es-PR" sz="900" dirty="0" smtClean="0">
                <a:solidFill>
                  <a:prstClr val="black"/>
                </a:solidFill>
                <a:latin typeface="Comic Sans MS" panose="030F0702030302020204" pitchFamily="66" charset="0"/>
                <a:ea typeface="Times New Roman"/>
              </a:rPr>
              <a:t>  570L</a:t>
            </a:r>
          </a:p>
          <a:p>
            <a:pPr lvl="0" algn="r"/>
            <a:r>
              <a:rPr lang="es-PR" sz="900" dirty="0" smtClean="0">
                <a:solidFill>
                  <a:prstClr val="black"/>
                </a:solidFill>
                <a:latin typeface="Comic Sans MS" panose="030F0702030302020204" pitchFamily="66" charset="0"/>
                <a:ea typeface="Times New Roman"/>
              </a:rPr>
              <a:t>Promedio del largo de la oración 8.79</a:t>
            </a:r>
          </a:p>
          <a:p>
            <a:pPr lvl="0" algn="r"/>
            <a:r>
              <a:rPr lang="es-PR" sz="900" dirty="0" smtClean="0">
                <a:solidFill>
                  <a:prstClr val="black"/>
                </a:solidFill>
                <a:latin typeface="Comic Sans MS" panose="030F0702030302020204" pitchFamily="66" charset="0"/>
                <a:ea typeface="Times New Roman"/>
              </a:rPr>
              <a:t>Promedio de la frecuencia de palabras 3.55</a:t>
            </a:r>
          </a:p>
          <a:p>
            <a:pPr lvl="0" algn="r"/>
            <a:r>
              <a:rPr lang="es-PR" sz="900" dirty="0" smtClean="0">
                <a:solidFill>
                  <a:prstClr val="black"/>
                </a:solidFill>
                <a:latin typeface="Comic Sans MS" panose="030F0702030302020204" pitchFamily="66" charset="0"/>
                <a:ea typeface="Times New Roman"/>
              </a:rPr>
              <a:t>Número de </a:t>
            </a:r>
            <a:r>
              <a:rPr lang="en-US" sz="900" dirty="0" smtClean="0">
                <a:solidFill>
                  <a:prstClr val="black"/>
                </a:solidFill>
                <a:latin typeface="Comic Sans MS" panose="030F0702030302020204" pitchFamily="66" charset="0"/>
                <a:ea typeface="Times New Roman"/>
              </a:rPr>
              <a:t>palabras 321</a:t>
            </a:r>
          </a:p>
          <a:p>
            <a:pPr algn="r"/>
            <a:r>
              <a:rPr lang="es-419" sz="900" b="1" i="1" dirty="0">
                <a:solidFill>
                  <a:prstClr val="black"/>
                </a:solidFill>
              </a:rPr>
              <a:t>Nota:  Basado en el texto original en inglés</a:t>
            </a:r>
          </a:p>
          <a:p>
            <a:pPr lvl="0" algn="r"/>
            <a:endParaRPr lang="en-US" sz="900" dirty="0">
              <a:solidFill>
                <a:prstClr val="black"/>
              </a:solidFill>
              <a:latin typeface="Times New Roman"/>
              <a:ea typeface="Times New Roman"/>
            </a:endParaRPr>
          </a:p>
        </p:txBody>
      </p:sp>
    </p:spTree>
    <p:extLst>
      <p:ext uri="{BB962C8B-B14F-4D97-AF65-F5344CB8AC3E}">
        <p14:creationId xmlns:p14="http://schemas.microsoft.com/office/powerpoint/2010/main" val="21546366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34200" y="9372600"/>
            <a:ext cx="609600" cy="457200"/>
          </a:xfrm>
        </p:spPr>
        <p:txBody>
          <a:bodyPr/>
          <a:lstStyle/>
          <a:p>
            <a:fld id="{F177B04D-AEB5-43ED-B9BA-B3D1EC9C9067}" type="slidenum">
              <a:rPr lang="en-US" smtClean="0"/>
              <a:pPr/>
              <a:t>31</a:t>
            </a:fld>
            <a:endParaRPr lang="en-US" dirty="0"/>
          </a:p>
        </p:txBody>
      </p:sp>
      <p:sp>
        <p:nvSpPr>
          <p:cNvPr id="2" name="Rectangle 1"/>
          <p:cNvSpPr/>
          <p:nvPr/>
        </p:nvSpPr>
        <p:spPr>
          <a:xfrm>
            <a:off x="1219200" y="990600"/>
            <a:ext cx="5181600" cy="5262979"/>
          </a:xfrm>
          <a:prstGeom prst="rect">
            <a:avLst/>
          </a:prstGeom>
        </p:spPr>
        <p:txBody>
          <a:bodyPr wrap="square">
            <a:spAutoFit/>
          </a:bodyPr>
          <a:lstStyle/>
          <a:p>
            <a:pPr defTabSz="914400" fontAlgn="base">
              <a:spcBef>
                <a:spcPct val="0"/>
              </a:spcBef>
              <a:spcAft>
                <a:spcPct val="0"/>
              </a:spcAft>
            </a:pPr>
            <a:r>
              <a:rPr lang="es-MX" altLang="en-US" sz="1400" i="1" dirty="0" smtClean="0">
                <a:ea typeface="Calibri" pitchFamily="34" charset="0"/>
                <a:cs typeface="Times New Roman" pitchFamily="18" charset="0"/>
              </a:rPr>
              <a:t>La historia </a:t>
            </a:r>
            <a:r>
              <a:rPr lang="es-MX" altLang="en-US" sz="1400" i="1" dirty="0">
                <a:ea typeface="Calibri" pitchFamily="34" charset="0"/>
                <a:cs typeface="Times New Roman" pitchFamily="18" charset="0"/>
              </a:rPr>
              <a:t>de los patines </a:t>
            </a:r>
            <a:r>
              <a:rPr lang="es-MX" altLang="en-US" sz="1400" i="1" dirty="0" smtClean="0">
                <a:ea typeface="Calibri" pitchFamily="34" charset="0"/>
                <a:cs typeface="Times New Roman" pitchFamily="18" charset="0"/>
              </a:rPr>
              <a:t>sobre </a:t>
            </a:r>
            <a:r>
              <a:rPr lang="es-MX" altLang="en-US" sz="1400" i="1" dirty="0">
                <a:ea typeface="Calibri" pitchFamily="34" charset="0"/>
                <a:cs typeface="Times New Roman" pitchFamily="18" charset="0"/>
              </a:rPr>
              <a:t>ruedas</a:t>
            </a:r>
          </a:p>
          <a:p>
            <a:endParaRPr lang="en-US" sz="1400" b="1" u="sng" dirty="0"/>
          </a:p>
          <a:p>
            <a:r>
              <a:rPr lang="en-US" sz="1400" b="1" u="sng" dirty="0"/>
              <a:t>Párrafo 4</a:t>
            </a:r>
            <a:endParaRPr lang="en-US" sz="1400" dirty="0"/>
          </a:p>
          <a:p>
            <a:endParaRPr lang="en-US" sz="1400" dirty="0"/>
          </a:p>
          <a:p>
            <a:endParaRPr lang="en-US" sz="1400" dirty="0"/>
          </a:p>
          <a:p>
            <a:endParaRPr lang="en-US" sz="1400" dirty="0"/>
          </a:p>
          <a:p>
            <a:endParaRPr lang="en-US" sz="1400" dirty="0"/>
          </a:p>
          <a:p>
            <a:endParaRPr lang="en-US" sz="1400" dirty="0"/>
          </a:p>
          <a:p>
            <a:endParaRPr lang="en-US" sz="1400" b="1" u="sng" dirty="0"/>
          </a:p>
          <a:p>
            <a:endParaRPr lang="en-US" sz="1400" b="1" u="sng" dirty="0"/>
          </a:p>
          <a:p>
            <a:endParaRPr lang="en-US" sz="1400" b="1" u="sng" dirty="0"/>
          </a:p>
          <a:p>
            <a:endParaRPr lang="en-US" sz="1400" b="1" u="sng" dirty="0"/>
          </a:p>
          <a:p>
            <a:endParaRPr lang="en-US" sz="1400" b="1" u="sng" dirty="0"/>
          </a:p>
          <a:p>
            <a:endParaRPr lang="en-US" sz="1400" b="1" u="sng" dirty="0" smtClean="0"/>
          </a:p>
          <a:p>
            <a:endParaRPr lang="en-US" sz="1400" b="1" u="sng" dirty="0"/>
          </a:p>
          <a:p>
            <a:endParaRPr lang="en-US" sz="1400" b="1" u="sng" dirty="0" smtClean="0"/>
          </a:p>
          <a:p>
            <a:endParaRPr lang="en-US" sz="1400" b="1" u="sng" dirty="0"/>
          </a:p>
          <a:p>
            <a:r>
              <a:rPr lang="en-US" sz="1400" b="1" u="sng" dirty="0" err="1" smtClean="0"/>
              <a:t>Párrafo</a:t>
            </a:r>
            <a:r>
              <a:rPr lang="en-US" sz="1400" b="1" u="sng" dirty="0" smtClean="0"/>
              <a:t> </a:t>
            </a:r>
            <a:r>
              <a:rPr lang="en-US" sz="1400" b="1" u="sng" dirty="0"/>
              <a:t>5</a:t>
            </a:r>
            <a:endParaRPr lang="en-US" sz="1400" dirty="0"/>
          </a:p>
          <a:p>
            <a:r>
              <a:rPr lang="es-ES" sz="1400" dirty="0"/>
              <a:t>En 1979 se inventó un nuevo tipo de patín. El inventor fue Scott </a:t>
            </a:r>
            <a:r>
              <a:rPr lang="es-ES" sz="1400" dirty="0" err="1"/>
              <a:t>Olson</a:t>
            </a:r>
            <a:r>
              <a:rPr lang="es-ES" sz="1400" dirty="0"/>
              <a:t>. Los nuevos patines fueron llamados patines en línea. Al principio, los patines estaban hechos con </a:t>
            </a:r>
            <a:r>
              <a:rPr lang="es-ES" sz="1400" dirty="0" smtClean="0"/>
              <a:t>botas </a:t>
            </a:r>
            <a:r>
              <a:rPr lang="es-ES" sz="1400" dirty="0"/>
              <a:t>duras. Hoy están hechos con botas suaves. </a:t>
            </a:r>
            <a:r>
              <a:rPr lang="es-ES" sz="1400" dirty="0" smtClean="0"/>
              <a:t>Hoy en día a las personas les </a:t>
            </a:r>
            <a:r>
              <a:rPr lang="es-ES" sz="1400" dirty="0"/>
              <a:t>gusta </a:t>
            </a:r>
            <a:r>
              <a:rPr lang="es-ES" sz="1400" dirty="0" smtClean="0"/>
              <a:t> más los patines </a:t>
            </a:r>
            <a:r>
              <a:rPr lang="es-ES" sz="1400" dirty="0"/>
              <a:t>en </a:t>
            </a:r>
            <a:r>
              <a:rPr lang="es-ES" sz="1400" dirty="0" smtClean="0"/>
              <a:t>línea</a:t>
            </a:r>
            <a:r>
              <a:rPr lang="en-US" sz="1400" dirty="0" smtClean="0"/>
              <a:t>.</a:t>
            </a:r>
            <a:endParaRPr lang="en-US" sz="1400" dirty="0"/>
          </a:p>
          <a:p>
            <a:endParaRPr lang="en-US" sz="1400" dirty="0"/>
          </a:p>
        </p:txBody>
      </p:sp>
      <p:pic>
        <p:nvPicPr>
          <p:cNvPr id="5" name="irc_mi" descr="http://dir.coolclips.com/clipart/150/vgjm/tf05173/CoolClips_vc012418.jpg"/>
          <p:cNvPicPr/>
          <p:nvPr/>
        </p:nvPicPr>
        <p:blipFill>
          <a:blip r:embed="rId2" cstate="print"/>
          <a:srcRect/>
          <a:stretch>
            <a:fillRect/>
          </a:stretch>
        </p:blipFill>
        <p:spPr bwMode="auto">
          <a:xfrm>
            <a:off x="2538793" y="5918315"/>
            <a:ext cx="1924050" cy="1842135"/>
          </a:xfrm>
          <a:prstGeom prst="rect">
            <a:avLst/>
          </a:prstGeom>
          <a:noFill/>
          <a:ln w="9525">
            <a:noFill/>
            <a:miter lim="800000"/>
            <a:headEnd/>
            <a:tailEnd/>
          </a:ln>
        </p:spPr>
      </p:pic>
      <p:sp>
        <p:nvSpPr>
          <p:cNvPr id="6" name="Text Box 2"/>
          <p:cNvSpPr txBox="1">
            <a:spLocks noChangeArrowheads="1"/>
          </p:cNvSpPr>
          <p:nvPr/>
        </p:nvSpPr>
        <p:spPr bwMode="auto">
          <a:xfrm>
            <a:off x="2707068" y="7778647"/>
            <a:ext cx="1755775" cy="1384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defTabSz="914400" fontAlgn="base">
              <a:spcBef>
                <a:spcPct val="0"/>
              </a:spcBef>
              <a:spcAft>
                <a:spcPts val="1000"/>
              </a:spcAft>
            </a:pPr>
            <a:r>
              <a:rPr lang="es-MX" altLang="en-US" sz="900" b="1" dirty="0">
                <a:solidFill>
                  <a:srgbClr val="4F81BD"/>
                </a:solidFill>
                <a:cs typeface="Arial" pitchFamily="34" charset="0"/>
              </a:rPr>
              <a:t>Figura </a:t>
            </a:r>
            <a:r>
              <a:rPr lang="es-MX" altLang="en-US" sz="900" b="1" dirty="0" smtClean="0">
                <a:solidFill>
                  <a:srgbClr val="4F81BD"/>
                </a:solidFill>
                <a:cs typeface="Arial" pitchFamily="34" charset="0"/>
              </a:rPr>
              <a:t>5   </a:t>
            </a:r>
            <a:r>
              <a:rPr lang="es-MX" altLang="en-US" sz="900" b="1" dirty="0">
                <a:solidFill>
                  <a:srgbClr val="4F81BD"/>
                </a:solidFill>
                <a:cs typeface="Arial" pitchFamily="34" charset="0"/>
              </a:rPr>
              <a:t>Patines en línea actuales.</a:t>
            </a:r>
            <a:endParaRPr lang="es-MX" altLang="en-US" sz="1800" dirty="0">
              <a:cs typeface="Arial" pitchFamily="34" charset="0"/>
            </a:endParaRPr>
          </a:p>
        </p:txBody>
      </p:sp>
      <p:sp>
        <p:nvSpPr>
          <p:cNvPr id="3" name="Rectangle 2"/>
          <p:cNvSpPr/>
          <p:nvPr/>
        </p:nvSpPr>
        <p:spPr>
          <a:xfrm>
            <a:off x="1219200" y="1676400"/>
            <a:ext cx="5181600" cy="954107"/>
          </a:xfrm>
          <a:prstGeom prst="rect">
            <a:avLst/>
          </a:prstGeom>
        </p:spPr>
        <p:txBody>
          <a:bodyPr wrap="square">
            <a:spAutoFit/>
          </a:bodyPr>
          <a:lstStyle/>
          <a:p>
            <a:pPr fontAlgn="t"/>
            <a:r>
              <a:rPr lang="es-MX" sz="1400" dirty="0"/>
              <a:t>En 1876 las ruedas de los patines </a:t>
            </a:r>
            <a:r>
              <a:rPr lang="es-MX" sz="1400" dirty="0" smtClean="0"/>
              <a:t>mejoraron aún más. </a:t>
            </a:r>
            <a:r>
              <a:rPr lang="es-MX" sz="1400" dirty="0"/>
              <a:t>William Brown puso las ruedas delanteras en un eje. Él puso las ruedas traseras en otro eje. Las ruedas no estaban fijas como antes. Esto hizo que  los patines </a:t>
            </a:r>
            <a:r>
              <a:rPr lang="es-MX" sz="1400" dirty="0" smtClean="0"/>
              <a:t>de </a:t>
            </a:r>
            <a:r>
              <a:rPr lang="es-MX" sz="1400" dirty="0"/>
              <a:t>ruedas fueran más rápidos y fáciles de usar.</a:t>
            </a:r>
            <a:endParaRPr lang="en-US" sz="1400" dirty="0"/>
          </a:p>
        </p:txBody>
      </p:sp>
      <p:pic>
        <p:nvPicPr>
          <p:cNvPr id="9" name="Picture 8"/>
          <p:cNvPicPr>
            <a:picLocks noChangeAspect="1"/>
          </p:cNvPicPr>
          <p:nvPr/>
        </p:nvPicPr>
        <p:blipFill>
          <a:blip r:embed="rId3"/>
          <a:stretch>
            <a:fillRect/>
          </a:stretch>
        </p:blipFill>
        <p:spPr>
          <a:xfrm>
            <a:off x="2994626" y="2669827"/>
            <a:ext cx="2141021" cy="1686865"/>
          </a:xfrm>
          <a:prstGeom prst="rect">
            <a:avLst/>
          </a:prstGeom>
        </p:spPr>
      </p:pic>
      <p:sp>
        <p:nvSpPr>
          <p:cNvPr id="10" name="TextBox 9"/>
          <p:cNvSpPr txBox="1"/>
          <p:nvPr/>
        </p:nvSpPr>
        <p:spPr>
          <a:xfrm>
            <a:off x="3085337" y="3513259"/>
            <a:ext cx="439544" cy="338554"/>
          </a:xfrm>
          <a:prstGeom prst="rect">
            <a:avLst/>
          </a:prstGeom>
          <a:noFill/>
        </p:spPr>
        <p:txBody>
          <a:bodyPr wrap="none" rtlCol="0">
            <a:spAutoFit/>
          </a:bodyPr>
          <a:lstStyle/>
          <a:p>
            <a:r>
              <a:rPr lang="en-US" sz="1600" dirty="0" err="1" smtClean="0"/>
              <a:t>eje</a:t>
            </a:r>
            <a:endParaRPr lang="en-US" sz="1600" dirty="0"/>
          </a:p>
        </p:txBody>
      </p:sp>
      <p:sp>
        <p:nvSpPr>
          <p:cNvPr id="12" name="TextBox 11"/>
          <p:cNvSpPr txBox="1"/>
          <p:nvPr/>
        </p:nvSpPr>
        <p:spPr>
          <a:xfrm>
            <a:off x="4126853" y="2498010"/>
            <a:ext cx="671979" cy="338554"/>
          </a:xfrm>
          <a:prstGeom prst="rect">
            <a:avLst/>
          </a:prstGeom>
          <a:noFill/>
        </p:spPr>
        <p:txBody>
          <a:bodyPr wrap="none" rtlCol="0">
            <a:spAutoFit/>
          </a:bodyPr>
          <a:lstStyle/>
          <a:p>
            <a:r>
              <a:rPr lang="en-US" sz="1600" dirty="0" err="1" smtClean="0"/>
              <a:t>rueda</a:t>
            </a:r>
            <a:endParaRPr lang="en-US" sz="1600" dirty="0"/>
          </a:p>
        </p:txBody>
      </p:sp>
      <p:sp>
        <p:nvSpPr>
          <p:cNvPr id="13" name="Text Box 2"/>
          <p:cNvSpPr txBox="1">
            <a:spLocks noChangeArrowheads="1"/>
          </p:cNvSpPr>
          <p:nvPr/>
        </p:nvSpPr>
        <p:spPr bwMode="auto">
          <a:xfrm>
            <a:off x="3293005" y="4343435"/>
            <a:ext cx="1755775" cy="1384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defTabSz="914400" fontAlgn="base">
              <a:spcBef>
                <a:spcPct val="0"/>
              </a:spcBef>
              <a:spcAft>
                <a:spcPts val="1000"/>
              </a:spcAft>
            </a:pPr>
            <a:r>
              <a:rPr lang="es-MX" altLang="en-US" sz="900" b="1" dirty="0">
                <a:solidFill>
                  <a:srgbClr val="4F81BD"/>
                </a:solidFill>
                <a:cs typeface="Arial" pitchFamily="34" charset="0"/>
              </a:rPr>
              <a:t>Figura </a:t>
            </a:r>
            <a:r>
              <a:rPr lang="es-MX" altLang="en-US" sz="900" b="1" dirty="0" smtClean="0">
                <a:solidFill>
                  <a:srgbClr val="4F81BD"/>
                </a:solidFill>
                <a:cs typeface="Arial" pitchFamily="34" charset="0"/>
              </a:rPr>
              <a:t>4   Rueda y eje</a:t>
            </a:r>
            <a:endParaRPr lang="es-MX" altLang="en-US" sz="1800" dirty="0">
              <a:cs typeface="Arial" pitchFamily="34" charset="0"/>
            </a:endParaRPr>
          </a:p>
        </p:txBody>
      </p:sp>
    </p:spTree>
    <p:extLst>
      <p:ext uri="{BB962C8B-B14F-4D97-AF65-F5344CB8AC3E}">
        <p14:creationId xmlns:p14="http://schemas.microsoft.com/office/powerpoint/2010/main" val="42272274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51464" y="9445306"/>
            <a:ext cx="609600" cy="457200"/>
          </a:xfrm>
        </p:spPr>
        <p:txBody>
          <a:bodyPr/>
          <a:lstStyle/>
          <a:p>
            <a:fld id="{F177B04D-AEB5-43ED-B9BA-B3D1EC9C9067}" type="slidenum">
              <a:rPr lang="en-US" smtClean="0"/>
              <a:pPr/>
              <a:t>32</a:t>
            </a:fld>
            <a:endParaRPr lang="en-US" dirty="0"/>
          </a:p>
        </p:txBody>
      </p:sp>
      <p:sp>
        <p:nvSpPr>
          <p:cNvPr id="5" name="Rectangle 4"/>
          <p:cNvSpPr/>
          <p:nvPr/>
        </p:nvSpPr>
        <p:spPr>
          <a:xfrm>
            <a:off x="769512" y="838201"/>
            <a:ext cx="6308384" cy="2806040"/>
          </a:xfrm>
          <a:prstGeom prst="rect">
            <a:avLst/>
          </a:prstGeom>
          <a:noFill/>
        </p:spPr>
        <p:txBody>
          <a:bodyPr wrap="square" lIns="96661" tIns="48331" rIns="96661" bIns="48331">
            <a:spAutoFit/>
          </a:bodyPr>
          <a:lstStyle/>
          <a:p>
            <a:pPr marL="284163" indent="-284163"/>
            <a:r>
              <a:rPr lang="es-419" sz="1600" b="1" dirty="0" smtClean="0">
                <a:latin typeface="Helvetica" pitchFamily="34" charset="0"/>
                <a:ea typeface="Calibri" pitchFamily="34" charset="0"/>
                <a:cs typeface="Helvetica" pitchFamily="34" charset="0"/>
              </a:rPr>
              <a:t>9.  ¿Qué </a:t>
            </a:r>
            <a:r>
              <a:rPr lang="es-419" sz="1600" b="1" u="sng" dirty="0" smtClean="0">
                <a:latin typeface="Helvetica" pitchFamily="34" charset="0"/>
                <a:ea typeface="Calibri" pitchFamily="34" charset="0"/>
                <a:cs typeface="Helvetica" pitchFamily="34" charset="0"/>
              </a:rPr>
              <a:t>dos</a:t>
            </a:r>
            <a:r>
              <a:rPr lang="es-419" sz="1600" b="1" dirty="0" smtClean="0">
                <a:latin typeface="Helvetica" pitchFamily="34" charset="0"/>
                <a:ea typeface="Calibri" pitchFamily="34" charset="0"/>
                <a:cs typeface="Helvetica" pitchFamily="34" charset="0"/>
              </a:rPr>
              <a:t> hechos o datos ofrece el texto sobre las patentes?  Selecciona </a:t>
            </a:r>
            <a:r>
              <a:rPr lang="es-419" sz="1600" b="1" u="sng" dirty="0" smtClean="0">
                <a:latin typeface="Helvetica" pitchFamily="34" charset="0"/>
                <a:ea typeface="Calibri" pitchFamily="34" charset="0"/>
                <a:cs typeface="Helvetica" pitchFamily="34" charset="0"/>
              </a:rPr>
              <a:t>ambos</a:t>
            </a:r>
            <a:r>
              <a:rPr lang="es-419" sz="1600" b="1" dirty="0" smtClean="0">
                <a:latin typeface="Helvetica" pitchFamily="34" charset="0"/>
                <a:ea typeface="Calibri" pitchFamily="34" charset="0"/>
                <a:cs typeface="Helvetica" pitchFamily="34" charset="0"/>
              </a:rPr>
              <a:t> hechos.</a:t>
            </a:r>
            <a:endParaRPr lang="es-419" sz="1600" b="1" dirty="0" smtClean="0">
              <a:solidFill>
                <a:srgbClr val="FF0000"/>
              </a:solidFill>
              <a:latin typeface="Helvetica" pitchFamily="34" charset="0"/>
              <a:ea typeface="Calibri" pitchFamily="34" charset="0"/>
              <a:cs typeface="Helvetica" pitchFamily="34" charset="0"/>
            </a:endParaRPr>
          </a:p>
          <a:p>
            <a:endParaRPr lang="es-419" sz="1600" dirty="0" smtClean="0">
              <a:latin typeface="Helvetica" pitchFamily="34" charset="0"/>
              <a:cs typeface="Helvetica" pitchFamily="34" charset="0"/>
            </a:endParaRPr>
          </a:p>
          <a:p>
            <a:pPr marL="574675" indent="-342900">
              <a:buFont typeface="+mj-lt"/>
              <a:buAutoNum type="alphaUcPeriod"/>
            </a:pPr>
            <a:r>
              <a:rPr lang="es-419" sz="1600" dirty="0" smtClean="0">
                <a:latin typeface="Helvetica" pitchFamily="34" charset="0"/>
                <a:cs typeface="Helvetica" pitchFamily="34" charset="0"/>
              </a:rPr>
              <a:t>Una patente está escrita en papel.</a:t>
            </a:r>
          </a:p>
          <a:p>
            <a:pPr marL="574675" indent="-342900"/>
            <a:endParaRPr lang="es-419" sz="1600" dirty="0" smtClean="0">
              <a:latin typeface="Helvetica" pitchFamily="34" charset="0"/>
              <a:cs typeface="Helvetica" pitchFamily="34" charset="0"/>
            </a:endParaRPr>
          </a:p>
          <a:p>
            <a:pPr marL="574675" indent="-342900">
              <a:buFont typeface="+mj-lt"/>
              <a:buAutoNum type="alphaUcPeriod" startAt="2"/>
            </a:pPr>
            <a:r>
              <a:rPr lang="es-419" sz="1600" dirty="0" smtClean="0">
                <a:latin typeface="Helvetica" pitchFamily="34" charset="0"/>
                <a:cs typeface="Helvetica" pitchFamily="34" charset="0"/>
              </a:rPr>
              <a:t>Sólo se le permitió al Sr. </a:t>
            </a:r>
            <a:r>
              <a:rPr lang="es-419" sz="1600" dirty="0" err="1" smtClean="0">
                <a:latin typeface="Helvetica" pitchFamily="34" charset="0"/>
                <a:cs typeface="Helvetica" pitchFamily="34" charset="0"/>
              </a:rPr>
              <a:t>Petibled</a:t>
            </a:r>
            <a:r>
              <a:rPr lang="es-419" sz="1600" dirty="0" smtClean="0">
                <a:latin typeface="Helvetica" pitchFamily="34" charset="0"/>
                <a:cs typeface="Helvetica" pitchFamily="34" charset="0"/>
              </a:rPr>
              <a:t> tener una patente.</a:t>
            </a:r>
          </a:p>
          <a:p>
            <a:pPr marL="574675" indent="-342900">
              <a:buFont typeface="+mj-lt"/>
              <a:buAutoNum type="alphaUcPeriod" startAt="2"/>
            </a:pPr>
            <a:endParaRPr lang="es-419" sz="1600" dirty="0" smtClean="0">
              <a:solidFill>
                <a:srgbClr val="FF0000"/>
              </a:solidFill>
              <a:latin typeface="Helvetica" pitchFamily="34" charset="0"/>
              <a:cs typeface="Helvetica" pitchFamily="34" charset="0"/>
            </a:endParaRPr>
          </a:p>
          <a:p>
            <a:pPr marL="574675" indent="-342900">
              <a:buFont typeface="+mj-lt"/>
              <a:buAutoNum type="alphaUcPeriod" startAt="2"/>
            </a:pPr>
            <a:r>
              <a:rPr lang="es-419" sz="1600" dirty="0" smtClean="0">
                <a:latin typeface="Helvetica" pitchFamily="34" charset="0"/>
                <a:cs typeface="Helvetica" pitchFamily="34" charset="0"/>
              </a:rPr>
              <a:t>Una patente aseguraría que nadie robe el invento.</a:t>
            </a:r>
          </a:p>
          <a:p>
            <a:pPr marL="574675" indent="-342900">
              <a:buFont typeface="+mj-lt"/>
              <a:buAutoNum type="alphaUcPeriod" startAt="2"/>
            </a:pPr>
            <a:endParaRPr lang="es-419" sz="1600" dirty="0" smtClean="0">
              <a:solidFill>
                <a:srgbClr val="FF0000"/>
              </a:solidFill>
              <a:latin typeface="Helvetica" pitchFamily="34" charset="0"/>
              <a:cs typeface="Helvetica" pitchFamily="34" charset="0"/>
            </a:endParaRPr>
          </a:p>
          <a:p>
            <a:pPr marL="574675" indent="-342900">
              <a:buFont typeface="+mj-lt"/>
              <a:buAutoNum type="alphaUcPeriod" startAt="2"/>
            </a:pPr>
            <a:r>
              <a:rPr lang="es-419" sz="1600" dirty="0" smtClean="0">
                <a:latin typeface="Helvetica" pitchFamily="34" charset="0"/>
                <a:cs typeface="Helvetica" pitchFamily="34" charset="0"/>
              </a:rPr>
              <a:t>Una patente ayuda a los inventores a compartir sus ideas con otros inventores.</a:t>
            </a:r>
          </a:p>
        </p:txBody>
      </p:sp>
      <p:sp>
        <p:nvSpPr>
          <p:cNvPr id="8" name="Rectangle 7"/>
          <p:cNvSpPr/>
          <p:nvPr/>
        </p:nvSpPr>
        <p:spPr>
          <a:xfrm>
            <a:off x="609600" y="5508173"/>
            <a:ext cx="6434137" cy="3544703"/>
          </a:xfrm>
          <a:prstGeom prst="rect">
            <a:avLst/>
          </a:prstGeom>
          <a:noFill/>
        </p:spPr>
        <p:txBody>
          <a:bodyPr wrap="square" lIns="96661" tIns="48331" rIns="96661" bIns="48331">
            <a:spAutoFit/>
          </a:bodyPr>
          <a:lstStyle/>
          <a:p>
            <a:pPr marL="400050" indent="-400050"/>
            <a:r>
              <a:rPr lang="es-419" sz="1600" b="1" dirty="0" smtClean="0">
                <a:latin typeface="Helvetica" pitchFamily="34" charset="0"/>
                <a:ea typeface="Calibri" pitchFamily="34" charset="0"/>
                <a:cs typeface="Times New Roman" pitchFamily="18" charset="0"/>
              </a:rPr>
              <a:t>10.  ¿Por qué William Brown decidió utilizar dos ejes en sus patines sobre ruedas?</a:t>
            </a:r>
            <a:endParaRPr lang="es-419" sz="1600" b="1" dirty="0" smtClean="0">
              <a:solidFill>
                <a:srgbClr val="FF0000"/>
              </a:solidFill>
              <a:latin typeface="Helvetica" pitchFamily="34" charset="0"/>
              <a:cs typeface="Helvetica" pitchFamily="34" charset="0"/>
            </a:endParaRPr>
          </a:p>
          <a:p>
            <a:pPr marL="342900" indent="-342900">
              <a:buAutoNum type="arabicPeriod" startAt="2"/>
            </a:pPr>
            <a:endParaRPr lang="es-419" sz="1600" b="1" dirty="0" smtClean="0">
              <a:solidFill>
                <a:srgbClr val="FF0000"/>
              </a:solidFill>
              <a:latin typeface="Helvetica" pitchFamily="34" charset="0"/>
              <a:cs typeface="Helvetica" pitchFamily="34" charset="0"/>
            </a:endParaRPr>
          </a:p>
          <a:p>
            <a:pPr marL="744538" indent="-346075">
              <a:buFont typeface="+mj-lt"/>
              <a:buAutoNum type="alphaUcPeriod"/>
            </a:pPr>
            <a:r>
              <a:rPr lang="es-419" sz="1600" dirty="0" smtClean="0">
                <a:latin typeface="Helvetica" pitchFamily="34" charset="0"/>
                <a:cs typeface="Helvetica" pitchFamily="34" charset="0"/>
              </a:rPr>
              <a:t>Con dos ejes, las ruedas no estaban fijas lo que hacía a los patines más rápidos y fáciles de usar.</a:t>
            </a:r>
          </a:p>
          <a:p>
            <a:pPr marL="744538" indent="-346075">
              <a:buFont typeface="+mj-lt"/>
              <a:buAutoNum type="alphaUcPeriod"/>
            </a:pPr>
            <a:endParaRPr lang="es-419" sz="1600" dirty="0" smtClean="0">
              <a:solidFill>
                <a:srgbClr val="FF0000"/>
              </a:solidFill>
              <a:latin typeface="Helvetica" pitchFamily="34" charset="0"/>
              <a:cs typeface="Helvetica" pitchFamily="34" charset="0"/>
            </a:endParaRPr>
          </a:p>
          <a:p>
            <a:pPr marL="744538" indent="-346075">
              <a:buFont typeface="+mj-lt"/>
              <a:buAutoNum type="alphaUcPeriod"/>
            </a:pPr>
            <a:r>
              <a:rPr lang="es-419" sz="1600" dirty="0" smtClean="0">
                <a:latin typeface="Helvetica" pitchFamily="34" charset="0"/>
                <a:cs typeface="Helvetica" pitchFamily="34" charset="0"/>
              </a:rPr>
              <a:t>William Brown quería fijar los ejes frontales </a:t>
            </a:r>
            <a:r>
              <a:rPr lang="es-419" sz="1400" i="1" dirty="0" smtClean="0">
                <a:latin typeface="Helvetica" pitchFamily="34" charset="0"/>
                <a:cs typeface="Helvetica" pitchFamily="34" charset="0"/>
              </a:rPr>
              <a:t>(del frente) </a:t>
            </a:r>
            <a:r>
              <a:rPr lang="es-419" sz="1600" dirty="0" smtClean="0">
                <a:latin typeface="Helvetica" pitchFamily="34" charset="0"/>
                <a:cs typeface="Helvetica" pitchFamily="34" charset="0"/>
              </a:rPr>
              <a:t>de los patines sobre ruedas.</a:t>
            </a:r>
          </a:p>
          <a:p>
            <a:pPr marL="744538" indent="-346075">
              <a:buFont typeface="+mj-lt"/>
              <a:buAutoNum type="alphaUcPeriod"/>
            </a:pPr>
            <a:endParaRPr lang="es-419" sz="1600" dirty="0" smtClean="0">
              <a:solidFill>
                <a:srgbClr val="FF0000"/>
              </a:solidFill>
              <a:latin typeface="Helvetica" pitchFamily="34" charset="0"/>
              <a:cs typeface="Helvetica" pitchFamily="34" charset="0"/>
            </a:endParaRPr>
          </a:p>
          <a:p>
            <a:pPr marL="744538" indent="-346075">
              <a:buFont typeface="+mj-lt"/>
              <a:buAutoNum type="alphaUcPeriod"/>
            </a:pPr>
            <a:r>
              <a:rPr lang="es-419" sz="1600" dirty="0" smtClean="0">
                <a:latin typeface="Helvetica" pitchFamily="34" charset="0"/>
                <a:cs typeface="Helvetica" pitchFamily="34" charset="0"/>
              </a:rPr>
              <a:t>Él pensó que esto haría que un patín de dos ruedas se moviera más rápido y fácil. </a:t>
            </a:r>
          </a:p>
          <a:p>
            <a:pPr marL="744538" indent="-346075">
              <a:buFont typeface="+mj-lt"/>
              <a:buAutoNum type="alphaUcPeriod"/>
            </a:pPr>
            <a:endParaRPr lang="es-419" sz="1600" dirty="0" smtClean="0">
              <a:solidFill>
                <a:srgbClr val="FF0000"/>
              </a:solidFill>
              <a:latin typeface="Helvetica" pitchFamily="34" charset="0"/>
              <a:cs typeface="Helvetica" pitchFamily="34" charset="0"/>
            </a:endParaRPr>
          </a:p>
          <a:p>
            <a:pPr marL="744538" indent="-346075">
              <a:buFont typeface="+mj-lt"/>
              <a:buAutoNum type="alphaUcPeriod"/>
            </a:pPr>
            <a:r>
              <a:rPr lang="es-419" sz="1600" dirty="0" smtClean="0">
                <a:latin typeface="Helvetica" pitchFamily="34" charset="0"/>
                <a:cs typeface="Helvetica" pitchFamily="34" charset="0"/>
              </a:rPr>
              <a:t>William Brown quería ayudar a </a:t>
            </a:r>
            <a:r>
              <a:rPr lang="es-419" sz="1600" dirty="0" err="1" smtClean="0">
                <a:latin typeface="Helvetica" pitchFamily="34" charset="0"/>
                <a:cs typeface="Helvetica" pitchFamily="34" charset="0"/>
              </a:rPr>
              <a:t>Scot</a:t>
            </a:r>
            <a:r>
              <a:rPr lang="es-419" sz="1600" dirty="0" smtClean="0">
                <a:latin typeface="Helvetica" pitchFamily="34" charset="0"/>
                <a:cs typeface="Helvetica" pitchFamily="34" charset="0"/>
              </a:rPr>
              <a:t> </a:t>
            </a:r>
            <a:r>
              <a:rPr lang="es-419" sz="1600" dirty="0" err="1" smtClean="0">
                <a:latin typeface="Helvetica" pitchFamily="34" charset="0"/>
                <a:cs typeface="Helvetica" pitchFamily="34" charset="0"/>
              </a:rPr>
              <a:t>Olson</a:t>
            </a:r>
            <a:r>
              <a:rPr lang="es-419" sz="1600" dirty="0" smtClean="0">
                <a:latin typeface="Helvetica" pitchFamily="34" charset="0"/>
                <a:cs typeface="Helvetica" pitchFamily="34" charset="0"/>
              </a:rPr>
              <a:t> para hacer un mejor patín.</a:t>
            </a:r>
          </a:p>
        </p:txBody>
      </p:sp>
      <p:cxnSp>
        <p:nvCxnSpPr>
          <p:cNvPr id="11" name="Straight Connector 10"/>
          <p:cNvCxnSpPr/>
          <p:nvPr/>
        </p:nvCxnSpPr>
        <p:spPr>
          <a:xfrm>
            <a:off x="404816" y="50292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767334" y="1611030"/>
            <a:ext cx="254622" cy="1697755"/>
            <a:chOff x="1095553" y="1630117"/>
            <a:chExt cx="254622" cy="1697755"/>
          </a:xfrm>
        </p:grpSpPr>
        <p:sp>
          <p:nvSpPr>
            <p:cNvPr id="14" name="Oval 13"/>
            <p:cNvSpPr/>
            <p:nvPr/>
          </p:nvSpPr>
          <p:spPr>
            <a:xfrm>
              <a:off x="1095553" y="16301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1095553" y="211799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1107287" y="26038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1107287" y="308838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3" name="Table 22"/>
          <p:cNvGraphicFramePr>
            <a:graphicFrameLocks noGrp="1"/>
          </p:cNvGraphicFramePr>
          <p:nvPr>
            <p:extLst>
              <p:ext uri="{D42A27DB-BD31-4B8C-83A1-F6EECF244321}">
                <p14:modId xmlns:p14="http://schemas.microsoft.com/office/powerpoint/2010/main" val="1626358516"/>
              </p:ext>
            </p:extLst>
          </p:nvPr>
        </p:nvGraphicFramePr>
        <p:xfrm>
          <a:off x="5029200" y="4267200"/>
          <a:ext cx="2227064" cy="518160"/>
        </p:xfrm>
        <a:graphic>
          <a:graphicData uri="http://schemas.openxmlformats.org/drawingml/2006/table">
            <a:tbl>
              <a:tblPr/>
              <a:tblGrid>
                <a:gridCol w="2227064"/>
              </a:tblGrid>
              <a:tr h="152400">
                <a:tc>
                  <a:txBody>
                    <a:bodyPr/>
                    <a:lstStyle/>
                    <a:p>
                      <a:pPr marL="0" marR="0" algn="ctr">
                        <a:lnSpc>
                          <a:spcPct val="100000"/>
                        </a:lnSpc>
                        <a:spcBef>
                          <a:spcPts val="0"/>
                        </a:spcBef>
                        <a:spcAft>
                          <a:spcPts val="0"/>
                        </a:spcAft>
                      </a:pPr>
                      <a:r>
                        <a:rPr lang="en-US" sz="800" b="1" dirty="0" err="1" smtClean="0">
                          <a:solidFill>
                            <a:srgbClr val="000000"/>
                          </a:solidFill>
                          <a:effectLst/>
                          <a:latin typeface="+mn-lt"/>
                          <a:ea typeface="Times New Roman"/>
                          <a:cs typeface="Times New Roman"/>
                        </a:rPr>
                        <a:t>Hacia</a:t>
                      </a:r>
                      <a:r>
                        <a:rPr lang="en-US" sz="800" b="1" baseline="0" dirty="0" smtClean="0">
                          <a:solidFill>
                            <a:srgbClr val="000000"/>
                          </a:solidFill>
                          <a:effectLst/>
                          <a:latin typeface="+mn-lt"/>
                          <a:ea typeface="Times New Roman"/>
                          <a:cs typeface="Times New Roman"/>
                        </a:rPr>
                        <a:t> RI.2.3   </a:t>
                      </a:r>
                      <a:r>
                        <a:rPr lang="en-US" sz="800" b="1" dirty="0" smtClean="0">
                          <a:solidFill>
                            <a:srgbClr val="000000"/>
                          </a:solidFill>
                          <a:effectLst/>
                          <a:latin typeface="+mn-lt"/>
                          <a:ea typeface="Times New Roman"/>
                          <a:cs typeface="Times New Roman"/>
                        </a:rPr>
                        <a:t>DOK </a:t>
                      </a:r>
                      <a:r>
                        <a:rPr lang="en-US" sz="800" b="1" dirty="0">
                          <a:solidFill>
                            <a:srgbClr val="000000"/>
                          </a:solidFill>
                          <a:effectLst/>
                          <a:latin typeface="+mn-lt"/>
                          <a:ea typeface="Times New Roman"/>
                          <a:cs typeface="Times New Roman"/>
                        </a:rPr>
                        <a:t>2 - APn</a:t>
                      </a:r>
                      <a:endParaRPr lang="en-US" sz="800" dirty="0">
                        <a:effectLst/>
                        <a:latin typeface="+mn-lt"/>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354754">
                <a:tc>
                  <a:txBody>
                    <a:bodyPr/>
                    <a:lstStyle/>
                    <a:p>
                      <a:pPr marL="0" marR="0" algn="l">
                        <a:lnSpc>
                          <a:spcPct val="100000"/>
                        </a:lnSpc>
                        <a:spcBef>
                          <a:spcPts val="0"/>
                        </a:spcBef>
                        <a:spcAft>
                          <a:spcPts val="0"/>
                        </a:spcAft>
                      </a:pPr>
                      <a:r>
                        <a:rPr lang="es-ES" sz="800" b="1" dirty="0" smtClean="0">
                          <a:effectLst/>
                          <a:latin typeface="+mn-lt"/>
                          <a:ea typeface="Times New Roman"/>
                          <a:cs typeface="Times New Roman"/>
                        </a:rPr>
                        <a:t>Interpreta información presentada en el texto, sobre </a:t>
                      </a:r>
                      <a:r>
                        <a:rPr lang="es-ES" sz="800" b="1" u="sng" dirty="0" smtClean="0">
                          <a:effectLst/>
                          <a:latin typeface="+mn-lt"/>
                          <a:ea typeface="Times New Roman"/>
                          <a:cs typeface="Times New Roman"/>
                        </a:rPr>
                        <a:t>eventos históricos</a:t>
                      </a:r>
                      <a:r>
                        <a:rPr lang="es-ES" sz="800" b="1" dirty="0" smtClean="0">
                          <a:effectLst/>
                          <a:latin typeface="+mn-lt"/>
                          <a:ea typeface="Times New Roman"/>
                          <a:cs typeface="Times New Roman"/>
                        </a:rPr>
                        <a:t>; ideas o conceptos científicos; o pasos en un procedimiento técnico.</a:t>
                      </a:r>
                      <a:endParaRPr lang="en-US" sz="800" b="1" dirty="0" smtClean="0">
                        <a:effectLst/>
                        <a:latin typeface="+mn-lt"/>
                        <a:ea typeface="Times New Roman"/>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1293933587"/>
              </p:ext>
            </p:extLst>
          </p:nvPr>
        </p:nvGraphicFramePr>
        <p:xfrm>
          <a:off x="5029200" y="8954338"/>
          <a:ext cx="2228850" cy="490968"/>
        </p:xfrm>
        <a:graphic>
          <a:graphicData uri="http://schemas.openxmlformats.org/drawingml/2006/table">
            <a:tbl>
              <a:tblPr/>
              <a:tblGrid>
                <a:gridCol w="2228850"/>
              </a:tblGrid>
              <a:tr h="125208">
                <a:tc>
                  <a:txBody>
                    <a:bodyPr/>
                    <a:lstStyle/>
                    <a:p>
                      <a:pPr marL="0" marR="0" algn="ctr">
                        <a:lnSpc>
                          <a:spcPct val="100000"/>
                        </a:lnSpc>
                        <a:spcBef>
                          <a:spcPts val="0"/>
                        </a:spcBef>
                        <a:spcAft>
                          <a:spcPts val="0"/>
                        </a:spcAft>
                      </a:pPr>
                      <a:r>
                        <a:rPr lang="en-US" sz="800" b="1" dirty="0" err="1" smtClean="0">
                          <a:solidFill>
                            <a:srgbClr val="000000"/>
                          </a:solidFill>
                          <a:effectLst/>
                          <a:latin typeface="+mn-lt"/>
                          <a:ea typeface="Times New Roman"/>
                          <a:cs typeface="Times New Roman"/>
                        </a:rPr>
                        <a:t>Hacia</a:t>
                      </a:r>
                      <a:r>
                        <a:rPr lang="en-US" sz="800" b="1" dirty="0" smtClean="0">
                          <a:solidFill>
                            <a:srgbClr val="000000"/>
                          </a:solidFill>
                          <a:effectLst/>
                          <a:latin typeface="+mn-lt"/>
                          <a:ea typeface="Times New Roman"/>
                          <a:cs typeface="Times New Roman"/>
                        </a:rPr>
                        <a:t> RI.2.3   DOK </a:t>
                      </a:r>
                      <a:r>
                        <a:rPr lang="en-US" sz="800" b="1" dirty="0">
                          <a:solidFill>
                            <a:srgbClr val="000000"/>
                          </a:solidFill>
                          <a:effectLst/>
                          <a:latin typeface="+mn-lt"/>
                          <a:ea typeface="Times New Roman"/>
                          <a:cs typeface="Times New Roman"/>
                        </a:rPr>
                        <a:t>3 -Cu</a:t>
                      </a:r>
                      <a:endParaRPr lang="en-US" sz="800" dirty="0">
                        <a:effectLst/>
                        <a:latin typeface="+mn-lt"/>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54754">
                <a:tc>
                  <a:txBody>
                    <a:bodyPr/>
                    <a:lstStyle/>
                    <a:p>
                      <a:pPr marL="0" marR="0" algn="l">
                        <a:lnSpc>
                          <a:spcPct val="100000"/>
                        </a:lnSpc>
                        <a:spcBef>
                          <a:spcPts val="0"/>
                        </a:spcBef>
                        <a:spcAft>
                          <a:spcPts val="0"/>
                        </a:spcAft>
                      </a:pPr>
                      <a:r>
                        <a:rPr lang="es-ES" sz="800" b="1" dirty="0" smtClean="0">
                          <a:effectLst/>
                          <a:latin typeface="+mn-lt"/>
                          <a:ea typeface="Times New Roman"/>
                          <a:cs typeface="Times New Roman"/>
                        </a:rPr>
                        <a:t>Explica la conexión de ideas dentro de un contexto dado (acontecimientos históricos, ideas científicas o conceptos, o pasos en procedimientos técnicos).</a:t>
                      </a:r>
                      <a:endParaRPr lang="en-US" sz="800" b="1" dirty="0" smtClean="0">
                        <a:effectLst/>
                        <a:latin typeface="+mn-lt"/>
                        <a:ea typeface="Times New Roman"/>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22" name="Group 21"/>
          <p:cNvGrpSpPr/>
          <p:nvPr/>
        </p:nvGrpSpPr>
        <p:grpSpPr>
          <a:xfrm>
            <a:off x="767334" y="6294416"/>
            <a:ext cx="249168" cy="2398522"/>
            <a:chOff x="1020655" y="5189697"/>
            <a:chExt cx="249168" cy="2398522"/>
          </a:xfrm>
        </p:grpSpPr>
        <p:sp>
          <p:nvSpPr>
            <p:cNvPr id="25" name="Shape 89"/>
            <p:cNvSpPr/>
            <p:nvPr/>
          </p:nvSpPr>
          <p:spPr>
            <a:xfrm>
              <a:off x="1020655" y="5189697"/>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6" name="Shape 90"/>
            <p:cNvSpPr/>
            <p:nvPr/>
          </p:nvSpPr>
          <p:spPr>
            <a:xfrm>
              <a:off x="1026932" y="5934728"/>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7" name="Shape 91"/>
            <p:cNvSpPr/>
            <p:nvPr/>
          </p:nvSpPr>
          <p:spPr>
            <a:xfrm>
              <a:off x="1020655" y="664173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8" name="Shape 92"/>
            <p:cNvSpPr/>
            <p:nvPr/>
          </p:nvSpPr>
          <p:spPr>
            <a:xfrm>
              <a:off x="1020655" y="7348732"/>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spTree>
    <p:extLst>
      <p:ext uri="{BB962C8B-B14F-4D97-AF65-F5344CB8AC3E}">
        <p14:creationId xmlns:p14="http://schemas.microsoft.com/office/powerpoint/2010/main" val="24529610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67538" y="9448800"/>
            <a:ext cx="609600" cy="457200"/>
          </a:xfrm>
        </p:spPr>
        <p:txBody>
          <a:bodyPr/>
          <a:lstStyle/>
          <a:p>
            <a:fld id="{F177B04D-AEB5-43ED-B9BA-B3D1EC9C9067}" type="slidenum">
              <a:rPr lang="es-419" smtClean="0"/>
              <a:pPr/>
              <a:t>33</a:t>
            </a:fld>
            <a:endParaRPr lang="es-419" dirty="0"/>
          </a:p>
        </p:txBody>
      </p:sp>
      <p:sp>
        <p:nvSpPr>
          <p:cNvPr id="7" name="Rectangle 6"/>
          <p:cNvSpPr/>
          <p:nvPr/>
        </p:nvSpPr>
        <p:spPr>
          <a:xfrm>
            <a:off x="401617" y="4949371"/>
            <a:ext cx="6723082" cy="2559818"/>
          </a:xfrm>
          <a:prstGeom prst="rect">
            <a:avLst/>
          </a:prstGeom>
          <a:noFill/>
        </p:spPr>
        <p:txBody>
          <a:bodyPr wrap="square" lIns="96661" tIns="48331" rIns="96661" bIns="48331">
            <a:spAutoFit/>
          </a:bodyPr>
          <a:lstStyle/>
          <a:p>
            <a:pPr marL="685800" indent="-457200"/>
            <a:r>
              <a:rPr lang="es-419" sz="1600" b="1" dirty="0" smtClean="0">
                <a:latin typeface="Helvetica" pitchFamily="34" charset="0"/>
                <a:cs typeface="Helvetica" pitchFamily="34" charset="0"/>
              </a:rPr>
              <a:t>12.   ¿Qué declaración </a:t>
            </a:r>
            <a:r>
              <a:rPr lang="es-419" sz="1600" b="1" u="sng" dirty="0" smtClean="0">
                <a:latin typeface="Helvetica" pitchFamily="34" charset="0"/>
                <a:cs typeface="Helvetica" pitchFamily="34" charset="0"/>
              </a:rPr>
              <a:t>no</a:t>
            </a:r>
            <a:r>
              <a:rPr lang="es-419" sz="1600" b="1" dirty="0" smtClean="0">
                <a:latin typeface="Helvetica" pitchFamily="34" charset="0"/>
                <a:cs typeface="Helvetica" pitchFamily="34" charset="0"/>
              </a:rPr>
              <a:t> se menciona en el párrafo 3 de </a:t>
            </a:r>
            <a:r>
              <a:rPr lang="es-MX" altLang="en-US" sz="1600" i="1" dirty="0">
                <a:latin typeface="Helvetica" panose="020B0604020202020204" pitchFamily="34" charset="0"/>
                <a:ea typeface="Calibri" pitchFamily="34" charset="0"/>
                <a:cs typeface="Helvetica" panose="020B0604020202020204" pitchFamily="34" charset="0"/>
              </a:rPr>
              <a:t>La historia de los patines sobre </a:t>
            </a:r>
            <a:r>
              <a:rPr lang="es-MX" altLang="en-US" sz="1600" i="1" dirty="0" smtClean="0">
                <a:latin typeface="Helvetica" panose="020B0604020202020204" pitchFamily="34" charset="0"/>
                <a:ea typeface="Calibri" pitchFamily="34" charset="0"/>
                <a:cs typeface="Helvetica" panose="020B0604020202020204" pitchFamily="34" charset="0"/>
              </a:rPr>
              <a:t>ruedas</a:t>
            </a:r>
            <a:r>
              <a:rPr lang="es-419" sz="1600" b="1" dirty="0" smtClean="0">
                <a:latin typeface="Helvetica" pitchFamily="34" charset="0"/>
                <a:cs typeface="Helvetica" pitchFamily="34" charset="0"/>
              </a:rPr>
              <a:t>?</a:t>
            </a:r>
          </a:p>
          <a:p>
            <a:pPr marL="228600"/>
            <a:endParaRPr lang="es-419" sz="1600" b="1" dirty="0" smtClean="0">
              <a:latin typeface="Helvetica" pitchFamily="34" charset="0"/>
              <a:cs typeface="Helvetica" pitchFamily="34" charset="0"/>
            </a:endParaRPr>
          </a:p>
          <a:p>
            <a:pPr marL="854075" indent="-276225">
              <a:buFont typeface="+mj-lt"/>
              <a:buAutoNum type="alphaUcPeriod"/>
            </a:pPr>
            <a:r>
              <a:rPr lang="es-419" sz="1600" dirty="0" smtClean="0">
                <a:latin typeface="Helvetica" pitchFamily="34" charset="0"/>
                <a:cs typeface="Helvetica" pitchFamily="34" charset="0"/>
              </a:rPr>
              <a:t>Los patines de James </a:t>
            </a:r>
            <a:r>
              <a:rPr lang="es-419" sz="1600" dirty="0" err="1" smtClean="0">
                <a:latin typeface="Helvetica" pitchFamily="34" charset="0"/>
                <a:cs typeface="Helvetica" pitchFamily="34" charset="0"/>
              </a:rPr>
              <a:t>Plimpton</a:t>
            </a:r>
            <a:r>
              <a:rPr lang="es-419" sz="1600" dirty="0" smtClean="0">
                <a:latin typeface="Helvetica" pitchFamily="34" charset="0"/>
                <a:cs typeface="Helvetica" pitchFamily="34" charset="0"/>
              </a:rPr>
              <a:t> tenían cuatro ruedas.</a:t>
            </a:r>
          </a:p>
          <a:p>
            <a:pPr marL="854075" indent="-276225">
              <a:buFont typeface="+mj-lt"/>
              <a:buAutoNum type="alphaUcPeriod"/>
            </a:pPr>
            <a:endParaRPr lang="es-419" sz="1600" dirty="0" smtClean="0">
              <a:latin typeface="Helvetica" pitchFamily="34" charset="0"/>
              <a:cs typeface="Helvetica" pitchFamily="34" charset="0"/>
            </a:endParaRPr>
          </a:p>
          <a:p>
            <a:pPr marL="854075" indent="-276225">
              <a:buFont typeface="+mj-lt"/>
              <a:buAutoNum type="alphaUcPeriod" startAt="2"/>
            </a:pPr>
            <a:r>
              <a:rPr lang="es-419" sz="1600" dirty="0" smtClean="0">
                <a:latin typeface="Helvetica" pitchFamily="34" charset="0"/>
                <a:cs typeface="Helvetica" pitchFamily="34" charset="0"/>
              </a:rPr>
              <a:t>Las personas usaron sus patines por más de 100 años.</a:t>
            </a:r>
          </a:p>
          <a:p>
            <a:pPr marL="854075" indent="-276225">
              <a:buFont typeface="+mj-lt"/>
              <a:buAutoNum type="alphaUcPeriod" startAt="2"/>
            </a:pPr>
            <a:endParaRPr lang="es-419" sz="1600" dirty="0" smtClean="0">
              <a:latin typeface="Helvetica" pitchFamily="34" charset="0"/>
              <a:cs typeface="Helvetica" pitchFamily="34" charset="0"/>
            </a:endParaRPr>
          </a:p>
          <a:p>
            <a:pPr marL="854075" indent="-276225">
              <a:buFont typeface="+mj-lt"/>
              <a:buAutoNum type="alphaUcPeriod" startAt="3"/>
            </a:pPr>
            <a:r>
              <a:rPr lang="es-419" sz="1600" dirty="0" smtClean="0">
                <a:latin typeface="Helvetica" pitchFamily="34" charset="0"/>
                <a:cs typeface="Helvetica" pitchFamily="34" charset="0"/>
              </a:rPr>
              <a:t>Por primera vez las personas podían girar cuando patinaban.</a:t>
            </a:r>
          </a:p>
          <a:p>
            <a:pPr marL="854075" indent="-276225">
              <a:buFont typeface="+mj-lt"/>
              <a:buAutoNum type="alphaUcPeriod" startAt="2"/>
            </a:pPr>
            <a:endParaRPr lang="es-419" sz="1600" dirty="0" smtClean="0">
              <a:latin typeface="Helvetica" pitchFamily="34" charset="0"/>
              <a:cs typeface="Helvetica" pitchFamily="34" charset="0"/>
            </a:endParaRPr>
          </a:p>
          <a:p>
            <a:pPr marL="854075" indent="-276225">
              <a:buFont typeface="+mj-lt"/>
              <a:buAutoNum type="alphaUcPeriod" startAt="4"/>
            </a:pPr>
            <a:r>
              <a:rPr lang="es-419" sz="1600" dirty="0" smtClean="0">
                <a:latin typeface="Helvetica" pitchFamily="34" charset="0"/>
                <a:cs typeface="Helvetica" pitchFamily="34" charset="0"/>
              </a:rPr>
              <a:t>Los patines de James </a:t>
            </a:r>
            <a:r>
              <a:rPr lang="es-419" sz="1600" dirty="0" err="1" smtClean="0">
                <a:latin typeface="Helvetica" pitchFamily="34" charset="0"/>
                <a:cs typeface="Helvetica" pitchFamily="34" charset="0"/>
              </a:rPr>
              <a:t>Plimpton</a:t>
            </a:r>
            <a:r>
              <a:rPr lang="es-419" sz="1600" dirty="0" smtClean="0">
                <a:latin typeface="Helvetica" pitchFamily="34" charset="0"/>
                <a:cs typeface="Helvetica" pitchFamily="34" charset="0"/>
              </a:rPr>
              <a:t> tenían dos ruedas.</a:t>
            </a:r>
          </a:p>
        </p:txBody>
      </p:sp>
      <p:cxnSp>
        <p:nvCxnSpPr>
          <p:cNvPr id="10" name="Straight Connector 9"/>
          <p:cNvCxnSpPr/>
          <p:nvPr/>
        </p:nvCxnSpPr>
        <p:spPr>
          <a:xfrm>
            <a:off x="485775" y="4572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20" name="Table 19"/>
          <p:cNvGraphicFramePr>
            <a:graphicFrameLocks noGrp="1"/>
          </p:cNvGraphicFramePr>
          <p:nvPr>
            <p:extLst>
              <p:ext uri="{D42A27DB-BD31-4B8C-83A1-F6EECF244321}">
                <p14:modId xmlns:p14="http://schemas.microsoft.com/office/powerpoint/2010/main" val="1386273198"/>
              </p:ext>
            </p:extLst>
          </p:nvPr>
        </p:nvGraphicFramePr>
        <p:xfrm>
          <a:off x="5410200" y="8839200"/>
          <a:ext cx="1862138" cy="540292"/>
        </p:xfrm>
        <a:graphic>
          <a:graphicData uri="http://schemas.openxmlformats.org/drawingml/2006/table">
            <a:tbl>
              <a:tblPr/>
              <a:tblGrid>
                <a:gridCol w="1862138"/>
              </a:tblGrid>
              <a:tr h="76200">
                <a:tc>
                  <a:txBody>
                    <a:bodyPr/>
                    <a:lstStyle/>
                    <a:p>
                      <a:pPr marL="0" marR="0" algn="ctr">
                        <a:lnSpc>
                          <a:spcPct val="100000"/>
                        </a:lnSpc>
                        <a:spcBef>
                          <a:spcPts val="0"/>
                        </a:spcBef>
                        <a:spcAft>
                          <a:spcPts val="0"/>
                        </a:spcAft>
                      </a:pPr>
                      <a:r>
                        <a:rPr lang="en-US" sz="800" b="1" dirty="0" err="1" smtClean="0">
                          <a:solidFill>
                            <a:srgbClr val="000000"/>
                          </a:solidFill>
                          <a:effectLst/>
                          <a:latin typeface="+mn-lt"/>
                          <a:ea typeface="Times New Roman"/>
                          <a:cs typeface="Times New Roman"/>
                        </a:rPr>
                        <a:t>Hacia</a:t>
                      </a:r>
                      <a:r>
                        <a:rPr lang="en-US" sz="800" b="1" dirty="0" smtClean="0">
                          <a:solidFill>
                            <a:srgbClr val="000000"/>
                          </a:solidFill>
                          <a:effectLst/>
                          <a:latin typeface="+mn-lt"/>
                          <a:ea typeface="Times New Roman"/>
                          <a:cs typeface="Times New Roman"/>
                        </a:rPr>
                        <a:t> RI.2.6   DOK </a:t>
                      </a:r>
                      <a:r>
                        <a:rPr lang="en-US" sz="800" b="1" dirty="0">
                          <a:solidFill>
                            <a:srgbClr val="000000"/>
                          </a:solidFill>
                          <a:effectLst/>
                          <a:latin typeface="+mn-lt"/>
                          <a:ea typeface="Times New Roman"/>
                          <a:cs typeface="Times New Roman"/>
                        </a:rPr>
                        <a:t>2 - Cl</a:t>
                      </a:r>
                      <a:endParaRPr lang="en-US" sz="800" dirty="0">
                        <a:effectLst/>
                        <a:latin typeface="+mn-lt"/>
                        <a:ea typeface="Calibri"/>
                        <a:cs typeface="Times New Roman"/>
                      </a:endParaRPr>
                    </a:p>
                  </a:txBody>
                  <a:tcPr marL="32680" marR="326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6D9F1"/>
                    </a:solidFill>
                  </a:tcPr>
                </a:tc>
              </a:tr>
              <a:tr h="418372">
                <a:tc>
                  <a:txBody>
                    <a:bodyPr/>
                    <a:lstStyle/>
                    <a:p>
                      <a:pPr marL="0" marR="0" algn="l">
                        <a:lnSpc>
                          <a:spcPct val="100000"/>
                        </a:lnSpc>
                        <a:spcBef>
                          <a:spcPts val="0"/>
                        </a:spcBef>
                        <a:spcAft>
                          <a:spcPts val="0"/>
                        </a:spcAft>
                      </a:pPr>
                      <a:r>
                        <a:rPr lang="es-ES" sz="800" b="1" dirty="0" smtClean="0">
                          <a:effectLst/>
                          <a:latin typeface="+mn-lt"/>
                          <a:ea typeface="Times New Roman"/>
                          <a:cs typeface="Times New Roman"/>
                        </a:rPr>
                        <a:t>Localiza información para apoyar un propósito (contestar una pregunta, explicar o describir) en un  </a:t>
                      </a:r>
                      <a:r>
                        <a:rPr lang="es-ES" sz="800" b="1" u="sng" dirty="0" smtClean="0">
                          <a:effectLst/>
                          <a:latin typeface="+mn-lt"/>
                          <a:ea typeface="Times New Roman"/>
                          <a:cs typeface="Times New Roman"/>
                        </a:rPr>
                        <a:t>texto nuevo.</a:t>
                      </a:r>
                      <a:endParaRPr lang="en-US" sz="800" b="1" u="sng" dirty="0" smtClean="0">
                        <a:effectLst/>
                        <a:latin typeface="+mn-lt"/>
                        <a:ea typeface="Times New Roman"/>
                        <a:cs typeface="Times New Roman"/>
                      </a:endParaRPr>
                    </a:p>
                  </a:txBody>
                  <a:tcPr marL="32680" marR="326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891701963"/>
              </p:ext>
            </p:extLst>
          </p:nvPr>
        </p:nvGraphicFramePr>
        <p:xfrm>
          <a:off x="4648200" y="3657600"/>
          <a:ext cx="2476499" cy="516686"/>
        </p:xfrm>
        <a:graphic>
          <a:graphicData uri="http://schemas.openxmlformats.org/drawingml/2006/table">
            <a:tbl>
              <a:tblPr/>
              <a:tblGrid>
                <a:gridCol w="2476499"/>
              </a:tblGrid>
              <a:tr h="59486">
                <a:tc>
                  <a:txBody>
                    <a:bodyPr/>
                    <a:lstStyle/>
                    <a:p>
                      <a:pPr marL="0" marR="0" algn="ctr">
                        <a:lnSpc>
                          <a:spcPct val="100000"/>
                        </a:lnSpc>
                        <a:spcBef>
                          <a:spcPts val="0"/>
                        </a:spcBef>
                        <a:spcAft>
                          <a:spcPts val="0"/>
                        </a:spcAft>
                      </a:pPr>
                      <a:r>
                        <a:rPr lang="en-US" sz="800" b="1" dirty="0" err="1" smtClean="0">
                          <a:solidFill>
                            <a:srgbClr val="000000"/>
                          </a:solidFill>
                          <a:effectLst/>
                          <a:latin typeface="+mn-lt"/>
                          <a:ea typeface="Times New Roman"/>
                          <a:cs typeface="Times New Roman"/>
                        </a:rPr>
                        <a:t>Hacia</a:t>
                      </a:r>
                      <a:r>
                        <a:rPr lang="en-US" sz="800" b="1" dirty="0" smtClean="0">
                          <a:solidFill>
                            <a:srgbClr val="000000"/>
                          </a:solidFill>
                          <a:effectLst/>
                          <a:latin typeface="+mn-lt"/>
                          <a:ea typeface="Times New Roman"/>
                          <a:cs typeface="Times New Roman"/>
                        </a:rPr>
                        <a:t> RI.2.6   DOK </a:t>
                      </a:r>
                      <a:r>
                        <a:rPr lang="en-US" sz="800" b="1" dirty="0">
                          <a:solidFill>
                            <a:srgbClr val="000000"/>
                          </a:solidFill>
                          <a:effectLst/>
                          <a:latin typeface="+mn-lt"/>
                          <a:ea typeface="Times New Roman"/>
                          <a:cs typeface="Times New Roman"/>
                        </a:rPr>
                        <a:t>1 - Cf</a:t>
                      </a:r>
                      <a:endParaRPr lang="en-US" sz="800" dirty="0">
                        <a:effectLst/>
                        <a:latin typeface="+mn-lt"/>
                        <a:ea typeface="Calibri"/>
                        <a:cs typeface="Times New Roman"/>
                      </a:endParaRPr>
                    </a:p>
                  </a:txBody>
                  <a:tcPr marL="32680" marR="326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6D9F1"/>
                    </a:solidFill>
                  </a:tcPr>
                </a:tc>
              </a:tr>
              <a:tr h="394766">
                <a:tc>
                  <a:txBody>
                    <a:bodyPr/>
                    <a:lstStyle/>
                    <a:p>
                      <a:pPr marL="0" marR="0" algn="l">
                        <a:lnSpc>
                          <a:spcPct val="100000"/>
                        </a:lnSpc>
                        <a:spcBef>
                          <a:spcPts val="0"/>
                        </a:spcBef>
                        <a:spcAft>
                          <a:spcPts val="0"/>
                        </a:spcAft>
                      </a:pPr>
                      <a:r>
                        <a:rPr lang="es-ES" sz="800" b="1" dirty="0" smtClean="0">
                          <a:effectLst/>
                          <a:latin typeface="+mn-lt"/>
                          <a:ea typeface="Times New Roman"/>
                          <a:cs typeface="Times New Roman"/>
                        </a:rPr>
                        <a:t>Contesta preguntas con las interrogantes quién, qué, cuándo, dónde y cómo, que responden, explican y describen (texto leído y discutido en clase).</a:t>
                      </a:r>
                      <a:endParaRPr lang="en-US" sz="800" b="1" dirty="0" smtClean="0">
                        <a:effectLst/>
                        <a:latin typeface="+mn-lt"/>
                        <a:ea typeface="Times New Roman"/>
                        <a:cs typeface="Times New Roman"/>
                      </a:endParaRPr>
                    </a:p>
                  </a:txBody>
                  <a:tcPr marL="32680" marR="326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19" name="Rectangle 18"/>
          <p:cNvSpPr/>
          <p:nvPr/>
        </p:nvSpPr>
        <p:spPr>
          <a:xfrm>
            <a:off x="516813" y="645456"/>
            <a:ext cx="6607886" cy="2313597"/>
          </a:xfrm>
          <a:prstGeom prst="rect">
            <a:avLst/>
          </a:prstGeom>
        </p:spPr>
        <p:txBody>
          <a:bodyPr wrap="square" lIns="96661" tIns="48331" rIns="96661" bIns="48331">
            <a:spAutoFit/>
          </a:bodyPr>
          <a:lstStyle/>
          <a:p>
            <a:pPr marL="577850" indent="-457200"/>
            <a:r>
              <a:rPr lang="es-419" sz="1600" b="1" dirty="0" smtClean="0">
                <a:latin typeface="Helvetica" pitchFamily="34" charset="0"/>
                <a:cs typeface="Helvetica" pitchFamily="34" charset="0"/>
              </a:rPr>
              <a:t>11.  ¿Qué tipo de patines le gusta más a la gente hoy en día?</a:t>
            </a:r>
            <a:endParaRPr lang="es-419" sz="1600" dirty="0" smtClean="0">
              <a:latin typeface="Helvetica" pitchFamily="34" charset="0"/>
              <a:cs typeface="Helvetica" pitchFamily="34" charset="0"/>
            </a:endParaRPr>
          </a:p>
          <a:p>
            <a:pPr marL="866775" indent="-342900">
              <a:buFont typeface="+mj-lt"/>
              <a:buAutoNum type="alphaUcPeriod"/>
            </a:pPr>
            <a:endParaRPr lang="es-419" sz="1600" dirty="0" smtClean="0">
              <a:latin typeface="Helvetica" pitchFamily="34" charset="0"/>
              <a:cs typeface="Helvetica" pitchFamily="34" charset="0"/>
            </a:endParaRPr>
          </a:p>
          <a:p>
            <a:pPr marL="746125" indent="-288925">
              <a:buFont typeface="+mj-lt"/>
              <a:buAutoNum type="alphaUcPeriod"/>
            </a:pPr>
            <a:r>
              <a:rPr lang="es-419" sz="1600" dirty="0" smtClean="0">
                <a:latin typeface="Helvetica" pitchFamily="34" charset="0"/>
                <a:cs typeface="Helvetica" pitchFamily="34" charset="0"/>
              </a:rPr>
              <a:t>los patines de James </a:t>
            </a:r>
            <a:r>
              <a:rPr lang="es-419" sz="1600" dirty="0" err="1" smtClean="0">
                <a:latin typeface="Helvetica" pitchFamily="34" charset="0"/>
                <a:cs typeface="Helvetica" pitchFamily="34" charset="0"/>
              </a:rPr>
              <a:t>Plimpton</a:t>
            </a:r>
            <a:endParaRPr lang="es-419" sz="1600" dirty="0" smtClean="0">
              <a:latin typeface="Helvetica" pitchFamily="34" charset="0"/>
              <a:cs typeface="Helvetica" pitchFamily="34" charset="0"/>
            </a:endParaRPr>
          </a:p>
          <a:p>
            <a:pPr marL="746125" indent="-288925">
              <a:buFont typeface="+mj-lt"/>
              <a:buAutoNum type="alphaUcPeriod"/>
            </a:pPr>
            <a:endParaRPr lang="es-419" sz="1600" dirty="0" smtClean="0">
              <a:latin typeface="Helvetica" pitchFamily="34" charset="0"/>
              <a:cs typeface="Helvetica" pitchFamily="34" charset="0"/>
            </a:endParaRPr>
          </a:p>
          <a:p>
            <a:pPr marL="746125" indent="-288925">
              <a:buFont typeface="+mj-lt"/>
              <a:buAutoNum type="alphaUcPeriod"/>
            </a:pPr>
            <a:r>
              <a:rPr lang="es-419" sz="1600" dirty="0" smtClean="0">
                <a:latin typeface="Helvetica" pitchFamily="34" charset="0"/>
                <a:cs typeface="Helvetica" pitchFamily="34" charset="0"/>
              </a:rPr>
              <a:t>los patines en línea</a:t>
            </a:r>
          </a:p>
          <a:p>
            <a:pPr marL="746125" indent="-288925">
              <a:buFont typeface="+mj-lt"/>
              <a:buAutoNum type="alphaUcPeriod"/>
            </a:pPr>
            <a:endParaRPr lang="es-419" sz="1600" dirty="0" smtClean="0">
              <a:latin typeface="Helvetica" pitchFamily="34" charset="0"/>
              <a:cs typeface="Helvetica" pitchFamily="34" charset="0"/>
            </a:endParaRPr>
          </a:p>
          <a:p>
            <a:pPr marL="746125" indent="-288925">
              <a:buFont typeface="+mj-lt"/>
              <a:buAutoNum type="alphaUcPeriod"/>
            </a:pPr>
            <a:r>
              <a:rPr lang="es-419" sz="1600" dirty="0">
                <a:latin typeface="Helvetica" pitchFamily="34" charset="0"/>
                <a:cs typeface="Helvetica" pitchFamily="34" charset="0"/>
              </a:rPr>
              <a:t>l</a:t>
            </a:r>
            <a:r>
              <a:rPr lang="es-419" sz="1600" dirty="0" smtClean="0">
                <a:latin typeface="Helvetica" pitchFamily="34" charset="0"/>
                <a:cs typeface="Helvetica" pitchFamily="34" charset="0"/>
              </a:rPr>
              <a:t>os patines con dos ruedas</a:t>
            </a:r>
          </a:p>
          <a:p>
            <a:pPr marL="746125" indent="-288925"/>
            <a:endParaRPr lang="es-419" sz="1600" dirty="0" smtClean="0">
              <a:latin typeface="Helvetica" pitchFamily="34" charset="0"/>
              <a:cs typeface="Helvetica" pitchFamily="34" charset="0"/>
            </a:endParaRPr>
          </a:p>
          <a:p>
            <a:pPr marL="746125" indent="-288925">
              <a:buFont typeface="+mj-lt"/>
              <a:buAutoNum type="alphaUcPeriod" startAt="4"/>
            </a:pPr>
            <a:r>
              <a:rPr lang="es-419" sz="1600" dirty="0" smtClean="0">
                <a:latin typeface="Helvetica" pitchFamily="34" charset="0"/>
                <a:cs typeface="Helvetica" pitchFamily="34" charset="0"/>
              </a:rPr>
              <a:t>los patines de Mr. </a:t>
            </a:r>
            <a:r>
              <a:rPr lang="es-419" sz="1600" dirty="0" err="1" smtClean="0">
                <a:latin typeface="Helvetica" pitchFamily="34" charset="0"/>
                <a:cs typeface="Helvetica" pitchFamily="34" charset="0"/>
              </a:rPr>
              <a:t>Petibled’s</a:t>
            </a:r>
            <a:r>
              <a:rPr lang="es-419" sz="1600" dirty="0" smtClean="0">
                <a:latin typeface="Helvetica" pitchFamily="34" charset="0"/>
                <a:cs typeface="Helvetica" pitchFamily="34" charset="0"/>
              </a:rPr>
              <a:t> </a:t>
            </a:r>
          </a:p>
        </p:txBody>
      </p:sp>
      <p:grpSp>
        <p:nvGrpSpPr>
          <p:cNvPr id="21" name="Group 20"/>
          <p:cNvGrpSpPr/>
          <p:nvPr/>
        </p:nvGrpSpPr>
        <p:grpSpPr>
          <a:xfrm>
            <a:off x="726891" y="1175863"/>
            <a:ext cx="228600" cy="1684690"/>
            <a:chOff x="754048" y="1198307"/>
            <a:chExt cx="228600" cy="1684690"/>
          </a:xfrm>
        </p:grpSpPr>
        <p:sp>
          <p:nvSpPr>
            <p:cNvPr id="22" name="Oval 21"/>
            <p:cNvSpPr/>
            <p:nvPr/>
          </p:nvSpPr>
          <p:spPr>
            <a:xfrm>
              <a:off x="754048" y="1198307"/>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24" name="Oval 23"/>
            <p:cNvSpPr/>
            <p:nvPr/>
          </p:nvSpPr>
          <p:spPr>
            <a:xfrm>
              <a:off x="754048" y="1666937"/>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25" name="Oval 24"/>
            <p:cNvSpPr/>
            <p:nvPr/>
          </p:nvSpPr>
          <p:spPr>
            <a:xfrm>
              <a:off x="754048" y="2164915"/>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26" name="Oval 25"/>
            <p:cNvSpPr/>
            <p:nvPr/>
          </p:nvSpPr>
          <p:spPr>
            <a:xfrm>
              <a:off x="754048" y="2643511"/>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grpSp>
      <p:grpSp>
        <p:nvGrpSpPr>
          <p:cNvPr id="28" name="Group 27"/>
          <p:cNvGrpSpPr/>
          <p:nvPr/>
        </p:nvGrpSpPr>
        <p:grpSpPr>
          <a:xfrm>
            <a:off x="726891" y="5715000"/>
            <a:ext cx="228600" cy="1661014"/>
            <a:chOff x="754048" y="1165444"/>
            <a:chExt cx="228600" cy="1661014"/>
          </a:xfrm>
        </p:grpSpPr>
        <p:sp>
          <p:nvSpPr>
            <p:cNvPr id="29" name="Oval 28"/>
            <p:cNvSpPr/>
            <p:nvPr/>
          </p:nvSpPr>
          <p:spPr>
            <a:xfrm>
              <a:off x="754048" y="1165444"/>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30" name="Oval 29"/>
            <p:cNvSpPr/>
            <p:nvPr/>
          </p:nvSpPr>
          <p:spPr>
            <a:xfrm>
              <a:off x="754048" y="1638396"/>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31" name="Oval 30"/>
            <p:cNvSpPr/>
            <p:nvPr/>
          </p:nvSpPr>
          <p:spPr>
            <a:xfrm>
              <a:off x="754048" y="2108751"/>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32" name="Oval 31"/>
            <p:cNvSpPr/>
            <p:nvPr/>
          </p:nvSpPr>
          <p:spPr>
            <a:xfrm>
              <a:off x="754048" y="2586972"/>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grpSp>
    </p:spTree>
    <p:extLst>
      <p:ext uri="{BB962C8B-B14F-4D97-AF65-F5344CB8AC3E}">
        <p14:creationId xmlns:p14="http://schemas.microsoft.com/office/powerpoint/2010/main" val="39636240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34200" y="9388981"/>
            <a:ext cx="609600" cy="457200"/>
          </a:xfrm>
        </p:spPr>
        <p:txBody>
          <a:bodyPr/>
          <a:lstStyle/>
          <a:p>
            <a:fld id="{F177B04D-AEB5-43ED-B9BA-B3D1EC9C9067}" type="slidenum">
              <a:rPr lang="en-US" smtClean="0"/>
              <a:pPr/>
              <a:t>34</a:t>
            </a:fld>
            <a:endParaRPr lang="en-US" dirty="0"/>
          </a:p>
        </p:txBody>
      </p:sp>
      <p:sp>
        <p:nvSpPr>
          <p:cNvPr id="2" name="Rectangle 4"/>
          <p:cNvSpPr>
            <a:spLocks noChangeArrowheads="1"/>
          </p:cNvSpPr>
          <p:nvPr/>
        </p:nvSpPr>
        <p:spPr bwMode="auto">
          <a:xfrm>
            <a:off x="531110" y="1063593"/>
            <a:ext cx="6781800"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defTabSz="914400" fontAlgn="base">
              <a:spcBef>
                <a:spcPct val="0"/>
              </a:spcBef>
              <a:spcAft>
                <a:spcPct val="0"/>
              </a:spcAft>
            </a:pPr>
            <a:r>
              <a:rPr lang="en-US" altLang="en-US" sz="1800" i="1" dirty="0">
                <a:latin typeface="Calibri" pitchFamily="34" charset="0"/>
                <a:ea typeface="Times New Roman" pitchFamily="18" charset="0"/>
                <a:cs typeface="Arial" pitchFamily="34" charset="0"/>
              </a:rPr>
              <a:t>El padre del </a:t>
            </a:r>
            <a:r>
              <a:rPr lang="en-US" altLang="en-US" sz="1800" i="1" dirty="0" err="1">
                <a:latin typeface="Calibri" pitchFamily="34" charset="0"/>
                <a:ea typeface="Times New Roman" pitchFamily="18" charset="0"/>
                <a:cs typeface="Arial" pitchFamily="34" charset="0"/>
              </a:rPr>
              <a:t>patinaje</a:t>
            </a:r>
            <a:r>
              <a:rPr lang="en-US" altLang="en-US" sz="1800" i="1" dirty="0">
                <a:latin typeface="Calibri" pitchFamily="34" charset="0"/>
                <a:ea typeface="Times New Roman" pitchFamily="18" charset="0"/>
                <a:cs typeface="Arial" pitchFamily="34" charset="0"/>
              </a:rPr>
              <a:t> </a:t>
            </a:r>
            <a:r>
              <a:rPr lang="en-US" altLang="en-US" sz="1800" i="1" dirty="0" err="1">
                <a:latin typeface="Calibri" pitchFamily="34" charset="0"/>
                <a:ea typeface="Times New Roman" pitchFamily="18" charset="0"/>
                <a:cs typeface="Arial" pitchFamily="34" charset="0"/>
              </a:rPr>
              <a:t>sobre</a:t>
            </a:r>
            <a:r>
              <a:rPr lang="en-US" altLang="en-US" sz="1800" i="1" dirty="0">
                <a:latin typeface="Calibri" pitchFamily="34" charset="0"/>
                <a:ea typeface="Times New Roman" pitchFamily="18" charset="0"/>
                <a:cs typeface="Arial" pitchFamily="34" charset="0"/>
              </a:rPr>
              <a:t> </a:t>
            </a:r>
            <a:r>
              <a:rPr lang="en-US" altLang="en-US" sz="1800" i="1" dirty="0" err="1">
                <a:latin typeface="Calibri" pitchFamily="34" charset="0"/>
                <a:ea typeface="Times New Roman" pitchFamily="18" charset="0"/>
                <a:cs typeface="Arial" pitchFamily="34" charset="0"/>
              </a:rPr>
              <a:t>ruedas</a:t>
            </a:r>
            <a:endParaRPr lang="en-US" altLang="en-US" sz="1800" i="1" dirty="0">
              <a:latin typeface="Calibri" pitchFamily="34" charset="0"/>
              <a:ea typeface="Times New Roman" pitchFamily="18" charset="0"/>
              <a:cs typeface="Arial" pitchFamily="34" charset="0"/>
            </a:endParaRPr>
          </a:p>
          <a:p>
            <a:pPr defTabSz="914400" eaLnBrk="0" fontAlgn="base" hangingPunct="0">
              <a:spcBef>
                <a:spcPct val="0"/>
              </a:spcBef>
              <a:spcAft>
                <a:spcPct val="0"/>
              </a:spcAft>
            </a:pPr>
            <a:endParaRPr lang="en-US" altLang="en-US" sz="1400" b="1" u="sng" dirty="0" smtClean="0">
              <a:latin typeface="Calibri" pitchFamily="34" charset="0"/>
              <a:ea typeface="Times New Roman" pitchFamily="18" charset="0"/>
              <a:cs typeface="Arial" pitchFamily="34" charset="0"/>
            </a:endParaRPr>
          </a:p>
          <a:p>
            <a:pPr defTabSz="914400" eaLnBrk="0" fontAlgn="base" hangingPunct="0">
              <a:spcBef>
                <a:spcPct val="0"/>
              </a:spcBef>
              <a:spcAft>
                <a:spcPct val="0"/>
              </a:spcAft>
            </a:pPr>
            <a:r>
              <a:rPr lang="en-US" altLang="en-US" sz="1400" b="1" dirty="0" smtClean="0">
                <a:ea typeface="Times New Roman" pitchFamily="18" charset="0"/>
                <a:cs typeface="Arial" pitchFamily="34" charset="0"/>
              </a:rPr>
              <a:t>1</a:t>
            </a:r>
            <a:endParaRPr lang="en-US" altLang="en-US" sz="1400" b="1" dirty="0">
              <a:ea typeface="Times New Roman" pitchFamily="18" charset="0"/>
              <a:cs typeface="Arial" pitchFamily="34" charset="0"/>
            </a:endParaRPr>
          </a:p>
          <a:p>
            <a:pPr defTabSz="914400" eaLnBrk="0" fontAlgn="base" hangingPunct="0">
              <a:spcBef>
                <a:spcPct val="0"/>
              </a:spcBef>
              <a:spcAft>
                <a:spcPct val="0"/>
              </a:spcAft>
            </a:pPr>
            <a:r>
              <a:rPr lang="es-ES" altLang="en-US" sz="1400" dirty="0">
                <a:ea typeface="Times New Roman" pitchFamily="18" charset="0"/>
                <a:cs typeface="Arial" pitchFamily="34" charset="0"/>
              </a:rPr>
              <a:t>James Plimpton nació en 1828. Él creció en una pequeña granja. Quería saber cómo funcionaban las máquinas de la granja. Le encantaba ayudar a su padre a arreglar las máquinas cuando se dañaban. James aprendió mucho acerca de las máquinas. Cuando </a:t>
            </a:r>
            <a:r>
              <a:rPr lang="es-ES" altLang="en-US" sz="1400" dirty="0" smtClean="0">
                <a:ea typeface="Times New Roman" pitchFamily="18" charset="0"/>
                <a:cs typeface="Arial" pitchFamily="34" charset="0"/>
              </a:rPr>
              <a:t>creció, </a:t>
            </a:r>
            <a:r>
              <a:rPr lang="es-ES" altLang="en-US" sz="1400" dirty="0">
                <a:ea typeface="Times New Roman" pitchFamily="18" charset="0"/>
                <a:cs typeface="Arial" pitchFamily="34" charset="0"/>
              </a:rPr>
              <a:t>James trabajó en muchos talleres mecánicos. Él aprendió aún más acerca de qué hace </a:t>
            </a:r>
            <a:r>
              <a:rPr lang="es-ES" altLang="en-US" sz="1400" dirty="0" smtClean="0">
                <a:ea typeface="Times New Roman" pitchFamily="18" charset="0"/>
                <a:cs typeface="Arial" pitchFamily="34" charset="0"/>
              </a:rPr>
              <a:t>que las máquinas funcionen. </a:t>
            </a:r>
            <a:r>
              <a:rPr lang="es-ES" altLang="en-US" sz="1400" dirty="0">
                <a:ea typeface="Times New Roman" pitchFamily="18" charset="0"/>
                <a:cs typeface="Arial" pitchFamily="34" charset="0"/>
              </a:rPr>
              <a:t>Cuando </a:t>
            </a:r>
            <a:r>
              <a:rPr lang="es-ES" altLang="en-US" sz="1400" dirty="0" smtClean="0">
                <a:ea typeface="Times New Roman" pitchFamily="18" charset="0"/>
                <a:cs typeface="Arial" pitchFamily="34" charset="0"/>
              </a:rPr>
              <a:t>llegó a ser un adulto, </a:t>
            </a:r>
            <a:r>
              <a:rPr lang="es-ES" altLang="en-US" sz="1400" dirty="0">
                <a:ea typeface="Times New Roman" pitchFamily="18" charset="0"/>
                <a:cs typeface="Arial" pitchFamily="34" charset="0"/>
              </a:rPr>
              <a:t>él tuvo su propio taller.</a:t>
            </a:r>
          </a:p>
          <a:p>
            <a:pPr defTabSz="914400" eaLnBrk="0" fontAlgn="base" hangingPunct="0">
              <a:spcBef>
                <a:spcPct val="0"/>
              </a:spcBef>
              <a:spcAft>
                <a:spcPct val="0"/>
              </a:spcAft>
            </a:pPr>
            <a:endParaRPr lang="en-US" altLang="en-US" sz="1400" dirty="0">
              <a:ea typeface="Times New Roman" pitchFamily="18" charset="0"/>
              <a:cs typeface="Arial" pitchFamily="34" charset="0"/>
            </a:endParaRPr>
          </a:p>
          <a:p>
            <a:pPr defTabSz="914400" eaLnBrk="0" fontAlgn="base" hangingPunct="0">
              <a:spcBef>
                <a:spcPct val="0"/>
              </a:spcBef>
              <a:spcAft>
                <a:spcPct val="0"/>
              </a:spcAft>
            </a:pPr>
            <a:r>
              <a:rPr lang="en-US" altLang="en-US" sz="1400" b="1" dirty="0" smtClean="0">
                <a:ea typeface="Times New Roman" pitchFamily="18" charset="0"/>
                <a:cs typeface="Arial" pitchFamily="34" charset="0"/>
              </a:rPr>
              <a:t>2</a:t>
            </a:r>
            <a:endParaRPr lang="en-US" altLang="en-US" sz="1400" b="1" dirty="0">
              <a:ea typeface="Times New Roman" pitchFamily="18" charset="0"/>
              <a:cs typeface="Arial" pitchFamily="34" charset="0"/>
            </a:endParaRPr>
          </a:p>
          <a:p>
            <a:pPr defTabSz="914400" eaLnBrk="0" fontAlgn="base" hangingPunct="0">
              <a:spcBef>
                <a:spcPct val="0"/>
              </a:spcBef>
              <a:spcAft>
                <a:spcPct val="0"/>
              </a:spcAft>
            </a:pPr>
            <a:r>
              <a:rPr lang="es-ES" altLang="en-US" sz="1400" dirty="0">
                <a:ea typeface="Times New Roman" pitchFamily="18" charset="0"/>
                <a:cs typeface="Arial" pitchFamily="34" charset="0"/>
              </a:rPr>
              <a:t>Él trabajó muy duro en su taller hasta que se enfermó. Su médico le dijo que saliera al aire libre y patinara sobre hielo. En el invierno, James patinaba sobre hielo, pero en el verano no había lugar para patinar sobre hielo. Él quería patinar en el verano también. Sin embargo, los patines de ruedas para patinar en tierra eran difíciles de usar. Ellos no se deslizaban como los patines de hielo lo hacían sobre el hielo.</a:t>
            </a:r>
          </a:p>
          <a:p>
            <a:pPr defTabSz="914400" eaLnBrk="0" fontAlgn="base" hangingPunct="0">
              <a:spcBef>
                <a:spcPct val="0"/>
              </a:spcBef>
              <a:spcAft>
                <a:spcPct val="0"/>
              </a:spcAft>
            </a:pPr>
            <a:endParaRPr lang="en-US" altLang="en-US" sz="1400" dirty="0">
              <a:ea typeface="Times New Roman" pitchFamily="18" charset="0"/>
              <a:cs typeface="Arial" pitchFamily="34" charset="0"/>
            </a:endParaRPr>
          </a:p>
          <a:p>
            <a:pPr defTabSz="914400" eaLnBrk="0" fontAlgn="base" hangingPunct="0">
              <a:spcBef>
                <a:spcPct val="0"/>
              </a:spcBef>
              <a:spcAft>
                <a:spcPct val="0"/>
              </a:spcAft>
            </a:pPr>
            <a:r>
              <a:rPr lang="en-US" altLang="en-US" sz="1400" b="1" dirty="0" smtClean="0">
                <a:ea typeface="Times New Roman" pitchFamily="18" charset="0"/>
                <a:cs typeface="Arial" pitchFamily="34" charset="0"/>
              </a:rPr>
              <a:t>3</a:t>
            </a:r>
            <a:endParaRPr lang="en-US" altLang="en-US" sz="1400" b="1" dirty="0">
              <a:ea typeface="Times New Roman" pitchFamily="18" charset="0"/>
              <a:cs typeface="Arial" pitchFamily="34" charset="0"/>
            </a:endParaRPr>
          </a:p>
          <a:p>
            <a:pPr defTabSz="914400" eaLnBrk="0" fontAlgn="base" hangingPunct="0">
              <a:spcBef>
                <a:spcPct val="0"/>
              </a:spcBef>
              <a:spcAft>
                <a:spcPct val="0"/>
              </a:spcAft>
            </a:pPr>
            <a:r>
              <a:rPr lang="es-ES" altLang="en-US" sz="1400" dirty="0">
                <a:ea typeface="Times New Roman" pitchFamily="18" charset="0"/>
                <a:cs typeface="Arial" pitchFamily="34" charset="0"/>
              </a:rPr>
              <a:t>Él sabía que podía </a:t>
            </a:r>
            <a:r>
              <a:rPr lang="es-ES" altLang="en-US" sz="1400" b="1" u="sng" dirty="0">
                <a:ea typeface="Times New Roman" pitchFamily="18" charset="0"/>
                <a:cs typeface="Arial" pitchFamily="34" charset="0"/>
              </a:rPr>
              <a:t>reinventar</a:t>
            </a:r>
            <a:r>
              <a:rPr lang="es-ES" altLang="en-US" sz="1400" dirty="0">
                <a:ea typeface="Times New Roman" pitchFamily="18" charset="0"/>
                <a:cs typeface="Arial" pitchFamily="34" charset="0"/>
              </a:rPr>
              <a:t> un mejor patín de ruedas. En 1863 James inventó el primer patín de ruedas con cuatro ruedas. Los patines fueron también los primeros que podían girar hacia la  izquierda o a la derecha. Sus patines eran seguros y fáciles de usar.</a:t>
            </a:r>
          </a:p>
          <a:p>
            <a:pPr defTabSz="914400" eaLnBrk="0" fontAlgn="base" hangingPunct="0">
              <a:spcBef>
                <a:spcPct val="0"/>
              </a:spcBef>
              <a:spcAft>
                <a:spcPct val="0"/>
              </a:spcAft>
            </a:pPr>
            <a:endParaRPr lang="en-US" altLang="en-US" sz="1400" dirty="0">
              <a:ea typeface="Times New Roman" pitchFamily="18" charset="0"/>
              <a:cs typeface="Arial" pitchFamily="34" charset="0"/>
            </a:endParaRPr>
          </a:p>
          <a:p>
            <a:pPr defTabSz="914400" eaLnBrk="0" fontAlgn="base" hangingPunct="0">
              <a:spcBef>
                <a:spcPct val="0"/>
              </a:spcBef>
              <a:spcAft>
                <a:spcPct val="0"/>
              </a:spcAft>
            </a:pPr>
            <a:r>
              <a:rPr lang="en-US" altLang="en-US" sz="1400" b="1" dirty="0" smtClean="0">
                <a:ea typeface="Times New Roman" pitchFamily="18" charset="0"/>
                <a:cs typeface="Arial" pitchFamily="34" charset="0"/>
              </a:rPr>
              <a:t>4</a:t>
            </a:r>
            <a:endParaRPr lang="en-US" altLang="en-US" sz="1400" b="1" dirty="0">
              <a:ea typeface="Times New Roman" pitchFamily="18" charset="0"/>
              <a:cs typeface="Arial" pitchFamily="34" charset="0"/>
            </a:endParaRPr>
          </a:p>
          <a:p>
            <a:pPr defTabSz="914400" eaLnBrk="0" fontAlgn="base" hangingPunct="0">
              <a:spcBef>
                <a:spcPct val="0"/>
              </a:spcBef>
              <a:spcAft>
                <a:spcPct val="0"/>
              </a:spcAft>
            </a:pPr>
            <a:r>
              <a:rPr lang="es-ES" altLang="en-US" sz="1400" dirty="0">
                <a:ea typeface="Times New Roman" pitchFamily="18" charset="0"/>
                <a:cs typeface="Arial" pitchFamily="34" charset="0"/>
              </a:rPr>
              <a:t>A James le gustaron mucho los nuevos patines. Él quería que todos los disfrutaran. El abrió una tienda de patines. ¡El hacía 2,000 pares de patines de ruedas cada semana!  El abrió la primera </a:t>
            </a:r>
            <a:r>
              <a:rPr lang="es-ES" altLang="en-US" sz="1400" b="1" u="sng" dirty="0">
                <a:ea typeface="Times New Roman" pitchFamily="18" charset="0"/>
                <a:cs typeface="Arial" pitchFamily="34" charset="0"/>
              </a:rPr>
              <a:t>pista</a:t>
            </a:r>
            <a:r>
              <a:rPr lang="es-ES" altLang="en-US" sz="1400" dirty="0">
                <a:ea typeface="Times New Roman" pitchFamily="18" charset="0"/>
                <a:cs typeface="Arial" pitchFamily="34" charset="0"/>
              </a:rPr>
              <a:t> de patinaje sobre ruedas. Él escribió un libro acerca de cómo patinar. James hizo mucho para ayudar a la gente a que vieran que este era un deporte divertido. James Plimpton es llamado el Padre del Patinaje sobre ruedas.</a:t>
            </a:r>
            <a:endParaRPr lang="en-US" altLang="en-US" sz="1400" dirty="0">
              <a:cs typeface="Arial" pitchFamily="34" charset="0"/>
            </a:endParaRPr>
          </a:p>
        </p:txBody>
      </p:sp>
      <p:grpSp>
        <p:nvGrpSpPr>
          <p:cNvPr id="5" name="Group 4"/>
          <p:cNvGrpSpPr/>
          <p:nvPr/>
        </p:nvGrpSpPr>
        <p:grpSpPr>
          <a:xfrm>
            <a:off x="2652713" y="7218691"/>
            <a:ext cx="2543174" cy="2280920"/>
            <a:chOff x="1" y="-91848"/>
            <a:chExt cx="3028949" cy="2749323"/>
          </a:xfrm>
        </p:grpSpPr>
        <p:pic>
          <p:nvPicPr>
            <p:cNvPr id="6" name="irc_mi" descr="http://web4brains.com/fourth/rskate/images/inventors_plimpton.jpg"/>
            <p:cNvPicPr>
              <a:picLocks noChangeAspect="1"/>
            </p:cNvPicPr>
            <p:nvPr/>
          </p:nvPicPr>
          <p:blipFill>
            <a:blip r:embed="rId2" cstate="print"/>
            <a:srcRect/>
            <a:stretch>
              <a:fillRect/>
            </a:stretch>
          </p:blipFill>
          <p:spPr bwMode="auto">
            <a:xfrm>
              <a:off x="1" y="-91848"/>
              <a:ext cx="2120212" cy="2615974"/>
            </a:xfrm>
            <a:prstGeom prst="rect">
              <a:avLst/>
            </a:prstGeom>
            <a:ln>
              <a:noFill/>
            </a:ln>
            <a:effectLst>
              <a:outerShdw blurRad="292100" dist="139700" dir="2700000" algn="tl" rotWithShape="0">
                <a:srgbClr val="333333">
                  <a:alpha val="65000"/>
                </a:srgbClr>
              </a:outerShdw>
            </a:effectLst>
          </p:spPr>
        </p:pic>
        <p:pic>
          <p:nvPicPr>
            <p:cNvPr id="7" name="Picture 6" descr="Skate prototype, about 1860"/>
            <p:cNvPicPr>
              <a:picLocks noChangeAspect="1"/>
            </p:cNvPicPr>
            <p:nvPr/>
          </p:nvPicPr>
          <p:blipFill rotWithShape="1">
            <a:blip r:embed="rId3" cstate="print">
              <a:extLst>
                <a:ext uri="{BEBA8EAE-BF5A-486C-A8C5-ECC9F3942E4B}">
                  <a14:imgProps xmlns:a14="http://schemas.microsoft.com/office/drawing/2010/main">
                    <a14:imgLayer r:embed="rId4">
                      <a14:imgEffect>
                        <a14:colorTemperature colorTemp="8800"/>
                      </a14:imgEffect>
                    </a14:imgLayer>
                  </a14:imgProps>
                </a:ext>
              </a:extLst>
            </a:blip>
            <a:srcRect t="6401" b="18799"/>
            <a:stretch/>
          </p:blipFill>
          <p:spPr bwMode="auto">
            <a:xfrm>
              <a:off x="1838325" y="1543050"/>
              <a:ext cx="1190625" cy="1114425"/>
            </a:xfrm>
            <a:prstGeom prst="rect">
              <a:avLst/>
            </a:prstGeom>
            <a:ln w="889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grpSp>
      <p:sp>
        <p:nvSpPr>
          <p:cNvPr id="3" name="Rectangle 5"/>
          <p:cNvSpPr>
            <a:spLocks noChangeArrowheads="1"/>
          </p:cNvSpPr>
          <p:nvPr/>
        </p:nvSpPr>
        <p:spPr bwMode="auto">
          <a:xfrm>
            <a:off x="228601"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sz="1800" dirty="0">
              <a:latin typeface="Arial" pitchFamily="34" charset="0"/>
              <a:cs typeface="Arial" pitchFamily="34" charset="0"/>
            </a:endParaRPr>
          </a:p>
        </p:txBody>
      </p:sp>
      <p:sp>
        <p:nvSpPr>
          <p:cNvPr id="8" name="Rectangle 7"/>
          <p:cNvSpPr/>
          <p:nvPr/>
        </p:nvSpPr>
        <p:spPr>
          <a:xfrm>
            <a:off x="3733800" y="152400"/>
            <a:ext cx="3886200" cy="1061829"/>
          </a:xfrm>
          <a:prstGeom prst="rect">
            <a:avLst/>
          </a:prstGeom>
        </p:spPr>
        <p:txBody>
          <a:bodyPr>
            <a:spAutoFit/>
          </a:bodyPr>
          <a:lstStyle/>
          <a:p>
            <a:pPr lvl="0" algn="r"/>
            <a:r>
              <a:rPr lang="es-PR" sz="900" dirty="0" smtClean="0">
                <a:solidFill>
                  <a:prstClr val="black"/>
                </a:solidFill>
                <a:latin typeface="Comic Sans MS" panose="030F0702030302020204" pitchFamily="66" charset="0"/>
                <a:ea typeface="Times New Roman"/>
              </a:rPr>
              <a:t>Grado Equivalente 2.5</a:t>
            </a:r>
          </a:p>
          <a:p>
            <a:pPr lvl="0" algn="r"/>
            <a:r>
              <a:rPr lang="es-PR" sz="900" dirty="0" smtClean="0">
                <a:solidFill>
                  <a:prstClr val="black"/>
                </a:solidFill>
                <a:latin typeface="Comic Sans MS" panose="030F0702030302020204" pitchFamily="66" charset="0"/>
                <a:ea typeface="Times New Roman"/>
              </a:rPr>
              <a:t>Escala </a:t>
            </a:r>
            <a:r>
              <a:rPr lang="es-PR" sz="900" i="1" dirty="0" err="1" smtClean="0">
                <a:solidFill>
                  <a:prstClr val="black"/>
                </a:solidFill>
                <a:latin typeface="Comic Sans MS" panose="030F0702030302020204" pitchFamily="66" charset="0"/>
                <a:ea typeface="Times New Roman"/>
              </a:rPr>
              <a:t>Lexile</a:t>
            </a:r>
            <a:r>
              <a:rPr lang="es-PR" sz="900" dirty="0" smtClean="0">
                <a:solidFill>
                  <a:prstClr val="black"/>
                </a:solidFill>
                <a:latin typeface="Comic Sans MS" panose="030F0702030302020204" pitchFamily="66" charset="0"/>
                <a:ea typeface="Times New Roman"/>
              </a:rPr>
              <a:t>  660L</a:t>
            </a:r>
          </a:p>
          <a:p>
            <a:pPr lvl="0" algn="r"/>
            <a:r>
              <a:rPr lang="es-PR" sz="900" dirty="0" smtClean="0">
                <a:solidFill>
                  <a:prstClr val="black"/>
                </a:solidFill>
                <a:latin typeface="Comic Sans MS" panose="030F0702030302020204" pitchFamily="66" charset="0"/>
                <a:ea typeface="Times New Roman"/>
              </a:rPr>
              <a:t>Promedio del largo de la oración 10.50</a:t>
            </a:r>
          </a:p>
          <a:p>
            <a:pPr lvl="0" algn="r"/>
            <a:r>
              <a:rPr lang="es-PR" sz="900" dirty="0" smtClean="0">
                <a:solidFill>
                  <a:prstClr val="black"/>
                </a:solidFill>
                <a:latin typeface="Comic Sans MS" panose="030F0702030302020204" pitchFamily="66" charset="0"/>
                <a:ea typeface="Times New Roman"/>
              </a:rPr>
              <a:t>Promedio de la frecuencia de palabras 3.66</a:t>
            </a:r>
          </a:p>
          <a:p>
            <a:pPr lvl="0" algn="r"/>
            <a:r>
              <a:rPr lang="es-PR" sz="900" dirty="0" smtClean="0">
                <a:solidFill>
                  <a:prstClr val="black"/>
                </a:solidFill>
                <a:latin typeface="Comic Sans MS" panose="030F0702030302020204" pitchFamily="66" charset="0"/>
                <a:ea typeface="Times New Roman"/>
              </a:rPr>
              <a:t>Número de </a:t>
            </a:r>
            <a:r>
              <a:rPr lang="en-US" sz="900" dirty="0" smtClean="0">
                <a:solidFill>
                  <a:prstClr val="black"/>
                </a:solidFill>
                <a:latin typeface="Comic Sans MS" panose="030F0702030302020204" pitchFamily="66" charset="0"/>
                <a:ea typeface="Times New Roman"/>
              </a:rPr>
              <a:t>palabras 252</a:t>
            </a:r>
          </a:p>
          <a:p>
            <a:pPr algn="r"/>
            <a:r>
              <a:rPr lang="es-419" sz="900" b="1" i="1" dirty="0">
                <a:solidFill>
                  <a:prstClr val="black"/>
                </a:solidFill>
              </a:rPr>
              <a:t>Nota:  Basado en el texto original en inglés</a:t>
            </a:r>
          </a:p>
          <a:p>
            <a:pPr lvl="0" algn="r"/>
            <a:endParaRPr lang="en-US" sz="900" dirty="0">
              <a:solidFill>
                <a:prstClr val="black"/>
              </a:solidFill>
              <a:latin typeface="Times New Roman"/>
              <a:ea typeface="Times New Roman"/>
            </a:endParaRPr>
          </a:p>
        </p:txBody>
      </p:sp>
    </p:spTree>
    <p:extLst>
      <p:ext uri="{BB962C8B-B14F-4D97-AF65-F5344CB8AC3E}">
        <p14:creationId xmlns:p14="http://schemas.microsoft.com/office/powerpoint/2010/main" val="24486888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p:cNvGraphicFramePr>
            <a:graphicFrameLocks noGrp="1"/>
          </p:cNvGraphicFramePr>
          <p:nvPr>
            <p:extLst>
              <p:ext uri="{D42A27DB-BD31-4B8C-83A1-F6EECF244321}">
                <p14:modId xmlns:p14="http://schemas.microsoft.com/office/powerpoint/2010/main" val="2720816445"/>
              </p:ext>
            </p:extLst>
          </p:nvPr>
        </p:nvGraphicFramePr>
        <p:xfrm>
          <a:off x="4724400" y="8491076"/>
          <a:ext cx="2384535" cy="609600"/>
        </p:xfrm>
        <a:graphic>
          <a:graphicData uri="http://schemas.openxmlformats.org/drawingml/2006/table">
            <a:tbl>
              <a:tblPr/>
              <a:tblGrid>
                <a:gridCol w="2384535"/>
              </a:tblGrid>
              <a:tr h="165245">
                <a:tc>
                  <a:txBody>
                    <a:bodyPr/>
                    <a:lstStyle/>
                    <a:p>
                      <a:pPr marL="0" marR="0" algn="l">
                        <a:lnSpc>
                          <a:spcPct val="115000"/>
                        </a:lnSpc>
                        <a:spcBef>
                          <a:spcPts val="0"/>
                        </a:spcBef>
                        <a:spcAft>
                          <a:spcPts val="0"/>
                        </a:spcAft>
                      </a:pPr>
                      <a:r>
                        <a:rPr lang="en-US" sz="800" b="1" i="1" dirty="0" err="1" smtClean="0">
                          <a:solidFill>
                            <a:schemeClr val="tx1"/>
                          </a:solidFill>
                          <a:latin typeface="+mn-lt"/>
                          <a:ea typeface="Times New Roman"/>
                          <a:cs typeface="Times New Roman"/>
                        </a:rPr>
                        <a:t>Hacia</a:t>
                      </a:r>
                      <a:r>
                        <a:rPr lang="en-US" sz="800" b="1" i="1" dirty="0" smtClean="0">
                          <a:solidFill>
                            <a:schemeClr val="tx1"/>
                          </a:solidFill>
                          <a:latin typeface="+mn-lt"/>
                          <a:ea typeface="Times New Roman"/>
                          <a:cs typeface="Times New Roman"/>
                        </a:rPr>
                        <a:t> RI.2.9       </a:t>
                      </a:r>
                      <a:r>
                        <a:rPr lang="en-US" sz="800" b="1" dirty="0" smtClean="0">
                          <a:solidFill>
                            <a:schemeClr val="tx1"/>
                          </a:solidFill>
                          <a:latin typeface="+mn-lt"/>
                          <a:ea typeface="Times New Roman"/>
                          <a:cs typeface="Times New Roman"/>
                        </a:rPr>
                        <a:t>DOK 3 - ANp</a:t>
                      </a:r>
                      <a:endParaRPr lang="en-US" sz="800" dirty="0">
                        <a:solidFill>
                          <a:schemeClr val="tx1"/>
                        </a:solidFill>
                        <a:latin typeface="+mn-lt"/>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444355">
                <a:tc>
                  <a:txBody>
                    <a:bodyPr/>
                    <a:lstStyle/>
                    <a:p>
                      <a:pPr marL="0" marR="0" algn="l">
                        <a:lnSpc>
                          <a:spcPct val="100000"/>
                        </a:lnSpc>
                        <a:spcBef>
                          <a:spcPts val="0"/>
                        </a:spcBef>
                        <a:spcAft>
                          <a:spcPts val="0"/>
                        </a:spcAft>
                      </a:pPr>
                      <a:r>
                        <a:rPr lang="es-ES" sz="800" b="1" kern="1200" dirty="0" smtClean="0">
                          <a:solidFill>
                            <a:schemeClr val="tx1"/>
                          </a:solidFill>
                          <a:latin typeface="+mn-lt"/>
                          <a:ea typeface="+mn-ea"/>
                          <a:cs typeface="+mn-cs"/>
                        </a:rPr>
                        <a:t>Clasifica o enumera puntos importantes de dos textos sobre el mismo tema, utilizando un organizador gráfico (el maestro proporciona las categorías).</a:t>
                      </a:r>
                      <a:endParaRPr lang="en-US" sz="800" b="1" dirty="0" smtClean="0">
                        <a:solidFill>
                          <a:schemeClr val="tx1"/>
                        </a:solidFill>
                        <a:latin typeface="+mn-lt"/>
                        <a:ea typeface="Times New Roman"/>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4" name="Slide Number Placeholder 3"/>
          <p:cNvSpPr>
            <a:spLocks noGrp="1"/>
          </p:cNvSpPr>
          <p:nvPr>
            <p:ph type="sldNum" sz="quarter" idx="12"/>
          </p:nvPr>
        </p:nvSpPr>
        <p:spPr>
          <a:xfrm>
            <a:off x="6879604" y="9386923"/>
            <a:ext cx="609600" cy="457200"/>
          </a:xfrm>
        </p:spPr>
        <p:txBody>
          <a:bodyPr/>
          <a:lstStyle/>
          <a:p>
            <a:fld id="{F177B04D-AEB5-43ED-B9BA-B3D1EC9C9067}" type="slidenum">
              <a:rPr lang="en-US" smtClean="0"/>
              <a:pPr/>
              <a:t>35</a:t>
            </a:fld>
            <a:endParaRPr lang="en-US" dirty="0"/>
          </a:p>
        </p:txBody>
      </p:sp>
      <p:sp>
        <p:nvSpPr>
          <p:cNvPr id="3" name="Rectangle 2"/>
          <p:cNvSpPr/>
          <p:nvPr/>
        </p:nvSpPr>
        <p:spPr>
          <a:xfrm>
            <a:off x="650883" y="762000"/>
            <a:ext cx="7121517" cy="2313597"/>
          </a:xfrm>
          <a:prstGeom prst="rect">
            <a:avLst/>
          </a:prstGeom>
        </p:spPr>
        <p:txBody>
          <a:bodyPr wrap="square" lIns="96661" tIns="48331" rIns="96661" bIns="48331">
            <a:spAutoFit/>
          </a:bodyPr>
          <a:lstStyle/>
          <a:p>
            <a:pPr marL="461963" indent="-409575"/>
            <a:r>
              <a:rPr lang="en-US" sz="1600" b="1" dirty="0" smtClean="0">
                <a:latin typeface="Helvetica" pitchFamily="34" charset="0"/>
                <a:cs typeface="Helvetica" pitchFamily="34" charset="0"/>
              </a:rPr>
              <a:t>13.  </a:t>
            </a:r>
            <a:r>
              <a:rPr lang="es-PR" sz="1600" b="1" dirty="0" smtClean="0">
                <a:latin typeface="Helvetica" pitchFamily="34" charset="0"/>
                <a:cs typeface="Helvetica" pitchFamily="34" charset="0"/>
              </a:rPr>
              <a:t>¿Qué querían hacer cada uno de los inventores en </a:t>
            </a:r>
            <a:r>
              <a:rPr lang="es-PR" sz="1600" b="1" u="sng" dirty="0" smtClean="0">
                <a:latin typeface="Helvetica" pitchFamily="34" charset="0"/>
                <a:cs typeface="Helvetica" pitchFamily="34" charset="0"/>
              </a:rPr>
              <a:t>ambos</a:t>
            </a:r>
            <a:r>
              <a:rPr lang="es-PR" sz="1600" b="1" dirty="0" smtClean="0">
                <a:latin typeface="Helvetica" pitchFamily="34" charset="0"/>
                <a:cs typeface="Helvetica" pitchFamily="34" charset="0"/>
              </a:rPr>
              <a:t> textos?</a:t>
            </a:r>
          </a:p>
          <a:p>
            <a:pPr marL="342900" indent="-342900">
              <a:buAutoNum type="arabicPeriod" startAt="8"/>
            </a:pPr>
            <a:endParaRPr lang="es-PR" sz="1600" dirty="0" smtClean="0">
              <a:latin typeface="Helvetica" pitchFamily="34" charset="0"/>
              <a:cs typeface="Helvetica" pitchFamily="34" charset="0"/>
            </a:endParaRPr>
          </a:p>
          <a:p>
            <a:pPr marL="690563" indent="-350838">
              <a:buFont typeface="+mj-lt"/>
              <a:buAutoNum type="alphaUcPeriod"/>
              <a:tabLst>
                <a:tab pos="690563" algn="l"/>
              </a:tabLst>
            </a:pPr>
            <a:r>
              <a:rPr lang="es-MX" sz="1600" dirty="0" smtClean="0">
                <a:latin typeface="Helvetica" pitchFamily="34" charset="0"/>
                <a:cs typeface="Helvetica" pitchFamily="34" charset="0"/>
              </a:rPr>
              <a:t>Los </a:t>
            </a:r>
            <a:r>
              <a:rPr lang="es-MX" sz="1600" dirty="0">
                <a:latin typeface="Helvetica" pitchFamily="34" charset="0"/>
                <a:cs typeface="Helvetica" pitchFamily="34" charset="0"/>
              </a:rPr>
              <a:t>inventores querían patines con ruedas de metal.  </a:t>
            </a:r>
          </a:p>
          <a:p>
            <a:pPr marL="690563" indent="-350838">
              <a:buFont typeface="+mj-lt"/>
              <a:buAutoNum type="alphaUcPeriod"/>
              <a:tabLst>
                <a:tab pos="690563" algn="l"/>
              </a:tabLst>
            </a:pPr>
            <a:endParaRPr lang="es-MX" sz="1600" dirty="0">
              <a:latin typeface="Helvetica" pitchFamily="34" charset="0"/>
              <a:cs typeface="Helvetica" pitchFamily="34" charset="0"/>
            </a:endParaRPr>
          </a:p>
          <a:p>
            <a:pPr marL="690563" indent="-350838">
              <a:buFont typeface="+mj-lt"/>
              <a:buAutoNum type="alphaUcPeriod"/>
              <a:tabLst>
                <a:tab pos="690563" algn="l"/>
              </a:tabLst>
            </a:pPr>
            <a:r>
              <a:rPr lang="es-MX" sz="1600" dirty="0">
                <a:latin typeface="Helvetica" pitchFamily="34" charset="0"/>
                <a:cs typeface="Helvetica" pitchFamily="34" charset="0"/>
              </a:rPr>
              <a:t>Los inventores querían patines más rápidos.</a:t>
            </a:r>
          </a:p>
          <a:p>
            <a:pPr marL="690563" indent="-350838">
              <a:buFont typeface="+mj-lt"/>
              <a:buAutoNum type="alphaUcPeriod"/>
              <a:tabLst>
                <a:tab pos="690563" algn="l"/>
              </a:tabLst>
            </a:pPr>
            <a:endParaRPr lang="es-MX" sz="1600" dirty="0">
              <a:latin typeface="Helvetica" pitchFamily="34" charset="0"/>
              <a:cs typeface="Helvetica" pitchFamily="34" charset="0"/>
            </a:endParaRPr>
          </a:p>
          <a:p>
            <a:pPr marL="690563" indent="-350838">
              <a:buFont typeface="+mj-lt"/>
              <a:buAutoNum type="alphaUcPeriod"/>
              <a:tabLst>
                <a:tab pos="690563" algn="l"/>
              </a:tabLst>
            </a:pPr>
            <a:r>
              <a:rPr lang="es-MX" sz="1600" dirty="0">
                <a:latin typeface="Helvetica" pitchFamily="34" charset="0"/>
                <a:cs typeface="Helvetica" pitchFamily="34" charset="0"/>
              </a:rPr>
              <a:t>Los inventores querían hacer mejores patines.</a:t>
            </a:r>
          </a:p>
          <a:p>
            <a:pPr marL="690563" indent="-350838">
              <a:buFont typeface="+mj-lt"/>
              <a:buAutoNum type="alphaUcPeriod"/>
              <a:tabLst>
                <a:tab pos="690563" algn="l"/>
              </a:tabLst>
            </a:pPr>
            <a:endParaRPr lang="es-MX" sz="1600" dirty="0">
              <a:latin typeface="Helvetica" pitchFamily="34" charset="0"/>
              <a:cs typeface="Helvetica" pitchFamily="34" charset="0"/>
            </a:endParaRPr>
          </a:p>
          <a:p>
            <a:pPr marL="690563" indent="-350838">
              <a:buFont typeface="+mj-lt"/>
              <a:buAutoNum type="alphaUcPeriod"/>
              <a:tabLst>
                <a:tab pos="690563" algn="l"/>
              </a:tabLst>
            </a:pPr>
            <a:r>
              <a:rPr lang="es-MX" sz="1600" dirty="0">
                <a:latin typeface="Helvetica" pitchFamily="34" charset="0"/>
                <a:cs typeface="Helvetica" pitchFamily="34" charset="0"/>
              </a:rPr>
              <a:t>Los inventores querían tener patines con cuatro ruedas.</a:t>
            </a:r>
            <a:endParaRPr lang="es-MX" sz="1600" dirty="0">
              <a:solidFill>
                <a:srgbClr val="C00000"/>
              </a:solidFill>
              <a:latin typeface="Helvetica" pitchFamily="34" charset="0"/>
              <a:cs typeface="Helvetica" pitchFamily="34" charset="0"/>
            </a:endParaRPr>
          </a:p>
        </p:txBody>
      </p:sp>
      <p:sp>
        <p:nvSpPr>
          <p:cNvPr id="8" name="Rectangle 7"/>
          <p:cNvSpPr/>
          <p:nvPr/>
        </p:nvSpPr>
        <p:spPr>
          <a:xfrm>
            <a:off x="650883" y="5029200"/>
            <a:ext cx="6392854" cy="590048"/>
          </a:xfrm>
          <a:prstGeom prst="rect">
            <a:avLst/>
          </a:prstGeom>
        </p:spPr>
        <p:txBody>
          <a:bodyPr wrap="square" lIns="96661" tIns="48331" rIns="96661" bIns="48331">
            <a:spAutoFit/>
          </a:bodyPr>
          <a:lstStyle/>
          <a:p>
            <a:pPr marL="457200" lvl="0" indent="-400050" defTabSz="914400" fontAlgn="base">
              <a:spcBef>
                <a:spcPct val="0"/>
              </a:spcBef>
              <a:spcAft>
                <a:spcPct val="0"/>
              </a:spcAft>
            </a:pPr>
            <a:r>
              <a:rPr lang="en-US" sz="1600" b="1" dirty="0" smtClean="0">
                <a:latin typeface="Helvetica" pitchFamily="34" charset="0"/>
                <a:cs typeface="Helvetica" pitchFamily="34" charset="0"/>
              </a:rPr>
              <a:t>14. </a:t>
            </a:r>
            <a:r>
              <a:rPr lang="es-ES" sz="1600" b="1" dirty="0">
                <a:latin typeface="Helvetica" pitchFamily="34" charset="0"/>
                <a:cs typeface="Helvetica" pitchFamily="34" charset="0"/>
              </a:rPr>
              <a:t>¿Qué lista muestra </a:t>
            </a:r>
            <a:r>
              <a:rPr lang="es-ES" sz="1600" b="1" u="sng" dirty="0">
                <a:latin typeface="Helvetica" pitchFamily="34" charset="0"/>
                <a:cs typeface="Helvetica" pitchFamily="34" charset="0"/>
              </a:rPr>
              <a:t>mejor</a:t>
            </a:r>
            <a:r>
              <a:rPr lang="es-ES" sz="1600" b="1" dirty="0">
                <a:latin typeface="Helvetica" pitchFamily="34" charset="0"/>
                <a:cs typeface="Helvetica" pitchFamily="34" charset="0"/>
              </a:rPr>
              <a:t> cómo las </a:t>
            </a:r>
            <a:r>
              <a:rPr lang="es-ES" sz="1600" b="1" u="sng" dirty="0">
                <a:latin typeface="Helvetica" pitchFamily="34" charset="0"/>
                <a:cs typeface="Helvetica" pitchFamily="34" charset="0"/>
              </a:rPr>
              <a:t>ruedas</a:t>
            </a:r>
            <a:r>
              <a:rPr lang="es-ES" sz="1600" b="1" dirty="0">
                <a:latin typeface="Helvetica" pitchFamily="34" charset="0"/>
                <a:cs typeface="Helvetica" pitchFamily="34" charset="0"/>
              </a:rPr>
              <a:t> de los patines han cambiado más a través de los años? </a:t>
            </a:r>
            <a:endParaRPr lang="es-MX" sz="1600" b="1" dirty="0">
              <a:latin typeface="Helvetica" pitchFamily="34" charset="0"/>
              <a:ea typeface="Calibri" pitchFamily="34" charset="0"/>
              <a:cs typeface="Helvetica" pitchFamily="34" charset="0"/>
            </a:endParaRPr>
          </a:p>
        </p:txBody>
      </p:sp>
      <p:cxnSp>
        <p:nvCxnSpPr>
          <p:cNvPr id="10" name="Straight Connector 9"/>
          <p:cNvCxnSpPr/>
          <p:nvPr/>
        </p:nvCxnSpPr>
        <p:spPr>
          <a:xfrm>
            <a:off x="410119"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23" name="Table 22"/>
          <p:cNvGraphicFramePr>
            <a:graphicFrameLocks noGrp="1"/>
          </p:cNvGraphicFramePr>
          <p:nvPr>
            <p:extLst>
              <p:ext uri="{D42A27DB-BD31-4B8C-83A1-F6EECF244321}">
                <p14:modId xmlns:p14="http://schemas.microsoft.com/office/powerpoint/2010/main" val="33567795"/>
              </p:ext>
            </p:extLst>
          </p:nvPr>
        </p:nvGraphicFramePr>
        <p:xfrm>
          <a:off x="5515878" y="3886200"/>
          <a:ext cx="1608826" cy="586677"/>
        </p:xfrm>
        <a:graphic>
          <a:graphicData uri="http://schemas.openxmlformats.org/drawingml/2006/table">
            <a:tbl>
              <a:tblPr/>
              <a:tblGrid>
                <a:gridCol w="1608826"/>
              </a:tblGrid>
              <a:tr h="174244">
                <a:tc>
                  <a:txBody>
                    <a:bodyPr/>
                    <a:lstStyle/>
                    <a:p>
                      <a:pPr marL="0" marR="0" algn="l">
                        <a:lnSpc>
                          <a:spcPct val="115000"/>
                        </a:lnSpc>
                        <a:spcBef>
                          <a:spcPts val="0"/>
                        </a:spcBef>
                        <a:spcAft>
                          <a:spcPts val="0"/>
                        </a:spcAft>
                      </a:pPr>
                      <a:r>
                        <a:rPr lang="es-MX" sz="800" b="1" i="1" noProof="0" dirty="0" smtClean="0">
                          <a:solidFill>
                            <a:srgbClr val="000000"/>
                          </a:solidFill>
                          <a:latin typeface="+mn-lt"/>
                          <a:ea typeface="Times New Roman"/>
                          <a:cs typeface="Times New Roman"/>
                        </a:rPr>
                        <a:t>Hacia</a:t>
                      </a:r>
                      <a:r>
                        <a:rPr lang="es-MX" sz="800" b="1" i="1" dirty="0" smtClean="0">
                          <a:solidFill>
                            <a:srgbClr val="000000"/>
                          </a:solidFill>
                          <a:latin typeface="+mn-lt"/>
                          <a:ea typeface="Times New Roman"/>
                          <a:cs typeface="Times New Roman"/>
                        </a:rPr>
                        <a:t> RI.2.9      </a:t>
                      </a:r>
                      <a:r>
                        <a:rPr lang="es-MX" sz="800" b="1" dirty="0" smtClean="0">
                          <a:solidFill>
                            <a:srgbClr val="000000"/>
                          </a:solidFill>
                          <a:latin typeface="+mn-lt"/>
                          <a:ea typeface="Times New Roman"/>
                          <a:cs typeface="Times New Roman"/>
                        </a:rPr>
                        <a:t>DOK 2 - </a:t>
                      </a:r>
                      <a:r>
                        <a:rPr lang="es-MX" sz="800" b="1" dirty="0" err="1" smtClean="0">
                          <a:solidFill>
                            <a:srgbClr val="000000"/>
                          </a:solidFill>
                          <a:latin typeface="+mn-lt"/>
                          <a:ea typeface="Times New Roman"/>
                          <a:cs typeface="Times New Roman"/>
                        </a:rPr>
                        <a:t>Ck</a:t>
                      </a:r>
                      <a:endParaRPr lang="es-MX" sz="800" dirty="0">
                        <a:latin typeface="+mn-lt"/>
                        <a:ea typeface="Calibri"/>
                        <a:cs typeface="Times New Roman"/>
                      </a:endParaRPr>
                    </a:p>
                  </a:txBody>
                  <a:tcPr marL="30459" marR="3045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6D9F1"/>
                    </a:solidFill>
                  </a:tcPr>
                </a:tc>
              </a:tr>
              <a:tr h="348974">
                <a:tc>
                  <a:txBody>
                    <a:bodyPr/>
                    <a:lstStyle/>
                    <a:p>
                      <a:pPr marL="0" marR="0" algn="l">
                        <a:lnSpc>
                          <a:spcPct val="115000"/>
                        </a:lnSpc>
                        <a:spcBef>
                          <a:spcPts val="0"/>
                        </a:spcBef>
                        <a:spcAft>
                          <a:spcPts val="1200"/>
                        </a:spcAft>
                      </a:pPr>
                      <a:r>
                        <a:rPr lang="es-ES" sz="800" b="1" kern="1200" dirty="0" smtClean="0">
                          <a:solidFill>
                            <a:schemeClr val="tx1"/>
                          </a:solidFill>
                          <a:latin typeface="+mn-lt"/>
                          <a:ea typeface="+mn-ea"/>
                          <a:cs typeface="+mn-cs"/>
                        </a:rPr>
                        <a:t>Identifica los puntos más importantes en dos textos sobre el mismo tema.</a:t>
                      </a:r>
                      <a:endParaRPr lang="es-MX" sz="800" b="1" kern="1200" dirty="0">
                        <a:solidFill>
                          <a:schemeClr val="tx1"/>
                        </a:solidFill>
                        <a:latin typeface="+mn-lt"/>
                        <a:ea typeface="+mn-ea"/>
                        <a:cs typeface="+mn-cs"/>
                      </a:endParaRPr>
                    </a:p>
                  </a:txBody>
                  <a:tcPr marL="30459" marR="3045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2" name="Group 1"/>
          <p:cNvGrpSpPr/>
          <p:nvPr/>
        </p:nvGrpSpPr>
        <p:grpSpPr>
          <a:xfrm>
            <a:off x="2057400" y="7670818"/>
            <a:ext cx="684999" cy="400110"/>
            <a:chOff x="529439" y="7543801"/>
            <a:chExt cx="684999" cy="400110"/>
          </a:xfrm>
        </p:grpSpPr>
        <p:sp>
          <p:nvSpPr>
            <p:cNvPr id="29" name="TextBox 28"/>
            <p:cNvSpPr txBox="1"/>
            <p:nvPr/>
          </p:nvSpPr>
          <p:spPr>
            <a:xfrm>
              <a:off x="728663" y="7543801"/>
              <a:ext cx="485775" cy="400110"/>
            </a:xfrm>
            <a:prstGeom prst="rect">
              <a:avLst/>
            </a:prstGeom>
            <a:noFill/>
          </p:spPr>
          <p:txBody>
            <a:bodyPr wrap="square" rtlCol="0">
              <a:spAutoFit/>
            </a:bodyPr>
            <a:lstStyle/>
            <a:p>
              <a:r>
                <a:rPr lang="en-US" b="1" dirty="0" smtClean="0"/>
                <a:t>A</a:t>
              </a:r>
              <a:endParaRPr lang="en-US" b="1" dirty="0"/>
            </a:p>
          </p:txBody>
        </p:sp>
        <p:sp>
          <p:nvSpPr>
            <p:cNvPr id="30" name="Oval 29"/>
            <p:cNvSpPr/>
            <p:nvPr/>
          </p:nvSpPr>
          <p:spPr>
            <a:xfrm>
              <a:off x="529439" y="760972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p:cNvGrpSpPr/>
          <p:nvPr/>
        </p:nvGrpSpPr>
        <p:grpSpPr>
          <a:xfrm>
            <a:off x="5410200" y="7670818"/>
            <a:ext cx="695914" cy="400110"/>
            <a:chOff x="3352211" y="7543801"/>
            <a:chExt cx="695914" cy="400110"/>
          </a:xfrm>
        </p:grpSpPr>
        <p:sp>
          <p:nvSpPr>
            <p:cNvPr id="28" name="TextBox 27"/>
            <p:cNvSpPr txBox="1"/>
            <p:nvPr/>
          </p:nvSpPr>
          <p:spPr>
            <a:xfrm>
              <a:off x="3562350" y="7543801"/>
              <a:ext cx="485775" cy="400110"/>
            </a:xfrm>
            <a:prstGeom prst="rect">
              <a:avLst/>
            </a:prstGeom>
            <a:noFill/>
          </p:spPr>
          <p:txBody>
            <a:bodyPr wrap="square" rtlCol="0">
              <a:spAutoFit/>
            </a:bodyPr>
            <a:lstStyle/>
            <a:p>
              <a:r>
                <a:rPr lang="en-US" b="1" dirty="0" smtClean="0"/>
                <a:t>B</a:t>
              </a:r>
              <a:endParaRPr lang="en-US" b="1" dirty="0"/>
            </a:p>
          </p:txBody>
        </p:sp>
        <p:sp>
          <p:nvSpPr>
            <p:cNvPr id="31" name="Oval 30"/>
            <p:cNvSpPr/>
            <p:nvPr/>
          </p:nvSpPr>
          <p:spPr>
            <a:xfrm>
              <a:off x="3352211" y="760972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4" name="Table 23"/>
          <p:cNvGraphicFramePr>
            <a:graphicFrameLocks noGrp="1"/>
          </p:cNvGraphicFramePr>
          <p:nvPr>
            <p:extLst>
              <p:ext uri="{D42A27DB-BD31-4B8C-83A1-F6EECF244321}">
                <p14:modId xmlns:p14="http://schemas.microsoft.com/office/powerpoint/2010/main" val="2072014577"/>
              </p:ext>
            </p:extLst>
          </p:nvPr>
        </p:nvGraphicFramePr>
        <p:xfrm>
          <a:off x="1042988" y="5783541"/>
          <a:ext cx="2538412" cy="1737360"/>
        </p:xfrm>
        <a:graphic>
          <a:graphicData uri="http://schemas.openxmlformats.org/drawingml/2006/table">
            <a:tbl>
              <a:tblPr firstRow="1" bandRow="1">
                <a:tableStyleId>{5940675A-B579-460E-94D1-54222C63F5DA}</a:tableStyleId>
              </a:tblPr>
              <a:tblGrid>
                <a:gridCol w="2538412"/>
              </a:tblGrid>
              <a:tr h="370840">
                <a:tc>
                  <a:txBody>
                    <a:bodyPr/>
                    <a:lstStyle/>
                    <a:p>
                      <a:pPr marL="228600" indent="-228600">
                        <a:buFont typeface="+mj-lt"/>
                        <a:buAutoNum type="arabicPeriod"/>
                      </a:pPr>
                      <a:r>
                        <a:rPr lang="es-MX" sz="1200" b="1" noProof="0" dirty="0" smtClean="0"/>
                        <a:t>Los  patines fueron inventados por primera vez en 1760</a:t>
                      </a:r>
                      <a:r>
                        <a:rPr lang="es-MX" sz="1200" b="1" baseline="0" noProof="0" dirty="0" smtClean="0"/>
                        <a:t>.</a:t>
                      </a:r>
                      <a:endParaRPr lang="es-MX" sz="1200" b="1" noProof="0" dirty="0" smtClean="0"/>
                    </a:p>
                    <a:p>
                      <a:pPr marL="228600" indent="-228600">
                        <a:buFont typeface="+mj-lt"/>
                        <a:buAutoNum type="arabicPeriod"/>
                      </a:pPr>
                      <a:r>
                        <a:rPr lang="es-MX" sz="1200" b="1" noProof="0" dirty="0" smtClean="0"/>
                        <a:t>Los patines eran difíciles de usar y no podían</a:t>
                      </a:r>
                      <a:r>
                        <a:rPr lang="es-MX" sz="1200" b="1" baseline="0" noProof="0" dirty="0" smtClean="0"/>
                        <a:t> girar.</a:t>
                      </a:r>
                    </a:p>
                    <a:p>
                      <a:pPr marL="228600" indent="-228600">
                        <a:buFont typeface="+mj-lt"/>
                        <a:buAutoNum type="arabicPeriod"/>
                      </a:pPr>
                      <a:r>
                        <a:rPr lang="es-MX" sz="1200" b="1" baseline="0" noProof="0" dirty="0" smtClean="0"/>
                        <a:t>Los patines pueden girar a la izquierda o a la derecha y tienen botas de un material duro.  </a:t>
                      </a:r>
                    </a:p>
                    <a:p>
                      <a:pPr marL="228600" indent="-228600">
                        <a:buFont typeface="+mj-lt"/>
                        <a:buAutoNum type="arabicPeriod"/>
                      </a:pPr>
                      <a:r>
                        <a:rPr lang="es-MX" sz="1200" b="1" baseline="0" noProof="0" dirty="0" smtClean="0"/>
                        <a:t>Los patines pueden ir más rápido.</a:t>
                      </a:r>
                    </a:p>
                  </a:txBody>
                  <a:tcP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585509960"/>
              </p:ext>
            </p:extLst>
          </p:nvPr>
        </p:nvGraphicFramePr>
        <p:xfrm>
          <a:off x="4152151" y="5783541"/>
          <a:ext cx="2727453" cy="1737360"/>
        </p:xfrm>
        <a:graphic>
          <a:graphicData uri="http://schemas.openxmlformats.org/drawingml/2006/table">
            <a:tbl>
              <a:tblPr firstRow="1" bandRow="1">
                <a:tableStyleId>{5940675A-B579-460E-94D1-54222C63F5DA}</a:tableStyleId>
              </a:tblPr>
              <a:tblGrid>
                <a:gridCol w="2727453"/>
              </a:tblGrid>
              <a:tr h="1656625">
                <a:tc>
                  <a:txBody>
                    <a:bodyPr/>
                    <a:lstStyle/>
                    <a:p>
                      <a:pPr marL="228600" indent="-228600">
                        <a:buFont typeface="+mj-lt"/>
                        <a:buAutoNum type="arabicPeriod"/>
                      </a:pPr>
                      <a:r>
                        <a:rPr lang="es-MX" sz="1200" b="1" noProof="0" dirty="0" smtClean="0"/>
                        <a:t>Los patines tienen dos ruedas de metal</a:t>
                      </a:r>
                      <a:r>
                        <a:rPr lang="es-MX" sz="1200" b="1" baseline="0" noProof="0" dirty="0" smtClean="0"/>
                        <a:t> pequeñas. </a:t>
                      </a:r>
                    </a:p>
                    <a:p>
                      <a:pPr marL="228600" indent="-228600">
                        <a:buFont typeface="+mj-lt"/>
                        <a:buAutoNum type="arabicPeriod"/>
                      </a:pPr>
                      <a:r>
                        <a:rPr lang="es-MX" sz="1200" b="1" noProof="0" dirty="0" smtClean="0"/>
                        <a:t>Los patines tienen</a:t>
                      </a:r>
                      <a:r>
                        <a:rPr lang="es-MX" sz="1200" b="1" baseline="0" noProof="0" dirty="0" smtClean="0"/>
                        <a:t> tres ruedas hechas de madera, metal o marfil.</a:t>
                      </a:r>
                    </a:p>
                    <a:p>
                      <a:pPr marL="228600" indent="-228600">
                        <a:buFont typeface="+mj-lt"/>
                        <a:buAutoNum type="arabicPeriod"/>
                      </a:pPr>
                      <a:r>
                        <a:rPr lang="es-MX" sz="1200" b="1" baseline="0" noProof="0" dirty="0" smtClean="0"/>
                        <a:t>Los patines tienen cuatro ruedas que podían girar a la izquierda o a la derecha.</a:t>
                      </a:r>
                    </a:p>
                    <a:p>
                      <a:pPr marL="228600" indent="-228600">
                        <a:buFont typeface="+mj-lt"/>
                        <a:buAutoNum type="arabicPeriod"/>
                      </a:pPr>
                      <a:r>
                        <a:rPr lang="es-MX" sz="1200" b="1" baseline="0" noProof="0" dirty="0" smtClean="0"/>
                        <a:t>Los patines tienen ruedas al frente y atrás con sus propios ejes. </a:t>
                      </a:r>
                    </a:p>
                  </a:txBody>
                  <a:tcPr/>
                </a:tc>
              </a:tr>
            </a:tbl>
          </a:graphicData>
        </a:graphic>
      </p:graphicFrame>
      <p:grpSp>
        <p:nvGrpSpPr>
          <p:cNvPr id="32" name="Group 31"/>
          <p:cNvGrpSpPr/>
          <p:nvPr/>
        </p:nvGrpSpPr>
        <p:grpSpPr>
          <a:xfrm>
            <a:off x="762000" y="1266813"/>
            <a:ext cx="228600" cy="1717553"/>
            <a:chOff x="754048" y="1165444"/>
            <a:chExt cx="228600" cy="1717553"/>
          </a:xfrm>
        </p:grpSpPr>
        <p:sp>
          <p:nvSpPr>
            <p:cNvPr id="33" name="Oval 32"/>
            <p:cNvSpPr/>
            <p:nvPr/>
          </p:nvSpPr>
          <p:spPr>
            <a:xfrm>
              <a:off x="754048" y="1165444"/>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34" name="Oval 33"/>
            <p:cNvSpPr/>
            <p:nvPr/>
          </p:nvSpPr>
          <p:spPr>
            <a:xfrm>
              <a:off x="754048" y="1666937"/>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35" name="Oval 34"/>
            <p:cNvSpPr/>
            <p:nvPr/>
          </p:nvSpPr>
          <p:spPr>
            <a:xfrm>
              <a:off x="754048" y="2164915"/>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36" name="Oval 35"/>
            <p:cNvSpPr/>
            <p:nvPr/>
          </p:nvSpPr>
          <p:spPr>
            <a:xfrm>
              <a:off x="754048" y="2643511"/>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grpSp>
    </p:spTree>
    <p:extLst>
      <p:ext uri="{BB962C8B-B14F-4D97-AF65-F5344CB8AC3E}">
        <p14:creationId xmlns:p14="http://schemas.microsoft.com/office/powerpoint/2010/main" val="13150851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34200" y="9448800"/>
            <a:ext cx="609600" cy="457200"/>
          </a:xfrm>
        </p:spPr>
        <p:txBody>
          <a:bodyPr/>
          <a:lstStyle/>
          <a:p>
            <a:fld id="{F177B04D-AEB5-43ED-B9BA-B3D1EC9C9067}" type="slidenum">
              <a:rPr lang="en-US" smtClean="0"/>
              <a:pPr/>
              <a:t>36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22185167"/>
              </p:ext>
            </p:extLst>
          </p:nvPr>
        </p:nvGraphicFramePr>
        <p:xfrm>
          <a:off x="242887" y="381001"/>
          <a:ext cx="7205663" cy="4126233"/>
        </p:xfrm>
        <a:graphic>
          <a:graphicData uri="http://schemas.openxmlformats.org/drawingml/2006/table">
            <a:tbl>
              <a:tblPr firstRow="1" bandRow="1">
                <a:tableStyleId>{5940675A-B579-460E-94D1-54222C63F5DA}</a:tableStyleId>
              </a:tblPr>
              <a:tblGrid>
                <a:gridCol w="7205663"/>
              </a:tblGrid>
              <a:tr h="685799">
                <a:tc>
                  <a:txBody>
                    <a:bodyPr/>
                    <a:lstStyle/>
                    <a:p>
                      <a:pPr marL="400050" lvl="0" indent="-342900" defTabSz="914400" fontAlgn="base">
                        <a:spcBef>
                          <a:spcPct val="0"/>
                        </a:spcBef>
                        <a:spcAft>
                          <a:spcPct val="0"/>
                        </a:spcAft>
                        <a:buAutoNum type="arabicPeriod" startAt="15"/>
                      </a:pPr>
                      <a:r>
                        <a:rPr lang="es-PR" sz="1600" b="1" noProof="0" dirty="0" smtClean="0"/>
                        <a:t>De acuerdo al texto</a:t>
                      </a:r>
                      <a:r>
                        <a:rPr lang="es-PR" sz="1600" b="1" baseline="0" noProof="0" dirty="0" smtClean="0"/>
                        <a:t> </a:t>
                      </a:r>
                      <a:r>
                        <a:rPr lang="es-PR" sz="1600" b="0" i="1" u="none" baseline="0" noProof="0" dirty="0" smtClean="0"/>
                        <a:t>El padre de los patines sobre ruedas</a:t>
                      </a:r>
                      <a:r>
                        <a:rPr lang="es-PR" sz="1600" b="1" i="1" u="sng" baseline="0" noProof="0" dirty="0" smtClean="0"/>
                        <a:t>,</a:t>
                      </a:r>
                      <a:r>
                        <a:rPr lang="es-PR" sz="1600" b="1" i="1" u="none" baseline="0" noProof="0" dirty="0" smtClean="0"/>
                        <a:t> ¿</a:t>
                      </a:r>
                      <a:r>
                        <a:rPr lang="es-PR" sz="1600" b="1" i="0" u="none" baseline="0" noProof="0" dirty="0" smtClean="0"/>
                        <a:t>qué fue lo primero que ocasionó que </a:t>
                      </a:r>
                      <a:r>
                        <a:rPr lang="es-PR" sz="1600" b="1" noProof="0" dirty="0" smtClean="0"/>
                        <a:t>James </a:t>
                      </a:r>
                      <a:r>
                        <a:rPr lang="es-PR" sz="1600" b="1" noProof="0" dirty="0" err="1" smtClean="0"/>
                        <a:t>Plimpton</a:t>
                      </a:r>
                      <a:r>
                        <a:rPr lang="es-PR" sz="1600" b="1" noProof="0" dirty="0" smtClean="0"/>
                        <a:t> hiciera un mejor patín sobre ruedas?  Explica cómo su decisión ayudó a otros.</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1740">
                <a:tc>
                  <a:txBody>
                    <a:bodyPr/>
                    <a:lstStyle/>
                    <a:p>
                      <a:endParaRPr lang="es-PR" sz="1600" noProof="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s-PR" sz="1600" noProof="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s-PR" sz="1600" noProof="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s-PR" sz="1600" noProof="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s-PR" sz="1600" noProof="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s-PR" sz="1600" noProof="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s-PR" sz="1600" noProof="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s-PR" sz="1600" noProof="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360905418"/>
              </p:ext>
            </p:extLst>
          </p:nvPr>
        </p:nvGraphicFramePr>
        <p:xfrm>
          <a:off x="5105400" y="4724400"/>
          <a:ext cx="2278062" cy="619310"/>
        </p:xfrm>
        <a:graphic>
          <a:graphicData uri="http://schemas.openxmlformats.org/drawingml/2006/table">
            <a:tbl>
              <a:tblPr firstRow="1" firstCol="1" bandRow="1"/>
              <a:tblGrid>
                <a:gridCol w="2278062"/>
              </a:tblGrid>
              <a:tr h="131630">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RI.2.6   DOK </a:t>
                      </a:r>
                      <a:r>
                        <a:rPr lang="en-US" sz="800" b="1" dirty="0">
                          <a:solidFill>
                            <a:srgbClr val="000000"/>
                          </a:solidFill>
                          <a:effectLst/>
                          <a:latin typeface="Calibri"/>
                          <a:ea typeface="Times New Roman"/>
                          <a:cs typeface="Times New Roman"/>
                        </a:rPr>
                        <a:t>3 - APx</a:t>
                      </a:r>
                      <a:endParaRPr lang="en-US" sz="800" dirty="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r>
              <a:tr h="477970">
                <a:tc>
                  <a:txBody>
                    <a:bodyPr/>
                    <a:lstStyle/>
                    <a:p>
                      <a:pPr marL="0" marR="0" algn="l">
                        <a:lnSpc>
                          <a:spcPct val="100000"/>
                        </a:lnSpc>
                        <a:spcBef>
                          <a:spcPts val="0"/>
                        </a:spcBef>
                        <a:spcAft>
                          <a:spcPts val="0"/>
                        </a:spcAft>
                      </a:pPr>
                      <a:r>
                        <a:rPr lang="es-ES" sz="800" b="1" dirty="0" smtClean="0">
                          <a:effectLst/>
                          <a:latin typeface="+mn-lt"/>
                          <a:ea typeface="Calibri"/>
                          <a:cs typeface="Helvetica"/>
                        </a:rPr>
                        <a:t>Identifica un propósito principal en un texto  nuevo (no leído, ni discutido en clase) mediante declaraciones específicas acerca de lo que el autor quiere contestar, explicar o describir.</a:t>
                      </a:r>
                      <a:endParaRPr lang="en-US" sz="800" b="1" dirty="0" smtClean="0">
                        <a:effectLst/>
                        <a:latin typeface="Calibri"/>
                        <a:ea typeface="Calibri"/>
                        <a:cs typeface="Helvetica"/>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1033966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19912" y="9448800"/>
            <a:ext cx="609600" cy="457200"/>
          </a:xfrm>
        </p:spPr>
        <p:txBody>
          <a:bodyPr/>
          <a:lstStyle/>
          <a:p>
            <a:fld id="{F177B04D-AEB5-43ED-B9BA-B3D1EC9C9067}" type="slidenum">
              <a:rPr lang="es-419" smtClean="0"/>
              <a:pPr/>
              <a:t>37</a:t>
            </a:fld>
            <a:endParaRPr lang="es-419" dirty="0"/>
          </a:p>
        </p:txBody>
      </p:sp>
      <p:sp>
        <p:nvSpPr>
          <p:cNvPr id="17" name="Rectangle 16"/>
          <p:cNvSpPr/>
          <p:nvPr/>
        </p:nvSpPr>
        <p:spPr>
          <a:xfrm>
            <a:off x="728662" y="457201"/>
            <a:ext cx="6557963" cy="1077218"/>
          </a:xfrm>
          <a:prstGeom prst="rect">
            <a:avLst/>
          </a:prstGeom>
        </p:spPr>
        <p:txBody>
          <a:bodyPr wrap="square">
            <a:spAutoFit/>
          </a:bodyPr>
          <a:lstStyle/>
          <a:p>
            <a:pPr marL="404813" lvl="0" indent="-347663" defTabSz="914400" fontAlgn="base">
              <a:spcBef>
                <a:spcPct val="0"/>
              </a:spcBef>
              <a:spcAft>
                <a:spcPct val="0"/>
              </a:spcAft>
            </a:pPr>
            <a:r>
              <a:rPr lang="es-419" sz="1600" b="1" dirty="0" smtClean="0">
                <a:latin typeface="Helvetica" pitchFamily="34" charset="0"/>
                <a:cs typeface="Helvetica" pitchFamily="34" charset="0"/>
              </a:rPr>
              <a:t>16. ¿En qué son iguales </a:t>
            </a:r>
            <a:r>
              <a:rPr lang="es-419" sz="1600" i="1" dirty="0" smtClean="0">
                <a:latin typeface="Helvetica" pitchFamily="34" charset="0"/>
                <a:cs typeface="Helvetica" pitchFamily="34" charset="0"/>
              </a:rPr>
              <a:t>La historia de los patines sobre ruedas </a:t>
            </a:r>
            <a:r>
              <a:rPr lang="es-419" sz="1600" b="1" dirty="0" smtClean="0">
                <a:latin typeface="Helvetica" pitchFamily="34" charset="0"/>
                <a:cs typeface="Helvetica" pitchFamily="34" charset="0"/>
              </a:rPr>
              <a:t>y </a:t>
            </a:r>
            <a:r>
              <a:rPr lang="es-419" sz="1600" i="1" dirty="0" smtClean="0">
                <a:latin typeface="Helvetica" pitchFamily="34" charset="0"/>
                <a:cs typeface="Helvetica" pitchFamily="34" charset="0"/>
              </a:rPr>
              <a:t>El padre del patinaje sobre ruedas</a:t>
            </a:r>
            <a:r>
              <a:rPr lang="es-419" sz="1600" b="1" dirty="0" smtClean="0">
                <a:latin typeface="Helvetica" pitchFamily="34" charset="0"/>
                <a:cs typeface="Helvetica" pitchFamily="34" charset="0"/>
              </a:rPr>
              <a:t>? </a:t>
            </a:r>
          </a:p>
          <a:p>
            <a:pPr marL="404813" lvl="0" indent="-347663" defTabSz="914400" fontAlgn="base">
              <a:spcBef>
                <a:spcPct val="0"/>
              </a:spcBef>
              <a:spcAft>
                <a:spcPct val="0"/>
              </a:spcAft>
            </a:pPr>
            <a:r>
              <a:rPr lang="es-419" sz="1600" b="1" dirty="0" smtClean="0">
                <a:latin typeface="Helvetica" pitchFamily="34" charset="0"/>
                <a:cs typeface="Helvetica" pitchFamily="34" charset="0"/>
              </a:rPr>
              <a:t>      ¿En qué son diferentes? Utiliza ejemplos de ambos artículos para completar el diagrama. </a:t>
            </a:r>
            <a:endParaRPr lang="es-419" sz="1600" b="1" dirty="0">
              <a:latin typeface="Helvetica" pitchFamily="34" charset="0"/>
              <a:cs typeface="Helvetica" pitchFamily="34" charset="0"/>
            </a:endParaRPr>
          </a:p>
        </p:txBody>
      </p:sp>
      <p:grpSp>
        <p:nvGrpSpPr>
          <p:cNvPr id="27" name="Group 26"/>
          <p:cNvGrpSpPr/>
          <p:nvPr/>
        </p:nvGrpSpPr>
        <p:grpSpPr>
          <a:xfrm>
            <a:off x="161923" y="2098516"/>
            <a:ext cx="7367590" cy="4911884"/>
            <a:chOff x="152398" y="1903671"/>
            <a:chExt cx="6934202" cy="4911884"/>
          </a:xfrm>
        </p:grpSpPr>
        <p:grpSp>
          <p:nvGrpSpPr>
            <p:cNvPr id="5" name="Group 31"/>
            <p:cNvGrpSpPr/>
            <p:nvPr/>
          </p:nvGrpSpPr>
          <p:grpSpPr>
            <a:xfrm>
              <a:off x="152398" y="1903671"/>
              <a:ext cx="6934202" cy="4911884"/>
              <a:chOff x="1078185" y="852390"/>
              <a:chExt cx="4941616" cy="3033810"/>
            </a:xfrm>
          </p:grpSpPr>
          <p:grpSp>
            <p:nvGrpSpPr>
              <p:cNvPr id="6" name="Group 29"/>
              <p:cNvGrpSpPr/>
              <p:nvPr/>
            </p:nvGrpSpPr>
            <p:grpSpPr>
              <a:xfrm>
                <a:off x="1078185" y="999320"/>
                <a:ext cx="4941616" cy="2886880"/>
                <a:chOff x="1078185" y="846920"/>
                <a:chExt cx="4941616" cy="2886880"/>
              </a:xfrm>
            </p:grpSpPr>
            <p:grpSp>
              <p:nvGrpSpPr>
                <p:cNvPr id="8" name="Group 13"/>
                <p:cNvGrpSpPr/>
                <p:nvPr/>
              </p:nvGrpSpPr>
              <p:grpSpPr>
                <a:xfrm>
                  <a:off x="1078185" y="914400"/>
                  <a:ext cx="4941616" cy="2819400"/>
                  <a:chOff x="943886" y="914400"/>
                  <a:chExt cx="4529815" cy="2530231"/>
                </a:xfrm>
              </p:grpSpPr>
              <p:sp>
                <p:nvSpPr>
                  <p:cNvPr id="15" name="Oval 14"/>
                  <p:cNvSpPr/>
                  <p:nvPr/>
                </p:nvSpPr>
                <p:spPr>
                  <a:xfrm>
                    <a:off x="2735902" y="914400"/>
                    <a:ext cx="2737799" cy="2514140"/>
                  </a:xfrm>
                  <a:prstGeom prst="ellipse">
                    <a:avLst/>
                  </a:prstGeom>
                  <a:solidFill>
                    <a:srgbClr val="ABC3DF">
                      <a:alpha val="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419" sz="1200" b="1" dirty="0" smtClean="0">
                        <a:solidFill>
                          <a:srgbClr val="002060"/>
                        </a:solidFill>
                      </a:rPr>
                      <a:t>             </a:t>
                    </a:r>
                  </a:p>
                  <a:p>
                    <a:pPr marL="1027113"/>
                    <a:r>
                      <a:rPr lang="es-419" sz="1200" b="1" dirty="0" smtClean="0">
                        <a:solidFill>
                          <a:srgbClr val="002060"/>
                        </a:solidFill>
                      </a:rPr>
                      <a:t>     _______________________</a:t>
                    </a:r>
                  </a:p>
                  <a:p>
                    <a:pPr marL="1027113"/>
                    <a:endParaRPr lang="es-419" sz="1200" b="1" dirty="0" smtClean="0">
                      <a:solidFill>
                        <a:srgbClr val="002060"/>
                      </a:solidFill>
                    </a:endParaRPr>
                  </a:p>
                  <a:p>
                    <a:pPr marL="1027113"/>
                    <a:r>
                      <a:rPr lang="es-419" sz="1200" b="1" dirty="0" smtClean="0">
                        <a:solidFill>
                          <a:srgbClr val="002060"/>
                        </a:solidFill>
                      </a:rPr>
                      <a:t>  ______________________</a:t>
                    </a:r>
                  </a:p>
                  <a:p>
                    <a:pPr marL="1027113"/>
                    <a:endParaRPr lang="es-419" sz="1200" b="1" dirty="0" smtClean="0">
                      <a:solidFill>
                        <a:srgbClr val="002060"/>
                      </a:solidFill>
                    </a:endParaRPr>
                  </a:p>
                  <a:p>
                    <a:pPr marL="1139825"/>
                    <a:r>
                      <a:rPr lang="es-419" sz="1200" b="1" dirty="0" smtClean="0">
                        <a:solidFill>
                          <a:srgbClr val="002060"/>
                        </a:solidFill>
                      </a:rPr>
                      <a:t>  ____________________</a:t>
                    </a:r>
                  </a:p>
                  <a:p>
                    <a:pPr marL="1139825"/>
                    <a:endParaRPr lang="es-419" sz="1200" b="1" dirty="0" smtClean="0">
                      <a:solidFill>
                        <a:srgbClr val="002060"/>
                      </a:solidFill>
                    </a:endParaRPr>
                  </a:p>
                  <a:p>
                    <a:pPr marL="1027113"/>
                    <a:r>
                      <a:rPr lang="es-419" sz="1200" b="1" dirty="0" smtClean="0">
                        <a:solidFill>
                          <a:srgbClr val="002060"/>
                        </a:solidFill>
                      </a:rPr>
                      <a:t>     ____________________</a:t>
                    </a:r>
                  </a:p>
                  <a:p>
                    <a:pPr marL="1027113"/>
                    <a:endParaRPr lang="es-419" sz="1200" b="1" dirty="0" smtClean="0">
                      <a:solidFill>
                        <a:srgbClr val="002060"/>
                      </a:solidFill>
                    </a:endParaRPr>
                  </a:p>
                  <a:p>
                    <a:pPr marL="1027113"/>
                    <a:r>
                      <a:rPr lang="es-419" sz="1200" b="1" dirty="0" smtClean="0">
                        <a:solidFill>
                          <a:srgbClr val="002060"/>
                        </a:solidFill>
                      </a:rPr>
                      <a:t>     ____________________</a:t>
                    </a:r>
                  </a:p>
                  <a:p>
                    <a:pPr marL="1027113"/>
                    <a:endParaRPr lang="es-419" sz="1200" b="1" dirty="0" smtClean="0">
                      <a:solidFill>
                        <a:srgbClr val="002060"/>
                      </a:solidFill>
                    </a:endParaRPr>
                  </a:p>
                  <a:p>
                    <a:pPr marL="1027113"/>
                    <a:r>
                      <a:rPr lang="es-419" sz="1200" b="1" dirty="0" smtClean="0">
                        <a:solidFill>
                          <a:srgbClr val="002060"/>
                        </a:solidFill>
                      </a:rPr>
                      <a:t>  ______________________</a:t>
                    </a:r>
                  </a:p>
                  <a:p>
                    <a:pPr marL="1027113"/>
                    <a:endParaRPr lang="es-419" sz="1200" b="1" dirty="0" smtClean="0">
                      <a:solidFill>
                        <a:srgbClr val="002060"/>
                      </a:solidFill>
                    </a:endParaRPr>
                  </a:p>
                  <a:p>
                    <a:pPr marL="1027113"/>
                    <a:r>
                      <a:rPr lang="es-419" sz="1200" b="1" dirty="0" smtClean="0">
                        <a:solidFill>
                          <a:srgbClr val="002060"/>
                        </a:solidFill>
                      </a:rPr>
                      <a:t>  ______________________</a:t>
                    </a:r>
                  </a:p>
                  <a:p>
                    <a:pPr marL="1027113"/>
                    <a:endParaRPr lang="es-419" sz="1200" b="1" dirty="0" smtClean="0">
                      <a:solidFill>
                        <a:srgbClr val="002060"/>
                      </a:solidFill>
                    </a:endParaRPr>
                  </a:p>
                  <a:p>
                    <a:pPr marL="1027113"/>
                    <a:r>
                      <a:rPr lang="es-419" sz="1200" b="1" dirty="0" smtClean="0">
                        <a:solidFill>
                          <a:srgbClr val="002060"/>
                        </a:solidFill>
                      </a:rPr>
                      <a:t> ______________________</a:t>
                    </a:r>
                  </a:p>
                  <a:p>
                    <a:pPr marL="514350"/>
                    <a:endParaRPr lang="es-419" sz="1200" b="1" dirty="0" smtClean="0">
                      <a:solidFill>
                        <a:srgbClr val="002060"/>
                      </a:solidFill>
                    </a:endParaRPr>
                  </a:p>
                  <a:p>
                    <a:pPr marL="514350"/>
                    <a:endParaRPr lang="es-419" sz="1200" b="1" dirty="0">
                      <a:solidFill>
                        <a:srgbClr val="002060"/>
                      </a:solidFill>
                    </a:endParaRPr>
                  </a:p>
                </p:txBody>
              </p:sp>
              <p:sp>
                <p:nvSpPr>
                  <p:cNvPr id="16" name="Oval 15"/>
                  <p:cNvSpPr/>
                  <p:nvPr/>
                </p:nvSpPr>
                <p:spPr>
                  <a:xfrm>
                    <a:off x="943886" y="914400"/>
                    <a:ext cx="3036469" cy="2530231"/>
                  </a:xfrm>
                  <a:prstGeom prst="ellipse">
                    <a:avLst/>
                  </a:prstGeom>
                  <a:solidFill>
                    <a:srgbClr val="ABC3DF">
                      <a:alpha val="8627"/>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endParaRPr lang="es-419" sz="1200" dirty="0" smtClean="0">
                      <a:solidFill>
                        <a:schemeClr val="tx1"/>
                      </a:solidFill>
                    </a:endParaRPr>
                  </a:p>
                  <a:p>
                    <a:r>
                      <a:rPr lang="es-419" sz="1200" b="1" dirty="0" smtClean="0">
                        <a:solidFill>
                          <a:srgbClr val="002060"/>
                        </a:solidFill>
                      </a:rPr>
                      <a:t>___________________________</a:t>
                    </a:r>
                  </a:p>
                  <a:p>
                    <a:endParaRPr lang="es-419" sz="1200" b="1" dirty="0" smtClean="0">
                      <a:solidFill>
                        <a:srgbClr val="002060"/>
                      </a:solidFill>
                    </a:endParaRPr>
                  </a:p>
                  <a:p>
                    <a:r>
                      <a:rPr lang="es-419" sz="1200" b="1" dirty="0" smtClean="0">
                        <a:solidFill>
                          <a:srgbClr val="002060"/>
                        </a:solidFill>
                      </a:rPr>
                      <a:t>___________________________</a:t>
                    </a:r>
                  </a:p>
                  <a:p>
                    <a:endParaRPr lang="es-419" sz="1200" b="1" dirty="0" smtClean="0">
                      <a:solidFill>
                        <a:srgbClr val="002060"/>
                      </a:solidFill>
                    </a:endParaRPr>
                  </a:p>
                  <a:p>
                    <a:r>
                      <a:rPr lang="es-419" sz="1200" b="1" dirty="0" smtClean="0">
                        <a:solidFill>
                          <a:srgbClr val="002060"/>
                        </a:solidFill>
                      </a:rPr>
                      <a:t>__________________________</a:t>
                    </a:r>
                  </a:p>
                  <a:p>
                    <a:endParaRPr lang="es-419" sz="1200" b="1" dirty="0" smtClean="0">
                      <a:solidFill>
                        <a:srgbClr val="002060"/>
                      </a:solidFill>
                    </a:endParaRPr>
                  </a:p>
                  <a:p>
                    <a:r>
                      <a:rPr lang="es-419" sz="1200" b="1" dirty="0" smtClean="0">
                        <a:solidFill>
                          <a:srgbClr val="002060"/>
                        </a:solidFill>
                      </a:rPr>
                      <a:t>_________________________</a:t>
                    </a:r>
                  </a:p>
                  <a:p>
                    <a:endParaRPr lang="es-419" sz="1200" b="1" dirty="0" smtClean="0">
                      <a:solidFill>
                        <a:srgbClr val="002060"/>
                      </a:solidFill>
                    </a:endParaRPr>
                  </a:p>
                  <a:p>
                    <a:r>
                      <a:rPr lang="es-419" sz="1200" b="1" dirty="0" smtClean="0">
                        <a:solidFill>
                          <a:srgbClr val="002060"/>
                        </a:solidFill>
                      </a:rPr>
                      <a:t>_________________________</a:t>
                    </a:r>
                  </a:p>
                  <a:p>
                    <a:endParaRPr lang="es-419" sz="1200" b="1" dirty="0" smtClean="0">
                      <a:solidFill>
                        <a:srgbClr val="002060"/>
                      </a:solidFill>
                    </a:endParaRPr>
                  </a:p>
                  <a:p>
                    <a:r>
                      <a:rPr lang="es-419" sz="1200" b="1" dirty="0" smtClean="0">
                        <a:solidFill>
                          <a:srgbClr val="002060"/>
                        </a:solidFill>
                      </a:rPr>
                      <a:t>__________________________</a:t>
                    </a:r>
                  </a:p>
                  <a:p>
                    <a:endParaRPr lang="es-419" sz="1200" b="1" dirty="0" smtClean="0">
                      <a:solidFill>
                        <a:srgbClr val="002060"/>
                      </a:solidFill>
                    </a:endParaRPr>
                  </a:p>
                  <a:p>
                    <a:r>
                      <a:rPr lang="es-419" sz="1200" b="1" dirty="0" smtClean="0">
                        <a:solidFill>
                          <a:srgbClr val="002060"/>
                        </a:solidFill>
                      </a:rPr>
                      <a:t>___________________________</a:t>
                    </a:r>
                  </a:p>
                  <a:p>
                    <a:endParaRPr lang="es-419" sz="1200" b="1" dirty="0" smtClean="0">
                      <a:solidFill>
                        <a:srgbClr val="002060"/>
                      </a:solidFill>
                    </a:endParaRPr>
                  </a:p>
                  <a:p>
                    <a:r>
                      <a:rPr lang="es-419" sz="1200" b="1" dirty="0" smtClean="0">
                        <a:solidFill>
                          <a:srgbClr val="002060"/>
                        </a:solidFill>
                      </a:rPr>
                      <a:t>__________________________</a:t>
                    </a:r>
                    <a:endParaRPr lang="es-419" sz="1200" b="1" dirty="0">
                      <a:solidFill>
                        <a:srgbClr val="002060"/>
                      </a:solidFill>
                    </a:endParaRPr>
                  </a:p>
                </p:txBody>
              </p:sp>
            </p:grpSp>
            <p:sp>
              <p:nvSpPr>
                <p:cNvPr id="9" name="TextBox 8"/>
                <p:cNvSpPr txBox="1"/>
                <p:nvPr/>
              </p:nvSpPr>
              <p:spPr>
                <a:xfrm>
                  <a:off x="1447800" y="914400"/>
                  <a:ext cx="2209800" cy="285146"/>
                </a:xfrm>
                <a:prstGeom prst="rect">
                  <a:avLst/>
                </a:prstGeom>
                <a:solidFill>
                  <a:schemeClr val="bg1"/>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s-419" sz="1200" b="1" dirty="0" smtClean="0">
                      <a:solidFill>
                        <a:srgbClr val="002060"/>
                      </a:solidFill>
                    </a:rPr>
                    <a:t>Datos que se encuentran solamente en </a:t>
                  </a:r>
                </a:p>
                <a:p>
                  <a:pPr algn="ctr"/>
                  <a:r>
                    <a:rPr lang="es-419" sz="1200" b="1" i="1" u="sng" dirty="0" smtClean="0">
                      <a:solidFill>
                        <a:srgbClr val="002060"/>
                      </a:solidFill>
                    </a:rPr>
                    <a:t>El padre del patinaje sobre ruedas</a:t>
                  </a:r>
                  <a:endParaRPr lang="es-419" sz="1200" b="1" i="1" u="sng" dirty="0">
                    <a:solidFill>
                      <a:srgbClr val="002060"/>
                    </a:solidFill>
                  </a:endParaRPr>
                </a:p>
              </p:txBody>
            </p:sp>
            <p:sp>
              <p:nvSpPr>
                <p:cNvPr id="10" name="TextBox 9"/>
                <p:cNvSpPr txBox="1"/>
                <p:nvPr/>
              </p:nvSpPr>
              <p:spPr>
                <a:xfrm>
                  <a:off x="3733800" y="914400"/>
                  <a:ext cx="2286000" cy="285146"/>
                </a:xfrm>
                <a:prstGeom prst="rect">
                  <a:avLst/>
                </a:prstGeom>
                <a:solidFill>
                  <a:schemeClr val="bg1"/>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s-419" sz="1200" b="1" dirty="0" smtClean="0">
                      <a:solidFill>
                        <a:srgbClr val="002060"/>
                      </a:solidFill>
                    </a:rPr>
                    <a:t>Datos que se encuentran solamente en </a:t>
                  </a:r>
                </a:p>
                <a:p>
                  <a:pPr algn="ctr"/>
                  <a:r>
                    <a:rPr lang="es-419" sz="1200" b="1" u="sng" dirty="0" smtClean="0">
                      <a:solidFill>
                        <a:srgbClr val="002060"/>
                      </a:solidFill>
                    </a:rPr>
                    <a:t>La historia de los patines sobre ruedas</a:t>
                  </a:r>
                  <a:endParaRPr lang="es-419" sz="1200" b="1" u="sng" dirty="0">
                    <a:solidFill>
                      <a:srgbClr val="002060"/>
                    </a:solidFill>
                  </a:endParaRPr>
                </a:p>
              </p:txBody>
            </p:sp>
            <p:cxnSp>
              <p:nvCxnSpPr>
                <p:cNvPr id="11" name="Straight Arrow Connector 10"/>
                <p:cNvCxnSpPr>
                  <a:stCxn id="14" idx="0"/>
                </p:cNvCxnSpPr>
                <p:nvPr/>
              </p:nvCxnSpPr>
              <p:spPr>
                <a:xfrm>
                  <a:off x="2393657" y="1187743"/>
                  <a:ext cx="1170152" cy="284629"/>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3" idx="0"/>
                </p:cNvCxnSpPr>
                <p:nvPr/>
              </p:nvCxnSpPr>
              <p:spPr>
                <a:xfrm flipH="1">
                  <a:off x="3798422" y="1183975"/>
                  <a:ext cx="1019100" cy="284629"/>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3" name="Down Arrow 12"/>
                <p:cNvSpPr/>
                <p:nvPr/>
              </p:nvSpPr>
              <p:spPr>
                <a:xfrm>
                  <a:off x="4741322" y="1183975"/>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14" name="Down Arrow 13"/>
                <p:cNvSpPr/>
                <p:nvPr/>
              </p:nvSpPr>
              <p:spPr>
                <a:xfrm>
                  <a:off x="2317457" y="1187743"/>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28" name="Down Arrow 27"/>
                <p:cNvSpPr/>
                <p:nvPr/>
              </p:nvSpPr>
              <p:spPr>
                <a:xfrm>
                  <a:off x="3636752" y="846920"/>
                  <a:ext cx="125248" cy="6553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grpSp>
          <p:sp>
            <p:nvSpPr>
              <p:cNvPr id="7" name="TextBox 6"/>
              <p:cNvSpPr txBox="1"/>
              <p:nvPr/>
            </p:nvSpPr>
            <p:spPr>
              <a:xfrm>
                <a:off x="2590800" y="852390"/>
                <a:ext cx="2272760" cy="190098"/>
              </a:xfrm>
              <a:prstGeom prst="rect">
                <a:avLst/>
              </a:prstGeom>
              <a:noFill/>
            </p:spPr>
            <p:txBody>
              <a:bodyPr wrap="square" rtlCol="0">
                <a:spAutoFit/>
              </a:bodyPr>
              <a:lstStyle/>
              <a:p>
                <a:pPr algn="ctr"/>
                <a:r>
                  <a:rPr lang="es-419" sz="1400" b="1" dirty="0" smtClean="0">
                    <a:solidFill>
                      <a:srgbClr val="002060"/>
                    </a:solidFill>
                  </a:rPr>
                  <a:t>Datos que son iguales en ambos textos.</a:t>
                </a:r>
              </a:p>
            </p:txBody>
          </p:sp>
        </p:grpSp>
        <p:cxnSp>
          <p:nvCxnSpPr>
            <p:cNvPr id="19" name="Straight Connector 18"/>
            <p:cNvCxnSpPr/>
            <p:nvPr/>
          </p:nvCxnSpPr>
          <p:spPr>
            <a:xfrm>
              <a:off x="3200400" y="35052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200400" y="38100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200400" y="41148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200400" y="44196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200400" y="47244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00400" y="50292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200400" y="53340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200400" y="56388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2" name="Table 1"/>
          <p:cNvGraphicFramePr>
            <a:graphicFrameLocks noGrp="1"/>
          </p:cNvGraphicFramePr>
          <p:nvPr>
            <p:extLst>
              <p:ext uri="{D42A27DB-BD31-4B8C-83A1-F6EECF244321}">
                <p14:modId xmlns:p14="http://schemas.microsoft.com/office/powerpoint/2010/main" val="2425337065"/>
              </p:ext>
            </p:extLst>
          </p:nvPr>
        </p:nvGraphicFramePr>
        <p:xfrm>
          <a:off x="5303044" y="7315200"/>
          <a:ext cx="2028184" cy="518160"/>
        </p:xfrm>
        <a:graphic>
          <a:graphicData uri="http://schemas.openxmlformats.org/drawingml/2006/table">
            <a:tbl>
              <a:tblPr firstRow="1" firstCol="1" bandRow="1"/>
              <a:tblGrid>
                <a:gridCol w="2028184"/>
              </a:tblGrid>
              <a:tr h="152400">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RI.2.9    DOK </a:t>
                      </a:r>
                      <a:r>
                        <a:rPr lang="en-US" sz="800" b="1" dirty="0">
                          <a:solidFill>
                            <a:srgbClr val="000000"/>
                          </a:solidFill>
                          <a:effectLst/>
                          <a:latin typeface="Calibri"/>
                          <a:ea typeface="Times New Roman"/>
                          <a:cs typeface="Times New Roman"/>
                        </a:rPr>
                        <a:t>3 - ANy</a:t>
                      </a:r>
                      <a:endParaRPr lang="en-US" sz="800" dirty="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r>
              <a:tr h="365759">
                <a:tc>
                  <a:txBody>
                    <a:bodyPr/>
                    <a:lstStyle/>
                    <a:p>
                      <a:pPr marL="0" marR="0" algn="l">
                        <a:lnSpc>
                          <a:spcPct val="100000"/>
                        </a:lnSpc>
                        <a:spcBef>
                          <a:spcPts val="0"/>
                        </a:spcBef>
                        <a:spcAft>
                          <a:spcPts val="0"/>
                        </a:spcAft>
                      </a:pPr>
                      <a:r>
                        <a:rPr lang="es-ES" sz="800" b="1" dirty="0" smtClean="0">
                          <a:solidFill>
                            <a:srgbClr val="000000"/>
                          </a:solidFill>
                          <a:effectLst/>
                          <a:latin typeface="+mn-lt"/>
                          <a:ea typeface="Times New Roman"/>
                          <a:cs typeface="Times New Roman"/>
                        </a:rPr>
                        <a:t>Completa un diagrama  </a:t>
                      </a:r>
                      <a:r>
                        <a:rPr lang="es-ES" sz="800" b="1" dirty="0" err="1" smtClean="0">
                          <a:solidFill>
                            <a:srgbClr val="000000"/>
                          </a:solidFill>
                          <a:effectLst/>
                          <a:latin typeface="+mn-lt"/>
                          <a:ea typeface="Times New Roman"/>
                          <a:cs typeface="Times New Roman"/>
                        </a:rPr>
                        <a:t>Venn</a:t>
                      </a:r>
                      <a:r>
                        <a:rPr lang="es-ES" sz="800" b="1" dirty="0" smtClean="0">
                          <a:solidFill>
                            <a:srgbClr val="000000"/>
                          </a:solidFill>
                          <a:effectLst/>
                          <a:latin typeface="+mn-lt"/>
                          <a:ea typeface="Times New Roman"/>
                          <a:cs typeface="Times New Roman"/>
                        </a:rPr>
                        <a:t> para comparar y contrastar los puntos importantes en dos textos sobre el mismo tema.</a:t>
                      </a:r>
                      <a:endParaRPr lang="en-US" sz="800" b="1" dirty="0" smtClean="0">
                        <a:solidFill>
                          <a:srgbClr val="000000"/>
                        </a:solidFill>
                        <a:effectLst/>
                        <a:latin typeface="Calibri"/>
                        <a:ea typeface="Times New Roman"/>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40505482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8000" y="9448800"/>
            <a:ext cx="609600" cy="457200"/>
          </a:xfrm>
        </p:spPr>
        <p:txBody>
          <a:bodyPr/>
          <a:lstStyle/>
          <a:p>
            <a:fld id="{F177B04D-AEB5-43ED-B9BA-B3D1EC9C9067}" type="slidenum">
              <a:rPr lang="es-419" smtClean="0"/>
              <a:pPr/>
              <a:t>38</a:t>
            </a:fld>
            <a:endParaRPr lang="es-419" dirty="0"/>
          </a:p>
        </p:txBody>
      </p:sp>
      <p:graphicFrame>
        <p:nvGraphicFramePr>
          <p:cNvPr id="10" name="Table 9"/>
          <p:cNvGraphicFramePr>
            <a:graphicFrameLocks noGrp="1"/>
          </p:cNvGraphicFramePr>
          <p:nvPr>
            <p:extLst>
              <p:ext uri="{D42A27DB-BD31-4B8C-83A1-F6EECF244321}">
                <p14:modId xmlns:p14="http://schemas.microsoft.com/office/powerpoint/2010/main" val="1465780101"/>
              </p:ext>
            </p:extLst>
          </p:nvPr>
        </p:nvGraphicFramePr>
        <p:xfrm>
          <a:off x="214755" y="215760"/>
          <a:ext cx="7043738" cy="5765940"/>
        </p:xfrm>
        <a:graphic>
          <a:graphicData uri="http://schemas.openxmlformats.org/drawingml/2006/table">
            <a:tbl>
              <a:tblPr firstRow="1" bandRow="1">
                <a:tableStyleId>{5940675A-B579-460E-94D1-54222C63F5DA}</a:tableStyleId>
              </a:tblPr>
              <a:tblGrid>
                <a:gridCol w="7043738"/>
              </a:tblGrid>
              <a:tr h="2592832">
                <a:tc>
                  <a:txBody>
                    <a:bodyPr/>
                    <a:lstStyle/>
                    <a:p>
                      <a:pPr marL="401638" marR="0" indent="-346075" algn="l" defTabSz="1018809" rtl="0" eaLnBrk="1" fontAlgn="auto" latinLnBrk="0" hangingPunct="1">
                        <a:lnSpc>
                          <a:spcPct val="100000"/>
                        </a:lnSpc>
                        <a:spcBef>
                          <a:spcPts val="0"/>
                        </a:spcBef>
                        <a:spcAft>
                          <a:spcPts val="0"/>
                        </a:spcAft>
                        <a:buClrTx/>
                        <a:buSzTx/>
                        <a:buFont typeface="+mj-lt"/>
                        <a:buAutoNum type="arabicPeriod" startAt="17"/>
                        <a:tabLst/>
                        <a:defRPr/>
                      </a:pPr>
                      <a:r>
                        <a:rPr lang="es-ES" sz="1400" b="1" dirty="0" smtClean="0">
                          <a:solidFill>
                            <a:schemeClr val="tx1"/>
                          </a:solidFill>
                        </a:rPr>
                        <a:t>El comienzo</a:t>
                      </a:r>
                      <a:r>
                        <a:rPr lang="es-ES" sz="1400" b="1" baseline="0" dirty="0" smtClean="0">
                          <a:solidFill>
                            <a:schemeClr val="tx1"/>
                          </a:solidFill>
                        </a:rPr>
                        <a:t> del escrito del estudiante no presenta su opinión.  Escribe un párrafo de introducción que presente la opinión y que explique de qué trata el tema. </a:t>
                      </a:r>
                    </a:p>
                    <a:p>
                      <a:pPr marL="401638" marR="0" indent="-346075" algn="l" defTabSz="1018809" rtl="0" eaLnBrk="1" fontAlgn="auto" latinLnBrk="0" hangingPunct="1">
                        <a:lnSpc>
                          <a:spcPct val="100000"/>
                        </a:lnSpc>
                        <a:spcBef>
                          <a:spcPts val="0"/>
                        </a:spcBef>
                        <a:spcAft>
                          <a:spcPts val="0"/>
                        </a:spcAft>
                        <a:buClrTx/>
                        <a:buSzTx/>
                        <a:buFont typeface="+mj-lt"/>
                        <a:buAutoNum type="arabicPeriod" startAt="17"/>
                        <a:tabLst/>
                        <a:defRPr/>
                      </a:pPr>
                      <a:endParaRPr lang="es-ES" sz="1400" b="1" baseline="0" dirty="0" smtClean="0">
                        <a:solidFill>
                          <a:schemeClr val="tx1"/>
                        </a:solidFill>
                      </a:endParaRPr>
                    </a:p>
                    <a:p>
                      <a:pPr marL="1201738" marR="0" indent="-1146175" algn="l" defTabSz="1018809" rtl="0" eaLnBrk="1" fontAlgn="auto" latinLnBrk="0" hangingPunct="1">
                        <a:lnSpc>
                          <a:spcPct val="100000"/>
                        </a:lnSpc>
                        <a:spcBef>
                          <a:spcPts val="0"/>
                        </a:spcBef>
                        <a:spcAft>
                          <a:spcPts val="0"/>
                        </a:spcAft>
                        <a:buClrTx/>
                        <a:buSzTx/>
                        <a:buFont typeface="+mj-lt"/>
                        <a:buNone/>
                        <a:tabLst/>
                        <a:defRPr/>
                      </a:pPr>
                      <a:r>
                        <a:rPr lang="es-ES" sz="1400" b="1" baseline="0" dirty="0" smtClean="0">
                          <a:solidFill>
                            <a:schemeClr val="tx1"/>
                          </a:solidFill>
                        </a:rPr>
                        <a:t>         Pregunta:  Un estudiante está escribiendo un artículo de opinión para su clase sobre el patinaje sobre ruedas.  Lee el borrador del artículo y completa la tarea.</a:t>
                      </a:r>
                      <a:endParaRPr lang="en-US" sz="1400" b="1" dirty="0" smtClean="0">
                        <a:solidFill>
                          <a:schemeClr val="tx1"/>
                        </a:solidFill>
                      </a:endParaRPr>
                    </a:p>
                    <a:p>
                      <a:pPr marL="55563" marR="0" indent="0"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endParaRPr>
                    </a:p>
                    <a:p>
                      <a:pPr marL="404813" marR="0" indent="-349250" algn="l" defTabSz="1018809" rtl="0" eaLnBrk="1" fontAlgn="auto" latinLnBrk="0" hangingPunct="1">
                        <a:lnSpc>
                          <a:spcPct val="100000"/>
                        </a:lnSpc>
                        <a:spcBef>
                          <a:spcPts val="0"/>
                        </a:spcBef>
                        <a:spcAft>
                          <a:spcPts val="0"/>
                        </a:spcAft>
                        <a:buClrTx/>
                        <a:buSzTx/>
                        <a:buFont typeface="+mj-lt"/>
                        <a:buNone/>
                        <a:tabLst/>
                        <a:defRPr/>
                      </a:pPr>
                      <a:r>
                        <a:rPr lang="en-US" sz="1400" b="1" baseline="0" dirty="0" smtClean="0">
                          <a:solidFill>
                            <a:schemeClr val="tx1"/>
                          </a:solidFill>
                        </a:rPr>
                        <a:t>         </a:t>
                      </a:r>
                      <a:r>
                        <a:rPr lang="es-ES" sz="1600" b="0" baseline="0" dirty="0" smtClean="0">
                          <a:solidFill>
                            <a:schemeClr val="tx1"/>
                          </a:solidFill>
                        </a:rPr>
                        <a:t>James </a:t>
                      </a:r>
                      <a:r>
                        <a:rPr lang="es-ES" sz="1600" b="0" baseline="0" dirty="0" err="1" smtClean="0">
                          <a:solidFill>
                            <a:schemeClr val="tx1"/>
                          </a:solidFill>
                        </a:rPr>
                        <a:t>Plimpton</a:t>
                      </a:r>
                      <a:r>
                        <a:rPr lang="es-ES" sz="1600" b="0" baseline="0" dirty="0" smtClean="0">
                          <a:solidFill>
                            <a:schemeClr val="tx1"/>
                          </a:solidFill>
                        </a:rPr>
                        <a:t> comenzó a patinar porque estaba enfermo y el médico le dijo que hiciera ejercicio al aire libre. A la gente le gusta estar al aire libre o en una pista de patinaje con su familia y amigos. Algunas personas hasta piensan que es un deporte y hacen competencias.</a:t>
                      </a:r>
                    </a:p>
                    <a:p>
                      <a:pPr marL="55563" marR="0" indent="0"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endParaRPr>
                    </a:p>
                    <a:p>
                      <a:pPr marL="0" marR="0" indent="0" algn="r" defTabSz="1018809" rtl="0" eaLnBrk="1" fontAlgn="auto" latinLnBrk="0" hangingPunct="1">
                        <a:lnSpc>
                          <a:spcPct val="100000"/>
                        </a:lnSpc>
                        <a:spcBef>
                          <a:spcPts val="0"/>
                        </a:spcBef>
                        <a:spcAft>
                          <a:spcPts val="0"/>
                        </a:spcAft>
                        <a:buClrTx/>
                        <a:buSzTx/>
                        <a:buFont typeface="+mj-lt"/>
                        <a:buNone/>
                        <a:tabLst/>
                        <a:defRPr/>
                      </a:pPr>
                      <a:r>
                        <a:rPr lang="es-419" sz="1000" b="1" i="1" noProof="0" dirty="0" smtClean="0">
                          <a:solidFill>
                            <a:schemeClr val="tx1"/>
                          </a:solidFill>
                          <a:latin typeface="+mn-lt"/>
                          <a:cs typeface="Helvetica" pitchFamily="34" charset="0"/>
                        </a:rPr>
                        <a:t>Escribir</a:t>
                      </a:r>
                      <a:r>
                        <a:rPr lang="es-419" sz="1000" b="1" i="1" baseline="0" noProof="0" dirty="0" smtClean="0">
                          <a:solidFill>
                            <a:schemeClr val="tx1"/>
                          </a:solidFill>
                          <a:latin typeface="+mn-lt"/>
                          <a:cs typeface="Helvetica" pitchFamily="34" charset="0"/>
                        </a:rPr>
                        <a:t> un texto breve, W.2.1d  palabras de enlace para unir opiniones y razones, Objetivo 6a </a:t>
                      </a:r>
                    </a:p>
                    <a:p>
                      <a:pPr marL="0" marR="0" indent="0" algn="r" defTabSz="1018809" rtl="0" eaLnBrk="1" fontAlgn="auto" latinLnBrk="0" hangingPunct="1">
                        <a:lnSpc>
                          <a:spcPct val="100000"/>
                        </a:lnSpc>
                        <a:spcBef>
                          <a:spcPts val="0"/>
                        </a:spcBef>
                        <a:spcAft>
                          <a:spcPts val="0"/>
                        </a:spcAft>
                        <a:buClrTx/>
                        <a:buSzTx/>
                        <a:buFont typeface="+mj-lt"/>
                        <a:buNone/>
                        <a:tabLst/>
                        <a:defRPr/>
                      </a:pPr>
                      <a:endParaRPr lang="es-419" sz="1000" b="1" baseline="0" noProof="0" dirty="0" smtClean="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57632">
                <a:tc>
                  <a:txBody>
                    <a:bodyPr/>
                    <a:lstStyle/>
                    <a:p>
                      <a:endParaRPr lang="en-US" sz="1700" dirty="0" smtClean="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629093" y="1447800"/>
            <a:ext cx="6629400" cy="1143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93824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51904" y="5715000"/>
            <a:ext cx="6282296" cy="2842078"/>
          </a:xfrm>
          <a:prstGeom prst="rect">
            <a:avLst/>
          </a:prstGeom>
        </p:spPr>
        <p:txBody>
          <a:bodyPr wrap="square" lIns="101872" tIns="50936" rIns="101872" bIns="50936">
            <a:spAutoFit/>
          </a:bodyPr>
          <a:lstStyle/>
          <a:p>
            <a:pPr marL="400050" indent="-400050">
              <a:buAutoNum type="arabicPeriod" startAt="19"/>
            </a:pPr>
            <a:r>
              <a:rPr lang="es-VE" sz="1400" b="1" dirty="0" smtClean="0">
                <a:latin typeface="Helvetica" panose="020B0604020202020204" pitchFamily="34" charset="0"/>
                <a:cs typeface="Helvetica" pitchFamily="34" charset="0"/>
              </a:rPr>
              <a:t>Sam es un patinador </a:t>
            </a:r>
            <a:r>
              <a:rPr lang="es-VE" sz="1400" b="1" u="sng" dirty="0" smtClean="0">
                <a:latin typeface="Helvetica" panose="020B0604020202020204" pitchFamily="34" charset="0"/>
                <a:cs typeface="Helvetica" pitchFamily="34" charset="0"/>
              </a:rPr>
              <a:t>veloz.</a:t>
            </a:r>
          </a:p>
          <a:p>
            <a:pPr marL="400050" indent="-400050">
              <a:buAutoNum type="arabicPeriod" startAt="19"/>
            </a:pPr>
            <a:endParaRPr lang="es-VE" sz="1400" b="1" dirty="0" smtClean="0">
              <a:latin typeface="Helvetica" panose="020B0604020202020204" pitchFamily="34" charset="0"/>
              <a:cs typeface="Helvetica" pitchFamily="34" charset="0"/>
            </a:endParaRPr>
          </a:p>
          <a:p>
            <a:pPr marL="400050" indent="-400050"/>
            <a:r>
              <a:rPr lang="es-VE" sz="1400" b="1" dirty="0" smtClean="0">
                <a:latin typeface="Helvetica" panose="020B0604020202020204" pitchFamily="34" charset="0"/>
                <a:cs typeface="Helvetica" pitchFamily="34" charset="0"/>
              </a:rPr>
              <a:t>       ¿Qué oración dice cómo patina Sam?</a:t>
            </a:r>
          </a:p>
          <a:p>
            <a:pPr marL="400050" indent="-400050" algn="r"/>
            <a:r>
              <a:rPr lang="es-VE" sz="1000" i="1" dirty="0" smtClean="0">
                <a:latin typeface="Helvetica" panose="020B0604020202020204" pitchFamily="34" charset="0"/>
                <a:cs typeface="Helvetica" panose="020B0604020202020204" pitchFamily="34" charset="0"/>
              </a:rPr>
              <a:t>Lenguaje y Vocabulario: L.2.6  </a:t>
            </a:r>
            <a:r>
              <a:rPr lang="es-VE" sz="1000" i="1" dirty="0">
                <a:latin typeface="Helvetica" panose="020B0604020202020204" pitchFamily="34" charset="0"/>
                <a:cs typeface="Helvetica" panose="020B0604020202020204" pitchFamily="34" charset="0"/>
              </a:rPr>
              <a:t>a</a:t>
            </a:r>
            <a:r>
              <a:rPr lang="es-VE" sz="1000" i="1" dirty="0" smtClean="0">
                <a:latin typeface="Helvetica" panose="020B0604020202020204" pitchFamily="34" charset="0"/>
                <a:cs typeface="Helvetica" panose="020B0604020202020204" pitchFamily="34" charset="0"/>
              </a:rPr>
              <a:t>djetivos y adverbios que describen, Objetivo 8</a:t>
            </a:r>
          </a:p>
          <a:p>
            <a:pPr>
              <a:tabLst>
                <a:tab pos="1425575" algn="l"/>
              </a:tabLst>
            </a:pPr>
            <a:r>
              <a:rPr lang="es-VE" sz="1400" dirty="0" smtClean="0">
                <a:latin typeface="Helvetica" panose="020B0604020202020204" pitchFamily="34" charset="0"/>
                <a:cs typeface="Helvetica" panose="020B0604020202020204" pitchFamily="34" charset="0"/>
              </a:rPr>
              <a:t>       </a:t>
            </a:r>
          </a:p>
          <a:p>
            <a:pPr marL="685800" indent="-360363">
              <a:buFont typeface="+mj-lt"/>
              <a:buAutoNum type="alphaUcPeriod"/>
            </a:pPr>
            <a:r>
              <a:rPr lang="es-VE" sz="1400" dirty="0" smtClean="0">
                <a:latin typeface="Helvetica" panose="020B0604020202020204" pitchFamily="34" charset="0"/>
                <a:cs typeface="Helvetica" panose="020B0604020202020204" pitchFamily="34" charset="0"/>
              </a:rPr>
              <a:t>Sam puede patinar.</a:t>
            </a:r>
          </a:p>
          <a:p>
            <a:pPr marL="685800" indent="-360363">
              <a:buFont typeface="+mj-lt"/>
              <a:buAutoNum type="alphaUcPeriod"/>
            </a:pPr>
            <a:endParaRPr lang="es-VE" sz="1400" dirty="0" smtClean="0">
              <a:latin typeface="Helvetica" panose="020B0604020202020204" pitchFamily="34" charset="0"/>
              <a:cs typeface="Helvetica" panose="020B0604020202020204" pitchFamily="34" charset="0"/>
            </a:endParaRPr>
          </a:p>
          <a:p>
            <a:pPr marL="685800" indent="-360363">
              <a:buFont typeface="+mj-lt"/>
              <a:buAutoNum type="alphaUcPeriod"/>
            </a:pPr>
            <a:r>
              <a:rPr lang="es-VE" sz="1400" dirty="0" smtClean="0">
                <a:latin typeface="Helvetica" panose="020B0604020202020204" pitchFamily="34" charset="0"/>
                <a:cs typeface="Helvetica" panose="020B0604020202020204" pitchFamily="34" charset="0"/>
              </a:rPr>
              <a:t>Sam patina rápido.</a:t>
            </a:r>
          </a:p>
          <a:p>
            <a:pPr marL="685800" indent="-360363">
              <a:buFont typeface="+mj-lt"/>
              <a:buAutoNum type="alphaUcPeriod"/>
            </a:pPr>
            <a:endParaRPr lang="es-VE" sz="1400" dirty="0" smtClean="0">
              <a:latin typeface="Helvetica" panose="020B0604020202020204" pitchFamily="34" charset="0"/>
              <a:cs typeface="Helvetica" panose="020B0604020202020204" pitchFamily="34" charset="0"/>
            </a:endParaRPr>
          </a:p>
          <a:p>
            <a:pPr marL="685800" indent="-360363">
              <a:buFont typeface="+mj-lt"/>
              <a:buAutoNum type="alphaUcPeriod"/>
            </a:pPr>
            <a:r>
              <a:rPr lang="es-VE" sz="1400" dirty="0" smtClean="0">
                <a:latin typeface="Helvetica" panose="020B0604020202020204" pitchFamily="34" charset="0"/>
                <a:cs typeface="Helvetica" panose="020B0604020202020204" pitchFamily="34" charset="0"/>
              </a:rPr>
              <a:t>Sam es un buen patinador.</a:t>
            </a:r>
          </a:p>
          <a:p>
            <a:pPr marL="685800" indent="-360363">
              <a:buFont typeface="+mj-lt"/>
              <a:buAutoNum type="alphaUcPeriod"/>
            </a:pPr>
            <a:endParaRPr lang="es-VE" sz="1400" dirty="0" smtClean="0">
              <a:latin typeface="Helvetica" panose="020B0604020202020204" pitchFamily="34" charset="0"/>
              <a:cs typeface="Helvetica" panose="020B0604020202020204" pitchFamily="34" charset="0"/>
            </a:endParaRPr>
          </a:p>
          <a:p>
            <a:pPr marL="685800" indent="-360363">
              <a:buFont typeface="+mj-lt"/>
              <a:buAutoNum type="alphaUcPeriod"/>
            </a:pPr>
            <a:r>
              <a:rPr lang="es-VE" sz="1400" dirty="0" smtClean="0">
                <a:latin typeface="Helvetica" panose="020B0604020202020204" pitchFamily="34" charset="0"/>
                <a:cs typeface="Helvetica" panose="020B0604020202020204" pitchFamily="34" charset="0"/>
              </a:rPr>
              <a:t>Sam es el mejor que patina.</a:t>
            </a:r>
          </a:p>
          <a:p>
            <a:pPr marL="844904" indent="-361384">
              <a:buFont typeface="+mj-lt"/>
              <a:buAutoNum type="alphaUcPeriod"/>
            </a:pPr>
            <a:endParaRPr lang="en-US" sz="1400" dirty="0">
              <a:latin typeface="Helvetica" pitchFamily="34" charset="0"/>
              <a:cs typeface="Helvetica" pitchFamily="34" charset="0"/>
            </a:endParaRPr>
          </a:p>
        </p:txBody>
      </p:sp>
      <p:sp>
        <p:nvSpPr>
          <p:cNvPr id="4" name="Slide Number Placeholder 3"/>
          <p:cNvSpPr>
            <a:spLocks noGrp="1"/>
          </p:cNvSpPr>
          <p:nvPr>
            <p:ph type="sldNum" sz="quarter" idx="12"/>
          </p:nvPr>
        </p:nvSpPr>
        <p:spPr>
          <a:xfrm>
            <a:off x="6934200" y="9448800"/>
            <a:ext cx="609600" cy="457200"/>
          </a:xfrm>
        </p:spPr>
        <p:txBody>
          <a:bodyPr/>
          <a:lstStyle/>
          <a:p>
            <a:fld id="{F177B04D-AEB5-43ED-B9BA-B3D1EC9C9067}" type="slidenum">
              <a:rPr lang="en-US" smtClean="0"/>
              <a:pPr/>
              <a:t>39</a:t>
            </a:fld>
            <a:endParaRPr lang="en-US" dirty="0"/>
          </a:p>
        </p:txBody>
      </p:sp>
      <p:sp>
        <p:nvSpPr>
          <p:cNvPr id="5" name="Rectangle 4"/>
          <p:cNvSpPr/>
          <p:nvPr/>
        </p:nvSpPr>
        <p:spPr>
          <a:xfrm>
            <a:off x="547688" y="381000"/>
            <a:ext cx="6996112" cy="4705663"/>
          </a:xfrm>
          <a:prstGeom prst="rect">
            <a:avLst/>
          </a:prstGeom>
          <a:noFill/>
        </p:spPr>
        <p:txBody>
          <a:bodyPr wrap="square" lIns="101869" tIns="50935" rIns="101869" bIns="50935">
            <a:spAutoFit/>
          </a:bodyPr>
          <a:lstStyle/>
          <a:p>
            <a:pPr marL="517525" indent="-396875">
              <a:buAutoNum type="arabicPeriod" startAt="18"/>
            </a:pPr>
            <a:r>
              <a:rPr lang="es-ES" sz="1400" b="1" dirty="0" smtClean="0">
                <a:latin typeface="Helvetica" panose="020B0604020202020204" pitchFamily="34" charset="0"/>
                <a:ea typeface="Times New Roman"/>
                <a:cs typeface="Helvetica" panose="020B0604020202020204" pitchFamily="34" charset="0"/>
              </a:rPr>
              <a:t>Una </a:t>
            </a:r>
            <a:r>
              <a:rPr lang="es-ES" sz="1400" b="1" dirty="0">
                <a:latin typeface="Helvetica" panose="020B0604020202020204" pitchFamily="34" charset="0"/>
                <a:ea typeface="Times New Roman"/>
                <a:cs typeface="Helvetica" panose="020B0604020202020204" pitchFamily="34" charset="0"/>
              </a:rPr>
              <a:t>estudiante está escribiendo un artículo de opinión para su clase </a:t>
            </a:r>
            <a:r>
              <a:rPr lang="es-ES" sz="1400" b="1" dirty="0" smtClean="0">
                <a:latin typeface="Helvetica" panose="020B0604020202020204" pitchFamily="34" charset="0"/>
                <a:ea typeface="Times New Roman"/>
                <a:cs typeface="Helvetica" panose="020B0604020202020204" pitchFamily="34" charset="0"/>
              </a:rPr>
              <a:t>acerca del </a:t>
            </a:r>
            <a:r>
              <a:rPr lang="es-ES" sz="1400" b="1" dirty="0">
                <a:latin typeface="Helvetica" panose="020B0604020202020204" pitchFamily="34" charset="0"/>
                <a:ea typeface="Times New Roman"/>
                <a:cs typeface="Helvetica" panose="020B0604020202020204" pitchFamily="34" charset="0"/>
              </a:rPr>
              <a:t>mejor tipo de </a:t>
            </a:r>
            <a:r>
              <a:rPr lang="es-ES" sz="1400" b="1" dirty="0" smtClean="0">
                <a:latin typeface="Helvetica" panose="020B0604020202020204" pitchFamily="34" charset="0"/>
                <a:ea typeface="Times New Roman"/>
                <a:cs typeface="Helvetica" panose="020B0604020202020204" pitchFamily="34" charset="0"/>
              </a:rPr>
              <a:t>patines para usar. </a:t>
            </a:r>
            <a:r>
              <a:rPr lang="es-ES" sz="1400" b="1" dirty="0">
                <a:latin typeface="Helvetica" panose="020B0604020202020204" pitchFamily="34" charset="0"/>
                <a:ea typeface="Times New Roman"/>
                <a:cs typeface="Helvetica" panose="020B0604020202020204" pitchFamily="34" charset="0"/>
              </a:rPr>
              <a:t>Lee el </a:t>
            </a:r>
            <a:r>
              <a:rPr lang="es-ES" sz="1400" b="1" dirty="0" smtClean="0">
                <a:latin typeface="Helvetica" panose="020B0604020202020204" pitchFamily="34" charset="0"/>
                <a:ea typeface="Times New Roman"/>
                <a:cs typeface="Helvetica" panose="020B0604020202020204" pitchFamily="34" charset="0"/>
              </a:rPr>
              <a:t>borrador de </a:t>
            </a:r>
            <a:r>
              <a:rPr lang="es-ES" sz="1400" b="1" dirty="0">
                <a:latin typeface="Helvetica" panose="020B0604020202020204" pitchFamily="34" charset="0"/>
                <a:ea typeface="Times New Roman"/>
                <a:cs typeface="Helvetica" panose="020B0604020202020204" pitchFamily="34" charset="0"/>
              </a:rPr>
              <a:t>su artículo y luego </a:t>
            </a:r>
            <a:r>
              <a:rPr lang="es-ES" sz="1400" b="1" dirty="0" smtClean="0">
                <a:latin typeface="Helvetica" panose="020B0604020202020204" pitchFamily="34" charset="0"/>
                <a:ea typeface="Times New Roman"/>
                <a:cs typeface="Helvetica" panose="020B0604020202020204" pitchFamily="34" charset="0"/>
              </a:rPr>
              <a:t>contesta la pregunta.  </a:t>
            </a:r>
          </a:p>
          <a:p>
            <a:pPr marL="517525" indent="-396875" algn="r"/>
            <a:r>
              <a:rPr lang="es-PR" sz="1000" i="1" dirty="0" smtClean="0">
                <a:cs typeface="Helvetica" pitchFamily="34" charset="0"/>
              </a:rPr>
              <a:t>Revisar un texto, W.2.1c  razones que apoyan una opinión, Objetivo de escritura 6b</a:t>
            </a:r>
            <a:endParaRPr lang="es-PR" sz="1000" u="sng" dirty="0" smtClean="0">
              <a:ea typeface="Times New Roman"/>
              <a:cs typeface="Times New Roman"/>
            </a:endParaRPr>
          </a:p>
          <a:p>
            <a:pPr lvl="0" defTabSz="914400" eaLnBrk="0" fontAlgn="base" hangingPunct="0">
              <a:spcBef>
                <a:spcPct val="0"/>
              </a:spcBef>
              <a:spcAft>
                <a:spcPct val="0"/>
              </a:spcAft>
            </a:pPr>
            <a:endParaRPr lang="es-ES" sz="1400" dirty="0" smtClean="0">
              <a:latin typeface="Helvetica" pitchFamily="34" charset="0"/>
              <a:ea typeface="Times New Roman"/>
              <a:cs typeface="Times New Roman" pitchFamily="18" charset="0"/>
            </a:endParaRPr>
          </a:p>
          <a:p>
            <a:pPr lvl="0" defTabSz="914400" eaLnBrk="0" fontAlgn="base" hangingPunct="0">
              <a:spcBef>
                <a:spcPct val="0"/>
              </a:spcBef>
              <a:spcAft>
                <a:spcPct val="0"/>
              </a:spcAft>
            </a:pPr>
            <a:r>
              <a:rPr lang="es-ES" sz="1400" dirty="0" smtClean="0">
                <a:latin typeface="Helvetica" pitchFamily="34" charset="0"/>
                <a:ea typeface="Times New Roman"/>
                <a:cs typeface="Times New Roman" pitchFamily="18" charset="0"/>
              </a:rPr>
              <a:t>¿Cuál </a:t>
            </a:r>
            <a:r>
              <a:rPr lang="es-ES" sz="1400" dirty="0">
                <a:latin typeface="Helvetica" pitchFamily="34" charset="0"/>
                <a:ea typeface="Times New Roman"/>
                <a:cs typeface="Times New Roman" pitchFamily="18" charset="0"/>
              </a:rPr>
              <a:t>es el mejor tipo de patines </a:t>
            </a:r>
            <a:r>
              <a:rPr lang="es-ES" sz="1400" dirty="0" smtClean="0">
                <a:latin typeface="Helvetica" pitchFamily="34" charset="0"/>
                <a:ea typeface="Times New Roman"/>
                <a:cs typeface="Times New Roman" pitchFamily="18" charset="0"/>
              </a:rPr>
              <a:t>sobre </a:t>
            </a:r>
            <a:r>
              <a:rPr lang="es-ES" sz="1400" dirty="0">
                <a:latin typeface="Helvetica" pitchFamily="34" charset="0"/>
                <a:ea typeface="Times New Roman"/>
                <a:cs typeface="Times New Roman" pitchFamily="18" charset="0"/>
              </a:rPr>
              <a:t>ruedas? </a:t>
            </a:r>
            <a:r>
              <a:rPr lang="es-ES" sz="1400" dirty="0" smtClean="0">
                <a:latin typeface="Helvetica" pitchFamily="34" charset="0"/>
                <a:ea typeface="Times New Roman"/>
                <a:cs typeface="Times New Roman" pitchFamily="18" charset="0"/>
              </a:rPr>
              <a:t>En mi opinión, los patines en línea son los mejores patines para usar.  Los </a:t>
            </a:r>
            <a:r>
              <a:rPr lang="es-ES" sz="1400" dirty="0">
                <a:latin typeface="Helvetica" pitchFamily="34" charset="0"/>
                <a:ea typeface="Times New Roman"/>
                <a:cs typeface="Times New Roman" pitchFamily="18" charset="0"/>
              </a:rPr>
              <a:t>niños que utilizan patines en línea no </a:t>
            </a:r>
            <a:r>
              <a:rPr lang="es-ES" sz="1400" dirty="0" smtClean="0">
                <a:latin typeface="Helvetica" pitchFamily="34" charset="0"/>
                <a:ea typeface="Times New Roman"/>
                <a:cs typeface="Times New Roman" pitchFamily="18" charset="0"/>
              </a:rPr>
              <a:t>se caen </a:t>
            </a:r>
            <a:r>
              <a:rPr lang="es-ES" sz="1400" dirty="0">
                <a:latin typeface="Helvetica" pitchFamily="34" charset="0"/>
                <a:ea typeface="Times New Roman"/>
                <a:cs typeface="Times New Roman" pitchFamily="18" charset="0"/>
              </a:rPr>
              <a:t>tanto, porque los patines en línea le dan </a:t>
            </a:r>
            <a:r>
              <a:rPr lang="es-ES" sz="1400" dirty="0" smtClean="0">
                <a:latin typeface="Helvetica" pitchFamily="34" charset="0"/>
                <a:ea typeface="Times New Roman"/>
                <a:cs typeface="Times New Roman" pitchFamily="18" charset="0"/>
              </a:rPr>
              <a:t>más apoyo a </a:t>
            </a:r>
            <a:r>
              <a:rPr lang="es-ES" sz="1400" dirty="0">
                <a:latin typeface="Helvetica" pitchFamily="34" charset="0"/>
                <a:ea typeface="Times New Roman"/>
                <a:cs typeface="Times New Roman" pitchFamily="18" charset="0"/>
              </a:rPr>
              <a:t>los </a:t>
            </a:r>
            <a:r>
              <a:rPr lang="es-ES" sz="1400" dirty="0" smtClean="0">
                <a:latin typeface="Helvetica" pitchFamily="34" charset="0"/>
                <a:ea typeface="Times New Roman"/>
                <a:cs typeface="Times New Roman" pitchFamily="18" charset="0"/>
              </a:rPr>
              <a:t>pies. </a:t>
            </a:r>
            <a:r>
              <a:rPr lang="es-ES" sz="1400" dirty="0">
                <a:latin typeface="Helvetica" pitchFamily="34" charset="0"/>
                <a:ea typeface="Times New Roman"/>
                <a:cs typeface="Times New Roman" pitchFamily="18" charset="0"/>
              </a:rPr>
              <a:t>También, los patines en línea se </a:t>
            </a:r>
            <a:r>
              <a:rPr lang="es-ES" sz="1400" dirty="0" smtClean="0">
                <a:latin typeface="Helvetica" pitchFamily="34" charset="0"/>
                <a:ea typeface="Times New Roman"/>
                <a:cs typeface="Times New Roman" pitchFamily="18" charset="0"/>
              </a:rPr>
              <a:t>deslizan </a:t>
            </a:r>
            <a:r>
              <a:rPr lang="es-ES" sz="1400" dirty="0">
                <a:latin typeface="Helvetica" pitchFamily="34" charset="0"/>
                <a:ea typeface="Times New Roman"/>
                <a:cs typeface="Times New Roman" pitchFamily="18" charset="0"/>
              </a:rPr>
              <a:t>mejor </a:t>
            </a:r>
            <a:r>
              <a:rPr lang="es-ES" sz="1400" dirty="0" smtClean="0">
                <a:latin typeface="Helvetica" pitchFamily="34" charset="0"/>
                <a:ea typeface="Times New Roman"/>
                <a:cs typeface="Times New Roman" pitchFamily="18" charset="0"/>
              </a:rPr>
              <a:t>sobre </a:t>
            </a:r>
            <a:r>
              <a:rPr lang="es-ES" sz="1400" dirty="0">
                <a:latin typeface="Helvetica" pitchFamily="34" charset="0"/>
                <a:ea typeface="Times New Roman"/>
                <a:cs typeface="Times New Roman" pitchFamily="18" charset="0"/>
              </a:rPr>
              <a:t>grietas y </a:t>
            </a:r>
            <a:r>
              <a:rPr lang="es-ES" sz="1400" dirty="0" smtClean="0">
                <a:latin typeface="Helvetica" pitchFamily="34" charset="0"/>
                <a:ea typeface="Times New Roman"/>
                <a:cs typeface="Times New Roman" pitchFamily="18" charset="0"/>
              </a:rPr>
              <a:t>superficies irregulares.</a:t>
            </a:r>
            <a:endParaRPr lang="en-US" sz="1400" b="1" dirty="0" smtClean="0">
              <a:solidFill>
                <a:srgbClr val="00B0F0"/>
              </a:solidFill>
              <a:latin typeface="Helvetica" pitchFamily="34" charset="0"/>
              <a:ea typeface="Times New Roman"/>
              <a:cs typeface="Times New Roman" pitchFamily="18" charset="0"/>
            </a:endParaRPr>
          </a:p>
          <a:p>
            <a:pPr marL="282575">
              <a:lnSpc>
                <a:spcPct val="115000"/>
              </a:lnSpc>
            </a:pPr>
            <a:endParaRPr lang="en-US" sz="1400" b="1" dirty="0" smtClean="0">
              <a:latin typeface="Helvetica" panose="020B0604020202020204" pitchFamily="34" charset="0"/>
              <a:ea typeface="Times New Roman"/>
              <a:cs typeface="Helvetica" panose="020B0604020202020204" pitchFamily="34" charset="0"/>
            </a:endParaRPr>
          </a:p>
          <a:p>
            <a:pPr>
              <a:lnSpc>
                <a:spcPct val="115000"/>
              </a:lnSpc>
            </a:pPr>
            <a:r>
              <a:rPr lang="es-VE" sz="1400" b="1" dirty="0" smtClean="0">
                <a:latin typeface="Helvetica" panose="020B0604020202020204" pitchFamily="34" charset="0"/>
                <a:ea typeface="Times New Roman"/>
                <a:cs typeface="Helvetica" panose="020B0604020202020204" pitchFamily="34" charset="0"/>
              </a:rPr>
              <a:t>¿Qué oración ella debe añadir al final de su artículo para explicar mejor su opinión?</a:t>
            </a:r>
            <a:endParaRPr lang="es-VE" sz="1400" b="1" dirty="0" smtClean="0">
              <a:solidFill>
                <a:srgbClr val="00B0F0"/>
              </a:solidFill>
              <a:latin typeface="Helvetica" panose="020B0604020202020204" pitchFamily="34" charset="0"/>
              <a:ea typeface="Times New Roman"/>
              <a:cs typeface="Helvetica" panose="020B0604020202020204" pitchFamily="34" charset="0"/>
            </a:endParaRPr>
          </a:p>
          <a:p>
            <a:pPr marL="746125" indent="-282575">
              <a:lnSpc>
                <a:spcPct val="115000"/>
              </a:lnSpc>
              <a:buFont typeface="+mj-lt"/>
              <a:buAutoNum type="alphaUcPeriod"/>
            </a:pPr>
            <a:r>
              <a:rPr lang="es-VE" sz="1400" dirty="0" smtClean="0">
                <a:latin typeface="Helvetica" panose="020B0604020202020204" pitchFamily="34" charset="0"/>
                <a:ea typeface="Times New Roman"/>
                <a:cs typeface="Helvetica" panose="020B0604020202020204" pitchFamily="34" charset="0"/>
              </a:rPr>
              <a:t>Los patines</a:t>
            </a:r>
            <a:r>
              <a:rPr lang="es-VE" sz="1400" i="1" dirty="0" smtClean="0">
                <a:latin typeface="Helvetica" panose="020B0604020202020204" pitchFamily="34" charset="0"/>
                <a:ea typeface="Times New Roman"/>
                <a:cs typeface="Helvetica" panose="020B0604020202020204" pitchFamily="34" charset="0"/>
              </a:rPr>
              <a:t> </a:t>
            </a:r>
            <a:r>
              <a:rPr lang="es-VE" sz="1400" i="1" dirty="0" err="1" smtClean="0">
                <a:latin typeface="Helvetica" panose="020B0604020202020204" pitchFamily="34" charset="0"/>
                <a:ea typeface="Times New Roman"/>
                <a:cs typeface="Helvetica" panose="020B0604020202020204" pitchFamily="34" charset="0"/>
              </a:rPr>
              <a:t>Quad</a:t>
            </a:r>
            <a:r>
              <a:rPr lang="es-VE" sz="1400" i="1" dirty="0" smtClean="0">
                <a:latin typeface="Helvetica" panose="020B0604020202020204" pitchFamily="34" charset="0"/>
                <a:ea typeface="Times New Roman"/>
                <a:cs typeface="Helvetica" panose="020B0604020202020204" pitchFamily="34" charset="0"/>
              </a:rPr>
              <a:t> </a:t>
            </a:r>
            <a:r>
              <a:rPr lang="es-VE" sz="1400" dirty="0" smtClean="0">
                <a:latin typeface="Helvetica" panose="020B0604020202020204" pitchFamily="34" charset="0"/>
                <a:ea typeface="Times New Roman"/>
                <a:cs typeface="Helvetica" panose="020B0604020202020204" pitchFamily="34" charset="0"/>
              </a:rPr>
              <a:t>con dos ruedas al frente y dos atrás son los mejores.</a:t>
            </a:r>
          </a:p>
          <a:p>
            <a:pPr marL="746125" indent="-282575">
              <a:lnSpc>
                <a:spcPct val="115000"/>
              </a:lnSpc>
              <a:buFont typeface="+mj-lt"/>
              <a:buAutoNum type="alphaUcPeriod"/>
            </a:pPr>
            <a:endParaRPr lang="es-VE" sz="1400" dirty="0" smtClean="0">
              <a:solidFill>
                <a:srgbClr val="00B0F0"/>
              </a:solidFill>
              <a:latin typeface="Helvetica" panose="020B0604020202020204" pitchFamily="34" charset="0"/>
              <a:ea typeface="Times New Roman"/>
              <a:cs typeface="Helvetica" panose="020B0604020202020204" pitchFamily="34" charset="0"/>
            </a:endParaRPr>
          </a:p>
          <a:p>
            <a:pPr marL="746125" indent="-282575">
              <a:lnSpc>
                <a:spcPct val="115000"/>
              </a:lnSpc>
              <a:buFont typeface="+mj-lt"/>
              <a:buAutoNum type="alphaUcPeriod" startAt="2"/>
            </a:pPr>
            <a:r>
              <a:rPr lang="es-VE" sz="1400" dirty="0" smtClean="0">
                <a:latin typeface="Helvetica" panose="020B0604020202020204" pitchFamily="34" charset="0"/>
                <a:ea typeface="Times New Roman"/>
                <a:cs typeface="Helvetica" panose="020B0604020202020204" pitchFamily="34" charset="0"/>
              </a:rPr>
              <a:t>Yo pienso que los patines en línea son los mejores porque son más seguros y  fáciles de usar. </a:t>
            </a:r>
          </a:p>
          <a:p>
            <a:pPr marL="746125" indent="-282575">
              <a:lnSpc>
                <a:spcPct val="115000"/>
              </a:lnSpc>
              <a:buFont typeface="+mj-lt"/>
              <a:buAutoNum type="alphaUcPeriod" startAt="2"/>
            </a:pPr>
            <a:endParaRPr lang="es-VE" sz="1400" dirty="0" smtClean="0">
              <a:solidFill>
                <a:srgbClr val="00B0F0"/>
              </a:solidFill>
              <a:latin typeface="Helvetica" panose="020B0604020202020204" pitchFamily="34" charset="0"/>
              <a:ea typeface="Times New Roman"/>
              <a:cs typeface="Helvetica" panose="020B0604020202020204" pitchFamily="34" charset="0"/>
            </a:endParaRPr>
          </a:p>
          <a:p>
            <a:pPr marL="746125" indent="-282575">
              <a:lnSpc>
                <a:spcPct val="115000"/>
              </a:lnSpc>
              <a:buFont typeface="+mj-lt"/>
              <a:buAutoNum type="alphaUcPeriod" startAt="2"/>
            </a:pPr>
            <a:r>
              <a:rPr lang="es-VE" sz="1400" dirty="0" smtClean="0">
                <a:latin typeface="Helvetica" panose="020B0604020202020204" pitchFamily="34" charset="0"/>
                <a:ea typeface="Times New Roman"/>
                <a:cs typeface="Helvetica" panose="020B0604020202020204" pitchFamily="34" charset="0"/>
              </a:rPr>
              <a:t>Me gustan más los patines </a:t>
            </a:r>
            <a:r>
              <a:rPr lang="es-VE" sz="1400" i="1" dirty="0" err="1" smtClean="0">
                <a:latin typeface="Helvetica" panose="020B0604020202020204" pitchFamily="34" charset="0"/>
                <a:ea typeface="Times New Roman"/>
                <a:cs typeface="Helvetica" panose="020B0604020202020204" pitchFamily="34" charset="0"/>
              </a:rPr>
              <a:t>Quad</a:t>
            </a:r>
            <a:r>
              <a:rPr lang="es-VE" sz="1400" dirty="0" smtClean="0">
                <a:latin typeface="Helvetica" panose="020B0604020202020204" pitchFamily="34" charset="0"/>
                <a:ea typeface="Times New Roman"/>
                <a:cs typeface="Helvetica" panose="020B0604020202020204" pitchFamily="34" charset="0"/>
              </a:rPr>
              <a:t> aunque me caiga mucho. </a:t>
            </a:r>
          </a:p>
          <a:p>
            <a:pPr marL="746125" indent="-282575">
              <a:lnSpc>
                <a:spcPct val="115000"/>
              </a:lnSpc>
            </a:pPr>
            <a:endParaRPr lang="es-VE" sz="1400" dirty="0" smtClean="0">
              <a:solidFill>
                <a:srgbClr val="00B0F0"/>
              </a:solidFill>
              <a:latin typeface="Helvetica" panose="020B0604020202020204" pitchFamily="34" charset="0"/>
              <a:ea typeface="Times New Roman"/>
              <a:cs typeface="Helvetica" panose="020B0604020202020204" pitchFamily="34" charset="0"/>
            </a:endParaRPr>
          </a:p>
          <a:p>
            <a:pPr marL="746125" indent="-282575">
              <a:lnSpc>
                <a:spcPct val="115000"/>
              </a:lnSpc>
              <a:buFont typeface="+mj-lt"/>
              <a:buAutoNum type="alphaUcPeriod" startAt="4"/>
            </a:pPr>
            <a:r>
              <a:rPr lang="es-VE" sz="1400" dirty="0" smtClean="0">
                <a:latin typeface="Helvetica" panose="020B0604020202020204" pitchFamily="34" charset="0"/>
                <a:ea typeface="Times New Roman"/>
                <a:cs typeface="Helvetica" panose="020B0604020202020204" pitchFamily="34" charset="0"/>
              </a:rPr>
              <a:t>Los patines en línea son los mejores porque vienen en muchos colores.</a:t>
            </a:r>
            <a:endParaRPr lang="es-VE" sz="1400" dirty="0">
              <a:latin typeface="Helvetica" panose="020B0604020202020204" pitchFamily="34" charset="0"/>
              <a:ea typeface="Times New Roman"/>
              <a:cs typeface="Helvetica" panose="020B0604020202020204" pitchFamily="34" charset="0"/>
            </a:endParaRPr>
          </a:p>
        </p:txBody>
      </p:sp>
      <p:sp>
        <p:nvSpPr>
          <p:cNvPr id="10" name="Rectangle 9"/>
          <p:cNvSpPr/>
          <p:nvPr/>
        </p:nvSpPr>
        <p:spPr>
          <a:xfrm>
            <a:off x="479941" y="1376119"/>
            <a:ext cx="6903006" cy="9860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cxnSp>
        <p:nvCxnSpPr>
          <p:cNvPr id="12" name="Straight Connector 11"/>
          <p:cNvCxnSpPr/>
          <p:nvPr/>
        </p:nvCxnSpPr>
        <p:spPr>
          <a:xfrm>
            <a:off x="372015" y="5486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780410" y="6781800"/>
            <a:ext cx="228600" cy="1477758"/>
            <a:chOff x="754048" y="1165444"/>
            <a:chExt cx="228600" cy="1477758"/>
          </a:xfrm>
        </p:grpSpPr>
        <p:sp>
          <p:nvSpPr>
            <p:cNvPr id="18" name="Oval 17"/>
            <p:cNvSpPr/>
            <p:nvPr/>
          </p:nvSpPr>
          <p:spPr>
            <a:xfrm>
              <a:off x="754048" y="1165444"/>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19" name="Oval 18"/>
            <p:cNvSpPr/>
            <p:nvPr/>
          </p:nvSpPr>
          <p:spPr>
            <a:xfrm>
              <a:off x="754048" y="1566422"/>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20" name="Oval 19"/>
            <p:cNvSpPr/>
            <p:nvPr/>
          </p:nvSpPr>
          <p:spPr>
            <a:xfrm>
              <a:off x="754048" y="1985069"/>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21" name="Oval 20"/>
            <p:cNvSpPr/>
            <p:nvPr/>
          </p:nvSpPr>
          <p:spPr>
            <a:xfrm>
              <a:off x="754048" y="2403716"/>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grpSp>
      <p:grpSp>
        <p:nvGrpSpPr>
          <p:cNvPr id="22" name="Group 21"/>
          <p:cNvGrpSpPr/>
          <p:nvPr/>
        </p:nvGrpSpPr>
        <p:grpSpPr>
          <a:xfrm>
            <a:off x="780410" y="3036234"/>
            <a:ext cx="228600" cy="1920963"/>
            <a:chOff x="754048" y="1165444"/>
            <a:chExt cx="228600" cy="1920963"/>
          </a:xfrm>
        </p:grpSpPr>
        <p:sp>
          <p:nvSpPr>
            <p:cNvPr id="23" name="Oval 22"/>
            <p:cNvSpPr/>
            <p:nvPr/>
          </p:nvSpPr>
          <p:spPr>
            <a:xfrm>
              <a:off x="754048" y="1165444"/>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24" name="Oval 23"/>
            <p:cNvSpPr/>
            <p:nvPr/>
          </p:nvSpPr>
          <p:spPr>
            <a:xfrm>
              <a:off x="754048" y="1720370"/>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25" name="Oval 24"/>
            <p:cNvSpPr/>
            <p:nvPr/>
          </p:nvSpPr>
          <p:spPr>
            <a:xfrm>
              <a:off x="754048" y="2384644"/>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26" name="Oval 25"/>
            <p:cNvSpPr/>
            <p:nvPr/>
          </p:nvSpPr>
          <p:spPr>
            <a:xfrm>
              <a:off x="754048" y="2846921"/>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grpSp>
      <p:sp>
        <p:nvSpPr>
          <p:cNvPr id="2" name="Rectangle 1"/>
          <p:cNvSpPr/>
          <p:nvPr/>
        </p:nvSpPr>
        <p:spPr>
          <a:xfrm>
            <a:off x="1062971" y="5640115"/>
            <a:ext cx="2438400" cy="4162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5669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050" y="152401"/>
            <a:ext cx="6563360" cy="9720884"/>
          </a:xfrm>
          <a:prstGeom prst="rect">
            <a:avLst/>
          </a:prstGeom>
          <a:noFill/>
        </p:spPr>
        <p:txBody>
          <a:bodyPr wrap="square" lIns="101873" tIns="50936" rIns="101873" bIns="50936" rtlCol="0">
            <a:spAutoFit/>
          </a:bodyPr>
          <a:lstStyle/>
          <a:p>
            <a:endParaRPr lang="es-419" sz="1100" dirty="0" smtClean="0"/>
          </a:p>
          <a:p>
            <a:r>
              <a:rPr lang="es-419" sz="1200" b="1" u="sng" dirty="0" smtClean="0"/>
              <a:t>Trasfondo:</a:t>
            </a:r>
          </a:p>
          <a:p>
            <a:r>
              <a:rPr lang="es-419" sz="1100" dirty="0"/>
              <a:t>Esta es una pre-evaluación para medir la tarea de escribir un </a:t>
            </a:r>
            <a:r>
              <a:rPr lang="es-419" sz="1100" b="1" u="sng" dirty="0"/>
              <a:t>artículo de opinión</a:t>
            </a:r>
            <a:r>
              <a:rPr lang="es-419" sz="1100" dirty="0"/>
              <a:t>. Las composiciones completas son siempre parte de una </a:t>
            </a:r>
            <a:r>
              <a:rPr lang="es-419" sz="1100" b="1" dirty="0"/>
              <a:t>tarea de rendimiento</a:t>
            </a:r>
            <a:r>
              <a:rPr lang="es-419" sz="1100" dirty="0"/>
              <a:t>. Una tarea de rendimiento completa tendría: </a:t>
            </a:r>
          </a:p>
          <a:p>
            <a:endParaRPr lang="es-419" sz="1100" dirty="0" smtClean="0"/>
          </a:p>
          <a:p>
            <a:r>
              <a:rPr lang="es-419" sz="1100" b="1" i="1" dirty="0" smtClean="0"/>
              <a:t>Parte 1</a:t>
            </a:r>
          </a:p>
          <a:p>
            <a:pPr marL="172382" indent="-172382">
              <a:buFont typeface="Arial" panose="020B0604020202020204" pitchFamily="34" charset="0"/>
              <a:buChar char="•"/>
            </a:pPr>
            <a:r>
              <a:rPr lang="es-419" sz="1100" dirty="0" smtClean="0"/>
              <a:t>Actividad para toda la clase (30 minutos) </a:t>
            </a:r>
          </a:p>
          <a:p>
            <a:r>
              <a:rPr lang="es-419" sz="1100" b="1" i="1" dirty="0" smtClean="0"/>
              <a:t>La actividad debe incluir:</a:t>
            </a:r>
          </a:p>
          <a:p>
            <a:pPr marL="228600" indent="-228600">
              <a:buAutoNum type="arabicPeriod"/>
            </a:pPr>
            <a:r>
              <a:rPr lang="es-419" sz="1100" dirty="0" smtClean="0"/>
              <a:t>Lenguaje y vocabulario nuevo que los estudiantes podrían encontrar en los pasajes (enseñado mediante una fuente que no pre enseñe el contenido de los pasajes como tal). El vocabulario en estos textos que podría ser nuevo para los estudiantes, podría incluir:  </a:t>
            </a:r>
            <a:r>
              <a:rPr lang="es-419" sz="1100" i="1" dirty="0" smtClean="0"/>
              <a:t>patines sobre ruedas, par, historia, inventado-inventores, patente, diseño, eje(s), patines en línea, taller mecánico, aire fresco, patinaje sobre hielo, deslizar, reinventar, pista de patinaje sobre ruedas, empeño</a:t>
            </a:r>
          </a:p>
          <a:p>
            <a:pPr marL="240944" indent="-240944">
              <a:buAutoNum type="arabicPeriod"/>
            </a:pPr>
            <a:r>
              <a:rPr lang="es-419" sz="1100" dirty="0" smtClean="0"/>
              <a:t>Un video, actividad de clase/grupal o lectura en voz alta para crear un trasfondo sobre el patinaje.  Este es un corto y viejo video de Plaza Sésamo que muestra a niños aprendiendo a patinar (muestra patines viejos):  </a:t>
            </a:r>
            <a:r>
              <a:rPr lang="es-419" sz="1100" dirty="0" smtClean="0">
                <a:solidFill>
                  <a:schemeClr val="accent6">
                    <a:lumMod val="75000"/>
                  </a:schemeClr>
                </a:solidFill>
                <a:hlinkClick r:id="rId2"/>
              </a:rPr>
              <a:t>https://www.youtube.com/watch?v=XVXMUMI9etI</a:t>
            </a:r>
            <a:endParaRPr lang="es-419" sz="1100" dirty="0" smtClean="0">
              <a:solidFill>
                <a:schemeClr val="accent6">
                  <a:lumMod val="75000"/>
                </a:schemeClr>
              </a:solidFill>
            </a:endParaRPr>
          </a:p>
          <a:p>
            <a:pPr marL="231775"/>
            <a:r>
              <a:rPr lang="es-419" sz="1100" dirty="0" smtClean="0"/>
              <a:t>Este es un video de 3 minutos que muestra los ejes en los patines de ruedas  ̶  una buena ayuda visual </a:t>
            </a:r>
            <a:r>
              <a:rPr lang="es-419" sz="1100" dirty="0" smtClean="0">
                <a:solidFill>
                  <a:schemeClr val="accent6">
                    <a:lumMod val="75000"/>
                  </a:schemeClr>
                </a:solidFill>
                <a:hlinkClick r:id="rId3"/>
              </a:rPr>
              <a:t>https://www.youtube.com/watch?v=9vqA0qVuQ7o</a:t>
            </a:r>
            <a:endParaRPr lang="es-419" sz="1100" dirty="0" smtClean="0">
              <a:solidFill>
                <a:schemeClr val="accent6">
                  <a:lumMod val="75000"/>
                </a:schemeClr>
              </a:solidFill>
            </a:endParaRPr>
          </a:p>
          <a:p>
            <a:pPr marL="240944" indent="-240944">
              <a:buAutoNum type="arabicPeriod"/>
            </a:pPr>
            <a:endParaRPr lang="es-419" sz="1100" dirty="0" smtClean="0"/>
          </a:p>
          <a:p>
            <a:r>
              <a:rPr lang="es-419" sz="1100" dirty="0" smtClean="0"/>
              <a:t>3.    (35 minutos – trabajo independiente)</a:t>
            </a:r>
          </a:p>
          <a:p>
            <a:pPr marL="171450" indent="-171450">
              <a:buFont typeface="Arial" panose="020B0604020202020204" pitchFamily="34" charset="0"/>
              <a:buChar char="•"/>
            </a:pPr>
            <a:r>
              <a:rPr lang="es-419" sz="1100" dirty="0" smtClean="0"/>
              <a:t>Pasajes o cualquier otra fuente de lectura </a:t>
            </a:r>
          </a:p>
          <a:p>
            <a:pPr marL="171450" indent="-171450">
              <a:buFont typeface="Arial" panose="020B0604020202020204" pitchFamily="34" charset="0"/>
              <a:buChar char="•"/>
            </a:pPr>
            <a:r>
              <a:rPr lang="es-419" sz="1100" dirty="0" smtClean="0"/>
              <a:t>3 preguntas de investigación </a:t>
            </a:r>
          </a:p>
          <a:p>
            <a:pPr marL="171450" indent="-171450">
              <a:buFont typeface="Arial" panose="020B0604020202020204" pitchFamily="34" charset="0"/>
              <a:buChar char="•"/>
            </a:pPr>
            <a:r>
              <a:rPr lang="es-419" sz="1100" dirty="0" smtClean="0"/>
              <a:t>Podrían haber otras preguntas de respuestas construidas.</a:t>
            </a:r>
          </a:p>
          <a:p>
            <a:endParaRPr lang="es-419" sz="1100" dirty="0" smtClean="0"/>
          </a:p>
          <a:p>
            <a:r>
              <a:rPr lang="es-419" sz="1100" b="1" i="1" dirty="0"/>
              <a:t>Parte 2</a:t>
            </a:r>
          </a:p>
          <a:p>
            <a:pPr marL="171450" indent="-171450">
              <a:buFont typeface="Arial" panose="020B0604020202020204" pitchFamily="34" charset="0"/>
              <a:buChar char="•"/>
            </a:pPr>
            <a:r>
              <a:rPr lang="es-419" sz="1100" dirty="0" smtClean="0"/>
              <a:t>Composición de un artículo de opinión (70 minutos)</a:t>
            </a:r>
          </a:p>
          <a:p>
            <a:r>
              <a:rPr lang="es-ES" sz="1100" dirty="0"/>
              <a:t>Los estudiantes deben tener acceso a recursos para revisar la ortografía, pero no para revisar la gramática. Los estudiantes pueden hacer referencia a sus pasajes, notas, las 3 preguntas de investigación y cualquier otra pregunta de respuesta construida, tantas veces como lo deseen. Las hojas para tomar notas en esta pre evaluación fueron diseñadas para textos informativos  Si decide utilizarlas, por favor pida a sus estudiantes que tomen notas mientras leen los pasajes informativos.</a:t>
            </a:r>
          </a:p>
          <a:p>
            <a:endParaRPr lang="es-419" sz="1100" u="sng" dirty="0" smtClean="0"/>
          </a:p>
          <a:p>
            <a:r>
              <a:rPr lang="es-419" sz="1400" u="sng" dirty="0"/>
              <a:t>Instrucciones</a:t>
            </a:r>
          </a:p>
          <a:p>
            <a:r>
              <a:rPr lang="es-419" sz="1050" b="1" dirty="0"/>
              <a:t>30 minutos</a:t>
            </a:r>
          </a:p>
          <a:p>
            <a:pPr marL="240782" indent="-240782">
              <a:buAutoNum type="arabicPeriod"/>
            </a:pPr>
            <a:r>
              <a:rPr lang="es-419" sz="1100" dirty="0"/>
              <a:t>Es posible que desee tener una actividad de 30 minutos para toda la clase. El propósito de una actividad </a:t>
            </a:r>
            <a:r>
              <a:rPr lang="es-419" sz="1100" b="1" dirty="0"/>
              <a:t>PT</a:t>
            </a:r>
            <a:r>
              <a:rPr lang="es-419" sz="1100" dirty="0"/>
              <a:t> (</a:t>
            </a:r>
            <a:r>
              <a:rPr lang="es-419" sz="1100" i="1" dirty="0"/>
              <a:t>Performance </a:t>
            </a:r>
            <a:r>
              <a:rPr lang="es-419" sz="1100" i="1" dirty="0" err="1"/>
              <a:t>Task</a:t>
            </a:r>
            <a:r>
              <a:rPr lang="es-419" sz="1100" i="1" dirty="0"/>
              <a:t> </a:t>
            </a:r>
            <a:r>
              <a:rPr lang="es-419" sz="1100" dirty="0"/>
              <a:t>- </a:t>
            </a:r>
            <a:r>
              <a:rPr lang="es-419" sz="1100" b="1" dirty="0"/>
              <a:t>Tarea de Rendimiento</a:t>
            </a:r>
            <a:r>
              <a:rPr lang="es-419" sz="1100" dirty="0"/>
              <a:t>) es asegurar que todos los estudiantes estén familiarizados con los conceptos del tema, y que conocen y entienden los términos clave (vocabulario) que están en el nivel más alto de su nivel de grado (palabras que normalmente no saben o que no son familiares dentro de su trasfondo o cultura). ¡La actividad en el salón </a:t>
            </a:r>
            <a:r>
              <a:rPr lang="es-419" sz="1100" b="1" dirty="0"/>
              <a:t>NO</a:t>
            </a:r>
            <a:r>
              <a:rPr lang="es-419" sz="1100" dirty="0"/>
              <a:t> pre-enseña ningún contenido a ser evaluado!</a:t>
            </a:r>
          </a:p>
          <a:p>
            <a:r>
              <a:rPr lang="es-419" sz="1050" b="1" dirty="0"/>
              <a:t>35 minutos</a:t>
            </a:r>
          </a:p>
          <a:p>
            <a:pPr marL="240782" indent="-240782">
              <a:buAutoNum type="arabicPeriod" startAt="2"/>
            </a:pPr>
            <a:r>
              <a:rPr lang="es-419" sz="1100" dirty="0"/>
              <a:t>Los estudiantes leen los pasajes independientemente.  Si tiene estudiantes que no pueden leer los pasajes, usted puede leerlos para ellos, pero por favor tome nota de los acomodos.  Recuerde a los estudiantes tomar notas mientras leen.  Durante la evaluación real de SBAC, a los estudiantes se les permite conservar sus notas como una referencia.  </a:t>
            </a:r>
          </a:p>
          <a:p>
            <a:pPr marL="245635" indent="-245635">
              <a:buFont typeface="+mj-lt"/>
              <a:buAutoNum type="arabicPeriod" startAt="3"/>
            </a:pPr>
            <a:r>
              <a:rPr lang="es-419" sz="1100" dirty="0"/>
              <a:t>Los estudiantes contestan las  3 preguntas de investigación o cualquier otra pregunta de respuesta construida. Los estudiantes deben hacer referencia a estas respuestas cuando estén escribiendo su artículo de opinión.</a:t>
            </a:r>
          </a:p>
          <a:p>
            <a:r>
              <a:rPr lang="es-419" sz="1050" b="1" dirty="0"/>
              <a:t>15 minutos de receso</a:t>
            </a:r>
          </a:p>
          <a:p>
            <a:r>
              <a:rPr lang="es-419" sz="1050" b="1" dirty="0"/>
              <a:t>70 minutos</a:t>
            </a:r>
          </a:p>
          <a:p>
            <a:pPr marL="228600" indent="-228600"/>
            <a:r>
              <a:rPr lang="es-419" sz="1100" dirty="0"/>
              <a:t>4.     Los estudiantes escriben su composición completa (artículo de opinión).</a:t>
            </a:r>
          </a:p>
          <a:p>
            <a:endParaRPr lang="es-419" sz="1100" dirty="0" smtClean="0"/>
          </a:p>
          <a:p>
            <a:r>
              <a:rPr lang="es-419" sz="1100" b="1" u="sng" dirty="0" smtClean="0"/>
              <a:t>Calificación</a:t>
            </a:r>
          </a:p>
          <a:p>
            <a:r>
              <a:rPr lang="es-419" sz="1100" dirty="0" smtClean="0"/>
              <a:t>Se </a:t>
            </a:r>
            <a:r>
              <a:rPr lang="es-419" sz="1100" dirty="0"/>
              <a:t>provee una rúbrica para un escrito de opinión.  Los estudiantes reciben 3 puntajes:</a:t>
            </a:r>
          </a:p>
          <a:p>
            <a:endParaRPr lang="es-419" sz="600" dirty="0"/>
          </a:p>
          <a:p>
            <a:pPr marL="240782" indent="-240782">
              <a:buAutoNum type="arabicPeriod"/>
            </a:pPr>
            <a:r>
              <a:rPr lang="es-419" sz="1100" dirty="0"/>
              <a:t>Organización y propósito</a:t>
            </a:r>
          </a:p>
          <a:p>
            <a:pPr marL="240782" indent="-240782">
              <a:buAutoNum type="arabicPeriod"/>
            </a:pPr>
            <a:r>
              <a:rPr lang="es-419" sz="1100" dirty="0"/>
              <a:t>Evidencia y elaboración</a:t>
            </a:r>
          </a:p>
          <a:p>
            <a:pPr marL="240782" indent="-240782">
              <a:buAutoNum type="arabicPeriod"/>
            </a:pPr>
            <a:r>
              <a:rPr lang="es-419" sz="1100" dirty="0"/>
              <a:t>Convenciones </a:t>
            </a:r>
          </a:p>
        </p:txBody>
      </p:sp>
      <p:sp>
        <p:nvSpPr>
          <p:cNvPr id="3" name="Slide Number Placeholder 2"/>
          <p:cNvSpPr>
            <a:spLocks noGrp="1"/>
          </p:cNvSpPr>
          <p:nvPr>
            <p:ph type="sldNum" sz="quarter" idx="12"/>
          </p:nvPr>
        </p:nvSpPr>
        <p:spPr/>
        <p:txBody>
          <a:bodyPr/>
          <a:lstStyle/>
          <a:p>
            <a:fld id="{2A5E9C3D-07D7-45D2-9B6A-FB5CA66A53EB}" type="slidenum">
              <a:rPr lang="en-US" smtClean="0"/>
              <a:pPr/>
              <a:t>4</a:t>
            </a:fld>
            <a:endParaRPr lang="en-US" dirty="0"/>
          </a:p>
        </p:txBody>
      </p:sp>
    </p:spTree>
    <p:extLst>
      <p:ext uri="{BB962C8B-B14F-4D97-AF65-F5344CB8AC3E}">
        <p14:creationId xmlns:p14="http://schemas.microsoft.com/office/powerpoint/2010/main" val="20463179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457200" y="499914"/>
            <a:ext cx="6934200" cy="3462486"/>
          </a:xfrm>
          <a:prstGeom prst="rect">
            <a:avLst/>
          </a:prstGeom>
          <a:noFill/>
        </p:spPr>
        <p:txBody>
          <a:bodyPr wrap="square" rtlCol="0">
            <a:spAutoFit/>
          </a:bodyPr>
          <a:lstStyle/>
          <a:p>
            <a:pPr marL="461963" lvl="0" indent="-461963"/>
            <a:r>
              <a:rPr lang="es-419" sz="1600" b="1" dirty="0" smtClean="0">
                <a:latin typeface="Helvetica" pitchFamily="34" charset="0"/>
              </a:rPr>
              <a:t>20. Lee la siguiente oración</a:t>
            </a:r>
            <a:r>
              <a:rPr lang="es-419" sz="1400" b="1" dirty="0" smtClean="0">
                <a:latin typeface="Helvetica" pitchFamily="34" charset="0"/>
              </a:rPr>
              <a:t>. </a:t>
            </a:r>
          </a:p>
          <a:p>
            <a:pPr marL="461963" lvl="0" indent="-461963" algn="r"/>
            <a:r>
              <a:rPr lang="es-419" sz="900" b="1" i="1" dirty="0" smtClean="0">
                <a:latin typeface="Helvetica" pitchFamily="34" charset="0"/>
              </a:rPr>
              <a:t>Editar y Clarificar,  L.2.1e adjetivos y adverbios modificados, Objetivo 9</a:t>
            </a:r>
          </a:p>
          <a:p>
            <a:pPr marL="461963" lvl="0" indent="-461963" algn="r"/>
            <a:endParaRPr lang="es-419" sz="900" b="1" i="1" dirty="0" smtClean="0">
              <a:latin typeface="Helvetica" pitchFamily="34" charset="0"/>
            </a:endParaRPr>
          </a:p>
          <a:p>
            <a:pPr marL="461963" lvl="0" indent="-461963" algn="r"/>
            <a:endParaRPr lang="es-419" sz="900" b="1" i="1" dirty="0" smtClean="0">
              <a:latin typeface="Helvetica" pitchFamily="34" charset="0"/>
            </a:endParaRPr>
          </a:p>
          <a:p>
            <a:pPr marL="461963" lvl="0" indent="-461963" algn="ctr"/>
            <a:r>
              <a:rPr lang="es-419" sz="1600" dirty="0" smtClean="0">
                <a:latin typeface="Helvetica" pitchFamily="34" charset="0"/>
              </a:rPr>
              <a:t>Papá se cae tan fuertemente cuando patina, ¡que suena como un choque!</a:t>
            </a:r>
          </a:p>
          <a:p>
            <a:endParaRPr lang="es-419" sz="1600" b="1" dirty="0" smtClean="0">
              <a:latin typeface="Helvetica" pitchFamily="34" charset="0"/>
            </a:endParaRPr>
          </a:p>
          <a:p>
            <a:r>
              <a:rPr lang="es-419" sz="1600" b="1" dirty="0" smtClean="0">
                <a:solidFill>
                  <a:srgbClr val="00B0F0"/>
                </a:solidFill>
                <a:latin typeface="Helvetica" pitchFamily="34" charset="0"/>
              </a:rPr>
              <a:t>       </a:t>
            </a:r>
            <a:r>
              <a:rPr lang="es-419" sz="1600" b="1" dirty="0" smtClean="0">
                <a:latin typeface="Helvetica" pitchFamily="34" charset="0"/>
              </a:rPr>
              <a:t>¿Qué palabra describe cómo se cae el papá?</a:t>
            </a:r>
          </a:p>
          <a:p>
            <a:pPr marL="344488"/>
            <a:endParaRPr lang="es-419" sz="1600" b="1" dirty="0" smtClean="0">
              <a:solidFill>
                <a:srgbClr val="00B0F0"/>
              </a:solidFill>
              <a:latin typeface="Helvetica" pitchFamily="34" charset="0"/>
            </a:endParaRPr>
          </a:p>
          <a:p>
            <a:r>
              <a:rPr lang="es-419" sz="1600" dirty="0" smtClean="0">
                <a:latin typeface="Helvetica" pitchFamily="34" charset="0"/>
              </a:rPr>
              <a:t>       A. fuertemente</a:t>
            </a:r>
          </a:p>
          <a:p>
            <a:endParaRPr lang="es-419" sz="1600" dirty="0" smtClean="0">
              <a:solidFill>
                <a:srgbClr val="00B0F0"/>
              </a:solidFill>
              <a:latin typeface="Helvetica" pitchFamily="34" charset="0"/>
            </a:endParaRPr>
          </a:p>
          <a:p>
            <a:r>
              <a:rPr lang="es-419" sz="1600" dirty="0" smtClean="0">
                <a:latin typeface="Helvetica" pitchFamily="34" charset="0"/>
              </a:rPr>
              <a:t>       B. patina</a:t>
            </a:r>
          </a:p>
          <a:p>
            <a:endParaRPr lang="es-419" sz="1600" dirty="0" smtClean="0">
              <a:solidFill>
                <a:srgbClr val="00B0F0"/>
              </a:solidFill>
              <a:latin typeface="Helvetica" pitchFamily="34" charset="0"/>
            </a:endParaRPr>
          </a:p>
          <a:p>
            <a:r>
              <a:rPr lang="es-419" sz="1600" dirty="0" smtClean="0">
                <a:solidFill>
                  <a:srgbClr val="00B0F0"/>
                </a:solidFill>
                <a:latin typeface="Helvetica" pitchFamily="34" charset="0"/>
              </a:rPr>
              <a:t>       </a:t>
            </a:r>
            <a:r>
              <a:rPr lang="es-419" sz="1600" dirty="0" smtClean="0">
                <a:latin typeface="Helvetica" pitchFamily="34" charset="0"/>
              </a:rPr>
              <a:t>C. cae</a:t>
            </a:r>
          </a:p>
          <a:p>
            <a:endParaRPr lang="es-419" sz="1600" dirty="0" smtClean="0">
              <a:latin typeface="Helvetica" pitchFamily="34" charset="0"/>
            </a:endParaRPr>
          </a:p>
          <a:p>
            <a:r>
              <a:rPr lang="es-419" sz="1600" dirty="0" smtClean="0">
                <a:latin typeface="Helvetica" pitchFamily="34" charset="0"/>
              </a:rPr>
              <a:t>       D. choque</a:t>
            </a:r>
            <a:endParaRPr lang="es-419" sz="1600" dirty="0" smtClean="0">
              <a:solidFill>
                <a:srgbClr val="00B0F0"/>
              </a:solidFill>
              <a:latin typeface="Helvetica" pitchFamily="34" charset="0"/>
            </a:endParaRPr>
          </a:p>
        </p:txBody>
      </p:sp>
      <p:sp>
        <p:nvSpPr>
          <p:cNvPr id="4" name="Slide Number Placeholder 3"/>
          <p:cNvSpPr>
            <a:spLocks noGrp="1"/>
          </p:cNvSpPr>
          <p:nvPr>
            <p:ph type="sldNum" sz="quarter" idx="12"/>
          </p:nvPr>
        </p:nvSpPr>
        <p:spPr>
          <a:xfrm>
            <a:off x="6934200" y="9448800"/>
            <a:ext cx="609600" cy="457200"/>
          </a:xfrm>
        </p:spPr>
        <p:txBody>
          <a:bodyPr/>
          <a:lstStyle/>
          <a:p>
            <a:fld id="{F177B04D-AEB5-43ED-B9BA-B3D1EC9C9067}" type="slidenum">
              <a:rPr lang="en-US" smtClean="0"/>
              <a:pPr/>
              <a:t>40</a:t>
            </a:fld>
            <a:endParaRPr lang="en-US" dirty="0"/>
          </a:p>
        </p:txBody>
      </p:sp>
      <p:grpSp>
        <p:nvGrpSpPr>
          <p:cNvPr id="2" name="Group 1"/>
          <p:cNvGrpSpPr/>
          <p:nvPr/>
        </p:nvGrpSpPr>
        <p:grpSpPr>
          <a:xfrm>
            <a:off x="609600" y="2213267"/>
            <a:ext cx="255610" cy="1650460"/>
            <a:chOff x="734990" y="2158873"/>
            <a:chExt cx="255610" cy="1650460"/>
          </a:xfrm>
        </p:grpSpPr>
        <p:sp>
          <p:nvSpPr>
            <p:cNvPr id="12" name="Oval 11"/>
            <p:cNvSpPr/>
            <p:nvPr/>
          </p:nvSpPr>
          <p:spPr>
            <a:xfrm>
              <a:off x="747710" y="3569847"/>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3" name="Oval 12"/>
            <p:cNvSpPr/>
            <p:nvPr/>
          </p:nvSpPr>
          <p:spPr>
            <a:xfrm>
              <a:off x="747711" y="2158873"/>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4" name="Oval 13"/>
            <p:cNvSpPr/>
            <p:nvPr/>
          </p:nvSpPr>
          <p:spPr>
            <a:xfrm>
              <a:off x="734991" y="2618470"/>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9" name="Oval 18"/>
            <p:cNvSpPr/>
            <p:nvPr/>
          </p:nvSpPr>
          <p:spPr>
            <a:xfrm>
              <a:off x="734990" y="3115426"/>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grpSp>
      <p:sp>
        <p:nvSpPr>
          <p:cNvPr id="3" name="Rectangle 2"/>
          <p:cNvSpPr/>
          <p:nvPr/>
        </p:nvSpPr>
        <p:spPr>
          <a:xfrm>
            <a:off x="533400" y="1143000"/>
            <a:ext cx="67818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14975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91350" y="9448800"/>
            <a:ext cx="609600" cy="457200"/>
          </a:xfrm>
        </p:spPr>
        <p:txBody>
          <a:bodyPr/>
          <a:lstStyle/>
          <a:p>
            <a:fld id="{F177B04D-AEB5-43ED-B9BA-B3D1EC9C9067}" type="slidenum">
              <a:rPr lang="es-419" smtClean="0"/>
              <a:pPr/>
              <a:t>41</a:t>
            </a:fld>
            <a:endParaRPr lang="es-419" dirty="0"/>
          </a:p>
        </p:txBody>
      </p:sp>
      <p:sp>
        <p:nvSpPr>
          <p:cNvPr id="5" name="TextBox 4"/>
          <p:cNvSpPr txBox="1"/>
          <p:nvPr/>
        </p:nvSpPr>
        <p:spPr>
          <a:xfrm>
            <a:off x="152400" y="228600"/>
            <a:ext cx="7448550" cy="4955197"/>
          </a:xfrm>
          <a:prstGeom prst="rect">
            <a:avLst/>
          </a:prstGeom>
          <a:noFill/>
        </p:spPr>
        <p:txBody>
          <a:bodyPr wrap="square" lIns="91433" tIns="45717" rIns="91433" bIns="45717" rtlCol="0">
            <a:spAutoFit/>
          </a:bodyPr>
          <a:lstStyle/>
          <a:p>
            <a:r>
              <a:rPr lang="es-419" sz="1800" u="sng" dirty="0" smtClean="0"/>
              <a:t>Instrucciones para el estudiante</a:t>
            </a:r>
            <a:r>
              <a:rPr lang="es-419" sz="1800" dirty="0" smtClean="0"/>
              <a:t>:  </a:t>
            </a:r>
          </a:p>
          <a:p>
            <a:endParaRPr lang="es-419" sz="1800" u="sng" dirty="0" smtClean="0"/>
          </a:p>
          <a:p>
            <a:r>
              <a:rPr lang="es-419" sz="1600" b="1" u="sng" dirty="0" smtClean="0"/>
              <a:t>Parte 2</a:t>
            </a:r>
            <a:r>
              <a:rPr lang="es-419" sz="1600" b="1" dirty="0" smtClean="0"/>
              <a:t> </a:t>
            </a:r>
          </a:p>
          <a:p>
            <a:r>
              <a:rPr lang="es-419" sz="1600" b="1" dirty="0" smtClean="0"/>
              <a:t>Tarea de rendimiento</a:t>
            </a:r>
          </a:p>
          <a:p>
            <a:r>
              <a:rPr lang="es-419" sz="1600" dirty="0" smtClean="0"/>
              <a:t>Vas a escribir un artículo de opinión. </a:t>
            </a:r>
            <a:r>
              <a:rPr lang="es-419" sz="1600" dirty="0"/>
              <a:t>Esto significa que dirás cómo te sientes acerca de algo. Escribirás las </a:t>
            </a:r>
            <a:r>
              <a:rPr lang="es-419" sz="1600" b="1" dirty="0"/>
              <a:t>razones</a:t>
            </a:r>
            <a:r>
              <a:rPr lang="es-419" sz="1600" dirty="0"/>
              <a:t> para explicar por qué te sientes de esa forma. </a:t>
            </a:r>
            <a:endParaRPr lang="es-419" sz="1600" dirty="0" smtClean="0"/>
          </a:p>
          <a:p>
            <a:endParaRPr lang="es-419" sz="1050" dirty="0" smtClean="0"/>
          </a:p>
          <a:p>
            <a:r>
              <a:rPr lang="es-419" sz="1600" dirty="0" smtClean="0"/>
              <a:t>Ahora escribirás un artículo de opinión que conteste esta pregunta:  </a:t>
            </a:r>
          </a:p>
          <a:p>
            <a:r>
              <a:rPr lang="es-419" sz="1600" b="1" dirty="0" smtClean="0"/>
              <a:t>¿Deben los niños y niñas aprender cómo patinar?  Explica tu respuesta.  </a:t>
            </a:r>
          </a:p>
          <a:p>
            <a:endParaRPr lang="es-419" sz="1050" dirty="0" smtClean="0"/>
          </a:p>
          <a:p>
            <a:r>
              <a:rPr lang="es-419" sz="1600" dirty="0" smtClean="0"/>
              <a:t>Escribe tu respuesta.  Asegúrate de contestar </a:t>
            </a:r>
            <a:r>
              <a:rPr lang="es-419" sz="1600" b="1" dirty="0" smtClean="0"/>
              <a:t>sí o no </a:t>
            </a:r>
            <a:r>
              <a:rPr lang="es-419" sz="1600" dirty="0" smtClean="0"/>
              <a:t>y explicar porqué.  Puedes regresar a los cuentos para obtener ideas.  Escribe tanto como puedas.  Utiliza todo el papel que necesites.  </a:t>
            </a:r>
          </a:p>
          <a:p>
            <a:endParaRPr lang="es-419" sz="900" dirty="0" smtClean="0"/>
          </a:p>
          <a:p>
            <a:pPr marL="325309" indent="-325309">
              <a:buAutoNum type="arabicPeriod"/>
            </a:pPr>
            <a:r>
              <a:rPr lang="es-419" sz="1600" u="sng" dirty="0" smtClean="0"/>
              <a:t>Planifica </a:t>
            </a:r>
            <a:r>
              <a:rPr lang="es-419" sz="1600" dirty="0" smtClean="0"/>
              <a:t>tu escrito. Puedes utilizar tus notas y respuestas.</a:t>
            </a:r>
          </a:p>
          <a:p>
            <a:pPr marL="325309" indent="-325309">
              <a:buAutoNum type="arabicPeriod"/>
            </a:pPr>
            <a:endParaRPr lang="es-419" sz="1000" dirty="0" smtClean="0"/>
          </a:p>
          <a:p>
            <a:pPr marL="325309" indent="-325309">
              <a:buAutoNum type="arabicPeriod"/>
            </a:pPr>
            <a:r>
              <a:rPr lang="es-419" sz="1600" dirty="0" smtClean="0"/>
              <a:t>Escribe – Revisa y Edita tu primer borrador.</a:t>
            </a:r>
          </a:p>
          <a:p>
            <a:pPr marL="342876" indent="-342876">
              <a:buAutoNum type="arabicPeriod"/>
            </a:pPr>
            <a:endParaRPr lang="es-419" sz="800" dirty="0" smtClean="0"/>
          </a:p>
          <a:p>
            <a:pPr marL="342876" indent="-342876">
              <a:buAutoNum type="arabicPeriod"/>
            </a:pPr>
            <a:r>
              <a:rPr lang="es-419" sz="1600" dirty="0" smtClean="0"/>
              <a:t>Escribe el texto final de tu artículo de opinión para decir si los niños y niñas deben aprender a patinar.</a:t>
            </a:r>
            <a:endParaRPr lang="es-419" sz="1600" dirty="0" smtClean="0">
              <a:solidFill>
                <a:srgbClr val="FF0000"/>
              </a:solidFill>
            </a:endParaRPr>
          </a:p>
          <a:p>
            <a:pPr marL="342876" indent="-342876">
              <a:buAutoNum type="arabicPeriod"/>
            </a:pPr>
            <a:endParaRPr lang="es-419" sz="800" dirty="0" smtClean="0"/>
          </a:p>
          <a:p>
            <a:pPr algn="ctr"/>
            <a:r>
              <a:rPr lang="es-419" sz="1600" b="1" u="sng" dirty="0" smtClean="0"/>
              <a:t>Cómo serás calificado</a:t>
            </a:r>
            <a:endParaRPr lang="es-419" sz="1200" b="1" dirty="0"/>
          </a:p>
        </p:txBody>
      </p:sp>
      <p:graphicFrame>
        <p:nvGraphicFramePr>
          <p:cNvPr id="6" name="Table 5"/>
          <p:cNvGraphicFramePr>
            <a:graphicFrameLocks noGrp="1"/>
          </p:cNvGraphicFramePr>
          <p:nvPr>
            <p:extLst>
              <p:ext uri="{D42A27DB-BD31-4B8C-83A1-F6EECF244321}">
                <p14:modId xmlns:p14="http://schemas.microsoft.com/office/powerpoint/2010/main" val="2676538625"/>
              </p:ext>
            </p:extLst>
          </p:nvPr>
        </p:nvGraphicFramePr>
        <p:xfrm>
          <a:off x="1600200" y="5486400"/>
          <a:ext cx="4562475" cy="1860177"/>
        </p:xfrm>
        <a:graphic>
          <a:graphicData uri="http://schemas.openxmlformats.org/drawingml/2006/table">
            <a:tbl>
              <a:tblPr firstRow="1" bandRow="1">
                <a:tableStyleId>{5940675A-B579-460E-94D1-54222C63F5DA}</a:tableStyleId>
              </a:tblPr>
              <a:tblGrid>
                <a:gridCol w="1066800"/>
                <a:gridCol w="3495675"/>
              </a:tblGrid>
              <a:tr h="152400">
                <a:tc>
                  <a:txBody>
                    <a:bodyPr/>
                    <a:lstStyle/>
                    <a:p>
                      <a:pPr algn="r"/>
                      <a:r>
                        <a:rPr lang="x-none" sz="900" b="0" noProof="0" dirty="0" smtClean="0"/>
                        <a:t>Propósito</a:t>
                      </a:r>
                      <a:endParaRPr lang="x-none" sz="900" b="0" noProof="0" dirty="0"/>
                    </a:p>
                  </a:txBody>
                  <a:tcPr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419" sz="900" b="1" i="0" u="none" strike="noStrike" kern="1200" cap="none" spc="0" normalizeH="0" baseline="0" noProof="0" dirty="0" smtClean="0">
                          <a:ln>
                            <a:noFill/>
                          </a:ln>
                          <a:solidFill>
                            <a:schemeClr val="tx1"/>
                          </a:solidFill>
                          <a:effectLst/>
                          <a:uLnTx/>
                          <a:uFillTx/>
                          <a:latin typeface="+mn-lt"/>
                          <a:ea typeface="+mn-ea"/>
                          <a:cs typeface="+mn-cs"/>
                        </a:rPr>
                        <a:t>¿Diste tu opinión?   ¿Está todo tu escrito relacionado con el tema?</a:t>
                      </a:r>
                    </a:p>
                  </a:txBody>
                  <a:tcPr marT="45080" marB="45080" anchor="ctr">
                    <a:lnB w="12700" cap="flat" cmpd="sng" algn="ctr">
                      <a:solidFill>
                        <a:schemeClr val="bg1">
                          <a:lumMod val="50000"/>
                        </a:schemeClr>
                      </a:solidFill>
                      <a:prstDash val="solid"/>
                      <a:round/>
                      <a:headEnd type="none" w="med" len="med"/>
                      <a:tailEnd type="none" w="med" len="med"/>
                    </a:lnB>
                    <a:solidFill>
                      <a:schemeClr val="bg2"/>
                    </a:solidFill>
                  </a:tcPr>
                </a:tc>
              </a:tr>
              <a:tr h="381000">
                <a:tc>
                  <a:txBody>
                    <a:bodyPr/>
                    <a:lstStyle/>
                    <a:p>
                      <a:pPr algn="r"/>
                      <a:r>
                        <a:rPr lang="x-none" sz="900" b="0" noProof="0" dirty="0" smtClean="0"/>
                        <a:t>Organización</a:t>
                      </a:r>
                      <a:endParaRPr lang="x-none" sz="900" b="0" noProof="0" dirty="0"/>
                    </a:p>
                  </a:txBody>
                  <a:tcPr anchor="ctr">
                    <a:lnT w="12700" cap="flat" cmpd="sng" algn="ctr">
                      <a:noFill/>
                      <a:prstDash val="solid"/>
                      <a:round/>
                      <a:headEnd type="none" w="med" len="med"/>
                      <a:tailEnd type="none" w="med" len="med"/>
                    </a:lnT>
                    <a:solidFill>
                      <a:schemeClr val="bg2"/>
                    </a:solidFill>
                  </a:tcPr>
                </a:tc>
                <a:tc>
                  <a:txBody>
                    <a:bodyPr/>
                    <a:lstStyle/>
                    <a:p>
                      <a:r>
                        <a:rPr lang="es-419" sz="900" b="1" noProof="0" dirty="0" smtClean="0">
                          <a:solidFill>
                            <a:schemeClr val="tx1"/>
                          </a:solidFill>
                        </a:rPr>
                        <a:t>¿Son tus ideas fáciles de entender desde el comienzo hasta el final del escrito?</a:t>
                      </a:r>
                      <a:r>
                        <a:rPr lang="es-419" sz="900" b="1" baseline="0" noProof="0" dirty="0" smtClean="0">
                          <a:solidFill>
                            <a:schemeClr val="tx1"/>
                          </a:solidFill>
                        </a:rPr>
                        <a:t>   ¿Utilizaste palabras como </a:t>
                      </a:r>
                      <a:r>
                        <a:rPr lang="es-419" sz="900" b="1" i="1" baseline="0" noProof="0" dirty="0" smtClean="0">
                          <a:solidFill>
                            <a:schemeClr val="tx1"/>
                          </a:solidFill>
                        </a:rPr>
                        <a:t>porque, y , también</a:t>
                      </a:r>
                      <a:r>
                        <a:rPr lang="es-419" sz="900" b="1" baseline="0" noProof="0" dirty="0" smtClean="0">
                          <a:solidFill>
                            <a:schemeClr val="tx1"/>
                          </a:solidFill>
                        </a:rPr>
                        <a:t>? </a:t>
                      </a:r>
                      <a:endParaRPr lang="es-419" sz="900" b="1" noProof="0" dirty="0" smtClean="0">
                        <a:solidFill>
                          <a:schemeClr val="tx1"/>
                        </a:solidFill>
                      </a:endParaRPr>
                    </a:p>
                  </a:txBody>
                  <a:tcPr marT="45080" marB="45080"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x-none" sz="900" b="0" noProof="0" dirty="0" smtClean="0">
                          <a:solidFill>
                            <a:schemeClr val="tx1"/>
                          </a:solidFill>
                        </a:rPr>
                        <a:t>Elaboración de evidencia</a:t>
                      </a:r>
                    </a:p>
                  </a:txBody>
                  <a:tcPr anchor="ctr">
                    <a:lnB w="12700" cap="flat" cmpd="sng" algn="ctr">
                      <a:noFill/>
                      <a:prstDash val="solid"/>
                      <a:round/>
                      <a:headEnd type="none" w="med" len="med"/>
                      <a:tailEnd type="none" w="med" len="med"/>
                    </a:lnB>
                    <a:solidFill>
                      <a:schemeClr val="bg1">
                        <a:lumMod val="95000"/>
                      </a:schemeClr>
                    </a:solidFill>
                  </a:tcPr>
                </a:tc>
                <a:tc>
                  <a:txBody>
                    <a:bodyPr/>
                    <a:lstStyle/>
                    <a:p>
                      <a:r>
                        <a:rPr lang="es-419" sz="900" b="1" noProof="0" dirty="0" smtClean="0">
                          <a:solidFill>
                            <a:schemeClr val="tx1"/>
                          </a:solidFill>
                        </a:rPr>
                        <a:t>¿Tomaste ideas (evidencia) de los textos para hablar más acerca de tu opinión?  ¿Utilizaste ejemplos?</a:t>
                      </a:r>
                    </a:p>
                  </a:txBody>
                  <a:tcPr marT="45080" marB="45080"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x-none" sz="900" b="0" noProof="0" dirty="0" smtClean="0"/>
                        <a:t>Elaboración</a:t>
                      </a:r>
                      <a:r>
                        <a:rPr lang="x-none" sz="900" b="0" baseline="0" noProof="0" dirty="0" smtClean="0"/>
                        <a:t> de lenguaje y vocabulario</a:t>
                      </a:r>
                      <a:endParaRPr lang="x-none" sz="900" b="0" noProof="0" dirty="0"/>
                    </a:p>
                  </a:txBody>
                  <a:tcPr anchor="ctr">
                    <a:lnT w="12700" cap="flat" cmpd="sng" algn="ctr">
                      <a:noFill/>
                      <a:prstDash val="solid"/>
                      <a:round/>
                      <a:headEnd type="none" w="med" len="med"/>
                      <a:tailEnd type="none" w="med" len="med"/>
                    </a:lnT>
                    <a:solidFill>
                      <a:schemeClr val="bg1">
                        <a:lumMod val="95000"/>
                      </a:schemeClr>
                    </a:solidFill>
                  </a:tcPr>
                </a:tc>
                <a:tc>
                  <a:txBody>
                    <a:bodyPr/>
                    <a:lstStyle/>
                    <a:p>
                      <a:r>
                        <a:rPr lang="es-419" sz="900" b="1" noProof="0" dirty="0" smtClean="0">
                          <a:solidFill>
                            <a:schemeClr val="tx1"/>
                          </a:solidFill>
                        </a:rPr>
                        <a:t>¿Tienen sentido</a:t>
                      </a:r>
                      <a:r>
                        <a:rPr lang="es-419" sz="900" b="1" baseline="0" noProof="0" dirty="0" smtClean="0">
                          <a:solidFill>
                            <a:schemeClr val="tx1"/>
                          </a:solidFill>
                        </a:rPr>
                        <a:t> tus ideas?  ¿Utilizaste palabras de los textos para ayudarte a escribir sobre tus ideas</a:t>
                      </a:r>
                      <a:r>
                        <a:rPr lang="es-419" sz="900" b="1" noProof="0" dirty="0" smtClean="0">
                          <a:solidFill>
                            <a:schemeClr val="tx1"/>
                          </a:solidFill>
                        </a:rPr>
                        <a:t>?</a:t>
                      </a:r>
                    </a:p>
                  </a:txBody>
                  <a:tcPr marT="45080" marB="45080"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x-none" sz="900" b="0" noProof="0" dirty="0" smtClean="0"/>
                        <a:t>Convenciones</a:t>
                      </a:r>
                      <a:endParaRPr lang="x-none" sz="900" b="0" noProof="0" dirty="0"/>
                    </a:p>
                  </a:txBody>
                  <a:tcPr anchor="ctr">
                    <a:solidFill>
                      <a:schemeClr val="accent6">
                        <a:lumMod val="20000"/>
                        <a:lumOff val="80000"/>
                      </a:schemeClr>
                    </a:solidFill>
                  </a:tcPr>
                </a:tc>
                <a:tc>
                  <a:txBody>
                    <a:bodyPr/>
                    <a:lstStyle/>
                    <a:p>
                      <a:r>
                        <a:rPr lang="es-419" sz="900" b="1" noProof="0" dirty="0" smtClean="0">
                          <a:solidFill>
                            <a:schemeClr val="tx1"/>
                          </a:solidFill>
                        </a:rPr>
                        <a:t>¿Seguiste las reglas del uso de letras mayúsculas, puntuación y ortografía? </a:t>
                      </a:r>
                    </a:p>
                  </a:txBody>
                  <a:tcPr marT="45080" marB="45080"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16160961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00863" y="9448800"/>
            <a:ext cx="609600" cy="457200"/>
          </a:xfrm>
        </p:spPr>
        <p:txBody>
          <a:bodyPr/>
          <a:lstStyle/>
          <a:p>
            <a:fld id="{F177B04D-AEB5-43ED-B9BA-B3D1EC9C9067}" type="slidenum">
              <a:rPr lang="en-US" smtClean="0"/>
              <a:pPr/>
              <a:t>42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895747199"/>
              </p:ext>
            </p:extLst>
          </p:nvPr>
        </p:nvGraphicFramePr>
        <p:xfrm>
          <a:off x="566738" y="381000"/>
          <a:ext cx="6638925" cy="7528560"/>
        </p:xfrm>
        <a:graphic>
          <a:graphicData uri="http://schemas.openxmlformats.org/drawingml/2006/table">
            <a:tbl>
              <a:tblPr firstRow="1" bandRow="1">
                <a:tableStyleId>{5940675A-B579-460E-94D1-54222C63F5DA}</a:tableStyleId>
              </a:tblPr>
              <a:tblGrid>
                <a:gridCol w="6638925"/>
              </a:tblGrid>
              <a:tr h="370840">
                <a:tc>
                  <a:txBody>
                    <a:bodyPr/>
                    <a:lstStyle/>
                    <a:p>
                      <a:endParaRPr lang="en-US"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70840">
                <a:tc>
                  <a:txBody>
                    <a:bodyPr/>
                    <a:lstStyle/>
                    <a:p>
                      <a:pPr algn="ctr"/>
                      <a:endParaRPr lang="en-US" b="1" u="sng"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226457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00863" y="9448800"/>
            <a:ext cx="609600" cy="457200"/>
          </a:xfrm>
        </p:spPr>
        <p:txBody>
          <a:bodyPr/>
          <a:lstStyle/>
          <a:p>
            <a:fld id="{F177B04D-AEB5-43ED-B9BA-B3D1EC9C9067}" type="slidenum">
              <a:rPr lang="en-US" smtClean="0"/>
              <a:pPr/>
              <a:t>43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32578375"/>
              </p:ext>
            </p:extLst>
          </p:nvPr>
        </p:nvGraphicFramePr>
        <p:xfrm>
          <a:off x="566738" y="381000"/>
          <a:ext cx="6638925" cy="7528560"/>
        </p:xfrm>
        <a:graphic>
          <a:graphicData uri="http://schemas.openxmlformats.org/drawingml/2006/table">
            <a:tbl>
              <a:tblPr firstRow="1" bandRow="1">
                <a:tableStyleId>{5940675A-B579-460E-94D1-54222C63F5DA}</a:tableStyleId>
              </a:tblPr>
              <a:tblGrid>
                <a:gridCol w="6638925"/>
              </a:tblGrid>
              <a:tr h="370840">
                <a:tc>
                  <a:txBody>
                    <a:bodyPr/>
                    <a:lstStyle/>
                    <a:p>
                      <a:endParaRPr lang="en-US"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42129869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80240" y="9448800"/>
            <a:ext cx="609600" cy="457200"/>
          </a:xfrm>
        </p:spPr>
        <p:txBody>
          <a:bodyPr/>
          <a:lstStyle/>
          <a:p>
            <a:fld id="{F177B04D-AEB5-43ED-B9BA-B3D1EC9C9067}" type="slidenum">
              <a:rPr lang="en-US" smtClean="0"/>
              <a:pPr/>
              <a:t>44</a:t>
            </a:fld>
            <a:endParaRPr lang="en-US"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0829" y="1197429"/>
            <a:ext cx="4630057" cy="4630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058" y="6226629"/>
            <a:ext cx="6303131"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12494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16478" y="9448800"/>
            <a:ext cx="609600" cy="457200"/>
          </a:xfrm>
        </p:spPr>
        <p:txBody>
          <a:bodyPr/>
          <a:lstStyle/>
          <a:p>
            <a:fld id="{F177B04D-AEB5-43ED-B9BA-B3D1EC9C9067}" type="slidenum">
              <a:rPr lang="es-419" smtClean="0"/>
              <a:pPr/>
              <a:t>45</a:t>
            </a:fld>
            <a:endParaRPr lang="es-419" dirty="0"/>
          </a:p>
        </p:txBody>
      </p:sp>
      <p:graphicFrame>
        <p:nvGraphicFramePr>
          <p:cNvPr id="5" name="Table 4"/>
          <p:cNvGraphicFramePr>
            <a:graphicFrameLocks noGrp="1"/>
          </p:cNvGraphicFramePr>
          <p:nvPr>
            <p:extLst>
              <p:ext uri="{D42A27DB-BD31-4B8C-83A1-F6EECF244321}">
                <p14:modId xmlns:p14="http://schemas.microsoft.com/office/powerpoint/2010/main" val="3174835415"/>
              </p:ext>
            </p:extLst>
          </p:nvPr>
        </p:nvGraphicFramePr>
        <p:xfrm>
          <a:off x="533400" y="3962400"/>
          <a:ext cx="6400799" cy="3517051"/>
        </p:xfrm>
        <a:graphic>
          <a:graphicData uri="http://schemas.openxmlformats.org/drawingml/2006/table">
            <a:tbl>
              <a:tblPr firstRow="1" bandRow="1">
                <a:tableStyleId>{5940675A-B579-460E-94D1-54222C63F5DA}</a:tableStyleId>
              </a:tblPr>
              <a:tblGrid>
                <a:gridCol w="761999"/>
                <a:gridCol w="4421058"/>
                <a:gridCol w="457200"/>
                <a:gridCol w="381000"/>
                <a:gridCol w="379542"/>
              </a:tblGrid>
              <a:tr h="319314">
                <a:tc gridSpan="5">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500" b="1" noProof="0" dirty="0" smtClean="0"/>
                        <a:t>Texto informativo</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19314">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schemeClr val="tx1"/>
                          </a:solidFill>
                          <a:effectLst/>
                          <a:uLnTx/>
                          <a:uFillTx/>
                          <a:latin typeface="+mn-lt"/>
                          <a:ea typeface="Calibri"/>
                          <a:cs typeface="Times New Roman"/>
                        </a:rPr>
                        <a:t>Yo puedo interpretar  “el porqué” en un texto histórico. DOK-2 </a:t>
                      </a:r>
                      <a:r>
                        <a:rPr kumimoji="0" lang="es-419" sz="1000" b="1" i="0" u="none" strike="noStrike" kern="1200" cap="none" spc="0" normalizeH="0" baseline="0" noProof="0" dirty="0" err="1" smtClean="0">
                          <a:ln>
                            <a:noFill/>
                          </a:ln>
                          <a:solidFill>
                            <a:schemeClr val="tx1"/>
                          </a:solidFill>
                          <a:effectLst/>
                          <a:uLnTx/>
                          <a:uFillTx/>
                          <a:latin typeface="+mn-lt"/>
                          <a:ea typeface="Calibri"/>
                          <a:cs typeface="Times New Roman"/>
                        </a:rPr>
                        <a:t>Apn</a:t>
                      </a:r>
                      <a:r>
                        <a:rPr kumimoji="0" lang="es-419" sz="1000" b="1" i="0" u="none" strike="noStrike" kern="1200" cap="none" spc="0" normalizeH="0" baseline="0" noProof="0" dirty="0" smtClean="0">
                          <a:ln>
                            <a:noFill/>
                          </a:ln>
                          <a:solidFill>
                            <a:schemeClr val="tx1"/>
                          </a:solidFill>
                          <a:effectLst/>
                          <a:uLnTx/>
                          <a:uFillTx/>
                          <a:latin typeface="+mn-lt"/>
                          <a:ea typeface="Calibri"/>
                          <a:cs typeface="Times New Roman"/>
                        </a:rPr>
                        <a:t> RI.2.3</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88499">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15000"/>
                        </a:lnSpc>
                        <a:spcBef>
                          <a:spcPts val="0"/>
                        </a:spcBef>
                        <a:spcAft>
                          <a:spcPts val="1200"/>
                        </a:spcAft>
                        <a:buClrTx/>
                        <a:buSzTx/>
                        <a:buFontTx/>
                        <a:buNone/>
                        <a:tabLst/>
                        <a:defRPr/>
                      </a:pPr>
                      <a:r>
                        <a:rPr lang="es-419" sz="1000" b="1" noProof="0" dirty="0" smtClean="0">
                          <a:solidFill>
                            <a:schemeClr val="tx1"/>
                          </a:solidFill>
                          <a:effectLst/>
                          <a:latin typeface="+mn-lt"/>
                          <a:ea typeface="Calibri"/>
                          <a:cs typeface="Times New Roman"/>
                        </a:rPr>
                        <a:t>Yo</a:t>
                      </a:r>
                      <a:r>
                        <a:rPr lang="es-419" sz="1000" b="1" baseline="0" noProof="0" dirty="0" smtClean="0">
                          <a:solidFill>
                            <a:schemeClr val="tx1"/>
                          </a:solidFill>
                          <a:effectLst/>
                          <a:latin typeface="+mn-lt"/>
                          <a:ea typeface="Calibri"/>
                          <a:cs typeface="Times New Roman"/>
                        </a:rPr>
                        <a:t> puedo explicar cómo se conectan las ideas en un texto histórico</a:t>
                      </a:r>
                      <a:r>
                        <a:rPr lang="es-419" sz="1000" b="1" noProof="0" dirty="0" smtClean="0">
                          <a:solidFill>
                            <a:schemeClr val="tx1"/>
                          </a:solidFill>
                          <a:effectLst/>
                          <a:latin typeface="+mn-lt"/>
                          <a:ea typeface="Calibri"/>
                          <a:cs typeface="Times New Roman"/>
                        </a:rPr>
                        <a:t>. DOK-3  Cu RI.2.3</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34385">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419" sz="1000" b="1" i="0" noProof="0" dirty="0" smtClean="0">
                          <a:solidFill>
                            <a:schemeClr val="tx1"/>
                          </a:solidFill>
                          <a:latin typeface="+mn-lt"/>
                          <a:ea typeface="Calibri"/>
                          <a:cs typeface="Times New Roman"/>
                        </a:rPr>
                        <a:t>Yo</a:t>
                      </a:r>
                      <a:r>
                        <a:rPr lang="es-419" sz="1000" b="1" i="0" baseline="0" noProof="0" dirty="0" smtClean="0">
                          <a:solidFill>
                            <a:schemeClr val="tx1"/>
                          </a:solidFill>
                          <a:latin typeface="+mn-lt"/>
                          <a:ea typeface="Calibri"/>
                          <a:cs typeface="Times New Roman"/>
                        </a:rPr>
                        <a:t> puedo contestar quién, qué cuándo, dónde y cómo para explicar o describir</a:t>
                      </a:r>
                      <a:r>
                        <a:rPr lang="es-419" sz="1000" b="1" i="0" noProof="0" dirty="0" smtClean="0">
                          <a:solidFill>
                            <a:schemeClr val="tx1"/>
                          </a:solidFill>
                          <a:latin typeface="+mn-lt"/>
                          <a:ea typeface="Calibri"/>
                          <a:cs typeface="Times New Roman"/>
                        </a:rPr>
                        <a:t>. </a:t>
                      </a:r>
                    </a:p>
                    <a:p>
                      <a:pPr marL="0" marR="0" indent="0" algn="l" defTabSz="1018809" rtl="0" eaLnBrk="1" fontAlgn="auto" latinLnBrk="0" hangingPunct="1">
                        <a:lnSpc>
                          <a:spcPct val="100000"/>
                        </a:lnSpc>
                        <a:spcBef>
                          <a:spcPts val="0"/>
                        </a:spcBef>
                        <a:spcAft>
                          <a:spcPts val="0"/>
                        </a:spcAft>
                        <a:buClrTx/>
                        <a:buSzTx/>
                        <a:buFontTx/>
                        <a:buNone/>
                        <a:tabLst/>
                        <a:defRPr/>
                      </a:pPr>
                      <a:r>
                        <a:rPr lang="es-419" sz="1000" b="1" i="0" noProof="0" dirty="0" smtClean="0">
                          <a:solidFill>
                            <a:schemeClr val="tx1"/>
                          </a:solidFill>
                          <a:latin typeface="+mn-lt"/>
                          <a:ea typeface="Calibri"/>
                          <a:cs typeface="Times New Roman"/>
                        </a:rPr>
                        <a:t>DOK-1</a:t>
                      </a:r>
                      <a:r>
                        <a:rPr lang="es-419" sz="1000" b="1" i="0" baseline="0" noProof="0" dirty="0" smtClean="0">
                          <a:solidFill>
                            <a:schemeClr val="tx1"/>
                          </a:solidFill>
                          <a:latin typeface="+mn-lt"/>
                          <a:ea typeface="Calibri"/>
                          <a:cs typeface="Times New Roman"/>
                        </a:rPr>
                        <a:t>  Cf </a:t>
                      </a:r>
                      <a:r>
                        <a:rPr lang="es-419" sz="1000" b="1" i="0" noProof="0" dirty="0" smtClean="0">
                          <a:solidFill>
                            <a:schemeClr val="tx1"/>
                          </a:solidFill>
                          <a:latin typeface="+mn-lt"/>
                          <a:ea typeface="Calibri"/>
                          <a:cs typeface="Times New Roman"/>
                        </a:rPr>
                        <a:t>RI.2.6</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000" b="1" noProof="0" dirty="0" smtClean="0">
                          <a:solidFill>
                            <a:schemeClr val="tx1"/>
                          </a:solidFill>
                          <a:effectLst/>
                          <a:latin typeface="+mn-lt"/>
                          <a:ea typeface="Calibri"/>
                          <a:cs typeface="Times New Roman"/>
                        </a:rPr>
                        <a:t>Yo</a:t>
                      </a:r>
                      <a:r>
                        <a:rPr lang="es-419" sz="1000" b="1" baseline="0" noProof="0" dirty="0" smtClean="0">
                          <a:solidFill>
                            <a:schemeClr val="tx1"/>
                          </a:solidFill>
                          <a:effectLst/>
                          <a:latin typeface="+mn-lt"/>
                          <a:ea typeface="Calibri"/>
                          <a:cs typeface="Times New Roman"/>
                        </a:rPr>
                        <a:t> puedo localizar información para apoyar mi respuesta.  </a:t>
                      </a:r>
                      <a:r>
                        <a:rPr lang="es-419" sz="1000" b="1" noProof="0" dirty="0" smtClean="0">
                          <a:solidFill>
                            <a:schemeClr val="tx1"/>
                          </a:solidFill>
                          <a:effectLst/>
                          <a:latin typeface="+mn-lt"/>
                          <a:ea typeface="Calibri"/>
                          <a:cs typeface="Times New Roman"/>
                        </a:rPr>
                        <a:t>DOK-2 Cl RI.2.6</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37046">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1" noProof="0" dirty="0" smtClean="0">
                          <a:solidFill>
                            <a:schemeClr val="tx1"/>
                          </a:solidFill>
                          <a:effectLst/>
                          <a:latin typeface="+mn-lt"/>
                          <a:ea typeface="Times New Roman"/>
                          <a:cs typeface="Times New Roman"/>
                        </a:rPr>
                        <a:t>Yo puedo identificar los puntos más importantes en dos textos sobre el mismo tema.</a:t>
                      </a:r>
                      <a:endParaRPr lang="es-419" sz="1000" b="1" noProof="0" dirty="0" smtClean="0">
                        <a:solidFill>
                          <a:schemeClr val="tx1"/>
                        </a:solidFill>
                        <a:latin typeface="+mn-lt"/>
                        <a:ea typeface="Calibri"/>
                        <a:cs typeface="Times New Roman"/>
                      </a:endParaRPr>
                    </a:p>
                    <a:p>
                      <a:pPr marL="0" marR="0" indent="0" algn="l" defTabSz="966612" rtl="0" eaLnBrk="1" fontAlgn="auto" latinLnBrk="0" hangingPunct="1">
                        <a:lnSpc>
                          <a:spcPct val="100000"/>
                        </a:lnSpc>
                        <a:spcBef>
                          <a:spcPts val="0"/>
                        </a:spcBef>
                        <a:spcAft>
                          <a:spcPts val="0"/>
                        </a:spcAft>
                        <a:buClrTx/>
                        <a:buSzTx/>
                        <a:buFontTx/>
                        <a:buNone/>
                        <a:tabLst/>
                        <a:defRPr/>
                      </a:pPr>
                      <a:r>
                        <a:rPr lang="es-419" sz="1000" b="1" i="1" baseline="0" noProof="0" dirty="0" smtClean="0">
                          <a:solidFill>
                            <a:schemeClr val="tx1"/>
                          </a:solidFill>
                          <a:latin typeface="+mn-lt"/>
                          <a:ea typeface="Times New Roman"/>
                          <a:cs typeface="Times New Roman"/>
                        </a:rPr>
                        <a:t>DOK-2 </a:t>
                      </a:r>
                      <a:r>
                        <a:rPr lang="es-419" sz="1000" b="1" i="1" baseline="0" noProof="0" dirty="0" err="1" smtClean="0">
                          <a:solidFill>
                            <a:schemeClr val="tx1"/>
                          </a:solidFill>
                          <a:latin typeface="+mn-lt"/>
                          <a:ea typeface="Times New Roman"/>
                          <a:cs typeface="Times New Roman"/>
                        </a:rPr>
                        <a:t>Ck</a:t>
                      </a:r>
                      <a:r>
                        <a:rPr lang="es-419" sz="1000" b="1" i="1" baseline="0" noProof="0" dirty="0" smtClean="0">
                          <a:solidFill>
                            <a:schemeClr val="tx1"/>
                          </a:solidFill>
                          <a:latin typeface="+mn-lt"/>
                          <a:ea typeface="Times New Roman"/>
                          <a:cs typeface="Times New Roman"/>
                        </a:rPr>
                        <a:t> RI.2.9</a:t>
                      </a:r>
                      <a:endParaRPr lang="es-419" sz="1000" b="1" noProof="0" dirty="0" smtClean="0">
                        <a:solidFill>
                          <a:schemeClr val="tx1"/>
                        </a:solidFill>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29547">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1" noProof="0" dirty="0" smtClean="0">
                          <a:solidFill>
                            <a:schemeClr val="tx1"/>
                          </a:solidFill>
                          <a:effectLst/>
                          <a:latin typeface="+mn-lt"/>
                          <a:ea typeface="Times New Roman"/>
                          <a:cs typeface="Times New Roman"/>
                        </a:rPr>
                        <a:t>Yo puedo identificar listas</a:t>
                      </a:r>
                      <a:r>
                        <a:rPr lang="es-419" sz="1000" b="1" baseline="0" noProof="0" dirty="0" smtClean="0">
                          <a:solidFill>
                            <a:schemeClr val="tx1"/>
                          </a:solidFill>
                          <a:effectLst/>
                          <a:latin typeface="+mn-lt"/>
                          <a:ea typeface="Times New Roman"/>
                          <a:cs typeface="Times New Roman"/>
                        </a:rPr>
                        <a:t> con los puntos más importantes de dos textos sobre el mismo tema</a:t>
                      </a:r>
                      <a:r>
                        <a:rPr lang="es-419" sz="1000" b="1" noProof="0" dirty="0" smtClean="0">
                          <a:solidFill>
                            <a:schemeClr val="tx1"/>
                          </a:solidFill>
                          <a:effectLst/>
                          <a:latin typeface="+mn-lt"/>
                          <a:ea typeface="Times New Roman"/>
                          <a:cs typeface="Times New Roman"/>
                        </a:rPr>
                        <a:t>.  </a:t>
                      </a:r>
                      <a:r>
                        <a:rPr lang="es-419" sz="1000" b="1" i="1" baseline="0" noProof="0" dirty="0" smtClean="0">
                          <a:solidFill>
                            <a:schemeClr val="tx1"/>
                          </a:solidFill>
                          <a:latin typeface="+mn-lt"/>
                          <a:ea typeface="Times New Roman"/>
                          <a:cs typeface="Times New Roman"/>
                        </a:rPr>
                        <a:t>DOK-2 </a:t>
                      </a:r>
                      <a:r>
                        <a:rPr lang="es-419" sz="1000" b="1" i="1" baseline="0" noProof="0" dirty="0" err="1" smtClean="0">
                          <a:solidFill>
                            <a:schemeClr val="tx1"/>
                          </a:solidFill>
                          <a:latin typeface="+mn-lt"/>
                          <a:ea typeface="Times New Roman"/>
                          <a:cs typeface="Times New Roman"/>
                        </a:rPr>
                        <a:t>Anp</a:t>
                      </a:r>
                      <a:r>
                        <a:rPr lang="es-419" sz="1000" b="1" i="1" baseline="0" noProof="0" dirty="0" smtClean="0">
                          <a:solidFill>
                            <a:schemeClr val="tx1"/>
                          </a:solidFill>
                          <a:latin typeface="+mn-lt"/>
                          <a:ea typeface="Times New Roman"/>
                          <a:cs typeface="Times New Roman"/>
                        </a:rPr>
                        <a:t> RI.2.9</a:t>
                      </a:r>
                      <a:endParaRPr lang="es-419" sz="1000" b="1" noProof="0" dirty="0" smtClean="0">
                        <a:solidFill>
                          <a:schemeClr val="tx1"/>
                        </a:solidFill>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98248">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1" i="0" noProof="0" dirty="0" smtClean="0">
                          <a:solidFill>
                            <a:schemeClr val="tx1"/>
                          </a:solidFill>
                          <a:latin typeface="+mn-lt"/>
                          <a:ea typeface="Calibri"/>
                          <a:cs typeface="Times New Roman"/>
                        </a:rPr>
                        <a:t>Yo puedo identificar qué</a:t>
                      </a:r>
                      <a:r>
                        <a:rPr lang="es-419" sz="1000" b="1" i="0" baseline="0" noProof="0" dirty="0" smtClean="0">
                          <a:solidFill>
                            <a:schemeClr val="tx1"/>
                          </a:solidFill>
                          <a:latin typeface="+mn-lt"/>
                          <a:ea typeface="Calibri"/>
                          <a:cs typeface="Times New Roman"/>
                        </a:rPr>
                        <a:t> el autor está explicando o describiendo</a:t>
                      </a:r>
                      <a:r>
                        <a:rPr lang="es-419" sz="1000" b="1" i="0" noProof="0" dirty="0" smtClean="0">
                          <a:solidFill>
                            <a:schemeClr val="tx1"/>
                          </a:solidFill>
                          <a:latin typeface="+mn-lt"/>
                          <a:ea typeface="Calibri"/>
                          <a:cs typeface="Times New Roman"/>
                        </a:rPr>
                        <a:t>. DOK-3 </a:t>
                      </a:r>
                      <a:r>
                        <a:rPr lang="es-419" sz="1000" b="1" i="0" noProof="0" dirty="0" err="1" smtClean="0">
                          <a:solidFill>
                            <a:schemeClr val="tx1"/>
                          </a:solidFill>
                          <a:latin typeface="+mn-lt"/>
                          <a:ea typeface="Calibri"/>
                          <a:cs typeface="Times New Roman"/>
                        </a:rPr>
                        <a:t>Apx</a:t>
                      </a:r>
                      <a:r>
                        <a:rPr lang="es-419" sz="1000" b="1" i="0" noProof="0" dirty="0" smtClean="0">
                          <a:solidFill>
                            <a:schemeClr val="tx1"/>
                          </a:solidFill>
                          <a:latin typeface="+mn-lt"/>
                          <a:ea typeface="Calibri"/>
                          <a:cs typeface="Times New Roman"/>
                        </a:rPr>
                        <a:t> RI.2.6</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252308">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1" noProof="0" dirty="0" smtClean="0">
                          <a:solidFill>
                            <a:schemeClr val="tx1"/>
                          </a:solidFill>
                          <a:effectLst/>
                          <a:latin typeface="+mn-lt"/>
                          <a:ea typeface="Times New Roman"/>
                          <a:cs typeface="Times New Roman"/>
                        </a:rPr>
                        <a:t>Yo</a:t>
                      </a:r>
                      <a:r>
                        <a:rPr lang="es-419" sz="1000" b="1" baseline="0" noProof="0" dirty="0" smtClean="0">
                          <a:solidFill>
                            <a:schemeClr val="tx1"/>
                          </a:solidFill>
                          <a:effectLst/>
                          <a:latin typeface="+mn-lt"/>
                          <a:ea typeface="Times New Roman"/>
                          <a:cs typeface="Times New Roman"/>
                        </a:rPr>
                        <a:t> puedo seleccionar la información correcta necesaria para completar un Diagrama </a:t>
                      </a:r>
                      <a:r>
                        <a:rPr lang="es-419" sz="1000" b="1" baseline="0" noProof="0" dirty="0" err="1" smtClean="0">
                          <a:solidFill>
                            <a:schemeClr val="tx1"/>
                          </a:solidFill>
                          <a:effectLst/>
                          <a:latin typeface="+mn-lt"/>
                          <a:ea typeface="Times New Roman"/>
                          <a:cs typeface="Times New Roman"/>
                        </a:rPr>
                        <a:t>Venn</a:t>
                      </a:r>
                      <a:r>
                        <a:rPr lang="es-419" sz="1000" b="1" baseline="0" noProof="0" dirty="0" smtClean="0">
                          <a:solidFill>
                            <a:schemeClr val="tx1"/>
                          </a:solidFill>
                          <a:effectLst/>
                          <a:latin typeface="+mn-lt"/>
                          <a:ea typeface="Times New Roman"/>
                          <a:cs typeface="Times New Roman"/>
                        </a:rPr>
                        <a:t> sobre los puntos importantes en dos textos del mismo tema</a:t>
                      </a:r>
                      <a:r>
                        <a:rPr lang="es-419" sz="1000" b="1" noProof="0" dirty="0" smtClean="0">
                          <a:solidFill>
                            <a:schemeClr val="tx1"/>
                          </a:solidFill>
                          <a:effectLst/>
                          <a:latin typeface="+mn-lt"/>
                          <a:ea typeface="Times New Roman"/>
                          <a:cs typeface="Times New Roman"/>
                        </a:rPr>
                        <a:t>. </a:t>
                      </a:r>
                      <a:r>
                        <a:rPr lang="es-419" sz="1000" b="1" baseline="0" noProof="0" dirty="0" smtClean="0">
                          <a:solidFill>
                            <a:schemeClr val="tx1"/>
                          </a:solidFill>
                          <a:effectLst/>
                          <a:latin typeface="+mn-lt"/>
                          <a:ea typeface="Times New Roman"/>
                          <a:cs typeface="Times New Roman"/>
                        </a:rPr>
                        <a:t> </a:t>
                      </a:r>
                      <a:r>
                        <a:rPr lang="es-419" sz="1000" b="1" i="0" noProof="0" dirty="0" smtClean="0">
                          <a:solidFill>
                            <a:schemeClr val="tx1"/>
                          </a:solidFill>
                          <a:latin typeface="+mn-lt"/>
                          <a:ea typeface="+mn-ea"/>
                          <a:cs typeface="+mn-cs"/>
                        </a:rPr>
                        <a:t>DOK-3</a:t>
                      </a:r>
                      <a:r>
                        <a:rPr lang="es-419" sz="1000" b="1" i="0" baseline="0" noProof="0" dirty="0" smtClean="0">
                          <a:solidFill>
                            <a:schemeClr val="tx1"/>
                          </a:solidFill>
                          <a:latin typeface="+mn-lt"/>
                          <a:ea typeface="+mn-ea"/>
                          <a:cs typeface="+mn-cs"/>
                        </a:rPr>
                        <a:t>  </a:t>
                      </a:r>
                      <a:r>
                        <a:rPr lang="es-419" sz="1000" b="1" i="0" baseline="0" noProof="0" dirty="0" err="1" smtClean="0">
                          <a:solidFill>
                            <a:schemeClr val="tx1"/>
                          </a:solidFill>
                          <a:latin typeface="+mn-lt"/>
                          <a:ea typeface="+mn-ea"/>
                          <a:cs typeface="+mn-cs"/>
                        </a:rPr>
                        <a:t>Any</a:t>
                      </a:r>
                      <a:r>
                        <a:rPr lang="es-419" sz="1000" b="1" i="0" baseline="0" noProof="0" dirty="0" smtClean="0">
                          <a:solidFill>
                            <a:schemeClr val="tx1"/>
                          </a:solidFill>
                          <a:latin typeface="+mn-lt"/>
                          <a:ea typeface="+mn-ea"/>
                          <a:cs typeface="+mn-cs"/>
                        </a:rPr>
                        <a:t> </a:t>
                      </a:r>
                      <a:r>
                        <a:rPr lang="es-419" sz="1000" b="1" i="0" noProof="0" dirty="0" smtClean="0">
                          <a:solidFill>
                            <a:schemeClr val="tx1"/>
                          </a:solidFill>
                          <a:latin typeface="+mn-lt"/>
                          <a:ea typeface="+mn-ea"/>
                          <a:cs typeface="+mn-cs"/>
                        </a:rPr>
                        <a:t> RI.2.9</a:t>
                      </a:r>
                      <a:endParaRPr lang="es-419" sz="1000" b="1" i="0" noProof="0" dirty="0" smtClean="0">
                        <a:solidFill>
                          <a:schemeClr val="tx1"/>
                        </a:solidFill>
                        <a:latin typeface="+mn-lt"/>
                        <a:ea typeface="Calibri"/>
                        <a:cs typeface="Times New Roman"/>
                      </a:endParaRPr>
                    </a:p>
                  </a:txBody>
                  <a:tcPr marL="97155" marR="97155" marT="47897" marB="47897" anchor="ctr">
                    <a:solidFill>
                      <a:schemeClr val="bg1"/>
                    </a:solidFill>
                  </a:tcPr>
                </a:tc>
                <a:tc>
                  <a:txBody>
                    <a:bodyPr/>
                    <a:lstStyle/>
                    <a:p>
                      <a:pPr algn="ctr"/>
                      <a:r>
                        <a:rPr lang="en-US" sz="1500" b="1" i="0" dirty="0" smtClean="0">
                          <a:effectLst>
                            <a:outerShdw blurRad="38100" dist="38100" dir="2700000" algn="tl">
                              <a:srgbClr val="000000">
                                <a:alpha val="43137"/>
                              </a:srgbClr>
                            </a:outerShdw>
                          </a:effectLst>
                        </a:rPr>
                        <a:t>2</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82960583"/>
              </p:ext>
            </p:extLst>
          </p:nvPr>
        </p:nvGraphicFramePr>
        <p:xfrm>
          <a:off x="533401" y="658240"/>
          <a:ext cx="6400801" cy="3300546"/>
        </p:xfrm>
        <a:graphic>
          <a:graphicData uri="http://schemas.openxmlformats.org/drawingml/2006/table">
            <a:tbl>
              <a:tblPr firstRow="1" bandRow="1">
                <a:tableStyleId>{5940675A-B579-460E-94D1-54222C63F5DA}</a:tableStyleId>
              </a:tblPr>
              <a:tblGrid>
                <a:gridCol w="761999"/>
                <a:gridCol w="3962400"/>
                <a:gridCol w="457200"/>
                <a:gridCol w="457200"/>
                <a:gridCol w="381000"/>
                <a:gridCol w="381002"/>
              </a:tblGrid>
              <a:tr h="319314">
                <a:tc gridSpan="6">
                  <a:txBody>
                    <a:bodyPr/>
                    <a:lstStyle/>
                    <a:p>
                      <a:pPr algn="ctr">
                        <a:lnSpc>
                          <a:spcPct val="100000"/>
                        </a:lnSpc>
                        <a:spcAft>
                          <a:spcPts val="0"/>
                        </a:spcAft>
                      </a:pPr>
                      <a:r>
                        <a:rPr lang="es-419" sz="1500" b="1" noProof="0" dirty="0" smtClean="0"/>
                        <a:t>Texto literario</a:t>
                      </a:r>
                      <a:endParaRPr lang="es-419" sz="1500" b="1" noProof="0"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09006">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000" b="1" noProof="0" dirty="0" smtClean="0">
                          <a:latin typeface="+mn-lt"/>
                          <a:ea typeface="Calibri"/>
                          <a:cs typeface="Times New Roman"/>
                        </a:rPr>
                        <a:t>Yo</a:t>
                      </a:r>
                      <a:r>
                        <a:rPr lang="es-419" sz="1000" b="1" baseline="0" noProof="0" dirty="0" smtClean="0">
                          <a:latin typeface="+mn-lt"/>
                          <a:ea typeface="Calibri"/>
                          <a:cs typeface="Times New Roman"/>
                        </a:rPr>
                        <a:t> puedo encontrar información en el texto para describir un personaje</a:t>
                      </a:r>
                      <a:r>
                        <a:rPr lang="es-419" sz="1000" b="1" noProof="0" dirty="0" smtClean="0">
                          <a:latin typeface="+mn-lt"/>
                          <a:ea typeface="Calibri"/>
                          <a:cs typeface="Times New Roman"/>
                        </a:rPr>
                        <a:t>. DOK-2 CL </a:t>
                      </a:r>
                      <a:r>
                        <a:rPr lang="es-419" sz="1000" b="1" i="1" noProof="0" dirty="0" smtClean="0">
                          <a:latin typeface="+mn-lt"/>
                          <a:ea typeface="Calibri"/>
                          <a:cs typeface="Times New Roman"/>
                        </a:rPr>
                        <a:t>RL.2.3</a:t>
                      </a:r>
                      <a:endParaRPr lang="es-419" sz="1000" b="1" noProof="0"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89412">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1" noProof="0" dirty="0" smtClean="0">
                          <a:solidFill>
                            <a:schemeClr val="tx1"/>
                          </a:solidFill>
                          <a:effectLst/>
                          <a:latin typeface="+mn-lt"/>
                          <a:ea typeface="Calibri"/>
                          <a:cs typeface="Times New Roman"/>
                        </a:rPr>
                        <a:t>Yo</a:t>
                      </a:r>
                      <a:r>
                        <a:rPr lang="es-419" sz="1000" b="1" baseline="0" noProof="0" dirty="0" smtClean="0">
                          <a:solidFill>
                            <a:schemeClr val="tx1"/>
                          </a:solidFill>
                          <a:effectLst/>
                          <a:latin typeface="+mn-lt"/>
                          <a:ea typeface="Calibri"/>
                          <a:cs typeface="Times New Roman"/>
                        </a:rPr>
                        <a:t> puedo adivinar cómo probablemente actuará un personaje.</a:t>
                      </a:r>
                      <a:r>
                        <a:rPr lang="es-419" sz="1000" b="1" noProof="0" dirty="0" smtClean="0">
                          <a:solidFill>
                            <a:schemeClr val="tx1"/>
                          </a:solidFill>
                          <a:effectLst/>
                          <a:latin typeface="+mn-lt"/>
                          <a:ea typeface="Calibri"/>
                          <a:cs typeface="Times New Roman"/>
                        </a:rPr>
                        <a:t> DOK-3 </a:t>
                      </a:r>
                      <a:r>
                        <a:rPr lang="es-419" sz="1000" b="1" noProof="0" dirty="0" err="1" smtClean="0">
                          <a:solidFill>
                            <a:schemeClr val="tx1"/>
                          </a:solidFill>
                          <a:effectLst/>
                          <a:latin typeface="+mn-lt"/>
                          <a:ea typeface="Calibri"/>
                          <a:cs typeface="Times New Roman"/>
                        </a:rPr>
                        <a:t>Cv</a:t>
                      </a:r>
                      <a:r>
                        <a:rPr lang="es-419" sz="1000" b="1" noProof="0" dirty="0" smtClean="0">
                          <a:solidFill>
                            <a:schemeClr val="tx1"/>
                          </a:solidFill>
                          <a:effectLst/>
                          <a:latin typeface="+mn-lt"/>
                          <a:ea typeface="Calibri"/>
                          <a:cs typeface="Times New Roman"/>
                        </a:rPr>
                        <a:t> RL.2.3</a:t>
                      </a:r>
                    </a:p>
                  </a:txBody>
                  <a:tcPr marL="97155" marR="97155" marT="47897" marB="47897" anchor="ctr">
                    <a:solidFill>
                      <a:schemeClr val="bg1"/>
                    </a:solidFill>
                  </a:tcPr>
                </a:tc>
                <a:tc hMerge="1">
                  <a:txBody>
                    <a:bodyPr/>
                    <a:lstStyle/>
                    <a:p>
                      <a:endParaRPr lang="en-US"/>
                    </a:p>
                  </a:txBody>
                  <a:tcPr/>
                </a:tc>
                <a:tc hMerge="1">
                  <a:txBody>
                    <a:bodyPr/>
                    <a:lstStyle/>
                    <a:p>
                      <a:endParaRPr lang="en-US" dirty="0"/>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69818">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mn-lt"/>
                          <a:ea typeface="Times New Roman"/>
                          <a:cs typeface="Times New Roman"/>
                        </a:rPr>
                        <a:t>Yo puedo inferir del texto lo que un personaje piensa o siente. Dok-2  </a:t>
                      </a:r>
                      <a:r>
                        <a:rPr kumimoji="0" lang="es-419" sz="1000" b="1" i="0" u="none" strike="noStrike" kern="1200" cap="none" spc="0" normalizeH="0" baseline="0" noProof="0" dirty="0" err="1" smtClean="0">
                          <a:ln>
                            <a:noFill/>
                          </a:ln>
                          <a:solidFill>
                            <a:prstClr val="black"/>
                          </a:solidFill>
                          <a:effectLst/>
                          <a:uLnTx/>
                          <a:uFillTx/>
                          <a:latin typeface="+mn-lt"/>
                          <a:ea typeface="Times New Roman"/>
                          <a:cs typeface="Times New Roman"/>
                        </a:rPr>
                        <a:t>Cj</a:t>
                      </a:r>
                      <a:r>
                        <a:rPr kumimoji="0" lang="es-419" sz="1000" b="1" i="0" u="none" strike="noStrike" kern="1200" cap="none" spc="0" normalizeH="0" baseline="0" noProof="0" dirty="0" smtClean="0">
                          <a:ln>
                            <a:noFill/>
                          </a:ln>
                          <a:solidFill>
                            <a:prstClr val="black"/>
                          </a:solidFill>
                          <a:effectLst/>
                          <a:uLnTx/>
                          <a:uFillTx/>
                          <a:latin typeface="+mn-lt"/>
                          <a:ea typeface="Times New Roman"/>
                          <a:cs typeface="Times New Roman"/>
                        </a:rPr>
                        <a:t> </a:t>
                      </a:r>
                      <a:r>
                        <a:rPr kumimoji="0" lang="es-419" sz="1000" b="0" i="1" u="none" strike="noStrike" kern="1200" cap="none" spc="0" normalizeH="0" baseline="0" noProof="0" dirty="0" smtClean="0">
                          <a:ln>
                            <a:noFill/>
                          </a:ln>
                          <a:solidFill>
                            <a:prstClr val="black"/>
                          </a:solidFill>
                          <a:effectLst/>
                          <a:uLnTx/>
                          <a:uFillTx/>
                          <a:latin typeface="+mn-lt"/>
                          <a:ea typeface="Times New Roman"/>
                          <a:cs typeface="Times New Roman"/>
                        </a:rPr>
                        <a:t>RL.2.6</a:t>
                      </a:r>
                      <a:endParaRPr kumimoji="0" lang="es-419" sz="1200" b="0" i="1"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26424">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1" noProof="0" dirty="0" smtClean="0">
                          <a:solidFill>
                            <a:schemeClr val="tx1"/>
                          </a:solidFill>
                          <a:effectLst/>
                          <a:latin typeface="+mn-lt"/>
                          <a:ea typeface="Calibri"/>
                          <a:cs typeface="Times New Roman"/>
                        </a:rPr>
                        <a:t>Yo</a:t>
                      </a:r>
                      <a:r>
                        <a:rPr lang="es-419" sz="1000" b="1" baseline="0" noProof="0" dirty="0" smtClean="0">
                          <a:solidFill>
                            <a:schemeClr val="tx1"/>
                          </a:solidFill>
                          <a:effectLst/>
                          <a:latin typeface="+mn-lt"/>
                          <a:ea typeface="Calibri"/>
                          <a:cs typeface="Times New Roman"/>
                        </a:rPr>
                        <a:t> puedo decir las diferencias</a:t>
                      </a:r>
                      <a:r>
                        <a:rPr lang="es-419" sz="1000" b="1" noProof="0" dirty="0" smtClean="0">
                          <a:solidFill>
                            <a:schemeClr val="tx1"/>
                          </a:solidFill>
                          <a:effectLst/>
                          <a:latin typeface="+mn-lt"/>
                          <a:ea typeface="Calibri"/>
                          <a:cs typeface="Times New Roman"/>
                        </a:rPr>
                        <a:t> entre los puntos de vista de los personajes. Dok-2  </a:t>
                      </a:r>
                      <a:r>
                        <a:rPr lang="es-419" sz="1000" b="1" noProof="0" dirty="0" err="1" smtClean="0">
                          <a:solidFill>
                            <a:schemeClr val="tx1"/>
                          </a:solidFill>
                          <a:effectLst/>
                          <a:latin typeface="+mn-lt"/>
                          <a:ea typeface="Calibri"/>
                          <a:cs typeface="Times New Roman"/>
                        </a:rPr>
                        <a:t>Anp</a:t>
                      </a:r>
                      <a:r>
                        <a:rPr lang="es-419" sz="1000" b="1" noProof="0" dirty="0" smtClean="0">
                          <a:solidFill>
                            <a:schemeClr val="tx1"/>
                          </a:solidFill>
                          <a:effectLst/>
                          <a:latin typeface="+mn-lt"/>
                          <a:ea typeface="Calibri"/>
                          <a:cs typeface="Times New Roman"/>
                        </a:rPr>
                        <a:t> RL.2.6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6830">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1" noProof="0" dirty="0" smtClean="0">
                          <a:solidFill>
                            <a:schemeClr val="tx1"/>
                          </a:solidFill>
                          <a:effectLst/>
                          <a:latin typeface="+mn-lt"/>
                          <a:ea typeface="Times New Roman"/>
                          <a:cs typeface="Times New Roman"/>
                        </a:rPr>
                        <a:t>Yo</a:t>
                      </a:r>
                      <a:r>
                        <a:rPr lang="es-419" sz="1000" b="1" baseline="0" noProof="0" dirty="0" smtClean="0">
                          <a:solidFill>
                            <a:schemeClr val="tx1"/>
                          </a:solidFill>
                          <a:effectLst/>
                          <a:latin typeface="+mn-lt"/>
                          <a:ea typeface="Times New Roman"/>
                          <a:cs typeface="Times New Roman"/>
                        </a:rPr>
                        <a:t> puedo encontrar y explicar qué detalles son iguales y diferentes en dos versiones del mismo cuento.</a:t>
                      </a:r>
                      <a:r>
                        <a:rPr lang="es-419" sz="1000" b="0" i="1" baseline="0" noProof="0" dirty="0" smtClean="0">
                          <a:solidFill>
                            <a:schemeClr val="tx1"/>
                          </a:solidFill>
                          <a:effectLst/>
                          <a:latin typeface="+mn-lt"/>
                          <a:ea typeface="Times New Roman"/>
                          <a:cs typeface="Times New Roman"/>
                        </a:rPr>
                        <a:t> DOK-2  </a:t>
                      </a:r>
                      <a:r>
                        <a:rPr lang="es-419" sz="1000" b="0" i="1" baseline="0" noProof="0" dirty="0" err="1" smtClean="0">
                          <a:solidFill>
                            <a:schemeClr val="tx1"/>
                          </a:solidFill>
                          <a:effectLst/>
                          <a:latin typeface="+mn-lt"/>
                          <a:ea typeface="Times New Roman"/>
                          <a:cs typeface="Times New Roman"/>
                        </a:rPr>
                        <a:t>Ck</a:t>
                      </a:r>
                      <a:r>
                        <a:rPr lang="es-419" sz="1000" b="0" i="1" baseline="0" noProof="0" dirty="0" smtClean="0">
                          <a:solidFill>
                            <a:schemeClr val="tx1"/>
                          </a:solidFill>
                          <a:effectLst/>
                          <a:latin typeface="+mn-lt"/>
                          <a:ea typeface="Times New Roman"/>
                          <a:cs typeface="Times New Roman"/>
                        </a:rPr>
                        <a:t> L.2.9</a:t>
                      </a:r>
                      <a:endParaRPr lang="es-419" sz="1000" b="0" i="1" noProof="0" dirty="0" smtClean="0">
                        <a:solidFill>
                          <a:schemeClr val="tx1"/>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63436">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1" noProof="0" dirty="0" smtClean="0">
                          <a:solidFill>
                            <a:schemeClr val="tx1"/>
                          </a:solidFill>
                          <a:effectLst/>
                          <a:latin typeface="+mn-lt"/>
                          <a:ea typeface="Times New Roman"/>
                          <a:cs typeface="Times New Roman"/>
                        </a:rPr>
                        <a:t>Yo</a:t>
                      </a:r>
                      <a:r>
                        <a:rPr lang="es-419" sz="1000" b="1" baseline="0" noProof="0" dirty="0" smtClean="0">
                          <a:solidFill>
                            <a:schemeClr val="tx1"/>
                          </a:solidFill>
                          <a:effectLst/>
                          <a:latin typeface="+mn-lt"/>
                          <a:ea typeface="Times New Roman"/>
                          <a:cs typeface="Times New Roman"/>
                        </a:rPr>
                        <a:t> puedo comparar y contrastar elementos literarios en dos o más versiones del mismo cuento</a:t>
                      </a:r>
                      <a:r>
                        <a:rPr lang="es-419" sz="1000" b="1" noProof="0" dirty="0" smtClean="0">
                          <a:solidFill>
                            <a:schemeClr val="tx1"/>
                          </a:solidFill>
                          <a:effectLst/>
                          <a:latin typeface="+mn-lt"/>
                          <a:ea typeface="Times New Roman"/>
                          <a:cs typeface="Times New Roman"/>
                        </a:rPr>
                        <a:t>.</a:t>
                      </a:r>
                      <a:r>
                        <a:rPr lang="es-419" sz="1000" b="0" baseline="0" noProof="0" dirty="0" smtClean="0">
                          <a:solidFill>
                            <a:schemeClr val="tx1"/>
                          </a:solidFill>
                          <a:effectLst/>
                          <a:latin typeface="+mn-lt"/>
                          <a:ea typeface="Times New Roman"/>
                          <a:cs typeface="Times New Roman"/>
                        </a:rPr>
                        <a:t> DOK-2  </a:t>
                      </a:r>
                      <a:r>
                        <a:rPr lang="es-419" sz="1000" b="0" baseline="0" noProof="0" dirty="0" err="1" smtClean="0">
                          <a:solidFill>
                            <a:schemeClr val="tx1"/>
                          </a:solidFill>
                          <a:effectLst/>
                          <a:latin typeface="+mn-lt"/>
                          <a:ea typeface="Times New Roman"/>
                          <a:cs typeface="Times New Roman"/>
                        </a:rPr>
                        <a:t>ANp</a:t>
                      </a:r>
                      <a:r>
                        <a:rPr lang="es-419" sz="1000" b="0" baseline="0" noProof="0" dirty="0" smtClean="0">
                          <a:solidFill>
                            <a:schemeClr val="tx1"/>
                          </a:solidFill>
                          <a:effectLst/>
                          <a:latin typeface="+mn-lt"/>
                          <a:ea typeface="Times New Roman"/>
                          <a:cs typeface="Times New Roman"/>
                        </a:rPr>
                        <a:t> </a:t>
                      </a:r>
                      <a:r>
                        <a:rPr lang="es-419" sz="1000" b="0" i="1" baseline="0" noProof="0" dirty="0" smtClean="0">
                          <a:solidFill>
                            <a:schemeClr val="tx1"/>
                          </a:solidFill>
                          <a:effectLst/>
                          <a:latin typeface="+mn-lt"/>
                          <a:ea typeface="Calibri"/>
                          <a:cs typeface="Calibri"/>
                        </a:rPr>
                        <a:t>RL.2.9</a:t>
                      </a:r>
                      <a:endParaRPr lang="es-419" sz="1000" b="0" i="1" noProof="0" dirty="0" smtClean="0">
                        <a:solidFill>
                          <a:schemeClr val="tx1"/>
                        </a:solidFill>
                        <a:effectLst/>
                        <a:latin typeface="+mn-lt"/>
                        <a:ea typeface="Calibri"/>
                        <a:cs typeface="Calibri"/>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67642">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mn-lt"/>
                          <a:ea typeface="Calibri"/>
                          <a:cs typeface="Times New Roman"/>
                        </a:rPr>
                        <a:t>Yo puedo reconocer los puntos de vista de los personajes  a partir de sus diálogos. </a:t>
                      </a:r>
                      <a:r>
                        <a:rPr kumimoji="0" lang="es-419" sz="1000" b="0" i="1" u="none" strike="noStrike" kern="1200" cap="none" spc="0" normalizeH="0" baseline="0" noProof="0" dirty="0" smtClean="0">
                          <a:ln>
                            <a:noFill/>
                          </a:ln>
                          <a:solidFill>
                            <a:prstClr val="black"/>
                          </a:solidFill>
                          <a:effectLst/>
                          <a:uLnTx/>
                          <a:uFillTx/>
                          <a:latin typeface="+mn-lt"/>
                          <a:ea typeface="Calibri"/>
                          <a:cs typeface="Times New Roman"/>
                        </a:rPr>
                        <a:t>DOK-3 </a:t>
                      </a:r>
                      <a:r>
                        <a:rPr kumimoji="0" lang="es-419" sz="1000" b="0" i="1" u="none" strike="noStrike" kern="1200" cap="none" spc="0" normalizeH="0" baseline="0" noProof="0" dirty="0" err="1" smtClean="0">
                          <a:ln>
                            <a:noFill/>
                          </a:ln>
                          <a:solidFill>
                            <a:prstClr val="black"/>
                          </a:solidFill>
                          <a:effectLst/>
                          <a:uLnTx/>
                          <a:uFillTx/>
                          <a:latin typeface="+mn-lt"/>
                          <a:ea typeface="Calibri"/>
                          <a:cs typeface="Times New Roman"/>
                        </a:rPr>
                        <a:t>Apx</a:t>
                      </a:r>
                      <a:r>
                        <a:rPr kumimoji="0" lang="es-419" sz="1000" b="0" i="1" u="none" strike="noStrike" kern="1200" cap="none" spc="0" normalizeH="0" baseline="0" noProof="0" dirty="0" smtClean="0">
                          <a:ln>
                            <a:noFill/>
                          </a:ln>
                          <a:solidFill>
                            <a:prstClr val="black"/>
                          </a:solidFill>
                          <a:effectLst/>
                          <a:uLnTx/>
                          <a:uFillTx/>
                          <a:latin typeface="+mn-lt"/>
                          <a:ea typeface="Calibri"/>
                          <a:cs typeface="Times New Roman"/>
                        </a:rPr>
                        <a:t> RL.2.6</a:t>
                      </a: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388499">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1" noProof="0" dirty="0" smtClean="0">
                          <a:solidFill>
                            <a:schemeClr val="tx1"/>
                          </a:solidFill>
                          <a:effectLst/>
                          <a:latin typeface="+mn-lt"/>
                          <a:ea typeface="Calibri"/>
                          <a:cs typeface="Helvetica"/>
                        </a:rPr>
                        <a:t>Yo</a:t>
                      </a:r>
                      <a:r>
                        <a:rPr lang="es-419" sz="1000" b="1" baseline="0" noProof="0" dirty="0" smtClean="0">
                          <a:solidFill>
                            <a:schemeClr val="tx1"/>
                          </a:solidFill>
                          <a:effectLst/>
                          <a:latin typeface="+mn-lt"/>
                          <a:ea typeface="Calibri"/>
                          <a:cs typeface="Helvetica"/>
                        </a:rPr>
                        <a:t> puedo comparar y contrastar acontecimientos específicos en dos versiones del mismo cuento</a:t>
                      </a:r>
                      <a:r>
                        <a:rPr lang="es-419" sz="1000" b="1" noProof="0" dirty="0" smtClean="0">
                          <a:solidFill>
                            <a:schemeClr val="tx1"/>
                          </a:solidFill>
                          <a:effectLst/>
                          <a:latin typeface="+mn-lt"/>
                          <a:ea typeface="Calibri"/>
                          <a:cs typeface="Helvetica"/>
                        </a:rPr>
                        <a:t>. DOK-4 SYU</a:t>
                      </a:r>
                      <a:r>
                        <a:rPr lang="es-419" sz="1000" b="1" baseline="0" noProof="0" dirty="0" smtClean="0">
                          <a:solidFill>
                            <a:schemeClr val="tx1"/>
                          </a:solidFill>
                          <a:effectLst/>
                          <a:latin typeface="+mn-lt"/>
                          <a:ea typeface="Calibri"/>
                          <a:cs typeface="Helvetica"/>
                        </a:rPr>
                        <a:t> </a:t>
                      </a:r>
                      <a:r>
                        <a:rPr lang="es-419" sz="1000" b="1" noProof="0" dirty="0" smtClean="0">
                          <a:solidFill>
                            <a:schemeClr val="tx1"/>
                          </a:solidFill>
                          <a:effectLst/>
                          <a:latin typeface="+mn-lt"/>
                          <a:ea typeface="Calibri"/>
                          <a:cs typeface="Helvetica"/>
                        </a:rPr>
                        <a:t> </a:t>
                      </a:r>
                      <a:r>
                        <a:rPr lang="es-419" sz="1000" b="0" i="1" baseline="0" noProof="0" dirty="0" smtClean="0">
                          <a:solidFill>
                            <a:schemeClr val="tx1"/>
                          </a:solidFill>
                          <a:effectLst/>
                          <a:latin typeface="+mn-lt"/>
                          <a:ea typeface="Calibri"/>
                          <a:cs typeface="Times New Roman"/>
                        </a:rPr>
                        <a:t>RL.2.9</a:t>
                      </a:r>
                      <a:endParaRPr lang="es-419" sz="1000" b="0" i="1" noProof="0" dirty="0" smtClean="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500" b="1" i="0" noProof="0"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tabLst>
                          <a:tab pos="114300" algn="l"/>
                        </a:tabLs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33400" y="126324"/>
            <a:ext cx="6476999" cy="528206"/>
          </a:xfrm>
          <a:prstGeom prst="rect">
            <a:avLst/>
          </a:prstGeom>
          <a:noFill/>
        </p:spPr>
        <p:txBody>
          <a:bodyPr wrap="square" lIns="96378" tIns="48189" rIns="96378" bIns="48189" rtlCol="0">
            <a:spAutoFit/>
          </a:bodyPr>
          <a:lstStyle/>
          <a:p>
            <a:r>
              <a:rPr lang="es-419" sz="1400" b="1" dirty="0" smtClean="0"/>
              <a:t>Colorea la casilla de verde si tu respuesta estaba correcta. Colorea de rojo la casilla si tu respuesta estaba incorrecta. </a:t>
            </a:r>
            <a:r>
              <a:rPr lang="es-419" sz="1400" b="1" dirty="0" smtClean="0">
                <a:solidFill>
                  <a:srgbClr val="C00000"/>
                </a:solidFill>
              </a:rPr>
              <a:t>  </a:t>
            </a:r>
            <a:endParaRPr lang="es-419" sz="1400" b="1" dirty="0">
              <a:solidFill>
                <a:srgbClr val="C00000"/>
              </a:solidFill>
            </a:endParaRPr>
          </a:p>
        </p:txBody>
      </p:sp>
      <p:sp>
        <p:nvSpPr>
          <p:cNvPr id="6" name="Curved Down Arrow 5"/>
          <p:cNvSpPr/>
          <p:nvPr/>
        </p:nvSpPr>
        <p:spPr>
          <a:xfrm rot="950843">
            <a:off x="5846556" y="4073651"/>
            <a:ext cx="844935" cy="21649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419" dirty="0">
              <a:solidFill>
                <a:schemeClr val="tx1"/>
              </a:solidFill>
            </a:endParaRPr>
          </a:p>
        </p:txBody>
      </p:sp>
      <p:sp>
        <p:nvSpPr>
          <p:cNvPr id="7" name="Curved Down Arrow 6"/>
          <p:cNvSpPr/>
          <p:nvPr/>
        </p:nvSpPr>
        <p:spPr>
          <a:xfrm rot="1021836">
            <a:off x="5809192" y="756838"/>
            <a:ext cx="877810" cy="25428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419"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903581282"/>
              </p:ext>
            </p:extLst>
          </p:nvPr>
        </p:nvGraphicFramePr>
        <p:xfrm>
          <a:off x="533400" y="7467600"/>
          <a:ext cx="6400800" cy="1753036"/>
        </p:xfrm>
        <a:graphic>
          <a:graphicData uri="http://schemas.openxmlformats.org/drawingml/2006/table">
            <a:tbl>
              <a:tblPr firstRow="1" bandRow="1">
                <a:tableStyleId>{5940675A-B579-460E-94D1-54222C63F5DA}</a:tableStyleId>
              </a:tblPr>
              <a:tblGrid>
                <a:gridCol w="762000"/>
                <a:gridCol w="4419600"/>
                <a:gridCol w="457200"/>
                <a:gridCol w="381000"/>
                <a:gridCol w="381000"/>
              </a:tblGrid>
              <a:tr h="152400">
                <a:tc gridSpan="5">
                  <a:txBody>
                    <a:bodyPr/>
                    <a:lstStyle/>
                    <a:p>
                      <a:pPr algn="ctr">
                        <a:lnSpc>
                          <a:spcPct val="100000"/>
                        </a:lnSpc>
                        <a:spcAft>
                          <a:spcPts val="0"/>
                        </a:spcAft>
                      </a:pPr>
                      <a:r>
                        <a:rPr lang="es-419" sz="1500" b="1" kern="1200" noProof="0" dirty="0" smtClean="0">
                          <a:solidFill>
                            <a:schemeClr val="tx1"/>
                          </a:solidFill>
                          <a:latin typeface="+mn-lt"/>
                          <a:ea typeface="+mn-ea"/>
                          <a:cs typeface="+mn-cs"/>
                        </a:rPr>
                        <a:t>Escritura</a:t>
                      </a:r>
                      <a:endParaRPr lang="es-419" sz="1500" b="1" kern="1200" noProof="0" dirty="0">
                        <a:solidFill>
                          <a:schemeClr val="tx1"/>
                        </a:solidFill>
                        <a:latin typeface="+mn-lt"/>
                        <a:ea typeface="+mn-ea"/>
                        <a:cs typeface="+mn-cs"/>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251027">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419" sz="1000" b="0" noProof="0" dirty="0" smtClean="0">
                          <a:solidFill>
                            <a:schemeClr val="tx1"/>
                          </a:solidFill>
                          <a:latin typeface="+mn-lt"/>
                          <a:ea typeface="Calibri"/>
                          <a:cs typeface="Times New Roman"/>
                        </a:rPr>
                        <a:t>Escribir un párrafo de introducción </a:t>
                      </a:r>
                      <a:r>
                        <a:rPr lang="es-419" sz="1000" b="0" baseline="0" noProof="0" dirty="0" smtClean="0">
                          <a:solidFill>
                            <a:schemeClr val="tx1"/>
                          </a:solidFill>
                          <a:latin typeface="+mn-lt"/>
                          <a:ea typeface="Calibri"/>
                          <a:cs typeface="Times New Roman"/>
                        </a:rPr>
                        <a:t>que establezca una opinión y explique de qué trata el tema.</a:t>
                      </a:r>
                      <a:endParaRPr lang="es-419" sz="1000" b="0" noProof="0" dirty="0" smtClean="0">
                        <a:solidFill>
                          <a:schemeClr val="tx1"/>
                        </a:solidFill>
                        <a:latin typeface="+mn-lt"/>
                        <a:ea typeface="Calibri"/>
                        <a:cs typeface="Times New Roman"/>
                      </a:endParaRP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419" sz="1000" b="0" noProof="0" dirty="0" smtClean="0">
                          <a:solidFill>
                            <a:schemeClr val="tx1"/>
                          </a:solidFill>
                          <a:latin typeface="+mn-lt"/>
                          <a:cs typeface="Helvetica" panose="020B0604020202020204" pitchFamily="34" charset="0"/>
                        </a:rPr>
                        <a:t>¿Qué oración ella debe añadir al final de su artículo para explicar mejor su opinión? W.2.1C</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419" sz="1000" b="0" noProof="0" dirty="0" smtClean="0">
                          <a:solidFill>
                            <a:schemeClr val="tx1"/>
                          </a:solidFill>
                          <a:latin typeface="+mn-lt"/>
                          <a:cs typeface="Helvetica" panose="020B0604020202020204" pitchFamily="34" charset="0"/>
                        </a:rPr>
                        <a:t>¿Qué oración dice cómo patina Sam? L.2.6</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rPr>
                        <a:t>¿Qué palabra describe cómo se cae el papá? L.2.1e</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3931187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712701633"/>
              </p:ext>
            </p:extLst>
          </p:nvPr>
        </p:nvGraphicFramePr>
        <p:xfrm>
          <a:off x="381000" y="3962400"/>
          <a:ext cx="7038703" cy="5182876"/>
        </p:xfrm>
        <a:graphic>
          <a:graphicData uri="http://schemas.openxmlformats.org/drawingml/2006/table">
            <a:tbl>
              <a:tblPr firstRow="1" bandRow="1">
                <a:tableStyleId>{5940675A-B579-460E-94D1-54222C63F5DA}</a:tableStyleId>
              </a:tblPr>
              <a:tblGrid>
                <a:gridCol w="3556992"/>
                <a:gridCol w="3481711"/>
              </a:tblGrid>
              <a:tr h="670560">
                <a:tc gridSpan="2">
                  <a:txBody>
                    <a:bodyPr/>
                    <a:lstStyle/>
                    <a:p>
                      <a:pPr algn="ctr"/>
                      <a:r>
                        <a:rPr lang="es-419" sz="1400" b="1" noProof="0" dirty="0" smtClean="0"/>
                        <a:t>Trimestre</a:t>
                      </a:r>
                      <a:r>
                        <a:rPr lang="es-419" sz="1400" b="1" baseline="0" noProof="0" dirty="0" smtClean="0"/>
                        <a:t> 4: Tarea de Rendimiento</a:t>
                      </a:r>
                      <a:endParaRPr lang="es-419" sz="1400" b="1" noProof="0" dirty="0" smtClean="0"/>
                    </a:p>
                    <a:p>
                      <a:pPr algn="ctr"/>
                      <a:r>
                        <a:rPr lang="es-419" sz="1000" b="1" baseline="0" noProof="0" dirty="0" smtClean="0">
                          <a:solidFill>
                            <a:srgbClr val="C00000"/>
                          </a:solidFill>
                        </a:rPr>
                        <a:t>Las secciones subrayadas son las calificadas por SBAC.   </a:t>
                      </a:r>
                    </a:p>
                    <a:p>
                      <a:pPr algn="ctr"/>
                      <a:r>
                        <a:rPr lang="es-419" sz="900" b="1" baseline="0" noProof="0" dirty="0" smtClean="0">
                          <a:solidFill>
                            <a:srgbClr val="002060"/>
                          </a:solidFill>
                        </a:rPr>
                        <a:t>Por favor, tome </a:t>
                      </a:r>
                      <a:r>
                        <a:rPr lang="es-419" sz="900" b="1" u="sng" baseline="0" noProof="0" dirty="0" smtClean="0">
                          <a:solidFill>
                            <a:srgbClr val="002060"/>
                          </a:solidFill>
                          <a:effectLst>
                            <a:outerShdw blurRad="38100" dist="38100" dir="2700000" algn="tl">
                              <a:srgbClr val="000000">
                                <a:alpha val="43137"/>
                              </a:srgbClr>
                            </a:outerShdw>
                          </a:effectLst>
                        </a:rPr>
                        <a:t>2 días</a:t>
                      </a:r>
                      <a:r>
                        <a:rPr lang="es-419" sz="900" b="1" u="none" baseline="0" noProof="0" dirty="0" smtClean="0">
                          <a:solidFill>
                            <a:srgbClr val="002060"/>
                          </a:solidFill>
                          <a:effectLst>
                            <a:outerShdw blurRad="38100" dist="38100" dir="2700000" algn="tl">
                              <a:srgbClr val="000000">
                                <a:alpha val="43137"/>
                              </a:srgbClr>
                            </a:outerShdw>
                          </a:effectLst>
                        </a:rPr>
                        <a:t> </a:t>
                      </a:r>
                      <a:r>
                        <a:rPr lang="es-419" sz="900" b="1" baseline="0" noProof="0" dirty="0" smtClean="0">
                          <a:solidFill>
                            <a:srgbClr val="002060"/>
                          </a:solidFill>
                        </a:rPr>
                        <a:t> para completar las tareas de rendimiento.</a:t>
                      </a:r>
                      <a:endParaRPr lang="es-419" sz="900" b="1" noProof="0" dirty="0">
                        <a:solidFill>
                          <a:srgbClr val="002060"/>
                        </a:solidFill>
                      </a:endParaRPr>
                    </a:p>
                  </a:txBody>
                  <a:tcPr marL="95794" marR="957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167640">
                <a:tc>
                  <a:txBody>
                    <a:bodyPr/>
                    <a:lstStyle/>
                    <a:p>
                      <a:pPr algn="ctr"/>
                      <a:r>
                        <a:rPr lang="es-419" sz="1200" b="1" u="sng" noProof="0" dirty="0" smtClean="0"/>
                        <a:t>Parte 1</a:t>
                      </a:r>
                      <a:endParaRPr lang="es-419" sz="1200" b="1" u="sng" noProof="0" dirty="0"/>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419" sz="1200" b="1" u="sng" noProof="0" dirty="0" smtClean="0"/>
                        <a:t>Parte 2</a:t>
                      </a:r>
                      <a:endParaRPr lang="es-419" sz="1200" b="1" u="sng" noProof="0" dirty="0"/>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237996">
                <a:tc>
                  <a:txBody>
                    <a:bodyPr/>
                    <a:lstStyle/>
                    <a:p>
                      <a:pPr>
                        <a:buFont typeface="Arial" pitchFamily="34" charset="0"/>
                        <a:buChar char="•"/>
                      </a:pPr>
                      <a:r>
                        <a:rPr lang="es-419" sz="1000" noProof="0" dirty="0" smtClean="0"/>
                        <a:t>     Actividad del salón de clase, si se desea o se necesita</a:t>
                      </a:r>
                    </a:p>
                    <a:p>
                      <a:pPr>
                        <a:buFont typeface="Arial" pitchFamily="34" charset="0"/>
                        <a:buChar char="•"/>
                      </a:pPr>
                      <a:r>
                        <a:rPr lang="es-419" sz="1000" noProof="0" dirty="0" smtClean="0"/>
                        <a:t>     Leer</a:t>
                      </a:r>
                      <a:r>
                        <a:rPr lang="es-419" sz="1000" baseline="0" noProof="0" dirty="0" smtClean="0"/>
                        <a:t> dos pasajes relacionados</a:t>
                      </a:r>
                    </a:p>
                    <a:p>
                      <a:pPr>
                        <a:buFont typeface="Arial" pitchFamily="34" charset="0"/>
                        <a:buChar char="•"/>
                      </a:pPr>
                      <a:r>
                        <a:rPr lang="es-419" sz="1000" baseline="0" noProof="0" dirty="0" smtClean="0"/>
                        <a:t>     Tomar notas mientras leen</a:t>
                      </a:r>
                    </a:p>
                    <a:p>
                      <a:pPr>
                        <a:buFont typeface="Arial" pitchFamily="34" charset="0"/>
                        <a:buChar char="•"/>
                      </a:pPr>
                      <a:r>
                        <a:rPr lang="es-419" sz="1000" baseline="0" noProof="0" dirty="0" smtClean="0"/>
                        <a:t>     </a:t>
                      </a:r>
                      <a:r>
                        <a:rPr lang="es-419" sz="1000" b="1" u="sng" kern="1200" baseline="0" noProof="0" dirty="0" smtClean="0">
                          <a:solidFill>
                            <a:srgbClr val="C00000"/>
                          </a:solidFill>
                          <a:latin typeface="+mn-lt"/>
                          <a:ea typeface="+mn-ea"/>
                          <a:cs typeface="+mn-cs"/>
                        </a:rPr>
                        <a:t>Contestar preguntas de respuestas múltiples (</a:t>
                      </a:r>
                      <a:r>
                        <a:rPr lang="es-419" sz="1000" b="1" u="sng" baseline="0" noProof="0" dirty="0" smtClean="0">
                          <a:solidFill>
                            <a:srgbClr val="C00000"/>
                          </a:solidFill>
                        </a:rPr>
                        <a:t>SR) y preguntas de investigación de respuestas construidas (CR) sobre las fuentes. </a:t>
                      </a:r>
                    </a:p>
                    <a:p>
                      <a:pPr>
                        <a:buFont typeface="Arial" pitchFamily="34" charset="0"/>
                        <a:buNone/>
                      </a:pPr>
                      <a:endParaRPr lang="es-419" sz="600" b="1" u="sng" baseline="0" noProof="0" dirty="0" smtClean="0">
                        <a:solidFill>
                          <a:srgbClr val="C00000"/>
                        </a:solidFill>
                      </a:endParaRPr>
                    </a:p>
                    <a:p>
                      <a:pPr>
                        <a:buFont typeface="Arial" pitchFamily="34" charset="0"/>
                        <a:buNone/>
                      </a:pPr>
                      <a:r>
                        <a:rPr lang="es-419" sz="1000" b="1" u="sng" baseline="0" noProof="0" dirty="0" smtClean="0">
                          <a:solidFill>
                            <a:srgbClr val="002060"/>
                          </a:solidFill>
                        </a:rPr>
                        <a:t>Componentes de la parte 1</a:t>
                      </a:r>
                    </a:p>
                    <a:p>
                      <a:pPr marL="182361" indent="-182361"/>
                      <a:r>
                        <a:rPr lang="es-419" sz="900" b="1" u="sng" noProof="0" dirty="0" smtClean="0">
                          <a:solidFill>
                            <a:srgbClr val="002060"/>
                          </a:solidFill>
                        </a:rPr>
                        <a:t>Toma de nota:</a:t>
                      </a:r>
                      <a:r>
                        <a:rPr lang="es-419" sz="900" b="1" noProof="0" dirty="0" smtClean="0">
                          <a:solidFill>
                            <a:srgbClr val="002060"/>
                          </a:solidFill>
                        </a:rPr>
                        <a:t> </a:t>
                      </a:r>
                    </a:p>
                    <a:p>
                      <a:pPr marL="182361" marR="0" lvl="0" indent="-182361" algn="l" defTabSz="966612" rtl="0" eaLnBrk="1" fontAlgn="auto" latinLnBrk="0" hangingPunct="1">
                        <a:lnSpc>
                          <a:spcPct val="100000"/>
                        </a:lnSpc>
                        <a:spcBef>
                          <a:spcPts val="0"/>
                        </a:spcBef>
                        <a:spcAft>
                          <a:spcPts val="0"/>
                        </a:spcAft>
                        <a:buClrTx/>
                        <a:buSzTx/>
                        <a:buFontTx/>
                        <a:buNone/>
                        <a:tabLst/>
                        <a:defRPr/>
                      </a:pPr>
                      <a:r>
                        <a:rPr lang="es-419" sz="900" b="0" noProof="0" dirty="0" smtClean="0">
                          <a:solidFill>
                            <a:schemeClr val="tx1"/>
                          </a:solidFill>
                        </a:rPr>
                        <a:t>       </a:t>
                      </a:r>
                      <a:r>
                        <a:rPr lang="es-419" sz="900" noProof="0" dirty="0" smtClean="0">
                          <a:solidFill>
                            <a:prstClr val="black"/>
                          </a:solidFill>
                        </a:rPr>
                        <a:t>Los estudiantes toman notas/apuntes mientras leen pasajes para recopilar información sobre sus fuentes. A los estudiantes se les es permitido usar sus notas para más tarde escribir una composición completa (ensayo). Las estrategias de toma de notas deben ser enseñadas como lecciones estructuradas durante el año escolar en los grados K - 6. </a:t>
                      </a:r>
                      <a:r>
                        <a:rPr lang="es-419" sz="900" b="1" noProof="0" dirty="0" smtClean="0">
                          <a:solidFill>
                            <a:srgbClr val="C00000"/>
                          </a:solidFill>
                          <a:effectLst>
                            <a:outerShdw blurRad="38100" dist="38100" dir="2700000" algn="tl">
                              <a:srgbClr val="000000">
                                <a:alpha val="43137"/>
                              </a:srgbClr>
                            </a:outerShdw>
                          </a:effectLst>
                        </a:rPr>
                        <a:t>En esta evaluación se provee una hoja para tomar notas con instrucciones para los maestros y una hoja</a:t>
                      </a:r>
                      <a:r>
                        <a:rPr lang="es-419" sz="900" b="1" baseline="0" noProof="0" dirty="0" smtClean="0">
                          <a:solidFill>
                            <a:srgbClr val="C00000"/>
                          </a:solidFill>
                          <a:effectLst>
                            <a:outerShdw blurRad="38100" dist="38100" dir="2700000" algn="tl">
                              <a:srgbClr val="000000">
                                <a:alpha val="43137"/>
                              </a:srgbClr>
                            </a:outerShdw>
                          </a:effectLst>
                        </a:rPr>
                        <a:t> para tomar notas </a:t>
                      </a:r>
                      <a:r>
                        <a:rPr lang="es-419" sz="900" b="1" noProof="0" dirty="0" smtClean="0">
                          <a:solidFill>
                            <a:srgbClr val="C00000"/>
                          </a:solidFill>
                          <a:effectLst>
                            <a:outerShdw blurRad="38100" dist="38100" dir="2700000" algn="tl">
                              <a:srgbClr val="000000">
                                <a:alpha val="43137"/>
                              </a:srgbClr>
                            </a:outerShdw>
                          </a:effectLst>
                        </a:rPr>
                        <a:t>para los estudiantes, o usted puede usar cualquier formato que haya usado con éxito en el pasado</a:t>
                      </a:r>
                      <a:r>
                        <a:rPr lang="es-419" sz="700" noProof="0" dirty="0" smtClean="0">
                          <a:solidFill>
                            <a:prstClr val="black"/>
                          </a:solidFill>
                        </a:rPr>
                        <a:t>. </a:t>
                      </a:r>
                      <a:r>
                        <a:rPr lang="es-419" sz="900" noProof="0" dirty="0" smtClean="0">
                          <a:solidFill>
                            <a:prstClr val="black"/>
                          </a:solidFill>
                        </a:rPr>
                        <a:t>Por favor, haga que los estudiantes practiquen usando la página de tomar notas en este</a:t>
                      </a:r>
                      <a:r>
                        <a:rPr lang="es-419" sz="900" noProof="0" dirty="0" smtClean="0">
                          <a:solidFill>
                            <a:prstClr val="black"/>
                          </a:solidFill>
                          <a:effectLst>
                            <a:outerShdw blurRad="38100" dist="38100" dir="2700000" algn="tl">
                              <a:srgbClr val="000000">
                                <a:alpha val="43137"/>
                              </a:srgbClr>
                            </a:outerShdw>
                          </a:effectLst>
                        </a:rPr>
                        <a:t> </a:t>
                      </a:r>
                      <a:r>
                        <a:rPr lang="es-419" sz="900" noProof="0" dirty="0" smtClean="0">
                          <a:solidFill>
                            <a:prstClr val="black"/>
                          </a:solidFill>
                        </a:rPr>
                        <a:t>documento</a:t>
                      </a:r>
                      <a:r>
                        <a:rPr lang="es-419" sz="900" noProof="0" dirty="0" smtClean="0">
                          <a:solidFill>
                            <a:prstClr val="black"/>
                          </a:solidFill>
                          <a:effectLst>
                            <a:outerShdw blurRad="38100" dist="38100" dir="2700000" algn="tl">
                              <a:srgbClr val="000000">
                                <a:alpha val="43137"/>
                              </a:srgbClr>
                            </a:outerShdw>
                          </a:effectLst>
                        </a:rPr>
                        <a:t> </a:t>
                      </a:r>
                      <a:r>
                        <a:rPr lang="es-419" sz="900" b="1" u="sng" noProof="0" dirty="0" smtClean="0">
                          <a:solidFill>
                            <a:prstClr val="black"/>
                          </a:solidFill>
                          <a:effectLst>
                            <a:outerShdw blurRad="38100" dist="38100" dir="2700000" algn="tl">
                              <a:srgbClr val="000000">
                                <a:alpha val="43137"/>
                              </a:srgbClr>
                            </a:outerShdw>
                          </a:effectLst>
                        </a:rPr>
                        <a:t>antes </a:t>
                      </a:r>
                      <a:r>
                        <a:rPr lang="es-419" sz="900" noProof="0" dirty="0" smtClean="0">
                          <a:solidFill>
                            <a:prstClr val="black"/>
                          </a:solidFill>
                        </a:rPr>
                        <a:t>de la evaluación, si es que decide usarla.   </a:t>
                      </a:r>
                    </a:p>
                    <a:p>
                      <a:pPr marL="182361" indent="-182361"/>
                      <a:endParaRPr lang="es-419" sz="300" i="1" noProof="0" dirty="0" smtClean="0"/>
                    </a:p>
                    <a:p>
                      <a:pPr marL="182361" indent="-182361"/>
                      <a:r>
                        <a:rPr lang="es-419" sz="900" b="1" u="sng" noProof="0" dirty="0" smtClean="0">
                          <a:solidFill>
                            <a:srgbClr val="002060"/>
                          </a:solidFill>
                        </a:rPr>
                        <a:t>Investigación</a:t>
                      </a:r>
                      <a:r>
                        <a:rPr lang="es-419" sz="900" b="1" noProof="0" dirty="0" smtClean="0">
                          <a:solidFill>
                            <a:srgbClr val="002060"/>
                          </a:solidFill>
                        </a:rPr>
                        <a:t>: </a:t>
                      </a:r>
                    </a:p>
                    <a:p>
                      <a:pPr marL="182361" indent="-182361"/>
                      <a:r>
                        <a:rPr lang="es-419" sz="900" b="1" noProof="0" dirty="0" smtClean="0">
                          <a:solidFill>
                            <a:srgbClr val="002060"/>
                          </a:solidFill>
                        </a:rPr>
                        <a:t>       </a:t>
                      </a:r>
                      <a:r>
                        <a:rPr lang="es-419" sz="900" noProof="0" dirty="0" smtClean="0"/>
                        <a:t>En la </a:t>
                      </a:r>
                      <a:r>
                        <a:rPr lang="es-419" sz="900" b="1" u="sng" noProof="0" dirty="0" smtClean="0"/>
                        <a:t>Parte 1</a:t>
                      </a:r>
                      <a:r>
                        <a:rPr lang="es-419" sz="900" noProof="0" dirty="0" smtClean="0"/>
                        <a:t> de una tarea de rendimiento los estudiantes contestan por escrito preguntas de respuestas construidas (CR) para medir su habilidad de utilizar las  </a:t>
                      </a:r>
                      <a:r>
                        <a:rPr lang="es-419" sz="900" b="1" u="sng" noProof="0" dirty="0" smtClean="0"/>
                        <a:t>destrezas de investigación </a:t>
                      </a:r>
                      <a:r>
                        <a:rPr lang="es-419" sz="900" b="0" u="none" noProof="0" dirty="0" smtClean="0"/>
                        <a:t>necesarias para completar dicha tarea de rendimiento.</a:t>
                      </a:r>
                      <a:r>
                        <a:rPr lang="es-419" sz="900" noProof="0" dirty="0" smtClean="0"/>
                        <a:t> Estas preguntas CR </a:t>
                      </a:r>
                      <a:r>
                        <a:rPr lang="es-419" sz="900" b="1" u="sng" noProof="0" dirty="0" smtClean="0">
                          <a:solidFill>
                            <a:srgbClr val="C00000"/>
                          </a:solidFill>
                        </a:rPr>
                        <a:t>son calificadas</a:t>
                      </a:r>
                      <a:r>
                        <a:rPr lang="es-419" sz="900" b="1" noProof="0" dirty="0" smtClean="0">
                          <a:solidFill>
                            <a:srgbClr val="C00000"/>
                          </a:solidFill>
                        </a:rPr>
                        <a:t> </a:t>
                      </a:r>
                      <a:r>
                        <a:rPr lang="es-419" sz="900" noProof="0" dirty="0" smtClean="0"/>
                        <a:t>usando las Rúbricas de Investigación SBAC en lugar de las rúbricas de respuestas</a:t>
                      </a:r>
                      <a:r>
                        <a:rPr lang="es-419" sz="900" baseline="0" noProof="0" dirty="0" smtClean="0"/>
                        <a:t> de lectura.  </a:t>
                      </a:r>
                      <a:endParaRPr lang="es-419" sz="900" b="1" u="sng" baseline="0" noProof="0" dirty="0" smtClean="0">
                        <a:solidFill>
                          <a:srgbClr val="C00000"/>
                        </a:solidFill>
                      </a:endParaRPr>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s-419" sz="1000" noProof="0" dirty="0" smtClean="0"/>
                        <a:t>     Actividad de la clase</a:t>
                      </a:r>
                    </a:p>
                    <a:p>
                      <a:pPr>
                        <a:buFont typeface="Arial" pitchFamily="34" charset="0"/>
                        <a:buChar char="•"/>
                      </a:pPr>
                      <a:r>
                        <a:rPr lang="es-419" sz="1000" noProof="0" dirty="0" smtClean="0"/>
                        <a:t>     Planificar tu ensayo</a:t>
                      </a:r>
                      <a:r>
                        <a:rPr lang="es-419" sz="1000" baseline="0" noProof="0" dirty="0" smtClean="0"/>
                        <a:t> (escribir las ideas)</a:t>
                      </a:r>
                      <a:endParaRPr lang="es-419" sz="1000" b="1" u="sng" noProof="0" dirty="0" smtClean="0"/>
                    </a:p>
                    <a:p>
                      <a:pPr>
                        <a:buFont typeface="Arial" pitchFamily="34" charset="0"/>
                        <a:buChar char="•"/>
                      </a:pPr>
                      <a:r>
                        <a:rPr lang="es-419" sz="1000" baseline="0" noProof="0" dirty="0" smtClean="0"/>
                        <a:t>     Escribir, Revisar y Editar (W.5)</a:t>
                      </a:r>
                    </a:p>
                    <a:p>
                      <a:pPr>
                        <a:buFont typeface="Arial" pitchFamily="34" charset="0"/>
                        <a:buChar char="•"/>
                      </a:pPr>
                      <a:r>
                        <a:rPr lang="es-419" sz="1000" b="1" u="none" kern="1200" baseline="0" noProof="0" dirty="0" smtClean="0">
                          <a:solidFill>
                            <a:schemeClr val="tx1"/>
                          </a:solidFill>
                          <a:latin typeface="+mn-lt"/>
                          <a:ea typeface="+mn-ea"/>
                          <a:cs typeface="+mn-cs"/>
                        </a:rPr>
                        <a:t>     </a:t>
                      </a:r>
                      <a:r>
                        <a:rPr lang="es-419" sz="1000" b="1" u="sng" kern="1200" baseline="0" noProof="0" dirty="0" smtClean="0">
                          <a:solidFill>
                            <a:srgbClr val="C00000"/>
                          </a:solidFill>
                          <a:latin typeface="+mn-lt"/>
                          <a:ea typeface="+mn-ea"/>
                          <a:cs typeface="+mn-cs"/>
                        </a:rPr>
                        <a:t>Escribir una Composición completa o un Discurso </a:t>
                      </a: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s-419" sz="1000" b="1" u="sng" baseline="0" noProof="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s-419" sz="1000" b="1" u="sng" baseline="0" noProof="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s-419" sz="1000" b="1" u="sng" baseline="0" noProof="0" dirty="0" smtClean="0">
                          <a:solidFill>
                            <a:srgbClr val="002060"/>
                          </a:solidFill>
                        </a:rPr>
                        <a:t>Componentes de la parte 2</a:t>
                      </a:r>
                    </a:p>
                    <a:p>
                      <a:pPr>
                        <a:buFont typeface="Arial" pitchFamily="34" charset="0"/>
                        <a:buNone/>
                      </a:pPr>
                      <a:r>
                        <a:rPr lang="es-419" sz="900" b="1" i="0" u="sng" noProof="0" dirty="0" smtClean="0">
                          <a:solidFill>
                            <a:srgbClr val="002060"/>
                          </a:solidFill>
                          <a:effectLst/>
                        </a:rPr>
                        <a:t>Planificar</a:t>
                      </a:r>
                      <a:endParaRPr lang="es-419" sz="900" noProof="0" dirty="0" smtClean="0">
                        <a:solidFill>
                          <a:srgbClr val="C00000"/>
                        </a:solidFill>
                      </a:endParaRPr>
                    </a:p>
                    <a:p>
                      <a:pPr marL="171450" indent="0">
                        <a:buFont typeface="Arial" pitchFamily="34" charset="0"/>
                        <a:buNone/>
                      </a:pPr>
                      <a:r>
                        <a:rPr lang="es-419" sz="900" noProof="0" dirty="0" smtClean="0">
                          <a:solidFill>
                            <a:schemeClr val="tx1"/>
                          </a:solidFill>
                        </a:rPr>
                        <a:t>Los estudiantes revisan notas y fuentes, y planifican su composición. </a:t>
                      </a:r>
                      <a:endParaRPr lang="es-419" sz="900" noProof="0" dirty="0" smtClean="0">
                        <a:solidFill>
                          <a:srgbClr val="C00000"/>
                        </a:solidFill>
                      </a:endParaRPr>
                    </a:p>
                    <a:p>
                      <a:pPr>
                        <a:buFont typeface="Arial" pitchFamily="34" charset="0"/>
                        <a:buNone/>
                      </a:pPr>
                      <a:r>
                        <a:rPr lang="es-419" sz="900" b="1" u="sng" noProof="0" dirty="0" smtClean="0">
                          <a:solidFill>
                            <a:srgbClr val="002060"/>
                          </a:solidFill>
                        </a:rPr>
                        <a:t>Escribir,</a:t>
                      </a:r>
                      <a:r>
                        <a:rPr lang="es-419" sz="900" b="1" u="sng" baseline="0" noProof="0" dirty="0" smtClean="0">
                          <a:solidFill>
                            <a:srgbClr val="002060"/>
                          </a:solidFill>
                        </a:rPr>
                        <a:t> Revisar, Editar</a:t>
                      </a:r>
                      <a:endParaRPr lang="es-419" sz="900" b="1" u="sng" noProof="0" dirty="0" smtClean="0">
                        <a:solidFill>
                          <a:srgbClr val="002060"/>
                        </a:solidFill>
                      </a:endParaRPr>
                    </a:p>
                    <a:p>
                      <a:pPr marL="169863" indent="-169863">
                        <a:buFont typeface="Arial" pitchFamily="34" charset="0"/>
                        <a:buNone/>
                      </a:pPr>
                      <a:r>
                        <a:rPr lang="es-419" sz="900" b="0" u="none" baseline="0" noProof="0" dirty="0" smtClean="0">
                          <a:solidFill>
                            <a:schemeClr val="tx1"/>
                          </a:solidFill>
                        </a:rPr>
                        <a:t>       Los estudiantes  escriben un borrador, revisan y editan su escrito. </a:t>
                      </a:r>
                    </a:p>
                    <a:p>
                      <a:pPr marL="171450" indent="0">
                        <a:buFont typeface="Arial" pitchFamily="34" charset="0"/>
                        <a:buNone/>
                      </a:pPr>
                      <a:r>
                        <a:rPr lang="es-419" sz="900" b="0" u="none" baseline="0" noProof="0" dirty="0" smtClean="0">
                          <a:solidFill>
                            <a:schemeClr val="tx1"/>
                          </a:solidFill>
                        </a:rPr>
                        <a:t>Las herramientas de procesadores de palabras deben estar disponibles para verificar la ortografía (pero no la gramática).</a:t>
                      </a:r>
                    </a:p>
                    <a:p>
                      <a:pPr marL="171450" indent="0">
                        <a:buFont typeface="Arial" pitchFamily="34" charset="0"/>
                        <a:buNone/>
                      </a:pPr>
                      <a:r>
                        <a:rPr lang="es-ES" sz="900" b="0" u="none" baseline="0" noProof="0" dirty="0" smtClean="0">
                          <a:solidFill>
                            <a:schemeClr val="tx1"/>
                          </a:solidFill>
                        </a:rPr>
                        <a:t>Este protocolo se enfoca en los elementos clave de </a:t>
                      </a:r>
                      <a:r>
                        <a:rPr lang="es-ES" sz="900" b="1" u="none" baseline="0" noProof="0" dirty="0" smtClean="0">
                          <a:solidFill>
                            <a:schemeClr val="tx1"/>
                          </a:solidFill>
                        </a:rPr>
                        <a:t>escribir un artículo de opinión:</a:t>
                      </a:r>
                    </a:p>
                    <a:p>
                      <a:pPr marL="168275" indent="-168275">
                        <a:buFont typeface="+mj-lt"/>
                        <a:buAutoNum type="arabicPeriod"/>
                      </a:pPr>
                      <a:r>
                        <a:rPr lang="es-419" sz="900" b="1" dirty="0" smtClean="0">
                          <a:solidFill>
                            <a:schemeClr val="tx1"/>
                          </a:solidFill>
                          <a:effectLst/>
                          <a:latin typeface="+mn-lt"/>
                          <a:ea typeface="Calibri"/>
                          <a:cs typeface="Times New Roman"/>
                        </a:rPr>
                        <a:t>Establecer</a:t>
                      </a:r>
                      <a:r>
                        <a:rPr lang="es-419" sz="900" b="1" baseline="0" dirty="0" smtClean="0">
                          <a:solidFill>
                            <a:schemeClr val="tx1"/>
                          </a:solidFill>
                          <a:effectLst/>
                          <a:latin typeface="+mn-lt"/>
                          <a:ea typeface="Calibri"/>
                          <a:cs typeface="Times New Roman"/>
                        </a:rPr>
                        <a:t> el propósito/enfoque</a:t>
                      </a:r>
                      <a:r>
                        <a:rPr lang="es-419" sz="900" b="0" dirty="0" smtClean="0">
                          <a:solidFill>
                            <a:schemeClr val="tx1"/>
                          </a:solidFill>
                          <a:effectLst/>
                          <a:latin typeface="+mn-lt"/>
                          <a:ea typeface="Calibri"/>
                          <a:cs typeface="Times New Roman"/>
                        </a:rPr>
                        <a:t>:  ¿Estableces tu opinión claramente?  ¿Te mantienes en el tema?</a:t>
                      </a:r>
                    </a:p>
                    <a:p>
                      <a:pPr marL="168275" indent="-168275">
                        <a:buFont typeface="+mj-lt"/>
                        <a:buAutoNum type="arabicPeriod"/>
                      </a:pPr>
                      <a:r>
                        <a:rPr lang="es-419" sz="900" b="1" dirty="0" smtClean="0">
                          <a:solidFill>
                            <a:schemeClr val="tx1"/>
                          </a:solidFill>
                          <a:effectLst/>
                          <a:latin typeface="+mn-lt"/>
                          <a:ea typeface="Calibri"/>
                          <a:cs typeface="Times New Roman"/>
                        </a:rPr>
                        <a:t>Organización</a:t>
                      </a:r>
                      <a:r>
                        <a:rPr lang="es-419" sz="900" b="0" dirty="0" smtClean="0">
                          <a:solidFill>
                            <a:schemeClr val="tx1"/>
                          </a:solidFill>
                          <a:effectLst/>
                          <a:latin typeface="+mn-lt"/>
                          <a:ea typeface="Calibri"/>
                          <a:cs typeface="Times New Roman"/>
                        </a:rPr>
                        <a:t>:  ¿Fluyen tus ideas lógicamente</a:t>
                      </a:r>
                      <a:r>
                        <a:rPr lang="es-419" sz="900" b="0" baseline="0" dirty="0" smtClean="0">
                          <a:solidFill>
                            <a:schemeClr val="tx1"/>
                          </a:solidFill>
                          <a:effectLst/>
                          <a:latin typeface="+mn-lt"/>
                          <a:ea typeface="Calibri"/>
                          <a:cs typeface="Times New Roman"/>
                        </a:rPr>
                        <a:t> desde la introducción hasta  la conclusión</a:t>
                      </a:r>
                      <a:r>
                        <a:rPr lang="es-419" sz="900" b="0" dirty="0" smtClean="0">
                          <a:solidFill>
                            <a:schemeClr val="tx1"/>
                          </a:solidFill>
                          <a:effectLst/>
                          <a:latin typeface="+mn-lt"/>
                          <a:ea typeface="Calibri"/>
                          <a:cs typeface="Times New Roman"/>
                        </a:rPr>
                        <a:t>?  ¿Utilizas transiciones efectivas?</a:t>
                      </a:r>
                    </a:p>
                    <a:p>
                      <a:pPr marL="168275" indent="-168275">
                        <a:buFont typeface="+mj-lt"/>
                        <a:buAutoNum type="arabicPeriod"/>
                      </a:pPr>
                      <a:r>
                        <a:rPr lang="es-419" sz="900" b="1" dirty="0" smtClean="0">
                          <a:solidFill>
                            <a:schemeClr val="tx1"/>
                          </a:solidFill>
                          <a:effectLst/>
                          <a:latin typeface="+mn-lt"/>
                          <a:ea typeface="Calibri"/>
                          <a:cs typeface="Times New Roman"/>
                        </a:rPr>
                        <a:t>Elaboración</a:t>
                      </a:r>
                      <a:r>
                        <a:rPr lang="es-419" sz="900" b="1" baseline="0" dirty="0" smtClean="0">
                          <a:solidFill>
                            <a:schemeClr val="tx1"/>
                          </a:solidFill>
                          <a:effectLst/>
                          <a:latin typeface="+mn-lt"/>
                          <a:ea typeface="Calibri"/>
                          <a:cs typeface="Times New Roman"/>
                        </a:rPr>
                        <a:t> de evidencia:  </a:t>
                      </a:r>
                      <a:r>
                        <a:rPr lang="es-419" sz="900" b="0" baseline="0" dirty="0" smtClean="0">
                          <a:solidFill>
                            <a:schemeClr val="tx1"/>
                          </a:solidFill>
                          <a:effectLst/>
                          <a:latin typeface="+mn-lt"/>
                          <a:ea typeface="Calibri"/>
                          <a:cs typeface="Times New Roman"/>
                        </a:rPr>
                        <a:t>¿Proporcionas evidencias sobre tus opiniones tomadas de las fuentes de información, y elaboras utilizando información específica?</a:t>
                      </a:r>
                    </a:p>
                    <a:p>
                      <a:pPr marL="168275" indent="-168275">
                        <a:buFont typeface="+mj-lt"/>
                        <a:buAutoNum type="arabicPeriod"/>
                      </a:pPr>
                      <a:r>
                        <a:rPr lang="es-419" sz="900" b="1" baseline="0" dirty="0" smtClean="0">
                          <a:solidFill>
                            <a:schemeClr val="tx1"/>
                          </a:solidFill>
                          <a:effectLst/>
                          <a:latin typeface="+mn-lt"/>
                          <a:ea typeface="Calibri"/>
                          <a:cs typeface="Times New Roman"/>
                        </a:rPr>
                        <a:t>Lenguaje y Vocabulario: </a:t>
                      </a:r>
                      <a:r>
                        <a:rPr lang="es-419" sz="900" b="0" baseline="0" dirty="0" smtClean="0">
                          <a:solidFill>
                            <a:schemeClr val="tx1"/>
                          </a:solidFill>
                          <a:effectLst/>
                          <a:latin typeface="+mn-lt"/>
                          <a:ea typeface="Calibri"/>
                          <a:cs typeface="Times New Roman"/>
                        </a:rPr>
                        <a:t> ¿Expresas tus ideas efectivamente?  ¿Utilizas un lenguaje preciso que es apropiado para tu público y tu propósito?</a:t>
                      </a:r>
                    </a:p>
                    <a:p>
                      <a:pPr marL="168275" indent="-168275">
                        <a:buFont typeface="+mj-lt"/>
                        <a:buAutoNum type="arabicPeriod"/>
                      </a:pPr>
                      <a:r>
                        <a:rPr lang="es-419" sz="900" b="1" baseline="0" dirty="0" smtClean="0">
                          <a:solidFill>
                            <a:schemeClr val="tx1"/>
                          </a:solidFill>
                          <a:effectLst/>
                          <a:latin typeface="+mn-lt"/>
                          <a:ea typeface="Calibri"/>
                          <a:cs typeface="Times New Roman"/>
                        </a:rPr>
                        <a:t>Convenciones: </a:t>
                      </a:r>
                      <a:r>
                        <a:rPr lang="es-419" sz="900" b="0" baseline="0" dirty="0" smtClean="0">
                          <a:solidFill>
                            <a:schemeClr val="tx1"/>
                          </a:solidFill>
                          <a:effectLst/>
                          <a:latin typeface="+mn-lt"/>
                          <a:ea typeface="Calibri"/>
                          <a:cs typeface="Times New Roman"/>
                        </a:rPr>
                        <a:t> ¿Utilizas correctamente los signos de puntuación, letras mayúsculas y la ortografía?</a:t>
                      </a:r>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4" name="TextBox 3"/>
          <p:cNvSpPr txBox="1"/>
          <p:nvPr/>
        </p:nvSpPr>
        <p:spPr>
          <a:xfrm>
            <a:off x="453571" y="399143"/>
            <a:ext cx="6945086" cy="1666369"/>
          </a:xfrm>
          <a:prstGeom prst="rect">
            <a:avLst/>
          </a:prstGeom>
          <a:noFill/>
        </p:spPr>
        <p:txBody>
          <a:bodyPr wrap="square" lIns="101231" tIns="50617" rIns="101231" bIns="50617" rtlCol="0">
            <a:spAutoFit/>
          </a:bodyPr>
          <a:lstStyle/>
          <a:p>
            <a:pPr lvl="0"/>
            <a:r>
              <a:rPr lang="es-ES" sz="1781" b="1" u="sng" dirty="0">
                <a:solidFill>
                  <a:prstClr val="black"/>
                </a:solidFill>
              </a:rPr>
              <a:t>Instrucciones</a:t>
            </a:r>
            <a:endParaRPr lang="es-ES" sz="1571" dirty="0"/>
          </a:p>
          <a:p>
            <a:r>
              <a:rPr lang="es-ES" sz="1048" dirty="0"/>
              <a:t>Las evaluaciones del HSD para las escuela primarias no son programadas, ni </a:t>
            </a:r>
            <a:r>
              <a:rPr lang="es-ES" sz="1048" dirty="0" smtClean="0"/>
              <a:t>son por </a:t>
            </a:r>
            <a:r>
              <a:rPr lang="es-ES" sz="1048" dirty="0"/>
              <a:t>tiempo. Son una herramienta que proveen información para la toma de decisiones de instrucción. No es la intención de estas evaluaciones que los estudiantes "adivinen y comprueben" las respuestas sólo para terminar una evaluación.</a:t>
            </a:r>
            <a:br>
              <a:rPr lang="es-ES" sz="1048" dirty="0"/>
            </a:br>
            <a:r>
              <a:rPr lang="es-ES" sz="1048" dirty="0"/>
              <a:t/>
            </a:r>
            <a:br>
              <a:rPr lang="es-ES" sz="1048" dirty="0"/>
            </a:br>
            <a:r>
              <a:rPr lang="es-ES" sz="1048" dirty="0"/>
              <a:t>Todos los estudiantes deben “progresar hasta" tomar las evaluaciones independientemente, pero muchos necesitarán estrategias que los ayuden a desarrollar académicamente. Si los estudiantes </a:t>
            </a:r>
            <a:r>
              <a:rPr lang="es-ES" sz="1048" b="1" dirty="0"/>
              <a:t>no están </a:t>
            </a:r>
            <a:r>
              <a:rPr lang="es-ES" sz="1048" dirty="0"/>
              <a:t>leyendo al nivel de grado y no pueden leer el texto, </a:t>
            </a:r>
            <a:r>
              <a:rPr lang="es-ES" sz="1048" b="1" dirty="0"/>
              <a:t>por favor, lea los cuentos </a:t>
            </a:r>
            <a:r>
              <a:rPr lang="es-ES" sz="1048" dirty="0"/>
              <a:t>a los estudiantes y haga las preguntas. Permita a los estudiantes leer las partes del texto que puedan. Favor de tomar en cuenta el nivel de diferenciación que un estudiante necesita</a:t>
            </a:r>
            <a:r>
              <a:rPr lang="es-ES" sz="1048" dirty="0" smtClean="0"/>
              <a:t>.</a:t>
            </a:r>
            <a:endParaRPr lang="es-ES" sz="1048" dirty="0"/>
          </a:p>
        </p:txBody>
      </p:sp>
      <p:sp>
        <p:nvSpPr>
          <p:cNvPr id="6" name="Rectangle 5"/>
          <p:cNvSpPr/>
          <p:nvPr/>
        </p:nvSpPr>
        <p:spPr>
          <a:xfrm>
            <a:off x="5029200" y="104668"/>
            <a:ext cx="2623699"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6701" tIns="53350" rIns="106701" bIns="53350" rtlCol="0" anchor="t"/>
          <a:lstStyle/>
          <a:p>
            <a:r>
              <a:rPr lang="es-ES" sz="1257" b="1" dirty="0">
                <a:solidFill>
                  <a:schemeClr val="tx1"/>
                </a:solidFill>
              </a:rPr>
              <a:t>Ordenar en la Imprenta de HSD…</a:t>
            </a:r>
          </a:p>
          <a:p>
            <a:r>
              <a:rPr lang="es-ES" sz="943" dirty="0">
                <a:solidFill>
                  <a:schemeClr val="tx1"/>
                </a:solidFill>
                <a:hlinkClick r:id="rId3"/>
              </a:rPr>
              <a:t>http://www.hsd.k12.or.us/Departments/PrintShop/WebSubmissionForms.aspx</a:t>
            </a:r>
            <a:endParaRPr lang="es-ES" sz="943" dirty="0">
              <a:solidFill>
                <a:schemeClr val="tx1"/>
              </a:solidFill>
            </a:endParaRPr>
          </a:p>
          <a:p>
            <a:endParaRPr lang="es-ES" sz="943" dirty="0">
              <a:solidFill>
                <a:schemeClr val="tx1"/>
              </a:solidFill>
            </a:endParaRPr>
          </a:p>
        </p:txBody>
      </p:sp>
      <p:sp>
        <p:nvSpPr>
          <p:cNvPr id="2" name="Rectangle 1"/>
          <p:cNvSpPr/>
          <p:nvPr/>
        </p:nvSpPr>
        <p:spPr>
          <a:xfrm>
            <a:off x="613228" y="2873828"/>
            <a:ext cx="6786994" cy="646331"/>
          </a:xfrm>
          <a:prstGeom prst="rect">
            <a:avLst/>
          </a:prstGeom>
        </p:spPr>
        <p:txBody>
          <a:bodyPr wrap="square" lIns="90880" tIns="45440" rIns="90880" bIns="45440">
            <a:spAutoFit/>
          </a:bodyPr>
          <a:lstStyle/>
          <a:p>
            <a:pPr algn="ctr"/>
            <a:r>
              <a:rPr lang="es-ES" sz="1362" b="1"/>
              <a:t>About this Assessment</a:t>
            </a:r>
          </a:p>
          <a:p>
            <a:endParaRPr lang="es-ES" sz="1048" b="1"/>
          </a:p>
          <a:p>
            <a:r>
              <a:rPr lang="es-ES" sz="1048" b="1"/>
              <a:t>This assessment includes:  </a:t>
            </a:r>
            <a:r>
              <a:rPr lang="es-ES" sz="1048"/>
              <a:t>Selected-Response, Constructed-Response, and a Performance Task.</a:t>
            </a:r>
          </a:p>
        </p:txBody>
      </p:sp>
      <p:graphicFrame>
        <p:nvGraphicFramePr>
          <p:cNvPr id="3" name="Table 2"/>
          <p:cNvGraphicFramePr>
            <a:graphicFrameLocks noGrp="1"/>
          </p:cNvGraphicFramePr>
          <p:nvPr>
            <p:extLst>
              <p:ext uri="{D42A27DB-BD31-4B8C-83A1-F6EECF244321}">
                <p14:modId xmlns:p14="http://schemas.microsoft.com/office/powerpoint/2010/main" val="4044289389"/>
              </p:ext>
            </p:extLst>
          </p:nvPr>
        </p:nvGraphicFramePr>
        <p:xfrm>
          <a:off x="499296" y="2541928"/>
          <a:ext cx="6705600" cy="1460863"/>
        </p:xfrm>
        <a:graphic>
          <a:graphicData uri="http://schemas.openxmlformats.org/drawingml/2006/table">
            <a:tbl>
              <a:tblPr firstRow="1" bandRow="1">
                <a:tableStyleId>{5940675A-B579-460E-94D1-54222C63F5DA}</a:tableStyleId>
              </a:tblPr>
              <a:tblGrid>
                <a:gridCol w="1995714"/>
                <a:gridCol w="3033486"/>
                <a:gridCol w="1676400"/>
              </a:tblGrid>
              <a:tr h="411480">
                <a:tc gridSpan="3">
                  <a:txBody>
                    <a:bodyPr/>
                    <a:lstStyle/>
                    <a:p>
                      <a:pPr algn="ctr"/>
                      <a:r>
                        <a:rPr lang="es-ES" sz="1200" b="1" noProof="0" dirty="0" smtClean="0"/>
                        <a:t>Tipos de rúbricas de respuestas construidas de SBAC en esta evaluación</a:t>
                      </a:r>
                      <a:endParaRPr lang="es-ES" sz="1200" b="1" baseline="0" noProof="0" dirty="0" smtClean="0"/>
                    </a:p>
                    <a:p>
                      <a:pPr algn="ctr"/>
                      <a:r>
                        <a:rPr lang="es-ES" sz="900" b="1" baseline="0" noProof="0" dirty="0" smtClean="0">
                          <a:hlinkClick r:id="rId4"/>
                        </a:rPr>
                        <a:t>http://www.livebinders.com/play/play?id=774846</a:t>
                      </a:r>
                      <a:endParaRPr lang="es-ES" sz="900" b="1" baseline="0" noProof="0" dirty="0" smtClean="0"/>
                    </a:p>
                  </a:txBody>
                  <a:tcPr marL="90159" marR="90159" anchor="ctr">
                    <a:solidFill>
                      <a:schemeClr val="bg1"/>
                    </a:solidFill>
                  </a:tcPr>
                </a:tc>
                <a:tc hMerge="1">
                  <a:txBody>
                    <a:bodyPr/>
                    <a:lstStyle/>
                    <a:p>
                      <a:endParaRPr lang="en-US"/>
                    </a:p>
                  </a:txBody>
                  <a:tcPr/>
                </a:tc>
                <a:tc hMerge="1">
                  <a:txBody>
                    <a:bodyPr/>
                    <a:lstStyle/>
                    <a:p>
                      <a:endParaRPr lang="en-US" dirty="0"/>
                    </a:p>
                  </a:txBody>
                  <a:tcPr/>
                </a:tc>
              </a:tr>
              <a:tr h="1049383">
                <a:tc>
                  <a:txBody>
                    <a:bodyPr/>
                    <a:lstStyle/>
                    <a:p>
                      <a:pPr algn="l"/>
                      <a:r>
                        <a:rPr lang="es-ES" sz="1000" b="1" noProof="0" dirty="0" smtClean="0"/>
                        <a:t>Lectura</a:t>
                      </a:r>
                    </a:p>
                    <a:p>
                      <a:pPr marL="114300" indent="-114300" algn="l">
                        <a:buFont typeface="Arial" panose="020B0604020202020204" pitchFamily="34" charset="0"/>
                        <a:buChar char="•"/>
                      </a:pPr>
                      <a:r>
                        <a:rPr lang="es-ES" sz="1000" b="0" noProof="0" dirty="0" smtClean="0"/>
                        <a:t>2 Puntos por respuesta corta</a:t>
                      </a:r>
                    </a:p>
                    <a:p>
                      <a:pPr marL="114300" indent="-114300" algn="l">
                        <a:buFont typeface="Arial" panose="020B0604020202020204" pitchFamily="34" charset="0"/>
                        <a:buChar char="•"/>
                      </a:pPr>
                      <a:r>
                        <a:rPr lang="es-ES" sz="1000" b="0" noProof="0" dirty="0" smtClean="0"/>
                        <a:t>2-3 Puntos por respuesta extendida</a:t>
                      </a:r>
                    </a:p>
                  </a:txBody>
                  <a:tcPr marL="90159" marR="90159">
                    <a:solidFill>
                      <a:schemeClr val="bg1"/>
                    </a:solidFill>
                  </a:tcPr>
                </a:tc>
                <a:tc>
                  <a:txBody>
                    <a:bodyPr/>
                    <a:lstStyle/>
                    <a:p>
                      <a:pPr algn="l"/>
                      <a:r>
                        <a:rPr lang="es-ES" sz="1000" b="1" noProof="0" dirty="0" smtClean="0"/>
                        <a:t>Escritura</a:t>
                      </a:r>
                    </a:p>
                    <a:p>
                      <a:pPr marL="114300" indent="-114300" algn="l">
                        <a:buFont typeface="Arial" panose="020B0604020202020204" pitchFamily="34" charset="0"/>
                        <a:buChar char="•"/>
                      </a:pPr>
                      <a:r>
                        <a:rPr lang="es-ES" sz="1000" b="0" noProof="0" dirty="0" smtClean="0"/>
                        <a:t>Rúbrica de 4 puntos:</a:t>
                      </a:r>
                      <a:r>
                        <a:rPr lang="es-ES" sz="1000" b="0" baseline="0" noProof="0" dirty="0" smtClean="0"/>
                        <a:t> Composición completa (Tarea de Rendimiento)</a:t>
                      </a:r>
                      <a:endParaRPr lang="es-ES" sz="1000" b="0" noProof="0" dirty="0" smtClean="0"/>
                    </a:p>
                    <a:p>
                      <a:pPr marL="114300" indent="-114300" algn="l">
                        <a:buFont typeface="Arial" panose="020B0604020202020204" pitchFamily="34" charset="0"/>
                        <a:buChar char="•"/>
                      </a:pPr>
                      <a:r>
                        <a:rPr lang="es-ES" sz="1000" b="0" noProof="0" dirty="0" smtClean="0"/>
                        <a:t>Rúbrica de 2-3 puntos:</a:t>
                      </a:r>
                      <a:r>
                        <a:rPr lang="es-ES" sz="1000" b="0" baseline="0" noProof="0" dirty="0" smtClean="0"/>
                        <a:t> Escrito breve (1-2 párrafos)</a:t>
                      </a:r>
                    </a:p>
                    <a:p>
                      <a:pPr marL="114300" indent="-114300" algn="l">
                        <a:buFont typeface="Arial" panose="020B0604020202020204" pitchFamily="34" charset="0"/>
                        <a:buChar char="•"/>
                      </a:pPr>
                      <a:r>
                        <a:rPr lang="es-ES" sz="1000" b="0" noProof="0" dirty="0" smtClean="0"/>
                        <a:t>Rúbrica de 2-3 puntos</a:t>
                      </a:r>
                      <a:r>
                        <a:rPr lang="es-ES" sz="1000" b="0" baseline="0" noProof="0" dirty="0" smtClean="0"/>
                        <a:t>): Escribe para revisar (según se necesite)</a:t>
                      </a:r>
                      <a:endParaRPr lang="es-ES" sz="1000" b="0" noProof="0" dirty="0" smtClean="0"/>
                    </a:p>
                  </a:txBody>
                  <a:tcPr marL="90159" marR="90159">
                    <a:solidFill>
                      <a:schemeClr val="bg1"/>
                    </a:solidFill>
                  </a:tcPr>
                </a:tc>
                <a:tc>
                  <a:txBody>
                    <a:bodyPr/>
                    <a:lstStyle/>
                    <a:p>
                      <a:pPr algn="l"/>
                      <a:r>
                        <a:rPr lang="es-ES" sz="1000" b="1" noProof="0" dirty="0" smtClean="0"/>
                        <a:t>Investigación</a:t>
                      </a:r>
                    </a:p>
                    <a:p>
                      <a:pPr marL="114300" indent="-114300" algn="l">
                        <a:buFont typeface="Arial" panose="020B0604020202020204" pitchFamily="34" charset="0"/>
                        <a:buChar char="•"/>
                      </a:pPr>
                      <a:r>
                        <a:rPr lang="es-ES" sz="1000" b="0" noProof="0" dirty="0" smtClean="0"/>
                        <a:t>Rúbrica de 2</a:t>
                      </a:r>
                      <a:r>
                        <a:rPr lang="es-ES" sz="1000" b="0" baseline="0" noProof="0" dirty="0" smtClean="0"/>
                        <a:t> p</a:t>
                      </a:r>
                      <a:r>
                        <a:rPr lang="es-ES" sz="1000" b="0" noProof="0" dirty="0" smtClean="0"/>
                        <a:t>untos: Midiendo el uso de la destreza de Investigación</a:t>
                      </a:r>
                      <a:endParaRPr lang="es-ES" sz="1000" b="0" noProof="0" dirty="0"/>
                    </a:p>
                  </a:txBody>
                  <a:tcPr marL="90159" marR="90159">
                    <a:solidFill>
                      <a:schemeClr val="bg1"/>
                    </a:solidFill>
                  </a:tcPr>
                </a:tc>
              </a:tr>
            </a:tbl>
          </a:graphicData>
        </a:graphic>
      </p:graphicFrame>
      <p:sp>
        <p:nvSpPr>
          <p:cNvPr id="8" name="Rectangle 7"/>
          <p:cNvSpPr/>
          <p:nvPr/>
        </p:nvSpPr>
        <p:spPr>
          <a:xfrm>
            <a:off x="453571" y="9180286"/>
            <a:ext cx="7104743" cy="547809"/>
          </a:xfrm>
          <a:prstGeom prst="rect">
            <a:avLst/>
          </a:prstGeom>
          <a:noFill/>
        </p:spPr>
        <p:txBody>
          <a:bodyPr wrap="square" lIns="90880" tIns="45440" rIns="90880" bIns="45440">
            <a:spAutoFit/>
          </a:bodyPr>
          <a:lstStyle/>
          <a:p>
            <a:r>
              <a:rPr lang="es-MX" sz="943" b="1" dirty="0"/>
              <a:t>No hay preguntas/elementos de tecnología (TE). Nota:  Se </a:t>
            </a:r>
            <a:r>
              <a:rPr lang="es-MX" sz="943" b="1" u="sng" dirty="0"/>
              <a:t>recomienda</a:t>
            </a:r>
            <a:r>
              <a:rPr lang="es-MX" sz="943" b="1" dirty="0"/>
              <a:t> enfáticamente que los estudiantes tengan experiencia con los siguientes tipos de </a:t>
            </a:r>
            <a:r>
              <a:rPr lang="es-MX" sz="943" b="1" dirty="0" smtClean="0"/>
              <a:t>tareas </a:t>
            </a:r>
            <a:r>
              <a:rPr lang="es-MX" sz="943" b="1" dirty="0"/>
              <a:t>en varios lugares de práctica educativa en línea (internet), ya que éstas no  están en las evaluaciones de primaria del HSD: </a:t>
            </a:r>
            <a:r>
              <a:rPr lang="es-MX" sz="943" i="1" dirty="0"/>
              <a:t>reordenar texto, seleccionar y cambiar texto, seleccionar texto, seleccionar de un menú desplegable (</a:t>
            </a:r>
            <a:r>
              <a:rPr lang="es-MX" sz="838" i="1" dirty="0" err="1"/>
              <a:t>drop-down</a:t>
            </a:r>
            <a:r>
              <a:rPr lang="es-MX" sz="943" i="1" dirty="0"/>
              <a:t>).</a:t>
            </a:r>
          </a:p>
        </p:txBody>
      </p:sp>
      <p:sp>
        <p:nvSpPr>
          <p:cNvPr id="9" name="Rectangle 8"/>
          <p:cNvSpPr/>
          <p:nvPr/>
        </p:nvSpPr>
        <p:spPr>
          <a:xfrm>
            <a:off x="532617" y="2047782"/>
            <a:ext cx="6786994" cy="514155"/>
          </a:xfrm>
          <a:prstGeom prst="rect">
            <a:avLst/>
          </a:prstGeom>
        </p:spPr>
        <p:txBody>
          <a:bodyPr wrap="square" lIns="90880" tIns="45440" rIns="90880" bIns="45440">
            <a:spAutoFit/>
          </a:bodyPr>
          <a:lstStyle/>
          <a:p>
            <a:pPr algn="ctr"/>
            <a:r>
              <a:rPr lang="es-ES" sz="1362" b="1" dirty="0"/>
              <a:t>Acerca de esta evaluación</a:t>
            </a:r>
          </a:p>
          <a:p>
            <a:endParaRPr lang="es-ES" sz="210" b="1" dirty="0"/>
          </a:p>
          <a:p>
            <a:r>
              <a:rPr lang="es-ES" sz="1048" b="1" dirty="0"/>
              <a:t>Esta evaluación incluye:  </a:t>
            </a:r>
            <a:r>
              <a:rPr lang="es-ES" sz="1048" dirty="0"/>
              <a:t>Respuestas de selección múltiple, Respuesta construida y una Tarea de Rendimiento.</a:t>
            </a:r>
          </a:p>
        </p:txBody>
      </p:sp>
      <p:sp>
        <p:nvSpPr>
          <p:cNvPr id="10" name="Rectangle 9"/>
          <p:cNvSpPr/>
          <p:nvPr/>
        </p:nvSpPr>
        <p:spPr>
          <a:xfrm>
            <a:off x="7188005" y="9678656"/>
            <a:ext cx="263213" cy="276999"/>
          </a:xfrm>
          <a:prstGeom prst="rect">
            <a:avLst/>
          </a:prstGeom>
        </p:spPr>
        <p:txBody>
          <a:bodyPr wrap="none">
            <a:spAutoFit/>
          </a:bodyPr>
          <a:lstStyle/>
          <a:p>
            <a:pPr lvl="0" algn="r"/>
            <a:r>
              <a:rPr lang="es-419" sz="1200" dirty="0" smtClean="0">
                <a:solidFill>
                  <a:prstClr val="black">
                    <a:tint val="75000"/>
                  </a:prstClr>
                </a:solidFill>
              </a:rPr>
              <a:t>5</a:t>
            </a:r>
            <a:endParaRPr lang="es-419" sz="1200" dirty="0">
              <a:solidFill>
                <a:prstClr val="black">
                  <a:tint val="75000"/>
                </a:prstClr>
              </a:solidFill>
            </a:endParaRPr>
          </a:p>
        </p:txBody>
      </p:sp>
    </p:spTree>
    <p:extLst>
      <p:ext uri="{BB962C8B-B14F-4D97-AF65-F5344CB8AC3E}">
        <p14:creationId xmlns:p14="http://schemas.microsoft.com/office/powerpoint/2010/main" val="1314486061"/>
      </p:ext>
    </p:extLst>
  </p:cSld>
  <p:clrMapOvr>
    <a:masterClrMapping/>
  </p:clrMapOvr>
  <p:transition advTm="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3637" y="306569"/>
            <a:ext cx="6865257" cy="8803436"/>
          </a:xfrm>
          <a:prstGeom prst="rect">
            <a:avLst/>
          </a:prstGeom>
          <a:noFill/>
        </p:spPr>
        <p:txBody>
          <a:bodyPr wrap="square" rtlCol="0">
            <a:spAutoFit/>
          </a:bodyPr>
          <a:lstStyle/>
          <a:p>
            <a:pPr algn="ctr"/>
            <a:r>
              <a:rPr lang="es-419" sz="1578" b="1" u="sng" dirty="0"/>
              <a:t>Pre-evaluación y Progresiones de aprendizaje</a:t>
            </a:r>
          </a:p>
          <a:p>
            <a:pPr algn="ctr"/>
            <a:endParaRPr lang="es-419" sz="1100" b="1" u="sng" dirty="0"/>
          </a:p>
          <a:p>
            <a:r>
              <a:rPr lang="es-419" sz="1183" dirty="0"/>
              <a:t>Las </a:t>
            </a:r>
            <a:r>
              <a:rPr lang="es-419" sz="1183" b="1" u="sng" dirty="0"/>
              <a:t>pre-evaluaciones</a:t>
            </a:r>
            <a:r>
              <a:rPr lang="es-419" sz="1183" dirty="0"/>
              <a:t> son particularmente únicas.</a:t>
            </a:r>
          </a:p>
          <a:p>
            <a:endParaRPr lang="es-419" sz="789" dirty="0"/>
          </a:p>
          <a:p>
            <a:r>
              <a:rPr lang="es-419" sz="1183" dirty="0"/>
              <a:t>Ellas miden el progreso </a:t>
            </a:r>
            <a:r>
              <a:rPr lang="es-419" sz="1183" b="1" i="1" u="sng" dirty="0">
                <a:effectLst>
                  <a:outerShdw blurRad="38100" dist="38100" dir="2700000" algn="tl">
                    <a:srgbClr val="000000">
                      <a:alpha val="43137"/>
                    </a:srgbClr>
                  </a:outerShdw>
                </a:effectLst>
              </a:rPr>
              <a:t>hacia un estándar. </a:t>
            </a:r>
          </a:p>
          <a:p>
            <a:endParaRPr lang="es-419" sz="789" dirty="0"/>
          </a:p>
          <a:p>
            <a:r>
              <a:rPr lang="es-419" sz="1183" dirty="0"/>
              <a:t>Diferentes a los </a:t>
            </a:r>
            <a:r>
              <a:rPr lang="es-419" sz="1183" dirty="0" err="1"/>
              <a:t>CFAs</a:t>
            </a:r>
            <a:r>
              <a:rPr lang="es-419" sz="1183" dirty="0"/>
              <a:t> (</a:t>
            </a:r>
            <a:r>
              <a:rPr lang="es-419" sz="1183" b="1" i="1" u="sng" dirty="0" err="1"/>
              <a:t>C</a:t>
            </a:r>
            <a:r>
              <a:rPr lang="es-419" sz="1183" i="1" dirty="0" err="1"/>
              <a:t>ommon</a:t>
            </a:r>
            <a:r>
              <a:rPr lang="es-419" sz="1183" i="1" dirty="0"/>
              <a:t> </a:t>
            </a:r>
            <a:r>
              <a:rPr lang="es-419" sz="1183" b="1" i="1" u="sng" dirty="0" err="1"/>
              <a:t>F</a:t>
            </a:r>
            <a:r>
              <a:rPr lang="es-419" sz="1183" i="1" dirty="0" err="1"/>
              <a:t>ormative</a:t>
            </a:r>
            <a:r>
              <a:rPr lang="es-419" sz="1183" i="1" dirty="0"/>
              <a:t> </a:t>
            </a:r>
            <a:r>
              <a:rPr lang="es-419" sz="1183" b="1" i="1" u="sng" dirty="0" err="1" smtClean="0"/>
              <a:t>A</a:t>
            </a:r>
            <a:r>
              <a:rPr lang="es-419" sz="1183" i="1" dirty="0" err="1" smtClean="0"/>
              <a:t>ssessments</a:t>
            </a:r>
            <a:r>
              <a:rPr lang="es-419" sz="1183" dirty="0"/>
              <a:t>) que miden el dominio del estándar, las pre-evaluaciones son más como un panorama de las fortalezas  y las deficiencias del estudiante, que miden las destrezas y conceptos que este necesita </a:t>
            </a:r>
            <a:r>
              <a:rPr lang="es-419" sz="1183" b="1" i="1" dirty="0"/>
              <a:t>a lo largo del camino </a:t>
            </a:r>
            <a:r>
              <a:rPr lang="es-419" sz="1183" dirty="0"/>
              <a:t>para poder alcanzar el dominio del estándar.</a:t>
            </a:r>
          </a:p>
          <a:p>
            <a:endParaRPr lang="es-419" sz="1183" dirty="0"/>
          </a:p>
          <a:p>
            <a:endParaRPr lang="es-419" sz="1183" dirty="0"/>
          </a:p>
          <a:p>
            <a:endParaRPr lang="es-419" sz="1183"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183" dirty="0"/>
          </a:p>
          <a:p>
            <a:endParaRPr lang="es-419" sz="1183" dirty="0"/>
          </a:p>
          <a:p>
            <a:endParaRPr lang="es-419" sz="1183" dirty="0"/>
          </a:p>
          <a:p>
            <a:endParaRPr lang="es-419" sz="1183" dirty="0"/>
          </a:p>
          <a:p>
            <a:r>
              <a:rPr lang="es-419" sz="1183" dirty="0"/>
              <a:t>¿Qué hay de una post evaluación? No existe una post-evaluación estandarizada.</a:t>
            </a:r>
          </a:p>
          <a:p>
            <a:r>
              <a:rPr lang="es-419" sz="1183" dirty="0"/>
              <a:t>La verdadera medida de cómo los estudiantes están trabajando </a:t>
            </a:r>
            <a:r>
              <a:rPr lang="es-419" sz="1183" b="1" i="1" dirty="0" smtClean="0"/>
              <a:t>“a </a:t>
            </a:r>
            <a:r>
              <a:rPr lang="es-419" sz="1183" b="1" i="1" dirty="0"/>
              <a:t>lo largo del </a:t>
            </a:r>
            <a:r>
              <a:rPr lang="es-419" sz="1183" b="1" i="1" dirty="0" smtClean="0"/>
              <a:t>camino”</a:t>
            </a:r>
            <a:r>
              <a:rPr lang="es-419" sz="1183" dirty="0" smtClean="0"/>
              <a:t>, se </a:t>
            </a:r>
            <a:r>
              <a:rPr lang="es-419" sz="1183" dirty="0"/>
              <a:t>evalúa en el salón de </a:t>
            </a:r>
            <a:r>
              <a:rPr lang="es-419" sz="1183" dirty="0" smtClean="0"/>
              <a:t>clases </a:t>
            </a:r>
            <a:r>
              <a:rPr lang="es-419" sz="1183" dirty="0"/>
              <a:t>durante la instrucción y la evaluación formativa. Por esta razón los </a:t>
            </a:r>
            <a:r>
              <a:rPr lang="es-419" sz="1183" dirty="0" err="1"/>
              <a:t>CFAs</a:t>
            </a:r>
            <a:r>
              <a:rPr lang="es-419" sz="1183" dirty="0"/>
              <a:t> no </a:t>
            </a:r>
            <a:r>
              <a:rPr lang="es-419" sz="1183" dirty="0" smtClean="0"/>
              <a:t>se </a:t>
            </a:r>
            <a:r>
              <a:rPr lang="es-419" sz="1183" dirty="0"/>
              <a:t>llaman post evaluaciones. Los </a:t>
            </a:r>
            <a:r>
              <a:rPr lang="es-419" sz="1183" dirty="0" err="1"/>
              <a:t>CFAs</a:t>
            </a:r>
            <a:r>
              <a:rPr lang="es-419" sz="1183" dirty="0"/>
              <a:t> miden el</a:t>
            </a:r>
            <a:r>
              <a:rPr lang="es-419" sz="1183" i="1" dirty="0"/>
              <a:t> </a:t>
            </a:r>
            <a:r>
              <a:rPr lang="es-419" sz="1183" b="1" i="1" dirty="0" smtClean="0"/>
              <a:t>“objetivo final”</a:t>
            </a:r>
            <a:r>
              <a:rPr lang="es-419" sz="1183" dirty="0" smtClean="0"/>
              <a:t>, </a:t>
            </a:r>
            <a:r>
              <a:rPr lang="es-419" sz="1183" dirty="0"/>
              <a:t>o el dominio del estándar. Sin embargo, sin las pre-evaluaciones, ¿cómo sabríamos en qué enfocar nuestra instrucción a través de cada trimestre?</a:t>
            </a:r>
          </a:p>
          <a:p>
            <a:endParaRPr lang="es-419" sz="789" dirty="0"/>
          </a:p>
          <a:p>
            <a:r>
              <a:rPr lang="es-419" sz="1183" b="1" u="sng" dirty="0"/>
              <a:t>Progresiones de aprendizaje</a:t>
            </a:r>
            <a:r>
              <a:rPr lang="es-419" sz="1183" b="1" dirty="0"/>
              <a:t>: </a:t>
            </a:r>
            <a:r>
              <a:rPr lang="es-419" sz="1183" dirty="0"/>
              <a:t>son el conjunto pronosticado de destrezas necesarias para poder completar la demanda de la tarea requerida de cada estándar. Las progresiones de aprendizaje fueron alineadas a la matriz </a:t>
            </a:r>
            <a:r>
              <a:rPr lang="es-419" sz="1183" dirty="0" err="1"/>
              <a:t>Hess</a:t>
            </a:r>
            <a:r>
              <a:rPr lang="es-419" sz="1183" dirty="0"/>
              <a:t> </a:t>
            </a:r>
            <a:r>
              <a:rPr lang="es-419" sz="1183" b="1" i="1" u="sng" dirty="0" err="1"/>
              <a:t>Cognitive</a:t>
            </a:r>
            <a:r>
              <a:rPr lang="es-419" sz="1183" b="1" i="1" u="sng" dirty="0"/>
              <a:t> Rigor </a:t>
            </a:r>
            <a:r>
              <a:rPr lang="es-419" sz="1183" b="1" i="1" u="sng" dirty="0" err="1"/>
              <a:t>Matrix</a:t>
            </a:r>
            <a:r>
              <a:rPr lang="es-419" sz="1183" b="1" i="1" u="sng" dirty="0"/>
              <a:t>.</a:t>
            </a:r>
          </a:p>
          <a:p>
            <a:endParaRPr lang="es-419" sz="789" dirty="0"/>
          </a:p>
          <a:p>
            <a:r>
              <a:rPr lang="es-419" sz="1183" dirty="0"/>
              <a:t>Las pre-evaluaciones miden el dominio del estudiante que </a:t>
            </a:r>
            <a:r>
              <a:rPr lang="es-419" sz="1183" dirty="0" smtClean="0"/>
              <a:t>se </a:t>
            </a:r>
            <a:r>
              <a:rPr lang="es-419" sz="1183" dirty="0"/>
              <a:t>indican en los recuadros </a:t>
            </a:r>
            <a:r>
              <a:rPr lang="es-419" sz="1183" b="1" dirty="0"/>
              <a:t>morados</a:t>
            </a:r>
            <a:r>
              <a:rPr lang="es-419" sz="1183" dirty="0"/>
              <a:t> (puntos de ajuste). Estos puntos son tareas que nos permiten ajustar la instrucción basado en el rendimiento. Por ejemplo, si un estudiante tiene dificultades en el primer punto de ajuste en color morado (DOK-1, Cf), el maestro tendrá que regresar a las tareas previas al DOK-1 Cf y desarrollar estratégicamente la  instrucción  para cerrar la brecha, </a:t>
            </a:r>
            <a:r>
              <a:rPr lang="es-419" sz="1183" dirty="0" smtClean="0"/>
              <a:t>moviéndose </a:t>
            </a:r>
            <a:r>
              <a:rPr lang="es-419" sz="1183" dirty="0"/>
              <a:t>continuamente hacia adelante hasta el final de la progresión de aprendizaje.</a:t>
            </a:r>
          </a:p>
          <a:p>
            <a:endParaRPr lang="es-419" sz="789" dirty="0"/>
          </a:p>
          <a:p>
            <a:r>
              <a:rPr lang="es-419" sz="1183" dirty="0"/>
              <a:t>Hay una lista de cotejo de las Progresiones de aprendizaje en lectura para cada estándar en cada grado, que </a:t>
            </a:r>
            <a:r>
              <a:rPr lang="es-419" sz="1183" dirty="0" smtClean="0"/>
              <a:t>se </a:t>
            </a:r>
            <a:r>
              <a:rPr lang="es-419" sz="1183" dirty="0"/>
              <a:t>puede utilizar para monitorear el progreso. Está disponible en: </a:t>
            </a:r>
          </a:p>
          <a:p>
            <a:endParaRPr lang="es-419" sz="1183" dirty="0">
              <a:hlinkClick r:id=""/>
            </a:endParaRPr>
          </a:p>
          <a:p>
            <a:pPr algn="ctr"/>
            <a:r>
              <a:rPr lang="es-419" sz="1183" dirty="0">
                <a:hlinkClick r:id=""/>
              </a:rPr>
              <a:t>http://</a:t>
            </a:r>
            <a:r>
              <a:rPr lang="es-419" sz="1183" dirty="0" smtClean="0">
                <a:hlinkClick r:id=""/>
              </a:rPr>
              <a:t>sresource.homestead.com/Grade-2.html</a:t>
            </a:r>
            <a:endParaRPr lang="es-419" sz="1183" dirty="0"/>
          </a:p>
          <a:p>
            <a:endParaRPr lang="es-419" sz="1183" dirty="0"/>
          </a:p>
        </p:txBody>
      </p:sp>
      <p:graphicFrame>
        <p:nvGraphicFramePr>
          <p:cNvPr id="20" name="Table 19"/>
          <p:cNvGraphicFramePr>
            <a:graphicFrameLocks noGrp="1"/>
          </p:cNvGraphicFramePr>
          <p:nvPr>
            <p:extLst/>
          </p:nvPr>
        </p:nvGraphicFramePr>
        <p:xfrm>
          <a:off x="453571" y="3029952"/>
          <a:ext cx="6780440" cy="2056384"/>
        </p:xfrm>
        <a:graphic>
          <a:graphicData uri="http://schemas.openxmlformats.org/drawingml/2006/table">
            <a:tbl>
              <a:tblPr firstRow="1" firstCol="1" bandRow="1"/>
              <a:tblGrid>
                <a:gridCol w="814917"/>
                <a:gridCol w="920608"/>
                <a:gridCol w="890517"/>
                <a:gridCol w="730463"/>
                <a:gridCol w="796798"/>
                <a:gridCol w="706166"/>
                <a:gridCol w="728921"/>
                <a:gridCol w="1192050"/>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208" marR="3420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Dominio</a:t>
                      </a:r>
                      <a:r>
                        <a:rPr lang="en-US" sz="800" b="1" dirty="0" smtClean="0">
                          <a:solidFill>
                            <a:srgbClr val="000000"/>
                          </a:solidFill>
                          <a:effectLst/>
                          <a:latin typeface="Calibri"/>
                          <a:ea typeface="Times New Roman"/>
                          <a:cs typeface="Times New Roman"/>
                        </a:rPr>
                        <a:t> del </a:t>
                      </a:r>
                      <a:r>
                        <a:rPr lang="en-US" sz="800" b="1" dirty="0" err="1" smtClean="0">
                          <a:solidFill>
                            <a:srgbClr val="000000"/>
                          </a:solidFill>
                          <a:effectLst/>
                          <a:latin typeface="Calibri"/>
                          <a:ea typeface="Times New Roman"/>
                          <a:cs typeface="Times New Roman"/>
                        </a:rPr>
                        <a:t>estándar</a:t>
                      </a:r>
                      <a:r>
                        <a:rPr lang="en-US" sz="800" b="1" dirty="0" smtClean="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909499">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Recuerda quién, qué, dónde, cuándo, porqué y cómo, sobre un cuento leído y discutido </a:t>
                      </a:r>
                      <a:r>
                        <a:rPr lang="es-419" sz="800" smtClean="0">
                          <a:solidFill>
                            <a:srgbClr val="000000"/>
                          </a:solidFill>
                          <a:effectLst/>
                          <a:latin typeface="+mn-lt"/>
                          <a:ea typeface="Times New Roman"/>
                          <a:cs typeface="Times New Roman"/>
                        </a:rPr>
                        <a:t>en clases</a:t>
                      </a:r>
                      <a:endParaRPr lang="en-US" sz="800" dirty="0">
                        <a:effectLst/>
                        <a:latin typeface="Calibri"/>
                        <a:ea typeface="Calibri"/>
                        <a:cs typeface="Times New Roman"/>
                      </a:endParaRPr>
                    </a:p>
                  </a:txBody>
                  <a:tcPr marL="34208" marR="3420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Usa y define el Lenguaje académico estándar: </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  quién, qué, dónde, cuándo, porqué y cómo ; preguntar, contestar/</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responder, preguntas, detalles clave</a:t>
                      </a:r>
                      <a:endParaRPr lang="es-419" sz="800"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Relaciona los siguientes términos: quién con los personajes; dónde y cuándo con el  escenario/ ambiente y qué y cómo con  </a:t>
                      </a:r>
                      <a:r>
                        <a:rPr lang="es-419" sz="800" smtClean="0">
                          <a:solidFill>
                            <a:srgbClr val="000000"/>
                          </a:solidFill>
                          <a:effectLst/>
                          <a:latin typeface="+mn-lt"/>
                          <a:ea typeface="Times New Roman"/>
                          <a:cs typeface="Times New Roman"/>
                        </a:rPr>
                        <a:t>la secuencia </a:t>
                      </a:r>
                      <a:r>
                        <a:rPr lang="es-419" sz="800" dirty="0" smtClean="0">
                          <a:solidFill>
                            <a:srgbClr val="000000"/>
                          </a:solidFill>
                          <a:effectLst/>
                          <a:latin typeface="+mn-lt"/>
                          <a:ea typeface="Times New Roman"/>
                          <a:cs typeface="Times New Roman"/>
                        </a:rPr>
                        <a:t>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Relaciona los siguientes términos: quién con los personajes; dónde y cuándo con el  escenario/ ambiente y qué y cómo con  </a:t>
                      </a:r>
                      <a:r>
                        <a:rPr lang="es-419" sz="800" b="1" smtClean="0">
                          <a:solidFill>
                            <a:srgbClr val="000000"/>
                          </a:solidFill>
                          <a:effectLst/>
                          <a:latin typeface="+mn-lt"/>
                          <a:ea typeface="Times New Roman"/>
                          <a:cs typeface="Times New Roman"/>
                        </a:rPr>
                        <a:t>la secuencia </a:t>
                      </a:r>
                      <a:r>
                        <a:rPr lang="es-419" sz="800" b="1" dirty="0" smtClean="0">
                          <a:solidFill>
                            <a:srgbClr val="000000"/>
                          </a:solidFill>
                          <a:effectLst/>
                          <a:latin typeface="+mn-lt"/>
                          <a:ea typeface="Times New Roman"/>
                          <a:cs typeface="Times New Roman"/>
                        </a:rPr>
                        <a:t>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u="sng" dirty="0" smtClean="0">
                          <a:solidFill>
                            <a:srgbClr val="000000"/>
                          </a:solidFill>
                          <a:effectLst/>
                          <a:latin typeface="+mn-lt"/>
                          <a:ea typeface="Times New Roman"/>
                          <a:cs typeface="Times New Roman"/>
                        </a:rPr>
                        <a:t>Desarrollo de concepto</a:t>
                      </a:r>
                    </a:p>
                    <a:p>
                      <a:pPr marL="0" marR="0" algn="l">
                        <a:lnSpc>
                          <a:spcPct val="115000"/>
                        </a:lnSpc>
                        <a:spcBef>
                          <a:spcPts val="0"/>
                        </a:spcBef>
                        <a:spcAft>
                          <a:spcPts val="0"/>
                        </a:spcAft>
                      </a:pPr>
                      <a:r>
                        <a:rPr lang="es-419" sz="800" u="none" dirty="0" smtClean="0">
                          <a:solidFill>
                            <a:srgbClr val="000000"/>
                          </a:solidFill>
                          <a:effectLst/>
                          <a:latin typeface="+mn-lt"/>
                          <a:ea typeface="Times New Roman"/>
                          <a:cs typeface="Times New Roman"/>
                        </a:rPr>
                        <a:t>Los estudiantes entienden que los detalles clave ayudan a decir:  quién, qué, dónde, cuándo, porqué y cómo</a:t>
                      </a:r>
                      <a:endParaRPr lang="es-419" sz="800" u="none"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Usa detalles clave para identificar  quién, qué, dónde, cuándo, porqué y cómo, sobre un cuento no leído </a:t>
                      </a:r>
                      <a:r>
                        <a:rPr lang="es-419" sz="800" b="1" smtClean="0">
                          <a:solidFill>
                            <a:srgbClr val="000000"/>
                          </a:solidFill>
                          <a:effectLst/>
                          <a:latin typeface="+mn-lt"/>
                          <a:ea typeface="Times New Roman"/>
                          <a:cs typeface="Times New Roman"/>
                        </a:rPr>
                        <a:t>en clase.</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Encuentra información usando detalles clave para contestar preguntas específicas sobre un cuento nuevo. </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u="sng" dirty="0" smtClean="0">
                          <a:effectLst/>
                          <a:latin typeface="+mn-lt"/>
                          <a:ea typeface="Calibri"/>
                          <a:cs typeface="Helvetica"/>
                        </a:rPr>
                        <a:t>RL.2.1  </a:t>
                      </a:r>
                      <a:r>
                        <a:rPr lang="es-419" sz="800" b="0" i="1" u="none" dirty="0" smtClean="0">
                          <a:effectLst/>
                          <a:latin typeface="+mn-lt"/>
                          <a:ea typeface="Calibri"/>
                          <a:cs typeface="Helvetica"/>
                        </a:rPr>
                        <a:t>Hacen y contestan preguntas tales como: quién, qué, dónde, cuándo, por qué y cómo, para demostrar la comprensión de los detalles clave de un texto.</a:t>
                      </a:r>
                      <a:endParaRPr lang="en-US" sz="800" b="0" i="1" u="none"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sp>
        <p:nvSpPr>
          <p:cNvPr id="28" name="Rectangle 27"/>
          <p:cNvSpPr/>
          <p:nvPr/>
        </p:nvSpPr>
        <p:spPr>
          <a:xfrm>
            <a:off x="2096590" y="7941491"/>
            <a:ext cx="2794000" cy="259174"/>
          </a:xfrm>
          <a:prstGeom prst="rect">
            <a:avLst/>
          </a:prstGeom>
        </p:spPr>
        <p:txBody>
          <a:bodyPr wrap="square">
            <a:spAutoFit/>
          </a:bodyPr>
          <a:lstStyle/>
          <a:p>
            <a:endParaRPr lang="en-US" sz="1084" dirty="0"/>
          </a:p>
        </p:txBody>
      </p:sp>
      <p:grpSp>
        <p:nvGrpSpPr>
          <p:cNvPr id="3" name="Group 2"/>
          <p:cNvGrpSpPr/>
          <p:nvPr/>
        </p:nvGrpSpPr>
        <p:grpSpPr>
          <a:xfrm>
            <a:off x="282954" y="1937441"/>
            <a:ext cx="7222664" cy="3185958"/>
            <a:chOff x="215458" y="1762005"/>
            <a:chExt cx="6894361" cy="3084340"/>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419" sz="1183" dirty="0">
                    <a:solidFill>
                      <a:schemeClr val="tx1"/>
                    </a:solidFill>
                  </a:rPr>
                  <a:t>Ejemplo de una </a:t>
                </a:r>
                <a:r>
                  <a:rPr lang="es-419" sz="1183" b="1" i="1" dirty="0">
                    <a:solidFill>
                      <a:schemeClr val="tx1"/>
                    </a:solidFill>
                  </a:rPr>
                  <a:t>Progresión de aprendizaje  </a:t>
                </a:r>
                <a:r>
                  <a:rPr lang="es-419" sz="1183" dirty="0">
                    <a:solidFill>
                      <a:schemeClr val="tx1"/>
                    </a:solidFill>
                  </a:rPr>
                  <a:t>para RL.2.1</a:t>
                </a:r>
              </a:p>
              <a:p>
                <a:pPr algn="ctr"/>
                <a:r>
                  <a:rPr lang="es-419" sz="1183" dirty="0">
                    <a:solidFill>
                      <a:schemeClr val="tx1"/>
                    </a:solidFill>
                  </a:rPr>
                  <a:t>Las pre-evaluaciones miden los </a:t>
                </a:r>
                <a:r>
                  <a:rPr lang="es-419" sz="1183" b="1" i="1" dirty="0">
                    <a:solidFill>
                      <a:schemeClr val="tx1"/>
                    </a:solidFill>
                  </a:rPr>
                  <a:t>puntos</a:t>
                </a:r>
                <a:r>
                  <a:rPr lang="es-419" sz="1183" dirty="0">
                    <a:solidFill>
                      <a:schemeClr val="tx1"/>
                    </a:solidFill>
                  </a:rPr>
                  <a:t> </a:t>
                </a:r>
                <a:r>
                  <a:rPr lang="es-419" sz="1183" b="1" i="1" dirty="0">
                    <a:solidFill>
                      <a:schemeClr val="tx1"/>
                    </a:solidFill>
                  </a:rPr>
                  <a:t>de ajuste </a:t>
                </a:r>
                <a:r>
                  <a:rPr lang="es-419" sz="1183" dirty="0">
                    <a:solidFill>
                      <a:schemeClr val="tx1"/>
                    </a:solidFill>
                  </a:rPr>
                  <a:t>que aparecen en morado</a:t>
                </a:r>
              </a:p>
            </p:txBody>
          </p:sp>
          <p:sp>
            <p:nvSpPr>
              <p:cNvPr id="17" name="Rectangle 16"/>
              <p:cNvSpPr/>
              <p:nvPr/>
            </p:nvSpPr>
            <p:spPr>
              <a:xfrm>
                <a:off x="5943600" y="304800"/>
                <a:ext cx="9144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82" b="1" dirty="0">
                    <a:solidFill>
                      <a:schemeClr val="tx1"/>
                    </a:solidFill>
                  </a:rPr>
                  <a:t>  CFA</a:t>
                </a:r>
              </a:p>
              <a:p>
                <a:r>
                  <a:rPr lang="en-US" sz="1084" dirty="0">
                    <a:solidFill>
                      <a:schemeClr val="tx1"/>
                    </a:solidFill>
                  </a:rPr>
                  <a:t>RL.2.2.1 </a:t>
                </a:r>
                <a:r>
                  <a:rPr lang="es-419" sz="943" dirty="0">
                    <a:solidFill>
                      <a:schemeClr val="tx1"/>
                    </a:solidFill>
                  </a:rPr>
                  <a:t>evaluación del estándar a nivel de grado</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419" sz="1048" dirty="0">
                    <a:solidFill>
                      <a:schemeClr val="tx1"/>
                    </a:solidFill>
                  </a:rPr>
                  <a:t>Después de haber dado  la pre-evaluación, las progresiones de aprendizaje proporcionan tareas de evaluación </a:t>
                </a:r>
                <a:r>
                  <a:rPr lang="es-419" sz="1048" b="1" i="1" dirty="0">
                    <a:solidFill>
                      <a:schemeClr val="tx1"/>
                    </a:solidFill>
                  </a:rPr>
                  <a:t>por debajo y cerca del nivel del grado a través de cada trimestre</a:t>
                </a:r>
                <a:r>
                  <a:rPr lang="es-419" sz="1048" dirty="0">
                    <a:solidFill>
                      <a:schemeClr val="tx1"/>
                    </a:solidFill>
                  </a:rPr>
                  <a:t>.</a:t>
                </a: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215458" y="1762005"/>
              <a:ext cx="759321" cy="40521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90" b="1" dirty="0">
                  <a:solidFill>
                    <a:schemeClr val="tx1"/>
                  </a:solidFill>
                  <a:effectLst>
                    <a:outerShdw blurRad="38100" dist="38100" dir="2700000" algn="tl">
                      <a:srgbClr val="000000">
                        <a:alpha val="43137"/>
                      </a:srgbClr>
                    </a:outerShdw>
                  </a:effectLst>
                </a:rPr>
                <a:t>Comienzo del trimestre</a:t>
              </a:r>
            </a:p>
          </p:txBody>
        </p:sp>
        <p:sp>
          <p:nvSpPr>
            <p:cNvPr id="12" name="Rounded Rectangle 11"/>
            <p:cNvSpPr/>
            <p:nvPr/>
          </p:nvSpPr>
          <p:spPr>
            <a:xfrm>
              <a:off x="3502521" y="4590615"/>
              <a:ext cx="1521322" cy="25573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87" b="1" dirty="0">
                  <a:solidFill>
                    <a:schemeClr val="tx1"/>
                  </a:solidFill>
                  <a:effectLst>
                    <a:outerShdw blurRad="38100" dist="38100" dir="2700000" algn="tl">
                      <a:srgbClr val="000000">
                        <a:alpha val="43137"/>
                      </a:srgbClr>
                    </a:outerShdw>
                  </a:effectLst>
                </a:rPr>
                <a:t>Durante el trimestre</a:t>
              </a:r>
            </a:p>
          </p:txBody>
        </p:sp>
        <p:sp>
          <p:nvSpPr>
            <p:cNvPr id="13" name="Rounded Rectangle 12"/>
            <p:cNvSpPr/>
            <p:nvPr/>
          </p:nvSpPr>
          <p:spPr>
            <a:xfrm>
              <a:off x="6410325" y="1762005"/>
              <a:ext cx="699494"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87" b="1" dirty="0">
                  <a:solidFill>
                    <a:schemeClr val="tx1"/>
                  </a:solidFill>
                  <a:effectLst>
                    <a:outerShdw blurRad="38100" dist="38100" dir="2700000" algn="tl">
                      <a:srgbClr val="000000">
                        <a:alpha val="43137"/>
                      </a:srgbClr>
                    </a:outerShdw>
                  </a:effectLst>
                </a:rPr>
                <a:t>Al final del trimestre</a:t>
              </a:r>
            </a:p>
          </p:txBody>
        </p:sp>
      </p:grpSp>
    </p:spTree>
    <p:extLst>
      <p:ext uri="{BB962C8B-B14F-4D97-AF65-F5344CB8AC3E}">
        <p14:creationId xmlns:p14="http://schemas.microsoft.com/office/powerpoint/2010/main" val="473618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4813" y="602051"/>
            <a:ext cx="6962775" cy="1020649"/>
          </a:xfrm>
          <a:prstGeom prst="rect">
            <a:avLst/>
          </a:prstGeom>
          <a:noFill/>
        </p:spPr>
        <p:txBody>
          <a:bodyPr wrap="square" lIns="96378" tIns="48189" rIns="96378" bIns="48189" rtlCol="0">
            <a:spAutoFit/>
          </a:bodyPr>
          <a:lstStyle/>
          <a:p>
            <a:r>
              <a:rPr lang="en-US" sz="1500" b="1" dirty="0"/>
              <a:t>Quarter </a:t>
            </a:r>
            <a:r>
              <a:rPr lang="en-US" sz="1500" b="1" dirty="0" smtClean="0">
                <a:solidFill>
                  <a:schemeClr val="accent6">
                    <a:lumMod val="75000"/>
                  </a:schemeClr>
                </a:solidFill>
              </a:rPr>
              <a:t>Four </a:t>
            </a:r>
            <a:r>
              <a:rPr lang="en-US" sz="1500" b="1" dirty="0" smtClean="0"/>
              <a:t> </a:t>
            </a:r>
            <a:r>
              <a:rPr lang="en-US" sz="1500" dirty="0"/>
              <a:t>Reading </a:t>
            </a:r>
            <a:r>
              <a:rPr lang="en-US" sz="1500" dirty="0" smtClean="0"/>
              <a:t>Literature Learning </a:t>
            </a:r>
            <a:r>
              <a:rPr lang="en-US" sz="1500" dirty="0"/>
              <a:t>Progressions.  </a:t>
            </a:r>
          </a:p>
          <a:p>
            <a:r>
              <a:rPr lang="en-US" sz="1500" dirty="0"/>
              <a:t>The indicated boxes highlighted </a:t>
            </a:r>
            <a:r>
              <a:rPr lang="en-US" sz="1500" b="1" i="1" dirty="0"/>
              <a:t>before the standard</a:t>
            </a:r>
            <a:r>
              <a:rPr lang="en-US" sz="1500" dirty="0"/>
              <a:t>, are assessed on this pre-assessment. The standard itself is assessed on the Common Formative Assessment (CFA) at the end of each quarter.</a:t>
            </a:r>
          </a:p>
        </p:txBody>
      </p:sp>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742652333"/>
              </p:ext>
            </p:extLst>
          </p:nvPr>
        </p:nvGraphicFramePr>
        <p:xfrm>
          <a:off x="381000" y="5791200"/>
          <a:ext cx="6934200" cy="2438400"/>
        </p:xfrm>
        <a:graphic>
          <a:graphicData uri="http://schemas.openxmlformats.org/drawingml/2006/table">
            <a:tbl>
              <a:tblPr firstRow="1" firstCol="1" bandRow="1"/>
              <a:tblGrid>
                <a:gridCol w="685800"/>
                <a:gridCol w="457200"/>
                <a:gridCol w="457200"/>
                <a:gridCol w="518552"/>
                <a:gridCol w="548248"/>
                <a:gridCol w="533400"/>
                <a:gridCol w="457200"/>
                <a:gridCol w="609600"/>
                <a:gridCol w="550631"/>
                <a:gridCol w="516169"/>
                <a:gridCol w="838200"/>
                <a:gridCol w="762000"/>
              </a:tblGrid>
              <a:tr h="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ANp</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ANr</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Cw</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4 - SYU</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0">
                <a:tc>
                  <a:txBody>
                    <a:bodyPr/>
                    <a:lstStyle/>
                    <a:p>
                      <a:pPr marL="0" marR="0" algn="l">
                        <a:lnSpc>
                          <a:spcPct val="100000"/>
                        </a:lnSpc>
                        <a:spcBef>
                          <a:spcPts val="0"/>
                        </a:spcBef>
                        <a:spcAft>
                          <a:spcPts val="0"/>
                        </a:spcAft>
                      </a:pPr>
                      <a:r>
                        <a:rPr lang="en-US" sz="800" dirty="0">
                          <a:effectLst/>
                          <a:latin typeface="Calibri"/>
                          <a:ea typeface="Times New Roman"/>
                          <a:cs typeface="Times New Roman"/>
                        </a:rPr>
                        <a:t>Recall the events in two or more versions of the same story read and discussed in class.</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Use and understand </a:t>
                      </a:r>
                      <a:r>
                        <a:rPr lang="en-US" sz="800" u="sng" dirty="0">
                          <a:effectLst/>
                          <a:latin typeface="Calibri"/>
                          <a:ea typeface="Times New Roman"/>
                          <a:cs typeface="Times New Roman"/>
                        </a:rPr>
                        <a:t>Standard Academic Language</a:t>
                      </a:r>
                      <a:r>
                        <a:rPr lang="en-US" sz="800" dirty="0">
                          <a:effectLst/>
                          <a:latin typeface="Calibri"/>
                          <a:ea typeface="Times New Roman"/>
                          <a:cs typeface="Times New Roman"/>
                        </a:rPr>
                        <a: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Times New Roman"/>
                          <a:cs typeface="Times New Roman"/>
                        </a:rPr>
                        <a:t>Define author, culture, version, compare and contrast.</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Can define or explain the following words:  versions, authors, cultures, compare, and contrast.</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Answers who, what, where, when or how questions about two or more versions of the same story read and discussed in class.</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Concept Development</a:t>
                      </a:r>
                      <a:r>
                        <a:rPr lang="en-US" sz="800" b="1" dirty="0">
                          <a:effectLst/>
                          <a:latin typeface="Calibri"/>
                          <a:ea typeface="Times New Roman"/>
                          <a:cs typeface="Times New Roman"/>
                        </a:rPr>
                        <a:t>: Understands that the same story can have differences (versions) based on culture references.  Can compare contrast an example.</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Identifies details that are the same and different in two versions of the same story and explain why (makes generalizations</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Locate information to compare and contrast specific events in two version of the same story.</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Compares and contrasts literary elements (characters, setting, events, challenges, and conclusion) between two or more versions of the same story</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Compare and contrasts the organizational structures (sequence of events) of two or more versions of the same story.</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Describe how two stories from different cultures or interpret the story (are the points of view, opinions the same or different?).</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Calibri"/>
                          <a:cs typeface="Helvetica"/>
                        </a:rPr>
                        <a:t>Synthesize two versions of the same story by comparing and contrasting how specific events are portrayed to be able to reach a conclusion about stories from different cultures</a:t>
                      </a:r>
                      <a:r>
                        <a:rPr lang="en-US" sz="800" dirty="0" smtClean="0">
                          <a:effectLst/>
                          <a:latin typeface="Calibri"/>
                          <a:ea typeface="Calibri"/>
                          <a:cs typeface="Helvetica"/>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Helvetica"/>
                        </a:rPr>
                        <a:t>CONSTRUCTED</a:t>
                      </a:r>
                      <a:r>
                        <a:rPr lang="en-US" sz="800" b="1" baseline="0" dirty="0" smtClean="0">
                          <a:effectLst>
                            <a:outerShdw blurRad="38100" dist="38100" dir="2700000" algn="tl">
                              <a:srgbClr val="000000">
                                <a:alpha val="43137"/>
                              </a:srgbClr>
                            </a:outerShdw>
                          </a:effectLst>
                          <a:latin typeface="Calibri"/>
                          <a:ea typeface="Calibri"/>
                          <a:cs typeface="Helvetica"/>
                        </a:rPr>
                        <a:t> RESPONSE</a:t>
                      </a:r>
                      <a:endParaRPr lang="en-US" sz="800" b="1" dirty="0">
                        <a:effectLst>
                          <a:outerShdw blurRad="38100" dist="38100" dir="2700000" algn="tl">
                            <a:srgbClr val="000000">
                              <a:alpha val="43137"/>
                            </a:srgbClr>
                          </a:outerShdw>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smtClean="0">
                          <a:effectLst/>
                          <a:latin typeface="Calibri"/>
                          <a:ea typeface="Calibri"/>
                          <a:cs typeface="Helvetica"/>
                        </a:rPr>
                        <a:t>RL.2.9</a:t>
                      </a:r>
                      <a:r>
                        <a:rPr lang="en-US" sz="800" dirty="0" smtClean="0">
                          <a:effectLst/>
                          <a:latin typeface="Calibri"/>
                          <a:ea typeface="Calibri"/>
                          <a:cs typeface="Helvetica"/>
                        </a:rPr>
                        <a:t> </a:t>
                      </a:r>
                      <a:r>
                        <a:rPr lang="en-US" sz="800" dirty="0">
                          <a:effectLst/>
                          <a:latin typeface="Calibri"/>
                          <a:ea typeface="Calibri"/>
                          <a:cs typeface="Helvetica"/>
                        </a:rPr>
                        <a:t>Compare and contrast two or more versions of the same story (e.g., Cinderella stories) by different authors or from different cultures</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bl>
          </a:graphicData>
        </a:graphic>
      </p:graphicFrame>
      <p:sp>
        <p:nvSpPr>
          <p:cNvPr id="9" name="Rectangle 8"/>
          <p:cNvSpPr/>
          <p:nvPr/>
        </p:nvSpPr>
        <p:spPr>
          <a:xfrm>
            <a:off x="2446283" y="5638800"/>
            <a:ext cx="7620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914089236"/>
              </p:ext>
            </p:extLst>
          </p:nvPr>
        </p:nvGraphicFramePr>
        <p:xfrm>
          <a:off x="354670" y="1752600"/>
          <a:ext cx="6994525" cy="1615399"/>
        </p:xfrm>
        <a:graphic>
          <a:graphicData uri="http://schemas.openxmlformats.org/drawingml/2006/table">
            <a:tbl>
              <a:tblPr firstRow="1" firstCol="1" bandRow="1"/>
              <a:tblGrid>
                <a:gridCol w="667053"/>
                <a:gridCol w="698817"/>
                <a:gridCol w="565460"/>
                <a:gridCol w="609600"/>
                <a:gridCol w="762570"/>
                <a:gridCol w="635288"/>
                <a:gridCol w="738699"/>
                <a:gridCol w="785993"/>
                <a:gridCol w="785993"/>
                <a:gridCol w="745052"/>
              </a:tblGrid>
              <a:tr h="152359">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Cu</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a:t>
                      </a:r>
                      <a:r>
                        <a:rPr lang="en-US" sz="800" b="1" dirty="0" err="1">
                          <a:solidFill>
                            <a:srgbClr val="000000"/>
                          </a:solidFill>
                          <a:effectLst/>
                          <a:latin typeface="Calibri"/>
                          <a:ea typeface="Times New Roman"/>
                          <a:cs typeface="Times New Roman"/>
                        </a:rPr>
                        <a:t>Cv</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EVE</a:t>
                      </a:r>
                      <a:endParaRPr lang="en-US" sz="80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443507">
                <a:tc>
                  <a:txBody>
                    <a:bodyPr/>
                    <a:lstStyle/>
                    <a:p>
                      <a:pPr marL="0" marR="0" algn="l">
                        <a:lnSpc>
                          <a:spcPct val="100000"/>
                        </a:lnSpc>
                        <a:spcBef>
                          <a:spcPts val="0"/>
                        </a:spcBef>
                        <a:spcAft>
                          <a:spcPts val="0"/>
                        </a:spcAft>
                      </a:pPr>
                      <a:r>
                        <a:rPr lang="en-US" sz="800">
                          <a:effectLst/>
                          <a:latin typeface="Calibri"/>
                          <a:ea typeface="Times New Roman"/>
                          <a:cs typeface="Times New Roman"/>
                        </a:rPr>
                        <a:t>Recall the characters and major events of a story read and discussed in class.</a:t>
                      </a:r>
                      <a:endParaRPr lang="en-US" sz="80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Uses and understands </a:t>
                      </a:r>
                      <a:r>
                        <a:rPr lang="en-US" sz="800" u="sng">
                          <a:effectLst/>
                          <a:latin typeface="Calibri"/>
                          <a:ea typeface="Times New Roman"/>
                          <a:cs typeface="Times New Roman"/>
                        </a:rPr>
                        <a:t>Standard Academic Language</a:t>
                      </a:r>
                      <a:r>
                        <a:rPr lang="en-US" sz="800">
                          <a:effectLst/>
                          <a:latin typeface="Calibri"/>
                          <a:ea typeface="Times New Roman"/>
                          <a:cs typeface="Times New Roman"/>
                        </a:rPr>
                        <a:t>:   characters, respond, major events, describe and challenges.</a:t>
                      </a:r>
                      <a:endParaRPr lang="en-US" sz="80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Can define or explain what a character, major event and a challenge are (in general).</a:t>
                      </a:r>
                      <a:endParaRPr lang="en-US" sz="800" dirty="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Answers how questions about characters’ responses. Understands the meaning of “respond.”</a:t>
                      </a:r>
                      <a:endParaRPr lang="en-US" sz="800" dirty="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a:effectLst/>
                          <a:latin typeface="Calibri"/>
                          <a:ea typeface="Times New Roman"/>
                          <a:cs typeface="Times New Roman"/>
                        </a:rPr>
                        <a:t>Concept Development</a:t>
                      </a:r>
                      <a:r>
                        <a:rPr lang="en-US" sz="800">
                          <a:effectLst/>
                          <a:latin typeface="Calibri"/>
                          <a:ea typeface="Times New Roman"/>
                          <a:cs typeface="Times New Roman"/>
                        </a:rPr>
                        <a:t>:</a:t>
                      </a:r>
                      <a:endParaRPr lang="en-US" sz="800">
                        <a:effectLst/>
                        <a:latin typeface="Calibri"/>
                        <a:ea typeface="Calibri"/>
                        <a:cs typeface="Times New Roman"/>
                      </a:endParaRPr>
                    </a:p>
                    <a:p>
                      <a:pPr marL="0" marR="0" algn="l">
                        <a:lnSpc>
                          <a:spcPct val="100000"/>
                        </a:lnSpc>
                        <a:spcBef>
                          <a:spcPts val="0"/>
                        </a:spcBef>
                        <a:spcAft>
                          <a:spcPts val="0"/>
                        </a:spcAft>
                      </a:pPr>
                      <a:r>
                        <a:rPr lang="en-US" sz="800">
                          <a:effectLst/>
                          <a:latin typeface="Calibri"/>
                          <a:ea typeface="Times New Roman"/>
                          <a:cs typeface="Times New Roman"/>
                        </a:rPr>
                        <a:t>Student understands that characters or people in general respond or react to events and challenges in different ways.</a:t>
                      </a:r>
                      <a:endParaRPr lang="en-US" sz="80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Locate information in a text that describes a characters response</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u="sng" dirty="0" smtClean="0">
                          <a:effectLst/>
                          <a:latin typeface="Calibri"/>
                          <a:ea typeface="Calibri"/>
                          <a:cs typeface="Times New Roman"/>
                        </a:rPr>
                        <a:t>SELECTED RESPONSE</a:t>
                      </a:r>
                      <a:endParaRPr lang="en-US" sz="800" u="sng" dirty="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effectLst/>
                          <a:latin typeface="Calibri"/>
                          <a:ea typeface="Calibri"/>
                          <a:cs typeface="Times New Roman"/>
                        </a:rPr>
                        <a:t>Identifies a specific event that caused a character to respond.</a:t>
                      </a:r>
                    </a:p>
                    <a:p>
                      <a:pPr marL="0" marR="0" algn="l">
                        <a:lnSpc>
                          <a:spcPct val="100000"/>
                        </a:lnSpc>
                        <a:spcBef>
                          <a:spcPts val="0"/>
                        </a:spcBef>
                        <a:spcAft>
                          <a:spcPts val="0"/>
                        </a:spcAft>
                      </a:pPr>
                      <a:r>
                        <a:rPr lang="en-US" sz="800" dirty="0">
                          <a:effectLst/>
                          <a:latin typeface="Calibri"/>
                          <a:ea typeface="Calibri"/>
                          <a:cs typeface="Times New Roman"/>
                        </a:rPr>
                        <a:t> </a:t>
                      </a: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Calibri"/>
                          <a:cs typeface="Times New Roman"/>
                        </a:rPr>
                        <a:t>Infers how a character might respond to an event or challenge based on prior knowledge of a character’s behaviors or </a:t>
                      </a:r>
                      <a:r>
                        <a:rPr lang="en-US" sz="800" b="1" dirty="0" smtClean="0">
                          <a:effectLst/>
                          <a:latin typeface="Calibri"/>
                          <a:ea typeface="Calibri"/>
                          <a:cs typeface="Times New Roman"/>
                        </a:rPr>
                        <a:t>actions.</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effectLst/>
                          <a:latin typeface="Calibri"/>
                          <a:ea typeface="Calibri"/>
                          <a:cs typeface="Helvetica"/>
                        </a:rPr>
                        <a:t>Uses evidence of character analysis of why it’s reasonable to assume a character responded a certain way.</a:t>
                      </a:r>
                      <a:endParaRPr lang="en-US" sz="800" dirty="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RL.2.3</a:t>
                      </a:r>
                      <a:r>
                        <a:rPr lang="en-US" sz="800" dirty="0">
                          <a:effectLst/>
                          <a:latin typeface="Calibri"/>
                          <a:ea typeface="Calibri"/>
                          <a:cs typeface="Helvetica"/>
                        </a:rPr>
                        <a:t> Describe how characters in a story respond to major events and challenges.</a:t>
                      </a:r>
                      <a:endParaRPr lang="en-US" sz="800" dirty="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32189099"/>
              </p:ext>
            </p:extLst>
          </p:nvPr>
        </p:nvGraphicFramePr>
        <p:xfrm>
          <a:off x="320673" y="3505200"/>
          <a:ext cx="6994527" cy="1828800"/>
        </p:xfrm>
        <a:graphic>
          <a:graphicData uri="http://schemas.openxmlformats.org/drawingml/2006/table">
            <a:tbl>
              <a:tblPr firstRow="1" firstCol="1" bandRow="1"/>
              <a:tblGrid>
                <a:gridCol w="514304"/>
                <a:gridCol w="754312"/>
                <a:gridCol w="514304"/>
                <a:gridCol w="720025"/>
                <a:gridCol w="582877"/>
                <a:gridCol w="548590"/>
                <a:gridCol w="548590"/>
                <a:gridCol w="548590"/>
                <a:gridCol w="685738"/>
                <a:gridCol w="738997"/>
                <a:gridCol w="838200"/>
              </a:tblGrid>
              <a:tr h="162967">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DOK 1 </a:t>
                      </a:r>
                      <a:r>
                        <a:rPr lang="en-US" sz="800" b="1" dirty="0" err="1" smtClean="0">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DOK 1 Kc</a:t>
                      </a:r>
                      <a:endParaRPr lang="en-US" sz="800" dirty="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DOK-1 Cd</a:t>
                      </a:r>
                      <a:endParaRPr lang="en-US" sz="800" dirty="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DOK-1 </a:t>
                      </a:r>
                      <a:r>
                        <a:rPr lang="en-US" sz="800" b="1" dirty="0" err="1" smtClean="0">
                          <a:solidFill>
                            <a:srgbClr val="000000"/>
                          </a:solidFill>
                          <a:effectLst/>
                          <a:latin typeface="Calibri"/>
                          <a:ea typeface="Times New Roman"/>
                          <a:cs typeface="Times New Roman"/>
                        </a:rPr>
                        <a:t>Cf</a:t>
                      </a:r>
                      <a:endParaRPr lang="en-US" sz="800" dirty="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DOK-2 </a:t>
                      </a:r>
                      <a:r>
                        <a:rPr lang="en-US" sz="800" b="1" dirty="0" err="1" smtClean="0">
                          <a:solidFill>
                            <a:srgbClr val="000000"/>
                          </a:solidFill>
                          <a:effectLst/>
                          <a:latin typeface="Calibri"/>
                          <a:ea typeface="Times New Roman"/>
                          <a:cs typeface="Times New Roman"/>
                        </a:rPr>
                        <a:t>Ch</a:t>
                      </a:r>
                      <a:endParaRPr lang="en-US" sz="800" dirty="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DOK-2 </a:t>
                      </a:r>
                      <a:r>
                        <a:rPr lang="en-US" sz="800" b="1" dirty="0" err="1" smtClean="0">
                          <a:solidFill>
                            <a:srgbClr val="000000"/>
                          </a:solidFill>
                          <a:effectLst/>
                          <a:latin typeface="Calibri"/>
                          <a:ea typeface="Times New Roman"/>
                          <a:cs typeface="Times New Roman"/>
                        </a:rPr>
                        <a:t>Cj</a:t>
                      </a:r>
                      <a:endParaRPr lang="en-US" sz="800" dirty="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COK-2 Cl</a:t>
                      </a:r>
                      <a:endParaRPr lang="en-US" sz="800" dirty="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ANp</a:t>
                      </a:r>
                      <a:endParaRPr lang="en-US" sz="80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ANt</a:t>
                      </a:r>
                      <a:endParaRPr lang="en-US" sz="80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APx</a:t>
                      </a:r>
                      <a:endParaRPr lang="en-US" sz="80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614945">
                <a:tc>
                  <a:txBody>
                    <a:bodyPr/>
                    <a:lstStyle/>
                    <a:p>
                      <a:pPr marL="0" marR="0" algn="l">
                        <a:lnSpc>
                          <a:spcPct val="100000"/>
                        </a:lnSpc>
                        <a:spcBef>
                          <a:spcPts val="0"/>
                        </a:spcBef>
                        <a:spcAft>
                          <a:spcPts val="0"/>
                        </a:spcAft>
                      </a:pPr>
                      <a:r>
                        <a:rPr lang="en-US" sz="800">
                          <a:effectLst/>
                          <a:latin typeface="Calibri"/>
                          <a:ea typeface="Times New Roman"/>
                          <a:cs typeface="Times New Roman"/>
                        </a:rPr>
                        <a:t>Retells facts or details about characters from a text read and discussed in class.</a:t>
                      </a:r>
                      <a:endParaRPr lang="en-US" sz="80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Define and understand </a:t>
                      </a:r>
                      <a:r>
                        <a:rPr lang="en-US" sz="800" u="sng">
                          <a:effectLst/>
                          <a:latin typeface="Calibri"/>
                          <a:ea typeface="Times New Roman"/>
                          <a:cs typeface="Times New Roman"/>
                        </a:rPr>
                        <a:t>Standard Academic Language</a:t>
                      </a:r>
                      <a:r>
                        <a:rPr lang="en-US" sz="800">
                          <a:effectLst/>
                          <a:latin typeface="Calibri"/>
                          <a:ea typeface="Times New Roman"/>
                          <a:cs typeface="Times New Roman"/>
                        </a:rPr>
                        <a:t>:  differences, points of view, characters, speaking, including, voice (sounds like), dialogue and aloud.</a:t>
                      </a:r>
                      <a:endParaRPr lang="en-US" sz="80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Identifies characters, setting and events in a story read and discussed in class. </a:t>
                      </a:r>
                      <a:endParaRPr lang="en-US" sz="80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Answers who, what, when, where and how questions about what specific characters said in a dialogue (read/discussed text).</a:t>
                      </a:r>
                      <a:endParaRPr lang="en-US" sz="80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Understands that different characters may have different points of view. Gives an example.</a:t>
                      </a:r>
                      <a:endParaRPr lang="en-US" sz="80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Infers what a character may think or feel based on textual evidence</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Locate actual character dialogue to support an observation of what a character may think of feel.</a:t>
                      </a:r>
                      <a:endParaRPr lang="en-US" sz="80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Compare differences in points of view between characters in a new text</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Identify characteristic text features that represent dialogue (quotation marks, play scripts, etc.).</a:t>
                      </a:r>
                      <a:endParaRPr lang="en-US" sz="80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Calibri"/>
                          <a:cs typeface="Times New Roman"/>
                        </a:rPr>
                        <a:t>Recognizes different points of views of different characters by their text dialogue. </a:t>
                      </a:r>
                      <a:endParaRPr lang="en-US" sz="800" b="1" dirty="0" smtClean="0">
                        <a:effectLst/>
                        <a:latin typeface="Calibri"/>
                        <a:ea typeface="Calibri"/>
                        <a:cs typeface="Times New Roman"/>
                      </a:endParaRP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RL.2.6</a:t>
                      </a:r>
                      <a:r>
                        <a:rPr lang="en-US" sz="800" dirty="0">
                          <a:effectLst/>
                          <a:latin typeface="Calibri"/>
                          <a:ea typeface="Calibri"/>
                          <a:cs typeface="Helvetica"/>
                        </a:rPr>
                        <a:t> Acknowledge differences in the points of view of characters, including by speaking in a different voice for each character when reading dialogue aloud.</a:t>
                      </a:r>
                      <a:endParaRPr lang="en-US" sz="800" dirty="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bl>
          </a:graphicData>
        </a:graphic>
      </p:graphicFrame>
      <p:sp>
        <p:nvSpPr>
          <p:cNvPr id="11" name="Rectangle 10"/>
          <p:cNvSpPr/>
          <p:nvPr/>
        </p:nvSpPr>
        <p:spPr>
          <a:xfrm>
            <a:off x="2217683" y="1622700"/>
            <a:ext cx="7620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12" name="Rectangle 11"/>
          <p:cNvSpPr/>
          <p:nvPr/>
        </p:nvSpPr>
        <p:spPr>
          <a:xfrm>
            <a:off x="5791200" y="1621552"/>
            <a:ext cx="7620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10" name="TextBox 9"/>
          <p:cNvSpPr txBox="1"/>
          <p:nvPr/>
        </p:nvSpPr>
        <p:spPr>
          <a:xfrm rot="19851382">
            <a:off x="57146" y="4553808"/>
            <a:ext cx="7654486" cy="1015663"/>
          </a:xfrm>
          <a:prstGeom prst="rect">
            <a:avLst/>
          </a:prstGeom>
          <a:noFill/>
        </p:spPr>
        <p:txBody>
          <a:bodyPr wrap="square" rtlCol="0">
            <a:spAutoFit/>
          </a:bodyPr>
          <a:lstStyle/>
          <a:p>
            <a:pPr algn="ctr"/>
            <a:r>
              <a:rPr lang="en-US" sz="6000" dirty="0" smtClean="0">
                <a:solidFill>
                  <a:schemeClr val="bg1">
                    <a:lumMod val="50000"/>
                  </a:schemeClr>
                </a:solidFill>
              </a:rPr>
              <a:t>NOT YET TRANSLATED</a:t>
            </a:r>
            <a:endParaRPr lang="en-US" sz="6000" dirty="0">
              <a:solidFill>
                <a:schemeClr val="bg1">
                  <a:lumMod val="50000"/>
                </a:schemeClr>
              </a:solidFill>
            </a:endParaRPr>
          </a:p>
        </p:txBody>
      </p:sp>
    </p:spTree>
    <p:extLst>
      <p:ext uri="{BB962C8B-B14F-4D97-AF65-F5344CB8AC3E}">
        <p14:creationId xmlns:p14="http://schemas.microsoft.com/office/powerpoint/2010/main" val="2894040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617796666"/>
              </p:ext>
            </p:extLst>
          </p:nvPr>
        </p:nvGraphicFramePr>
        <p:xfrm>
          <a:off x="373064" y="3429000"/>
          <a:ext cx="6994524" cy="1828800"/>
        </p:xfrm>
        <a:graphic>
          <a:graphicData uri="http://schemas.openxmlformats.org/drawingml/2006/table">
            <a:tbl>
              <a:tblPr firstRow="1" firstCol="1" bandRow="1"/>
              <a:tblGrid>
                <a:gridCol w="619273"/>
                <a:gridCol w="651866"/>
                <a:gridCol w="619273"/>
                <a:gridCol w="554086"/>
                <a:gridCol w="554086"/>
                <a:gridCol w="619273"/>
                <a:gridCol w="554086"/>
                <a:gridCol w="632310"/>
                <a:gridCol w="651866"/>
                <a:gridCol w="801796"/>
                <a:gridCol w="736609"/>
              </a:tblGrid>
              <a:tr h="13163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Ch</a:t>
                      </a:r>
                      <a:endParaRPr lang="en-US" sz="800" dirty="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8CCE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Ck</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Cv</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APx</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584617">
                <a:tc>
                  <a:txBody>
                    <a:bodyPr/>
                    <a:lstStyle/>
                    <a:p>
                      <a:pPr marL="0" marR="0" algn="l">
                        <a:lnSpc>
                          <a:spcPct val="100000"/>
                        </a:lnSpc>
                        <a:spcBef>
                          <a:spcPts val="0"/>
                        </a:spcBef>
                        <a:spcAft>
                          <a:spcPts val="0"/>
                        </a:spcAft>
                      </a:pPr>
                      <a:r>
                        <a:rPr lang="en-US" sz="800">
                          <a:effectLst/>
                          <a:latin typeface="Calibri"/>
                          <a:ea typeface="Times New Roman"/>
                          <a:cs typeface="Times New Roman"/>
                        </a:rPr>
                        <a:t>Retells parts of a text that answer, explain or describe specific information about a topic (read and discussed in class).</a:t>
                      </a:r>
                      <a:endParaRPr lang="en-US" sz="80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Define and understand </a:t>
                      </a:r>
                      <a:r>
                        <a:rPr lang="en-US" sz="800" u="sng">
                          <a:effectLst/>
                          <a:latin typeface="Calibri"/>
                          <a:ea typeface="Times New Roman"/>
                          <a:cs typeface="Times New Roman"/>
                        </a:rPr>
                        <a:t>Standard Academic Language</a:t>
                      </a:r>
                      <a:r>
                        <a:rPr lang="en-US" sz="800">
                          <a:effectLst/>
                          <a:latin typeface="Calibri"/>
                          <a:ea typeface="Times New Roman"/>
                          <a:cs typeface="Times New Roman"/>
                        </a:rPr>
                        <a:t>: main purpose, author’s purpose, answer, explains and describe.</a:t>
                      </a:r>
                      <a:endParaRPr lang="en-US" sz="80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Answer who, what, when, where or how questions that answer, explain or describe (read and discussed in class). </a:t>
                      </a:r>
                      <a:endParaRPr lang="en-US" sz="800" b="1" dirty="0" smtClean="0">
                        <a:effectLst/>
                        <a:latin typeface="Calibri"/>
                        <a:ea typeface="Times New Roman"/>
                        <a:cs typeface="Times New Roman"/>
                      </a:endParaRP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REPSONSE</a:t>
                      </a:r>
                      <a:endParaRPr lang="en-US" sz="800" dirty="0">
                        <a:effectLst>
                          <a:outerShdw blurRad="38100" dist="38100" dir="2700000" algn="tl">
                            <a:srgbClr val="000000">
                              <a:alpha val="43137"/>
                            </a:srgbClr>
                          </a:outerShdw>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dirty="0">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Times New Roman"/>
                          <a:cs typeface="Times New Roman"/>
                        </a:rPr>
                        <a:t>Understands that authors write text to answer, explain or describe information.</a:t>
                      </a:r>
                      <a:endParaRPr lang="en-US" sz="800" dirty="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Identify main ideas or makes accurate generalizations about a topic based on author’s evidence.</a:t>
                      </a:r>
                      <a:endParaRPr lang="en-US" sz="80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Locate information to support a purpose (answer a question, explain or describe) in a </a:t>
                      </a:r>
                      <a:r>
                        <a:rPr lang="en-US" sz="800" b="1" u="sng" dirty="0">
                          <a:effectLst/>
                          <a:latin typeface="Calibri"/>
                          <a:ea typeface="Times New Roman"/>
                          <a:cs typeface="Times New Roman"/>
                        </a:rPr>
                        <a:t>new text</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Categorize facts in a text that the author </a:t>
                      </a:r>
                      <a:r>
                        <a:rPr lang="en-US" sz="800" dirty="0" smtClean="0">
                          <a:effectLst/>
                          <a:latin typeface="Calibri"/>
                          <a:ea typeface="Times New Roman"/>
                          <a:cs typeface="Times New Roman"/>
                        </a:rPr>
                        <a:t>explains, </a:t>
                      </a:r>
                      <a:r>
                        <a:rPr lang="en-US" sz="800" dirty="0">
                          <a:effectLst/>
                          <a:latin typeface="Calibri"/>
                          <a:ea typeface="Times New Roman"/>
                          <a:cs typeface="Times New Roman"/>
                        </a:rPr>
                        <a:t>describes or answers on a graphic organizer.</a:t>
                      </a:r>
                      <a:endParaRPr lang="en-US" sz="800" dirty="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Connects ideas (more than one) within a text that explain or answer a question.</a:t>
                      </a:r>
                      <a:endParaRPr lang="en-US" sz="80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Calibri"/>
                          <a:cs typeface="Calibri"/>
                        </a:rPr>
                        <a:t>Identify the main purpose of a text, including what the author wants to answer, explain, or describe.</a:t>
                      </a:r>
                      <a:endParaRPr lang="en-US" sz="80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Calibri"/>
                          <a:cs typeface="Helvetica"/>
                        </a:rPr>
                        <a:t>Identifies a main purpose in a new text (not read or discussed in class) using specific statements about what the author wants to answer, explain or describe</a:t>
                      </a:r>
                      <a:r>
                        <a:rPr lang="en-US" sz="800" b="1" dirty="0" smtClean="0">
                          <a:effectLst/>
                          <a:latin typeface="Calibri"/>
                          <a:ea typeface="Calibri"/>
                          <a:cs typeface="Helvetica"/>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RI.2.6</a:t>
                      </a:r>
                      <a:r>
                        <a:rPr lang="en-US" sz="800" dirty="0">
                          <a:effectLst/>
                          <a:latin typeface="Calibri"/>
                          <a:ea typeface="Calibri"/>
                          <a:cs typeface="Helvetica"/>
                        </a:rPr>
                        <a:t> Identify the main purpose of a text, including what the author wants to answer, explain, or describe.</a:t>
                      </a:r>
                      <a:endParaRPr lang="en-US" sz="800" dirty="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bl>
          </a:graphicData>
        </a:graphic>
      </p:graphicFrame>
      <p:sp>
        <p:nvSpPr>
          <p:cNvPr id="7" name="TextBox 6"/>
          <p:cNvSpPr txBox="1"/>
          <p:nvPr/>
        </p:nvSpPr>
        <p:spPr>
          <a:xfrm>
            <a:off x="404813" y="152400"/>
            <a:ext cx="6962775" cy="1020649"/>
          </a:xfrm>
          <a:prstGeom prst="rect">
            <a:avLst/>
          </a:prstGeom>
          <a:noFill/>
        </p:spPr>
        <p:txBody>
          <a:bodyPr wrap="square" lIns="96378" tIns="48189" rIns="96378" bIns="48189" rtlCol="0">
            <a:spAutoFit/>
          </a:bodyPr>
          <a:lstStyle/>
          <a:p>
            <a:r>
              <a:rPr lang="en-US" sz="1500" b="1" dirty="0"/>
              <a:t>Quarter </a:t>
            </a:r>
            <a:r>
              <a:rPr lang="en-US" sz="1500" b="1" dirty="0" smtClean="0">
                <a:solidFill>
                  <a:schemeClr val="accent6">
                    <a:lumMod val="75000"/>
                  </a:schemeClr>
                </a:solidFill>
              </a:rPr>
              <a:t>Four</a:t>
            </a:r>
            <a:r>
              <a:rPr lang="en-US" sz="1500" b="1" dirty="0" smtClean="0"/>
              <a:t> </a:t>
            </a:r>
            <a:r>
              <a:rPr lang="en-US" sz="1500" dirty="0" smtClean="0"/>
              <a:t>Reading Informational Learning </a:t>
            </a:r>
            <a:r>
              <a:rPr lang="en-US" sz="1500" dirty="0"/>
              <a:t>Progressions.  </a:t>
            </a:r>
          </a:p>
          <a:p>
            <a:r>
              <a:rPr lang="en-US" sz="1500" dirty="0"/>
              <a:t>The </a:t>
            </a:r>
            <a:r>
              <a:rPr lang="en-US" sz="1500" dirty="0" smtClean="0"/>
              <a:t>indicated </a:t>
            </a:r>
            <a:r>
              <a:rPr lang="en-US" sz="1500" dirty="0"/>
              <a:t>boxes highlighted </a:t>
            </a:r>
            <a:r>
              <a:rPr lang="en-US" sz="1500" b="1" i="1" dirty="0"/>
              <a:t>before the standard</a:t>
            </a:r>
            <a:r>
              <a:rPr lang="en-US" sz="1500" dirty="0"/>
              <a:t>, are assessed on this pre-assessment. The standard itself is assessed on the Common Formative Assessment (CFA) at the end of each quarter.</a:t>
            </a:r>
          </a:p>
        </p:txBody>
      </p:sp>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081145192"/>
              </p:ext>
            </p:extLst>
          </p:nvPr>
        </p:nvGraphicFramePr>
        <p:xfrm>
          <a:off x="357756" y="5455920"/>
          <a:ext cx="7186044" cy="2316480"/>
        </p:xfrm>
        <a:graphic>
          <a:graphicData uri="http://schemas.openxmlformats.org/drawingml/2006/table">
            <a:tbl>
              <a:tblPr firstRow="1" firstCol="1" bandRow="1"/>
              <a:tblGrid>
                <a:gridCol w="514330"/>
                <a:gridCol w="628184"/>
                <a:gridCol w="546712"/>
                <a:gridCol w="546712"/>
                <a:gridCol w="530506"/>
                <a:gridCol w="609600"/>
                <a:gridCol w="472900"/>
                <a:gridCol w="670100"/>
                <a:gridCol w="510154"/>
                <a:gridCol w="685800"/>
                <a:gridCol w="719707"/>
                <a:gridCol w="751339"/>
              </a:tblGrid>
              <a:tr h="15240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Ce</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Ch</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Ck</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ANs</a:t>
                      </a:r>
                      <a:endParaRPr lang="en-US" sz="800" dirty="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a:t>
                      </a:r>
                      <a:r>
                        <a:rPr lang="en-US" sz="800" b="1" dirty="0" err="1">
                          <a:solidFill>
                            <a:srgbClr val="000000"/>
                          </a:solidFill>
                          <a:effectLst/>
                          <a:latin typeface="Calibri"/>
                          <a:ea typeface="Times New Roman"/>
                          <a:cs typeface="Times New Roman"/>
                        </a:rPr>
                        <a:t>ANy</a:t>
                      </a:r>
                      <a:endParaRPr lang="en-US" sz="800" dirty="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Cu</a:t>
                      </a:r>
                      <a:endParaRPr lang="en-US" sz="800">
                        <a:effectLst/>
                        <a:latin typeface="Calibri"/>
                        <a:ea typeface="Calibri"/>
                        <a:cs typeface="Times New Roman"/>
                      </a:endParaRPr>
                    </a:p>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SYU</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r>
              <a:tr h="1922274">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Recall basic facts in two texts on the same topic read and discussed in class.</a:t>
                      </a:r>
                      <a:endParaRPr lang="en-US" sz="80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Define and understand </a:t>
                      </a:r>
                      <a:r>
                        <a:rPr lang="en-US" sz="800" u="sng">
                          <a:effectLst/>
                          <a:latin typeface="Calibri"/>
                          <a:ea typeface="Times New Roman"/>
                          <a:cs typeface="Times New Roman"/>
                        </a:rPr>
                        <a:t>Standard Academic Language</a:t>
                      </a:r>
                      <a:r>
                        <a:rPr lang="en-US" sz="800">
                          <a:effectLst/>
                          <a:latin typeface="Calibri"/>
                          <a:ea typeface="Times New Roman"/>
                          <a:cs typeface="Times New Roman"/>
                        </a:rPr>
                        <a:t>: </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compare and contrast, points, important and topic</a:t>
                      </a:r>
                      <a:endParaRPr lang="en-US" sz="80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Select appropriate domain-specific words when discussing the topic.</a:t>
                      </a:r>
                      <a:endParaRPr lang="en-US" sz="80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Answer questions about the most important points in a text read and discussed in class.</a:t>
                      </a:r>
                      <a:endParaRPr lang="en-US" sz="800" b="1" dirty="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a:solidFill>
                            <a:srgbClr val="000000"/>
                          </a:solidFill>
                          <a:effectLst/>
                          <a:latin typeface="Calibri"/>
                          <a:ea typeface="Times New Roman"/>
                          <a:cs typeface="Times New Roman"/>
                        </a:rPr>
                        <a:t>Concept Development:</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Student understands that some points are more important than others and can give an example.</a:t>
                      </a:r>
                      <a:endParaRPr lang="en-US" sz="80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Identifies the most important points in two texts on the same topic</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Locates key details as evidence of which information is important in two texts on the same topic (new text).</a:t>
                      </a:r>
                      <a:endParaRPr lang="en-US" sz="800" dirty="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Categorizes or lists important points from two texts on the same topic using a graphic organizer (teacher has provided categories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b="1" dirty="0">
                        <a:effectLst>
                          <a:outerShdw blurRad="38100" dist="38100" dir="2700000" algn="tl">
                            <a:srgbClr val="000000">
                              <a:alpha val="43137"/>
                            </a:srgbClr>
                          </a:outerShdw>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Using a list of categorized important points in two texts on the same topic, can discuss similarities and differences between the two texts.</a:t>
                      </a:r>
                      <a:endParaRPr lang="en-US" sz="80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Completes a Venn diagram to compare and contrast important points in two texts on the same topic.  </a:t>
                      </a:r>
                      <a:endParaRPr lang="en-US" sz="800" b="1" dirty="0" smtClean="0">
                        <a:solidFill>
                          <a:srgbClr val="000000"/>
                        </a:solidFill>
                        <a:effectLst/>
                        <a:latin typeface="Calibri"/>
                        <a:ea typeface="Times New Roman"/>
                        <a:cs typeface="Times New Roman"/>
                      </a:endParaRP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CONSTRUCTED REPONSE</a:t>
                      </a:r>
                      <a:endParaRPr lang="en-US" sz="800" b="1" dirty="0">
                        <a:effectLst>
                          <a:outerShdw blurRad="38100" dist="38100" dir="2700000" algn="tl">
                            <a:srgbClr val="000000">
                              <a:alpha val="43137"/>
                            </a:srgbClr>
                          </a:outerShdw>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RI.2.9</a:t>
                      </a:r>
                      <a:r>
                        <a:rPr lang="en-US" sz="800" dirty="0">
                          <a:effectLst/>
                          <a:latin typeface="Calibri"/>
                          <a:ea typeface="Calibri"/>
                          <a:cs typeface="Helvetica"/>
                        </a:rPr>
                        <a:t> Compare and contrast the most important points presented by two texts on the same topic (answers constructed response CFA questions at this level).</a:t>
                      </a:r>
                      <a:endParaRPr lang="en-US" sz="800" dirty="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c>
                  <a:txBody>
                    <a:bodyPr/>
                    <a:lstStyle/>
                    <a:p>
                      <a:pPr marL="0" marR="0" algn="l">
                        <a:lnSpc>
                          <a:spcPct val="100000"/>
                        </a:lnSpc>
                        <a:spcBef>
                          <a:spcPts val="0"/>
                        </a:spcBef>
                        <a:spcAft>
                          <a:spcPts val="0"/>
                        </a:spcAft>
                      </a:pPr>
                      <a:r>
                        <a:rPr lang="en-US" sz="800" dirty="0">
                          <a:effectLst/>
                          <a:latin typeface="Calibri"/>
                          <a:ea typeface="Calibri"/>
                          <a:cs typeface="Helvetica"/>
                        </a:rPr>
                        <a:t>To move to a DOK-4 students analyze points in two texts in order to write a new generalization, observation or conclusion about the topic.</a:t>
                      </a:r>
                      <a:endParaRPr lang="en-US" sz="800" dirty="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sp>
        <p:nvSpPr>
          <p:cNvPr id="9" name="Rectangle 8"/>
          <p:cNvSpPr/>
          <p:nvPr/>
        </p:nvSpPr>
        <p:spPr>
          <a:xfrm>
            <a:off x="1905000" y="5334000"/>
            <a:ext cx="7620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3917423411"/>
              </p:ext>
            </p:extLst>
          </p:nvPr>
        </p:nvGraphicFramePr>
        <p:xfrm>
          <a:off x="336276" y="1295400"/>
          <a:ext cx="6994526" cy="1950720"/>
        </p:xfrm>
        <a:graphic>
          <a:graphicData uri="http://schemas.openxmlformats.org/drawingml/2006/table">
            <a:tbl>
              <a:tblPr firstRow="1" firstCol="1" bandRow="1"/>
              <a:tblGrid>
                <a:gridCol w="462171"/>
                <a:gridCol w="486306"/>
                <a:gridCol w="518727"/>
                <a:gridCol w="518727"/>
                <a:gridCol w="575282"/>
                <a:gridCol w="453886"/>
                <a:gridCol w="478021"/>
                <a:gridCol w="818804"/>
                <a:gridCol w="685800"/>
                <a:gridCol w="513748"/>
                <a:gridCol w="713249"/>
                <a:gridCol w="769805"/>
              </a:tblGrid>
              <a:tr h="156658">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Ce</a:t>
                      </a:r>
                      <a:endParaRPr lang="en-US" sz="80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Cf</a:t>
                      </a:r>
                      <a:endParaRPr lang="en-US" sz="80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gridSpan="2">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Ck</a:t>
                      </a:r>
                      <a:endParaRPr lang="en-US" sz="80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APn</a:t>
                      </a:r>
                      <a:endParaRPr lang="en-US" sz="800" dirty="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ANo</a:t>
                      </a:r>
                      <a:endParaRPr lang="en-US" sz="800" dirty="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ANr</a:t>
                      </a:r>
                      <a:endParaRPr lang="en-US" sz="800" dirty="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3 -Cu</a:t>
                      </a:r>
                      <a:endParaRPr lang="en-US" sz="80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l">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650252">
                <a:tc>
                  <a:txBody>
                    <a:bodyPr/>
                    <a:lstStyle/>
                    <a:p>
                      <a:pPr marL="0" marR="0" algn="l">
                        <a:lnSpc>
                          <a:spcPct val="100000"/>
                        </a:lnSpc>
                        <a:spcBef>
                          <a:spcPts val="0"/>
                        </a:spcBef>
                        <a:spcAft>
                          <a:spcPts val="0"/>
                        </a:spcAft>
                      </a:pPr>
                      <a:r>
                        <a:rPr lang="en-US" sz="800">
                          <a:effectLst/>
                          <a:latin typeface="Calibri"/>
                          <a:ea typeface="Times New Roman"/>
                          <a:cs typeface="Times New Roman"/>
                        </a:rPr>
                        <a:t>Recall a series of historical events or scientific ideas or concepts, or steps</a:t>
                      </a:r>
                      <a:endParaRPr lang="en-US" sz="80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Define historical, scientific, steps in a technical procedure, ideas and concepts.</a:t>
                      </a:r>
                      <a:endParaRPr lang="en-US" sz="80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Select appropriate words to determine meaning of ideas or concepts.</a:t>
                      </a:r>
                      <a:endParaRPr lang="en-US" sz="80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Describe or explain a specific idea or concept from a text.</a:t>
                      </a:r>
                      <a:endParaRPr lang="en-US" sz="80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Explain why events can be connected to other events (concept development).</a:t>
                      </a:r>
                      <a:endParaRPr lang="en-US" sz="800" dirty="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Describe the connection between two historical events.</a:t>
                      </a:r>
                      <a:endParaRPr lang="en-US" sz="800" dirty="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Describe the connection between two scientific ideas or concepts.</a:t>
                      </a:r>
                      <a:endParaRPr lang="en-US" sz="800" dirty="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Interpret information presented in text, about </a:t>
                      </a:r>
                      <a:r>
                        <a:rPr lang="en-US" sz="800" b="1" u="sng" dirty="0">
                          <a:effectLst/>
                          <a:latin typeface="Calibri"/>
                          <a:ea typeface="Times New Roman"/>
                          <a:cs typeface="Times New Roman"/>
                        </a:rPr>
                        <a:t>historical events</a:t>
                      </a:r>
                      <a:r>
                        <a:rPr lang="en-US" sz="800" b="1" dirty="0">
                          <a:effectLst/>
                          <a:latin typeface="Calibri"/>
                          <a:ea typeface="Times New Roman"/>
                          <a:cs typeface="Times New Roman"/>
                        </a:rPr>
                        <a:t>; scientific ideas or concepts; or steps in a technical procedure</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a:t>
                      </a:r>
                      <a:r>
                        <a:rPr lang="en-US" sz="800" b="1" baseline="0" dirty="0" smtClean="0">
                          <a:effectLst>
                            <a:outerShdw blurRad="38100" dist="38100" dir="2700000" algn="tl">
                              <a:srgbClr val="000000">
                                <a:alpha val="43137"/>
                              </a:srgbClr>
                            </a:outerShdw>
                          </a:effectLst>
                          <a:latin typeface="Calibri"/>
                          <a:ea typeface="Calibri"/>
                          <a:cs typeface="Times New Roman"/>
                        </a:rPr>
                        <a:t>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Identify graphic features of text such as:   historical timelines, format for technical procedures, heading, captions, diagrams, and numbered steps.</a:t>
                      </a:r>
                      <a:endParaRPr lang="en-US" sz="80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Analyze the unique text structure of steps in technical procedures.</a:t>
                      </a:r>
                      <a:endParaRPr lang="en-US" sz="800" dirty="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Explain the connection of ideas within the given context (historical events, scientific ideas or concepts, or steps in technical procedures</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RI.2.3</a:t>
                      </a:r>
                      <a:r>
                        <a:rPr lang="en-US" sz="800" dirty="0">
                          <a:effectLst/>
                          <a:latin typeface="Calibri"/>
                          <a:ea typeface="Calibri"/>
                          <a:cs typeface="Helvetica"/>
                        </a:rPr>
                        <a:t> Describe the connection between a series of historical events, scientific ideas or concepts, or steps in technical procedures in a text.</a:t>
                      </a:r>
                      <a:endParaRPr lang="en-US" sz="800" dirty="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bl>
          </a:graphicData>
        </a:graphic>
      </p:graphicFrame>
      <p:sp>
        <p:nvSpPr>
          <p:cNvPr id="12" name="Rectangle 11"/>
          <p:cNvSpPr/>
          <p:nvPr/>
        </p:nvSpPr>
        <p:spPr>
          <a:xfrm>
            <a:off x="2362200" y="1149401"/>
            <a:ext cx="14478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effectLst>
                  <a:outerShdw blurRad="38100" dist="38100" dir="2700000" algn="tl">
                    <a:srgbClr val="000000">
                      <a:alpha val="43137"/>
                    </a:srgbClr>
                  </a:outerShdw>
                </a:effectLst>
              </a:rPr>
              <a:t>Not assessed</a:t>
            </a:r>
            <a:endParaRPr lang="en-US" sz="900" b="1" dirty="0">
              <a:effectLst>
                <a:outerShdw blurRad="38100" dist="38100" dir="2700000" algn="tl">
                  <a:srgbClr val="000000">
                    <a:alpha val="43137"/>
                  </a:srgbClr>
                </a:outerShdw>
              </a:effectLst>
            </a:endParaRPr>
          </a:p>
        </p:txBody>
      </p:sp>
      <p:sp>
        <p:nvSpPr>
          <p:cNvPr id="10" name="TextBox 9"/>
          <p:cNvSpPr txBox="1"/>
          <p:nvPr/>
        </p:nvSpPr>
        <p:spPr>
          <a:xfrm rot="19851382">
            <a:off x="57146" y="4553808"/>
            <a:ext cx="7654486" cy="1015663"/>
          </a:xfrm>
          <a:prstGeom prst="rect">
            <a:avLst/>
          </a:prstGeom>
          <a:noFill/>
        </p:spPr>
        <p:txBody>
          <a:bodyPr wrap="square" rtlCol="0">
            <a:spAutoFit/>
          </a:bodyPr>
          <a:lstStyle/>
          <a:p>
            <a:pPr algn="ctr"/>
            <a:r>
              <a:rPr lang="en-US" sz="6000" dirty="0" smtClean="0">
                <a:solidFill>
                  <a:schemeClr val="bg1">
                    <a:lumMod val="50000"/>
                  </a:schemeClr>
                </a:solidFill>
              </a:rPr>
              <a:t>NOT YET TRANSLATED</a:t>
            </a:r>
            <a:endParaRPr lang="en-US" sz="6000" dirty="0">
              <a:solidFill>
                <a:schemeClr val="bg1">
                  <a:lumMod val="50000"/>
                </a:schemeClr>
              </a:solidFill>
            </a:endParaRPr>
          </a:p>
        </p:txBody>
      </p:sp>
    </p:spTree>
    <p:extLst>
      <p:ext uri="{BB962C8B-B14F-4D97-AF65-F5344CB8AC3E}">
        <p14:creationId xmlns:p14="http://schemas.microsoft.com/office/powerpoint/2010/main" val="2116847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431800" y="922019"/>
          <a:ext cx="6908800" cy="7117080"/>
        </p:xfrm>
        <a:graphic>
          <a:graphicData uri="http://schemas.openxmlformats.org/drawingml/2006/table">
            <a:tbl>
              <a:tblPr firstRow="1" bandRow="1">
                <a:tableStyleId>{5940675A-B579-460E-94D1-54222C63F5DA}</a:tableStyleId>
              </a:tblPr>
              <a:tblGrid>
                <a:gridCol w="6908800"/>
              </a:tblGrid>
              <a:tr h="905256">
                <a:tc>
                  <a:txBody>
                    <a:bodyPr/>
                    <a:lstStyle/>
                    <a:p>
                      <a:endParaRPr lang="es-419" sz="1800" b="1" noProof="0" dirty="0" smtClean="0"/>
                    </a:p>
                    <a:p>
                      <a:endParaRPr lang="es-419" sz="1800" b="1" noProof="0" dirty="0" smtClean="0"/>
                    </a:p>
                    <a:p>
                      <a:r>
                        <a:rPr lang="es-419" sz="1800" b="1" noProof="0" dirty="0" smtClean="0"/>
                        <a:t>Nombre_____________________</a:t>
                      </a:r>
                    </a:p>
                  </a:txBody>
                  <a:tcPr marL="103632" marR="103632" marT="50292" marB="50292">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407924">
                <a:tc>
                  <a:txBody>
                    <a:bodyPr/>
                    <a:lstStyle/>
                    <a:p>
                      <a:r>
                        <a:rPr lang="es-419" sz="1800" b="1" noProof="0" dirty="0" smtClean="0"/>
                        <a:t>¿Cuál es el </a:t>
                      </a:r>
                      <a:r>
                        <a:rPr lang="es-419" sz="1800" b="1" u="sng" noProof="0" dirty="0" smtClean="0"/>
                        <a:t>tema principal </a:t>
                      </a:r>
                      <a:r>
                        <a:rPr lang="es-419" sz="1800" b="1" noProof="0" dirty="0" smtClean="0"/>
                        <a:t>del texto?</a:t>
                      </a:r>
                      <a:endParaRPr lang="es-419" sz="1800" b="1"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r>
                        <a:rPr lang="es-419" sz="1800" b="1" noProof="0" dirty="0" smtClean="0"/>
                        <a:t>¿Qué </a:t>
                      </a:r>
                      <a:r>
                        <a:rPr lang="es-419" sz="1800" b="1" u="sng" noProof="0" dirty="0" smtClean="0"/>
                        <a:t>detalles clave</a:t>
                      </a:r>
                      <a:r>
                        <a:rPr lang="es-419" sz="1800" b="1" noProof="0" dirty="0" smtClean="0"/>
                        <a:t> te ayudaron a saber el </a:t>
                      </a:r>
                      <a:r>
                        <a:rPr lang="es-419" sz="1800" b="1" u="sng" noProof="0" dirty="0" smtClean="0"/>
                        <a:t>enfoque específico</a:t>
                      </a:r>
                      <a:r>
                        <a:rPr lang="es-419" sz="1800" b="1" baseline="0" noProof="0" dirty="0" smtClean="0"/>
                        <a:t> del párrafo____?</a:t>
                      </a:r>
                      <a:endParaRPr lang="es-419" sz="1800" b="1" noProof="0" dirty="0"/>
                    </a:p>
                  </a:txBody>
                  <a:tcPr marL="103632" marR="103632" marT="50292" marB="50292"/>
                </a:tc>
              </a:tr>
              <a:tr h="407924">
                <a:tc>
                  <a:txBody>
                    <a:bodyPr/>
                    <a:lstStyle/>
                    <a:p>
                      <a:endParaRPr lang="es-419" sz="1800" noProof="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r>
                        <a:rPr lang="es-419" sz="1800" b="1" noProof="0" dirty="0" smtClean="0"/>
                        <a:t>¿Qué </a:t>
                      </a:r>
                      <a:r>
                        <a:rPr lang="es-419" sz="1800" b="1" u="sng" noProof="0" dirty="0" smtClean="0"/>
                        <a:t>detalles clave</a:t>
                      </a:r>
                      <a:r>
                        <a:rPr lang="es-419" sz="1800" b="1" noProof="0" dirty="0" smtClean="0"/>
                        <a:t> te ayudaron a saber el </a:t>
                      </a:r>
                      <a:r>
                        <a:rPr lang="es-419" sz="1800" b="1" u="sng" noProof="0" dirty="0" smtClean="0"/>
                        <a:t>enfoque específico</a:t>
                      </a:r>
                      <a:r>
                        <a:rPr lang="es-419" sz="1800" b="1" baseline="0" noProof="0" dirty="0" smtClean="0"/>
                        <a:t> del párrafo____?</a:t>
                      </a:r>
                      <a:endParaRPr lang="es-419" sz="1800" b="1" noProof="0" dirty="0"/>
                    </a:p>
                  </a:txBody>
                  <a:tcPr marL="103632" marR="103632" marT="50292" marB="50292"/>
                </a:tc>
              </a:tr>
              <a:tr h="407924">
                <a:tc>
                  <a:txBody>
                    <a:bodyPr/>
                    <a:lstStyle/>
                    <a:p>
                      <a:endParaRPr lang="es-419" sz="1800" noProof="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tcPr>
                </a:tc>
              </a:tr>
            </a:tbl>
          </a:graphicData>
        </a:graphic>
      </p:graphicFrame>
      <p:sp>
        <p:nvSpPr>
          <p:cNvPr id="4" name="Rectangle 3"/>
          <p:cNvSpPr/>
          <p:nvPr/>
        </p:nvSpPr>
        <p:spPr>
          <a:xfrm>
            <a:off x="408608" y="152400"/>
            <a:ext cx="7135191" cy="523220"/>
          </a:xfrm>
          <a:prstGeom prst="rect">
            <a:avLst/>
          </a:prstGeom>
        </p:spPr>
        <p:txBody>
          <a:bodyPr wrap="square">
            <a:spAutoFit/>
          </a:bodyPr>
          <a:lstStyle/>
          <a:p>
            <a:pPr lvl="0"/>
            <a:r>
              <a:rPr lang="es-419" sz="1400" b="1" dirty="0" smtClean="0">
                <a:solidFill>
                  <a:prstClr val="black"/>
                </a:solidFill>
              </a:rPr>
              <a:t>Maestros:  Esta es una hoja para tomar notas que los estudiantes pueden utilizar cuando estén investigando un tema.  </a:t>
            </a:r>
            <a:endParaRPr lang="es-419" sz="1400" b="1" dirty="0">
              <a:solidFill>
                <a:prstClr val="black"/>
              </a:solidFill>
            </a:endParaRPr>
          </a:p>
        </p:txBody>
      </p:sp>
      <p:grpSp>
        <p:nvGrpSpPr>
          <p:cNvPr id="5" name="Group 4"/>
          <p:cNvGrpSpPr/>
          <p:nvPr/>
        </p:nvGrpSpPr>
        <p:grpSpPr>
          <a:xfrm>
            <a:off x="986294" y="922019"/>
            <a:ext cx="6331269" cy="7050407"/>
            <a:chOff x="1122680" y="850356"/>
            <a:chExt cx="6331269" cy="7050407"/>
          </a:xfrm>
        </p:grpSpPr>
        <p:sp>
          <p:nvSpPr>
            <p:cNvPr id="6" name="Rectangle 5"/>
            <p:cNvSpPr/>
            <p:nvPr/>
          </p:nvSpPr>
          <p:spPr>
            <a:xfrm>
              <a:off x="4033284" y="995137"/>
              <a:ext cx="3281680" cy="2123640"/>
            </a:xfrm>
            <a:prstGeom prst="rect">
              <a:avLst/>
            </a:prstGeom>
            <a:solidFill>
              <a:schemeClr val="accent5">
                <a:lumMod val="20000"/>
                <a:lumOff val="80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22" tIns="45711" rIns="91422" bIns="45711">
              <a:spAutoFit/>
            </a:bodyPr>
            <a:lstStyle/>
            <a:p>
              <a:r>
                <a:rPr lang="es-419" sz="1100" b="1" dirty="0" smtClean="0"/>
                <a:t>Instruya a los estudiantes a leer un texto de múltiples párrafos.</a:t>
              </a:r>
            </a:p>
            <a:p>
              <a:endParaRPr lang="es-419" sz="1100" b="1" dirty="0" smtClean="0"/>
            </a:p>
            <a:p>
              <a:r>
                <a:rPr lang="es-419" sz="1100" b="1" dirty="0" smtClean="0"/>
                <a:t>Pregunte: − </a:t>
              </a:r>
              <a:r>
                <a:rPr lang="es-419" sz="1100" b="1" i="1" dirty="0" smtClean="0"/>
                <a:t>¿De qué trata este texto mayormente? </a:t>
              </a:r>
              <a:r>
                <a:rPr lang="es-419" sz="1100" b="1" dirty="0" smtClean="0"/>
                <a:t>Explique que este es el </a:t>
              </a:r>
              <a:r>
                <a:rPr lang="es-419" sz="1100" b="1" u="sng" dirty="0" smtClean="0">
                  <a:solidFill>
                    <a:srgbClr val="C00000"/>
                  </a:solidFill>
                  <a:effectLst>
                    <a:outerShdw blurRad="38100" dist="38100" dir="2700000" algn="tl">
                      <a:srgbClr val="000000">
                        <a:alpha val="43137"/>
                      </a:srgbClr>
                    </a:outerShdw>
                  </a:effectLst>
                </a:rPr>
                <a:t>tema principal</a:t>
              </a:r>
              <a:r>
                <a:rPr lang="es-419" sz="1100" b="1" dirty="0" smtClean="0"/>
                <a:t> del texto.  Pida a los estudiantes que compartan cómo ellos saben de qué trata el texto mayormente. </a:t>
              </a:r>
            </a:p>
            <a:p>
              <a:r>
                <a:rPr lang="es-419" sz="1100" b="1" dirty="0" smtClean="0"/>
                <a:t> </a:t>
              </a:r>
            </a:p>
            <a:p>
              <a:r>
                <a:rPr lang="es-419" sz="1100" b="1" dirty="0" smtClean="0"/>
                <a:t>Pida a los estudiantes que escriban el </a:t>
              </a:r>
              <a:r>
                <a:rPr lang="es-419" sz="1100" b="1" u="sng" dirty="0" smtClean="0">
                  <a:solidFill>
                    <a:srgbClr val="C00000"/>
                  </a:solidFill>
                  <a:effectLst>
                    <a:outerShdw blurRad="38100" dist="38100" dir="2700000" algn="tl">
                      <a:srgbClr val="000000">
                        <a:alpha val="43137"/>
                      </a:srgbClr>
                    </a:outerShdw>
                  </a:effectLst>
                </a:rPr>
                <a:t>tema principal</a:t>
              </a:r>
              <a:r>
                <a:rPr lang="es-419" sz="1100" b="1" dirty="0" smtClean="0"/>
                <a:t> del texto.</a:t>
              </a:r>
            </a:p>
            <a:p>
              <a:r>
                <a:rPr lang="es-419" sz="1100" b="1" dirty="0" smtClean="0"/>
                <a:t>Nota:  el tema se refiere a todo el texto resumido en una </a:t>
              </a:r>
              <a:r>
                <a:rPr lang="es-419" sz="1100" b="1" u="sng" dirty="0" smtClean="0"/>
                <a:t>palabra o frase</a:t>
              </a:r>
              <a:r>
                <a:rPr lang="es-419" sz="1100" b="1" dirty="0" smtClean="0"/>
                <a:t>.</a:t>
              </a:r>
              <a:endParaRPr lang="es-419" sz="1100" b="1" dirty="0"/>
            </a:p>
          </p:txBody>
        </p:sp>
        <p:sp>
          <p:nvSpPr>
            <p:cNvPr id="7" name="Rounded Rectangle 6"/>
            <p:cNvSpPr/>
            <p:nvPr/>
          </p:nvSpPr>
          <p:spPr>
            <a:xfrm>
              <a:off x="6995160" y="850356"/>
              <a:ext cx="458789" cy="50292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75" tIns="50938" rIns="101875" bIns="50938"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8" name="Rectangle 7"/>
            <p:cNvSpPr/>
            <p:nvPr/>
          </p:nvSpPr>
          <p:spPr>
            <a:xfrm>
              <a:off x="1122680" y="4408896"/>
              <a:ext cx="3281680" cy="2970026"/>
            </a:xfrm>
            <a:prstGeom prst="rect">
              <a:avLst/>
            </a:prstGeom>
            <a:solidFill>
              <a:schemeClr val="accent5">
                <a:lumMod val="20000"/>
                <a:lumOff val="80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22" tIns="45711" rIns="91422" bIns="45711">
              <a:spAutoFit/>
            </a:bodyPr>
            <a:lstStyle/>
            <a:p>
              <a:r>
                <a:rPr lang="es-419" sz="1100" b="1" dirty="0" smtClean="0"/>
                <a:t>Explique: − </a:t>
              </a:r>
              <a:r>
                <a:rPr lang="es-419" sz="1100" b="1" i="1" dirty="0" smtClean="0"/>
                <a:t>Un </a:t>
              </a:r>
              <a:r>
                <a:rPr lang="es-419" sz="1100" b="1" i="1" u="sng" dirty="0" smtClean="0">
                  <a:solidFill>
                    <a:srgbClr val="C00000"/>
                  </a:solidFill>
                  <a:effectLst>
                    <a:outerShdw blurRad="38100" dist="38100" dir="2700000" algn="tl">
                      <a:srgbClr val="000000">
                        <a:alpha val="43137"/>
                      </a:srgbClr>
                    </a:outerShdw>
                  </a:effectLst>
                </a:rPr>
                <a:t>enfoque específico</a:t>
              </a:r>
              <a:r>
                <a:rPr lang="es-419" sz="1100" b="1" i="1" dirty="0" smtClean="0"/>
                <a:t> es lo que el párrafo está diciendo sobre el </a:t>
              </a:r>
              <a:r>
                <a:rPr lang="es-419" sz="1100" b="1" i="1" u="sng" dirty="0" smtClean="0">
                  <a:solidFill>
                    <a:srgbClr val="C00000"/>
                  </a:solidFill>
                  <a:effectLst>
                    <a:outerShdw blurRad="38100" dist="38100" dir="2700000" algn="tl">
                      <a:srgbClr val="000000">
                        <a:alpha val="43137"/>
                      </a:srgbClr>
                    </a:outerShdw>
                  </a:effectLst>
                </a:rPr>
                <a:t>tema</a:t>
              </a:r>
              <a:r>
                <a:rPr lang="es-419" sz="1100" b="1" i="1" dirty="0" smtClean="0"/>
                <a:t>.  Los </a:t>
              </a:r>
              <a:r>
                <a:rPr lang="es-419" sz="1100" b="1" i="1" u="sng" dirty="0" smtClean="0">
                  <a:solidFill>
                    <a:srgbClr val="C00000"/>
                  </a:solidFill>
                  <a:effectLst>
                    <a:outerShdw blurRad="38100" dist="38100" dir="2700000" algn="tl">
                      <a:srgbClr val="000000">
                        <a:alpha val="43137"/>
                      </a:srgbClr>
                    </a:outerShdw>
                  </a:effectLst>
                </a:rPr>
                <a:t>detalles clave</a:t>
              </a:r>
              <a:r>
                <a:rPr lang="es-419" sz="1100" b="1" i="1" dirty="0" smtClean="0"/>
                <a:t> nos ayudan a encontrar el </a:t>
              </a:r>
              <a:r>
                <a:rPr lang="es-419" sz="1100" b="1" i="1" u="sng" dirty="0" smtClean="0">
                  <a:solidFill>
                    <a:srgbClr val="C00000"/>
                  </a:solidFill>
                  <a:effectLst>
                    <a:outerShdw blurRad="38100" dist="38100" dir="2700000" algn="tl">
                      <a:srgbClr val="000000">
                        <a:alpha val="43137"/>
                      </a:srgbClr>
                    </a:outerShdw>
                  </a:effectLst>
                </a:rPr>
                <a:t>enfoque específico</a:t>
              </a:r>
              <a:r>
                <a:rPr lang="es-419" sz="1100" b="1" i="1" dirty="0" smtClean="0"/>
                <a:t> de los párrafos.  </a:t>
              </a:r>
            </a:p>
            <a:p>
              <a:endParaRPr lang="es-419" sz="1100" b="1" dirty="0" smtClean="0"/>
            </a:p>
            <a:p>
              <a:pPr defTabSz="1135157"/>
              <a:r>
                <a:rPr lang="es-419" sz="1100" b="1" dirty="0" smtClean="0">
                  <a:solidFill>
                    <a:prstClr val="black"/>
                  </a:solidFill>
                </a:rPr>
                <a:t>Ejemplo:  Si el tema principal es PERROS,</a:t>
              </a:r>
            </a:p>
            <a:p>
              <a:pPr defTabSz="1135157"/>
              <a:r>
                <a:rPr lang="es-419" sz="1100" b="1" dirty="0" smtClean="0">
                  <a:solidFill>
                    <a:prstClr val="black"/>
                  </a:solidFill>
                </a:rPr>
                <a:t>algunos </a:t>
              </a:r>
              <a:r>
                <a:rPr lang="es-419" sz="1100" b="1" u="sng" dirty="0" smtClean="0">
                  <a:solidFill>
                    <a:srgbClr val="C00000"/>
                  </a:solidFill>
                  <a:effectLst>
                    <a:outerShdw blurRad="38100" dist="38100" dir="2700000" algn="tl">
                      <a:srgbClr val="000000">
                        <a:alpha val="43137"/>
                      </a:srgbClr>
                    </a:outerShdw>
                  </a:effectLst>
                </a:rPr>
                <a:t>detalles clave</a:t>
              </a:r>
              <a:r>
                <a:rPr lang="es-419" sz="1100" b="1" dirty="0" smtClean="0">
                  <a:solidFill>
                    <a:srgbClr val="C00000"/>
                  </a:solidFill>
                  <a:effectLst>
                    <a:outerShdw blurRad="38100" dist="38100" dir="2700000" algn="tl">
                      <a:srgbClr val="000000">
                        <a:alpha val="43137"/>
                      </a:srgbClr>
                    </a:outerShdw>
                  </a:effectLst>
                </a:rPr>
                <a:t> </a:t>
              </a:r>
              <a:r>
                <a:rPr lang="es-419" sz="1100" b="1" dirty="0" smtClean="0">
                  <a:solidFill>
                    <a:prstClr val="black"/>
                  </a:solidFill>
                </a:rPr>
                <a:t>de un párrafo podrían ser…</a:t>
              </a:r>
            </a:p>
            <a:p>
              <a:pPr defTabSz="1135157"/>
              <a:endParaRPr lang="es-419" sz="1100" b="1" dirty="0" smtClean="0">
                <a:solidFill>
                  <a:prstClr val="black"/>
                </a:solidFill>
              </a:endParaRPr>
            </a:p>
            <a:p>
              <a:pPr marL="171450" indent="-171450">
                <a:buFont typeface="Arial" panose="020B0604020202020204" pitchFamily="34" charset="0"/>
                <a:buChar char="•"/>
              </a:pPr>
              <a:r>
                <a:rPr lang="es-419" sz="1100" b="1" dirty="0" smtClean="0"/>
                <a:t>al perro le gusta jugar a buscar cosas.</a:t>
              </a:r>
            </a:p>
            <a:p>
              <a:pPr>
                <a:buFont typeface="Arial" pitchFamily="34" charset="0"/>
                <a:buChar char="•"/>
              </a:pPr>
              <a:r>
                <a:rPr lang="es-419" sz="1100" b="1" dirty="0" smtClean="0"/>
                <a:t>    al perro le gusta jugar con la pelota.</a:t>
              </a:r>
            </a:p>
            <a:p>
              <a:pPr defTabSz="1135157"/>
              <a:endParaRPr lang="es-419" sz="1100" b="1" dirty="0" smtClean="0">
                <a:solidFill>
                  <a:prstClr val="black"/>
                </a:solidFill>
              </a:endParaRPr>
            </a:p>
            <a:p>
              <a:pPr defTabSz="1135157"/>
              <a:r>
                <a:rPr lang="es-419" sz="1100" b="1" dirty="0" smtClean="0">
                  <a:solidFill>
                    <a:prstClr val="black"/>
                  </a:solidFill>
                </a:rPr>
                <a:t>El </a:t>
              </a:r>
              <a:r>
                <a:rPr lang="es-419" sz="1100" b="1" u="sng" dirty="0" smtClean="0">
                  <a:solidFill>
                    <a:srgbClr val="C00000"/>
                  </a:solidFill>
                  <a:effectLst>
                    <a:outerShdw blurRad="38100" dist="38100" dir="2700000" algn="tl">
                      <a:srgbClr val="000000">
                        <a:alpha val="43137"/>
                      </a:srgbClr>
                    </a:outerShdw>
                  </a:effectLst>
                </a:rPr>
                <a:t>enfoque específico</a:t>
              </a:r>
              <a:r>
                <a:rPr lang="es-419" sz="1100" b="1" dirty="0" smtClean="0">
                  <a:solidFill>
                    <a:srgbClr val="C00000"/>
                  </a:solidFill>
                  <a:effectLst>
                    <a:outerShdw blurRad="38100" dist="38100" dir="2700000" algn="tl">
                      <a:srgbClr val="000000">
                        <a:alpha val="43137"/>
                      </a:srgbClr>
                    </a:outerShdw>
                  </a:effectLst>
                </a:rPr>
                <a:t> </a:t>
              </a:r>
              <a:r>
                <a:rPr lang="es-419" sz="1100" b="1" dirty="0" smtClean="0">
                  <a:solidFill>
                    <a:prstClr val="black"/>
                  </a:solidFill>
                </a:rPr>
                <a:t> de este párrafo podría ser…  cosas que a los perros les gusta hacer, o que los perros son juguetones.</a:t>
              </a:r>
            </a:p>
            <a:p>
              <a:pPr defTabSz="1135157"/>
              <a:endParaRPr lang="es-419" sz="1100" b="1" dirty="0" smtClean="0">
                <a:solidFill>
                  <a:prstClr val="black"/>
                </a:solidFill>
              </a:endParaRPr>
            </a:p>
            <a:p>
              <a:pPr defTabSz="1135157"/>
              <a:r>
                <a:rPr lang="es-419" sz="1100" b="1" dirty="0" smtClean="0">
                  <a:solidFill>
                    <a:prstClr val="black"/>
                  </a:solidFill>
                </a:rPr>
                <a:t>Los estudiantes deben ser capaces de identificar el </a:t>
              </a:r>
              <a:r>
                <a:rPr lang="es-419" sz="1100" b="1" u="sng" dirty="0" smtClean="0">
                  <a:solidFill>
                    <a:srgbClr val="C00000"/>
                  </a:solidFill>
                  <a:effectLst>
                    <a:outerShdw blurRad="38100" dist="38100" dir="2700000" algn="tl">
                      <a:srgbClr val="000000">
                        <a:alpha val="43137"/>
                      </a:srgbClr>
                    </a:outerShdw>
                  </a:effectLst>
                </a:rPr>
                <a:t>enfoque </a:t>
              </a:r>
              <a:r>
                <a:rPr lang="es-419" sz="1100" b="1" u="sng" dirty="0" err="1" smtClean="0">
                  <a:solidFill>
                    <a:srgbClr val="C00000"/>
                  </a:solidFill>
                  <a:effectLst>
                    <a:outerShdw blurRad="38100" dist="38100" dir="2700000" algn="tl">
                      <a:srgbClr val="000000">
                        <a:alpha val="43137"/>
                      </a:srgbClr>
                    </a:outerShdw>
                  </a:effectLst>
                </a:rPr>
                <a:t>específio</a:t>
              </a:r>
              <a:r>
                <a:rPr lang="es-419" sz="1100" b="1" dirty="0" smtClean="0">
                  <a:solidFill>
                    <a:prstClr val="black"/>
                  </a:solidFill>
                </a:rPr>
                <a:t> en dos o más párrafos del texto.  </a:t>
              </a:r>
              <a:endParaRPr lang="es-419" sz="1100" b="1" dirty="0">
                <a:solidFill>
                  <a:prstClr val="black"/>
                </a:solidFill>
              </a:endParaRPr>
            </a:p>
          </p:txBody>
        </p:sp>
        <p:sp>
          <p:nvSpPr>
            <p:cNvPr id="9" name="Rounded Rectangle 8"/>
            <p:cNvSpPr/>
            <p:nvPr/>
          </p:nvSpPr>
          <p:spPr>
            <a:xfrm>
              <a:off x="4174966" y="4789896"/>
              <a:ext cx="458789" cy="50292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75" tIns="50938" rIns="101875" bIns="50938"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10" name="TextBox 9"/>
            <p:cNvSpPr txBox="1"/>
            <p:nvPr/>
          </p:nvSpPr>
          <p:spPr>
            <a:xfrm>
              <a:off x="4692607" y="6096298"/>
              <a:ext cx="2740491" cy="180446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10613" tIns="55307" rIns="110613" bIns="55307" rtlCol="0">
              <a:spAutoFit/>
            </a:bodyPr>
            <a:lstStyle/>
            <a:p>
              <a:r>
                <a:rPr lang="es-419" sz="1100" b="1" dirty="0" smtClean="0"/>
                <a:t>Recuerde que los estudiantes necesitarán una hoja para tomar notas por </a:t>
              </a:r>
              <a:r>
                <a:rPr lang="es-419" sz="1100" b="1" u="sng" dirty="0" smtClean="0"/>
                <a:t>cada</a:t>
              </a:r>
              <a:r>
                <a:rPr lang="es-419" sz="1100" b="1" dirty="0" smtClean="0"/>
                <a:t> texto.  Esto es solo para el texto informativo.  También puede utilizar un organizador gráfico de su elección que enfatice el vocabulario estándar: </a:t>
              </a:r>
            </a:p>
            <a:p>
              <a:endParaRPr lang="es-419" sz="1100" b="1" dirty="0" smtClean="0"/>
            </a:p>
            <a:p>
              <a:r>
                <a:rPr lang="es-419" sz="1100" b="1" dirty="0" smtClean="0"/>
                <a:t>Tema principal        (RI.2.2)</a:t>
              </a:r>
            </a:p>
            <a:p>
              <a:r>
                <a:rPr lang="es-419" sz="1100" b="1" dirty="0" smtClean="0"/>
                <a:t>Detalles clave          (RI.2.1)</a:t>
              </a:r>
            </a:p>
            <a:p>
              <a:r>
                <a:rPr lang="es-419" sz="1100" b="1" dirty="0" smtClean="0"/>
                <a:t>Enfoque específico  (RI.2.2)</a:t>
              </a:r>
              <a:endParaRPr lang="es-419" sz="1100" b="1" dirty="0"/>
            </a:p>
          </p:txBody>
        </p:sp>
      </p:grpSp>
      <p:sp>
        <p:nvSpPr>
          <p:cNvPr id="11" name="Rectangle 10"/>
          <p:cNvSpPr/>
          <p:nvPr/>
        </p:nvSpPr>
        <p:spPr>
          <a:xfrm>
            <a:off x="3547070" y="9538658"/>
            <a:ext cx="2909810" cy="230832"/>
          </a:xfrm>
          <a:prstGeom prst="rect">
            <a:avLst/>
          </a:prstGeom>
        </p:spPr>
        <p:txBody>
          <a:bodyPr wrap="square">
            <a:spAutoFit/>
          </a:bodyPr>
          <a:lstStyle/>
          <a:p>
            <a:r>
              <a:rPr lang="en-US" sz="900" dirty="0"/>
              <a:t>Rev. Control:  </a:t>
            </a:r>
            <a:r>
              <a:rPr lang="en-US" sz="900" dirty="0" smtClean="0"/>
              <a:t>07/01/2015 </a:t>
            </a:r>
            <a:r>
              <a:rPr lang="en-US" sz="900" dirty="0"/>
              <a:t>– OSP and  S. Richmond</a:t>
            </a:r>
          </a:p>
        </p:txBody>
      </p:sp>
      <p:sp>
        <p:nvSpPr>
          <p:cNvPr id="12" name="Slide Number Placeholder 1"/>
          <p:cNvSpPr>
            <a:spLocks noGrp="1"/>
          </p:cNvSpPr>
          <p:nvPr>
            <p:ph type="sldNum" sz="quarter" idx="12"/>
          </p:nvPr>
        </p:nvSpPr>
        <p:spPr>
          <a:xfrm>
            <a:off x="6706198" y="9322648"/>
            <a:ext cx="677581" cy="535517"/>
          </a:xfrm>
        </p:spPr>
        <p:txBody>
          <a:bodyPr/>
          <a:lstStyle/>
          <a:p>
            <a:r>
              <a:rPr lang="en-US" dirty="0" smtClean="0"/>
              <a:t>9</a:t>
            </a:r>
            <a:endParaRPr lang="en-US" dirty="0"/>
          </a:p>
        </p:txBody>
      </p:sp>
    </p:spTree>
    <p:extLst>
      <p:ext uri="{BB962C8B-B14F-4D97-AF65-F5344CB8AC3E}">
        <p14:creationId xmlns:p14="http://schemas.microsoft.com/office/powerpoint/2010/main" val="209153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30326</TotalTime>
  <Words>14317</Words>
  <Application>Microsoft Office PowerPoint</Application>
  <PresentationFormat>Custom</PresentationFormat>
  <Paragraphs>1746</Paragraphs>
  <Slides>45</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45</vt:i4>
      </vt:variant>
    </vt:vector>
  </HeadingPairs>
  <TitlesOfParts>
    <vt:vector size="55" baseType="lpstr">
      <vt:lpstr>Arial</vt:lpstr>
      <vt:lpstr>Bookman Old Style</vt:lpstr>
      <vt:lpstr>Calibri</vt:lpstr>
      <vt:lpstr>Comic Sans MS</vt:lpstr>
      <vt:lpstr>Franklin Gothic Book</vt:lpstr>
      <vt:lpstr>GillSansMT</vt:lpstr>
      <vt:lpstr>Helvetica</vt:lpstr>
      <vt:lpstr>Lucida Handwriting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754</cp:revision>
  <cp:lastPrinted>2016-05-05T18:24:03Z</cp:lastPrinted>
  <dcterms:created xsi:type="dcterms:W3CDTF">2013-06-13T16:49:22Z</dcterms:created>
  <dcterms:modified xsi:type="dcterms:W3CDTF">2016-05-17T20:42:32Z</dcterms:modified>
</cp:coreProperties>
</file>