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503" r:id="rId2"/>
    <p:sldId id="504" r:id="rId3"/>
    <p:sldId id="529" r:id="rId4"/>
    <p:sldId id="505" r:id="rId5"/>
    <p:sldId id="537" r:id="rId6"/>
    <p:sldId id="530" r:id="rId7"/>
    <p:sldId id="421" r:id="rId8"/>
    <p:sldId id="444" r:id="rId9"/>
    <p:sldId id="531" r:id="rId10"/>
    <p:sldId id="508" r:id="rId11"/>
    <p:sldId id="532" r:id="rId12"/>
    <p:sldId id="526" r:id="rId13"/>
    <p:sldId id="527" r:id="rId14"/>
    <p:sldId id="496" r:id="rId15"/>
    <p:sldId id="447" r:id="rId16"/>
    <p:sldId id="490" r:id="rId17"/>
    <p:sldId id="528" r:id="rId18"/>
    <p:sldId id="538" r:id="rId19"/>
    <p:sldId id="491" r:id="rId20"/>
    <p:sldId id="534" r:id="rId21"/>
    <p:sldId id="539" r:id="rId22"/>
    <p:sldId id="512" r:id="rId23"/>
    <p:sldId id="513" r:id="rId24"/>
    <p:sldId id="515" r:id="rId25"/>
    <p:sldId id="516" r:id="rId26"/>
    <p:sldId id="517" r:id="rId27"/>
    <p:sldId id="518" r:id="rId28"/>
    <p:sldId id="519" r:id="rId29"/>
    <p:sldId id="520" r:id="rId30"/>
    <p:sldId id="521" r:id="rId31"/>
    <p:sldId id="514" r:id="rId32"/>
    <p:sldId id="498" r:id="rId33"/>
    <p:sldId id="500" r:id="rId34"/>
    <p:sldId id="501" r:id="rId35"/>
    <p:sldId id="502" r:id="rId36"/>
    <p:sldId id="474" r:id="rId37"/>
    <p:sldId id="495" r:id="rId38"/>
    <p:sldId id="398" r:id="rId39"/>
    <p:sldId id="457" r:id="rId40"/>
    <p:sldId id="382" r:id="rId41"/>
    <p:sldId id="524" r:id="rId42"/>
    <p:sldId id="535" r:id="rId43"/>
    <p:sldId id="522" r:id="rId44"/>
    <p:sldId id="342" r:id="rId45"/>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99121" autoAdjust="0"/>
  </p:normalViewPr>
  <p:slideViewPr>
    <p:cSldViewPr>
      <p:cViewPr varScale="1">
        <p:scale>
          <a:sx n="74" d="100"/>
          <a:sy n="74" d="100"/>
        </p:scale>
        <p:origin x="1890" y="60"/>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5/17/2016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5/17/2016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97503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6913"/>
            <a:ext cx="2657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6</a:t>
            </a:fld>
            <a:endParaRPr lang="en-US" dirty="0"/>
          </a:p>
        </p:txBody>
      </p:sp>
    </p:spTree>
    <p:extLst>
      <p:ext uri="{BB962C8B-B14F-4D97-AF65-F5344CB8AC3E}">
        <p14:creationId xmlns:p14="http://schemas.microsoft.com/office/powerpoint/2010/main" val="399430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17</a:t>
            </a:fld>
            <a:endParaRPr lang="en-US" dirty="0"/>
          </a:p>
        </p:txBody>
      </p:sp>
    </p:spTree>
    <p:extLst>
      <p:ext uri="{BB962C8B-B14F-4D97-AF65-F5344CB8AC3E}">
        <p14:creationId xmlns:p14="http://schemas.microsoft.com/office/powerpoint/2010/main" val="146216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30</a:t>
            </a:fld>
            <a:endParaRPr lang="en-US" dirty="0"/>
          </a:p>
        </p:txBody>
      </p:sp>
    </p:spTree>
    <p:extLst>
      <p:ext uri="{BB962C8B-B14F-4D97-AF65-F5344CB8AC3E}">
        <p14:creationId xmlns:p14="http://schemas.microsoft.com/office/powerpoint/2010/main" val="62185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522720" y="9220200"/>
            <a:ext cx="79248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276600" y="9376056"/>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5/17/2016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5/17/2016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5/17/2016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pJFFPzLeFXzHDM&amp;tbnid=WBqg7bRdNYN4KM:&amp;ved=0CAUQjRw&amp;url=http://www.clker.com/clipart-14273.html&amp;ei=LZRAU7zWKIOGyAHNroHICA&amp;bvm=bv.64125504,d.aWc&amp;psig=AFQjCNEqoisjjFshM7teJ7SNhvvRoSr57g&amp;ust=1396827552438100" TargetMode="External"/><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NY6ex0-dNHHRpM&amp;tbnid=Rzimo78hwG2f1M:&amp;ved=0CAUQjRw&amp;url=http://orizens.github.io/oopjs-talk/&amp;ei=VnNAU8K9ILH8yAG_hYGgDQ&amp;bvm=bv.64125504,d.aWc&amp;psig=AFQjCNHd-stjcgO75LviCpkAeJ8K5waLYA&amp;ust=1396819076261139" TargetMode="External"/><Relationship Id="rId5"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1s38H2-WK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9.jpeg"/><Relationship Id="rId12" Type="http://schemas.openxmlformats.org/officeDocument/2006/relationships/image" Target="../media/image21.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hyperlink" Target="http://www.google.com/url?sa=i&amp;rct=j&amp;q=&amp;esrc=s&amp;source=images&amp;cd=&amp;cad=rja&amp;uact=8&amp;docid=pJFFPzLeFXzHDM&amp;tbnid=WBqg7bRdNYN4KM:&amp;ved=0CAUQjRw&amp;url=http://www.clker.com/clipart-14273.html&amp;ei=LZRAU7zWKIOGyAHNroHICA&amp;bvm=bv.64125504,d.aWc&amp;psig=AFQjCNEqoisjjFshM7teJ7SNhvvRoSr57g&amp;ust=1396827552438100" TargetMode="External"/><Relationship Id="rId10" Type="http://schemas.openxmlformats.org/officeDocument/2006/relationships/hyperlink" Target="http://www.google.com/url?sa=i&amp;rct=j&amp;q=&amp;esrc=s&amp;source=images&amp;cd=&amp;cad=rja&amp;uact=8&amp;docid=NY6ex0-dNHHRpM&amp;tbnid=Rzimo78hwG2f1M:&amp;ved=0CAUQjRw&amp;url=http://orizens.github.io/oopjs-talk/&amp;ei=VnNAU8K9ILH8yAG_hYGgDQ&amp;bvm=bv.64125504,d.aWc&amp;psig=AFQjCNHd-stjcgO75LviCpkAeJ8K5waLYA&amp;ust=1396819076261139" TargetMode="External"/><Relationship Id="rId4" Type="http://schemas.openxmlformats.org/officeDocument/2006/relationships/image" Target="../media/image17.jpeg"/><Relationship Id="rId9"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s38H2-WKI" TargetMode="External"/><Relationship Id="rId2" Type="http://schemas.openxmlformats.org/officeDocument/2006/relationships/hyperlink" Target="https://www.youtube.com/watch?v=XwIaRrEArGw" TargetMode="External"/><Relationship Id="rId1" Type="http://schemas.openxmlformats.org/officeDocument/2006/relationships/slideLayout" Target="../slideLayouts/slideLayout2.xml"/><Relationship Id="rId5" Type="http://schemas.openxmlformats.org/officeDocument/2006/relationships/hyperlink" Target="https://www.youtube.com/watch?v=GRjux5cDk2U" TargetMode="External"/><Relationship Id="rId4" Type="http://schemas.openxmlformats.org/officeDocument/2006/relationships/hyperlink" Target="https://www.youtube.com/watch?v=mfbIPJMQr8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s-ES_tradnl" smtClean="0"/>
              <a:pPr/>
              <a:t>1</a:t>
            </a:fld>
            <a:endParaRPr lang="es-ES_tradnl" dirty="0"/>
          </a:p>
        </p:txBody>
      </p:sp>
      <p:sp>
        <p:nvSpPr>
          <p:cNvPr id="17" name="TextBox 16"/>
          <p:cNvSpPr txBox="1"/>
          <p:nvPr/>
        </p:nvSpPr>
        <p:spPr>
          <a:xfrm>
            <a:off x="767688" y="4684926"/>
            <a:ext cx="5486400" cy="1082491"/>
          </a:xfrm>
          <a:prstGeom prst="rect">
            <a:avLst/>
          </a:prstGeom>
          <a:noFill/>
          <a:ln>
            <a:noFill/>
          </a:ln>
        </p:spPr>
        <p:txBody>
          <a:bodyPr wrap="square" lIns="96661" tIns="48331" rIns="96661" bIns="48331" rtlCol="0">
            <a:spAutoFit/>
          </a:bodyPr>
          <a:lstStyle/>
          <a:p>
            <a:r>
              <a:rPr lang="es-ES_tradnl" sz="3200" b="1" dirty="0" smtClean="0">
                <a:effectLst>
                  <a:outerShdw blurRad="38100" dist="38100" dir="2700000" algn="tl">
                    <a:srgbClr val="000000">
                      <a:alpha val="43137"/>
                    </a:srgbClr>
                  </a:outerShdw>
                </a:effectLst>
              </a:rPr>
              <a:t>Pre-evaluación Trimestre </a:t>
            </a:r>
            <a:r>
              <a:rPr lang="es-ES_tradnl" sz="3200" b="1" i="1" dirty="0" smtClean="0">
                <a:effectLst>
                  <a:outerShdw blurRad="38100" dist="38100" dir="2700000" algn="tl">
                    <a:srgbClr val="000000">
                      <a:alpha val="43137"/>
                    </a:srgbClr>
                  </a:outerShdw>
                </a:effectLst>
              </a:rPr>
              <a:t>4</a:t>
            </a:r>
            <a:r>
              <a:rPr lang="es-ES_tradnl" sz="3200" b="1" dirty="0" smtClean="0">
                <a:effectLst>
                  <a:outerShdw blurRad="38100" dist="38100" dir="2700000" algn="tl">
                    <a:srgbClr val="000000">
                      <a:alpha val="43137"/>
                    </a:srgbClr>
                  </a:outerShdw>
                </a:effectLst>
              </a:rPr>
              <a:t> Instrucciones del maestro</a:t>
            </a:r>
            <a:endParaRPr lang="es-ES_tradnl" sz="3200" b="1" dirty="0">
              <a:effectLst>
                <a:outerShdw blurRad="38100" dist="38100" dir="2700000" algn="tl">
                  <a:srgbClr val="000000">
                    <a:alpha val="43137"/>
                  </a:srgbClr>
                </a:outerShdw>
              </a:effectLst>
            </a:endParaRPr>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4" name="Group 13"/>
          <p:cNvGrpSpPr/>
          <p:nvPr/>
        </p:nvGrpSpPr>
        <p:grpSpPr>
          <a:xfrm>
            <a:off x="804317" y="2091325"/>
            <a:ext cx="3240233" cy="1951503"/>
            <a:chOff x="3513083" y="274258"/>
            <a:chExt cx="3623568" cy="2568003"/>
          </a:xfrm>
        </p:grpSpPr>
        <p:grpSp>
          <p:nvGrpSpPr>
            <p:cNvPr id="18" name="Group 17"/>
            <p:cNvGrpSpPr/>
            <p:nvPr/>
          </p:nvGrpSpPr>
          <p:grpSpPr>
            <a:xfrm>
              <a:off x="3513083" y="274258"/>
              <a:ext cx="3623568" cy="2538281"/>
              <a:chOff x="3754558" y="937499"/>
              <a:chExt cx="3445410" cy="2329487"/>
            </a:xfrm>
          </p:grpSpPr>
          <p:sp>
            <p:nvSpPr>
              <p:cNvPr id="24" name="Parallelogram 23"/>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ES_tradnl" dirty="0"/>
              </a:p>
            </p:txBody>
          </p:sp>
          <p:sp>
            <p:nvSpPr>
              <p:cNvPr id="29" name="Parallelogram 28"/>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ES_tradnl" dirty="0"/>
              </a:p>
            </p:txBody>
          </p:sp>
        </p:grpSp>
        <p:pic>
          <p:nvPicPr>
            <p:cNvPr id="20"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6" descr="reading"/>
            <p:cNvPicPr>
              <a:picLocks noChangeAspect="1" noChangeArrowheads="1"/>
            </p:cNvPicPr>
            <p:nvPr/>
          </p:nvPicPr>
          <p:blipFill>
            <a:blip r:embed="rId5" cstate="print"/>
            <a:srcRect/>
            <a:stretch>
              <a:fillRect/>
            </a:stretch>
          </p:blipFill>
          <p:spPr bwMode="auto">
            <a:xfrm>
              <a:off x="4501915" y="535168"/>
              <a:ext cx="1820972" cy="1596664"/>
            </a:xfrm>
            <a:prstGeom prst="rect">
              <a:avLst/>
            </a:prstGeom>
            <a:noFill/>
          </p:spPr>
        </p:pic>
      </p:grpSp>
      <p:sp>
        <p:nvSpPr>
          <p:cNvPr id="25" name="Rectangle 24"/>
          <p:cNvSpPr/>
          <p:nvPr/>
        </p:nvSpPr>
        <p:spPr>
          <a:xfrm>
            <a:off x="799586" y="5888076"/>
            <a:ext cx="3942080" cy="2698031"/>
          </a:xfrm>
          <a:prstGeom prst="rect">
            <a:avLst/>
          </a:prstGeom>
        </p:spPr>
        <p:txBody>
          <a:bodyPr wrap="square" lIns="96378" tIns="48189" rIns="96378" bIns="48189">
            <a:spAutoFit/>
          </a:bodyPr>
          <a:lstStyle/>
          <a:p>
            <a:r>
              <a:rPr lang="es-ES_tradnl" sz="1300" b="1" u="sng" dirty="0" smtClean="0"/>
              <a:t>Lectura</a:t>
            </a:r>
            <a:endParaRPr lang="es-ES_tradnl" sz="1300" b="1" dirty="0" smtClean="0"/>
          </a:p>
          <a:p>
            <a:r>
              <a:rPr lang="es-ES_tradnl" sz="1300" b="1" dirty="0" smtClean="0"/>
              <a:t>12 Preguntas de selección múltiple </a:t>
            </a:r>
          </a:p>
          <a:p>
            <a:r>
              <a:rPr lang="es-ES_tradnl" sz="1300" b="1" dirty="0" smtClean="0"/>
              <a:t>  1 Pregunta de respuesta construida </a:t>
            </a:r>
          </a:p>
          <a:p>
            <a:r>
              <a:rPr lang="es-ES_tradnl" sz="1300" b="1" u="sng" dirty="0" smtClean="0"/>
              <a:t>Investigación</a:t>
            </a:r>
          </a:p>
          <a:p>
            <a:r>
              <a:rPr lang="es-ES_tradnl" sz="1300" b="1" dirty="0" smtClean="0"/>
              <a:t>  3 Preguntas de respuesta construida </a:t>
            </a:r>
          </a:p>
          <a:p>
            <a:r>
              <a:rPr lang="es-ES_tradnl" sz="1300" b="1" u="sng" dirty="0" smtClean="0"/>
              <a:t>Escritura</a:t>
            </a:r>
          </a:p>
          <a:p>
            <a:r>
              <a:rPr lang="es-ES_tradnl" sz="1300" b="1" dirty="0" smtClean="0"/>
              <a:t>  1 Composición completa (Tarea de rendimiento)</a:t>
            </a:r>
          </a:p>
          <a:p>
            <a:r>
              <a:rPr lang="es-ES_tradnl" sz="1300" b="1" dirty="0" smtClean="0"/>
              <a:t>  1 Escrito breve </a:t>
            </a:r>
          </a:p>
          <a:p>
            <a:r>
              <a:rPr lang="es-ES_tradnl" sz="1300" b="1" dirty="0" smtClean="0"/>
              <a:t>  1 Escribir para revisar </a:t>
            </a:r>
          </a:p>
          <a:p>
            <a:r>
              <a:rPr lang="es-ES_tradnl" sz="1300" b="1" u="sng" dirty="0" smtClean="0"/>
              <a:t>Escritura con lenguaje integrado</a:t>
            </a:r>
          </a:p>
          <a:p>
            <a:r>
              <a:rPr lang="es-ES_tradnl" sz="1300" b="1" dirty="0" smtClean="0"/>
              <a:t>  1 Lenguaje/Vocabulario</a:t>
            </a:r>
          </a:p>
          <a:p>
            <a:r>
              <a:rPr lang="es-ES_tradnl" sz="1300" b="1" dirty="0" smtClean="0"/>
              <a:t>  1 Editar/Clarificar</a:t>
            </a:r>
          </a:p>
          <a:p>
            <a:endParaRPr lang="es-ES_tradnl" sz="1300" dirty="0"/>
          </a:p>
        </p:txBody>
      </p:sp>
      <p:sp>
        <p:nvSpPr>
          <p:cNvPr id="26" name="Rectangle 25"/>
          <p:cNvSpPr/>
          <p:nvPr/>
        </p:nvSpPr>
        <p:spPr>
          <a:xfrm>
            <a:off x="426720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Tarea de rendimiento al nivel de grado.</a:t>
            </a:r>
            <a:endParaRPr lang="es-ES_tradnl"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26720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Pasos secuenciales </a:t>
            </a:r>
            <a:r>
              <a:rPr lang="es-ES_tradnl" b="1" u="sng" dirty="0" smtClean="0">
                <a:solidFill>
                  <a:schemeClr val="tx1"/>
                </a:solidFill>
                <a:effectLst>
                  <a:outerShdw blurRad="38100" dist="38100" dir="2700000" algn="tl">
                    <a:srgbClr val="000000">
                      <a:alpha val="43137"/>
                    </a:srgbClr>
                  </a:outerShdw>
                </a:effectLst>
              </a:rPr>
              <a:t>hacia</a:t>
            </a:r>
            <a:r>
              <a:rPr lang="es-ES_tradnl" b="1" dirty="0" smtClean="0">
                <a:solidFill>
                  <a:schemeClr val="tx1"/>
                </a:solidFill>
                <a:effectLst>
                  <a:outerShdw blurRad="38100" dist="38100" dir="2700000" algn="tl">
                    <a:srgbClr val="000000">
                      <a:alpha val="43137"/>
                    </a:srgbClr>
                  </a:outerShdw>
                </a:effectLst>
              </a:rPr>
              <a:t> el dominio de los estándares.</a:t>
            </a:r>
            <a:endParaRPr lang="es-ES_tradnl"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691903" y="718078"/>
            <a:ext cx="1748492" cy="1754327"/>
            <a:chOff x="730228" y="747711"/>
            <a:chExt cx="1748492" cy="1754327"/>
          </a:xfrm>
        </p:grpSpPr>
        <p:sp>
          <p:nvSpPr>
            <p:cNvPr id="30" name="Rectangle 29"/>
            <p:cNvSpPr/>
            <p:nvPr/>
          </p:nvSpPr>
          <p:spPr>
            <a:xfrm>
              <a:off x="837911" y="747711"/>
              <a:ext cx="1219777"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5400" b="1" cap="none" spc="0" dirty="0" smtClean="0">
                  <a:ln w="11430"/>
                  <a:effectLst>
                    <a:outerShdw blurRad="80000" dist="40000" dir="5040000" algn="tl">
                      <a:srgbClr val="000000">
                        <a:alpha val="30000"/>
                      </a:srgbClr>
                    </a:outerShdw>
                  </a:effectLst>
                </a:rPr>
                <a:t>1</a:t>
              </a:r>
              <a:r>
                <a:rPr lang="es-ES_tradnl" sz="5400" b="1" baseline="30000" dirty="0" smtClean="0">
                  <a:ln w="11430"/>
                  <a:effectLst>
                    <a:outerShdw blurRad="80000" dist="40000" dir="5040000" algn="tl">
                      <a:srgbClr val="000000">
                        <a:alpha val="30000"/>
                      </a:srgbClr>
                    </a:outerShdw>
                  </a:effectLst>
                </a:rPr>
                <a:t>er</a:t>
              </a:r>
              <a:endParaRPr lang="es-ES_tradnl" sz="5400" b="1" cap="none" spc="0" dirty="0" smtClean="0">
                <a:ln w="11430"/>
                <a:effectLst>
                  <a:outerShdw blurRad="80000" dist="40000" dir="5040000" algn="tl">
                    <a:srgbClr val="000000">
                      <a:alpha val="30000"/>
                    </a:srgbClr>
                  </a:outerShdw>
                </a:effectLst>
              </a:endParaRPr>
            </a:p>
          </p:txBody>
        </p:sp>
        <p:sp>
          <p:nvSpPr>
            <p:cNvPr id="31" name="Rectangle 30"/>
            <p:cNvSpPr/>
            <p:nvPr/>
          </p:nvSpPr>
          <p:spPr>
            <a:xfrm>
              <a:off x="730228" y="1671041"/>
              <a:ext cx="1748492" cy="830997"/>
            </a:xfrm>
            <a:prstGeom prst="rect">
              <a:avLst/>
            </a:prstGeom>
          </p:spPr>
          <p:txBody>
            <a:bodyPr wrap="none">
              <a:spAutoFit/>
            </a:bodyPr>
            <a:lstStyle/>
            <a:p>
              <a:r>
                <a:rPr lang="es-ES_tradnl" sz="4800" b="1" dirty="0" smtClean="0">
                  <a:effectLst>
                    <a:outerShdw blurRad="38100" dist="38100" dir="2700000" algn="tl">
                      <a:srgbClr val="000000">
                        <a:alpha val="43137"/>
                      </a:srgbClr>
                    </a:outerShdw>
                  </a:effectLst>
                </a:rPr>
                <a:t>Grado</a:t>
              </a:r>
              <a:endParaRPr lang="es-ES_tradnl" sz="4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7043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4294967295"/>
          </p:nvPr>
        </p:nvSpPr>
        <p:spPr>
          <a:xfrm>
            <a:off x="6172200" y="9327090"/>
            <a:ext cx="792481" cy="27411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lang="es-MX" sz="1200" smtClean="0">
                <a:solidFill>
                  <a:srgbClr val="888888"/>
                </a:solidFill>
              </a:rPr>
              <a:pPr lvl="0">
                <a:defRPr sz="1800">
                  <a:solidFill>
                    <a:srgbClr val="000000"/>
                  </a:solidFill>
                </a:defRPr>
              </a:pPr>
              <a:t>10</a:t>
            </a:fld>
            <a:endParaRPr lang="es-MX" sz="1200" dirty="0">
              <a:solidFill>
                <a:srgbClr val="888888"/>
              </a:solidFill>
            </a:endParaRPr>
          </a:p>
        </p:txBody>
      </p:sp>
      <p:graphicFrame>
        <p:nvGraphicFramePr>
          <p:cNvPr id="87" name="Table 87"/>
          <p:cNvGraphicFramePr/>
          <p:nvPr>
            <p:extLst/>
          </p:nvPr>
        </p:nvGraphicFramePr>
        <p:xfrm>
          <a:off x="502920" y="1784465"/>
          <a:ext cx="6324601" cy="1415936"/>
        </p:xfrm>
        <a:graphic>
          <a:graphicData uri="http://schemas.openxmlformats.org/drawingml/2006/table">
            <a:tbl>
              <a:tblPr/>
              <a:tblGrid>
                <a:gridCol w="6324601"/>
              </a:tblGrid>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grpSp>
        <p:nvGrpSpPr>
          <p:cNvPr id="3" name="Group 2"/>
          <p:cNvGrpSpPr/>
          <p:nvPr/>
        </p:nvGrpSpPr>
        <p:grpSpPr>
          <a:xfrm>
            <a:off x="406400" y="240028"/>
            <a:ext cx="6908800" cy="8995672"/>
            <a:chOff x="406400" y="240028"/>
            <a:chExt cx="6908800" cy="8995672"/>
          </a:xfrm>
        </p:grpSpPr>
        <p:sp>
          <p:nvSpPr>
            <p:cNvPr id="88" name="Shape 88"/>
            <p:cNvSpPr/>
            <p:nvPr/>
          </p:nvSpPr>
          <p:spPr>
            <a:xfrm>
              <a:off x="406400" y="240028"/>
              <a:ext cx="6908800" cy="14927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800"/>
              </a:pPr>
              <a:r>
                <a:rPr lang="es-MX" b="1" u="sng" dirty="0"/>
                <a:t>Hoja para </a:t>
              </a:r>
              <a:r>
                <a:rPr lang="es-MX" sz="1800" b="1" u="sng" dirty="0"/>
                <a:t>tomar notas</a:t>
              </a:r>
            </a:p>
            <a:p>
              <a:pPr lvl="0">
                <a:defRPr sz="1800"/>
              </a:pPr>
              <a:endParaRPr lang="es-MX" dirty="0" smtClean="0"/>
            </a:p>
            <a:p>
              <a:pPr lvl="0">
                <a:defRPr sz="1800"/>
              </a:pPr>
              <a:r>
                <a:rPr lang="es-MX" dirty="0" smtClean="0"/>
                <a:t>Nombre_____________________ Pasaje________________________</a:t>
              </a:r>
            </a:p>
            <a:p>
              <a:pPr lvl="0">
                <a:defRPr sz="1800"/>
              </a:pPr>
              <a:endParaRPr lang="es-MX" dirty="0" smtClean="0"/>
            </a:p>
            <a:p>
              <a:pPr lvl="0">
                <a:defRPr sz="1800"/>
              </a:pPr>
              <a:r>
                <a:rPr lang="es-MX" sz="1900" dirty="0" smtClean="0"/>
                <a:t>Escribe una </a:t>
              </a:r>
              <a:r>
                <a:rPr lang="es-MX" sz="1900" u="sng" dirty="0" smtClean="0"/>
                <a:t>idea clave</a:t>
              </a:r>
              <a:r>
                <a:rPr lang="es-MX" sz="1900" dirty="0" smtClean="0"/>
                <a:t> nueva que aprendiste sobre el </a:t>
              </a:r>
              <a:r>
                <a:rPr lang="es-MX" sz="1900" u="sng" dirty="0" smtClean="0"/>
                <a:t>tema principal</a:t>
              </a:r>
              <a:r>
                <a:rPr lang="es-MX" sz="1900" dirty="0" smtClean="0"/>
                <a:t>.</a:t>
              </a:r>
              <a:endParaRPr lang="es-MX" sz="1900" dirty="0"/>
            </a:p>
          </p:txBody>
        </p:sp>
        <p:sp>
          <p:nvSpPr>
            <p:cNvPr id="89" name="Shape 89"/>
            <p:cNvSpPr/>
            <p:nvPr/>
          </p:nvSpPr>
          <p:spPr>
            <a:xfrm>
              <a:off x="429465" y="3418768"/>
              <a:ext cx="6819898" cy="677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defRPr sz="1800"/>
              </a:pPr>
              <a:r>
                <a:rPr lang="es-MX" sz="1900" dirty="0" smtClean="0"/>
                <a:t> Explica más </a:t>
              </a:r>
              <a:r>
                <a:rPr lang="es-MX" sz="1900" u="sng" dirty="0" smtClean="0"/>
                <a:t>detalles clave</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90" name="Shape 90"/>
            <p:cNvSpPr/>
            <p:nvPr/>
          </p:nvSpPr>
          <p:spPr>
            <a:xfrm>
              <a:off x="533401" y="4071416"/>
              <a:ext cx="6172203" cy="5164284"/>
            </a:xfrm>
            <a:prstGeom prst="rect">
              <a:avLst/>
            </a:prstGeom>
            <a:no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lang="es-MX" dirty="0"/>
            </a:p>
          </p:txBody>
        </p:sp>
      </p:grpSp>
      <p:sp>
        <p:nvSpPr>
          <p:cNvPr id="92" name="Shape 92"/>
          <p:cNvSpPr/>
          <p:nvPr/>
        </p:nvSpPr>
        <p:spPr>
          <a:xfrm>
            <a:off x="406400" y="256070"/>
            <a:ext cx="841375" cy="331078"/>
          </a:xfrm>
          <a:prstGeom prst="rect">
            <a:avLst/>
          </a:prstGeom>
          <a:solidFill>
            <a:srgbClr val="DDD9C3"/>
          </a:solidFill>
          <a:ln w="12700">
            <a:miter lim="400000"/>
          </a:ln>
          <a:extLst>
            <a:ext uri="{C572A759-6A51-4108-AA02-DFA0A04FC94B}">
              <ma14:wrappingTextBoxFlag xmlns:ma14="http://schemas.microsoft.com/office/mac/drawingml/2011/main" xmlns="" val="1"/>
            </a:ext>
          </a:extLst>
        </p:spPr>
        <p:txBody>
          <a:bodyPr wrap="square" lIns="49638" tIns="49638" rIns="49638" bIns="49638">
            <a:spAutoFit/>
          </a:bodyPr>
          <a:lstStyle>
            <a:lvl1pPr>
              <a:defRPr sz="1500" b="1"/>
            </a:lvl1pPr>
          </a:lstStyle>
          <a:p>
            <a:pPr lvl="0">
              <a:defRPr sz="1800" b="0"/>
            </a:pPr>
            <a:r>
              <a:rPr lang="es-MX" sz="1500" b="1" dirty="0" smtClean="0"/>
              <a:t>Grado 1</a:t>
            </a:r>
            <a:endParaRPr lang="es-MX" sz="1500" b="1" dirty="0"/>
          </a:p>
        </p:txBody>
      </p:sp>
    </p:spTree>
    <p:extLst>
      <p:ext uri="{BB962C8B-B14F-4D97-AF65-F5344CB8AC3E}">
        <p14:creationId xmlns:p14="http://schemas.microsoft.com/office/powerpoint/2010/main" val="34947399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274408" y="9090025"/>
            <a:ext cx="1706880" cy="511175"/>
          </a:xfrm>
        </p:spPr>
        <p:txBody>
          <a:bodyPr/>
          <a:lstStyle/>
          <a:p>
            <a:fld id="{F177B04D-AEB5-43ED-B9BA-B3D1EC9C9067}" type="slidenum">
              <a:rPr lang="en-US" sz="1200" smtClean="0"/>
              <a:pPr/>
              <a:t>11</a:t>
            </a:fld>
            <a:endParaRPr lang="en-US" sz="1200" dirty="0"/>
          </a:p>
        </p:txBody>
      </p:sp>
      <p:sp>
        <p:nvSpPr>
          <p:cNvPr id="3" name="TextBox 2"/>
          <p:cNvSpPr txBox="1"/>
          <p:nvPr/>
        </p:nvSpPr>
        <p:spPr>
          <a:xfrm>
            <a:off x="334081" y="416382"/>
            <a:ext cx="6569256" cy="7769328"/>
          </a:xfrm>
          <a:prstGeom prst="rect">
            <a:avLst/>
          </a:prstGeom>
          <a:noFill/>
        </p:spPr>
        <p:txBody>
          <a:bodyPr wrap="square" lIns="88984" tIns="44492" rIns="88984" bIns="44492" rtlCol="0">
            <a:spAutoFit/>
          </a:bodyPr>
          <a:lstStyle/>
          <a:p>
            <a:pPr algn="ctr"/>
            <a:r>
              <a:rPr lang="es-419" sz="1500" b="1" dirty="0"/>
              <a:t>Determinando textos a nivel de grado</a:t>
            </a:r>
          </a:p>
          <a:p>
            <a:pPr algn="ctr"/>
            <a:endParaRPr lang="es-419" sz="743" b="1" dirty="0"/>
          </a:p>
          <a:p>
            <a:r>
              <a:rPr lang="es-419" sz="1397" dirty="0"/>
              <a:t>El nivel de grado de un texto se determina utilizando una combinación tanto de las nuevas escalas cuantitativas como de las medidas cualitativas de los CCSS.</a:t>
            </a:r>
          </a:p>
          <a:p>
            <a:endParaRPr lang="es-419" sz="1397" dirty="0"/>
          </a:p>
          <a:p>
            <a:r>
              <a:rPr lang="es-419" sz="1397" b="1" dirty="0"/>
              <a:t>Ejemplo</a:t>
            </a:r>
            <a:r>
              <a:rPr lang="es-419" sz="1397" dirty="0"/>
              <a:t>:  Si el grado equivalente de un texto es </a:t>
            </a:r>
            <a:r>
              <a:rPr lang="es-419" sz="1659" b="1" dirty="0">
                <a:solidFill>
                  <a:srgbClr val="0070C0"/>
                </a:solidFill>
              </a:rPr>
              <a:t>6.8</a:t>
            </a:r>
            <a:r>
              <a:rPr lang="es-419" sz="1397" dirty="0"/>
              <a:t> y tiene una medida </a:t>
            </a:r>
            <a:r>
              <a:rPr lang="es-419" sz="1397" i="1" dirty="0" err="1"/>
              <a:t>lexile</a:t>
            </a:r>
            <a:r>
              <a:rPr lang="es-419" sz="1397" dirty="0"/>
              <a:t> de </a:t>
            </a:r>
            <a:r>
              <a:rPr lang="es-419" sz="1659" b="1" dirty="0">
                <a:solidFill>
                  <a:srgbClr val="0070C0"/>
                </a:solidFill>
              </a:rPr>
              <a:t>970</a:t>
            </a:r>
            <a:r>
              <a:rPr lang="es-419" sz="1397" dirty="0"/>
              <a:t>, los datos cuantitativos muestran que la ubicación debe ser </a:t>
            </a:r>
            <a:r>
              <a:rPr lang="es-419" sz="1397" b="1" dirty="0"/>
              <a:t>entre los grados  4 y 8.</a:t>
            </a:r>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r>
              <a:rPr lang="es-419" sz="1397" b="1" dirty="0"/>
              <a:t>Cuatro medidas cualitativas</a:t>
            </a:r>
            <a:r>
              <a:rPr lang="es-419" sz="1397" dirty="0"/>
              <a:t> pueden examinarse desde la banda inferior de 4</a:t>
            </a:r>
            <a:r>
              <a:rPr lang="es-419" sz="1397" baseline="30000" dirty="0"/>
              <a:t>to</a:t>
            </a:r>
            <a:r>
              <a:rPr lang="es-419" sz="1397" dirty="0"/>
              <a:t> grado  hasta la banda superior de 8</a:t>
            </a:r>
            <a:r>
              <a:rPr lang="es-419" sz="1397" baseline="30000" dirty="0"/>
              <a:t>vo</a:t>
            </a:r>
            <a:r>
              <a:rPr lang="es-419" sz="1397" dirty="0"/>
              <a:t> grado para determinar la legibilidad a nivel de grado.</a:t>
            </a:r>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endParaRPr lang="es-419" sz="1397" dirty="0"/>
          </a:p>
          <a:p>
            <a:r>
              <a:rPr lang="es-419" sz="1397" dirty="0"/>
              <a:t>La combinación de la escala </a:t>
            </a:r>
            <a:r>
              <a:rPr lang="es-419" sz="1397" b="1" dirty="0"/>
              <a:t>cuantitativa</a:t>
            </a:r>
            <a:r>
              <a:rPr lang="es-419" sz="1397" dirty="0"/>
              <a:t> y las medidas </a:t>
            </a:r>
            <a:r>
              <a:rPr lang="es-419" sz="1397" b="1" dirty="0"/>
              <a:t>cualitativas</a:t>
            </a:r>
            <a:r>
              <a:rPr lang="es-419" sz="1397" dirty="0"/>
              <a:t>, para este texto en particular, muestra que el mejor nivel de legibilidad para este texto sería 6</a:t>
            </a:r>
            <a:r>
              <a:rPr lang="es-419" sz="1397" baseline="30000" dirty="0"/>
              <a:t>to </a:t>
            </a:r>
            <a:r>
              <a:rPr lang="es-419" sz="1397" dirty="0"/>
              <a:t>grado.</a:t>
            </a:r>
          </a:p>
          <a:p>
            <a:endParaRPr lang="es-419" sz="1397" dirty="0"/>
          </a:p>
        </p:txBody>
      </p:sp>
      <p:graphicFrame>
        <p:nvGraphicFramePr>
          <p:cNvPr id="10" name="Table 9"/>
          <p:cNvGraphicFramePr>
            <a:graphicFrameLocks noGrp="1"/>
          </p:cNvGraphicFramePr>
          <p:nvPr>
            <p:extLst/>
          </p:nvPr>
        </p:nvGraphicFramePr>
        <p:xfrm>
          <a:off x="546221" y="1931028"/>
          <a:ext cx="5581627" cy="1772269"/>
        </p:xfrm>
        <a:graphic>
          <a:graphicData uri="http://schemas.openxmlformats.org/drawingml/2006/table">
            <a:tbl>
              <a:tblPr/>
              <a:tblGrid>
                <a:gridCol w="1971798"/>
                <a:gridCol w="1804600"/>
                <a:gridCol w="1805229"/>
              </a:tblGrid>
              <a:tr h="445964">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Band</a:t>
                      </a:r>
                    </a:p>
                    <a:p>
                      <a:pPr marL="0" marR="0" algn="ctr" defTabSz="1018809" rtl="0" eaLnBrk="1" fontAlgn="ctr" latinLnBrk="0" hangingPunct="1">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basadas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en</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los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Estándares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Fundamentales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US" sz="800" b="1" i="0" kern="1200" baseline="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Comunes</a:t>
                      </a:r>
                      <a:r>
                        <a:rPr lang="en-US" sz="800" b="1" i="0" kern="1200" baseline="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b="1" i="0" kern="12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de </a:t>
                      </a:r>
                      <a:r>
                        <a:rPr lang="en-US" sz="800" b="1" i="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legibilidad</a:t>
                      </a: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900" b="1"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r>
                        <a:rPr lang="en-US" sz="900" b="1" i="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n-US" sz="800" b="1" i="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Lexile)</a:t>
                      </a:r>
                      <a:endParaRPr lang="en-US"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8002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0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65384">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2">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31">
                <a:tc>
                  <a:txBody>
                    <a:bodyPr/>
                    <a:lstStyle/>
                    <a:p>
                      <a:pPr marL="0" marR="0" algn="ctr" fontAlgn="ctr">
                        <a:lnSpc>
                          <a:spcPct val="107000"/>
                        </a:lnSpc>
                        <a:spcBef>
                          <a:spcPts val="0"/>
                        </a:spcBef>
                        <a:spcAft>
                          <a:spcPts val="0"/>
                        </a:spcAft>
                      </a:pP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1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1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14" marR="6914" marT="67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2917470" y="2660602"/>
            <a:ext cx="3017096" cy="512463"/>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grpSp>
      <p:graphicFrame>
        <p:nvGraphicFramePr>
          <p:cNvPr id="14" name="Table 13"/>
          <p:cNvGraphicFramePr>
            <a:graphicFrameLocks noGrp="1"/>
          </p:cNvGraphicFramePr>
          <p:nvPr>
            <p:extLst/>
          </p:nvPr>
        </p:nvGraphicFramePr>
        <p:xfrm>
          <a:off x="286937" y="4389050"/>
          <a:ext cx="6411328" cy="2909654"/>
        </p:xfrm>
        <a:graphic>
          <a:graphicData uri="http://schemas.openxmlformats.org/drawingml/2006/table">
            <a:tbl>
              <a:tblPr firstRow="1" bandRow="1">
                <a:tableStyleId>{5940675A-B579-460E-94D1-54222C63F5DA}</a:tableStyleId>
              </a:tblPr>
              <a:tblGrid>
                <a:gridCol w="1282266"/>
                <a:gridCol w="1346601"/>
                <a:gridCol w="1293358"/>
                <a:gridCol w="980556"/>
                <a:gridCol w="801416"/>
                <a:gridCol w="707131"/>
              </a:tblGrid>
              <a:tr h="292837">
                <a:tc rowSpan="2">
                  <a:txBody>
                    <a:bodyPr/>
                    <a:lstStyle/>
                    <a:p>
                      <a:pPr algn="ctr"/>
                      <a:endParaRPr lang="es-419" sz="800" noProof="0" dirty="0" smtClean="0">
                        <a:solidFill>
                          <a:srgbClr val="002060"/>
                        </a:solidFill>
                      </a:endParaRPr>
                    </a:p>
                    <a:p>
                      <a:pPr algn="ctr"/>
                      <a:r>
                        <a:rPr lang="es-419" sz="800" b="1" u="sng" noProof="0" dirty="0" smtClean="0">
                          <a:solidFill>
                            <a:srgbClr val="002060"/>
                          </a:solidFill>
                          <a:effectLst>
                            <a:outerShdw blurRad="38100" dist="38100" dir="2700000" algn="tl">
                              <a:srgbClr val="000000">
                                <a:alpha val="43137"/>
                              </a:srgbClr>
                            </a:outerShdw>
                          </a:effectLst>
                        </a:rPr>
                        <a:t>4 factores cualitativos</a:t>
                      </a:r>
                      <a:endParaRPr lang="es-419" sz="800" b="1" u="sng" noProof="0" dirty="0">
                        <a:solidFill>
                          <a:srgbClr val="002060"/>
                        </a:solidFill>
                        <a:effectLst>
                          <a:outerShdw blurRad="38100" dist="38100" dir="2700000" algn="tl">
                            <a:srgbClr val="000000">
                              <a:alpha val="43137"/>
                            </a:srgbClr>
                          </a:outerShdw>
                        </a:effectLst>
                      </a:endParaRPr>
                    </a:p>
                  </a:txBody>
                  <a:tcPr marL="90513" marR="90513" marT="43926" marB="43926" anchor="ctr"/>
                </a:tc>
                <a:tc gridSpan="5">
                  <a:txBody>
                    <a:bodyPr/>
                    <a:lstStyle/>
                    <a:p>
                      <a:pPr algn="ctr"/>
                      <a:r>
                        <a:rPr lang="es-419" sz="1300" b="1" noProof="0" dirty="0" smtClean="0">
                          <a:solidFill>
                            <a:srgbClr val="002060"/>
                          </a:solidFill>
                        </a:rPr>
                        <a:t>Clasifica el texto desde más</a:t>
                      </a:r>
                      <a:r>
                        <a:rPr lang="es-419" sz="1300" b="1" baseline="0" noProof="0" dirty="0" smtClean="0">
                          <a:solidFill>
                            <a:srgbClr val="002060"/>
                          </a:solidFill>
                        </a:rPr>
                        <a:t> fácil hasta más difícil, </a:t>
                      </a:r>
                      <a:r>
                        <a:rPr lang="es-419" sz="1300" b="1" u="sng" baseline="0" noProof="0" dirty="0" smtClean="0">
                          <a:solidFill>
                            <a:srgbClr val="002060"/>
                          </a:solidFill>
                        </a:rPr>
                        <a:t>entre las bandas</a:t>
                      </a:r>
                      <a:r>
                        <a:rPr lang="es-419" sz="1300" b="1" baseline="0" noProof="0" dirty="0" smtClean="0">
                          <a:solidFill>
                            <a:srgbClr val="002060"/>
                          </a:solidFill>
                        </a:rPr>
                        <a:t>.</a:t>
                      </a:r>
                      <a:endParaRPr lang="es-419" sz="1300" b="1"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3557">
                <a:tc vMerge="1">
                  <a:txBody>
                    <a:bodyPr/>
                    <a:lstStyle/>
                    <a:p>
                      <a:endParaRPr lang="en-US" sz="1400" dirty="0"/>
                    </a:p>
                  </a:txBody>
                  <a:tcPr/>
                </a:tc>
                <a:tc>
                  <a:txBody>
                    <a:bodyPr/>
                    <a:lstStyle/>
                    <a:p>
                      <a:pPr algn="ctr"/>
                      <a:r>
                        <a:rPr lang="es-419" sz="800" b="1" noProof="0" dirty="0" smtClean="0">
                          <a:solidFill>
                            <a:srgbClr val="002060"/>
                          </a:solidFill>
                        </a:rPr>
                        <a:t>Principio del grado inferior  (banda)</a:t>
                      </a:r>
                      <a:endParaRPr lang="es-419" sz="800" b="1" noProof="0" dirty="0">
                        <a:solidFill>
                          <a:srgbClr val="002060"/>
                        </a:solidFill>
                      </a:endParaRPr>
                    </a:p>
                  </a:txBody>
                  <a:tcPr marL="90513" marR="90513" marT="43926" marB="43926" anchor="ctr">
                    <a:solidFill>
                      <a:schemeClr val="bg1">
                        <a:lumMod val="95000"/>
                      </a:schemeClr>
                    </a:solidFill>
                  </a:tcPr>
                </a:tc>
                <a:tc>
                  <a:txBody>
                    <a:bodyPr/>
                    <a:lstStyle/>
                    <a:p>
                      <a:pPr algn="ctr"/>
                      <a:r>
                        <a:rPr lang="es-419" sz="800" b="1" noProof="0" dirty="0" smtClean="0">
                          <a:solidFill>
                            <a:srgbClr val="002060"/>
                          </a:solidFill>
                        </a:rPr>
                        <a:t>Fin del grado inferior (banda) </a:t>
                      </a:r>
                      <a:endParaRPr lang="es-419" sz="800" b="1" noProof="0" dirty="0">
                        <a:solidFill>
                          <a:srgbClr val="002060"/>
                        </a:solidFill>
                      </a:endParaRPr>
                    </a:p>
                  </a:txBody>
                  <a:tcPr marL="90513" marR="90513" marT="43926" marB="43926" anchor="ctr">
                    <a:solidFill>
                      <a:schemeClr val="bg1">
                        <a:lumMod val="85000"/>
                      </a:schemeClr>
                    </a:solidFill>
                  </a:tcPr>
                </a:tc>
                <a:tc>
                  <a:txBody>
                    <a:bodyPr/>
                    <a:lstStyle/>
                    <a:p>
                      <a:pPr algn="ctr"/>
                      <a:r>
                        <a:rPr lang="es-419" sz="800" b="1" noProof="0" dirty="0" smtClean="0">
                          <a:solidFill>
                            <a:srgbClr val="002060"/>
                          </a:solidFill>
                        </a:rPr>
                        <a:t>Principio de un grado</a:t>
                      </a:r>
                      <a:r>
                        <a:rPr lang="es-419" sz="800" b="1" baseline="0" noProof="0" dirty="0" smtClean="0">
                          <a:solidFill>
                            <a:srgbClr val="002060"/>
                          </a:solidFill>
                        </a:rPr>
                        <a:t> </a:t>
                      </a:r>
                      <a:r>
                        <a:rPr lang="es-419" sz="800" b="1" noProof="0" dirty="0" smtClean="0">
                          <a:solidFill>
                            <a:srgbClr val="002060"/>
                          </a:solidFill>
                        </a:rPr>
                        <a:t>más alto (banda) hasta la mitad </a:t>
                      </a:r>
                      <a:endParaRPr lang="es-419" sz="800" b="1" noProof="0" dirty="0">
                        <a:solidFill>
                          <a:srgbClr val="002060"/>
                        </a:solidFill>
                      </a:endParaRPr>
                    </a:p>
                  </a:txBody>
                  <a:tcPr marL="90513" marR="90513" marT="43926" marB="43926" anchor="ctr">
                    <a:solidFill>
                      <a:schemeClr val="accent1">
                        <a:lumMod val="20000"/>
                        <a:lumOff val="80000"/>
                      </a:schemeClr>
                    </a:solidFill>
                  </a:tcPr>
                </a:tc>
                <a:tc>
                  <a:txBody>
                    <a:bodyPr/>
                    <a:lstStyle/>
                    <a:p>
                      <a:pPr algn="ctr"/>
                      <a:r>
                        <a:rPr lang="es-419" sz="800" b="1" noProof="0" dirty="0" smtClean="0">
                          <a:solidFill>
                            <a:srgbClr val="002060"/>
                          </a:solidFill>
                        </a:rPr>
                        <a:t>Fin de un   grado (banda) más alto</a:t>
                      </a:r>
                      <a:endParaRPr lang="es-419" sz="800" b="1" noProof="0" dirty="0">
                        <a:solidFill>
                          <a:srgbClr val="002060"/>
                        </a:solidFill>
                      </a:endParaRPr>
                    </a:p>
                  </a:txBody>
                  <a:tcPr marL="90513" marR="90513" marT="43926" marB="43926" anchor="ctr">
                    <a:solidFill>
                      <a:schemeClr val="accent1">
                        <a:lumMod val="40000"/>
                        <a:lumOff val="60000"/>
                      </a:schemeClr>
                    </a:solidFill>
                  </a:tcPr>
                </a:tc>
                <a:tc>
                  <a:txBody>
                    <a:bodyPr/>
                    <a:lstStyle/>
                    <a:p>
                      <a:pPr algn="ctr"/>
                      <a:r>
                        <a:rPr lang="es-419" sz="800" b="1" noProof="0" dirty="0" smtClean="0">
                          <a:solidFill>
                            <a:srgbClr val="002060"/>
                          </a:solidFill>
                        </a:rPr>
                        <a:t>No es adecuado</a:t>
                      </a:r>
                      <a:r>
                        <a:rPr lang="es-419" sz="800" b="1" baseline="0" noProof="0" dirty="0" smtClean="0">
                          <a:solidFill>
                            <a:srgbClr val="002060"/>
                          </a:solidFill>
                        </a:rPr>
                        <a:t> para banda</a:t>
                      </a:r>
                      <a:endParaRPr lang="es-419" sz="800" b="1" noProof="0" dirty="0">
                        <a:solidFill>
                          <a:srgbClr val="002060"/>
                        </a:solidFill>
                      </a:endParaRPr>
                    </a:p>
                  </a:txBody>
                  <a:tcPr marL="90513" marR="90513" marT="43926" marB="43926" anchor="ctr">
                    <a:solidFill>
                      <a:schemeClr val="accent6">
                        <a:lumMod val="20000"/>
                        <a:lumOff val="80000"/>
                      </a:schemeClr>
                    </a:solidFill>
                  </a:tcPr>
                </a:tc>
              </a:tr>
              <a:tr h="389065">
                <a:tc>
                  <a:txBody>
                    <a:bodyPr/>
                    <a:lstStyle/>
                    <a:p>
                      <a:r>
                        <a:rPr lang="es-419" sz="800" noProof="0" dirty="0" smtClean="0">
                          <a:solidFill>
                            <a:srgbClr val="002060"/>
                          </a:solidFill>
                        </a:rPr>
                        <a:t>Propósito/significado</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Estructura</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Claridad del lenguaje</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Lenguaje </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9065">
                <a:tc>
                  <a:txBody>
                    <a:bodyPr/>
                    <a:lstStyle/>
                    <a:p>
                      <a:r>
                        <a:rPr lang="es-419" sz="800" noProof="0" dirty="0" smtClean="0">
                          <a:solidFill>
                            <a:srgbClr val="002060"/>
                          </a:solidFill>
                        </a:rPr>
                        <a:t>Ubicación general</a:t>
                      </a:r>
                      <a:endParaRPr lang="es-419" sz="800" noProof="0" dirty="0">
                        <a:solidFill>
                          <a:srgbClr val="002060"/>
                        </a:solidFill>
                      </a:endParaRPr>
                    </a:p>
                  </a:txBody>
                  <a:tcPr marL="90513" marR="90513" marT="43926" marB="43926"/>
                </a:tc>
                <a:tc gridSpan="5">
                  <a:txBody>
                    <a:bodyPr/>
                    <a:lstStyle/>
                    <a:p>
                      <a:endParaRPr lang="es-419" sz="2000" noProof="0" dirty="0">
                        <a:solidFill>
                          <a:srgbClr val="002060"/>
                        </a:solidFill>
                      </a:endParaRPr>
                    </a:p>
                  </a:txBody>
                  <a:tcPr marL="90513" marR="90513" marT="43926" marB="4392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823773" y="5437021"/>
            <a:ext cx="4525644" cy="1687132"/>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9"/>
            </a:p>
          </p:txBody>
        </p:sp>
      </p:grpSp>
      <p:sp>
        <p:nvSpPr>
          <p:cNvPr id="27" name="Rectangle 26"/>
          <p:cNvSpPr/>
          <p:nvPr/>
        </p:nvSpPr>
        <p:spPr>
          <a:xfrm>
            <a:off x="3359827" y="9308035"/>
            <a:ext cx="2777546" cy="220830"/>
          </a:xfrm>
          <a:prstGeom prst="rect">
            <a:avLst/>
          </a:prstGeom>
        </p:spPr>
        <p:txBody>
          <a:bodyPr wrap="square">
            <a:spAutoFit/>
          </a:bodyPr>
          <a:lstStyle/>
          <a:p>
            <a:r>
              <a:rPr lang="en-US" sz="835" dirty="0"/>
              <a:t>Rev. Control:  </a:t>
            </a:r>
            <a:r>
              <a:rPr lang="en-US" sz="835" dirty="0" smtClean="0"/>
              <a:t>07/01/2015 HSD – </a:t>
            </a:r>
            <a:r>
              <a:rPr lang="en-US" sz="835" dirty="0"/>
              <a:t>OSP and  </a:t>
            </a:r>
            <a:r>
              <a:rPr lang="en-US" sz="835" dirty="0" smtClean="0"/>
              <a:t>Susan Richmond</a:t>
            </a:r>
            <a:endParaRPr lang="en-US" sz="835" dirty="0"/>
          </a:p>
        </p:txBody>
      </p:sp>
      <p:sp>
        <p:nvSpPr>
          <p:cNvPr id="28" name="Rectangle 27"/>
          <p:cNvSpPr/>
          <p:nvPr/>
        </p:nvSpPr>
        <p:spPr>
          <a:xfrm>
            <a:off x="178308" y="8271939"/>
            <a:ext cx="6311153" cy="395749"/>
          </a:xfrm>
          <a:prstGeom prst="rect">
            <a:avLst/>
          </a:prstGeom>
        </p:spPr>
        <p:txBody>
          <a:bodyPr wrap="square">
            <a:spAutoFit/>
          </a:bodyPr>
          <a:lstStyle/>
          <a:p>
            <a:pPr algn="ctr"/>
            <a:r>
              <a:rPr lang="es-419" sz="986" b="1" dirty="0">
                <a:solidFill>
                  <a:schemeClr val="tx2"/>
                </a:solidFill>
              </a:rPr>
              <a:t>Para ver más detalles sobre cada una de las medidas cualitativas, favor de ir a la diapositiva 6 de:</a:t>
            </a:r>
          </a:p>
          <a:p>
            <a:pPr algn="ctr"/>
            <a:r>
              <a:rPr lang="es-419" sz="986" dirty="0"/>
              <a:t> </a:t>
            </a:r>
            <a:r>
              <a:rPr lang="es-419" sz="986" b="1" dirty="0">
                <a:solidFill>
                  <a:srgbClr val="002060"/>
                </a:solidFill>
                <a:hlinkClick r:id="rId2"/>
              </a:rPr>
              <a:t>http://www.corestandards.org/assets/Appendix_A.pdf</a:t>
            </a:r>
            <a:endParaRPr lang="es-419" sz="986" dirty="0"/>
          </a:p>
        </p:txBody>
      </p:sp>
    </p:spTree>
    <p:extLst>
      <p:ext uri="{BB962C8B-B14F-4D97-AF65-F5344CB8AC3E}">
        <p14:creationId xmlns:p14="http://schemas.microsoft.com/office/powerpoint/2010/main" val="169685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65480083"/>
              </p:ext>
            </p:extLst>
          </p:nvPr>
        </p:nvGraphicFramePr>
        <p:xfrm>
          <a:off x="228600" y="5537090"/>
          <a:ext cx="6934200" cy="2938272"/>
        </p:xfrm>
        <a:graphic>
          <a:graphicData uri="http://schemas.openxmlformats.org/drawingml/2006/table">
            <a:tbl>
              <a:tblPr firstRow="1" bandRow="1">
                <a:tableStyleId>{5940675A-B579-460E-94D1-54222C63F5DA}</a:tableStyleId>
              </a:tblPr>
              <a:tblGrid>
                <a:gridCol w="2260600"/>
                <a:gridCol w="2159000"/>
                <a:gridCol w="2514600"/>
              </a:tblGrid>
              <a:tr h="609600">
                <a:tc gridSpan="3">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s-ES" sz="1800" b="1" noProof="0" dirty="0" smtClean="0"/>
                        <a:t>Escribe  el nombre del ave o de las aves que hablaron con </a:t>
                      </a:r>
                      <a:r>
                        <a:rPr lang="es-ES" sz="1800" b="1" noProof="0" dirty="0" err="1" smtClean="0"/>
                        <a:t>Davo</a:t>
                      </a:r>
                      <a:r>
                        <a:rPr lang="es-ES" sz="1800" b="1" noProof="0" dirty="0" smtClean="0"/>
                        <a:t>. Luego dibuja cada ave arriba de su nombre. </a:t>
                      </a: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9536">
                <a:tc>
                  <a:txBody>
                    <a:bodyPr/>
                    <a:lstStyle/>
                    <a:p>
                      <a:pPr algn="ctr"/>
                      <a:r>
                        <a:rPr lang="es-ES" sz="1600" b="1" noProof="0" dirty="0" smtClean="0">
                          <a:solidFill>
                            <a:schemeClr val="tx1"/>
                          </a:solidFill>
                        </a:rPr>
                        <a:t>—¿Por</a:t>
                      </a:r>
                      <a:r>
                        <a:rPr lang="es-ES" sz="1600" b="1" baseline="0" noProof="0" dirty="0" smtClean="0">
                          <a:solidFill>
                            <a:schemeClr val="tx1"/>
                          </a:solidFill>
                        </a:rPr>
                        <a:t> qué estás caminando?</a:t>
                      </a:r>
                      <a:endParaRPr lang="es-ES" sz="1600" b="1" noProof="0"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r>
                        <a:rPr lang="es-ES" sz="1600" b="1" u="sng" dirty="0" smtClean="0">
                          <a:solidFill>
                            <a:schemeClr val="tx1"/>
                          </a:solidFill>
                        </a:rPr>
                        <a:t>petirrojo</a:t>
                      </a:r>
                    </a:p>
                    <a:p>
                      <a:pPr algn="ctr"/>
                      <a:r>
                        <a:rPr lang="es-ES" sz="1600" b="1" dirty="0" smtClean="0">
                          <a:solidFill>
                            <a:schemeClr val="tx1"/>
                          </a:solidFill>
                        </a:rPr>
                        <a:t>ave</a:t>
                      </a:r>
                      <a:endParaRPr lang="es-E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600" b="1" noProof="0" dirty="0" smtClean="0">
                          <a:solidFill>
                            <a:schemeClr val="tx1"/>
                          </a:solidFill>
                        </a:rPr>
                        <a:t>—¿Q</a:t>
                      </a:r>
                      <a:r>
                        <a:rPr lang="es-ES" sz="1600" b="1" baseline="0" noProof="0" dirty="0" smtClean="0">
                          <a:solidFill>
                            <a:schemeClr val="tx1"/>
                          </a:solidFill>
                        </a:rPr>
                        <a:t>ué estás haciendo?</a:t>
                      </a:r>
                      <a:endParaRPr lang="es-ES" sz="1600" b="1" noProof="0"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dirty="0" smtClean="0">
                        <a:solidFill>
                          <a:schemeClr val="tx1"/>
                        </a:solidFill>
                      </a:endParaRPr>
                    </a:p>
                    <a:p>
                      <a:pPr algn="ctr"/>
                      <a:r>
                        <a:rPr lang="es-ES" sz="1600" b="1" u="sng" dirty="0" smtClean="0">
                          <a:solidFill>
                            <a:schemeClr val="tx1"/>
                          </a:solidFill>
                        </a:rPr>
                        <a:t>cuervo</a:t>
                      </a:r>
                    </a:p>
                    <a:p>
                      <a:pPr algn="ctr"/>
                      <a:r>
                        <a:rPr lang="es-ES" sz="1600" b="1" dirty="0" smtClean="0">
                          <a:solidFill>
                            <a:schemeClr val="tx1"/>
                          </a:solidFill>
                        </a:rPr>
                        <a:t>ave</a:t>
                      </a:r>
                      <a:endParaRPr lang="es-E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600" b="1" noProof="0" dirty="0" smtClean="0"/>
                        <a:t>—Querido  pato, ¿por qué has elegido caminar hasta aquí? </a:t>
                      </a:r>
                      <a:r>
                        <a:rPr lang="es-ES" sz="1600" b="1" noProof="0" dirty="0" smtClean="0">
                          <a:solidFill>
                            <a:schemeClr val="tx1"/>
                          </a:solidFill>
                        </a:rPr>
                        <a:t>  </a:t>
                      </a:r>
                    </a:p>
                    <a:p>
                      <a:pPr algn="ctr"/>
                      <a:r>
                        <a:rPr lang="es-ES" sz="1600" b="1" dirty="0" smtClean="0">
                          <a:solidFill>
                            <a:schemeClr val="tx1"/>
                          </a:solidFill>
                        </a:rPr>
                        <a:t>  </a:t>
                      </a:r>
                    </a:p>
                    <a:p>
                      <a:pPr algn="ctr"/>
                      <a:endParaRPr lang="es-ES" sz="1600" b="1" dirty="0" smtClean="0">
                        <a:solidFill>
                          <a:schemeClr val="tx1"/>
                        </a:solidFill>
                      </a:endParaRPr>
                    </a:p>
                    <a:p>
                      <a:pPr algn="ctr"/>
                      <a:endParaRPr lang="es-ES" sz="1600" b="1" dirty="0" smtClean="0">
                        <a:solidFill>
                          <a:schemeClr val="tx1"/>
                        </a:solidFill>
                      </a:endParaRPr>
                    </a:p>
                    <a:p>
                      <a:pPr algn="ctr"/>
                      <a:endParaRPr lang="es-ES" sz="1600" b="1" u="sng" dirty="0" smtClean="0">
                        <a:solidFill>
                          <a:schemeClr val="tx1"/>
                        </a:solidFill>
                      </a:endParaRPr>
                    </a:p>
                    <a:p>
                      <a:pPr algn="ctr"/>
                      <a:r>
                        <a:rPr lang="es-ES" sz="1600" b="1" u="sng" dirty="0" smtClean="0">
                          <a:solidFill>
                            <a:schemeClr val="tx1"/>
                          </a:solidFill>
                        </a:rPr>
                        <a:t>gansos</a:t>
                      </a:r>
                    </a:p>
                    <a:p>
                      <a:pPr algn="ctr"/>
                      <a:r>
                        <a:rPr lang="es-ES" sz="1600" b="1" dirty="0" smtClean="0">
                          <a:solidFill>
                            <a:schemeClr val="tx1"/>
                          </a:solidFill>
                        </a:rPr>
                        <a:t>ave</a:t>
                      </a:r>
                      <a:endParaRPr lang="es-ES" sz="1600" b="1"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436610249"/>
              </p:ext>
            </p:extLst>
          </p:nvPr>
        </p:nvGraphicFramePr>
        <p:xfrm>
          <a:off x="362761" y="280632"/>
          <a:ext cx="6421120" cy="4922174"/>
        </p:xfrm>
        <a:graphic>
          <a:graphicData uri="http://schemas.openxmlformats.org/drawingml/2006/table">
            <a:tbl>
              <a:tblPr firstRow="1" bandRow="1">
                <a:tableStyleId>{5940675A-B579-460E-94D1-54222C63F5DA}</a:tableStyleId>
              </a:tblPr>
              <a:tblGrid>
                <a:gridCol w="508000"/>
                <a:gridCol w="5913120"/>
              </a:tblGrid>
              <a:tr h="686969">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x-none" sz="1000" b="0" i="1" noProof="0" dirty="0" smtClean="0">
                          <a:effectLst/>
                        </a:rPr>
                        <a:t>Una</a:t>
                      </a:r>
                      <a:r>
                        <a:rPr lang="x-none" sz="1000" b="0" i="1" baseline="0" noProof="0" dirty="0" smtClean="0">
                          <a:effectLst/>
                        </a:rPr>
                        <a:t> nota sobre las respuestas construidas</a:t>
                      </a:r>
                      <a:r>
                        <a:rPr lang="x-none" sz="1000" b="0" i="1" noProof="0" dirty="0" smtClean="0">
                          <a:effectLst/>
                        </a:rPr>
                        <a:t>:  Las</a:t>
                      </a:r>
                      <a:r>
                        <a:rPr lang="x-none" sz="1000" b="0" i="1" baseline="0" noProof="0" dirty="0" smtClean="0">
                          <a:effectLst/>
                        </a:rPr>
                        <a:t> respuestas construidas no están escritas “en piedra.” No hay una manera perfecta en la que el estudiante deba responder. Busque la intención general de </a:t>
                      </a:r>
                      <a:r>
                        <a:rPr lang="x-none" sz="1000" b="0" i="1" baseline="0" noProof="0" dirty="0" smtClean="0">
                          <a:solidFill>
                            <a:schemeClr val="tx1"/>
                          </a:solidFill>
                          <a:effectLst/>
                        </a:rPr>
                        <a:t>la pregunta y  la respuesta del estudiante y siga la rúbrica a continuación tanto como sea posible</a:t>
                      </a:r>
                      <a:r>
                        <a:rPr lang="x-none" sz="1000" b="0" i="1" baseline="0" noProof="0" dirty="0" smtClean="0">
                          <a:effectLst/>
                        </a:rPr>
                        <a:t>.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400" b="1" noProof="0" dirty="0" smtClean="0">
                          <a:effectLst/>
                        </a:rPr>
                        <a:t>Pre-evaluación Trimestre 4: Clave para la </a:t>
                      </a:r>
                      <a:r>
                        <a:rPr lang="es-ES" sz="1400" b="1" u="sng" noProof="0" dirty="0" smtClean="0">
                          <a:effectLst/>
                        </a:rPr>
                        <a:t>Respuesta Construida de Investigación</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200" b="1" u="sng" dirty="0" smtClean="0">
                          <a:solidFill>
                            <a:schemeClr val="tx1"/>
                          </a:solidFill>
                        </a:rPr>
                        <a:t>Rúbricas para la Respuesta Construida de investigación - Objetivo 2</a:t>
                      </a:r>
                    </a:p>
                    <a:p>
                      <a:pPr marL="0" marR="0" indent="0" algn="ctr" defTabSz="966612" rtl="0" eaLnBrk="1" fontAlgn="auto" latinLnBrk="0" hangingPunct="1">
                        <a:lnSpc>
                          <a:spcPct val="100000"/>
                        </a:lnSpc>
                        <a:spcBef>
                          <a:spcPts val="0"/>
                        </a:spcBef>
                        <a:spcAft>
                          <a:spcPts val="0"/>
                        </a:spcAft>
                        <a:buClrTx/>
                        <a:buSzTx/>
                        <a:buFontTx/>
                        <a:buNone/>
                        <a:tabLst/>
                        <a:defRPr/>
                      </a:pPr>
                      <a:r>
                        <a:rPr lang="es-ES" sz="1100" b="1" dirty="0" smtClean="0">
                          <a:solidFill>
                            <a:schemeClr val="tx1"/>
                          </a:solidFill>
                        </a:rPr>
                        <a:t>Localizar, Seleccionar, Interpretar e</a:t>
                      </a:r>
                      <a:r>
                        <a:rPr lang="es-ES" sz="1100" b="1" baseline="0" dirty="0" smtClean="0">
                          <a:solidFill>
                            <a:schemeClr val="tx1"/>
                          </a:solidFill>
                        </a:rPr>
                        <a:t> Integrar información</a:t>
                      </a:r>
                      <a:endParaRPr lang="es-ES" sz="1100" b="1"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a:p>
                  </a:txBody>
                  <a:tcPr/>
                </a:tc>
              </a:tr>
              <a:tr h="503336">
                <a:tc gridSpan="2">
                  <a:txBody>
                    <a:bodyPr/>
                    <a:lstStyle/>
                    <a:p>
                      <a:pPr marL="1465263" marR="0" indent="-1616075" algn="l" defTabSz="966612" rtl="0" eaLnBrk="1" fontAlgn="auto" latinLnBrk="0" hangingPunct="1">
                        <a:lnSpc>
                          <a:spcPct val="100000"/>
                        </a:lnSpc>
                        <a:spcBef>
                          <a:spcPts val="0"/>
                        </a:spcBef>
                        <a:spcAft>
                          <a:spcPts val="0"/>
                        </a:spcAft>
                        <a:buClrTx/>
                        <a:buSzTx/>
                        <a:buFontTx/>
                        <a:buNone/>
                        <a:tabLst/>
                        <a:defRPr/>
                      </a:pPr>
                      <a:r>
                        <a:rPr lang="es-ES" sz="1300" b="1" dirty="0" smtClean="0">
                          <a:solidFill>
                            <a:schemeClr val="tx1"/>
                          </a:solidFill>
                        </a:rPr>
                        <a:t>Pregunta # 7 RL.1.6 : </a:t>
                      </a:r>
                      <a:r>
                        <a:rPr lang="es-ES" sz="1300" b="1" noProof="0" dirty="0" smtClean="0"/>
                        <a:t>Escribe  el nombre del ave o de las aves que hablaron con </a:t>
                      </a:r>
                      <a:r>
                        <a:rPr lang="es-ES" sz="1300" b="1" noProof="0" dirty="0" err="1" smtClean="0"/>
                        <a:t>Davo</a:t>
                      </a:r>
                      <a:r>
                        <a:rPr lang="es-ES" sz="1300" b="1" noProof="0" dirty="0" smtClean="0"/>
                        <a:t>. Luego dibuja cada ave arriba de su nombre. </a:t>
                      </a: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dirty="0"/>
                    </a:p>
                  </a:txBody>
                  <a:tcPr/>
                </a:tc>
              </a:tr>
              <a:tr h="3200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r>
              <a:tr h="75603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100" b="1" u="sng" dirty="0" smtClean="0">
                          <a:solidFill>
                            <a:schemeClr val="tx1"/>
                          </a:solidFill>
                        </a:rPr>
                        <a:t>La respuesta</a:t>
                      </a:r>
                      <a:r>
                        <a:rPr lang="es-ES" sz="1100" b="1" u="none" dirty="0" smtClean="0">
                          <a:solidFill>
                            <a:schemeClr val="tx1"/>
                          </a:solidFill>
                        </a:rPr>
                        <a:t>:</a:t>
                      </a:r>
                      <a:r>
                        <a:rPr lang="es-ES" sz="1100" b="1" u="none" baseline="0" dirty="0" smtClean="0">
                          <a:solidFill>
                            <a:schemeClr val="tx1"/>
                          </a:solidFill>
                        </a:rPr>
                        <a:t>  </a:t>
                      </a:r>
                      <a:r>
                        <a:rPr lang="es-ES" sz="1100" b="0" u="none" baseline="0" noProof="0" dirty="0" smtClean="0">
                          <a:solidFill>
                            <a:schemeClr val="tx1"/>
                          </a:solidFill>
                        </a:rPr>
                        <a:t>ofrece suficiente evidencia de la habilidad para  </a:t>
                      </a:r>
                      <a:r>
                        <a:rPr lang="es-ES" sz="1100" b="1" u="none" baseline="0" noProof="0" dirty="0" smtClean="0">
                          <a:solidFill>
                            <a:schemeClr val="tx1"/>
                          </a:solidFill>
                        </a:rPr>
                        <a:t>localizar y seleccionar información </a:t>
                      </a:r>
                      <a:r>
                        <a:rPr lang="es-ES" sz="1100" b="0" u="none" baseline="0" noProof="0" dirty="0" smtClean="0">
                          <a:solidFill>
                            <a:schemeClr val="tx1"/>
                          </a:solidFill>
                        </a:rPr>
                        <a:t>que demuestra una comprensión de los diálogo o quién está hablando en varios puntos en el texto. </a:t>
                      </a:r>
                      <a:endParaRPr lang="es-ES" sz="1100" baseline="0" dirty="0" smtClean="0">
                        <a:solidFill>
                          <a:schemeClr val="tx1"/>
                        </a:solidFill>
                      </a:endParaRPr>
                    </a:p>
                    <a:p>
                      <a:pPr marL="0" marR="0" indent="0" algn="l" defTabSz="914318" rtl="0" eaLnBrk="1" fontAlgn="auto" latinLnBrk="0" hangingPunct="1">
                        <a:lnSpc>
                          <a:spcPct val="100000"/>
                        </a:lnSpc>
                        <a:spcBef>
                          <a:spcPts val="0"/>
                        </a:spcBef>
                        <a:spcAft>
                          <a:spcPts val="0"/>
                        </a:spcAft>
                        <a:buClrTx/>
                        <a:buSzTx/>
                        <a:buFontTx/>
                        <a:buNone/>
                        <a:tabLst/>
                        <a:defRPr/>
                      </a:pPr>
                      <a:r>
                        <a:rPr lang="es-ES" sz="1100" baseline="0" dirty="0" smtClean="0">
                          <a:solidFill>
                            <a:schemeClr val="tx1"/>
                          </a:solidFill>
                        </a:rPr>
                        <a:t>El estudiante </a:t>
                      </a:r>
                      <a:r>
                        <a:rPr lang="es-ES" sz="1100" b="1" baseline="0" dirty="0" smtClean="0">
                          <a:solidFill>
                            <a:schemeClr val="tx1"/>
                          </a:solidFill>
                        </a:rPr>
                        <a:t>interpreta e integra esta </a:t>
                      </a:r>
                      <a:r>
                        <a:rPr lang="es-ES" sz="1100" b="1" dirty="0" smtClean="0">
                          <a:solidFill>
                            <a:schemeClr val="tx1"/>
                          </a:solidFill>
                        </a:rPr>
                        <a:t>información </a:t>
                      </a:r>
                      <a:r>
                        <a:rPr lang="es-ES" sz="1100" b="0" baseline="0" dirty="0" smtClean="0">
                          <a:solidFill>
                            <a:schemeClr val="tx1"/>
                          </a:solidFill>
                        </a:rPr>
                        <a:t>seleccionando el ave que está hablando con </a:t>
                      </a:r>
                      <a:r>
                        <a:rPr lang="es-ES" sz="1100" b="0" dirty="0" err="1" smtClean="0">
                          <a:solidFill>
                            <a:schemeClr val="tx1"/>
                          </a:solidFill>
                        </a:rPr>
                        <a:t>Davo</a:t>
                      </a:r>
                      <a:r>
                        <a:rPr lang="es-ES" sz="1100" b="0" dirty="0" smtClean="0">
                          <a:solidFill>
                            <a:schemeClr val="tx1"/>
                          </a:solidFill>
                        </a:rPr>
                        <a:t> en momentos específicos en</a:t>
                      </a:r>
                      <a:r>
                        <a:rPr lang="es-ES" sz="1100" b="0" baseline="0" dirty="0" smtClean="0">
                          <a:solidFill>
                            <a:schemeClr val="tx1"/>
                          </a:solidFill>
                        </a:rPr>
                        <a:t> el texto, escribiendo el nombre del ave y dibujando el ave. </a:t>
                      </a:r>
                      <a:endParaRPr lang="es-ES" sz="1100" b="0" i="0" u="none" baseline="0"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tcPr>
                </a:tc>
                <a:tc hMerge="1">
                  <a:txBody>
                    <a:bodyPr/>
                    <a:lstStyle/>
                    <a:p>
                      <a:endParaRPr lang="en-US" sz="1200" baseline="0" dirty="0" smtClean="0"/>
                    </a:p>
                  </a:txBody>
                  <a:tcPr marL="97536" marR="97536" marT="50292" marB="50292"/>
                </a:tc>
              </a:tr>
              <a:tr h="288036">
                <a:tc gridSpan="2">
                  <a:txBody>
                    <a:bodyPr/>
                    <a:lstStyle/>
                    <a:p>
                      <a:pPr algn="ctr"/>
                      <a:r>
                        <a:rPr lang="es-ES" sz="1200" b="1" dirty="0" smtClean="0"/>
                        <a:t>Ejemplo de respuesta en el “lenguaje” del estudiante </a:t>
                      </a:r>
                    </a:p>
                  </a:txBody>
                  <a:tcPr marL="97536" marR="97536" marT="48006" marB="48006">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sz="1000" dirty="0"/>
                    </a:p>
                  </a:txBody>
                  <a:tcPr/>
                </a:tc>
              </a:tr>
              <a:tr h="387226">
                <a:tc>
                  <a:txBody>
                    <a:bodyPr/>
                    <a:lstStyle/>
                    <a:p>
                      <a:pPr algn="ctr"/>
                      <a:r>
                        <a:rPr lang="es-ES" sz="1900" b="1" noProof="0" dirty="0" smtClean="0">
                          <a:solidFill>
                            <a:schemeClr val="tx1"/>
                          </a:solidFill>
                        </a:rPr>
                        <a:t>2</a:t>
                      </a:r>
                      <a:endParaRPr lang="es-ES" sz="1900" b="1" noProof="0"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ES" sz="1100" b="0" i="1" baseline="0" noProof="0" dirty="0" smtClean="0">
                          <a:solidFill>
                            <a:schemeClr val="tx1"/>
                          </a:solidFill>
                        </a:rPr>
                        <a:t>El estudiante tiene los tres nombres de las aves correctos. El petirrojo dice: —¿Por qué estás caminando? El cuervo dice: —¿Qué estás haciendo? Los gansos dicen: —Querido pato, ¿por qué has elegido caminar hasta aquí?</a:t>
                      </a:r>
                      <a:endParaRPr lang="es-ES" sz="1100" b="0" i="1" u="none" baseline="0" noProof="0" dirty="0" smtClean="0">
                        <a:solidFill>
                          <a:schemeClr val="tx1"/>
                        </a:solidFill>
                      </a:endParaRPr>
                    </a:p>
                  </a:txBody>
                  <a:tcPr marL="97536" marR="97536" marT="48006" marB="48006"/>
                </a:tc>
              </a:tr>
              <a:tr h="318646">
                <a:tc>
                  <a:txBody>
                    <a:bodyPr/>
                    <a:lstStyle/>
                    <a:p>
                      <a:pPr algn="ctr"/>
                      <a:r>
                        <a:rPr lang="es-ES" sz="1900" b="1" noProof="0" dirty="0" smtClean="0">
                          <a:solidFill>
                            <a:schemeClr val="tx1"/>
                          </a:solidFill>
                        </a:rPr>
                        <a:t>1</a:t>
                      </a:r>
                      <a:endParaRPr lang="es-ES" sz="1900" b="1" noProof="0"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b="0" i="1" noProof="0" dirty="0" smtClean="0">
                          <a:solidFill>
                            <a:schemeClr val="tx1"/>
                          </a:solidFill>
                        </a:rPr>
                        <a:t>El estudiante tiene dos nombres</a:t>
                      </a:r>
                      <a:r>
                        <a:rPr lang="es-ES" sz="1100" b="0" i="1" baseline="0" noProof="0" dirty="0" smtClean="0">
                          <a:solidFill>
                            <a:schemeClr val="tx1"/>
                          </a:solidFill>
                        </a:rPr>
                        <a:t> de las aves correctos.</a:t>
                      </a:r>
                      <a:endParaRPr lang="es-ES" sz="1100" b="0" i="1" noProof="0" dirty="0" smtClean="0">
                        <a:solidFill>
                          <a:schemeClr val="tx1"/>
                        </a:solidFill>
                      </a:endParaRPr>
                    </a:p>
                  </a:txBody>
                  <a:tcPr marL="97536" marR="97536" marT="48006" marB="48006"/>
                </a:tc>
              </a:tr>
              <a:tr h="262128">
                <a:tc>
                  <a:txBody>
                    <a:bodyPr/>
                    <a:lstStyle/>
                    <a:p>
                      <a:pPr algn="ctr"/>
                      <a:r>
                        <a:rPr lang="es-ES" sz="1900" b="1" noProof="0" dirty="0" smtClean="0">
                          <a:solidFill>
                            <a:schemeClr val="tx1"/>
                          </a:solidFill>
                        </a:rPr>
                        <a:t>0</a:t>
                      </a:r>
                      <a:endParaRPr lang="es-ES" sz="1900" b="1" noProof="0"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r>
                        <a:rPr lang="es-ES" sz="1100" b="0" i="1" kern="1200" noProof="0" dirty="0" smtClean="0">
                          <a:solidFill>
                            <a:schemeClr val="tx1"/>
                          </a:solidFill>
                          <a:latin typeface="+mn-lt"/>
                          <a:ea typeface="+mn-ea"/>
                          <a:cs typeface="+mn-cs"/>
                        </a:rPr>
                        <a:t>El estudiante tiene uno o ningún nombre de las aves correcto.</a:t>
                      </a:r>
                    </a:p>
                  </a:txBody>
                  <a:tcPr marL="97536" marR="97536" marT="48006" marB="48006"/>
                </a:tc>
              </a:tr>
            </a:tbl>
          </a:graphicData>
        </a:graphic>
      </p:graphicFrame>
      <p:pic>
        <p:nvPicPr>
          <p:cNvPr id="11" name="Picture 10" descr="http://www.clipartbest.com/cliparts/7ca/x6X/7cax6XzcA.jpe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5029200" y="7014471"/>
            <a:ext cx="1744161" cy="824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 robi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77224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crow clip ar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819400" y="6772240"/>
            <a:ext cx="1365797" cy="10920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125869025"/>
              </p:ext>
            </p:extLst>
          </p:nvPr>
        </p:nvGraphicFramePr>
        <p:xfrm>
          <a:off x="304800" y="8763000"/>
          <a:ext cx="2286000" cy="544450"/>
        </p:xfrm>
        <a:graphic>
          <a:graphicData uri="http://schemas.openxmlformats.org/drawingml/2006/table">
            <a:tbl>
              <a:tblPr firstRow="1" firstCol="1" bandRow="1"/>
              <a:tblGrid>
                <a:gridCol w="2286000"/>
              </a:tblGrid>
              <a:tr h="0">
                <a:tc>
                  <a:txBody>
                    <a:bodyPr/>
                    <a:lstStyle/>
                    <a:p>
                      <a:pPr marL="0" marR="0" algn="ctr" defTabSz="966612" rtl="0" eaLnBrk="1" latinLnBrk="0" hangingPunct="1">
                        <a:lnSpc>
                          <a:spcPct val="115000"/>
                        </a:lnSpc>
                        <a:spcBef>
                          <a:spcPts val="0"/>
                        </a:spcBef>
                        <a:spcAft>
                          <a:spcPts val="0"/>
                        </a:spcAft>
                      </a:pPr>
                      <a:r>
                        <a:rPr lang="en-US" sz="800" kern="1200" dirty="0" err="1" smtClean="0">
                          <a:solidFill>
                            <a:schemeClr val="tx1"/>
                          </a:solidFill>
                          <a:effectLst/>
                          <a:latin typeface="Calibri"/>
                          <a:ea typeface="Calibri"/>
                          <a:cs typeface="Times New Roman"/>
                        </a:rPr>
                        <a:t>Hacia</a:t>
                      </a:r>
                      <a:r>
                        <a:rPr lang="en-US" sz="800" kern="1200" dirty="0" smtClean="0">
                          <a:solidFill>
                            <a:schemeClr val="tx1"/>
                          </a:solidFill>
                          <a:effectLst/>
                          <a:latin typeface="Calibri"/>
                          <a:ea typeface="Calibri"/>
                          <a:cs typeface="Times New Roman"/>
                        </a:rPr>
                        <a:t> RL.1.6                     DOK </a:t>
                      </a:r>
                      <a:r>
                        <a:rPr lang="en-US" sz="800" kern="1200" dirty="0">
                          <a:solidFill>
                            <a:schemeClr val="tx1"/>
                          </a:solidFill>
                          <a:effectLst/>
                          <a:latin typeface="Calibri"/>
                          <a:ea typeface="Calibri"/>
                          <a:cs typeface="Times New Roman"/>
                        </a:rPr>
                        <a:t>2 –Cl</a:t>
                      </a:r>
                    </a:p>
                  </a:txBody>
                  <a:tcPr marL="32100" marR="321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r>
              <a:tr h="401383">
                <a:tc>
                  <a:txBody>
                    <a:bodyPr/>
                    <a:lstStyle/>
                    <a:p>
                      <a:pPr marL="0" marR="0" algn="l">
                        <a:lnSpc>
                          <a:spcPct val="115000"/>
                        </a:lnSpc>
                        <a:spcBef>
                          <a:spcPts val="0"/>
                        </a:spcBef>
                        <a:spcAft>
                          <a:spcPts val="0"/>
                        </a:spcAft>
                      </a:pPr>
                      <a:r>
                        <a:rPr lang="es-ES" sz="800" b="0" i="0" dirty="0" smtClean="0">
                          <a:solidFill>
                            <a:srgbClr val="000000"/>
                          </a:solidFill>
                          <a:effectLst/>
                          <a:latin typeface="+mj-lt"/>
                          <a:ea typeface="Times New Roman"/>
                          <a:cs typeface="Times New Roman"/>
                        </a:rPr>
                        <a:t>Localiza información (la parte del texto) para identificar específicamente quién está narrando el cuento en diferentes partes de un  </a:t>
                      </a:r>
                      <a:r>
                        <a:rPr lang="es-ES" sz="800" b="0" i="0" u="sng" dirty="0" smtClean="0">
                          <a:solidFill>
                            <a:srgbClr val="000000"/>
                          </a:solidFill>
                          <a:effectLst/>
                          <a:latin typeface="+mj-lt"/>
                          <a:ea typeface="Times New Roman"/>
                          <a:cs typeface="Times New Roman"/>
                        </a:rPr>
                        <a:t>texto nuevo.</a:t>
                      </a:r>
                      <a:endParaRPr lang="en-US" sz="800" b="0" i="0" u="sng" dirty="0">
                        <a:effectLst/>
                        <a:latin typeface="+mj-lt"/>
                        <a:ea typeface="Calibri"/>
                        <a:cs typeface="Times New Roman"/>
                      </a:endParaRPr>
                    </a:p>
                  </a:txBody>
                  <a:tcPr marL="32100" marR="321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02291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85210729"/>
              </p:ext>
            </p:extLst>
          </p:nvPr>
        </p:nvGraphicFramePr>
        <p:xfrm>
          <a:off x="561975" y="963325"/>
          <a:ext cx="6421120" cy="5202936"/>
        </p:xfrm>
        <a:graphic>
          <a:graphicData uri="http://schemas.openxmlformats.org/drawingml/2006/table">
            <a:tbl>
              <a:tblPr firstRow="1" firstCol="1" bandRow="1"/>
              <a:tblGrid>
                <a:gridCol w="802639"/>
                <a:gridCol w="5618481"/>
              </a:tblGrid>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endParaRPr lang="es-ES" sz="1600" b="1" dirty="0" smtClean="0">
                        <a:solidFill>
                          <a:schemeClr val="tx1"/>
                        </a:solidFill>
                        <a:effectLst>
                          <a:outerShdw blurRad="38100" dist="38100" dir="2700000" algn="tl">
                            <a:srgbClr val="000000">
                              <a:alpha val="43137"/>
                            </a:srgbClr>
                          </a:outerShdw>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400" b="1" noProof="0" dirty="0" smtClean="0">
                          <a:effectLst>
                            <a:outerShdw blurRad="38100" dist="38100" dir="2700000" algn="tl">
                              <a:srgbClr val="000000">
                                <a:alpha val="43137"/>
                              </a:srgbClr>
                            </a:outerShdw>
                          </a:effectLst>
                          <a:latin typeface="+mn-lt"/>
                        </a:rPr>
                        <a:t>Pre-evaluación Trimestre 4: Clave para la </a:t>
                      </a:r>
                      <a:r>
                        <a:rPr lang="es-ES" sz="1400" b="1" u="sng" noProof="0" dirty="0" smtClean="0">
                          <a:effectLst>
                            <a:outerShdw blurRad="38100" dist="38100" dir="2700000" algn="tl">
                              <a:srgbClr val="000000">
                                <a:alpha val="43137"/>
                              </a:srgbClr>
                            </a:outerShdw>
                          </a:effectLst>
                          <a:latin typeface="+mn-lt"/>
                        </a:rPr>
                        <a:t>Respuesta Construida</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200" b="1" kern="1200" dirty="0" smtClean="0">
                          <a:solidFill>
                            <a:srgbClr val="000000"/>
                          </a:solidFill>
                          <a:effectLst/>
                          <a:latin typeface="+mn-lt"/>
                          <a:ea typeface="Times New Roman"/>
                          <a:cs typeface="Times New Roman"/>
                        </a:rPr>
                        <a:t>Estándar RL.1.9:</a:t>
                      </a:r>
                      <a:r>
                        <a:rPr lang="es-ES" sz="1200" b="1" u="none" kern="1200" baseline="0" noProof="0" dirty="0" smtClean="0">
                          <a:solidFill>
                            <a:srgbClr val="000000"/>
                          </a:solidFill>
                          <a:effectLst/>
                          <a:latin typeface="+mn-lt"/>
                          <a:ea typeface="Times New Roman"/>
                          <a:cs typeface="Times New Roman"/>
                        </a:rPr>
                        <a:t> Rúbrica de 3 puntos: </a:t>
                      </a:r>
                      <a:r>
                        <a:rPr lang="es-ES" sz="1200" b="1" u="sng" kern="1200" baseline="0" noProof="0" dirty="0" smtClean="0">
                          <a:solidFill>
                            <a:srgbClr val="000000"/>
                          </a:solidFill>
                          <a:effectLst/>
                          <a:latin typeface="+mn-lt"/>
                          <a:ea typeface="Times New Roman"/>
                          <a:cs typeface="Times New Roman"/>
                        </a:rPr>
                        <a:t>Respuesta Construida – Lectura </a:t>
                      </a:r>
                      <a:endParaRPr lang="es-ES" sz="1200" dirty="0" smtClean="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096">
                <a:tc gridSpan="2">
                  <a:txBody>
                    <a:bodyPr/>
                    <a:lstStyle/>
                    <a:p>
                      <a:pPr marL="914400" marR="0" lvl="0" indent="-914400" algn="l" defTabSz="966612" rtl="0" eaLnBrk="1" fontAlgn="auto" latinLnBrk="0" hangingPunct="1">
                        <a:lnSpc>
                          <a:spcPct val="100000"/>
                        </a:lnSpc>
                        <a:spcBef>
                          <a:spcPts val="0"/>
                        </a:spcBef>
                        <a:spcAft>
                          <a:spcPts val="0"/>
                        </a:spcAft>
                        <a:buClrTx/>
                        <a:buSzTx/>
                        <a:buFontTx/>
                        <a:buNone/>
                        <a:tabLst/>
                        <a:defRPr sz="1800" b="0" i="0"/>
                      </a:pPr>
                      <a:r>
                        <a:rPr lang="es-ES" sz="1300" b="1" kern="1200" dirty="0" smtClean="0">
                          <a:solidFill>
                            <a:srgbClr val="000000"/>
                          </a:solidFill>
                          <a:effectLst/>
                          <a:latin typeface="+mn-lt"/>
                          <a:ea typeface="Times New Roman"/>
                          <a:cs typeface="Arial"/>
                        </a:rPr>
                        <a:t>Pregunta #8: </a:t>
                      </a:r>
                      <a:r>
                        <a:rPr lang="es-ES" sz="1300" b="1" dirty="0" smtClean="0">
                          <a:latin typeface="+mn-lt"/>
                          <a:cs typeface="Helvetica" pitchFamily="34" charset="0"/>
                        </a:rPr>
                        <a:t>Ambas aves en los cuentos salieron a caminar. ¿Cómo fueron diferentes sus experiencias? ¿Cómo fueron iguales sus experiencias? </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43727">
                <a:tc gridSpan="2">
                  <a:txBody>
                    <a:bodyPr/>
                    <a:lstStyle/>
                    <a:p>
                      <a:pPr lvl="0" algn="l">
                        <a:defRPr sz="1800" b="0" i="0"/>
                      </a:pPr>
                      <a:r>
                        <a:rPr lang="es-ES" sz="1000" kern="1200" dirty="0" smtClean="0">
                          <a:solidFill>
                            <a:srgbClr val="000000"/>
                          </a:solidFill>
                          <a:effectLst/>
                          <a:latin typeface="+mn-lt"/>
                          <a:ea typeface="Times New Roman"/>
                          <a:cs typeface="Arial"/>
                        </a:rPr>
                        <a:t>Instrucciones para calificar:  </a:t>
                      </a:r>
                      <a:r>
                        <a:rPr lang="es-ES" sz="1000" u="none" kern="1200" dirty="0" smtClean="0">
                          <a:solidFill>
                            <a:schemeClr val="tx1"/>
                          </a:solidFill>
                          <a:effectLst/>
                          <a:latin typeface="+mn-lt"/>
                          <a:ea typeface="+mn-ea"/>
                          <a:cs typeface="+mn-cs"/>
                        </a:rPr>
                        <a:t>Escriba una visión general de lo que los estudiantes podrían incluir en una respuesta competente usando ejemplos del texto. Sea bien específico y  “extenso”.</a:t>
                      </a:r>
                    </a:p>
                    <a:p>
                      <a:pPr lvl="0" algn="l">
                        <a:defRPr sz="1800" b="0" i="0"/>
                      </a:pPr>
                      <a:r>
                        <a:rPr lang="es-ES" sz="1000" u="sng" kern="1200" dirty="0" smtClean="0">
                          <a:solidFill>
                            <a:schemeClr val="tx1"/>
                          </a:solidFill>
                          <a:effectLst/>
                          <a:latin typeface="+mn-lt"/>
                          <a:ea typeface="+mn-ea"/>
                          <a:cs typeface="+mn-cs"/>
                        </a:rPr>
                        <a:t>Lenguaje del maestro y notas de calificación: </a:t>
                      </a:r>
                    </a:p>
                    <a:p>
                      <a:pPr lvl="0" algn="l">
                        <a:defRPr sz="1800" b="0" i="0"/>
                      </a:pPr>
                      <a:r>
                        <a:rPr lang="es-ES" sz="1000" b="1" dirty="0" smtClean="0"/>
                        <a:t>Suficiente evidencia (conclusión o idea principal) </a:t>
                      </a:r>
                      <a:r>
                        <a:rPr lang="es-ES" sz="1000" b="0" dirty="0" smtClean="0"/>
                        <a:t>para</a:t>
                      </a:r>
                      <a:r>
                        <a:rPr lang="es-ES" sz="1000" b="0" baseline="0" dirty="0" smtClean="0"/>
                        <a:t> </a:t>
                      </a:r>
                      <a:r>
                        <a:rPr lang="es-ES" sz="1000" b="0" dirty="0" smtClean="0"/>
                        <a:t>la pregunta sería comparar</a:t>
                      </a:r>
                      <a:r>
                        <a:rPr lang="es-ES" sz="1000" b="0" baseline="0" dirty="0" smtClean="0"/>
                        <a:t> cómo la caminata de los dos personajes en ambos cuentos fueron iguales y diferentes.  </a:t>
                      </a:r>
                      <a:endParaRPr lang="es-ES" sz="1000" b="1" dirty="0" smtClean="0"/>
                    </a:p>
                    <a:p>
                      <a:pPr lvl="0" algn="l">
                        <a:defRPr sz="1800" b="0" i="0"/>
                      </a:pPr>
                      <a:r>
                        <a:rPr lang="es-ES" sz="1000" b="1" dirty="0" smtClean="0"/>
                        <a:t>Identificaciones específicas </a:t>
                      </a:r>
                      <a:r>
                        <a:rPr lang="es-ES" sz="1000" b="1" baseline="0" dirty="0" smtClean="0">
                          <a:uFill>
                            <a:solidFill/>
                          </a:uFill>
                        </a:rPr>
                        <a:t>(detalles clave) </a:t>
                      </a:r>
                      <a:r>
                        <a:rPr lang="es-ES" sz="1000" b="0" baseline="0" dirty="0" smtClean="0">
                          <a:uFill>
                            <a:solidFill/>
                          </a:uFill>
                        </a:rPr>
                        <a:t>que  podrían explicar diferentes aspectos de la caminata en </a:t>
                      </a:r>
                      <a:r>
                        <a:rPr lang="es-ES" sz="1000" b="1" i="1" u="none" baseline="0" dirty="0" smtClean="0">
                          <a:uFill>
                            <a:solidFill/>
                          </a:uFill>
                        </a:rPr>
                        <a:t>¿Eres tú mi mamá?</a:t>
                      </a:r>
                      <a:r>
                        <a:rPr lang="es-ES" sz="1000" b="0" u="none" baseline="0" dirty="0" smtClean="0">
                          <a:uFill>
                            <a:solidFill/>
                          </a:uFill>
                        </a:rPr>
                        <a:t>, </a:t>
                      </a:r>
                      <a:r>
                        <a:rPr lang="es-ES" sz="1000" b="0" baseline="0" dirty="0" smtClean="0">
                          <a:uFill>
                            <a:solidFill/>
                          </a:uFill>
                        </a:rPr>
                        <a:t>podrían incluir: (1) los diferentes animales que el pajarito encontró (ejemplo: una gatito, una gallina, un perro, una vaca,  un automóvil viejo,  una lancha (bote), un avión, y una gran “cosa ”[una excavadora que da un bufido], (2) él estaba caminado porque estaba perdido, (3) finalmente, él llegó a su casa con la ayuda de la excavadora. </a:t>
                      </a:r>
                    </a:p>
                    <a:p>
                      <a:pPr lvl="0" algn="l">
                        <a:defRPr sz="1800" b="0" i="0"/>
                      </a:pPr>
                      <a:r>
                        <a:rPr lang="es-ES" sz="1000" b="1" dirty="0" smtClean="0"/>
                        <a:t>Identificaciones específicas </a:t>
                      </a:r>
                      <a:r>
                        <a:rPr lang="es-ES" sz="1000" b="1" baseline="0" dirty="0" smtClean="0">
                          <a:uFill>
                            <a:solidFill/>
                          </a:uFill>
                        </a:rPr>
                        <a:t>(detalles clave) </a:t>
                      </a:r>
                      <a:r>
                        <a:rPr lang="es-ES" sz="1000" b="0" baseline="0" dirty="0" smtClean="0">
                          <a:uFill>
                            <a:solidFill/>
                          </a:uFill>
                        </a:rPr>
                        <a:t>que podrían explicar los diferentes aspectos de la caminata de </a:t>
                      </a:r>
                      <a:r>
                        <a:rPr lang="es-ES" sz="1000" b="0" baseline="0" dirty="0" err="1" smtClean="0">
                          <a:uFill>
                            <a:solidFill/>
                          </a:uFill>
                        </a:rPr>
                        <a:t>Davo</a:t>
                      </a:r>
                      <a:r>
                        <a:rPr lang="es-ES" sz="1000" b="0" baseline="0" dirty="0" smtClean="0">
                          <a:uFill>
                            <a:solidFill/>
                          </a:uFill>
                        </a:rPr>
                        <a:t> en el cuento </a:t>
                      </a:r>
                      <a:r>
                        <a:rPr lang="es-ES" sz="1000" b="1" i="1" u="none" baseline="0" dirty="0" err="1" smtClean="0">
                          <a:uFill>
                            <a:solidFill/>
                          </a:uFill>
                        </a:rPr>
                        <a:t>Davo</a:t>
                      </a:r>
                      <a:r>
                        <a:rPr lang="es-ES" sz="1000" b="1" i="1" u="none" baseline="0" dirty="0" smtClean="0">
                          <a:uFill>
                            <a:solidFill/>
                          </a:uFill>
                        </a:rPr>
                        <a:t> el pato, </a:t>
                      </a:r>
                      <a:r>
                        <a:rPr lang="es-ES" sz="1000" b="0" i="0" u="none" baseline="0" dirty="0" smtClean="0">
                          <a:uFill>
                            <a:solidFill/>
                          </a:uFill>
                        </a:rPr>
                        <a:t>podrían incluir: </a:t>
                      </a:r>
                      <a:r>
                        <a:rPr lang="es-ES" sz="1000" b="0" baseline="0" dirty="0" smtClean="0">
                          <a:uFill>
                            <a:solidFill/>
                          </a:uFill>
                        </a:rPr>
                        <a:t>(1) él se encontró con tres aves, (2)él estaba caminado al sur, y (3) él aprendió lo que es un pájaro y pensó que tal vez él era un pájaro.</a:t>
                      </a:r>
                    </a:p>
                    <a:p>
                      <a:pPr lvl="0" algn="l">
                        <a:defRPr sz="1800" b="0" i="0"/>
                      </a:pPr>
                      <a:r>
                        <a:rPr lang="es-ES" sz="1000" b="0" baseline="0" dirty="0" smtClean="0">
                          <a:uFill>
                            <a:solidFill/>
                          </a:uFill>
                        </a:rPr>
                        <a:t>Las similitudes entre ambos cuentos podrían incluir: (1)ambos eran aves, (2) ambos estaban caminando, (3)ambos encontraron otros animales, y (4) ambos estaban confundidos en algún aspecto de ser un ave,  o cómo son las aves…</a:t>
                      </a:r>
                    </a:p>
                    <a:p>
                      <a:pPr lvl="0" algn="l">
                        <a:defRPr sz="1800" b="0" i="0"/>
                      </a:pPr>
                      <a:r>
                        <a:rPr lang="es-ES" sz="1000" b="1" dirty="0" smtClean="0"/>
                        <a:t>Apoyo</a:t>
                      </a:r>
                      <a:r>
                        <a:rPr lang="es-ES" sz="1000" b="1" baseline="0" dirty="0" smtClean="0"/>
                        <a:t> completo (otros detalles) </a:t>
                      </a:r>
                      <a:r>
                        <a:rPr lang="es-ES" sz="1000" b="0" baseline="0" dirty="0" smtClean="0"/>
                        <a:t>podrían incluir detalles específicos (solamente del texto) que apoyen la pregunta.</a:t>
                      </a:r>
                      <a:endParaRPr lang="es-E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57200">
                <a:tc>
                  <a:txBody>
                    <a:bodyPr/>
                    <a:lstStyle/>
                    <a:p>
                      <a:pPr lvl="0" algn="ctr">
                        <a:defRPr sz="1800" b="0" i="0"/>
                      </a:pPr>
                      <a:r>
                        <a:rPr lang="es-ES" sz="1400" b="1" dirty="0" smtClean="0"/>
                        <a:t>3</a:t>
                      </a:r>
                      <a:endParaRPr lang="es-E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En el diagrama de </a:t>
                      </a:r>
                      <a:r>
                        <a:rPr lang="es-ES" sz="1000" i="1" dirty="0" err="1" smtClean="0"/>
                        <a:t>Venn</a:t>
                      </a:r>
                      <a:r>
                        <a:rPr lang="es-ES" sz="1000" i="1" dirty="0" smtClean="0"/>
                        <a:t> el estudiante lista </a:t>
                      </a:r>
                      <a:r>
                        <a:rPr lang="es-ES" sz="1000" i="1" u="sng" dirty="0" smtClean="0"/>
                        <a:t>competentemente</a:t>
                      </a:r>
                      <a:r>
                        <a:rPr lang="es-ES" sz="1000" i="1" dirty="0" smtClean="0"/>
                        <a:t> las diferencias y similitudes entre las experiencias de las dos aves durante su caminata</a:t>
                      </a:r>
                      <a:r>
                        <a:rPr lang="es-ES" sz="1000" i="1" baseline="0" dirty="0" smtClean="0"/>
                        <a:t> (favor de leer las instrucciones para calificar que aparecen arriba).</a:t>
                      </a:r>
                      <a:endParaRPr lang="es-ES" sz="1000" i="1"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0">
                <a:tc>
                  <a:txBody>
                    <a:bodyPr/>
                    <a:lstStyle/>
                    <a:p>
                      <a:pPr lvl="0" algn="ctr">
                        <a:defRPr sz="1800" b="0" i="0"/>
                      </a:pPr>
                      <a:r>
                        <a:rPr lang="es-ES" sz="1400" b="1" dirty="0" smtClean="0"/>
                        <a:t>2</a:t>
                      </a:r>
                      <a:endParaRPr lang="es-E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En el diagrama de </a:t>
                      </a:r>
                      <a:r>
                        <a:rPr lang="es-ES" sz="1000" i="1" dirty="0" err="1" smtClean="0"/>
                        <a:t>Venn</a:t>
                      </a:r>
                      <a:r>
                        <a:rPr lang="es-ES" sz="1000" i="1" dirty="0" smtClean="0"/>
                        <a:t> el estudiante lista </a:t>
                      </a:r>
                      <a:r>
                        <a:rPr lang="es-ES" sz="1000" i="1" u="sng" dirty="0" smtClean="0"/>
                        <a:t>suficientes</a:t>
                      </a:r>
                      <a:r>
                        <a:rPr lang="es-ES" sz="1000" i="1" dirty="0" smtClean="0"/>
                        <a:t> diferencias y similitudes entre las experiencias de las dos aves durante su caminata</a:t>
                      </a:r>
                      <a:r>
                        <a:rPr lang="es-ES" sz="1000" i="1" baseline="0" dirty="0" smtClean="0"/>
                        <a:t> (favor de leer las instrucciones para calificar que aparecen arriba).</a:t>
                      </a:r>
                      <a:endParaRPr lang="es-ES" sz="1000" i="1" dirty="0" smtClean="0"/>
                    </a:p>
                    <a:p>
                      <a:pPr lvl="0" algn="l">
                        <a:defRPr sz="1800" b="0" i="0"/>
                      </a:pPr>
                      <a:endParaRPr lang="es-E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0">
                <a:tc>
                  <a:txBody>
                    <a:bodyPr/>
                    <a:lstStyle/>
                    <a:p>
                      <a:pPr lvl="0" algn="ctr">
                        <a:defRPr sz="1800" b="0" i="0"/>
                      </a:pPr>
                      <a:r>
                        <a:rPr lang="en-US" sz="1400" b="1" dirty="0" smtClean="0"/>
                        <a:t>1</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kumimoji="0" lang="es-ES" sz="1000" b="0" i="1" u="none" strike="noStrike" kern="1200" cap="none" spc="0" normalizeH="0" baseline="0" noProof="0" dirty="0" smtClean="0">
                          <a:ln>
                            <a:noFill/>
                          </a:ln>
                          <a:solidFill>
                            <a:prstClr val="black"/>
                          </a:solidFill>
                          <a:effectLst/>
                          <a:uLnTx/>
                          <a:uFillTx/>
                          <a:latin typeface="+mn-lt"/>
                          <a:ea typeface="+mn-ea"/>
                          <a:cs typeface="+mn-cs"/>
                        </a:rPr>
                        <a:t>En el diagrama de </a:t>
                      </a:r>
                      <a:r>
                        <a:rPr kumimoji="0" lang="es-ES" sz="1000" b="0" i="1" u="none" strike="noStrike" kern="1200" cap="none" spc="0" normalizeH="0" baseline="0" noProof="0" dirty="0" err="1" smtClean="0">
                          <a:ln>
                            <a:noFill/>
                          </a:ln>
                          <a:solidFill>
                            <a:prstClr val="black"/>
                          </a:solidFill>
                          <a:effectLst/>
                          <a:uLnTx/>
                          <a:uFillTx/>
                          <a:latin typeface="+mn-lt"/>
                          <a:ea typeface="+mn-ea"/>
                          <a:cs typeface="+mn-cs"/>
                        </a:rPr>
                        <a:t>Venn</a:t>
                      </a:r>
                      <a:r>
                        <a:rPr kumimoji="0" lang="es-ES" sz="1000" b="0" i="1" u="none" strike="noStrike" kern="1200" cap="none" spc="0" normalizeH="0" baseline="0" noProof="0" dirty="0" smtClean="0">
                          <a:ln>
                            <a:noFill/>
                          </a:ln>
                          <a:solidFill>
                            <a:prstClr val="black"/>
                          </a:solidFill>
                          <a:effectLst/>
                          <a:uLnTx/>
                          <a:uFillTx/>
                          <a:latin typeface="+mn-lt"/>
                          <a:ea typeface="+mn-ea"/>
                          <a:cs typeface="+mn-cs"/>
                        </a:rPr>
                        <a:t> el estudiante lista </a:t>
                      </a:r>
                      <a:r>
                        <a:rPr kumimoji="0" lang="es-ES" sz="1000" b="0" i="1" u="sng" strike="noStrike" kern="1200" cap="none" spc="0" normalizeH="0" baseline="0" noProof="0" dirty="0" smtClean="0">
                          <a:ln>
                            <a:noFill/>
                          </a:ln>
                          <a:solidFill>
                            <a:prstClr val="black"/>
                          </a:solidFill>
                          <a:effectLst/>
                          <a:uLnTx/>
                          <a:uFillTx/>
                          <a:latin typeface="+mn-lt"/>
                          <a:ea typeface="+mn-ea"/>
                          <a:cs typeface="+mn-cs"/>
                        </a:rPr>
                        <a:t>mínimas</a:t>
                      </a:r>
                      <a:r>
                        <a:rPr kumimoji="0" lang="es-ES" sz="1000" b="0" i="1" u="none" strike="noStrike" kern="1200" cap="none" spc="0" normalizeH="0" baseline="0" noProof="0" dirty="0" smtClean="0">
                          <a:ln>
                            <a:noFill/>
                          </a:ln>
                          <a:solidFill>
                            <a:prstClr val="black"/>
                          </a:solidFill>
                          <a:effectLst/>
                          <a:uLnTx/>
                          <a:uFillTx/>
                          <a:latin typeface="+mn-lt"/>
                          <a:ea typeface="+mn-ea"/>
                          <a:cs typeface="+mn-cs"/>
                        </a:rPr>
                        <a:t> diferencias y similitudes entre las experiencias de las dos aves durante su caminata (favor de leer las instrucciones para calificar que aparecen arriba).</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7200">
                <a:tc>
                  <a:txBody>
                    <a:bodyPr/>
                    <a:lstStyle/>
                    <a:p>
                      <a:pPr lvl="0" algn="ctr">
                        <a:defRPr sz="1800" b="0" i="0"/>
                      </a:pPr>
                      <a:r>
                        <a:rPr lang="en-US" sz="1400" b="1" dirty="0" smtClean="0"/>
                        <a:t>0</a:t>
                      </a:r>
                      <a:endParaRPr lang="en-US" sz="1400" b="1" dirty="0"/>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lang="es-ES" sz="1000" i="1" dirty="0" smtClean="0"/>
                        <a:t>En el diagrama de </a:t>
                      </a:r>
                      <a:r>
                        <a:rPr lang="es-ES" sz="1000" i="1" dirty="0" err="1" smtClean="0"/>
                        <a:t>Venn</a:t>
                      </a:r>
                      <a:r>
                        <a:rPr lang="es-ES" sz="1000" i="1" dirty="0" smtClean="0"/>
                        <a:t> el estudiante lista de manera </a:t>
                      </a:r>
                      <a:r>
                        <a:rPr lang="es-ES" sz="1000" i="1" u="sng" dirty="0" smtClean="0"/>
                        <a:t>vaga o no presenta </a:t>
                      </a:r>
                      <a:r>
                        <a:rPr lang="es-ES" sz="1000" i="1" dirty="0" smtClean="0"/>
                        <a:t>ninguna diferencia y similitud entre las experiencias de las dos aves durante su caminata</a:t>
                      </a:r>
                      <a:r>
                        <a:rPr lang="es-ES" sz="1000" i="1" baseline="0" dirty="0" smtClean="0"/>
                        <a:t> (favor de leer las instrucciones para calificar que aparecen arriba).</a:t>
                      </a:r>
                      <a:endParaRPr lang="es-ES" sz="1000" i="1" dirty="0" smtClean="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2548587"/>
              </p:ext>
            </p:extLst>
          </p:nvPr>
        </p:nvGraphicFramePr>
        <p:xfrm>
          <a:off x="5156485" y="6616244"/>
          <a:ext cx="1752600" cy="538850"/>
        </p:xfrm>
        <a:graphic>
          <a:graphicData uri="http://schemas.openxmlformats.org/drawingml/2006/table">
            <a:tbl>
              <a:tblPr firstRow="1" firstCol="1" bandRow="1"/>
              <a:tblGrid>
                <a:gridCol w="1752600"/>
              </a:tblGrid>
              <a:tr h="173090">
                <a:tc>
                  <a:txBody>
                    <a:bodyPr/>
                    <a:lstStyle/>
                    <a:p>
                      <a:pPr marL="0" marR="0" algn="ctr">
                        <a:lnSpc>
                          <a:spcPct val="100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baseline="0" dirty="0" smtClean="0">
                          <a:solidFill>
                            <a:srgbClr val="000000"/>
                          </a:solidFill>
                          <a:effectLst/>
                          <a:latin typeface="+mn-lt"/>
                          <a:ea typeface="Times New Roman"/>
                          <a:cs typeface="Times New Roman"/>
                        </a:rPr>
                        <a:t> </a:t>
                      </a:r>
                      <a:r>
                        <a:rPr lang="en-US" sz="800" b="0" i="0" dirty="0" smtClean="0">
                          <a:solidFill>
                            <a:srgbClr val="000000"/>
                          </a:solidFill>
                          <a:effectLst/>
                          <a:latin typeface="+mn-lt"/>
                          <a:ea typeface="Times New Roman"/>
                          <a:cs typeface="Times New Roman"/>
                        </a:rPr>
                        <a:t> RL.1.9          DOK </a:t>
                      </a:r>
                      <a:r>
                        <a:rPr lang="en-US" sz="800" b="0" i="0" dirty="0">
                          <a:solidFill>
                            <a:srgbClr val="000000"/>
                          </a:solidFill>
                          <a:effectLst/>
                          <a:latin typeface="+mn-lt"/>
                          <a:ea typeface="Times New Roman"/>
                          <a:cs typeface="Times New Roman"/>
                        </a:rPr>
                        <a:t>3 - EVS</a:t>
                      </a:r>
                      <a:endParaRPr lang="en-US" sz="800" b="0" i="0" dirty="0">
                        <a:effectLst/>
                        <a:latin typeface="+mn-lt"/>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360310">
                <a:tc>
                  <a:txBody>
                    <a:bodyPr/>
                    <a:lstStyle/>
                    <a:p>
                      <a:pPr marL="0" marR="0" algn="l">
                        <a:lnSpc>
                          <a:spcPct val="100000"/>
                        </a:lnSpc>
                        <a:spcBef>
                          <a:spcPts val="0"/>
                        </a:spcBef>
                        <a:spcAft>
                          <a:spcPts val="0"/>
                        </a:spcAft>
                      </a:pPr>
                      <a:r>
                        <a:rPr lang="es-ES" sz="800" b="0" i="0" dirty="0" smtClean="0">
                          <a:solidFill>
                            <a:srgbClr val="000000"/>
                          </a:solidFill>
                          <a:effectLst/>
                          <a:latin typeface="+mn-lt"/>
                          <a:ea typeface="Times New Roman"/>
                          <a:cs typeface="Times New Roman"/>
                        </a:rPr>
                        <a:t>Escribe sobre las principales diferencias y semejanzas de las experiencias o aventuras del personaje. </a:t>
                      </a: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5" name="Group 31"/>
          <p:cNvGrpSpPr/>
          <p:nvPr/>
        </p:nvGrpSpPr>
        <p:grpSpPr>
          <a:xfrm>
            <a:off x="728079" y="6400800"/>
            <a:ext cx="3352800" cy="2147815"/>
            <a:chOff x="1078185" y="702420"/>
            <a:chExt cx="4941616" cy="3183780"/>
          </a:xfrm>
        </p:grpSpPr>
        <p:grpSp>
          <p:nvGrpSpPr>
            <p:cNvPr id="6" name="Group 29"/>
            <p:cNvGrpSpPr/>
            <p:nvPr/>
          </p:nvGrpSpPr>
          <p:grpSpPr>
            <a:xfrm>
              <a:off x="1078185" y="1066800"/>
              <a:ext cx="4941616" cy="2819400"/>
              <a:chOff x="1078185" y="914400"/>
              <a:chExt cx="4941616" cy="2819400"/>
            </a:xfrm>
          </p:grpSpPr>
          <p:grpSp>
            <p:nvGrpSpPr>
              <p:cNvPr id="8" name="Group 13"/>
              <p:cNvGrpSpPr/>
              <p:nvPr/>
            </p:nvGrpSpPr>
            <p:grpSpPr>
              <a:xfrm>
                <a:off x="1078185" y="914400"/>
                <a:ext cx="4941616" cy="2819400"/>
                <a:chOff x="943886" y="914400"/>
                <a:chExt cx="4529815" cy="2530231"/>
              </a:xfrm>
            </p:grpSpPr>
            <p:sp>
              <p:nvSpPr>
                <p:cNvPr id="16" name="Oval 15"/>
                <p:cNvSpPr/>
                <p:nvPr/>
              </p:nvSpPr>
              <p:spPr>
                <a:xfrm>
                  <a:off x="2735902" y="914400"/>
                  <a:ext cx="2737799" cy="2514140"/>
                </a:xfrm>
                <a:prstGeom prst="ellipse">
                  <a:avLst/>
                </a:prstGeom>
                <a:solidFill>
                  <a:srgbClr val="ABC3DF">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b="1" dirty="0">
                      <a:solidFill>
                        <a:srgbClr val="002060"/>
                      </a:solidFill>
                    </a:rPr>
                    <a:t>             </a:t>
                  </a:r>
                </a:p>
                <a:p>
                  <a:pPr marL="974422"/>
                  <a:r>
                    <a:rPr lang="en-US" sz="800" b="1" dirty="0">
                      <a:solidFill>
                        <a:srgbClr val="002060"/>
                      </a:solidFill>
                    </a:rPr>
                    <a:t>     </a:t>
                  </a:r>
                </a:p>
              </p:txBody>
            </p:sp>
            <p:sp>
              <p:nvSpPr>
                <p:cNvPr id="17" name="Oval 16"/>
                <p:cNvSpPr/>
                <p:nvPr/>
              </p:nvSpPr>
              <p:spPr>
                <a:xfrm>
                  <a:off x="943886" y="914400"/>
                  <a:ext cx="3036469" cy="2530231"/>
                </a:xfrm>
                <a:prstGeom prst="ellipse">
                  <a:avLst/>
                </a:prstGeom>
                <a:solidFill>
                  <a:srgbClr val="ABC3DF">
                    <a:alpha val="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endParaRPr lang="en-US" sz="800" dirty="0">
                    <a:solidFill>
                      <a:schemeClr val="tx1"/>
                    </a:solidFill>
                  </a:endParaRPr>
                </a:p>
              </p:txBody>
            </p:sp>
          </p:grpSp>
          <p:sp>
            <p:nvSpPr>
              <p:cNvPr id="9" name="TextBox 8"/>
              <p:cNvSpPr txBox="1"/>
              <p:nvPr/>
            </p:nvSpPr>
            <p:spPr>
              <a:xfrm>
                <a:off x="1447800" y="914400"/>
                <a:ext cx="2209801" cy="319360"/>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419" sz="800" b="1" i="1" u="sng" dirty="0" smtClean="0">
                    <a:solidFill>
                      <a:srgbClr val="002060"/>
                    </a:solidFill>
                  </a:rPr>
                  <a:t>La caminata del pajarito</a:t>
                </a:r>
                <a:endParaRPr lang="es-419" sz="800" b="1" dirty="0">
                  <a:solidFill>
                    <a:srgbClr val="002060"/>
                  </a:solidFill>
                </a:endParaRPr>
              </a:p>
            </p:txBody>
          </p:sp>
          <p:sp>
            <p:nvSpPr>
              <p:cNvPr id="10" name="TextBox 9"/>
              <p:cNvSpPr txBox="1"/>
              <p:nvPr/>
            </p:nvSpPr>
            <p:spPr>
              <a:xfrm>
                <a:off x="3733800" y="914400"/>
                <a:ext cx="2286001" cy="319360"/>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419" sz="800" b="1" i="1" u="sng" dirty="0" smtClean="0">
                    <a:solidFill>
                      <a:srgbClr val="002060"/>
                    </a:solidFill>
                  </a:rPr>
                  <a:t>La camina de </a:t>
                </a:r>
                <a:r>
                  <a:rPr lang="es-419" sz="800" b="1" i="1" u="sng" dirty="0" err="1" smtClean="0">
                    <a:solidFill>
                      <a:srgbClr val="002060"/>
                    </a:solidFill>
                  </a:rPr>
                  <a:t>Davo</a:t>
                </a:r>
                <a:endParaRPr lang="es-419" sz="800" b="1" dirty="0">
                  <a:solidFill>
                    <a:srgbClr val="002060"/>
                  </a:solidFill>
                </a:endParaRPr>
              </a:p>
            </p:txBody>
          </p:sp>
          <p:cxnSp>
            <p:nvCxnSpPr>
              <p:cNvPr id="11" name="Straight Arrow Connector 10"/>
              <p:cNvCxnSpPr/>
              <p:nvPr/>
            </p:nvCxnSpPr>
            <p:spPr>
              <a:xfrm>
                <a:off x="2514601" y="1236910"/>
                <a:ext cx="1170153"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0"/>
              </p:cNvCxnSpPr>
              <p:nvPr/>
            </p:nvCxnSpPr>
            <p:spPr>
              <a:xfrm flipH="1">
                <a:off x="3610067" y="1209860"/>
                <a:ext cx="1019100"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4552968" y="120986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Down Arrow 13"/>
              <p:cNvSpPr/>
              <p:nvPr/>
            </p:nvSpPr>
            <p:spPr>
              <a:xfrm>
                <a:off x="2438400" y="1203633"/>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Down Arrow 14"/>
              <p:cNvSpPr/>
              <p:nvPr/>
            </p:nvSpPr>
            <p:spPr>
              <a:xfrm>
                <a:off x="3503174" y="914400"/>
                <a:ext cx="308850" cy="795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7" name="TextBox 6"/>
            <p:cNvSpPr txBox="1"/>
            <p:nvPr/>
          </p:nvSpPr>
          <p:spPr>
            <a:xfrm>
              <a:off x="2458813" y="702420"/>
              <a:ext cx="2549971" cy="319360"/>
            </a:xfrm>
            <a:prstGeom prst="rect">
              <a:avLst/>
            </a:prstGeom>
            <a:noFill/>
          </p:spPr>
          <p:txBody>
            <a:bodyPr wrap="square" rtlCol="0">
              <a:spAutoFit/>
            </a:bodyPr>
            <a:lstStyle/>
            <a:p>
              <a:pPr algn="ctr"/>
              <a:r>
                <a:rPr lang="es-419" sz="800" b="1" i="1" dirty="0" smtClean="0">
                  <a:solidFill>
                    <a:srgbClr val="002060"/>
                  </a:solidFill>
                </a:rPr>
                <a:t>La caminata de </a:t>
              </a:r>
              <a:r>
                <a:rPr lang="es-419" sz="800" b="1" i="1" dirty="0" err="1" smtClean="0">
                  <a:solidFill>
                    <a:srgbClr val="002060"/>
                  </a:solidFill>
                </a:rPr>
                <a:t>Davo</a:t>
              </a:r>
              <a:r>
                <a:rPr lang="es-419" sz="800" b="1" i="1" dirty="0" smtClean="0">
                  <a:solidFill>
                    <a:srgbClr val="002060"/>
                  </a:solidFill>
                </a:rPr>
                <a:t> y del pajarito</a:t>
              </a:r>
              <a:endParaRPr lang="es-419" sz="800" b="1" i="1" dirty="0">
                <a:solidFill>
                  <a:srgbClr val="002060"/>
                </a:solidFill>
              </a:endParaRPr>
            </a:p>
          </p:txBody>
        </p:sp>
      </p:grpSp>
      <p:sp>
        <p:nvSpPr>
          <p:cNvPr id="21" name="Rectangle 20"/>
          <p:cNvSpPr/>
          <p:nvPr/>
        </p:nvSpPr>
        <p:spPr>
          <a:xfrm>
            <a:off x="457200" y="301762"/>
            <a:ext cx="6553200" cy="861774"/>
          </a:xfrm>
          <a:prstGeom prst="rect">
            <a:avLst/>
          </a:prstGeom>
        </p:spPr>
        <p:txBody>
          <a:bodyPr wrap="square">
            <a:spAutoFit/>
          </a:bodyPr>
          <a:lstStyle/>
          <a:p>
            <a:pPr lvl="0">
              <a:defRPr/>
            </a:pPr>
            <a:r>
              <a:rPr lang="es-ES" sz="1000" i="1" dirty="0"/>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r>
              <a:rPr lang="es-ES" sz="1000" i="1" dirty="0">
                <a:solidFill>
                  <a:prstClr val="black"/>
                </a:solidFill>
              </a:rPr>
              <a:t>. </a:t>
            </a:r>
          </a:p>
        </p:txBody>
      </p:sp>
      <p:sp>
        <p:nvSpPr>
          <p:cNvPr id="19" name="Rectangle 18"/>
          <p:cNvSpPr/>
          <p:nvPr/>
        </p:nvSpPr>
        <p:spPr>
          <a:xfrm>
            <a:off x="6839520" y="9324201"/>
            <a:ext cx="341760" cy="276999"/>
          </a:xfrm>
          <a:prstGeom prst="rect">
            <a:avLst/>
          </a:prstGeom>
        </p:spPr>
        <p:txBody>
          <a:bodyPr wrap="none">
            <a:spAutoFit/>
          </a:bodyPr>
          <a:lstStyle/>
          <a:p>
            <a:pPr lvl="0" algn="r"/>
            <a:r>
              <a:rPr lang="es-419" sz="1200" dirty="0" smtClean="0">
                <a:solidFill>
                  <a:prstClr val="black">
                    <a:tint val="75000"/>
                  </a:prstClr>
                </a:solidFill>
              </a:rPr>
              <a:t>13</a:t>
            </a:r>
            <a:endParaRPr lang="es-419" sz="1200" dirty="0">
              <a:solidFill>
                <a:prstClr val="black">
                  <a:tint val="75000"/>
                </a:prstClr>
              </a:solidFill>
            </a:endParaRPr>
          </a:p>
        </p:txBody>
      </p:sp>
    </p:spTree>
    <p:extLst>
      <p:ext uri="{BB962C8B-B14F-4D97-AF65-F5344CB8AC3E}">
        <p14:creationId xmlns:p14="http://schemas.microsoft.com/office/powerpoint/2010/main" val="1379962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inhs.illinois.edu/resources/virtualbird/teacher/images/L4beak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56" t="46369" r="53232" b="9449"/>
          <a:stretch/>
        </p:blipFill>
        <p:spPr bwMode="auto">
          <a:xfrm>
            <a:off x="661193" y="3853177"/>
            <a:ext cx="784471" cy="701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encrypted-tbn3.gstatic.com/images?q=tbn:ANd9GcSyA9dqLQgnNY0J9rykheYi_7On2RehPvcGs4iPNfaZ0V8crbyN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10175">
            <a:off x="395067" y="4689352"/>
            <a:ext cx="1275387" cy="505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encrypted-tbn2.gstatic.com/images?q=tbn:ANd9GcTKY3Ue2wlAiCx8F4SaFEPqyMq_oSS0nJYVo-bx_obZ07k6QZ6N"/>
          <p:cNvPicPr>
            <a:picLocks noChangeAspect="1" noChangeArrowheads="1"/>
          </p:cNvPicPr>
          <p:nvPr/>
        </p:nvPicPr>
        <p:blipFill rotWithShape="1">
          <a:blip r:embed="rId4" cstate="print">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6589"/>
          <a:stretch/>
        </p:blipFill>
        <p:spPr bwMode="auto">
          <a:xfrm rot="21262714">
            <a:off x="564046" y="6189212"/>
            <a:ext cx="1047100" cy="6466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37224624"/>
              </p:ext>
            </p:extLst>
          </p:nvPr>
        </p:nvGraphicFramePr>
        <p:xfrm>
          <a:off x="382999" y="8767446"/>
          <a:ext cx="2514600" cy="427037"/>
        </p:xfrm>
        <a:graphic>
          <a:graphicData uri="http://schemas.openxmlformats.org/drawingml/2006/table">
            <a:tbl>
              <a:tblPr/>
              <a:tblGrid>
                <a:gridCol w="2514600"/>
              </a:tblGrid>
              <a:tr h="122237">
                <a:tc>
                  <a:txBody>
                    <a:bodyPr/>
                    <a:lstStyle/>
                    <a:p>
                      <a:pPr marL="0" marR="0" algn="ctr">
                        <a:lnSpc>
                          <a:spcPct val="115000"/>
                        </a:lnSpc>
                        <a:spcBef>
                          <a:spcPts val="0"/>
                        </a:spcBef>
                        <a:spcAft>
                          <a:spcPts val="0"/>
                        </a:spcAft>
                      </a:pPr>
                      <a:r>
                        <a:rPr lang="en-US" sz="800" b="0" i="1" dirty="0" err="1" smtClean="0">
                          <a:solidFill>
                            <a:srgbClr val="000000"/>
                          </a:solidFill>
                          <a:latin typeface="+mn-lt"/>
                          <a:ea typeface="Times New Roman"/>
                          <a:cs typeface="Times New Roman"/>
                        </a:rPr>
                        <a:t>Hacia</a:t>
                      </a:r>
                      <a:r>
                        <a:rPr lang="en-US" sz="800" b="0" i="1" dirty="0" smtClean="0">
                          <a:solidFill>
                            <a:srgbClr val="000000"/>
                          </a:solidFill>
                          <a:latin typeface="+mn-lt"/>
                          <a:ea typeface="Times New Roman"/>
                          <a:cs typeface="Times New Roman"/>
                        </a:rPr>
                        <a:t> </a:t>
                      </a:r>
                      <a:r>
                        <a:rPr lang="en-US" sz="800" b="0" dirty="0" smtClean="0">
                          <a:solidFill>
                            <a:srgbClr val="000000"/>
                          </a:solidFill>
                          <a:latin typeface="+mn-lt"/>
                          <a:ea typeface="Times New Roman"/>
                          <a:cs typeface="Times New Roman"/>
                        </a:rPr>
                        <a:t>RI.1.6                 DOK </a:t>
                      </a:r>
                      <a:r>
                        <a:rPr lang="en-US" sz="800" b="0" dirty="0">
                          <a:solidFill>
                            <a:srgbClr val="000000"/>
                          </a:solidFill>
                          <a:latin typeface="+mn-lt"/>
                          <a:ea typeface="Times New Roman"/>
                          <a:cs typeface="Times New Roman"/>
                        </a:rPr>
                        <a:t>2 – </a:t>
                      </a:r>
                      <a:r>
                        <a:rPr lang="en-US" sz="800" b="0" dirty="0" err="1">
                          <a:solidFill>
                            <a:srgbClr val="000000"/>
                          </a:solidFill>
                          <a:latin typeface="+mn-lt"/>
                          <a:ea typeface="Times New Roman"/>
                          <a:cs typeface="Times New Roman"/>
                        </a:rPr>
                        <a:t>APn</a:t>
                      </a:r>
                      <a:endParaRPr lang="en-US" sz="800" b="0" dirty="0">
                        <a:latin typeface="+mn-lt"/>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r>
              <a:tr h="295020">
                <a:tc>
                  <a:txBody>
                    <a:bodyPr/>
                    <a:lstStyle/>
                    <a:p>
                      <a:pPr marL="0" marR="0" algn="l">
                        <a:lnSpc>
                          <a:spcPct val="115000"/>
                        </a:lnSpc>
                        <a:spcBef>
                          <a:spcPts val="0"/>
                        </a:spcBef>
                        <a:spcAft>
                          <a:spcPts val="0"/>
                        </a:spcAft>
                      </a:pPr>
                      <a:r>
                        <a:rPr lang="es-ES" sz="800" b="0" dirty="0" smtClean="0">
                          <a:solidFill>
                            <a:srgbClr val="000000"/>
                          </a:solidFill>
                          <a:latin typeface="+mn-lt"/>
                          <a:ea typeface="Times New Roman"/>
                          <a:cs typeface="Times New Roman"/>
                        </a:rPr>
                        <a:t>Obtiene (selecciona la fuente de información precisa para…) información basada en el texto e ilustraciones. </a:t>
                      </a:r>
                      <a:endParaRPr lang="en-US" sz="800" b="0" dirty="0">
                        <a:latin typeface="+mn-lt"/>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pic>
        <p:nvPicPr>
          <p:cNvPr id="8" name="Picture 2" descr="http://orizens.github.io/oopjs-talk/images/backbone.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41140">
            <a:off x="766060" y="3177206"/>
            <a:ext cx="533400" cy="627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ttp://www.clker.com/cliparts/3/a/6/a/11971011992050959266kelan_Long_Billed_Curlew_1.svg.med.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61193" y="5315225"/>
            <a:ext cx="832222" cy="777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p:cNvGraphicFramePr>
            <a:graphicFrameLocks noGrp="1"/>
          </p:cNvGraphicFramePr>
          <p:nvPr>
            <p:extLst>
              <p:ext uri="{D42A27DB-BD31-4B8C-83A1-F6EECF244321}">
                <p14:modId xmlns:p14="http://schemas.microsoft.com/office/powerpoint/2010/main" val="1815473273"/>
              </p:ext>
            </p:extLst>
          </p:nvPr>
        </p:nvGraphicFramePr>
        <p:xfrm>
          <a:off x="304800" y="228600"/>
          <a:ext cx="6781800" cy="8308848"/>
        </p:xfrm>
        <a:graphic>
          <a:graphicData uri="http://schemas.openxmlformats.org/drawingml/2006/table">
            <a:tbl>
              <a:tblPr firstRow="1" bandRow="1">
                <a:tableStyleId>{5940675A-B579-460E-94D1-54222C63F5DA}</a:tableStyleId>
              </a:tblPr>
              <a:tblGrid>
                <a:gridCol w="1524000"/>
                <a:gridCol w="5257800"/>
              </a:tblGrid>
              <a:tr h="3048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effectLst/>
                        </a:rPr>
                        <a:t>Pre-evaluación Trimestre 4: Clave para la</a:t>
                      </a:r>
                      <a:r>
                        <a:rPr lang="es-ES" sz="1400" b="1" baseline="0" dirty="0" smtClean="0">
                          <a:solidFill>
                            <a:schemeClr val="tx1"/>
                          </a:solidFill>
                          <a:effectLst/>
                        </a:rPr>
                        <a:t> </a:t>
                      </a:r>
                      <a:r>
                        <a:rPr lang="es-ES" sz="1400" b="1" u="sng" dirty="0" smtClean="0">
                          <a:solidFill>
                            <a:schemeClr val="tx1"/>
                          </a:solidFill>
                          <a:effectLst/>
                        </a:rPr>
                        <a:t>Respuesta Construida de Investigación</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80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200" b="1" u="sng" dirty="0" smtClean="0">
                          <a:solidFill>
                            <a:schemeClr val="tx1"/>
                          </a:solidFill>
                        </a:rPr>
                        <a:t>Rúbricas para la Respuesta Construida de investigación - Objetivo 3</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100" b="1" kern="1200" baseline="0" noProof="0" dirty="0" smtClean="0">
                          <a:solidFill>
                            <a:schemeClr val="tx1"/>
                          </a:solidFill>
                          <a:latin typeface="+mn-lt"/>
                          <a:ea typeface="+mn-ea"/>
                          <a:cs typeface="+mn-cs"/>
                        </a:rPr>
                        <a:t>Evidencia de la habilidad para distinguir entre información </a:t>
                      </a:r>
                      <a:r>
                        <a:rPr lang="es-419" sz="1100" b="1" u="sng" kern="1200" baseline="0" noProof="0" dirty="0" smtClean="0">
                          <a:solidFill>
                            <a:schemeClr val="tx1"/>
                          </a:solidFill>
                          <a:latin typeface="+mn-lt"/>
                          <a:ea typeface="+mn-ea"/>
                          <a:cs typeface="+mn-cs"/>
                        </a:rPr>
                        <a:t>relevante</a:t>
                      </a:r>
                      <a:r>
                        <a:rPr lang="es-419" sz="1100" b="1" kern="1200" baseline="0" noProof="0" dirty="0" smtClean="0">
                          <a:solidFill>
                            <a:schemeClr val="tx1"/>
                          </a:solidFill>
                          <a:latin typeface="+mn-lt"/>
                          <a:ea typeface="+mn-ea"/>
                          <a:cs typeface="+mn-cs"/>
                        </a:rPr>
                        <a:t> e irrelevante, </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100" b="1" kern="1200" baseline="0" noProof="0" dirty="0" smtClean="0">
                          <a:solidFill>
                            <a:schemeClr val="tx1"/>
                          </a:solidFill>
                          <a:latin typeface="+mn-lt"/>
                          <a:ea typeface="+mn-ea"/>
                          <a:cs typeface="+mn-cs"/>
                        </a:rPr>
                        <a:t>tal como hechos y opiniones. </a:t>
                      </a:r>
                      <a:endParaRPr lang="es-419" sz="1200" b="1" kern="1200" baseline="0" noProof="0" dirty="0" smtClean="0">
                        <a:solidFill>
                          <a:schemeClr val="tx1"/>
                        </a:solidFill>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800">
                <a:tc gridSpan="2">
                  <a:txBody>
                    <a:bodyPr/>
                    <a:lstStyle/>
                    <a:p>
                      <a:pPr marL="1489075" lvl="0" indent="-1489075" defTabSz="914400" fontAlgn="base">
                        <a:spcBef>
                          <a:spcPct val="0"/>
                        </a:spcBef>
                        <a:spcAft>
                          <a:spcPct val="0"/>
                        </a:spcAft>
                        <a:buNone/>
                      </a:pPr>
                      <a:r>
                        <a:rPr lang="es-ES" sz="1300" b="1" dirty="0" smtClean="0">
                          <a:solidFill>
                            <a:schemeClr val="tx1"/>
                          </a:solidFill>
                          <a:latin typeface="+mn-lt"/>
                        </a:rPr>
                        <a:t>Pregunta # 15</a:t>
                      </a:r>
                      <a:r>
                        <a:rPr lang="es-ES" sz="1300" b="1" baseline="0" dirty="0" smtClean="0">
                          <a:solidFill>
                            <a:schemeClr val="tx1"/>
                          </a:solidFill>
                          <a:latin typeface="+mn-lt"/>
                        </a:rPr>
                        <a:t> </a:t>
                      </a:r>
                      <a:r>
                        <a:rPr lang="es-ES" sz="1300" b="1" dirty="0" smtClean="0">
                          <a:solidFill>
                            <a:schemeClr val="tx1"/>
                          </a:solidFill>
                          <a:latin typeface="+mn-lt"/>
                        </a:rPr>
                        <a:t>RI.1.6: </a:t>
                      </a:r>
                      <a:r>
                        <a:rPr lang="es-ES" sz="1300" b="1" i="0" baseline="0" noProof="0" dirty="0" smtClean="0">
                          <a:solidFill>
                            <a:schemeClr val="tx1"/>
                          </a:solidFill>
                          <a:latin typeface="+mn-lt"/>
                          <a:cs typeface="Helvetica" panose="020B0604020202020204" pitchFamily="34" charset="0"/>
                        </a:rPr>
                        <a:t>Basado en el texto </a:t>
                      </a:r>
                      <a:r>
                        <a:rPr lang="es-ES" sz="1300" b="0" i="1" baseline="0" noProof="0" dirty="0" smtClean="0">
                          <a:solidFill>
                            <a:schemeClr val="tx1"/>
                          </a:solidFill>
                          <a:latin typeface="+mn-lt"/>
                          <a:cs typeface="Helvetica" panose="020B0604020202020204" pitchFamily="34" charset="0"/>
                        </a:rPr>
                        <a:t>¿Qué caracteriza a un ave?</a:t>
                      </a:r>
                      <a:r>
                        <a:rPr lang="es-ES" sz="1300" b="1" i="1" baseline="0" noProof="0" dirty="0" smtClean="0">
                          <a:solidFill>
                            <a:schemeClr val="tx1"/>
                          </a:solidFill>
                          <a:latin typeface="+mn-lt"/>
                          <a:cs typeface="Helvetica" panose="020B0604020202020204" pitchFamily="34" charset="0"/>
                        </a:rPr>
                        <a:t>,</a:t>
                      </a:r>
                      <a:r>
                        <a:rPr lang="es-ES" sz="1300" b="0" i="1" baseline="0" noProof="0" dirty="0" smtClean="0">
                          <a:solidFill>
                            <a:schemeClr val="tx1"/>
                          </a:solidFill>
                          <a:latin typeface="+mn-lt"/>
                          <a:cs typeface="Helvetica" panose="020B0604020202020204" pitchFamily="34" charset="0"/>
                        </a:rPr>
                        <a:t> </a:t>
                      </a:r>
                      <a:r>
                        <a:rPr lang="es-ES" sz="1300" b="1" i="0" baseline="0" noProof="0" dirty="0" smtClean="0">
                          <a:solidFill>
                            <a:schemeClr val="tx1"/>
                          </a:solidFill>
                          <a:latin typeface="+mn-lt"/>
                          <a:cs typeface="Helvetica" panose="020B0604020202020204" pitchFamily="34" charset="0"/>
                        </a:rPr>
                        <a:t>haz un dibujo de lo que tienen todas las aves y escribe datos sobre cada dibujo.</a:t>
                      </a: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80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ES" sz="1400" b="1" baseline="0" noProof="0" dirty="0" smtClean="0"/>
                        <a:t>Lenguaje de la respuesta - maestro/rúbrica </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304800">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u="sng" baseline="0" noProof="0" dirty="0" smtClean="0">
                          <a:solidFill>
                            <a:schemeClr val="tx1"/>
                          </a:solidFill>
                        </a:rPr>
                        <a:t>La respuesta</a:t>
                      </a:r>
                      <a:r>
                        <a:rPr lang="es-419" sz="1000" b="1" u="none" baseline="0" noProof="0" dirty="0" smtClean="0">
                          <a:solidFill>
                            <a:schemeClr val="tx1"/>
                          </a:solidFill>
                        </a:rPr>
                        <a:t>:  </a:t>
                      </a:r>
                      <a:r>
                        <a:rPr lang="es-419" sz="1000" b="0" u="none" baseline="0" noProof="0" dirty="0" smtClean="0">
                          <a:solidFill>
                            <a:schemeClr val="tx1"/>
                          </a:solidFill>
                        </a:rPr>
                        <a:t>ofrece suficiente evidencia de la habilidad de seleccionar información relevante para mostrar lo que tienen todas las aves</a:t>
                      </a:r>
                      <a:r>
                        <a:rPr lang="es-419" sz="1000" b="0" i="0" u="none" baseline="0" dirty="0" smtClean="0">
                          <a:solidFill>
                            <a:schemeClr val="tx1"/>
                          </a:solidFill>
                        </a:rPr>
                        <a:t>.</a:t>
                      </a:r>
                      <a:endParaRPr lang="es-419" sz="1000" i="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r>
                        <a:rPr lang="es-419" sz="1000" b="0" i="0" baseline="0" dirty="0" smtClean="0">
                          <a:solidFill>
                            <a:schemeClr val="tx1"/>
                          </a:solidFill>
                        </a:rPr>
                        <a:t>Los </a:t>
                      </a:r>
                      <a:r>
                        <a:rPr lang="es-419" sz="1000" b="1" i="0" baseline="0" dirty="0" smtClean="0">
                          <a:solidFill>
                            <a:schemeClr val="tx1"/>
                          </a:solidFill>
                        </a:rPr>
                        <a:t>detalles relevantes </a:t>
                      </a:r>
                      <a:r>
                        <a:rPr lang="es-419" sz="1000" b="0" i="0" baseline="0" dirty="0" smtClean="0">
                          <a:solidFill>
                            <a:schemeClr val="tx1"/>
                          </a:solidFill>
                        </a:rPr>
                        <a:t>que</a:t>
                      </a:r>
                      <a:r>
                        <a:rPr lang="es-419" sz="1000" b="1" i="0" baseline="0" dirty="0" smtClean="0">
                          <a:solidFill>
                            <a:schemeClr val="tx1"/>
                          </a:solidFill>
                        </a:rPr>
                        <a:t> explican lo que tiene todas las aves</a:t>
                      </a:r>
                      <a:r>
                        <a:rPr lang="es-419" sz="1000" b="0" i="0" baseline="0" dirty="0" smtClean="0">
                          <a:solidFill>
                            <a:schemeClr val="tx1"/>
                          </a:solidFill>
                        </a:rPr>
                        <a:t>, vendrían únicamente del texto: </a:t>
                      </a:r>
                      <a:r>
                        <a:rPr lang="es-419" sz="1000" b="1" i="1" u="none" baseline="0" dirty="0" smtClean="0">
                          <a:solidFill>
                            <a:schemeClr val="tx1"/>
                          </a:solidFill>
                        </a:rPr>
                        <a:t>¿Qué caracteriza a un ave?</a:t>
                      </a:r>
                      <a:r>
                        <a:rPr lang="es-419" sz="1000" b="0" i="0" u="none" baseline="0" dirty="0" smtClean="0">
                          <a:solidFill>
                            <a:schemeClr val="tx1"/>
                          </a:solidFill>
                        </a:rPr>
                        <a:t> Los ejemplos de ilustraciones que los estudiantes podrían dibujar y los detalles que podrían utilizar, se muestran a continuación:</a:t>
                      </a:r>
                      <a:endParaRPr lang="es-419" sz="1000" b="1" i="1" u="sng" baseline="0"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baseline="0" dirty="0" smtClean="0"/>
                    </a:p>
                  </a:txBody>
                  <a:tcPr marL="97536" marR="97536" marT="50292" marB="50292"/>
                </a:tc>
              </a:tr>
              <a:tr h="295656">
                <a:tc>
                  <a:txBody>
                    <a:bodyPr/>
                    <a:lstStyle/>
                    <a:p>
                      <a:pPr algn="ctr"/>
                      <a:r>
                        <a:rPr lang="es-419" sz="1600" b="1" dirty="0" smtClean="0">
                          <a:solidFill>
                            <a:schemeClr val="tx1"/>
                          </a:solidFill>
                        </a:rPr>
                        <a:t>Dibujos</a:t>
                      </a:r>
                      <a:endParaRPr lang="es-419"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sz="1600" b="1" dirty="0" smtClean="0">
                          <a:solidFill>
                            <a:schemeClr val="tx1"/>
                          </a:solidFill>
                        </a:rPr>
                        <a:t>Datos que los estudiantes podrían utilizar…</a:t>
                      </a:r>
                      <a:endParaRPr lang="es-419" sz="1600" b="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s-419" sz="1600" dirty="0" smtClean="0">
                        <a:solidFill>
                          <a:schemeClr val="tx1"/>
                        </a:solidFill>
                      </a:endParaRPr>
                    </a:p>
                    <a:p>
                      <a:endParaRPr lang="es-419" sz="16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200" b="1" dirty="0" smtClean="0">
                          <a:solidFill>
                            <a:schemeClr val="tx1"/>
                          </a:solidFill>
                        </a:rPr>
                        <a:t>Columna vertebral:</a:t>
                      </a:r>
                    </a:p>
                    <a:p>
                      <a:r>
                        <a:rPr lang="es-419" sz="1200" b="1" dirty="0" smtClean="0">
                          <a:solidFill>
                            <a:schemeClr val="tx1"/>
                          </a:solidFill>
                        </a:rPr>
                        <a:t>Todas las aves tienen una columna vertebral.</a:t>
                      </a: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endParaRPr lang="es-419" sz="1600" dirty="0" smtClean="0">
                        <a:solidFill>
                          <a:schemeClr val="tx1"/>
                        </a:solidFill>
                      </a:endParaRPr>
                    </a:p>
                    <a:p>
                      <a:endParaRPr lang="es-419" sz="16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200" b="1" dirty="0" smtClean="0">
                          <a:solidFill>
                            <a:schemeClr val="tx1"/>
                          </a:solidFill>
                        </a:rPr>
                        <a:t>Pico:</a:t>
                      </a:r>
                    </a:p>
                    <a:p>
                      <a:r>
                        <a:rPr lang="es-419" sz="1200" b="1" baseline="0" dirty="0" smtClean="0">
                          <a:solidFill>
                            <a:schemeClr val="tx1"/>
                          </a:solidFill>
                        </a:rPr>
                        <a:t>Todas las aves tienen un pico.</a:t>
                      </a:r>
                    </a:p>
                    <a:p>
                      <a:r>
                        <a:rPr lang="es-419" sz="1200" b="1" baseline="0" dirty="0" smtClean="0">
                          <a:solidFill>
                            <a:schemeClr val="tx1"/>
                          </a:solidFill>
                        </a:rPr>
                        <a:t>Las aves usan sus picos para cargar cosas, taladrar o cavar y arreglarse las pumas.</a:t>
                      </a: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024">
                <a:tc>
                  <a:txBody>
                    <a:bodyPr/>
                    <a:lstStyle/>
                    <a:p>
                      <a:endParaRPr lang="es-419" sz="1600" dirty="0" smtClean="0">
                        <a:solidFill>
                          <a:schemeClr val="tx1"/>
                        </a:solidFill>
                      </a:endParaRPr>
                    </a:p>
                    <a:p>
                      <a:endParaRPr lang="es-419" sz="16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200" b="1" dirty="0" smtClean="0">
                          <a:solidFill>
                            <a:schemeClr val="tx1"/>
                          </a:solidFill>
                        </a:rPr>
                        <a:t>Plumas:</a:t>
                      </a:r>
                    </a:p>
                    <a:p>
                      <a:r>
                        <a:rPr lang="es-419" sz="1200" b="1" dirty="0" smtClean="0">
                          <a:solidFill>
                            <a:schemeClr val="tx1"/>
                          </a:solidFill>
                        </a:rPr>
                        <a:t>Las plumas mantienen a las aves calientes. </a:t>
                      </a:r>
                    </a:p>
                    <a:p>
                      <a:r>
                        <a:rPr lang="es-419" sz="1200" b="1" dirty="0" smtClean="0">
                          <a:solidFill>
                            <a:schemeClr val="tx1"/>
                          </a:solidFill>
                        </a:rPr>
                        <a:t>Las</a:t>
                      </a:r>
                      <a:r>
                        <a:rPr lang="es-419" sz="1200" b="1" baseline="0" dirty="0" smtClean="0">
                          <a:solidFill>
                            <a:schemeClr val="tx1"/>
                          </a:solidFill>
                        </a:rPr>
                        <a:t> </a:t>
                      </a:r>
                      <a:r>
                        <a:rPr lang="es-419" sz="1200" b="1" dirty="0" smtClean="0">
                          <a:solidFill>
                            <a:schemeClr val="tx1"/>
                          </a:solidFill>
                        </a:rPr>
                        <a:t>plumas ayudan a las aves a volar.</a:t>
                      </a: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s-419" sz="1600" dirty="0" smtClean="0">
                        <a:solidFill>
                          <a:schemeClr val="tx1"/>
                        </a:solidFill>
                      </a:endParaRPr>
                    </a:p>
                    <a:p>
                      <a:endParaRPr lang="es-419" sz="1600" dirty="0" smtClean="0">
                        <a:solidFill>
                          <a:schemeClr val="tx1"/>
                        </a:solidFill>
                      </a:endParaRPr>
                    </a:p>
                    <a:p>
                      <a:endParaRPr lang="es-419"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200" b="1" dirty="0" smtClean="0">
                          <a:solidFill>
                            <a:schemeClr val="tx1"/>
                          </a:solidFill>
                        </a:rPr>
                        <a:t>Dos patas:</a:t>
                      </a:r>
                    </a:p>
                    <a:p>
                      <a:r>
                        <a:rPr lang="es-419" sz="1200" b="1" dirty="0" smtClean="0">
                          <a:solidFill>
                            <a:schemeClr val="tx1"/>
                          </a:solidFill>
                        </a:rPr>
                        <a:t>Las aves usan sus patas para posarse en las ramas, caminar, saltar o correr. </a:t>
                      </a:r>
                    </a:p>
                    <a:p>
                      <a:r>
                        <a:rPr lang="es-419" sz="1200" b="1" dirty="0" smtClean="0">
                          <a:solidFill>
                            <a:schemeClr val="tx1"/>
                          </a:solidFill>
                        </a:rPr>
                        <a:t>Algunas aves tienen patas delgadas y largas. </a:t>
                      </a:r>
                    </a:p>
                    <a:p>
                      <a:r>
                        <a:rPr lang="es-419" sz="1200" b="1" dirty="0" smtClean="0">
                          <a:solidFill>
                            <a:schemeClr val="tx1"/>
                          </a:solidFill>
                        </a:rPr>
                        <a:t>Algunas tienen patas gruesas y fuertes.</a:t>
                      </a: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s-419" sz="1600" dirty="0" smtClean="0">
                        <a:solidFill>
                          <a:schemeClr val="tx1"/>
                        </a:solidFill>
                      </a:endParaRPr>
                    </a:p>
                    <a:p>
                      <a:endParaRPr lang="es-419"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200" b="1" dirty="0" smtClean="0">
                          <a:solidFill>
                            <a:schemeClr val="tx1"/>
                          </a:solidFill>
                        </a:rPr>
                        <a:t>Alas:</a:t>
                      </a:r>
                    </a:p>
                    <a:p>
                      <a:r>
                        <a:rPr lang="es-419" sz="1200" b="1" dirty="0" smtClean="0">
                          <a:solidFill>
                            <a:schemeClr val="tx1"/>
                          </a:solidFill>
                        </a:rPr>
                        <a:t>Hasta las aves que no pueden volar tienen alas.</a:t>
                      </a:r>
                    </a:p>
                    <a:p>
                      <a:r>
                        <a:rPr lang="es-419" sz="1200" b="1" dirty="0" smtClean="0">
                          <a:solidFill>
                            <a:schemeClr val="tx1"/>
                          </a:solidFill>
                        </a:rPr>
                        <a:t>Algunas alas son para nadar.  </a:t>
                      </a:r>
                    </a:p>
                    <a:p>
                      <a:r>
                        <a:rPr lang="es-419" sz="1200" b="1" dirty="0" smtClean="0">
                          <a:solidFill>
                            <a:schemeClr val="tx1"/>
                          </a:solidFill>
                        </a:rPr>
                        <a:t>Las alas tienen diferentes colores y nos ayudan a identificar qué tipo de ave es.</a:t>
                      </a: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s-419" sz="1600" b="1" dirty="0" smtClean="0">
                          <a:solidFill>
                            <a:schemeClr val="tx1"/>
                          </a:solidFill>
                          <a:effectLst>
                            <a:outerShdw blurRad="38100" dist="38100" dir="2700000" algn="tl">
                              <a:srgbClr val="000000">
                                <a:alpha val="43137"/>
                              </a:srgbClr>
                            </a:outerShdw>
                          </a:effectLst>
                        </a:rPr>
                        <a:t>3</a:t>
                      </a:r>
                      <a:endParaRPr lang="es-419"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000" b="0" i="1" dirty="0" smtClean="0">
                          <a:solidFill>
                            <a:schemeClr val="tx1"/>
                          </a:solidFill>
                        </a:rPr>
                        <a:t>La respuesta del estudiante</a:t>
                      </a:r>
                      <a:r>
                        <a:rPr lang="es-419" sz="1000" b="0" i="1" baseline="0" dirty="0" smtClean="0">
                          <a:solidFill>
                            <a:schemeClr val="tx1"/>
                          </a:solidFill>
                        </a:rPr>
                        <a:t> incluye todas las 5 ilustraciones de </a:t>
                      </a:r>
                      <a:r>
                        <a:rPr lang="es-419" sz="1000" b="1" i="1" u="none" baseline="0" dirty="0" smtClean="0">
                          <a:solidFill>
                            <a:schemeClr val="tx1"/>
                          </a:solidFill>
                        </a:rPr>
                        <a:t>¿Qué caracteriza a un ave?, </a:t>
                      </a:r>
                      <a:r>
                        <a:rPr lang="es-419" sz="1000" b="0" i="0" u="none" baseline="0" dirty="0" smtClean="0">
                          <a:solidFill>
                            <a:schemeClr val="tx1"/>
                          </a:solidFill>
                        </a:rPr>
                        <a:t>y datos </a:t>
                      </a:r>
                      <a:r>
                        <a:rPr lang="es-419" sz="1000" b="0" i="0" u="sng" baseline="0" dirty="0" smtClean="0">
                          <a:solidFill>
                            <a:schemeClr val="tx1"/>
                          </a:solidFill>
                        </a:rPr>
                        <a:t>competentes</a:t>
                      </a:r>
                      <a:r>
                        <a:rPr lang="es-419" sz="1000" b="0" i="0" u="none" baseline="0" dirty="0" smtClean="0">
                          <a:solidFill>
                            <a:schemeClr val="tx1"/>
                          </a:solidFill>
                        </a:rPr>
                        <a:t> (todos listados detalladamente) sobre cada ilustración</a:t>
                      </a:r>
                      <a:r>
                        <a:rPr lang="es-419" sz="1000" b="0" i="1" baseline="0" dirty="0" smtClean="0">
                          <a:solidFill>
                            <a:schemeClr val="tx1"/>
                          </a:solidFill>
                        </a:rPr>
                        <a:t>.</a:t>
                      </a:r>
                      <a:endParaRPr lang="es-419" sz="1000" b="0" i="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s-419" sz="1600" b="1" dirty="0" smtClean="0">
                          <a:solidFill>
                            <a:schemeClr val="tx1"/>
                          </a:solidFill>
                          <a:effectLst>
                            <a:outerShdw blurRad="38100" dist="38100" dir="2700000" algn="tl">
                              <a:srgbClr val="000000">
                                <a:alpha val="43137"/>
                              </a:srgbClr>
                            </a:outerShdw>
                          </a:effectLst>
                        </a:rPr>
                        <a:t>2</a:t>
                      </a:r>
                      <a:endParaRPr lang="es-419"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000" b="0" i="1" dirty="0" smtClean="0">
                          <a:solidFill>
                            <a:schemeClr val="tx1"/>
                          </a:solidFill>
                        </a:rPr>
                        <a:t>La respuesta del estudiante</a:t>
                      </a:r>
                      <a:r>
                        <a:rPr lang="es-419" sz="1000" b="0" i="1" baseline="0" dirty="0" smtClean="0">
                          <a:solidFill>
                            <a:schemeClr val="tx1"/>
                          </a:solidFill>
                        </a:rPr>
                        <a:t> incluye todas las 5 ilustraciones de </a:t>
                      </a:r>
                      <a:r>
                        <a:rPr lang="es-419" sz="1000" b="1" i="1" u="none" baseline="0" dirty="0" smtClean="0">
                          <a:solidFill>
                            <a:schemeClr val="tx1"/>
                          </a:solidFill>
                        </a:rPr>
                        <a:t>¿Qué caracteriza a un ave? , </a:t>
                      </a:r>
                      <a:r>
                        <a:rPr lang="es-419" sz="1000" b="0" i="0" u="none" baseline="0" dirty="0" smtClean="0">
                          <a:solidFill>
                            <a:schemeClr val="tx1"/>
                          </a:solidFill>
                        </a:rPr>
                        <a:t>y </a:t>
                      </a:r>
                      <a:r>
                        <a:rPr lang="es-419" sz="1000" b="0" i="0" u="sng" baseline="0" dirty="0" smtClean="0">
                          <a:solidFill>
                            <a:schemeClr val="tx1"/>
                          </a:solidFill>
                        </a:rPr>
                        <a:t>suficientes </a:t>
                      </a:r>
                      <a:r>
                        <a:rPr lang="es-419" sz="1000" b="0" i="0" u="none" baseline="0" dirty="0" smtClean="0">
                          <a:solidFill>
                            <a:schemeClr val="tx1"/>
                          </a:solidFill>
                        </a:rPr>
                        <a:t>datos (al menos 1-2 datos por ilustración) sobre cada ilustración</a:t>
                      </a:r>
                      <a:r>
                        <a:rPr lang="es-419" sz="1000" b="0" i="1" baseline="0" dirty="0" smtClean="0">
                          <a:solidFill>
                            <a:schemeClr val="tx1"/>
                          </a:solidFill>
                        </a:rPr>
                        <a:t>.</a:t>
                      </a:r>
                      <a:endParaRPr lang="es-419" sz="1000" b="0" i="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s-419" sz="1600" b="1" dirty="0" smtClean="0">
                          <a:solidFill>
                            <a:schemeClr val="tx1"/>
                          </a:solidFill>
                          <a:effectLst>
                            <a:outerShdw blurRad="38100" dist="38100" dir="2700000" algn="tl">
                              <a:srgbClr val="000000">
                                <a:alpha val="43137"/>
                              </a:srgbClr>
                            </a:outerShdw>
                          </a:effectLst>
                        </a:rPr>
                        <a:t>1</a:t>
                      </a:r>
                      <a:endParaRPr lang="es-419"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000" b="0" i="1" dirty="0" smtClean="0">
                          <a:solidFill>
                            <a:schemeClr val="tx1"/>
                          </a:solidFill>
                        </a:rPr>
                        <a:t>La respuesta del estudiante</a:t>
                      </a:r>
                      <a:r>
                        <a:rPr lang="es-419" sz="1000" b="0" i="1" baseline="0" dirty="0" smtClean="0">
                          <a:solidFill>
                            <a:schemeClr val="tx1"/>
                          </a:solidFill>
                        </a:rPr>
                        <a:t> incluye algunas de las 5 ilustraciones de </a:t>
                      </a:r>
                      <a:r>
                        <a:rPr lang="es-419" sz="1000" b="1" i="1" u="none" baseline="0" dirty="0" smtClean="0">
                          <a:solidFill>
                            <a:schemeClr val="tx1"/>
                          </a:solidFill>
                        </a:rPr>
                        <a:t>¿Qué caracteriza a un ave? ,  </a:t>
                      </a:r>
                      <a:r>
                        <a:rPr lang="es-419" sz="1000" b="0" i="0" u="none" baseline="0" dirty="0" smtClean="0">
                          <a:solidFill>
                            <a:schemeClr val="tx1"/>
                          </a:solidFill>
                        </a:rPr>
                        <a:t>y algunos o datos </a:t>
                      </a:r>
                      <a:r>
                        <a:rPr lang="es-419" sz="1000" b="0" i="0" u="sng" baseline="0" dirty="0" smtClean="0">
                          <a:solidFill>
                            <a:schemeClr val="tx1"/>
                          </a:solidFill>
                        </a:rPr>
                        <a:t>mínimos</a:t>
                      </a:r>
                      <a:r>
                        <a:rPr lang="es-419" sz="1000" b="0" i="0" u="none" baseline="0" dirty="0" smtClean="0">
                          <a:solidFill>
                            <a:schemeClr val="tx1"/>
                          </a:solidFill>
                        </a:rPr>
                        <a:t> sobre cada ilustración</a:t>
                      </a:r>
                      <a:r>
                        <a:rPr lang="es-419" sz="1000" b="0" i="1" baseline="0" dirty="0" smtClean="0">
                          <a:solidFill>
                            <a:schemeClr val="tx1"/>
                          </a:solidFill>
                        </a:rPr>
                        <a:t>.</a:t>
                      </a:r>
                      <a:endParaRPr lang="es-419" sz="1000" b="0" i="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pPr algn="ctr"/>
                      <a:r>
                        <a:rPr lang="es-419" sz="1600" b="1" dirty="0" smtClean="0">
                          <a:solidFill>
                            <a:schemeClr val="tx1"/>
                          </a:solidFill>
                          <a:effectLst>
                            <a:outerShdw blurRad="38100" dist="38100" dir="2700000" algn="tl">
                              <a:srgbClr val="000000">
                                <a:alpha val="43137"/>
                              </a:srgbClr>
                            </a:outerShdw>
                          </a:effectLst>
                        </a:rPr>
                        <a:t>0</a:t>
                      </a:r>
                      <a:endParaRPr lang="es-419" sz="1600" b="1" dirty="0">
                        <a:solidFill>
                          <a:schemeClr val="tx1"/>
                        </a:solidFill>
                        <a:effectLst>
                          <a:outerShdw blurRad="38100" dist="38100" dir="2700000" algn="tl">
                            <a:srgbClr val="000000">
                              <a:alpha val="43137"/>
                            </a:srgbClr>
                          </a:outerShdw>
                        </a:effectLst>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419" sz="1000" b="0" i="1" dirty="0" smtClean="0">
                          <a:solidFill>
                            <a:schemeClr val="tx1"/>
                          </a:solidFill>
                        </a:rPr>
                        <a:t>La respuesta del estudiante</a:t>
                      </a:r>
                      <a:r>
                        <a:rPr lang="es-419" sz="1000" b="0" i="1" baseline="0" dirty="0" smtClean="0">
                          <a:solidFill>
                            <a:schemeClr val="tx1"/>
                          </a:solidFill>
                        </a:rPr>
                        <a:t> no incluye ninguna 5 ilustración de </a:t>
                      </a:r>
                      <a:r>
                        <a:rPr lang="es-419" sz="1000" b="1" i="1" u="none" baseline="0" dirty="0" smtClean="0">
                          <a:solidFill>
                            <a:schemeClr val="tx1"/>
                          </a:solidFill>
                        </a:rPr>
                        <a:t>¿Qué caracteriza a un ave? </a:t>
                      </a:r>
                      <a:r>
                        <a:rPr lang="es-419" sz="1000" b="0" i="1" u="none" baseline="0" dirty="0" smtClean="0">
                          <a:solidFill>
                            <a:schemeClr val="tx1"/>
                          </a:solidFill>
                        </a:rPr>
                        <a:t>y/</a:t>
                      </a:r>
                      <a:r>
                        <a:rPr lang="es-419" sz="1000" b="0" i="0" u="none" baseline="0" dirty="0" smtClean="0">
                          <a:solidFill>
                            <a:schemeClr val="tx1"/>
                          </a:solidFill>
                        </a:rPr>
                        <a:t>o no escribe ningún dato sobre cada ilustración</a:t>
                      </a:r>
                      <a:r>
                        <a:rPr lang="es-419" sz="1000" b="0" i="1" baseline="0" dirty="0" smtClean="0">
                          <a:solidFill>
                            <a:schemeClr val="tx1"/>
                          </a:solidFill>
                        </a:rPr>
                        <a:t>.</a:t>
                      </a:r>
                      <a:endParaRPr lang="es-419" sz="1000" b="0" i="1"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225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19316780"/>
              </p:ext>
            </p:extLst>
          </p:nvPr>
        </p:nvGraphicFramePr>
        <p:xfrm>
          <a:off x="381000" y="152400"/>
          <a:ext cx="6705600" cy="8045196"/>
        </p:xfrm>
        <a:graphic>
          <a:graphicData uri="http://schemas.openxmlformats.org/drawingml/2006/table">
            <a:tbl>
              <a:tblPr firstRow="1" bandRow="1">
                <a:tableStyleId>{5940675A-B579-460E-94D1-54222C63F5DA}</a:tableStyleId>
              </a:tblPr>
              <a:tblGrid>
                <a:gridCol w="530506"/>
                <a:gridCol w="6175094"/>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r>
              <a:tr h="32004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419" sz="1400" b="1" noProof="0" dirty="0" smtClean="0">
                          <a:effectLst/>
                        </a:rPr>
                        <a:t>Pre-evaluación Trimestre 4: Clave para la </a:t>
                      </a:r>
                      <a:r>
                        <a:rPr lang="es-419" sz="1400" b="1" u="sng" noProof="0" dirty="0" smtClean="0">
                          <a:effectLst/>
                        </a:rPr>
                        <a:t>Respuesta Construida de Investigación</a:t>
                      </a:r>
                    </a:p>
                  </a:txBody>
                  <a:tcPr marL="97536" marR="97536" marT="48006" marB="48006"/>
                </a:tc>
                <a:tc hMerge="1">
                  <a:txBody>
                    <a:bodyPr/>
                    <a:lstStyle/>
                    <a:p>
                      <a:endParaRPr lang="en-US"/>
                    </a:p>
                  </a:txBody>
                  <a:tcPr/>
                </a:tc>
              </a:tr>
              <a:tr h="45969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rPr>
                        <a:t>Rúbricas para la Respuesta Construida de investigación - Objetivo 3</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100" b="1" kern="1200" baseline="0" noProof="0" dirty="0" smtClean="0">
                          <a:solidFill>
                            <a:schemeClr val="tx1"/>
                          </a:solidFill>
                          <a:latin typeface="+mn-lt"/>
                          <a:ea typeface="+mn-ea"/>
                          <a:cs typeface="+mn-cs"/>
                        </a:rPr>
                        <a:t>Evidencia de la habilidad para distinguir entre información </a:t>
                      </a:r>
                      <a:r>
                        <a:rPr lang="es-419" sz="1100" b="1" u="sng" kern="1200" baseline="0" noProof="0" dirty="0" smtClean="0">
                          <a:solidFill>
                            <a:schemeClr val="tx1"/>
                          </a:solidFill>
                          <a:latin typeface="+mn-lt"/>
                          <a:ea typeface="+mn-ea"/>
                          <a:cs typeface="+mn-cs"/>
                        </a:rPr>
                        <a:t>relevante</a:t>
                      </a:r>
                      <a:r>
                        <a:rPr lang="es-419" sz="1100" b="1" kern="1200" baseline="0" noProof="0" dirty="0" smtClean="0">
                          <a:solidFill>
                            <a:schemeClr val="tx1"/>
                          </a:solidFill>
                          <a:latin typeface="+mn-lt"/>
                          <a:ea typeface="+mn-ea"/>
                          <a:cs typeface="+mn-cs"/>
                        </a:rPr>
                        <a:t> e irrelevante, </a:t>
                      </a:r>
                    </a:p>
                    <a:p>
                      <a:pPr marL="0" marR="0" indent="0" algn="ctr" defTabSz="914318" rtl="0" eaLnBrk="1" fontAlgn="auto" latinLnBrk="0" hangingPunct="1">
                        <a:lnSpc>
                          <a:spcPct val="100000"/>
                        </a:lnSpc>
                        <a:spcBef>
                          <a:spcPts val="0"/>
                        </a:spcBef>
                        <a:spcAft>
                          <a:spcPts val="0"/>
                        </a:spcAft>
                        <a:buClrTx/>
                        <a:buSzTx/>
                        <a:buFontTx/>
                        <a:buNone/>
                        <a:tabLst/>
                        <a:defRPr/>
                      </a:pPr>
                      <a:r>
                        <a:rPr lang="es-419" sz="1100" b="1" kern="1200" baseline="0" noProof="0" dirty="0" smtClean="0">
                          <a:solidFill>
                            <a:schemeClr val="tx1"/>
                          </a:solidFill>
                          <a:latin typeface="+mn-lt"/>
                          <a:ea typeface="+mn-ea"/>
                          <a:cs typeface="+mn-cs"/>
                        </a:rPr>
                        <a:t>tal como hechos y opiniones. </a:t>
                      </a:r>
                    </a:p>
                  </a:txBody>
                  <a:tcPr marL="97536" marR="97536" marT="48006" marB="48006"/>
                </a:tc>
                <a:tc hMerge="1">
                  <a:txBody>
                    <a:bodyPr/>
                    <a:lstStyle/>
                    <a:p>
                      <a:endParaRPr lang="en-US"/>
                    </a:p>
                  </a:txBody>
                  <a:tcPr/>
                </a:tc>
              </a:tr>
              <a:tr h="222227">
                <a:tc gridSpan="2">
                  <a:txBody>
                    <a:bodyPr/>
                    <a:lstStyle/>
                    <a:p>
                      <a:pPr marL="1600200" marR="0" lvl="0" indent="-1600200" algn="l" defTabSz="966612" rtl="0" eaLnBrk="1" fontAlgn="auto" latinLnBrk="0" hangingPunct="1">
                        <a:lnSpc>
                          <a:spcPct val="100000"/>
                        </a:lnSpc>
                        <a:spcBef>
                          <a:spcPts val="0"/>
                        </a:spcBef>
                        <a:spcAft>
                          <a:spcPts val="0"/>
                        </a:spcAft>
                        <a:buClrTx/>
                        <a:buSzTx/>
                        <a:buFontTx/>
                        <a:buNone/>
                        <a:tabLst/>
                        <a:defRPr/>
                      </a:pPr>
                      <a:r>
                        <a:rPr lang="es-419" sz="1300" b="1" dirty="0" smtClean="0">
                          <a:latin typeface="+mn-lt"/>
                        </a:rPr>
                        <a:t>Pregunta  #16 RI. 1.9: </a:t>
                      </a:r>
                      <a:r>
                        <a:rPr lang="es-ES" sz="1300" b="1" kern="1200" noProof="0" dirty="0" smtClean="0">
                          <a:solidFill>
                            <a:schemeClr val="tx1"/>
                          </a:solidFill>
                          <a:latin typeface="+mn-lt"/>
                          <a:ea typeface="+mn-ea"/>
                          <a:cs typeface="+mn-cs"/>
                        </a:rPr>
                        <a:t>¿Cómo la información en los 2 textos,</a:t>
                      </a:r>
                      <a:r>
                        <a:rPr lang="es-ES" sz="1300" b="1" u="none" kern="1200" noProof="0" dirty="0" smtClean="0">
                          <a:solidFill>
                            <a:schemeClr val="tx1"/>
                          </a:solidFill>
                          <a:latin typeface="+mn-lt"/>
                          <a:ea typeface="+mn-ea"/>
                          <a:cs typeface="+mn-cs"/>
                        </a:rPr>
                        <a:t> </a:t>
                      </a:r>
                      <a:r>
                        <a:rPr lang="es-ES" sz="1300" b="0" i="1" u="none" kern="1200" noProof="0" dirty="0" smtClean="0">
                          <a:solidFill>
                            <a:schemeClr val="tx1"/>
                          </a:solidFill>
                          <a:latin typeface="+mn-lt"/>
                          <a:ea typeface="+mn-ea"/>
                          <a:cs typeface="+mn-cs"/>
                        </a:rPr>
                        <a:t>¿Qué caracteriza a un ave? </a:t>
                      </a:r>
                      <a:r>
                        <a:rPr lang="es-ES" sz="1300" b="1" i="1" u="none" kern="1200" noProof="0" dirty="0" smtClean="0">
                          <a:solidFill>
                            <a:schemeClr val="tx1"/>
                          </a:solidFill>
                          <a:latin typeface="+mn-lt"/>
                          <a:ea typeface="+mn-ea"/>
                          <a:cs typeface="+mn-cs"/>
                        </a:rPr>
                        <a:t>y</a:t>
                      </a:r>
                      <a:r>
                        <a:rPr lang="es-ES" sz="1300" b="0" i="1" u="none" kern="1200" noProof="0" dirty="0" smtClean="0">
                          <a:solidFill>
                            <a:schemeClr val="tx1"/>
                          </a:solidFill>
                          <a:latin typeface="+mn-lt"/>
                          <a:ea typeface="+mn-ea"/>
                          <a:cs typeface="+mn-cs"/>
                        </a:rPr>
                        <a:t> ¿Pueden volar todas las aves?</a:t>
                      </a:r>
                      <a:r>
                        <a:rPr lang="es-ES" sz="1300" b="1" u="none" kern="1200" noProof="0" dirty="0" smtClean="0">
                          <a:solidFill>
                            <a:schemeClr val="tx1"/>
                          </a:solidFill>
                          <a:latin typeface="+mn-lt"/>
                          <a:ea typeface="+mn-ea"/>
                          <a:cs typeface="+mn-cs"/>
                        </a:rPr>
                        <a:t>, </a:t>
                      </a:r>
                      <a:r>
                        <a:rPr lang="es-ES" sz="1300" b="1" kern="1200" noProof="0" dirty="0" smtClean="0">
                          <a:solidFill>
                            <a:schemeClr val="tx1"/>
                          </a:solidFill>
                          <a:latin typeface="+mn-lt"/>
                          <a:ea typeface="+mn-ea"/>
                          <a:cs typeface="+mn-cs"/>
                        </a:rPr>
                        <a:t>es igual y diferente?</a:t>
                      </a:r>
                    </a:p>
                  </a:txBody>
                  <a:tcPr marL="97536" marR="97536" marT="48006" marB="48006"/>
                </a:tc>
                <a:tc hMerge="1">
                  <a:txBody>
                    <a:bodyPr/>
                    <a:lstStyle/>
                    <a:p>
                      <a:endParaRPr lang="en-US" dirty="0"/>
                    </a:p>
                  </a:txBody>
                  <a:tcPr/>
                </a:tc>
              </a:tr>
              <a:tr h="32004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ES" sz="1400" b="1" baseline="0" noProof="0" dirty="0" smtClean="0"/>
                        <a:t>Lenguaje de la respuesta - maestro/rúbrica </a:t>
                      </a:r>
                    </a:p>
                  </a:txBody>
                  <a:tcPr marL="97536" marR="97536" marT="48006" marB="48006">
                    <a:solidFill>
                      <a:schemeClr val="bg1">
                        <a:lumMod val="85000"/>
                      </a:schemeClr>
                    </a:solidFill>
                  </a:tcPr>
                </a:tc>
                <a:tc hMerge="1">
                  <a:txBody>
                    <a:bodyPr/>
                    <a:lstStyle/>
                    <a:p>
                      <a:endParaRPr lang="en-US"/>
                    </a:p>
                  </a:txBody>
                  <a:tcPr/>
                </a:tc>
              </a:tr>
              <a:tr h="674855">
                <a:tc gridSpan="2">
                  <a:txBody>
                    <a:bodyPr/>
                    <a:lstStyle/>
                    <a:p>
                      <a:r>
                        <a:rPr lang="es-419" sz="1100" b="1" u="sng" dirty="0" smtClean="0"/>
                        <a:t>La</a:t>
                      </a:r>
                      <a:r>
                        <a:rPr lang="es-419" sz="1100" b="1" u="sng" baseline="0" dirty="0" smtClean="0"/>
                        <a:t> respuesta </a:t>
                      </a:r>
                      <a:r>
                        <a:rPr lang="es-419" sz="1100" b="0" u="none" baseline="0" dirty="0" smtClean="0"/>
                        <a:t>ofrece suficiente evidencia de la habilidad </a:t>
                      </a:r>
                      <a:r>
                        <a:rPr lang="es-419" sz="1100" b="0" u="none" dirty="0" smtClean="0"/>
                        <a:t>para distinguir entre la información </a:t>
                      </a:r>
                      <a:r>
                        <a:rPr lang="es-419" sz="1100" b="0" u="sng" dirty="0" smtClean="0"/>
                        <a:t>relevante e  irrelevante </a:t>
                      </a:r>
                      <a:r>
                        <a:rPr lang="es-419" sz="1100" b="0" u="none" baseline="0" dirty="0" smtClean="0"/>
                        <a:t> sobre una </a:t>
                      </a:r>
                      <a:r>
                        <a:rPr lang="es-419" sz="1100" b="0" u="none" dirty="0" smtClean="0"/>
                        <a:t>información</a:t>
                      </a:r>
                      <a:r>
                        <a:rPr lang="es-419" sz="1100" b="0" u="none" baseline="0" dirty="0" smtClean="0"/>
                        <a:t> específica, que muestra la comprensión del estudiante de lo que es similar y diferente en ambos textos.  </a:t>
                      </a:r>
                      <a:r>
                        <a:rPr lang="es-419" sz="1100" baseline="0" dirty="0" smtClean="0"/>
                        <a:t> </a:t>
                      </a:r>
                    </a:p>
                    <a:p>
                      <a:r>
                        <a:rPr lang="es-419" sz="1100" baseline="0" dirty="0" smtClean="0"/>
                        <a:t>La información relevante específica que demuestra comprensión sobre cómo los dos textos son similares podría incluir: (1) ambos tratan sobre aves, (2) las alas pueden ser para nadar, y(3) no todas las aves que tienen alas pueden volar.</a:t>
                      </a:r>
                    </a:p>
                    <a:p>
                      <a:r>
                        <a:rPr lang="es-419" sz="1100" baseline="0" dirty="0" smtClean="0"/>
                        <a:t>La información relevante específica que demuestra comprensión sobre cómo los dos textos son diferentes, podría incluir</a:t>
                      </a:r>
                      <a:r>
                        <a:rPr lang="es-419" sz="1100" b="0" i="0" u="none" baseline="0" dirty="0" smtClean="0"/>
                        <a:t> de </a:t>
                      </a:r>
                      <a:r>
                        <a:rPr lang="es-419" sz="1100" b="1" i="1" u="none" baseline="0" dirty="0" smtClean="0"/>
                        <a:t>¿Pueden volar todas las aves ?: </a:t>
                      </a:r>
                      <a:r>
                        <a:rPr lang="es-419" sz="1100" u="none" baseline="0" dirty="0" smtClean="0"/>
                        <a:t>(1) algunas aves vuelan un poquito o no vuelan nada, (2) un avestruz utiliza sus alas para abanicar y enfriar sus huevos, (3) las alas de  un pingüino son para nadar y zambullirse,  (4) las alas de las gallinas/gallos les ayudan a volar un poquito para alejarse del peligro, y (5) las alas de los pavos reales también son para alejarlos del peligro. La información relevante específica que demuestra comprensión sobre cómo los dos textos son diferentes, podría incluir </a:t>
                      </a:r>
                      <a:r>
                        <a:rPr lang="es-419" sz="1100" b="0" i="0" u="none" baseline="0" dirty="0" smtClean="0"/>
                        <a:t>de </a:t>
                      </a:r>
                      <a:r>
                        <a:rPr lang="es-419" sz="1100" b="1" i="1" u="none" baseline="0" dirty="0" smtClean="0"/>
                        <a:t>¿Qué caracteriza a un ave?:</a:t>
                      </a:r>
                      <a:r>
                        <a:rPr lang="es-419" sz="1100" u="none" baseline="0" dirty="0" smtClean="0"/>
                        <a:t> (1) las cosas que tienen todas las aves (por ejemplo: columna vertebral, pico, plumas, alas, dos patas), (2) las cosas que hacen todas las aves (por ejemplo: poner huevos, comunicarse entre sí, navegar bien), (3) datos específicos sobre cada una de estas áreas (muchos y variados).</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s-ES" sz="1200" b="1" noProof="0" dirty="0" smtClean="0"/>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s-419" sz="1000" i="1" noProof="0" dirty="0" smtClean="0"/>
                        <a:t>El</a:t>
                      </a:r>
                      <a:r>
                        <a:rPr lang="es-419" sz="1000" i="1" baseline="0" noProof="0" dirty="0" smtClean="0"/>
                        <a:t> es</a:t>
                      </a:r>
                      <a:r>
                        <a:rPr lang="es-419" sz="1000" i="1" noProof="0" dirty="0" smtClean="0"/>
                        <a:t>tudiante presenta </a:t>
                      </a:r>
                      <a:r>
                        <a:rPr lang="es-419" sz="1000" i="1" u="sng" noProof="0" dirty="0" smtClean="0"/>
                        <a:t>suficiente</a:t>
                      </a:r>
                      <a:r>
                        <a:rPr lang="es-419" sz="1000" i="1" noProof="0" dirty="0" smtClean="0"/>
                        <a:t> información relevante de ambos textos para demostrar una comprensión de cómo cada uno de los textos son diferentes e</a:t>
                      </a:r>
                      <a:r>
                        <a:rPr lang="es-419" sz="1000" i="1" baseline="0" noProof="0" dirty="0" smtClean="0"/>
                        <a:t> iguales</a:t>
                      </a:r>
                      <a:r>
                        <a:rPr lang="es-419" sz="1000" i="1" noProof="0" dirty="0" smtClean="0"/>
                        <a:t> (no todos los detalles necesitan o deben incluirse, ya que son muchos)</a:t>
                      </a:r>
                    </a:p>
                    <a:p>
                      <a:r>
                        <a:rPr lang="es-419" sz="1100" i="0" baseline="0" noProof="0" dirty="0" smtClean="0">
                          <a:solidFill>
                            <a:schemeClr val="tx1"/>
                          </a:solidFill>
                        </a:rPr>
                        <a:t>Uno de los cuentos trata acerca de lo que todas las aves tienen, como: una columna vertebral, un pico y plumas. Ellas tienen otras cosas también. Todas las aves ponen huevos y pueden comunicarse (hablar entre sí). El otro cuento dice que algunas aves no pueden volar o vuelan un poco. Algunas aves tienen alas para otras cosas como para nadar, y no para volar. Así es como los dos cuentos son diferentes. ¡Ambos cuentos también son iguales porque ambos son acerca de las aves!</a:t>
                      </a:r>
                      <a:endParaRPr lang="es-419" sz="1000" i="1" baseline="0" noProof="0" dirty="0" smtClean="0"/>
                    </a:p>
                  </a:txBody>
                  <a:tcPr marL="97536" marR="97536" marT="50292" marB="50292"/>
                </a:tc>
              </a:tr>
              <a:tr h="553913">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s-419" sz="1000" b="0" i="1" u="none" strike="noStrike" kern="1200" cap="none" spc="0" normalizeH="0" baseline="0" noProof="0" dirty="0" smtClean="0">
                          <a:ln>
                            <a:noFill/>
                          </a:ln>
                          <a:solidFill>
                            <a:prstClr val="black"/>
                          </a:solidFill>
                          <a:effectLst/>
                          <a:uLnTx/>
                          <a:uFillTx/>
                          <a:latin typeface="+mn-lt"/>
                          <a:ea typeface="+mn-ea"/>
                          <a:cs typeface="+mn-cs"/>
                        </a:rPr>
                        <a:t>El estudiante presenta información </a:t>
                      </a:r>
                      <a:r>
                        <a:rPr kumimoji="0" lang="es-419" sz="1000" b="0" i="1" u="sng" strike="noStrike" kern="1200" cap="none" spc="0" normalizeH="0" baseline="0" noProof="0" dirty="0" smtClean="0">
                          <a:ln>
                            <a:noFill/>
                          </a:ln>
                          <a:solidFill>
                            <a:prstClr val="black"/>
                          </a:solidFill>
                          <a:effectLst/>
                          <a:uLnTx/>
                          <a:uFillTx/>
                          <a:latin typeface="+mn-lt"/>
                          <a:ea typeface="+mn-ea"/>
                          <a:cs typeface="+mn-cs"/>
                        </a:rPr>
                        <a:t>parcial </a:t>
                      </a:r>
                      <a:r>
                        <a:rPr kumimoji="0" lang="es-419" sz="1000" b="0" i="1" u="none" strike="noStrike" kern="1200" cap="none" spc="0" normalizeH="0" baseline="0" noProof="0" dirty="0" smtClean="0">
                          <a:ln>
                            <a:noFill/>
                          </a:ln>
                          <a:solidFill>
                            <a:prstClr val="black"/>
                          </a:solidFill>
                          <a:effectLst/>
                          <a:uLnTx/>
                          <a:uFillTx/>
                          <a:latin typeface="+mn-lt"/>
                          <a:ea typeface="+mn-ea"/>
                          <a:cs typeface="+mn-cs"/>
                        </a:rPr>
                        <a:t>relevante de ambos textos para demostrar una comprensión de cómo cada uno de los textos son diferentes e iguales.</a:t>
                      </a:r>
                    </a:p>
                    <a:p>
                      <a:pPr marL="0" marR="0" indent="0" algn="l" defTabSz="966612"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mn-lt"/>
                          <a:ea typeface="+mn-ea"/>
                          <a:cs typeface="+mn-cs"/>
                        </a:rPr>
                        <a:t>Yo leí dos cuentos y los dos eran sobre aves y mostraban ilustraciones de aves.  Los cuentos no son iguales porque uno tiene imágenes de lo que las aves hacen, como poner huevos, y el otro no.</a:t>
                      </a:r>
                    </a:p>
                  </a:txBody>
                  <a:tcPr marL="97536" marR="97536" marT="50292" marB="50292"/>
                </a:tc>
              </a:tr>
              <a:tr h="450965">
                <a:tc>
                  <a:txBody>
                    <a:bodyPr/>
                    <a:lstStyle/>
                    <a:p>
                      <a:pPr algn="ctr"/>
                      <a:r>
                        <a:rPr lang="en-US" sz="1900" b="1" dirty="0" smtClean="0"/>
                        <a:t>0</a:t>
                      </a:r>
                      <a:endParaRPr lang="en-US" sz="1900" b="1" dirty="0"/>
                    </a:p>
                  </a:txBody>
                  <a:tcPr marL="97536" marR="97536" marT="48006" marB="48006" anchor="ctr"/>
                </a:tc>
                <a:tc>
                  <a:txBody>
                    <a:bodyPr/>
                    <a:lstStyle/>
                    <a:p>
                      <a:r>
                        <a:rPr lang="es-419" sz="1000" i="1" noProof="0" dirty="0" smtClean="0"/>
                        <a:t>El estudiante no presenta evidencia para distinguir</a:t>
                      </a:r>
                      <a:r>
                        <a:rPr lang="es-419" sz="1000" i="1" baseline="0" noProof="0" dirty="0" smtClean="0"/>
                        <a:t> entre la información relevante e irrelevante acerca de la pregunta.</a:t>
                      </a:r>
                    </a:p>
                    <a:p>
                      <a:r>
                        <a:rPr lang="es-419" sz="1000" i="1" baseline="0" noProof="0" dirty="0" smtClean="0"/>
                        <a:t>Las aves pueden volar y son muy bonitas.  Me gustan las aves.  ¿Y a ti? Mi favorita es  un ave roja.</a:t>
                      </a:r>
                      <a:endParaRPr lang="es-419" sz="1100" i="0" baseline="0" noProof="0" dirty="0" smtClean="0"/>
                    </a:p>
                  </a:txBody>
                  <a:tcPr marL="97536" marR="97536" marT="50292" marB="50292"/>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02073171"/>
              </p:ext>
            </p:extLst>
          </p:nvPr>
        </p:nvGraphicFramePr>
        <p:xfrm>
          <a:off x="5334000" y="8305800"/>
          <a:ext cx="1773072" cy="627888"/>
        </p:xfrm>
        <a:graphic>
          <a:graphicData uri="http://schemas.openxmlformats.org/drawingml/2006/table">
            <a:tbl>
              <a:tblPr/>
              <a:tblGrid>
                <a:gridCol w="1773072"/>
              </a:tblGrid>
              <a:tr h="140208">
                <a:tc>
                  <a:txBody>
                    <a:bodyPr/>
                    <a:lstStyle/>
                    <a:p>
                      <a:pPr marL="0" marR="0" algn="ctr">
                        <a:lnSpc>
                          <a:spcPct val="115000"/>
                        </a:lnSpc>
                        <a:spcBef>
                          <a:spcPts val="0"/>
                        </a:spcBef>
                        <a:spcAft>
                          <a:spcPts val="0"/>
                        </a:spcAft>
                      </a:pPr>
                      <a:r>
                        <a:rPr lang="en-US" sz="800" b="0" i="1" dirty="0" smtClean="0">
                          <a:solidFill>
                            <a:srgbClr val="000000"/>
                          </a:solidFill>
                          <a:latin typeface="+mn-lt"/>
                          <a:ea typeface="Times New Roman"/>
                          <a:cs typeface="Times New Roman"/>
                        </a:rPr>
                        <a:t> </a:t>
                      </a:r>
                      <a:r>
                        <a:rPr lang="en-US" sz="800" b="0" i="0" dirty="0" err="1" smtClean="0">
                          <a:solidFill>
                            <a:srgbClr val="000000"/>
                          </a:solidFill>
                          <a:latin typeface="+mn-lt"/>
                          <a:ea typeface="Times New Roman"/>
                          <a:cs typeface="Times New Roman"/>
                        </a:rPr>
                        <a:t>Hacia</a:t>
                      </a:r>
                      <a:r>
                        <a:rPr lang="en-US" sz="800" b="0" i="1" dirty="0" smtClean="0">
                          <a:solidFill>
                            <a:srgbClr val="000000"/>
                          </a:solidFill>
                          <a:latin typeface="+mn-lt"/>
                          <a:ea typeface="Times New Roman"/>
                          <a:cs typeface="Times New Roman"/>
                        </a:rPr>
                        <a:t> </a:t>
                      </a:r>
                      <a:r>
                        <a:rPr lang="en-US" sz="800" b="0" i="0" dirty="0" smtClean="0">
                          <a:solidFill>
                            <a:srgbClr val="000000"/>
                          </a:solidFill>
                          <a:latin typeface="+mn-lt"/>
                          <a:ea typeface="Times New Roman"/>
                          <a:cs typeface="Times New Roman"/>
                        </a:rPr>
                        <a:t>RI.1.9                   DOK-3 </a:t>
                      </a:r>
                      <a:r>
                        <a:rPr lang="en-US" sz="800" b="0" i="0" dirty="0" err="1" smtClean="0">
                          <a:solidFill>
                            <a:srgbClr val="000000"/>
                          </a:solidFill>
                          <a:latin typeface="+mn-lt"/>
                          <a:ea typeface="Times New Roman"/>
                          <a:cs typeface="Times New Roman"/>
                        </a:rPr>
                        <a:t>ANy</a:t>
                      </a:r>
                      <a:endParaRPr lang="en-US" sz="800" b="0" i="0" dirty="0">
                        <a:latin typeface="+mn-lt"/>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3192">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800" b="0" dirty="0" smtClean="0">
                          <a:latin typeface="+mn-lt"/>
                          <a:ea typeface="Times New Roman"/>
                          <a:cs typeface="Times New Roman"/>
                        </a:rPr>
                        <a:t> </a:t>
                      </a:r>
                      <a:r>
                        <a:rPr lang="es-ES" sz="800" b="0" dirty="0" smtClean="0">
                          <a:solidFill>
                            <a:schemeClr val="tx1"/>
                          </a:solidFill>
                          <a:latin typeface="+mn-lt"/>
                          <a:ea typeface="Calibri"/>
                          <a:cs typeface="Helvetica"/>
                        </a:rPr>
                        <a:t>Analiza la información similar y las diferencias en dos textos sobre el mismo tema  (por ejemplo</a:t>
                      </a:r>
                      <a:r>
                        <a:rPr lang="es-ES" sz="800" b="0" baseline="0" dirty="0" smtClean="0">
                          <a:solidFill>
                            <a:schemeClr val="tx1"/>
                          </a:solidFill>
                          <a:latin typeface="+mn-lt"/>
                          <a:ea typeface="Calibri"/>
                          <a:cs typeface="Helvetica"/>
                        </a:rPr>
                        <a:t> en: ilustraciones, descripciones o procedimientos)</a:t>
                      </a:r>
                      <a:endParaRPr lang="en-US" sz="800" b="0" baseline="0" dirty="0" smtClean="0">
                        <a:solidFill>
                          <a:schemeClr val="tx1"/>
                        </a:solidFill>
                        <a:latin typeface="+mn-lt"/>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698650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1461517"/>
              </p:ext>
            </p:extLst>
          </p:nvPr>
        </p:nvGraphicFramePr>
        <p:xfrm>
          <a:off x="304800" y="366455"/>
          <a:ext cx="6629400" cy="8048105"/>
        </p:xfrm>
        <a:graphic>
          <a:graphicData uri="http://schemas.openxmlformats.org/drawingml/2006/table">
            <a:tbl>
              <a:tblPr firstRow="1" bandRow="1">
                <a:tableStyleId>{5940675A-B579-460E-94D1-54222C63F5DA}</a:tableStyleId>
              </a:tblPr>
              <a:tblGrid>
                <a:gridCol w="533400"/>
                <a:gridCol w="609600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419" sz="1000" b="1" i="0"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14221">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smtClean="0">
                          <a:ln>
                            <a:noFill/>
                          </a:ln>
                          <a:solidFill>
                            <a:schemeClr val="tx1"/>
                          </a:solidFill>
                          <a:effectLst/>
                          <a:uLnTx/>
                          <a:uFillTx/>
                          <a:latin typeface="+mn-lt"/>
                          <a:ea typeface="+mn-ea"/>
                          <a:cs typeface="+mn-cs"/>
                        </a:rPr>
                        <a:t>Pre-evaluación Trimestre 4: Clave para la </a:t>
                      </a:r>
                      <a:r>
                        <a:rPr kumimoji="0" lang="es-419" sz="1400" b="1" i="0" u="sng" strike="noStrike" kern="1200" cap="none" spc="0" normalizeH="0" baseline="0" noProof="0" dirty="0" smtClean="0">
                          <a:ln>
                            <a:noFill/>
                          </a:ln>
                          <a:solidFill>
                            <a:schemeClr val="tx1"/>
                          </a:solidFill>
                          <a:effectLst/>
                          <a:uLnTx/>
                          <a:uFillTx/>
                          <a:latin typeface="+mn-lt"/>
                          <a:ea typeface="+mn-ea"/>
                          <a:cs typeface="+mn-cs"/>
                        </a:rPr>
                        <a:t>Respuesta Construida del Escrito Breve</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197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rPr>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es-419" sz="1100" dirty="0" smtClean="0">
                          <a:solidFill>
                            <a:schemeClr val="tx1"/>
                          </a:solidFill>
                        </a:rPr>
                        <a:t>W.1.1.c  Objetivo: 6a</a:t>
                      </a:r>
                      <a:br>
                        <a:rPr lang="es-419" sz="1100" dirty="0" smtClean="0">
                          <a:solidFill>
                            <a:schemeClr val="tx1"/>
                          </a:solidFill>
                        </a:rPr>
                      </a:br>
                      <a:r>
                        <a:rPr lang="es-419" sz="1100" dirty="0" smtClean="0">
                          <a:solidFill>
                            <a:schemeClr val="tx1"/>
                          </a:solidFill>
                        </a:rPr>
                        <a:t>….conectar la opinión y las razones</a:t>
                      </a:r>
                      <a:endParaRPr lang="es-419" sz="1100" b="1" dirty="0" smtClean="0">
                        <a:solidFill>
                          <a:schemeClr val="tx1"/>
                        </a:solidFill>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58479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100" b="1" kern="1200" dirty="0" smtClean="0">
                          <a:solidFill>
                            <a:schemeClr val="tx1"/>
                          </a:solidFill>
                          <a:effectLst/>
                          <a:latin typeface="+mn-lt"/>
                          <a:ea typeface="+mn-ea"/>
                          <a:cs typeface="+mn-cs"/>
                        </a:rPr>
                        <a:t>CCSS.ELA-LITERACY.W.1.1</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100" b="1" dirty="0" smtClean="0"/>
                        <a:t>Escriben propuestas de opinión en las cuales presentan el tema o título del libro sobre el cual están escribiendo, expresan su opinión, ofrecen la razón para esa opinión y cierto sentido de conclusión. </a:t>
                      </a:r>
                      <a:endParaRPr lang="es-419" sz="1100" b="1" kern="1200" dirty="0" smtClean="0">
                        <a:solidFill>
                          <a:schemeClr val="tx1"/>
                        </a:solidFill>
                        <a:effectLst/>
                        <a:latin typeface="+mn-lt"/>
                        <a:ea typeface="+mn-ea"/>
                        <a:cs typeface="+mn-cs"/>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586066">
                <a:tc gridSpan="2">
                  <a:txBody>
                    <a:bodyPr/>
                    <a:lstStyle/>
                    <a:p>
                      <a:pPr marL="339725" marR="0" indent="-284163" algn="l" defTabSz="1018809" rtl="0" eaLnBrk="1" fontAlgn="auto" latinLnBrk="0" hangingPunct="1">
                        <a:lnSpc>
                          <a:spcPct val="100000"/>
                        </a:lnSpc>
                        <a:spcBef>
                          <a:spcPts val="0"/>
                        </a:spcBef>
                        <a:spcAft>
                          <a:spcPts val="0"/>
                        </a:spcAft>
                        <a:buClrTx/>
                        <a:buSzTx/>
                        <a:buFont typeface="+mj-lt"/>
                        <a:buNone/>
                        <a:tabLst/>
                        <a:defRPr/>
                      </a:pPr>
                      <a:r>
                        <a:rPr kumimoji="0" lang="es-419" sz="1600" b="1" i="0" u="none" strike="noStrike" kern="1200" cap="none" spc="0" normalizeH="0" baseline="0" noProof="0" dirty="0" smtClean="0">
                          <a:ln>
                            <a:noFill/>
                          </a:ln>
                          <a:solidFill>
                            <a:prstClr val="black"/>
                          </a:solidFill>
                          <a:effectLst/>
                          <a:uLnTx/>
                          <a:uFillTx/>
                          <a:latin typeface="+mn-lt"/>
                          <a:ea typeface="+mn-ea"/>
                          <a:cs typeface="+mn-cs"/>
                        </a:rPr>
                        <a:t>17. </a:t>
                      </a:r>
                      <a:r>
                        <a:rPr lang="es-ES" sz="1600" b="1" noProof="0" dirty="0" smtClean="0">
                          <a:solidFill>
                            <a:schemeClr val="tx1"/>
                          </a:solidFill>
                          <a:latin typeface="Helvetica" panose="020B0604020202020204" pitchFamily="34" charset="0"/>
                          <a:cs typeface="Helvetica" panose="020B0604020202020204" pitchFamily="34" charset="0"/>
                        </a:rPr>
                        <a:t>Lee el final del cuento </a:t>
                      </a:r>
                      <a:r>
                        <a:rPr lang="es-ES" sz="1600" b="0" i="1" u="none" noProof="0" dirty="0" smtClean="0">
                          <a:solidFill>
                            <a:schemeClr val="tx1"/>
                          </a:solidFill>
                          <a:latin typeface="Helvetica" panose="020B0604020202020204" pitchFamily="34" charset="0"/>
                          <a:cs typeface="Helvetica" panose="020B0604020202020204" pitchFamily="34" charset="0"/>
                        </a:rPr>
                        <a:t>El petirrojo hambriento </a:t>
                      </a:r>
                      <a:r>
                        <a:rPr lang="es-ES" sz="1600" b="1" noProof="0" dirty="0" smtClean="0">
                          <a:solidFill>
                            <a:schemeClr val="tx1"/>
                          </a:solidFill>
                          <a:latin typeface="Helvetica" panose="020B0604020202020204" pitchFamily="34" charset="0"/>
                          <a:cs typeface="Helvetica" panose="020B0604020202020204" pitchFamily="34" charset="0"/>
                        </a:rPr>
                        <a:t>.  Falta la primera parte del cuento.  Escribe la primera parte del cuento.</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419" sz="1600" b="1" i="0" u="sng" kern="1200" noProof="0" dirty="0" smtClean="0">
                        <a:solidFill>
                          <a:schemeClr val="tx1"/>
                        </a:solidFill>
                        <a:effectLst/>
                        <a:latin typeface="Helvetica" panose="020B0604020202020204" pitchFamily="34" charset="0"/>
                        <a:ea typeface="Times New Roman"/>
                        <a:cs typeface="Helvetica" panose="020B0604020202020204" pitchFamily="34" charset="0"/>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1600" b="1" i="0" u="sng" kern="1200" noProof="0" dirty="0" smtClean="0">
                          <a:solidFill>
                            <a:schemeClr val="tx1"/>
                          </a:solidFill>
                          <a:effectLst/>
                          <a:latin typeface="Helvetica" panose="020B0604020202020204" pitchFamily="34" charset="0"/>
                          <a:ea typeface="Times New Roman"/>
                          <a:cs typeface="Helvetica" panose="020B0604020202020204" pitchFamily="34" charset="0"/>
                        </a:rPr>
                        <a:t>El petirrojo hambriento </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800" b="1" i="0" kern="1200" noProof="0" dirty="0" smtClean="0">
                          <a:solidFill>
                            <a:schemeClr val="tx1"/>
                          </a:solidFill>
                          <a:effectLst/>
                          <a:latin typeface="Helvetica" panose="020B0604020202020204" pitchFamily="34" charset="0"/>
                          <a:ea typeface="Times New Roman"/>
                          <a:cs typeface="Helvetica" panose="020B0604020202020204" pitchFamily="34" charset="0"/>
                        </a:rPr>
                        <a:t>       </a:t>
                      </a:r>
                    </a:p>
                    <a:p>
                      <a:pPr marL="288925" marR="0" indent="-288925" algn="l" defTabSz="1018809" rtl="0" eaLnBrk="1" fontAlgn="auto" latinLnBrk="0" hangingPunct="1">
                        <a:lnSpc>
                          <a:spcPct val="100000"/>
                        </a:lnSpc>
                        <a:spcBef>
                          <a:spcPts val="0"/>
                        </a:spcBef>
                        <a:spcAft>
                          <a:spcPts val="0"/>
                        </a:spcAft>
                        <a:buClrTx/>
                        <a:buSzTx/>
                        <a:buFont typeface="+mj-lt"/>
                        <a:buNone/>
                        <a:tabLst>
                          <a:tab pos="287338" algn="l"/>
                        </a:tabLst>
                        <a:defRPr/>
                      </a:pPr>
                      <a:r>
                        <a:rPr lang="es-419" sz="1600" b="0" i="0" kern="1200" noProof="0" dirty="0" smtClean="0">
                          <a:solidFill>
                            <a:schemeClr val="tx1"/>
                          </a:solidFill>
                          <a:effectLst/>
                          <a:latin typeface="Helvetica" panose="020B0604020202020204" pitchFamily="34" charset="0"/>
                          <a:ea typeface="Times New Roman"/>
                          <a:cs typeface="Helvetica" panose="020B0604020202020204" pitchFamily="34" charset="0"/>
                        </a:rPr>
                        <a:t>     </a:t>
                      </a:r>
                      <a:r>
                        <a:rPr lang="es-419" sz="1600" b="1" i="0" kern="1200" noProof="0" dirty="0" smtClean="0">
                          <a:solidFill>
                            <a:schemeClr val="tx1"/>
                          </a:solidFill>
                          <a:effectLst/>
                          <a:latin typeface="Helvetica" panose="020B0604020202020204" pitchFamily="34" charset="0"/>
                          <a:ea typeface="Times New Roman"/>
                          <a:cs typeface="Helvetica" panose="020B0604020202020204" pitchFamily="34" charset="0"/>
                        </a:rPr>
                        <a:t>Finalmente</a:t>
                      </a:r>
                      <a:r>
                        <a:rPr lang="es-419" sz="1600" b="0" i="0" kern="1200" noProof="0" dirty="0" smtClean="0">
                          <a:solidFill>
                            <a:schemeClr val="tx1"/>
                          </a:solidFill>
                          <a:effectLst/>
                          <a:latin typeface="Helvetica" panose="020B0604020202020204" pitchFamily="34" charset="0"/>
                          <a:ea typeface="Times New Roman"/>
                          <a:cs typeface="Helvetica" panose="020B0604020202020204" pitchFamily="34" charset="0"/>
                        </a:rPr>
                        <a:t>, la mamá petirrojo encuentra un gusano.  </a:t>
                      </a:r>
                      <a:r>
                        <a:rPr lang="es-419" sz="1600" b="1" i="0" kern="1200" noProof="0" dirty="0" smtClean="0">
                          <a:solidFill>
                            <a:schemeClr val="tx1"/>
                          </a:solidFill>
                          <a:effectLst/>
                          <a:latin typeface="Helvetica" panose="020B0604020202020204" pitchFamily="34" charset="0"/>
                          <a:ea typeface="Times New Roman"/>
                          <a:cs typeface="Helvetica" panose="020B0604020202020204" pitchFamily="34" charset="0"/>
                        </a:rPr>
                        <a:t>Ahora</a:t>
                      </a:r>
                      <a:r>
                        <a:rPr lang="es-419" sz="1600" b="0" i="0" kern="1200" noProof="0" dirty="0" smtClean="0">
                          <a:solidFill>
                            <a:schemeClr val="tx1"/>
                          </a:solidFill>
                          <a:effectLst/>
                          <a:latin typeface="Helvetica" panose="020B0604020202020204" pitchFamily="34" charset="0"/>
                          <a:ea typeface="Times New Roman"/>
                          <a:cs typeface="Helvetica" panose="020B0604020202020204" pitchFamily="34" charset="0"/>
                        </a:rPr>
                        <a:t>,</a:t>
                      </a:r>
                      <a:r>
                        <a:rPr lang="es-419" sz="1600" b="0" i="0" kern="1200" baseline="0" noProof="0" dirty="0" smtClean="0">
                          <a:solidFill>
                            <a:schemeClr val="tx1"/>
                          </a:solidFill>
                          <a:effectLst/>
                          <a:latin typeface="Helvetica" panose="020B0604020202020204" pitchFamily="34" charset="0"/>
                          <a:ea typeface="Times New Roman"/>
                          <a:cs typeface="Helvetica" panose="020B0604020202020204" pitchFamily="34" charset="0"/>
                        </a:rPr>
                        <a:t> la mamá está feliz.  </a:t>
                      </a:r>
                      <a:r>
                        <a:rPr lang="es-419" sz="1600" b="0" i="0" kern="1200" noProof="0" dirty="0" smtClean="0">
                          <a:solidFill>
                            <a:schemeClr val="tx1"/>
                          </a:solidFill>
                          <a:effectLst/>
                          <a:latin typeface="Helvetica" panose="020B0604020202020204" pitchFamily="34" charset="0"/>
                          <a:ea typeface="Times New Roman"/>
                          <a:cs typeface="Helvetica" panose="020B0604020202020204" pitchFamily="34" charset="0"/>
                        </a:rPr>
                        <a:t>Ella le lleva el gusano a su bebé en el nido.  El bebé petirrojo se come el gusano y se queda</a:t>
                      </a:r>
                      <a:r>
                        <a:rPr lang="es-419" sz="1600" b="0" i="0" kern="1200" baseline="0" noProof="0" dirty="0" smtClean="0">
                          <a:solidFill>
                            <a:schemeClr val="tx1"/>
                          </a:solidFill>
                          <a:effectLst/>
                          <a:latin typeface="Helvetica" panose="020B0604020202020204" pitchFamily="34" charset="0"/>
                          <a:ea typeface="Times New Roman"/>
                          <a:cs typeface="Helvetica" panose="020B0604020202020204" pitchFamily="34" charset="0"/>
                        </a:rPr>
                        <a:t> dormido. </a:t>
                      </a:r>
                    </a:p>
                    <a:p>
                      <a:pPr marL="288925" marR="0" lvl="0" indent="-288925" algn="r" defTabSz="1018809" rtl="0" eaLnBrk="1" fontAlgn="auto" latinLnBrk="0" hangingPunct="1">
                        <a:lnSpc>
                          <a:spcPct val="100000"/>
                        </a:lnSpc>
                        <a:spcBef>
                          <a:spcPts val="0"/>
                        </a:spcBef>
                        <a:spcAft>
                          <a:spcPts val="0"/>
                        </a:spcAft>
                        <a:buClrTx/>
                        <a:buSzTx/>
                        <a:buFont typeface="+mj-lt"/>
                        <a:buNone/>
                        <a:tabLst/>
                        <a:defRPr/>
                      </a:pPr>
                      <a:r>
                        <a:rPr kumimoji="0" lang="es-419" sz="1000" b="1" i="1" u="none" strike="noStrike" kern="1200" cap="none" spc="0" normalizeH="0" baseline="0" noProof="0" dirty="0" smtClean="0">
                          <a:ln>
                            <a:noFill/>
                          </a:ln>
                          <a:solidFill>
                            <a:prstClr val="black"/>
                          </a:solidFill>
                          <a:effectLst/>
                          <a:uLnTx/>
                          <a:uFillTx/>
                          <a:latin typeface="+mn-lt"/>
                          <a:ea typeface="+mn-ea"/>
                          <a:cs typeface="Helvetica" pitchFamily="34" charset="0"/>
                        </a:rPr>
                        <a:t>Escribir un texto breve, W.1.1c  </a:t>
                      </a:r>
                      <a:r>
                        <a:rPr kumimoji="0" lang="es-419" sz="1000" b="1" i="1" u="sng" strike="noStrike" kern="1200" cap="none" spc="0" normalizeH="0" baseline="0" noProof="0" dirty="0" smtClean="0">
                          <a:ln>
                            <a:noFill/>
                          </a:ln>
                          <a:solidFill>
                            <a:prstClr val="black"/>
                          </a:solidFill>
                          <a:effectLst/>
                          <a:uLnTx/>
                          <a:uFillTx/>
                          <a:latin typeface="+mn-lt"/>
                          <a:ea typeface="+mn-ea"/>
                          <a:cs typeface="Helvetica" pitchFamily="34" charset="0"/>
                        </a:rPr>
                        <a:t>Razón para la opinión</a:t>
                      </a:r>
                      <a:r>
                        <a:rPr kumimoji="0" lang="es-419" sz="1000" b="1" i="1" u="none" strike="noStrike" kern="1200" cap="none" spc="0" normalizeH="0" baseline="0" noProof="0" dirty="0" smtClean="0">
                          <a:ln>
                            <a:noFill/>
                          </a:ln>
                          <a:solidFill>
                            <a:prstClr val="black"/>
                          </a:solidFill>
                          <a:effectLst/>
                          <a:uLnTx/>
                          <a:uFillTx/>
                          <a:latin typeface="+mn-lt"/>
                          <a:ea typeface="+mn-ea"/>
                          <a:cs typeface="Helvetica" pitchFamily="34" charset="0"/>
                        </a:rPr>
                        <a:t>, Objetivo 6a</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r>
              <a:tr h="285127">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s-ES" sz="1400" b="1" baseline="0" noProof="0" dirty="0" smtClean="0"/>
                        <a:t>Lenguaje de la respuesta - maestro/rúbrica </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1279603">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s-419" sz="1100" b="1" u="sng" kern="1200" dirty="0" smtClean="0">
                          <a:solidFill>
                            <a:schemeClr val="tx1"/>
                          </a:solidFill>
                          <a:effectLst/>
                          <a:latin typeface="+mn-lt"/>
                          <a:ea typeface="+mn-ea"/>
                          <a:cs typeface="+mn-cs"/>
                        </a:rPr>
                        <a:t>Instrucciones para calificar:</a:t>
                      </a:r>
                      <a:r>
                        <a:rPr lang="es-419" sz="1100" b="1" u="none" kern="1200" dirty="0" smtClean="0">
                          <a:solidFill>
                            <a:schemeClr val="tx1"/>
                          </a:solidFill>
                          <a:effectLst/>
                          <a:latin typeface="+mn-lt"/>
                          <a:ea typeface="+mn-ea"/>
                          <a:cs typeface="+mn-cs"/>
                        </a:rPr>
                        <a:t> </a:t>
                      </a:r>
                      <a:r>
                        <a:rPr lang="es-ES" sz="1100" u="none" kern="1200" dirty="0" smtClean="0">
                          <a:solidFill>
                            <a:schemeClr val="tx1"/>
                          </a:solidFill>
                          <a:effectLst/>
                          <a:latin typeface="+mn-lt"/>
                          <a:ea typeface="+mn-ea"/>
                          <a:cs typeface="+mn-cs"/>
                        </a:rPr>
                        <a:t>Escriba una respuesta general de lo que los estudiantes podrían incluir en </a:t>
                      </a:r>
                      <a:r>
                        <a:rPr lang="es-ES" sz="1100" u="none" kern="1200" smtClean="0">
                          <a:solidFill>
                            <a:schemeClr val="tx1"/>
                          </a:solidFill>
                          <a:effectLst/>
                          <a:latin typeface="+mn-lt"/>
                          <a:ea typeface="+mn-ea"/>
                          <a:cs typeface="+mn-cs"/>
                        </a:rPr>
                        <a:t>una contestación </a:t>
                      </a:r>
                      <a:r>
                        <a:rPr lang="es-ES" sz="1100" u="none" kern="1200" dirty="0" smtClean="0">
                          <a:solidFill>
                            <a:schemeClr val="tx1"/>
                          </a:solidFill>
                          <a:effectLst/>
                          <a:latin typeface="+mn-lt"/>
                          <a:ea typeface="+mn-ea"/>
                          <a:cs typeface="+mn-cs"/>
                        </a:rPr>
                        <a:t>competente usando ejemplos del texto. Sea bien específico y  “extenso”.</a:t>
                      </a:r>
                    </a:p>
                    <a:p>
                      <a:pPr lvl="0" algn="l">
                        <a:defRPr sz="1800" b="0" i="0"/>
                      </a:pPr>
                      <a:r>
                        <a:rPr lang="es-419" sz="1100" u="sng" kern="1200" dirty="0" smtClean="0">
                          <a:solidFill>
                            <a:schemeClr val="tx1"/>
                          </a:solidFill>
                          <a:effectLst/>
                          <a:latin typeface="+mn-lt"/>
                          <a:ea typeface="+mn-ea"/>
                          <a:cs typeface="+mn-cs"/>
                        </a:rPr>
                        <a:t>Lenguaje del maestro y notas de calificación: </a:t>
                      </a:r>
                    </a:p>
                    <a:p>
                      <a:pPr lvl="0" algn="l">
                        <a:defRPr sz="1800" b="0" i="0"/>
                      </a:pPr>
                      <a:r>
                        <a:rPr lang="es-419" sz="1100" b="1" dirty="0" smtClean="0">
                          <a:solidFill>
                            <a:schemeClr val="tx1"/>
                          </a:solidFill>
                          <a:latin typeface="+mn-lt"/>
                        </a:rPr>
                        <a:t>La</a:t>
                      </a:r>
                      <a:r>
                        <a:rPr lang="es-419" sz="1100" b="1" baseline="0" dirty="0" smtClean="0">
                          <a:solidFill>
                            <a:schemeClr val="tx1"/>
                          </a:solidFill>
                          <a:latin typeface="+mn-lt"/>
                        </a:rPr>
                        <a:t> respuesta del estudiante</a:t>
                      </a:r>
                      <a:r>
                        <a:rPr lang="es-419" sz="1100" b="1" dirty="0" smtClean="0">
                          <a:solidFill>
                            <a:schemeClr val="tx1"/>
                          </a:solidFill>
                          <a:latin typeface="+mn-lt"/>
                        </a:rPr>
                        <a:t> </a:t>
                      </a:r>
                      <a:r>
                        <a:rPr lang="es-419" sz="1100" b="0" dirty="0" smtClean="0">
                          <a:solidFill>
                            <a:schemeClr val="tx1"/>
                          </a:solidFill>
                          <a:latin typeface="+mn-lt"/>
                        </a:rPr>
                        <a:t>debe</a:t>
                      </a:r>
                      <a:r>
                        <a:rPr lang="es-419" sz="1100" b="0" baseline="0" dirty="0" smtClean="0">
                          <a:solidFill>
                            <a:schemeClr val="tx1"/>
                          </a:solidFill>
                          <a:latin typeface="+mn-lt"/>
                        </a:rPr>
                        <a:t> incluir un párrafo de introducción que exprese la opinión del escritor basado en las razones del texto. Algunas de las razones que el escritor  establece son:</a:t>
                      </a:r>
                      <a:r>
                        <a:rPr lang="es-419" sz="1100" b="0" dirty="0" smtClean="0">
                          <a:solidFill>
                            <a:schemeClr val="tx1"/>
                          </a:solidFill>
                          <a:latin typeface="+mn-lt"/>
                        </a:rPr>
                        <a:t> (1) </a:t>
                      </a:r>
                      <a:r>
                        <a:rPr lang="es-419" sz="1100" b="1" dirty="0" smtClean="0">
                          <a:solidFill>
                            <a:schemeClr val="tx1"/>
                          </a:solidFill>
                          <a:latin typeface="+mn-lt"/>
                        </a:rPr>
                        <a:t>AHORA </a:t>
                      </a:r>
                      <a:r>
                        <a:rPr lang="es-419" sz="1100" b="0" dirty="0" smtClean="0">
                          <a:solidFill>
                            <a:schemeClr val="tx1"/>
                          </a:solidFill>
                          <a:latin typeface="+mn-lt"/>
                        </a:rPr>
                        <a:t>el</a:t>
                      </a:r>
                      <a:r>
                        <a:rPr lang="es-419" sz="1100" b="0" baseline="0" dirty="0" smtClean="0">
                          <a:solidFill>
                            <a:schemeClr val="tx1"/>
                          </a:solidFill>
                          <a:latin typeface="+mn-lt"/>
                        </a:rPr>
                        <a:t> petirrojo está feliz (infiriendo que no lo estaba antes de encontrar el gusano), </a:t>
                      </a:r>
                      <a:r>
                        <a:rPr lang="es-419" sz="1100" b="0" dirty="0" smtClean="0">
                          <a:solidFill>
                            <a:schemeClr val="tx1"/>
                          </a:solidFill>
                          <a:latin typeface="+mn-lt"/>
                        </a:rPr>
                        <a:t> (2) el bebé pajarito</a:t>
                      </a:r>
                      <a:r>
                        <a:rPr lang="es-419" sz="1100" b="0" baseline="0" dirty="0" smtClean="0">
                          <a:solidFill>
                            <a:schemeClr val="tx1"/>
                          </a:solidFill>
                          <a:latin typeface="+mn-lt"/>
                        </a:rPr>
                        <a:t> se come el gusano y </a:t>
                      </a:r>
                      <a:r>
                        <a:rPr lang="es-419" sz="1100" b="0" dirty="0" smtClean="0">
                          <a:solidFill>
                            <a:schemeClr val="tx1"/>
                          </a:solidFill>
                          <a:latin typeface="+mn-lt"/>
                        </a:rPr>
                        <a:t> (3) el bebé</a:t>
                      </a:r>
                      <a:r>
                        <a:rPr lang="es-419" sz="1100" b="0" baseline="0" dirty="0" smtClean="0">
                          <a:solidFill>
                            <a:schemeClr val="tx1"/>
                          </a:solidFill>
                          <a:latin typeface="+mn-lt"/>
                        </a:rPr>
                        <a:t> se queda dormido</a:t>
                      </a:r>
                      <a:r>
                        <a:rPr lang="es-419" sz="1100" b="0" dirty="0" smtClean="0">
                          <a:solidFill>
                            <a:schemeClr val="tx1"/>
                          </a:solidFill>
                          <a:latin typeface="+mn-lt"/>
                        </a:rPr>
                        <a:t>.</a:t>
                      </a:r>
                    </a:p>
                    <a:p>
                      <a:pPr lvl="0" algn="l">
                        <a:defRPr sz="1800" b="0" i="0"/>
                      </a:pPr>
                      <a:r>
                        <a:rPr lang="es-419" sz="1100" b="0" dirty="0" smtClean="0">
                          <a:solidFill>
                            <a:schemeClr val="tx1"/>
                          </a:solidFill>
                          <a:uFill>
                            <a:solidFill/>
                          </a:uFill>
                          <a:latin typeface="+mn-lt"/>
                        </a:rPr>
                        <a:t>El</a:t>
                      </a:r>
                      <a:r>
                        <a:rPr lang="es-419" sz="1100" b="0" baseline="0" dirty="0" smtClean="0">
                          <a:solidFill>
                            <a:schemeClr val="tx1"/>
                          </a:solidFill>
                          <a:uFill>
                            <a:solidFill/>
                          </a:uFill>
                          <a:latin typeface="+mn-lt"/>
                        </a:rPr>
                        <a:t> estudiante debe conectar estas razones en un párrafo de introducción.</a:t>
                      </a:r>
                      <a:endParaRPr lang="es-419" sz="1100" b="0" dirty="0" smtClean="0">
                        <a:solidFill>
                          <a:schemeClr val="tx1"/>
                        </a:solidFill>
                        <a:uFill>
                          <a:solidFill/>
                        </a:uFill>
                        <a:latin typeface="+mn-lt"/>
                      </a:endParaRP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8665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200" b="1" dirty="0" smtClean="0"/>
                        <a:t>Ejemplo de respuesta en el “lenguaje” del estudiante </a:t>
                      </a:r>
                      <a:r>
                        <a:rPr lang="es-419" sz="1200" b="1" dirty="0" smtClean="0"/>
                        <a:t>para un Escrito Breve</a:t>
                      </a:r>
                    </a:p>
                  </a:txBody>
                  <a:tcPr marL="96011" marR="96011" marT="48768" marB="48768">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416052">
                <a:tc>
                  <a:txBody>
                    <a:bodyPr/>
                    <a:lstStyle/>
                    <a:p>
                      <a:pPr algn="ctr"/>
                      <a:r>
                        <a:rPr lang="en-US" sz="1400" b="1" i="0" baseline="0" dirty="0" smtClean="0">
                          <a:solidFill>
                            <a:schemeClr val="tx1"/>
                          </a:solidFill>
                        </a:rPr>
                        <a:t>2</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i="1" dirty="0" smtClean="0">
                          <a:solidFill>
                            <a:schemeClr val="tx1"/>
                          </a:solidFill>
                        </a:rPr>
                        <a:t>El estudiante proporciona un párrafo de introducción</a:t>
                      </a:r>
                      <a:r>
                        <a:rPr lang="es-419" sz="1000" b="0" i="1" baseline="0" dirty="0" smtClean="0">
                          <a:solidFill>
                            <a:schemeClr val="tx1"/>
                          </a:solidFill>
                        </a:rPr>
                        <a:t> </a:t>
                      </a:r>
                      <a:r>
                        <a:rPr lang="es-419" sz="1000" b="0" i="1" dirty="0" smtClean="0">
                          <a:solidFill>
                            <a:schemeClr val="tx1"/>
                          </a:solidFill>
                        </a:rPr>
                        <a:t>con una o más declaraciones de opinión que apoyan suficientemente las razones ofrecidas.</a:t>
                      </a:r>
                    </a:p>
                    <a:p>
                      <a:pPr marL="0" marR="0" indent="0" algn="l" defTabSz="966612" rtl="0" eaLnBrk="1" fontAlgn="auto" latinLnBrk="0" hangingPunct="1">
                        <a:lnSpc>
                          <a:spcPct val="100000"/>
                        </a:lnSpc>
                        <a:spcBef>
                          <a:spcPts val="0"/>
                        </a:spcBef>
                        <a:spcAft>
                          <a:spcPts val="0"/>
                        </a:spcAft>
                        <a:buClrTx/>
                        <a:buSzTx/>
                        <a:buFontTx/>
                        <a:buNone/>
                        <a:tabLst/>
                        <a:defRPr/>
                      </a:pPr>
                      <a:r>
                        <a:rPr lang="es-419" sz="1100" b="0" i="0" dirty="0" smtClean="0">
                          <a:solidFill>
                            <a:schemeClr val="tx1"/>
                          </a:solidFill>
                        </a:rPr>
                        <a:t>La mamá</a:t>
                      </a:r>
                      <a:r>
                        <a:rPr lang="es-419" sz="1100" b="0" i="0" baseline="0" dirty="0" smtClean="0">
                          <a:solidFill>
                            <a:schemeClr val="tx1"/>
                          </a:solidFill>
                        </a:rPr>
                        <a:t> </a:t>
                      </a:r>
                      <a:r>
                        <a:rPr lang="es-419" sz="1100" b="0" i="0" dirty="0" smtClean="0">
                          <a:solidFill>
                            <a:schemeClr val="tx1"/>
                          </a:solidFill>
                        </a:rPr>
                        <a:t>petirrojo estaba triste.  Su bebé estaba</a:t>
                      </a:r>
                      <a:r>
                        <a:rPr lang="es-419" sz="1100" b="0" i="0" baseline="0" dirty="0" smtClean="0">
                          <a:solidFill>
                            <a:schemeClr val="tx1"/>
                          </a:solidFill>
                        </a:rPr>
                        <a:t> hambriento.</a:t>
                      </a:r>
                      <a:r>
                        <a:rPr lang="es-419" sz="1100" b="0" i="0" dirty="0" smtClean="0">
                          <a:solidFill>
                            <a:schemeClr val="tx1"/>
                          </a:solidFill>
                        </a:rPr>
                        <a:t>  Ella buscó y buscó un gusano.</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5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rPr>
                        <a:t>1</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i="1" dirty="0" smtClean="0">
                          <a:solidFill>
                            <a:schemeClr val="tx1"/>
                          </a:solidFill>
                        </a:rPr>
                        <a:t>El estudiante</a:t>
                      </a:r>
                      <a:r>
                        <a:rPr lang="es-419" sz="1000" b="0" i="1" baseline="0" dirty="0" smtClean="0">
                          <a:solidFill>
                            <a:schemeClr val="tx1"/>
                          </a:solidFill>
                        </a:rPr>
                        <a:t> proporciona un párrafo de introducción con una declaración de opinión mínima que apoya parcialmente las razones ofrecidas.</a:t>
                      </a:r>
                      <a:endParaRPr lang="es-419" sz="1000" b="0" i="1" dirty="0" smtClean="0">
                        <a:solidFill>
                          <a:schemeClr val="tx1"/>
                        </a:solidFill>
                      </a:endParaRPr>
                    </a:p>
                    <a:p>
                      <a:pPr marL="0" marR="0" indent="0" algn="l" defTabSz="966612" rtl="0" eaLnBrk="1" fontAlgn="auto" latinLnBrk="0" hangingPunct="1">
                        <a:lnSpc>
                          <a:spcPct val="100000"/>
                        </a:lnSpc>
                        <a:spcBef>
                          <a:spcPts val="0"/>
                        </a:spcBef>
                        <a:spcAft>
                          <a:spcPts val="0"/>
                        </a:spcAft>
                        <a:buClrTx/>
                        <a:buSzTx/>
                        <a:buFontTx/>
                        <a:buNone/>
                        <a:tabLst/>
                        <a:defRPr/>
                      </a:pPr>
                      <a:r>
                        <a:rPr lang="es-419" sz="1100" b="0" i="0" baseline="0" dirty="0" smtClean="0">
                          <a:solidFill>
                            <a:schemeClr val="tx1"/>
                          </a:solidFill>
                        </a:rPr>
                        <a:t>La mama petirrojo quería encontrar un gusano.</a:t>
                      </a:r>
                      <a:endParaRPr lang="es-419" sz="1100" b="0" i="0" dirty="0" smtClean="0">
                        <a:solidFill>
                          <a:schemeClr val="tx1"/>
                        </a:solidFill>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052">
                <a:tc>
                  <a:txBody>
                    <a:bodyPr/>
                    <a:lstStyle/>
                    <a:p>
                      <a:pPr algn="ctr"/>
                      <a:r>
                        <a:rPr lang="en-US" sz="1400" b="1" i="0" dirty="0" smtClean="0">
                          <a:solidFill>
                            <a:schemeClr val="tx1"/>
                          </a:solidFill>
                        </a:rPr>
                        <a:t>0</a:t>
                      </a:r>
                    </a:p>
                  </a:txBody>
                  <a:tcPr marL="97536" marR="97536" marT="48006" marB="48006">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0" lang="es-419" sz="1000" b="0" i="1" u="none" strike="noStrike" kern="1200" cap="none" spc="0" normalizeH="0" baseline="0" noProof="0" dirty="0" smtClean="0">
                          <a:ln>
                            <a:noFill/>
                          </a:ln>
                          <a:solidFill>
                            <a:schemeClr val="tx1"/>
                          </a:solidFill>
                          <a:effectLst/>
                          <a:uLnTx/>
                          <a:uFillTx/>
                          <a:latin typeface="+mn-lt"/>
                          <a:ea typeface="+mn-ea"/>
                          <a:cs typeface="+mn-cs"/>
                        </a:rPr>
                        <a:t>El estudiante no proporciona </a:t>
                      </a:r>
                      <a:r>
                        <a:rPr lang="es-419" sz="1000" b="0" i="1" baseline="0" dirty="0" smtClean="0">
                          <a:solidFill>
                            <a:schemeClr val="tx1"/>
                          </a:solidFill>
                        </a:rPr>
                        <a:t>un párrafo de introducción para establecer una opinión que apoya las razones ofrecidas</a:t>
                      </a:r>
                    </a:p>
                    <a:p>
                      <a:r>
                        <a:rPr kumimoji="0" lang="es-419" sz="1050" b="0" i="0" u="none" strike="noStrike" kern="1200" cap="none" spc="0" normalizeH="0" baseline="0" noProof="0" dirty="0" smtClean="0">
                          <a:ln>
                            <a:noFill/>
                          </a:ln>
                          <a:solidFill>
                            <a:schemeClr val="tx1"/>
                          </a:solidFill>
                          <a:effectLst/>
                          <a:uLnTx/>
                          <a:uFillTx/>
                          <a:latin typeface="+mn-lt"/>
                          <a:ea typeface="+mn-ea"/>
                          <a:cs typeface="+mn-cs"/>
                        </a:rPr>
                        <a:t>Los petirrojos son rojos.  Me gusta ver petirrojos en el patio de mi casa.</a:t>
                      </a:r>
                      <a:endParaRPr kumimoji="0" lang="es-419" sz="1200" b="0" i="0" u="none" strike="noStrike" kern="1200" cap="none" spc="0" normalizeH="0" baseline="0" noProof="0" dirty="0" smtClean="0">
                        <a:ln>
                          <a:noFill/>
                        </a:ln>
                        <a:solidFill>
                          <a:schemeClr val="tx1"/>
                        </a:solidFill>
                        <a:effectLst/>
                        <a:uLnTx/>
                        <a:uFillTx/>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00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614" y="8102420"/>
            <a:ext cx="6906912" cy="1050010"/>
          </a:xfrm>
          <a:prstGeom prst="rect">
            <a:avLst/>
          </a:prstGeom>
          <a:noFill/>
          <a:ln>
            <a:noFill/>
          </a:ln>
        </p:spPr>
        <p:txBody>
          <a:bodyPr wrap="square" lIns="85958" tIns="42979" rIns="85958" bIns="42979">
            <a:spAutoFit/>
          </a:bodyPr>
          <a:lstStyle/>
          <a:p>
            <a:r>
              <a:rPr lang="x-none" sz="894" dirty="0"/>
              <a:t>Esta tarea de rendimiento se basa en la escritura. Como una opción, si desea dar seguimiento al crecimiento ELP como un segundo objetivo, los maestros pueden optar por evaluar ELP estándar 4 porque se </a:t>
            </a:r>
            <a:r>
              <a:rPr lang="x-none" sz="894" dirty="0" smtClean="0"/>
              <a:t>al</a:t>
            </a:r>
            <a:r>
              <a:rPr lang="en-US" sz="894" dirty="0" smtClean="0"/>
              <a:t>í</a:t>
            </a:r>
            <a:r>
              <a:rPr lang="x-none" sz="894" dirty="0" smtClean="0"/>
              <a:t>nea </a:t>
            </a:r>
            <a:r>
              <a:rPr lang="x-none" sz="894" dirty="0"/>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a:t>
            </a:r>
            <a:r>
              <a:rPr lang="en-US" sz="894" dirty="0" err="1"/>
              <a:t>es</a:t>
            </a:r>
            <a:r>
              <a:rPr lang="en-US" sz="894" dirty="0"/>
              <a:t> lo </a:t>
            </a:r>
            <a:r>
              <a:rPr lang="en-US" sz="894" dirty="0" err="1"/>
              <a:t>que</a:t>
            </a:r>
            <a:r>
              <a:rPr lang="en-US" sz="894" dirty="0"/>
              <a:t> </a:t>
            </a:r>
            <a:r>
              <a:rPr lang="x-none" sz="894" dirty="0"/>
              <a:t>está evaluando la tarea de rendimiento </a:t>
            </a:r>
            <a:r>
              <a:rPr lang="en-US" sz="894" dirty="0" smtClean="0"/>
              <a:t>de un </a:t>
            </a:r>
            <a:r>
              <a:rPr lang="x-none" sz="894" dirty="0" smtClean="0"/>
              <a:t>escrito </a:t>
            </a:r>
            <a:r>
              <a:rPr lang="x-none" sz="894" dirty="0"/>
              <a:t>de </a:t>
            </a:r>
            <a:r>
              <a:rPr lang="x-none" sz="894" dirty="0" smtClean="0"/>
              <a:t>opinión</a:t>
            </a:r>
            <a:r>
              <a:rPr lang="en-US" sz="894" dirty="0" smtClean="0"/>
              <a:t>, </a:t>
            </a:r>
            <a:r>
              <a:rPr lang="x-none" sz="894" dirty="0" smtClean="0"/>
              <a:t>y </a:t>
            </a:r>
            <a:r>
              <a:rPr lang="x-none" sz="894" dirty="0"/>
              <a:t>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22676" y="457789"/>
          <a:ext cx="6869850" cy="5658000"/>
        </p:xfrm>
        <a:graphic>
          <a:graphicData uri="http://schemas.openxmlformats.org/drawingml/2006/table">
            <a:tbl>
              <a:tblPr/>
              <a:tblGrid>
                <a:gridCol w="1928854"/>
                <a:gridCol w="664586"/>
                <a:gridCol w="420744"/>
                <a:gridCol w="420744"/>
                <a:gridCol w="360637"/>
                <a:gridCol w="3074285"/>
              </a:tblGrid>
              <a:tr h="611751">
                <a:tc rowSpan="2">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receptivas*:</a:t>
                      </a:r>
                      <a:r>
                        <a:rPr lang="x-none" sz="800" kern="1200" noProof="0" dirty="0" smtClean="0">
                          <a:solidFill>
                            <a:schemeClr val="bg1">
                              <a:lumMod val="50000"/>
                            </a:schemeClr>
                          </a:solidFill>
                          <a:effectLst/>
                          <a:latin typeface="+mn-lt"/>
                          <a:ea typeface="Calibri"/>
                          <a:cs typeface="Times New Roman"/>
                        </a:rPr>
                        <a:t> </a:t>
                      </a:r>
                      <a:br>
                        <a:rPr lang="x-none" sz="800" kern="1200" noProof="0" dirty="0" smtClean="0">
                          <a:solidFill>
                            <a:schemeClr val="bg1">
                              <a:lumMod val="50000"/>
                            </a:schemeClr>
                          </a:solidFill>
                          <a:effectLst/>
                          <a:latin typeface="+mn-lt"/>
                          <a:ea typeface="Calibri"/>
                          <a:cs typeface="Times New Roman"/>
                        </a:rPr>
                      </a:br>
                      <a:r>
                        <a:rPr lang="x-none" sz="800" kern="1200" noProof="0" dirty="0" smtClean="0">
                          <a:solidFill>
                            <a:schemeClr val="bg1">
                              <a:lumMod val="50000"/>
                            </a:schemeClr>
                          </a:solidFill>
                          <a:effectLst/>
                          <a:latin typeface="+mn-lt"/>
                          <a:ea typeface="Calibri"/>
                          <a:cs typeface="Times New Roman"/>
                        </a:rPr>
                        <a:t>M</a:t>
                      </a:r>
                      <a:r>
                        <a:rPr lang="x-none" sz="800" kern="1200" baseline="0" noProof="0" dirty="0" smtClean="0">
                          <a:solidFill>
                            <a:schemeClr val="bg1">
                              <a:lumMod val="50000"/>
                            </a:schemeClr>
                          </a:solidFill>
                          <a:effectLst/>
                          <a:latin typeface="+mn-lt"/>
                          <a:ea typeface="Calibri"/>
                          <a:cs typeface="Times New Roman"/>
                        </a:rPr>
                        <a:t>aneras </a:t>
                      </a:r>
                      <a:r>
                        <a:rPr lang="x-none" sz="8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800" kern="1200" baseline="0" noProof="0" dirty="0" smtClean="0">
                          <a:solidFill>
                            <a:schemeClr val="bg1">
                              <a:lumMod val="50000"/>
                            </a:schemeClr>
                          </a:solidFill>
                          <a:effectLst/>
                          <a:latin typeface="+mn-lt"/>
                          <a:ea typeface="Calibri"/>
                          <a:cs typeface="Times New Roman"/>
                        </a:rPr>
                        <a:t>lo</a:t>
                      </a:r>
                      <a:r>
                        <a:rPr lang="x-none" sz="800" kern="1200" noProof="0" dirty="0" smtClean="0">
                          <a:solidFill>
                            <a:schemeClr val="bg1">
                              <a:lumMod val="50000"/>
                            </a:schemeClr>
                          </a:solidFill>
                          <a:effectLst/>
                          <a:latin typeface="+mn-lt"/>
                          <a:ea typeface="Calibri"/>
                          <a:cs typeface="Times New Roman"/>
                        </a:rPr>
                        <a:t>s</a:t>
                      </a:r>
                      <a:r>
                        <a:rPr lang="x-none" sz="800" kern="1200" baseline="0" noProof="0" dirty="0" smtClean="0">
                          <a:solidFill>
                            <a:schemeClr val="bg1">
                              <a:lumMod val="50000"/>
                            </a:schemeClr>
                          </a:solidFill>
                          <a:effectLst/>
                          <a:latin typeface="+mn-lt"/>
                          <a:ea typeface="Calibri"/>
                          <a:cs typeface="Times New Roman"/>
                        </a:rPr>
                        <a:t> estudiantes de su </a:t>
                      </a:r>
                      <a:r>
                        <a:rPr lang="x-none" sz="800" kern="1200" noProof="0" dirty="0" smtClean="0">
                          <a:solidFill>
                            <a:schemeClr val="bg1">
                              <a:lumMod val="50000"/>
                            </a:schemeClr>
                          </a:solidFill>
                          <a:effectLst/>
                          <a:latin typeface="+mn-lt"/>
                          <a:ea typeface="Calibri"/>
                          <a:cs typeface="Times New Roman"/>
                        </a:rPr>
                        <a:t>comprensión del significado de </a:t>
                      </a:r>
                      <a:r>
                        <a:rPr lang="en-US" sz="800" kern="1200" noProof="0" dirty="0" smtClean="0">
                          <a:solidFill>
                            <a:schemeClr val="bg1">
                              <a:lumMod val="50000"/>
                            </a:schemeClr>
                          </a:solidFill>
                          <a:effectLst/>
                          <a:latin typeface="+mn-lt"/>
                          <a:ea typeface="Calibri"/>
                          <a:cs typeface="Times New Roman"/>
                        </a:rPr>
                        <a:t>la </a:t>
                      </a:r>
                      <a:r>
                        <a:rPr lang="x-none" sz="800" kern="1200" noProof="0" dirty="0" smtClean="0">
                          <a:solidFill>
                            <a:schemeClr val="bg1">
                              <a:lumMod val="50000"/>
                            </a:schemeClr>
                          </a:solidFill>
                          <a:effectLst/>
                          <a:latin typeface="+mn-lt"/>
                          <a:ea typeface="Calibri"/>
                          <a:cs typeface="Times New Roman"/>
                        </a:rPr>
                        <a:t> comunicaci</a:t>
                      </a:r>
                      <a:r>
                        <a:rPr lang="en-US" sz="800" kern="1200" noProof="0" dirty="0" err="1" smtClean="0">
                          <a:solidFill>
                            <a:schemeClr val="bg1">
                              <a:lumMod val="50000"/>
                            </a:schemeClr>
                          </a:solidFill>
                          <a:effectLst/>
                          <a:latin typeface="+mn-lt"/>
                          <a:ea typeface="Calibri"/>
                          <a:cs typeface="Times New Roman"/>
                        </a:rPr>
                        <a:t>ón</a:t>
                      </a:r>
                      <a:r>
                        <a:rPr lang="en-US" sz="800" kern="1200" baseline="0" noProof="0" dirty="0" smtClean="0">
                          <a:solidFill>
                            <a:schemeClr val="bg1">
                              <a:lumMod val="50000"/>
                            </a:schemeClr>
                          </a:solidFill>
                          <a:effectLst/>
                          <a:latin typeface="+mn-lt"/>
                          <a:ea typeface="Calibri"/>
                          <a:cs typeface="Times New Roman"/>
                        </a:rPr>
                        <a:t> de </a:t>
                      </a:r>
                      <a:r>
                        <a:rPr lang="x-none" sz="800" kern="1200" noProof="0" dirty="0" smtClean="0">
                          <a:solidFill>
                            <a:schemeClr val="bg1">
                              <a:lumMod val="50000"/>
                            </a:schemeClr>
                          </a:solidFill>
                          <a:effectLst/>
                          <a:latin typeface="+mn-lt"/>
                          <a:ea typeface="Calibri"/>
                          <a:cs typeface="Times New Roman"/>
                        </a:rPr>
                        <a:t>los demás.</a:t>
                      </a:r>
                      <a:endParaRPr lang="x-none" sz="800" noProof="0" dirty="0">
                        <a:solidFill>
                          <a:schemeClr val="bg1">
                            <a:lumMod val="50000"/>
                          </a:schemeClr>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800" kern="1200" noProof="0" dirty="0" smtClean="0">
                          <a:solidFill>
                            <a:srgbClr val="7F7F7F"/>
                          </a:solidFill>
                          <a:effectLst/>
                          <a:latin typeface="+mn-lt"/>
                          <a:ea typeface="Calibri"/>
                          <a:cs typeface="Times New Roman"/>
                        </a:rPr>
                        <a:t>Leer</a:t>
                      </a:r>
                      <a:endParaRPr lang="x-none" sz="800" kern="1200" noProof="0" dirty="0">
                        <a:solidFill>
                          <a:srgbClr val="7F7F7F"/>
                        </a:solidFill>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300" b="1" kern="1200" noProof="0" dirty="0" smtClean="0">
                          <a:effectLst/>
                          <a:latin typeface="+mn-lt"/>
                          <a:ea typeface="Times New Roman"/>
                          <a:cs typeface="Times New Roman"/>
                        </a:rPr>
                        <a:t>9 - 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300" b="1" kern="1200" noProof="0" dirty="0" smtClean="0">
                          <a:solidFill>
                            <a:schemeClr val="tx1"/>
                          </a:solidFill>
                          <a:effectLst/>
                          <a:latin typeface="+mn-lt"/>
                          <a:ea typeface="Times New Roman"/>
                          <a:cs typeface="Times New Roman"/>
                        </a:rPr>
                        <a:t> 10 - </a:t>
                      </a:r>
                      <a:r>
                        <a:rPr lang="x-none" sz="1300" b="1" kern="1200" noProof="0" dirty="0" smtClean="0">
                          <a:solidFill>
                            <a:schemeClr val="tx1"/>
                          </a:solidFill>
                          <a:effectLst/>
                          <a:latin typeface="+mn-lt"/>
                          <a:ea typeface="+mn-ea"/>
                          <a:cs typeface="+mn-cs"/>
                        </a:rPr>
                        <a:t>hacer uso</a:t>
                      </a:r>
                      <a:r>
                        <a:rPr lang="x-none" sz="1300" kern="1200" noProof="0" dirty="0" smtClean="0">
                          <a:solidFill>
                            <a:schemeClr val="tx1"/>
                          </a:solidFill>
                          <a:effectLst/>
                          <a:latin typeface="+mn-lt"/>
                          <a:ea typeface="+mn-ea"/>
                          <a:cs typeface="+mn-cs"/>
                        </a:rPr>
                        <a:t> preciso del inglés</a:t>
                      </a:r>
                      <a:r>
                        <a:rPr lang="x-none" sz="1300" kern="1200" baseline="0" noProof="0" dirty="0" smtClean="0">
                          <a:solidFill>
                            <a:schemeClr val="tx1"/>
                          </a:solidFill>
                          <a:effectLst/>
                          <a:latin typeface="+mn-lt"/>
                          <a:ea typeface="+mn-ea"/>
                          <a:cs typeface="+mn-cs"/>
                        </a:rPr>
                        <a:t> est</a:t>
                      </a:r>
                      <a:r>
                        <a:rPr lang="x-none" sz="1300" kern="1200" noProof="0" dirty="0" smtClean="0">
                          <a:solidFill>
                            <a:schemeClr val="tx1"/>
                          </a:solidFill>
                          <a:effectLst/>
                          <a:latin typeface="+mn-lt"/>
                          <a:ea typeface="+mn-ea"/>
                          <a:cs typeface="+mn-cs"/>
                        </a:rPr>
                        <a:t>ándar </a:t>
                      </a:r>
                      <a:r>
                        <a:rPr lang="en-US" sz="1300" kern="1200" noProof="0" dirty="0" smtClean="0">
                          <a:solidFill>
                            <a:schemeClr val="tx1"/>
                          </a:solidFill>
                          <a:effectLst/>
                          <a:latin typeface="+mn-lt"/>
                          <a:ea typeface="+mn-ea"/>
                          <a:cs typeface="+mn-cs"/>
                        </a:rPr>
                        <a:t>del </a:t>
                      </a:r>
                      <a:r>
                        <a:rPr lang="x-none" sz="1300" kern="1200" noProof="0" dirty="0" smtClean="0">
                          <a:solidFill>
                            <a:schemeClr val="tx1"/>
                          </a:solidFill>
                          <a:effectLst/>
                          <a:latin typeface="+mn-lt"/>
                          <a:ea typeface="+mn-ea"/>
                          <a:cs typeface="+mn-cs"/>
                        </a:rPr>
                        <a:t>nivel de grado para </a:t>
                      </a:r>
                    </a:p>
                    <a:p>
                      <a:pPr algn="ctr"/>
                      <a:r>
                        <a:rPr lang="x-none" sz="1300" kern="1200" noProof="0" dirty="0" smtClean="0">
                          <a:solidFill>
                            <a:schemeClr val="tx1"/>
                          </a:solidFill>
                          <a:effectLst/>
                          <a:latin typeface="+mn-lt"/>
                          <a:ea typeface="+mn-ea"/>
                          <a:cs typeface="+mn-cs"/>
                        </a:rPr>
                        <a:t>                comunicarse apropiadamente de forma oral y escrita</a:t>
                      </a:r>
                      <a:endParaRPr lang="x-none" sz="15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1</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800" b="1" kern="1200" noProof="0" dirty="0" smtClean="0">
                          <a:solidFill>
                            <a:srgbClr val="7F7F7F"/>
                          </a:solidFill>
                          <a:effectLst/>
                          <a:latin typeface="+mn-lt"/>
                          <a:ea typeface="Calibri"/>
                          <a:cs typeface="GillSansMT"/>
                        </a:rPr>
                        <a:t>elaborar/construir significados  </a:t>
                      </a:r>
                      <a:r>
                        <a:rPr lang="es-419" sz="800" b="0" kern="1200" noProof="0" dirty="0" smtClean="0">
                          <a:solidFill>
                            <a:srgbClr val="7F7F7F"/>
                          </a:solidFill>
                          <a:effectLst/>
                          <a:latin typeface="+mn-lt"/>
                          <a:ea typeface="Calibri"/>
                          <a:cs typeface="GillSansMT"/>
                        </a:rPr>
                        <a:t>a partir de presentaciones orales y de textos literarios e informativos, por medio</a:t>
                      </a:r>
                      <a:r>
                        <a:rPr lang="es-419" sz="800" b="0" kern="1200" baseline="0" noProof="0" dirty="0" smtClean="0">
                          <a:solidFill>
                            <a:srgbClr val="7F7F7F"/>
                          </a:solidFill>
                          <a:effectLst/>
                          <a:latin typeface="+mn-lt"/>
                          <a:ea typeface="Calibri"/>
                          <a:cs typeface="GillSansMT"/>
                        </a:rPr>
                        <a:t> de las siguientes destrezas  apropiadas para el nivel de grado: escuchar, leer y observar </a:t>
                      </a:r>
                      <a:endParaRPr lang="es-419"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4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Calibri"/>
                          <a:cs typeface="Times New Roman"/>
                        </a:rPr>
                        <a:t>8</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determinar el significado </a:t>
                      </a:r>
                      <a:r>
                        <a:rPr lang="x-none" sz="800" b="0" kern="1200" noProof="0" dirty="0" smtClean="0">
                          <a:solidFill>
                            <a:srgbClr val="7F7F7F"/>
                          </a:solidFill>
                          <a:effectLst/>
                          <a:latin typeface="+mn-lt"/>
                          <a:ea typeface="Calibri"/>
                          <a:cs typeface="GillSansMT"/>
                        </a:rPr>
                        <a:t>de palabras y frases en presentaciones orales y en textos literarios e informativos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76825">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000" b="1" kern="1200" noProof="0" dirty="0" smtClean="0">
                          <a:effectLst/>
                          <a:latin typeface="+mn-lt"/>
                          <a:ea typeface="Calibri"/>
                          <a:cs typeface="Times New Roman"/>
                        </a:rPr>
                        <a:t>Modalidades productivas*:</a:t>
                      </a:r>
                      <a:r>
                        <a:rPr lang="x-none" sz="2000" kern="1200" noProof="0" dirty="0" smtClean="0">
                          <a:effectLst/>
                          <a:latin typeface="+mn-lt"/>
                          <a:ea typeface="Calibri"/>
                          <a:cs typeface="Times New Roman"/>
                        </a:rPr>
                        <a:t> </a:t>
                      </a:r>
                    </a:p>
                    <a:p>
                      <a:pPr marL="0" marR="0">
                        <a:lnSpc>
                          <a:spcPct val="115000"/>
                        </a:lnSpc>
                        <a:spcBef>
                          <a:spcPts val="0"/>
                        </a:spcBef>
                        <a:spcAft>
                          <a:spcPts val="0"/>
                        </a:spcAft>
                      </a:pPr>
                      <a:r>
                        <a:rPr lang="x-none" sz="12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2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200" kern="1200" noProof="0" dirty="0" smtClean="0">
                          <a:effectLst/>
                          <a:latin typeface="+mn-lt"/>
                          <a:ea typeface="Calibri"/>
                          <a:cs typeface="Times New Roman"/>
                        </a:rPr>
                        <a:t>Hablar  </a:t>
                      </a:r>
                      <a:br>
                        <a:rPr lang="x-none" sz="1200" kern="1200" noProof="0" dirty="0" smtClean="0">
                          <a:effectLst/>
                          <a:latin typeface="+mn-lt"/>
                          <a:ea typeface="Calibri"/>
                          <a:cs typeface="Times New Roman"/>
                        </a:rPr>
                      </a:br>
                      <a:r>
                        <a:rPr lang="x-none" sz="1200" kern="1200" noProof="0" dirty="0" smtClean="0">
                          <a:effectLst/>
                          <a:latin typeface="+mn-lt"/>
                          <a:ea typeface="Calibri"/>
                          <a:cs typeface="Times New Roman"/>
                        </a:rPr>
                        <a:t>y</a:t>
                      </a:r>
                    </a:p>
                    <a:p>
                      <a:pPr marL="0" marR="0" algn="ctr">
                        <a:lnSpc>
                          <a:spcPct val="115000"/>
                        </a:lnSpc>
                        <a:spcBef>
                          <a:spcPts val="0"/>
                        </a:spcBef>
                        <a:spcAft>
                          <a:spcPts val="0"/>
                        </a:spcAft>
                      </a:pPr>
                      <a:r>
                        <a:rPr lang="x-none" sz="1200" kern="1200" noProof="0" dirty="0" smtClean="0">
                          <a:effectLst/>
                          <a:latin typeface="+mn-lt"/>
                          <a:ea typeface="Calibri"/>
                          <a:cs typeface="Times New Roman"/>
                        </a:rPr>
                        <a:t>Escribir</a:t>
                      </a:r>
                      <a:endParaRPr lang="x-none" sz="1200" kern="1200" noProof="0" dirty="0">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el grado</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990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823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a:t>
                      </a:r>
                      <a:r>
                        <a:rPr lang="en-US" sz="1300" kern="1200" noProof="0" dirty="0" smtClean="0">
                          <a:effectLst/>
                          <a:latin typeface="+mn-lt"/>
                          <a:ea typeface="Calibri"/>
                          <a:cs typeface="GillSansMT"/>
                        </a:rPr>
                        <a:t>, </a:t>
                      </a:r>
                      <a:r>
                        <a:rPr lang="x-none" sz="1300" kern="1200" noProof="0" dirty="0" smtClean="0">
                          <a:effectLst/>
                          <a:latin typeface="+mn-lt"/>
                          <a:ea typeface="Calibri"/>
                          <a:cs typeface="GillSansMT"/>
                        </a:rPr>
                        <a:t>cuando se habla y escribe</a:t>
                      </a:r>
                      <a:endParaRPr lang="x-none" sz="1300" kern="1200" noProof="0" dirty="0">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33541">
                <a:tc rowSpan="3">
                  <a:txBody>
                    <a:bodyPr/>
                    <a:lstStyle/>
                    <a:p>
                      <a:pPr marL="0" marR="0">
                        <a:lnSpc>
                          <a:spcPct val="115000"/>
                        </a:lnSpc>
                        <a:spcBef>
                          <a:spcPts val="0"/>
                        </a:spcBef>
                        <a:spcAft>
                          <a:spcPts val="0"/>
                        </a:spcAft>
                      </a:pPr>
                      <a:r>
                        <a:rPr lang="x-none" sz="8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800" kern="1200" baseline="0" noProof="0" dirty="0" smtClean="0">
                          <a:solidFill>
                            <a:schemeClr val="bg1">
                              <a:lumMod val="50000"/>
                            </a:schemeClr>
                          </a:solidFill>
                          <a:effectLst/>
                          <a:latin typeface="+mn-lt"/>
                          <a:ea typeface="Calibri"/>
                          <a:cs typeface="Times New Roman"/>
                        </a:rPr>
                        <a:t> “</a:t>
                      </a:r>
                      <a:r>
                        <a:rPr lang="x-none" sz="8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400" noProof="0" dirty="0">
                        <a:solidFill>
                          <a:schemeClr val="bg1">
                            <a:lumMod val="50000"/>
                          </a:schemeClr>
                        </a:solidFill>
                        <a:effectLst/>
                        <a:latin typeface="+mn-lt"/>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8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noProof="0" dirty="0" smtClean="0">
                          <a:solidFill>
                            <a:schemeClr val="bg1">
                              <a:lumMod val="50000"/>
                            </a:schemeClr>
                          </a:solidFill>
                          <a:effectLst/>
                          <a:latin typeface="+mn-lt"/>
                          <a:ea typeface="Calibri"/>
                          <a:cs typeface="Times New Roman"/>
                        </a:rPr>
                        <a:t>Escuchar,</a:t>
                      </a:r>
                      <a:r>
                        <a:rPr lang="x-none" sz="8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800" kern="1200" baseline="0" noProof="0" dirty="0" smtClean="0">
                          <a:solidFill>
                            <a:schemeClr val="bg1">
                              <a:lumMod val="50000"/>
                            </a:schemeClr>
                          </a:solidFill>
                          <a:effectLst/>
                          <a:latin typeface="+mn-lt"/>
                          <a:ea typeface="Calibri"/>
                          <a:cs typeface="Times New Roman"/>
                        </a:rPr>
                        <a:t>Escribir</a:t>
                      </a:r>
                      <a:endParaRPr lang="x-none" sz="1100" noProof="0" dirty="0">
                        <a:solidFill>
                          <a:schemeClr val="bg1">
                            <a:lumMod val="50000"/>
                          </a:schemeClr>
                        </a:solidFill>
                        <a:effectLst/>
                        <a:latin typeface="+mn-lt"/>
                        <a:ea typeface="Calibri"/>
                        <a:cs typeface="Times New Roman"/>
                      </a:endParaRPr>
                    </a:p>
                  </a:txBody>
                  <a:tcPr marL="31819" marR="31819" marT="114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GillSansMT"/>
                        </a:rPr>
                        <a:t>2</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participar en intercambios orales y escritos </a:t>
                      </a:r>
                      <a:r>
                        <a:rPr lang="x-none" sz="8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800" b="0" kern="1200" noProof="0" dirty="0">
                        <a:solidFill>
                          <a:srgbClr val="7F7F7F"/>
                        </a:solidFill>
                        <a:effectLst/>
                        <a:latin typeface="+mn-lt"/>
                        <a:ea typeface="Calibri"/>
                        <a:cs typeface="GillSansMT"/>
                      </a:endParaRPr>
                    </a:p>
                  </a:txBody>
                  <a:tcPr marL="31819" marR="31819" marT="1144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5</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realizar una investigación, y evaluar y comunicar </a:t>
                      </a:r>
                      <a:r>
                        <a:rPr lang="x-none" sz="800" b="0" kern="1200" noProof="0" dirty="0" smtClean="0">
                          <a:solidFill>
                            <a:srgbClr val="7F7F7F"/>
                          </a:solidFill>
                          <a:effectLst/>
                          <a:latin typeface="+mn-lt"/>
                          <a:ea typeface="Calibri"/>
                          <a:cs typeface="GillSansMT"/>
                        </a:rPr>
                        <a:t>los resultados para responder preguntas o resolver problemas</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65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800" b="1" kern="1200" noProof="0" dirty="0" smtClean="0">
                          <a:solidFill>
                            <a:srgbClr val="7F7F7F"/>
                          </a:solidFill>
                          <a:effectLst/>
                          <a:latin typeface="Calibri"/>
                          <a:ea typeface="Times New Roman"/>
                          <a:cs typeface="Times New Roman"/>
                        </a:rPr>
                        <a:t>6</a:t>
                      </a:r>
                      <a:endParaRPr lang="x-none" sz="800" noProof="0" dirty="0">
                        <a:effectLst/>
                        <a:latin typeface="Calibri"/>
                        <a:ea typeface="Calibri"/>
                        <a:cs typeface="Times New Roman"/>
                      </a:endParaRPr>
                    </a:p>
                  </a:txBody>
                  <a:tcPr marL="31819" marR="31819" marT="1144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800" b="1" kern="1200" noProof="0" dirty="0" smtClean="0">
                          <a:solidFill>
                            <a:srgbClr val="7F7F7F"/>
                          </a:solidFill>
                          <a:effectLst/>
                          <a:latin typeface="+mn-lt"/>
                          <a:ea typeface="Calibri"/>
                          <a:cs typeface="GillSansMT"/>
                        </a:rPr>
                        <a:t>analizar y criticar </a:t>
                      </a:r>
                      <a:r>
                        <a:rPr lang="x-none" sz="800" b="0" kern="1200" noProof="0" dirty="0" smtClean="0">
                          <a:solidFill>
                            <a:srgbClr val="7F7F7F"/>
                          </a:solidFill>
                          <a:effectLst/>
                          <a:latin typeface="+mn-lt"/>
                          <a:ea typeface="Calibri"/>
                          <a:cs typeface="GillSansMT"/>
                        </a:rPr>
                        <a:t>los argumentos de los demás de forma oral y escrita</a:t>
                      </a:r>
                      <a:endParaRPr lang="x-none" sz="1400" b="0" noProof="0" dirty="0">
                        <a:effectLst/>
                        <a:latin typeface="+mn-lt"/>
                        <a:ea typeface="Calibri"/>
                        <a:cs typeface="Times New Roman"/>
                      </a:endParaRPr>
                    </a:p>
                  </a:txBody>
                  <a:tcPr marL="31819" marR="31819" marT="114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03700" y="6136352"/>
          <a:ext cx="6869849" cy="2006121"/>
        </p:xfrm>
        <a:graphic>
          <a:graphicData uri="http://schemas.openxmlformats.org/drawingml/2006/table">
            <a:tbl>
              <a:tblPr firstRow="1" firstCol="1" bandRow="1"/>
              <a:tblGrid>
                <a:gridCol w="780764"/>
                <a:gridCol w="865138"/>
                <a:gridCol w="858732"/>
                <a:gridCol w="787171"/>
                <a:gridCol w="1001853"/>
                <a:gridCol w="1073414"/>
                <a:gridCol w="1502777"/>
              </a:tblGrid>
              <a:tr h="593822">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700" b="1" dirty="0" smtClean="0">
                          <a:effectLst/>
                          <a:latin typeface="Calibri"/>
                          <a:ea typeface="Times New Roman"/>
                          <a:cs typeface="Times New Roman"/>
                        </a:rPr>
                        <a:t>Un </a:t>
                      </a:r>
                      <a:r>
                        <a:rPr lang="x-none" sz="1700" b="1" i="1" dirty="0" smtClean="0">
                          <a:effectLst/>
                          <a:latin typeface="Calibri"/>
                          <a:ea typeface="Times New Roman"/>
                          <a:cs typeface="Times New Roman"/>
                        </a:rPr>
                        <a:t>ELL </a:t>
                      </a:r>
                      <a:r>
                        <a:rPr lang="x-none" sz="1700" b="1" dirty="0" smtClean="0">
                          <a:effectLst/>
                          <a:latin typeface="Calibri"/>
                          <a:ea typeface="Times New Roman"/>
                          <a:cs typeface="Times New Roman"/>
                        </a:rPr>
                        <a:t>puede…</a:t>
                      </a:r>
                      <a:endParaRPr lang="x-none" sz="17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700" b="1" noProof="0" dirty="0" smtClean="0">
                          <a:solidFill>
                            <a:srgbClr val="000000"/>
                          </a:solidFill>
                          <a:effectLst/>
                          <a:latin typeface="+mn-lt"/>
                          <a:ea typeface="Times New Roman"/>
                          <a:cs typeface="Times New Roman"/>
                        </a:rPr>
                        <a:t>Al final de un nivel de dominio del idioma inglés, un estudiante </a:t>
                      </a:r>
                      <a:r>
                        <a:rPr lang="x-none" sz="1700" b="1" i="1" noProof="0" dirty="0" smtClean="0">
                          <a:solidFill>
                            <a:srgbClr val="000000"/>
                          </a:solidFill>
                          <a:effectLst/>
                          <a:latin typeface="+mn-lt"/>
                          <a:ea typeface="Times New Roman"/>
                          <a:cs typeface="Times New Roman"/>
                        </a:rPr>
                        <a:t>ELL</a:t>
                      </a:r>
                      <a:r>
                        <a:rPr lang="x-none" sz="1700" b="1" baseline="0" noProof="0" dirty="0" smtClean="0">
                          <a:solidFill>
                            <a:srgbClr val="000000"/>
                          </a:solidFill>
                          <a:effectLst/>
                          <a:latin typeface="+mn-lt"/>
                          <a:ea typeface="Times New Roman"/>
                          <a:cs typeface="Times New Roman"/>
                        </a:rPr>
                        <a:t> en </a:t>
                      </a:r>
                      <a:r>
                        <a:rPr lang="en-US" sz="1700" b="1" baseline="0" noProof="0" dirty="0" smtClean="0">
                          <a:solidFill>
                            <a:srgbClr val="000000"/>
                          </a:solidFill>
                          <a:effectLst/>
                          <a:latin typeface="+mn-lt"/>
                          <a:ea typeface="Times New Roman"/>
                          <a:cs typeface="Times New Roman"/>
                        </a:rPr>
                        <a:t>1</a:t>
                      </a:r>
                      <a:r>
                        <a:rPr lang="x-none" sz="1700" b="1" baseline="30000" noProof="0" dirty="0" smtClean="0">
                          <a:solidFill>
                            <a:srgbClr val="000000"/>
                          </a:solidFill>
                          <a:effectLst/>
                          <a:latin typeface="+mn-lt"/>
                          <a:ea typeface="Times New Roman"/>
                          <a:cs typeface="Times New Roman"/>
                        </a:rPr>
                        <a:t>er  </a:t>
                      </a:r>
                      <a:r>
                        <a:rPr lang="x-none" sz="1700" b="1" baseline="0" noProof="0" dirty="0" smtClean="0">
                          <a:solidFill>
                            <a:srgbClr val="000000"/>
                          </a:solidFill>
                          <a:effectLst/>
                          <a:latin typeface="+mn-lt"/>
                          <a:ea typeface="Times New Roman"/>
                          <a:cs typeface="Times New Roman"/>
                        </a:rPr>
                        <a:t>grado </a:t>
                      </a:r>
                      <a:r>
                        <a:rPr lang="x-none" sz="1700" b="1" noProof="0" dirty="0" smtClean="0">
                          <a:solidFill>
                            <a:srgbClr val="000000"/>
                          </a:solidFill>
                          <a:effectLst/>
                          <a:latin typeface="+mn-lt"/>
                          <a:ea typeface="Times New Roman"/>
                          <a:cs typeface="Times New Roman"/>
                        </a:rPr>
                        <a:t>puede . . . </a:t>
                      </a:r>
                      <a:endParaRPr lang="x-none" sz="1700" noProof="0" dirty="0">
                        <a:effectLst/>
                        <a:latin typeface="+mn-lt"/>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923">
                <a:tc rowSpan="2">
                  <a:txBody>
                    <a:bodyPr/>
                    <a:lstStyle/>
                    <a:p>
                      <a:pPr marL="0" marR="0" algn="ctr">
                        <a:lnSpc>
                          <a:spcPct val="115000"/>
                        </a:lnSpc>
                        <a:spcBef>
                          <a:spcPts val="0"/>
                        </a:spcBef>
                        <a:spcAft>
                          <a:spcPts val="0"/>
                        </a:spcAft>
                      </a:pPr>
                      <a:r>
                        <a:rPr lang="x-none" sz="2900" b="1" dirty="0" smtClean="0">
                          <a:solidFill>
                            <a:srgbClr val="000000"/>
                          </a:solidFill>
                          <a:effectLst/>
                          <a:latin typeface="Calibri"/>
                          <a:ea typeface="Times New Roman"/>
                          <a:cs typeface="Times New Roman"/>
                        </a:rPr>
                        <a:t>4</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3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800" b="1" dirty="0" smtClean="0">
                          <a:effectLst/>
                          <a:latin typeface="Calibri"/>
                          <a:ea typeface="Times New Roman"/>
                          <a:cs typeface="Times New Roman"/>
                        </a:rPr>
                        <a:t>…</a:t>
                      </a:r>
                      <a:r>
                        <a:rPr lang="x-none" sz="800" b="1" noProof="0" dirty="0" smtClean="0">
                          <a:effectLst/>
                          <a:latin typeface="+mn-lt"/>
                          <a:ea typeface="Times New Roman"/>
                          <a:cs typeface="Times New Roman"/>
                        </a:rPr>
                        <a:t>…construir declaraciones orales y escritas apropiadas para su grado, y apoyarlas con</a:t>
                      </a:r>
                      <a:r>
                        <a:rPr lang="x-none" sz="800" b="1" baseline="0" noProof="0" dirty="0" smtClean="0">
                          <a:effectLst/>
                          <a:latin typeface="+mn-lt"/>
                          <a:ea typeface="Times New Roman"/>
                          <a:cs typeface="Times New Roman"/>
                        </a:rPr>
                        <a:t>  razonamiento y evidencia. </a:t>
                      </a:r>
                      <a:endParaRPr lang="x-none" sz="800" b="1" noProof="0" dirty="0" smtClean="0">
                        <a:effectLst/>
                        <a:latin typeface="+mn-lt"/>
                        <a:ea typeface="Times New Roman"/>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1</a:t>
                      </a:r>
                      <a:endParaRPr lang="x-none" sz="2000" dirty="0">
                        <a:effectLst/>
                        <a:latin typeface="Calibri"/>
                        <a:ea typeface="Calibri"/>
                        <a:cs typeface="Times New Roman"/>
                      </a:endParaRPr>
                    </a:p>
                  </a:txBody>
                  <a:tcPr marL="46920" marR="46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2</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3</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4</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5</a:t>
                      </a:r>
                      <a:endParaRPr lang="x-none" sz="2000" dirty="0">
                        <a:effectLst/>
                        <a:latin typeface="Calibri"/>
                        <a:ea typeface="Calibri"/>
                        <a:cs typeface="Times New Roman"/>
                      </a:endParaRPr>
                    </a:p>
                  </a:txBody>
                  <a:tcPr marL="5864" marR="5864" marT="10264" marB="10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9189">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es-419" sz="800" dirty="0" smtClean="0">
                          <a:solidFill>
                            <a:srgbClr val="000000"/>
                          </a:solidFill>
                          <a:effectLst/>
                          <a:latin typeface="+mn-lt"/>
                          <a:ea typeface="Times New Roman"/>
                          <a:cs typeface="Times New Roman"/>
                        </a:rPr>
                        <a:t> </a:t>
                      </a:r>
                      <a:r>
                        <a:rPr lang="es-419" sz="800" noProof="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una preferencia</a:t>
                      </a:r>
                      <a:r>
                        <a:rPr lang="es-419" sz="800" b="0" i="0" u="none" strike="noStrike" baseline="0" noProof="0" dirty="0" smtClean="0">
                          <a:solidFill>
                            <a:srgbClr val="000000"/>
                          </a:solidFill>
                          <a:effectLst/>
                          <a:latin typeface="+mn-lt"/>
                        </a:rPr>
                        <a:t> u </a:t>
                      </a:r>
                      <a:r>
                        <a:rPr lang="es-419" sz="800" b="0" i="0" u="none" strike="noStrike" noProof="0" dirty="0" smtClean="0">
                          <a:solidFill>
                            <a:srgbClr val="000000"/>
                          </a:solidFill>
                          <a:effectLst/>
                          <a:latin typeface="+mn-lt"/>
                        </a:rPr>
                        <a:t>opinión sobre  un tema conocido.</a:t>
                      </a:r>
                      <a:endParaRPr lang="es-419" sz="800" noProof="0" dirty="0" smtClean="0">
                        <a:effectLst/>
                        <a:latin typeface="+mn-lt"/>
                        <a:ea typeface="Calibri"/>
                        <a:cs typeface="Times New Roman"/>
                      </a:endParaRPr>
                    </a:p>
                    <a:p>
                      <a:pPr marL="0" marR="0">
                        <a:lnSpc>
                          <a:spcPct val="115000"/>
                        </a:lnSpc>
                        <a:spcBef>
                          <a:spcPts val="0"/>
                        </a:spcBef>
                        <a:spcAft>
                          <a:spcPts val="0"/>
                        </a:spcAft>
                      </a:pP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conocido, </a:t>
                      </a:r>
                      <a:endParaRPr lang="es-419" sz="800" noProof="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una opinión sobre un tema o cuento conocido,  y dar una razón para la</a:t>
                      </a:r>
                      <a:r>
                        <a:rPr lang="es-419" sz="800" b="0" i="0" u="none" strike="noStrike" baseline="0" dirty="0" smtClean="0">
                          <a:solidFill>
                            <a:srgbClr val="000000"/>
                          </a:solidFill>
                          <a:effectLst/>
                          <a:latin typeface="+mn-lt"/>
                        </a:rPr>
                        <a:t> opinión.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noProof="0" dirty="0" smtClean="0">
                          <a:solidFill>
                            <a:srgbClr val="000000"/>
                          </a:solidFill>
                          <a:effectLst/>
                          <a:latin typeface="+mn-lt"/>
                        </a:rPr>
                        <a:t>expresar opiniones</a:t>
                      </a:r>
                      <a:r>
                        <a:rPr lang="es-419" sz="800" b="0" i="0" u="none" strike="noStrike" baseline="0" noProof="0" dirty="0" smtClean="0">
                          <a:solidFill>
                            <a:srgbClr val="000000"/>
                          </a:solidFill>
                          <a:effectLst/>
                          <a:latin typeface="+mn-lt"/>
                        </a:rPr>
                        <a:t> sobre una variedad de textos y temas, y dar una razón para la opinión.</a:t>
                      </a:r>
                      <a:r>
                        <a:rPr lang="es-419" sz="800" b="0" dirty="0" smtClean="0">
                          <a:effectLst/>
                          <a:latin typeface="+mn-lt"/>
                        </a:rPr>
                        <a:t/>
                      </a:r>
                      <a:br>
                        <a:rPr lang="es-419" sz="800" b="0" dirty="0" smtClean="0">
                          <a:effectLst/>
                          <a:latin typeface="+mn-lt"/>
                        </a:rPr>
                      </a:b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419" sz="800" dirty="0" smtClean="0">
                          <a:solidFill>
                            <a:srgbClr val="000000"/>
                          </a:solidFill>
                          <a:effectLst/>
                          <a:latin typeface="+mn-lt"/>
                          <a:ea typeface="Times New Roman"/>
                          <a:cs typeface="Times New Roman"/>
                        </a:rPr>
                        <a:t>…</a:t>
                      </a:r>
                      <a:r>
                        <a:rPr lang="es-419" sz="800" b="0" i="0" u="none" strike="noStrike" dirty="0" smtClean="0">
                          <a:solidFill>
                            <a:srgbClr val="000000"/>
                          </a:solidFill>
                          <a:effectLst/>
                          <a:latin typeface="+mn-lt"/>
                        </a:rPr>
                        <a:t>expresar opiniones sobre una variedad de textos y</a:t>
                      </a:r>
                      <a:r>
                        <a:rPr lang="es-419" sz="800" b="0" i="0" u="none" strike="noStrike" baseline="0" dirty="0" smtClean="0">
                          <a:solidFill>
                            <a:srgbClr val="000000"/>
                          </a:solidFill>
                          <a:effectLst/>
                          <a:latin typeface="+mn-lt"/>
                        </a:rPr>
                        <a:t> temas, </a:t>
                      </a:r>
                      <a:r>
                        <a:rPr lang="es-419" sz="800" b="0" i="0" u="none" strike="noStrike" baseline="0" noProof="0" dirty="0" smtClean="0">
                          <a:solidFill>
                            <a:srgbClr val="000000"/>
                          </a:solidFill>
                          <a:effectLst/>
                          <a:latin typeface="+mn-lt"/>
                        </a:rPr>
                        <a:t>introduciendo el tema y dando una razón para la opinión y proporcionando una declaración de conclusión.</a:t>
                      </a:r>
                      <a:endParaRPr lang="es-419" sz="800" dirty="0">
                        <a:effectLst/>
                        <a:latin typeface="+mn-lt"/>
                        <a:ea typeface="Calibri"/>
                        <a:cs typeface="Times New Roman"/>
                      </a:endParaRPr>
                    </a:p>
                  </a:txBody>
                  <a:tcPr marL="46920" marR="46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56927" y="138954"/>
            <a:ext cx="6941410" cy="363796"/>
          </a:xfrm>
          <a:prstGeom prst="rect">
            <a:avLst/>
          </a:prstGeom>
        </p:spPr>
        <p:txBody>
          <a:bodyPr wrap="square" lIns="85958" tIns="42979" rIns="85958" bIns="42979">
            <a:spAutoFit/>
          </a:bodyPr>
          <a:lstStyle/>
          <a:p>
            <a:pPr algn="ctr"/>
            <a:r>
              <a:rPr lang="es-ES" sz="1800" b="1" i="1" dirty="0" smtClean="0"/>
              <a:t>Grupo de estándares </a:t>
            </a:r>
            <a:r>
              <a:rPr lang="es-ES" sz="1800" b="1" i="1" dirty="0"/>
              <a:t>ELP de </a:t>
            </a:r>
            <a:r>
              <a:rPr lang="es-ES" sz="1800" b="1" i="1" dirty="0" smtClean="0"/>
              <a:t>1</a:t>
            </a:r>
            <a:r>
              <a:rPr lang="es-ES" sz="1800" b="1" i="1" baseline="30000" dirty="0" smtClean="0"/>
              <a:t>er</a:t>
            </a:r>
            <a:r>
              <a:rPr lang="es-ES" sz="1800" b="1" i="1" dirty="0" smtClean="0"/>
              <a:t> grado </a:t>
            </a:r>
            <a:r>
              <a:rPr lang="es-ES" sz="1800" b="1" i="1" dirty="0"/>
              <a:t>organizados por Modalidad</a:t>
            </a:r>
          </a:p>
        </p:txBody>
      </p:sp>
      <p:sp>
        <p:nvSpPr>
          <p:cNvPr id="6" name="TextBox 5"/>
          <p:cNvSpPr txBox="1"/>
          <p:nvPr/>
        </p:nvSpPr>
        <p:spPr>
          <a:xfrm>
            <a:off x="3613289" y="9048245"/>
            <a:ext cx="3547119" cy="213776"/>
          </a:xfrm>
          <a:prstGeom prst="rect">
            <a:avLst/>
          </a:prstGeom>
          <a:noFill/>
        </p:spPr>
        <p:txBody>
          <a:bodyPr wrap="square" rtlCol="0">
            <a:spAutoFit/>
          </a:bodyPr>
          <a:lstStyle/>
          <a:p>
            <a:r>
              <a:rPr lang="en-US" sz="789" b="1" i="1" dirty="0"/>
              <a:t>Oregon ELP Standards Aligned with Performance Task, 2014; Arcema Tovar</a:t>
            </a:r>
          </a:p>
        </p:txBody>
      </p:sp>
      <p:sp>
        <p:nvSpPr>
          <p:cNvPr id="10" name="Slide Number Placeholder 3"/>
          <p:cNvSpPr>
            <a:spLocks noGrp="1"/>
          </p:cNvSpPr>
          <p:nvPr>
            <p:ph type="sldNum" sz="quarter" idx="12"/>
          </p:nvPr>
        </p:nvSpPr>
        <p:spPr>
          <a:xfrm>
            <a:off x="6522720" y="9220200"/>
            <a:ext cx="792480" cy="381000"/>
          </a:xfrm>
        </p:spPr>
        <p:txBody>
          <a:bodyPr/>
          <a:lstStyle/>
          <a:p>
            <a:r>
              <a:rPr lang="en-US" sz="1200" dirty="0" smtClean="0"/>
              <a:t>17</a:t>
            </a:r>
            <a:endParaRPr lang="en-US" sz="1200" dirty="0"/>
          </a:p>
        </p:txBody>
      </p:sp>
      <p:sp>
        <p:nvSpPr>
          <p:cNvPr id="11" name="Rectangle 10"/>
          <p:cNvSpPr/>
          <p:nvPr/>
        </p:nvSpPr>
        <p:spPr>
          <a:xfrm>
            <a:off x="3352800" y="9297838"/>
            <a:ext cx="2909810" cy="226985"/>
          </a:xfrm>
          <a:prstGeom prst="rect">
            <a:avLst/>
          </a:prstGeom>
        </p:spPr>
        <p:txBody>
          <a:bodyPr wrap="square">
            <a:spAutoFit/>
          </a:bodyPr>
          <a:lstStyle/>
          <a:p>
            <a:r>
              <a:rPr lang="en-US" sz="875" dirty="0"/>
              <a:t>Rev. Control:  07/01/2015 HSD – OSP and  Susan Richmond</a:t>
            </a:r>
          </a:p>
        </p:txBody>
      </p:sp>
    </p:spTree>
    <p:extLst>
      <p:ext uri="{BB962C8B-B14F-4D97-AF65-F5344CB8AC3E}">
        <p14:creationId xmlns:p14="http://schemas.microsoft.com/office/powerpoint/2010/main" val="2237059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6130" y="497718"/>
          <a:ext cx="6944545" cy="8759143"/>
        </p:xfrm>
        <a:graphic>
          <a:graphicData uri="http://schemas.openxmlformats.org/drawingml/2006/table">
            <a:tbl>
              <a:tblPr/>
              <a:tblGrid>
                <a:gridCol w="766200"/>
                <a:gridCol w="1290918"/>
                <a:gridCol w="1191893"/>
                <a:gridCol w="1359657"/>
                <a:gridCol w="1321203"/>
                <a:gridCol w="1014674"/>
              </a:tblGrid>
              <a:tr h="395881">
                <a:tc rowSpan="2">
                  <a:txBody>
                    <a:bodyPr/>
                    <a:lstStyle/>
                    <a:p>
                      <a:pPr marL="0" marR="0" algn="ctr">
                        <a:lnSpc>
                          <a:spcPct val="115000"/>
                        </a:lnSpc>
                        <a:spcBef>
                          <a:spcPts val="0"/>
                        </a:spcBef>
                        <a:spcAft>
                          <a:spcPts val="0"/>
                        </a:spcAft>
                      </a:pPr>
                      <a:r>
                        <a:rPr lang="x-none" sz="1100" b="1" noProof="0" dirty="0" smtClean="0">
                          <a:solidFill>
                            <a:srgbClr val="000000"/>
                          </a:solidFill>
                          <a:latin typeface="+mn-lt"/>
                          <a:ea typeface="Times New Roman"/>
                          <a:cs typeface="Times New Roman"/>
                        </a:rPr>
                        <a:t>Puntaje</a:t>
                      </a:r>
                      <a:endParaRPr lang="x-none" sz="1100" noProof="0" dirty="0">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99AB5"/>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D25F"/>
                    </a:solidFill>
                  </a:tcPr>
                </a:tc>
                <a:tc hMerge="1">
                  <a:txBody>
                    <a:bodyPr/>
                    <a:lstStyle/>
                    <a:p>
                      <a:endParaRPr lang="en-US"/>
                    </a:p>
                  </a:txBody>
                  <a:tcPr/>
                </a:tc>
                <a:tc rowSpan="2">
                  <a:txBody>
                    <a:bodyPr/>
                    <a:lstStyle/>
                    <a:p>
                      <a:pPr marL="0" marR="0" algn="ctr">
                        <a:lnSpc>
                          <a:spcPct val="115000"/>
                        </a:lnSpc>
                        <a:spcBef>
                          <a:spcPts val="0"/>
                        </a:spcBef>
                        <a:spcAft>
                          <a:spcPts val="0"/>
                        </a:spcAft>
                      </a:pP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Tx/>
                        <a:buSzPct val="25000"/>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algn="ctr">
                        <a:lnSpc>
                          <a:spcPct val="115000"/>
                        </a:lnSpc>
                        <a:spcBef>
                          <a:spcPts val="0"/>
                        </a:spcBef>
                        <a:spcAft>
                          <a:spcPts val="0"/>
                        </a:spcAft>
                      </a:pP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1550536">
                <a:tc vMerge="1">
                  <a:txBody>
                    <a:bodyPr/>
                    <a:lstStyle/>
                    <a:p>
                      <a:endParaRPr lang="en-US"/>
                    </a:p>
                  </a:txBody>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lvl="0" algn="ctr" rtl="0">
                        <a:lnSpc>
                          <a:spcPct val="115000"/>
                        </a:lnSpc>
                        <a:spcBef>
                          <a:spcPts val="0"/>
                        </a:spcBef>
                        <a:buClr>
                          <a:schemeClr val="dk1"/>
                        </a:buClr>
                        <a:buSzPct val="25000"/>
                        <a:buFont typeface="Arial"/>
                        <a:buNone/>
                      </a:pPr>
                      <a:r>
                        <a:rPr lang="es-419" sz="800" b="1" i="1" u="sng" dirty="0" smtClean="0">
                          <a:solidFill>
                            <a:schemeClr val="dk1"/>
                          </a:solidFill>
                          <a:latin typeface="+mn-lt"/>
                          <a:ea typeface="Calibri"/>
                          <a:cs typeface="Calibri"/>
                          <a:sym typeface="Calibri"/>
                        </a:rPr>
                        <a:t>Alineación de los estándares (CCSS) y el Reporte de calificación</a:t>
                      </a:r>
                    </a:p>
                    <a:p>
                      <a:pPr lvl="0" algn="ctr" rtl="0">
                        <a:lnSpc>
                          <a:spcPct val="100000"/>
                        </a:lnSpc>
                        <a:spcBef>
                          <a:spcPts val="0"/>
                        </a:spcBef>
                        <a:spcAft>
                          <a:spcPts val="0"/>
                        </a:spcAft>
                        <a:buClr>
                          <a:schemeClr val="dk1"/>
                        </a:buClr>
                        <a:buSzPct val="25000"/>
                        <a:buFont typeface="Arial"/>
                        <a:buNone/>
                      </a:pPr>
                      <a:r>
                        <a:rPr lang="es-419" sz="800" b="1" dirty="0" smtClean="0">
                          <a:solidFill>
                            <a:schemeClr val="dk1"/>
                          </a:solidFill>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-W.K.1</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-W.1.1.1-4</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-W.2.1.1-4</a:t>
                      </a:r>
                      <a:endParaRPr kumimoji="0" lang="en-US" sz="600" b="1" i="0" u="none" strike="noStrike" kern="1200" cap="none" spc="0" normalizeH="0" baseline="0" noProof="0" dirty="0">
                        <a:ln>
                          <a:noFill/>
                        </a:ln>
                        <a:solidFill>
                          <a:prstClr val="black"/>
                        </a:solidFill>
                        <a:effectLst/>
                        <a:uLnTx/>
                        <a:uFillTx/>
                        <a:latin typeface="+mn-lt"/>
                        <a:ea typeface="Calibri"/>
                        <a:cs typeface="Calibri"/>
                        <a:sym typeface="Calibri"/>
                      </a:endParaRPr>
                    </a:p>
                  </a:txBody>
                  <a:tcPr marL="84670" marR="2621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algn="ctr"/>
                      <a:r>
                        <a:rPr lang="x-none" sz="1100" b="1" noProof="0" dirty="0" smtClean="0">
                          <a:effectLst>
                            <a:outerShdw blurRad="38100" dist="38100" dir="2700000" algn="tl">
                              <a:srgbClr val="000000">
                                <a:alpha val="43137"/>
                              </a:srgbClr>
                            </a:outerShdw>
                          </a:effectLst>
                          <a:latin typeface="+mn-lt"/>
                        </a:rPr>
                        <a:t>Organización</a:t>
                      </a:r>
                      <a:endParaRPr lang="en-US" sz="1100" b="1" noProof="0" dirty="0" smtClean="0">
                        <a:effectLst>
                          <a:outerShdw blurRad="38100" dist="38100" dir="2700000" algn="tl">
                            <a:srgbClr val="000000">
                              <a:alpha val="43137"/>
                            </a:srgbClr>
                          </a:outerShdw>
                        </a:effectLst>
                        <a:latin typeface="+mn-lt"/>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-none</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-W.1.1.5</a:t>
                      </a:r>
                    </a:p>
                    <a:p>
                      <a:pPr marL="0" marR="0" lvl="0" indent="0" algn="ctr" defTabSz="1018809" rtl="0" eaLnBrk="1" fontAlgn="auto" latinLnBrk="0" hangingPunct="1">
                        <a:lnSpc>
                          <a:spcPct val="100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-W.2.1.4-5</a:t>
                      </a:r>
                    </a:p>
                    <a:p>
                      <a:pPr algn="ctr"/>
                      <a:endParaRPr lang="x-none" sz="1100" b="1" noProof="0" dirty="0">
                        <a:effectLst>
                          <a:outerShdw blurRad="38100" dist="38100" dir="2700000" algn="tl">
                            <a:srgbClr val="000000">
                              <a:alpha val="43137"/>
                            </a:srgbClr>
                          </a:outerShdw>
                        </a:effectLst>
                        <a:latin typeface="+mn-lt"/>
                      </a:endParaRPr>
                    </a:p>
                  </a:txBody>
                  <a:tcPr marL="84670" marR="2621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n-US"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 producción y distribución del escrito:</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-W.K.1.3</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-W.1.1.4 &amp; 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-W.2.1.4</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a:txBody>
                    <a:bodyPr/>
                    <a:lstStyle/>
                    <a:p>
                      <a:pPr marL="0" marR="0" algn="ctr">
                        <a:lnSpc>
                          <a:spcPct val="115000"/>
                        </a:lnSpc>
                        <a:spcBef>
                          <a:spcPts val="0"/>
                        </a:spcBef>
                        <a:spcAft>
                          <a:spcPts val="0"/>
                        </a:spcAft>
                      </a:pPr>
                      <a:r>
                        <a:rPr lang="es-PR"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8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Kinder</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1st</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2nd</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algn="ctr">
                        <a:lnSpc>
                          <a:spcPct val="115000"/>
                        </a:lnSpc>
                        <a:spcBef>
                          <a:spcPts val="0"/>
                        </a:spcBef>
                        <a:spcAft>
                          <a:spcPts val="0"/>
                        </a:spcAft>
                      </a:pPr>
                      <a:endParaRPr lang="es-PR"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F677"/>
                    </a:solidFill>
                  </a:tcPr>
                </a:tc>
                <a:tc vMerge="1">
                  <a:txBody>
                    <a:bodyPr/>
                    <a:lstStyle/>
                    <a:p>
                      <a:endParaRPr lang="en-US"/>
                    </a:p>
                  </a:txBody>
                  <a:tcPr/>
                </a:tc>
              </a:tr>
              <a:tr h="1549101">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en-US" sz="900" b="1" noProof="0" dirty="0" err="1" smtClean="0">
                          <a:solidFill>
                            <a:srgbClr val="000000"/>
                          </a:solidFill>
                          <a:effectLst>
                            <a:outerShdw blurRad="38100" dist="38100" dir="2700000" algn="tl">
                              <a:srgbClr val="000000">
                                <a:alpha val="43137"/>
                              </a:srgbClr>
                            </a:outerShdw>
                          </a:effectLst>
                          <a:latin typeface="+mn-lt"/>
                          <a:ea typeface="Times New Roman"/>
                          <a:cs typeface="Times New Roman"/>
                        </a:rPr>
                        <a:t>Ejemplar</a:t>
                      </a:r>
                      <a:endParaRPr lang="en-US"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en-US"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a:t>
                      </a:r>
                      <a:endParaRPr lang="x-none"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aseline="0" noProof="0" dirty="0" smtClean="0">
                          <a:latin typeface="+mn-lt"/>
                        </a:rPr>
                        <a:t>Explica algo más sobre el tema</a:t>
                      </a:r>
                    </a:p>
                    <a:p>
                      <a:pPr algn="l"/>
                      <a:r>
                        <a:rPr lang="es-419" sz="800" b="1" baseline="0" noProof="0" dirty="0" smtClean="0">
                          <a:latin typeface="+mn-lt"/>
                        </a:rPr>
                        <a:t>O</a:t>
                      </a:r>
                    </a:p>
                    <a:p>
                      <a:pPr algn="l"/>
                      <a:r>
                        <a:rPr lang="es-419" sz="800" baseline="0" noProof="0" dirty="0" smtClean="0">
                          <a:latin typeface="+mn-lt"/>
                        </a:rPr>
                        <a:t>Hace una conexión entre el tema y una idea o ideas más amplias </a:t>
                      </a:r>
                      <a:endParaRPr lang="es-419" sz="800" noProof="0" dirty="0">
                        <a:effectLst/>
                        <a:latin typeface="+mn-lt"/>
                        <a:ea typeface="Calibri"/>
                        <a:cs typeface="Times New Roman"/>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La introducción, el cuerpo del contenido y la conclusión, apoyan el enfoque y la razón o razones </a:t>
                      </a:r>
                    </a:p>
                    <a:p>
                      <a:pPr algn="l"/>
                      <a:endParaRPr lang="es-419" sz="800" baseline="0" noProof="0" dirty="0" smtClean="0">
                        <a:solidFill>
                          <a:srgbClr val="000000"/>
                        </a:solidFill>
                        <a:latin typeface="+mn-lt"/>
                        <a:ea typeface="Calibri"/>
                        <a:cs typeface="Franklin Gothic Book"/>
                      </a:endParaRPr>
                    </a:p>
                    <a:p>
                      <a:pPr algn="l"/>
                      <a:r>
                        <a:rPr lang="es-419" sz="800" baseline="0" noProof="0" dirty="0" smtClean="0">
                          <a:solidFill>
                            <a:srgbClr val="000000"/>
                          </a:solidFill>
                          <a:latin typeface="+mn-lt"/>
                          <a:ea typeface="Calibri"/>
                          <a:cs typeface="Franklin Gothic Book"/>
                        </a:rPr>
                        <a:t>Utiliza varias transiciones apropiadas (por ejemplo: porque, ya que, y, también, por ejemplo, desde) para conectar ideas</a:t>
                      </a:r>
                      <a:endParaRPr lang="es-419"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Elabora utilizando una variedad de detalles relevantes, ejemplos, citas, etc. para apoyar el enfoque (opinión) o explicar razones</a:t>
                      </a:r>
                    </a:p>
                    <a:p>
                      <a:pPr algn="l"/>
                      <a:endParaRPr lang="es-419" sz="800" baseline="0" noProof="0" dirty="0" smtClean="0">
                        <a:latin typeface="+mn-lt"/>
                      </a:endParaRPr>
                    </a:p>
                    <a:p>
                      <a:pPr algn="l"/>
                      <a:r>
                        <a:rPr lang="es-419" sz="800" baseline="0" noProof="0" dirty="0" smtClean="0">
                          <a:latin typeface="+mn-lt"/>
                        </a:rPr>
                        <a:t>Podría utilizar lenguaje figurativo (por ejemplo: imágenes sensoriales  o imaginería, símil, exageración)</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es-PR" sz="800" baseline="0" noProof="0" dirty="0" smtClean="0">
                          <a:latin typeface="+mn-lt"/>
                        </a:rPr>
                        <a:t>Escoge palabras y frases para causar un efecto (por ejemplo: un vocabulario preciso, concreto,  sensorial)</a:t>
                      </a:r>
                    </a:p>
                    <a:p>
                      <a:pPr algn="l"/>
                      <a:endParaRPr lang="es-PR" sz="800" baseline="0" noProof="0" dirty="0" smtClean="0">
                        <a:latin typeface="+mn-lt"/>
                      </a:endParaRPr>
                    </a:p>
                    <a:p>
                      <a:pPr algn="l"/>
                      <a:r>
                        <a:rPr lang="es-PR" sz="800" baseline="0" noProof="0" dirty="0" smtClean="0">
                          <a:latin typeface="+mn-lt"/>
                        </a:rPr>
                        <a:t>Utiliza una variedad de oraciones (simples, compuestas, con frases preposicionales)</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a:t>
                      </a:r>
                      <a:r>
                        <a:rPr lang="x-none" sz="800" baseline="0" noProof="0" dirty="0" smtClean="0">
                          <a:latin typeface="+mn-lt"/>
                        </a:rPr>
                        <a:t>recursos</a:t>
                      </a:r>
                      <a:endParaRPr lang="en-US" sz="800" baseline="0" noProof="0" dirty="0" smtClean="0">
                        <a:latin typeface="+mn-lt"/>
                      </a:endParaRPr>
                    </a:p>
                    <a:p>
                      <a:pPr algn="l"/>
                      <a:endParaRPr lang="x-none" sz="800" baseline="0" noProof="0" dirty="0" smtClean="0">
                        <a:latin typeface="+mn-lt"/>
                      </a:endParaRPr>
                    </a:p>
                    <a:p>
                      <a:pPr algn="l"/>
                      <a:r>
                        <a:rPr lang="es-ES_tradnl" sz="800" baseline="0" noProof="0" dirty="0" smtClean="0">
                          <a:latin typeface="+mn-lt"/>
                        </a:rPr>
                        <a:t>Tiene pocos o ningún error en gramática, en el uso de palabras o en la mecánica, de acuerdo al grado</a:t>
                      </a:r>
                      <a:endParaRPr lang="es-ES_tradnl" sz="800" b="0" i="0" u="none" strike="noStrike" noProof="0" dirty="0" smtClean="0">
                        <a:solidFill>
                          <a:srgbClr val="000000"/>
                        </a:solidFill>
                        <a:latin typeface="+mn-lt"/>
                      </a:endParaRPr>
                    </a:p>
                    <a:p>
                      <a:pPr algn="l"/>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07285">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rPr>
                        <a:t>Competente</a:t>
                      </a:r>
                      <a:endParaRPr kumimoji="0" lang="en-US"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rPr>
                        <a:t>(M)</a:t>
                      </a:r>
                      <a:endParaRPr kumimoji="0" lang="x-none"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endParaRPr>
                    </a:p>
                    <a:p>
                      <a:pPr marL="0" marR="0" algn="ctr">
                        <a:lnSpc>
                          <a:spcPct val="115000"/>
                        </a:lnSpc>
                        <a:spcBef>
                          <a:spcPts val="0"/>
                        </a:spcBef>
                        <a:spcAft>
                          <a:spcPts val="0"/>
                        </a:spcAft>
                      </a:pPr>
                      <a:endPar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0" i="0" baseline="0" noProof="0" dirty="0" smtClean="0">
                          <a:latin typeface="+mn-lt"/>
                        </a:rPr>
                        <a:t>Identifica claramente el tema (gr. K-3)</a:t>
                      </a:r>
                    </a:p>
                    <a:p>
                      <a:pPr algn="l"/>
                      <a:endParaRPr lang="es-419" sz="800" b="0" i="0" baseline="0" noProof="0" dirty="0" smtClean="0">
                        <a:latin typeface="+mn-lt"/>
                      </a:endParaRPr>
                    </a:p>
                    <a:p>
                      <a:pPr algn="l"/>
                      <a:r>
                        <a:rPr lang="es-419" sz="800" b="0" i="0" baseline="0" noProof="0" dirty="0" smtClean="0">
                          <a:latin typeface="+mn-lt"/>
                        </a:rPr>
                        <a:t>El enfoque (opinión) está claramente expresado </a:t>
                      </a:r>
                    </a:p>
                    <a:p>
                      <a:pPr algn="l"/>
                      <a:r>
                        <a:rPr lang="es-419" sz="800" b="0" i="0" baseline="0" noProof="0" dirty="0" smtClean="0">
                          <a:latin typeface="+mn-lt"/>
                        </a:rPr>
                        <a:t>(gr. K-3).</a:t>
                      </a:r>
                      <a:endParaRPr lang="es-419" sz="800" b="0" i="0" noProof="0" dirty="0">
                        <a:effectLst/>
                        <a:latin typeface="+mn-lt"/>
                        <a:ea typeface="Calibri"/>
                        <a:cs typeface="Times New Roman"/>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Tiene una introducción, cuerpo del contenido y una declaración o sección de  conclusión (gr. 1-3), que apoyan el enfoque (opinión)</a:t>
                      </a:r>
                    </a:p>
                    <a:p>
                      <a:pPr algn="l"/>
                      <a:endParaRPr lang="es-419" sz="800" b="0" i="0" baseline="0" noProof="0" dirty="0" smtClean="0">
                        <a:latin typeface="+mn-lt"/>
                      </a:endParaRPr>
                    </a:p>
                    <a:p>
                      <a:pPr algn="l"/>
                      <a:r>
                        <a:rPr lang="es-419" sz="800" b="0" i="0" baseline="0" noProof="0" dirty="0" smtClean="0">
                          <a:latin typeface="+mn-lt"/>
                        </a:rPr>
                        <a:t>Establece una o más razones para la opinión (gr. 1-3)</a:t>
                      </a:r>
                    </a:p>
                    <a:p>
                      <a:pPr algn="l"/>
                      <a:endParaRPr lang="es-419" sz="800" b="0" i="0" baseline="0" noProof="0" dirty="0" smtClean="0">
                        <a:latin typeface="+mn-lt"/>
                      </a:endParaRPr>
                    </a:p>
                    <a:p>
                      <a:pPr algn="l"/>
                      <a:r>
                        <a:rPr lang="es-419" sz="800" b="0" i="0" baseline="0" noProof="0" dirty="0" smtClean="0">
                          <a:latin typeface="+mn-lt"/>
                        </a:rPr>
                        <a:t>Utiliza transiciones (por ejemplo: porque, y) para conectar ideas (gr. 2-3) </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noProof="0" dirty="0" smtClean="0">
                          <a:solidFill>
                            <a:srgbClr val="000000"/>
                          </a:solidFill>
                          <a:latin typeface="+mn-lt"/>
                          <a:ea typeface="Calibri"/>
                          <a:cs typeface="Franklin Gothic Book"/>
                        </a:rPr>
                        <a:t>Los dibujos o escritos incluyen</a:t>
                      </a:r>
                      <a:r>
                        <a:rPr lang="es-419" sz="800" b="0" i="0" baseline="0" noProof="0" dirty="0" smtClean="0">
                          <a:solidFill>
                            <a:srgbClr val="000000"/>
                          </a:solidFill>
                          <a:latin typeface="+mn-lt"/>
                          <a:ea typeface="Calibri"/>
                          <a:cs typeface="Franklin Gothic Book"/>
                        </a:rPr>
                        <a:t> detalles relevantes y descriptivos, rótulos (etiquetas)/subtítulos, hechos, o una elaboración que apoya la opinión o razones</a:t>
                      </a:r>
                    </a:p>
                    <a:p>
                      <a:pPr algn="l"/>
                      <a:endParaRPr lang="es-419" sz="800" b="0" i="0" baseline="0" noProof="0" dirty="0" smtClean="0">
                        <a:solidFill>
                          <a:srgbClr val="000000"/>
                        </a:solidFill>
                        <a:latin typeface="+mn-lt"/>
                        <a:ea typeface="Calibri"/>
                        <a:cs typeface="Franklin Gothic Book"/>
                      </a:endParaRPr>
                    </a:p>
                    <a:p>
                      <a:pPr algn="l"/>
                      <a:r>
                        <a:rPr lang="es-419" sz="800" b="0" i="0" baseline="0" noProof="0" dirty="0" smtClean="0">
                          <a:solidFill>
                            <a:srgbClr val="000000"/>
                          </a:solidFill>
                          <a:latin typeface="+mn-lt"/>
                          <a:ea typeface="Calibri"/>
                          <a:cs typeface="Franklin Gothic Book"/>
                        </a:rPr>
                        <a:t>Los detalles son explicados, no simplemente listados</a:t>
                      </a:r>
                      <a:endParaRPr lang="es-419"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PR" sz="800" b="0" i="0" baseline="0" noProof="0" dirty="0" smtClean="0">
                          <a:latin typeface="+mn-lt"/>
                        </a:rPr>
                        <a:t>Uso apropiado de vocabulario (nombres, verbos, plurales, adjetivos, etc.)</a:t>
                      </a:r>
                    </a:p>
                    <a:p>
                      <a:pPr algn="l"/>
                      <a:endParaRPr lang="es-PR" sz="800" b="0" i="0" baseline="0" noProof="0" dirty="0" smtClean="0">
                        <a:latin typeface="+mn-lt"/>
                      </a:endParaRPr>
                    </a:p>
                    <a:p>
                      <a:pPr algn="l"/>
                      <a:r>
                        <a:rPr lang="es-PR" sz="800" b="0" i="0" baseline="0" noProof="0" dirty="0" smtClean="0">
                          <a:latin typeface="+mn-lt"/>
                        </a:rPr>
                        <a:t>Utiliza alguna variedad de tipos de oraciones (declaración, interrogación, exclamación)</a:t>
                      </a:r>
                    </a:p>
                    <a:p>
                      <a:pPr algn="l"/>
                      <a:endParaRPr lang="es-PR" sz="800" b="0" i="0" baseline="0" noProof="0" dirty="0" smtClean="0">
                        <a:latin typeface="+mn-lt"/>
                      </a:endParaRPr>
                    </a:p>
                    <a:p>
                      <a:pPr algn="l"/>
                      <a:r>
                        <a:rPr lang="es-PR" sz="800" b="0" i="0" baseline="0" noProof="0" dirty="0" smtClean="0">
                          <a:latin typeface="+mn-lt"/>
                        </a:rPr>
                        <a:t>Utiliza los comentarios de adultos o compañeros para revisar</a:t>
                      </a:r>
                      <a:endParaRPr lang="es-PR"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a:t>
                      </a:r>
                      <a:r>
                        <a:rPr lang="en-US" sz="800" baseline="0" noProof="0" dirty="0" smtClean="0">
                          <a:latin typeface="+mn-lt"/>
                        </a:rPr>
                        <a:t>,</a:t>
                      </a:r>
                      <a:r>
                        <a:rPr lang="x-none" sz="800" baseline="0" noProof="0" dirty="0" smtClean="0">
                          <a:latin typeface="+mn-lt"/>
                        </a:rPr>
                        <a:t> recursos </a:t>
                      </a:r>
                      <a:r>
                        <a:rPr lang="x-none" sz="800" b="0" i="0" baseline="0" noProof="0" dirty="0" smtClean="0">
                          <a:latin typeface="+mn-lt"/>
                        </a:rPr>
                        <a:t>(gr</a:t>
                      </a:r>
                      <a:r>
                        <a:rPr lang="en-US" sz="800" b="0" i="0" baseline="0" noProof="0" dirty="0" smtClean="0">
                          <a:latin typeface="+mn-lt"/>
                        </a:rPr>
                        <a:t>.</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algn="l"/>
                      <a:r>
                        <a:rPr lang="es-ES_tradnl" sz="800" b="0" i="0" baseline="0" noProof="0" dirty="0" smtClean="0">
                          <a:latin typeface="+mn-lt"/>
                        </a:rPr>
                        <a:t>Los errores menores no interfieren con la comprensión del lector </a:t>
                      </a:r>
                      <a:endParaRPr lang="x-none"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94298">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En desarrollo</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(NM)</a:t>
                      </a:r>
                      <a:endParaRPr kumimoji="0" lang="es-ES_tradnl" sz="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endParaRPr>
                    </a:p>
                    <a:p>
                      <a:pPr marL="0" marR="0" algn="ctr">
                        <a:lnSpc>
                          <a:spcPct val="115000"/>
                        </a:lnSpc>
                        <a:spcBef>
                          <a:spcPts val="0"/>
                        </a:spcBef>
                        <a:spcAft>
                          <a:spcPts val="0"/>
                        </a:spcAft>
                      </a:pPr>
                      <a:endPar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Utiliza una combinación de dibujos, dictados y escritura (K) para redactar</a:t>
                      </a:r>
                    </a:p>
                    <a:p>
                      <a:pPr algn="l"/>
                      <a:endParaRPr lang="es-419" sz="800" baseline="0" noProof="0" dirty="0" smtClean="0">
                        <a:latin typeface="+mn-lt"/>
                      </a:endParaRPr>
                    </a:p>
                    <a:p>
                      <a:pPr algn="l"/>
                      <a:r>
                        <a:rPr lang="es-419" sz="800" baseline="0" noProof="0" dirty="0" smtClean="0">
                          <a:latin typeface="+mn-lt"/>
                        </a:rPr>
                        <a:t>Tiene un tema e intenta un enfoque (opinión), pero el enfoque puede divagar o no ser relevante al tema escogido</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0" i="0" baseline="0" noProof="0" dirty="0" smtClean="0">
                          <a:latin typeface="+mn-lt"/>
                        </a:rPr>
                        <a:t>La introducción, el cuerpo del contenido y la conclusión, son evidentes, pero podrían carecer de claridad y coherencia (Por ejemplo: intenta conectar la opinión a la razón, pero la razón tal vez no tenga sentido)</a:t>
                      </a:r>
                      <a:endParaRPr lang="es-419" sz="80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Algunas estrategias de elaboración son evidentes en los dibujos o los escritos (gr. 1-3), o son añadidos con el apoyo o preguntas de compañeros o adultos</a:t>
                      </a:r>
                    </a:p>
                    <a:p>
                      <a:pPr algn="l"/>
                      <a:endParaRPr lang="es-419" sz="800" baseline="0" noProof="0" dirty="0" smtClean="0">
                        <a:latin typeface="+mn-lt"/>
                      </a:endParaRPr>
                    </a:p>
                    <a:p>
                      <a:pPr algn="l"/>
                      <a:r>
                        <a:rPr lang="es-419" sz="800" baseline="0" noProof="0" dirty="0" smtClean="0">
                          <a:latin typeface="+mn-lt"/>
                        </a:rPr>
                        <a:t>Las ideas tal vez no estén totalmente elaboradas o los detalles podrían ser insuficientes para apoyar la opinión</a:t>
                      </a:r>
                      <a:endParaRPr lang="es-419" sz="80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usa tiene errores menores</a:t>
                      </a:r>
                    </a:p>
                    <a:p>
                      <a:pPr algn="l"/>
                      <a:endParaRPr lang="es-ES_tradnl" sz="800" baseline="0" noProof="0" dirty="0" smtClean="0">
                        <a:latin typeface="+mn-lt"/>
                      </a:endParaRPr>
                    </a:p>
                    <a:p>
                      <a:pPr algn="l"/>
                      <a:r>
                        <a:rPr lang="es-ES_tradnl" sz="800" baseline="0" noProof="0" dirty="0" smtClean="0">
                          <a:latin typeface="+mn-lt"/>
                        </a:rPr>
                        <a:t>Dicta, escribe y amplía oraciones completas simples</a:t>
                      </a:r>
                    </a:p>
                    <a:p>
                      <a:pPr algn="l"/>
                      <a:endParaRPr lang="es-ES_tradnl" sz="800" baseline="0" noProof="0" dirty="0" smtClean="0">
                        <a:latin typeface="+mn-lt"/>
                      </a:endParaRPr>
                    </a:p>
                    <a:p>
                      <a:pPr algn="l"/>
                      <a:r>
                        <a:rPr lang="es-ES_tradnl" sz="800" b="0" i="0" baseline="0" noProof="0" dirty="0" smtClean="0">
                          <a:latin typeface="+mn-lt"/>
                        </a:rPr>
                        <a:t>Utiliza los comentarios de adultos o compañeros para revisar</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a:t>
                      </a:r>
                      <a:r>
                        <a:rPr lang="x-none" sz="800" baseline="0" noProof="0" dirty="0" smtClean="0">
                          <a:latin typeface="+mn-lt"/>
                        </a:rPr>
                        <a:t> 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 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en-US" sz="800" b="0" i="0" baseline="0" noProof="0" dirty="0" smtClean="0">
                        <a:latin typeface="+mn-lt"/>
                      </a:endParaRPr>
                    </a:p>
                    <a:p>
                      <a:pPr algn="l"/>
                      <a:r>
                        <a:rPr lang="x-none" sz="800" b="0" i="0" baseline="0" noProof="0" dirty="0" smtClean="0">
                          <a:latin typeface="+mn-lt"/>
                        </a:rPr>
                        <a:t> </a:t>
                      </a:r>
                      <a:r>
                        <a:rPr lang="es-ES_tradnl" sz="800" baseline="0" noProof="0" dirty="0" smtClean="0">
                          <a:latin typeface="+mn-lt"/>
                        </a:rPr>
                        <a:t>Utiliza una mecánica </a:t>
                      </a:r>
                      <a:r>
                        <a:rPr lang="es-ES_tradnl" sz="800" u="sng" baseline="0" noProof="0" dirty="0" smtClean="0">
                          <a:latin typeface="+mn-lt"/>
                        </a:rPr>
                        <a:t>básica</a:t>
                      </a:r>
                      <a:r>
                        <a:rPr lang="es-ES_tradnl" sz="800" baseline="0" noProof="0" dirty="0" smtClean="0">
                          <a:latin typeface="+mn-lt"/>
                        </a:rPr>
                        <a:t> y palabras apropiadas para el grado, con algunos errores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77501">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endParaRPr lang="en-US"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Emergiendo</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es-ES_tradnl" sz="9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Calibri"/>
                          <a:cs typeface="Times New Roman"/>
                        </a:rPr>
                        <a:t>(NY)</a:t>
                      </a:r>
                      <a:endParaRPr kumimoji="0" lang="es-ES_tradnl" sz="9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endParaRPr>
                    </a:p>
                    <a:p>
                      <a:pPr marL="0" marR="0" algn="ctr">
                        <a:lnSpc>
                          <a:spcPct val="115000"/>
                        </a:lnSpc>
                        <a:spcBef>
                          <a:spcPts val="0"/>
                        </a:spcBef>
                        <a:spcAft>
                          <a:spcPts val="0"/>
                        </a:spcAft>
                      </a:pPr>
                      <a:endPar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Utiliza una combinación de dibujos, dictados y escritura (K) para redactar</a:t>
                      </a:r>
                    </a:p>
                    <a:p>
                      <a:pPr algn="l"/>
                      <a:endParaRPr lang="es-ES" sz="800" baseline="0" noProof="0" dirty="0" smtClean="0">
                        <a:latin typeface="+mn-lt"/>
                      </a:endParaRPr>
                    </a:p>
                    <a:p>
                      <a:pPr algn="l"/>
                      <a:r>
                        <a:rPr lang="es-ES" sz="800" baseline="0" noProof="0" dirty="0" smtClean="0">
                          <a:latin typeface="+mn-lt"/>
                        </a:rPr>
                        <a:t>Intenta identificar un tema, pero carece de enfoque (opinión), o podría tener más de un tema o temas confusos según está expresado</a:t>
                      </a:r>
                    </a:p>
                    <a:p>
                      <a:pPr algn="l"/>
                      <a:endParaRPr lang="es-ES" sz="800" baseline="0" noProof="0" dirty="0" smtClean="0">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Intenta una introducción, cuerpo del contenido y conclusión, pero falta una o más de las partes </a:t>
                      </a:r>
                      <a:endParaRPr lang="es-419"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419" sz="800" baseline="0" noProof="0" dirty="0" smtClean="0">
                          <a:latin typeface="+mn-lt"/>
                        </a:rPr>
                        <a:t>No proporciona detalles o intenta añadir detalles a los dibujos o escritos, los cuales pueden ser aleatorios, inexactos o irrelevantes</a:t>
                      </a:r>
                      <a:endParaRPr lang="es-419"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endParaRPr lang="es-ES_tradnl" sz="800" baseline="0" noProof="0" dirty="0" smtClean="0">
                        <a:latin typeface="+mn-lt"/>
                      </a:endParaRPr>
                    </a:p>
                    <a:p>
                      <a:pPr algn="l"/>
                      <a:r>
                        <a:rPr lang="es-ES" sz="800" baseline="0" noProof="0" dirty="0" smtClean="0">
                          <a:latin typeface="+mn-lt"/>
                        </a:rPr>
                        <a:t>Utiliza los comentarios de adultos o compañeros para revisar</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o </a:t>
                      </a:r>
                      <a:r>
                        <a:rPr lang="x-none" sz="800" baseline="0" noProof="0" dirty="0" smtClean="0">
                          <a:latin typeface="+mn-lt"/>
                        </a:rPr>
                        <a:t>adultos</a:t>
                      </a:r>
                      <a:endParaRPr lang="en-US" sz="800" baseline="0" noProof="0" dirty="0" smtClean="0">
                        <a:latin typeface="+mn-lt"/>
                      </a:endParaRPr>
                    </a:p>
                    <a:p>
                      <a:pPr algn="l"/>
                      <a:r>
                        <a:rPr lang="x-none" sz="800" baseline="0" noProof="0" dirty="0" smtClean="0">
                          <a:latin typeface="+mn-lt"/>
                        </a:rPr>
                        <a:t> </a:t>
                      </a:r>
                      <a:r>
                        <a:rPr lang="x-none" sz="800" b="0" i="0" baseline="0" noProof="0" dirty="0" smtClean="0">
                          <a:latin typeface="+mn-lt"/>
                        </a:rPr>
                        <a:t>(gr</a:t>
                      </a:r>
                      <a:r>
                        <a:rPr lang="en-US" sz="800" b="0" i="0" baseline="0" noProof="0" dirty="0" smtClean="0">
                          <a:latin typeface="+mn-lt"/>
                        </a:rPr>
                        <a:t>. </a:t>
                      </a:r>
                      <a:r>
                        <a:rPr lang="x-none" sz="800" b="0" i="0" baseline="0" noProof="0" dirty="0" smtClean="0">
                          <a:latin typeface="+mn-lt"/>
                        </a:rPr>
                        <a:t>2</a:t>
                      </a:r>
                      <a:r>
                        <a:rPr lang="en-US" sz="800" b="0" i="0" baseline="0" noProof="0" dirty="0" smtClean="0">
                          <a:latin typeface="+mn-lt"/>
                        </a:rPr>
                        <a:t>-3</a:t>
                      </a:r>
                      <a:r>
                        <a:rPr lang="x-none" sz="800" b="0" i="0" baseline="0" noProof="0" dirty="0" smtClean="0">
                          <a:latin typeface="+mn-lt"/>
                        </a:rPr>
                        <a:t>)</a:t>
                      </a:r>
                      <a:endParaRPr lang="en-US" sz="800" b="0" i="0" baseline="0" noProof="0" dirty="0" smtClean="0">
                        <a:latin typeface="+mn-lt"/>
                      </a:endParaRPr>
                    </a:p>
                    <a:p>
                      <a:pPr algn="l"/>
                      <a:endParaRPr lang="x-none" sz="800" b="0" i="0" baseline="0" noProof="0" dirty="0" smtClean="0">
                        <a:latin typeface="+mn-lt"/>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_tradnl" sz="800" baseline="0" noProof="0" dirty="0" smtClean="0">
                          <a:latin typeface="+mn-lt"/>
                        </a:rPr>
                        <a:t>Utiliza una mecánica básica por debajo del nivel de grado con errores</a:t>
                      </a:r>
                      <a:endParaRPr lang="es-ES_tradnl" sz="800" b="0" i="0" u="none" strike="noStrike" noProof="0" dirty="0" smtClean="0">
                        <a:solidFill>
                          <a:srgbClr val="000000"/>
                        </a:solidFill>
                        <a:latin typeface="+mn-lt"/>
                      </a:endParaRPr>
                    </a:p>
                    <a:p>
                      <a:pPr algn="l"/>
                      <a:r>
                        <a:rPr lang="es-ES_tradnl" sz="800" baseline="0" noProof="0" dirty="0" smtClean="0">
                          <a:latin typeface="+mn-lt"/>
                        </a:rPr>
                        <a:t> frecuentes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32949">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19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rgbClr val="000000"/>
                          </a:solidFill>
                          <a:latin typeface="+mn-lt"/>
                        </a:rPr>
                        <a:t>Una respuesta no recibe crédito si no proporciona evidencia de la habilidad para</a:t>
                      </a:r>
                      <a:r>
                        <a:rPr lang="es-ES_tradnl" sz="900" b="0" i="0" u="none" strike="noStrike" baseline="0" noProof="0" dirty="0" smtClean="0">
                          <a:solidFill>
                            <a:srgbClr val="000000"/>
                          </a:solidFill>
                          <a:latin typeface="+mn-lt"/>
                        </a:rPr>
                        <a:t> </a:t>
                      </a:r>
                      <a:r>
                        <a:rPr lang="es-ES_tradnl" sz="900" b="0" i="0" u="none" strike="noStrike" noProof="0" dirty="0" smtClean="0">
                          <a:solidFill>
                            <a:srgbClr val="000000"/>
                          </a:solidFill>
                          <a:latin typeface="+mn-lt"/>
                        </a:rPr>
                        <a:t> [</a:t>
                      </a:r>
                      <a:r>
                        <a:rPr lang="es-ES_tradnl" sz="900" b="0" i="1" u="none" strike="noStrike" noProof="0" dirty="0" smtClean="0">
                          <a:solidFill>
                            <a:srgbClr val="000000"/>
                          </a:solidFill>
                          <a:latin typeface="+mn-lt"/>
                        </a:rPr>
                        <a:t>completar con el lenguaje clave del objetivo deseado</a:t>
                      </a:r>
                      <a:r>
                        <a:rPr lang="es-ES_tradnl" sz="900" b="0" i="0" u="none" strike="noStrike" noProof="0" dirty="0" smtClean="0">
                          <a:solidFill>
                            <a:srgbClr val="000000"/>
                          </a:solidFill>
                          <a:latin typeface="+mn-lt"/>
                        </a:rPr>
                        <a:t>].</a:t>
                      </a:r>
                      <a:endParaRPr lang="es-ES_tradnl" sz="900" b="0" i="0" u="none" strike="noStrike" noProof="0" dirty="0">
                        <a:solidFill>
                          <a:srgbClr val="000000"/>
                        </a:solidFill>
                        <a:latin typeface="+mn-lt"/>
                      </a:endParaRPr>
                    </a:p>
                  </a:txBody>
                  <a:tcPr marL="85873" marR="9758" marT="92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22676" y="217502"/>
            <a:ext cx="6726728" cy="319152"/>
          </a:xfrm>
          <a:prstGeom prst="rect">
            <a:avLst/>
          </a:prstGeom>
        </p:spPr>
        <p:txBody>
          <a:bodyPr wrap="square" lIns="90639" tIns="45320" rIns="90639" bIns="4532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479" b="1" dirty="0">
                <a:effectLst>
                  <a:outerShdw blurRad="38100" dist="38100" dir="2700000" algn="tl">
                    <a:srgbClr val="000000">
                      <a:alpha val="43137"/>
                    </a:srgbClr>
                  </a:outerShdw>
                </a:effectLst>
              </a:rPr>
              <a:t>Grados K - 2: Rúbrica genérica de 4 puntos para un escrito que exprese una 0pinión </a:t>
            </a:r>
            <a:endParaRPr lang="es-419" sz="1479"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6662533" y="9256861"/>
            <a:ext cx="573741" cy="430306"/>
          </a:xfrm>
        </p:spPr>
        <p:txBody>
          <a:bodyPr/>
          <a:lstStyle/>
          <a:p>
            <a:fld id="{6E8A0ECE-C9E2-4B32-8A0E-7D248228F9D1}" type="slidenum">
              <a:rPr lang="en-US" smtClean="0"/>
              <a:pPr/>
              <a:t>18</a:t>
            </a:fld>
            <a:endParaRPr lang="en-US" dirty="0"/>
          </a:p>
        </p:txBody>
      </p:sp>
    </p:spTree>
    <p:extLst>
      <p:ext uri="{BB962C8B-B14F-4D97-AF65-F5344CB8AC3E}">
        <p14:creationId xmlns:p14="http://schemas.microsoft.com/office/powerpoint/2010/main" val="1353396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19</a:t>
            </a:fld>
            <a:endParaRPr lang="es-419" dirty="0"/>
          </a:p>
        </p:txBody>
      </p:sp>
      <p:grpSp>
        <p:nvGrpSpPr>
          <p:cNvPr id="2" name="Group 1"/>
          <p:cNvGrpSpPr/>
          <p:nvPr/>
        </p:nvGrpSpPr>
        <p:grpSpPr>
          <a:xfrm>
            <a:off x="304800" y="5486400"/>
            <a:ext cx="6813176" cy="2975138"/>
            <a:chOff x="209470" y="5185350"/>
            <a:chExt cx="7239000" cy="3116806"/>
          </a:xfrm>
        </p:grpSpPr>
        <p:sp>
          <p:nvSpPr>
            <p:cNvPr id="6" name="Rectangle 5"/>
            <p:cNvSpPr/>
            <p:nvPr/>
          </p:nvSpPr>
          <p:spPr>
            <a:xfrm>
              <a:off x="209470" y="5185350"/>
              <a:ext cx="7239000" cy="2772915"/>
            </a:xfrm>
            <a:prstGeom prst="rect">
              <a:avLst/>
            </a:prstGeom>
            <a:noFill/>
          </p:spPr>
          <p:txBody>
            <a:bodyPr wrap="square">
              <a:spAutoFit/>
            </a:bodyPr>
            <a:lstStyle/>
            <a:p>
              <a:r>
                <a:rPr lang="es-419" sz="1400" b="1" u="sng" dirty="0" smtClean="0"/>
                <a:t>Ejemplo de respuesta para la Tarea de rendimiento</a:t>
              </a:r>
            </a:p>
            <a:p>
              <a:endParaRPr lang="es-419" sz="1100" b="1" u="sng" dirty="0" smtClean="0"/>
            </a:p>
            <a:p>
              <a:endParaRPr lang="es-419" sz="1100" b="1" u="sng" dirty="0" smtClean="0"/>
            </a:p>
            <a:p>
              <a:r>
                <a:rPr lang="es-419" sz="1200" dirty="0" smtClean="0"/>
                <a:t>Es importante para todas la aves tener alas. </a:t>
              </a:r>
            </a:p>
            <a:p>
              <a:endParaRPr lang="es-419" sz="1200" dirty="0" smtClean="0"/>
            </a:p>
            <a:p>
              <a:r>
                <a:rPr lang="es-419" sz="1200" dirty="0" smtClean="0"/>
                <a:t>Un ave necesita alas para muchas cosas.</a:t>
              </a:r>
            </a:p>
            <a:p>
              <a:endParaRPr lang="es-419" sz="1200" dirty="0" smtClean="0"/>
            </a:p>
            <a:p>
              <a:endParaRPr lang="es-419" sz="1100" b="1" u="sng" dirty="0" smtClean="0"/>
            </a:p>
            <a:p>
              <a:r>
                <a:rPr lang="es-419" sz="1200" b="1" dirty="0" smtClean="0"/>
                <a:t>Primero, </a:t>
              </a:r>
              <a:r>
                <a:rPr lang="es-419" sz="1200" dirty="0" smtClean="0"/>
                <a:t>las aves necesitan alas para volar.  </a:t>
              </a:r>
              <a:r>
                <a:rPr lang="es-419" sz="1200" b="1" dirty="0" smtClean="0"/>
                <a:t>También </a:t>
              </a:r>
              <a:r>
                <a:rPr lang="es-419" sz="1200" dirty="0" smtClean="0"/>
                <a:t>las aves necesitan alas para alejarse del peligro y hasta para nadar.  </a:t>
              </a:r>
            </a:p>
            <a:p>
              <a:endParaRPr lang="es-419" sz="1200" dirty="0" smtClean="0"/>
            </a:p>
            <a:p>
              <a:endParaRPr lang="es-419" sz="1200" dirty="0" smtClean="0"/>
            </a:p>
            <a:p>
              <a:r>
                <a:rPr lang="es-419" sz="1200" b="1" dirty="0" smtClean="0"/>
                <a:t>Por eso </a:t>
              </a:r>
              <a:r>
                <a:rPr lang="es-419" sz="1200" dirty="0" smtClean="0"/>
                <a:t>es importante que las aves tengan alas.  ¿No crees?</a:t>
              </a:r>
              <a:endParaRPr lang="es-419" sz="1100" u="sng" dirty="0" smtClean="0"/>
            </a:p>
            <a:p>
              <a:endParaRPr lang="es-419" sz="1100" dirty="0"/>
            </a:p>
          </p:txBody>
        </p:sp>
        <p:sp>
          <p:nvSpPr>
            <p:cNvPr id="7" name="TextBox 6"/>
            <p:cNvSpPr txBox="1"/>
            <p:nvPr/>
          </p:nvSpPr>
          <p:spPr>
            <a:xfrm>
              <a:off x="277058" y="5499347"/>
              <a:ext cx="1417018" cy="241824"/>
            </a:xfrm>
            <a:prstGeom prst="rect">
              <a:avLst/>
            </a:prstGeom>
            <a:solidFill>
              <a:schemeClr val="bg2"/>
            </a:solidFill>
            <a:ln w="9525">
              <a:solidFill>
                <a:schemeClr val="tx1"/>
              </a:solidFill>
            </a:ln>
          </p:spPr>
          <p:txBody>
            <a:bodyPr wrap="square" rtlCol="0">
              <a:spAutoFit/>
            </a:bodyPr>
            <a:lstStyle/>
            <a:p>
              <a:r>
                <a:rPr lang="es-419" sz="900" b="1" i="1" dirty="0" smtClean="0"/>
                <a:t>Establece la opinión</a:t>
              </a:r>
              <a:endParaRPr lang="es-419" sz="900" b="1" i="1" dirty="0"/>
            </a:p>
          </p:txBody>
        </p:sp>
        <p:sp>
          <p:nvSpPr>
            <p:cNvPr id="10" name="TextBox 9"/>
            <p:cNvSpPr txBox="1"/>
            <p:nvPr/>
          </p:nvSpPr>
          <p:spPr>
            <a:xfrm>
              <a:off x="470204" y="8060332"/>
              <a:ext cx="4790570" cy="241824"/>
            </a:xfrm>
            <a:prstGeom prst="rect">
              <a:avLst/>
            </a:prstGeom>
            <a:solidFill>
              <a:schemeClr val="bg2"/>
            </a:solidFill>
            <a:ln w="9525">
              <a:solidFill>
                <a:schemeClr val="tx1"/>
              </a:solidFill>
            </a:ln>
          </p:spPr>
          <p:txBody>
            <a:bodyPr wrap="square" rtlCol="0">
              <a:spAutoFit/>
            </a:bodyPr>
            <a:lstStyle/>
            <a:p>
              <a:r>
                <a:rPr lang="es-419" sz="900" b="1" i="1" dirty="0" smtClean="0"/>
                <a:t>El estudiante utiliza palabras de transición (primero, y, por eso…) para conectar ideas</a:t>
              </a:r>
              <a:endParaRPr lang="es-419" sz="900" b="1" i="1" dirty="0"/>
            </a:p>
          </p:txBody>
        </p:sp>
        <p:sp>
          <p:nvSpPr>
            <p:cNvPr id="11" name="TextBox 10"/>
            <p:cNvSpPr txBox="1"/>
            <p:nvPr/>
          </p:nvSpPr>
          <p:spPr>
            <a:xfrm>
              <a:off x="1925811" y="7001279"/>
              <a:ext cx="4289847" cy="241824"/>
            </a:xfrm>
            <a:prstGeom prst="rect">
              <a:avLst/>
            </a:prstGeom>
            <a:solidFill>
              <a:schemeClr val="bg2"/>
            </a:solidFill>
            <a:ln w="9525">
              <a:solidFill>
                <a:schemeClr val="tx1"/>
              </a:solidFill>
            </a:ln>
          </p:spPr>
          <p:txBody>
            <a:bodyPr wrap="square" rtlCol="0">
              <a:spAutoFit/>
            </a:bodyPr>
            <a:lstStyle/>
            <a:p>
              <a:r>
                <a:rPr lang="es-419" sz="900" b="1" i="1" dirty="0"/>
                <a:t>Utiliza vocabulario temático de los textos y una variedad de tipos de oraciones.</a:t>
              </a:r>
            </a:p>
          </p:txBody>
        </p:sp>
        <p:sp>
          <p:nvSpPr>
            <p:cNvPr id="9" name="TextBox 8"/>
            <p:cNvSpPr txBox="1"/>
            <p:nvPr/>
          </p:nvSpPr>
          <p:spPr>
            <a:xfrm>
              <a:off x="238630" y="6426275"/>
              <a:ext cx="7209840" cy="241824"/>
            </a:xfrm>
            <a:prstGeom prst="rect">
              <a:avLst/>
            </a:prstGeom>
            <a:solidFill>
              <a:schemeClr val="bg2"/>
            </a:solidFill>
            <a:ln w="9525">
              <a:solidFill>
                <a:schemeClr val="tx1"/>
              </a:solidFill>
            </a:ln>
          </p:spPr>
          <p:txBody>
            <a:bodyPr wrap="square" rtlCol="0">
              <a:spAutoFit/>
            </a:bodyPr>
            <a:lstStyle/>
            <a:p>
              <a:r>
                <a:rPr lang="es-419" sz="900" b="1" i="1" dirty="0" smtClean="0"/>
                <a:t>Hace una conexión entre las alas y el porqué el escritor (estudiante) siente que es importante para las aves tener alas, utilizando razones.  </a:t>
              </a:r>
              <a:endParaRPr lang="es-419" sz="900" b="1" i="1" dirty="0"/>
            </a:p>
          </p:txBody>
        </p:sp>
        <p:sp>
          <p:nvSpPr>
            <p:cNvPr id="39" name="TextBox 38"/>
            <p:cNvSpPr txBox="1"/>
            <p:nvPr/>
          </p:nvSpPr>
          <p:spPr>
            <a:xfrm>
              <a:off x="3430410" y="7712522"/>
              <a:ext cx="4018060" cy="241824"/>
            </a:xfrm>
            <a:prstGeom prst="rect">
              <a:avLst/>
            </a:prstGeom>
            <a:solidFill>
              <a:schemeClr val="bg2"/>
            </a:solidFill>
            <a:ln w="9525">
              <a:solidFill>
                <a:schemeClr val="tx1"/>
              </a:solidFill>
            </a:ln>
          </p:spPr>
          <p:txBody>
            <a:bodyPr wrap="square" rtlCol="0">
              <a:spAutoFit/>
            </a:bodyPr>
            <a:lstStyle/>
            <a:p>
              <a:r>
                <a:rPr lang="es-419" sz="900" b="1" i="1" dirty="0"/>
                <a:t>Tiene una conclusión clara y lógica que es consistente con el tema.</a:t>
              </a:r>
            </a:p>
          </p:txBody>
        </p:sp>
        <p:sp>
          <p:nvSpPr>
            <p:cNvPr id="21" name="TextBox 20"/>
            <p:cNvSpPr txBox="1"/>
            <p:nvPr/>
          </p:nvSpPr>
          <p:spPr>
            <a:xfrm>
              <a:off x="3353071" y="5668701"/>
              <a:ext cx="2590800" cy="392142"/>
            </a:xfrm>
            <a:prstGeom prst="rect">
              <a:avLst/>
            </a:prstGeom>
            <a:solidFill>
              <a:schemeClr val="bg2"/>
            </a:solidFill>
            <a:ln w="9525">
              <a:solidFill>
                <a:schemeClr val="tx1"/>
              </a:solidFill>
            </a:ln>
          </p:spPr>
          <p:txBody>
            <a:bodyPr wrap="square" lIns="96378" tIns="48189" rIns="96378" bIns="48189" rtlCol="0">
              <a:spAutoFit/>
            </a:bodyPr>
            <a:lstStyle/>
            <a:p>
              <a:r>
                <a:rPr lang="es-419" sz="900" b="1" i="1" dirty="0" smtClean="0"/>
                <a:t> En todo momento utiliza adecuadamente las convenciones gramaticales y  mecánicas. </a:t>
              </a:r>
              <a:endParaRPr lang="es-419" sz="900" b="1" i="1" dirty="0"/>
            </a:p>
          </p:txBody>
        </p:sp>
      </p:grpSp>
      <p:graphicFrame>
        <p:nvGraphicFramePr>
          <p:cNvPr id="12" name="Table 11"/>
          <p:cNvGraphicFramePr>
            <a:graphicFrameLocks noGrp="1"/>
          </p:cNvGraphicFramePr>
          <p:nvPr>
            <p:extLst>
              <p:ext uri="{D42A27DB-BD31-4B8C-83A1-F6EECF244321}">
                <p14:modId xmlns:p14="http://schemas.microsoft.com/office/powerpoint/2010/main" val="3155772570"/>
              </p:ext>
            </p:extLst>
          </p:nvPr>
        </p:nvGraphicFramePr>
        <p:xfrm>
          <a:off x="161925" y="158088"/>
          <a:ext cx="7000877" cy="5044970"/>
        </p:xfrm>
        <a:graphic>
          <a:graphicData uri="http://schemas.openxmlformats.org/drawingml/2006/table">
            <a:tbl>
              <a:tblPr firstRow="1" bandRow="1">
                <a:tableStyleId>{5940675A-B579-460E-94D1-54222C63F5DA}</a:tableStyleId>
              </a:tblPr>
              <a:tblGrid>
                <a:gridCol w="706301"/>
                <a:gridCol w="1417774"/>
                <a:gridCol w="1143000"/>
                <a:gridCol w="1295400"/>
                <a:gridCol w="1295400"/>
                <a:gridCol w="1143002"/>
              </a:tblGrid>
              <a:tr h="508078">
                <a:tc gridSpan="6">
                  <a:txBody>
                    <a:bodyPr/>
                    <a:lstStyle/>
                    <a:p>
                      <a:pPr marL="0" marR="0" algn="l">
                        <a:lnSpc>
                          <a:spcPct val="100000"/>
                        </a:lnSpc>
                        <a:spcBef>
                          <a:spcPts val="0"/>
                        </a:spcBef>
                        <a:spcAft>
                          <a:spcPts val="0"/>
                        </a:spcAft>
                      </a:pPr>
                      <a:r>
                        <a:rPr lang="en-US" sz="900" b="1" dirty="0" smtClean="0">
                          <a:solidFill>
                            <a:schemeClr val="tx1"/>
                          </a:solidFill>
                        </a:rPr>
                        <a:t>CCSS.ELA-LITERATURA.W.1.1</a:t>
                      </a:r>
                    </a:p>
                    <a:p>
                      <a:pPr marL="0" marR="0" algn="l" defTabSz="1018809" rtl="0" eaLnBrk="1" latinLnBrk="0" hangingPunct="1">
                        <a:lnSpc>
                          <a:spcPct val="100000"/>
                        </a:lnSpc>
                        <a:spcBef>
                          <a:spcPts val="0"/>
                        </a:spcBef>
                        <a:spcAft>
                          <a:spcPts val="0"/>
                        </a:spcAft>
                      </a:pPr>
                      <a:r>
                        <a:rPr lang="es-ES" sz="900" b="1" dirty="0" smtClean="0"/>
                        <a:t>Escriben propuestas de opinión en las cuales a. presentan el tema o título del libro sobre el cual están escribiendo, b. expresan su opinión, c. ofrecen la razón para esa opinión, y d. ofrecen cierto sentido de conclusión. </a:t>
                      </a:r>
                      <a:endParaRPr lang="es-PR" sz="900" b="1" kern="1200" noProof="0" dirty="0" smtClean="0">
                        <a:solidFill>
                          <a:schemeClr val="tx1"/>
                        </a:solidFill>
                        <a:latin typeface="+mn-lt"/>
                        <a:ea typeface="+mn-ea"/>
                        <a:cs typeface="+mn-cs"/>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593">
                <a:tc gridSpan="6">
                  <a:txBody>
                    <a:bodyPr/>
                    <a:lstStyle/>
                    <a:p>
                      <a:pPr marL="0" marR="0" algn="ctr">
                        <a:lnSpc>
                          <a:spcPct val="100000"/>
                        </a:lnSpc>
                        <a:spcBef>
                          <a:spcPts val="0"/>
                        </a:spcBef>
                        <a:spcAft>
                          <a:spcPts val="0"/>
                        </a:spcAft>
                      </a:pPr>
                      <a:r>
                        <a:rPr lang="es-PR" sz="1300" kern="1200" noProof="0" dirty="0" smtClean="0">
                          <a:effectLst/>
                        </a:rPr>
                        <a:t>Ejemplo de un puntaje de “4” en la Tarea de rendimiento: Composición de un escrito</a:t>
                      </a:r>
                      <a:r>
                        <a:rPr lang="es-PR" sz="1300" kern="1200" baseline="0" noProof="0" dirty="0" smtClean="0">
                          <a:effectLst/>
                        </a:rPr>
                        <a:t> de opinión</a:t>
                      </a:r>
                      <a:endParaRPr lang="es-PR" sz="1300" kern="1200" noProof="0" dirty="0" smtClean="0">
                        <a:effectLst/>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1222">
                <a:tc rowSpan="2">
                  <a:txBody>
                    <a:bodyPr/>
                    <a:lstStyle/>
                    <a:p>
                      <a:pPr marL="0" marR="0" algn="ctr">
                        <a:lnSpc>
                          <a:spcPct val="115000"/>
                        </a:lnSpc>
                        <a:spcBef>
                          <a:spcPts val="0"/>
                        </a:spcBef>
                        <a:spcAft>
                          <a:spcPts val="0"/>
                        </a:spcAft>
                      </a:pPr>
                      <a:r>
                        <a:rPr lang="x-none" sz="1200" b="1" noProof="0" dirty="0" smtClean="0">
                          <a:solidFill>
                            <a:srgbClr val="000000"/>
                          </a:solidFill>
                          <a:latin typeface="+mn-lt"/>
                          <a:ea typeface="Times New Roman"/>
                          <a:cs typeface="Times New Roman"/>
                        </a:rPr>
                        <a:t>Puntaje</a:t>
                      </a:r>
                      <a:endParaRPr lang="x-none" sz="1200" noProof="0" dirty="0">
                        <a:latin typeface="+mn-lt"/>
                        <a:ea typeface="Calibri"/>
                        <a:cs typeface="Times New Roman"/>
                      </a:endParaRPr>
                    </a:p>
                  </a:txBody>
                  <a:tcPr marL="89962" marR="27856" marT="0" marB="0" anchor="ct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chemeClr val="accent5">
                        <a:lumMod val="75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rgbClr val="05AF0D"/>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chemeClr val="accent6">
                        <a:lumMod val="40000"/>
                        <a:lumOff val="60000"/>
                      </a:schemeClr>
                    </a:solidFill>
                  </a:tcPr>
                </a:tc>
              </a:tr>
              <a:tr h="431222">
                <a:tc vMerge="1">
                  <a:txBody>
                    <a:bodyPr/>
                    <a:lstStyle/>
                    <a:p>
                      <a:endParaRPr lang="en-US"/>
                    </a:p>
                  </a:txBody>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chemeClr val="accent5">
                        <a:lumMod val="60000"/>
                        <a:lumOff val="40000"/>
                      </a:schemeClr>
                    </a:solidFill>
                  </a:tcPr>
                </a:tc>
                <a:tc>
                  <a:txBody>
                    <a:bodyPr/>
                    <a:lstStyle/>
                    <a:p>
                      <a:pPr algn="ctr"/>
                      <a:r>
                        <a:rPr lang="x-none" sz="1200" b="1" noProof="0" dirty="0" smtClean="0">
                          <a:effectLst>
                            <a:outerShdw blurRad="38100" dist="38100" dir="2700000" algn="tl">
                              <a:srgbClr val="000000">
                                <a:alpha val="43137"/>
                              </a:srgbClr>
                            </a:outerShdw>
                          </a:effectLst>
                          <a:latin typeface="+mn-lt"/>
                        </a:rPr>
                        <a:t>Organización</a:t>
                      </a:r>
                      <a:endParaRPr lang="x-none" sz="1200" b="1" noProof="0" dirty="0">
                        <a:effectLst>
                          <a:outerShdw blurRad="38100" dist="38100" dir="2700000" algn="tl">
                            <a:srgbClr val="000000">
                              <a:alpha val="43137"/>
                            </a:srgbClr>
                          </a:outerShdw>
                        </a:effectLst>
                        <a:latin typeface="+mn-lt"/>
                      </a:endParaRPr>
                    </a:p>
                  </a:txBody>
                  <a:tcPr marL="89962" marR="27856" marT="0" marB="0" anchor="ctr">
                    <a:solidFill>
                      <a:schemeClr val="accent5">
                        <a:lumMod val="60000"/>
                        <a:lumOff val="40000"/>
                      </a:schemeClr>
                    </a:solidFill>
                  </a:tcPr>
                </a:tc>
                <a:tc>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x-none"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rgbClr val="0EF677"/>
                    </a:solidFill>
                  </a:tcPr>
                </a:tc>
                <a:tc>
                  <a:txBody>
                    <a:bodyPr/>
                    <a:lstStyle/>
                    <a:p>
                      <a:pPr marL="0" marR="0" algn="ctr">
                        <a:lnSpc>
                          <a:spcPct val="115000"/>
                        </a:lnSpc>
                        <a:spcBef>
                          <a:spcPts val="0"/>
                        </a:spcBef>
                        <a:spcAft>
                          <a:spcPts val="0"/>
                        </a:spcAft>
                      </a:pPr>
                      <a:r>
                        <a:rPr lang="es-PR"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PR"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solidFill>
                      <a:srgbClr val="0EF677"/>
                    </a:solidFill>
                  </a:tcPr>
                </a:tc>
                <a:tc vMerge="1">
                  <a:txBody>
                    <a:bodyPr/>
                    <a:lstStyle/>
                    <a:p>
                      <a:endParaRPr lang="en-US"/>
                    </a:p>
                  </a:txBody>
                  <a:tcPr>
                    <a:solidFill>
                      <a:schemeClr val="accent6">
                        <a:lumMod val="20000"/>
                        <a:lumOff val="80000"/>
                      </a:schemeClr>
                    </a:solidFill>
                  </a:tcPr>
                </a:tc>
              </a:tr>
              <a:tr h="1580606">
                <a:tc>
                  <a:txBody>
                    <a:bodyPr/>
                    <a:lstStyle/>
                    <a:p>
                      <a:pPr marL="0" marR="0" algn="ctr">
                        <a:lnSpc>
                          <a:spcPct val="115000"/>
                        </a:lnSpc>
                        <a:spcBef>
                          <a:spcPts val="0"/>
                        </a:spcBef>
                        <a:spcAft>
                          <a:spcPts val="0"/>
                        </a:spcAft>
                      </a:pPr>
                      <a:r>
                        <a:rPr lang="x-none"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endParaRPr lang="en-US"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algn="ctr">
                        <a:lnSpc>
                          <a:spcPct val="115000"/>
                        </a:lnSpc>
                        <a:spcBef>
                          <a:spcPts val="0"/>
                        </a:spcBef>
                        <a:spcAft>
                          <a:spcPts val="0"/>
                        </a:spcAft>
                      </a:pPr>
                      <a:r>
                        <a:rPr lang="en-US" sz="1400" b="1" noProof="0" dirty="0" err="1" smtClean="0">
                          <a:solidFill>
                            <a:srgbClr val="000000"/>
                          </a:solidFill>
                          <a:effectLst>
                            <a:outerShdw blurRad="38100" dist="38100" dir="2700000" algn="tl">
                              <a:srgbClr val="000000">
                                <a:alpha val="43137"/>
                              </a:srgbClr>
                            </a:outerShdw>
                          </a:effectLst>
                          <a:latin typeface="+mn-lt"/>
                          <a:ea typeface="Times New Roman"/>
                          <a:cs typeface="Times New Roman"/>
                        </a:rPr>
                        <a:t>rúbrica</a:t>
                      </a:r>
                      <a:endParaRPr lang="x-none" sz="14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1240" marR="28252" marT="0" marB="0" anchor="ctr"/>
                </a:tc>
                <a:tc>
                  <a:txBody>
                    <a:bodyPr/>
                    <a:lstStyle/>
                    <a:p>
                      <a:pPr algn="l"/>
                      <a:r>
                        <a:rPr lang="es-419" sz="900" baseline="0" noProof="0" dirty="0" smtClean="0">
                          <a:latin typeface="+mn-lt"/>
                        </a:rPr>
                        <a:t>Utiliza una combinación de dibujos, dictados y escritura (K) para redactar</a:t>
                      </a:r>
                    </a:p>
                    <a:p>
                      <a:pPr algn="l"/>
                      <a:endParaRPr lang="es-419" sz="900" baseline="0" noProof="0" dirty="0" smtClean="0">
                        <a:latin typeface="+mn-lt"/>
                      </a:endParaRPr>
                    </a:p>
                    <a:p>
                      <a:pPr algn="l"/>
                      <a:r>
                        <a:rPr lang="es-419" sz="900" baseline="0" noProof="0" dirty="0" smtClean="0">
                          <a:latin typeface="+mn-lt"/>
                        </a:rPr>
                        <a:t>Explica algo más sobre el tema</a:t>
                      </a:r>
                    </a:p>
                    <a:p>
                      <a:pPr algn="l"/>
                      <a:r>
                        <a:rPr lang="es-419" sz="900" b="1" baseline="0" noProof="0" dirty="0" smtClean="0">
                          <a:latin typeface="+mn-lt"/>
                        </a:rPr>
                        <a:t>O</a:t>
                      </a:r>
                    </a:p>
                    <a:p>
                      <a:pPr algn="l"/>
                      <a:r>
                        <a:rPr lang="es-419" sz="900" baseline="0" noProof="0" dirty="0" smtClean="0">
                          <a:latin typeface="+mn-lt"/>
                        </a:rPr>
                        <a:t>Hace una conexión entre el tema y una idea o ideas más amplias </a:t>
                      </a:r>
                      <a:endParaRPr lang="es-419" sz="900" noProof="0" dirty="0">
                        <a:effectLst/>
                        <a:latin typeface="+mn-lt"/>
                        <a:ea typeface="Calibri"/>
                        <a:cs typeface="Times New Roman"/>
                      </a:endParaRPr>
                    </a:p>
                  </a:txBody>
                  <a:tcPr marL="27372" marR="0" marT="0" marB="0">
                    <a:noFill/>
                  </a:tcPr>
                </a:tc>
                <a:tc>
                  <a:txBody>
                    <a:bodyPr/>
                    <a:lstStyle/>
                    <a:p>
                      <a:pPr algn="l"/>
                      <a:r>
                        <a:rPr lang="es-419" sz="900" baseline="0" noProof="0" dirty="0" smtClean="0">
                          <a:latin typeface="+mn-lt"/>
                        </a:rPr>
                        <a:t>La introducción, el cuerpo del contenido y la conclusión, apoyan el enfoque y la razón o razones </a:t>
                      </a:r>
                    </a:p>
                    <a:p>
                      <a:pPr algn="l"/>
                      <a:endParaRPr lang="es-419" sz="900" baseline="0" noProof="0" dirty="0" smtClean="0">
                        <a:solidFill>
                          <a:srgbClr val="000000"/>
                        </a:solidFill>
                        <a:latin typeface="+mn-lt"/>
                        <a:ea typeface="Calibri"/>
                        <a:cs typeface="Franklin Gothic Book"/>
                      </a:endParaRPr>
                    </a:p>
                    <a:p>
                      <a:pPr algn="l"/>
                      <a:r>
                        <a:rPr lang="es-419" sz="900" baseline="0" noProof="0" dirty="0" smtClean="0">
                          <a:solidFill>
                            <a:srgbClr val="000000"/>
                          </a:solidFill>
                          <a:latin typeface="+mn-lt"/>
                          <a:ea typeface="Calibri"/>
                          <a:cs typeface="Franklin Gothic Book"/>
                        </a:rPr>
                        <a:t>Utiliza varias transiciones apropiadas (por ejemplo: porque, ya que, y, también, por ejemplo, desde) para conectar ideas</a:t>
                      </a:r>
                      <a:endParaRPr lang="es-419" sz="900" noProof="0" dirty="0">
                        <a:solidFill>
                          <a:srgbClr val="000000"/>
                        </a:solidFill>
                        <a:latin typeface="+mn-lt"/>
                        <a:ea typeface="Calibri"/>
                        <a:cs typeface="Franklin Gothic Book"/>
                      </a:endParaRPr>
                    </a:p>
                  </a:txBody>
                  <a:tcPr marL="27372" marR="0" marT="0" marB="0">
                    <a:noFill/>
                  </a:tcPr>
                </a:tc>
                <a:tc>
                  <a:txBody>
                    <a:bodyPr/>
                    <a:lstStyle/>
                    <a:p>
                      <a:pPr algn="l"/>
                      <a:r>
                        <a:rPr lang="es-419" sz="900" baseline="0" noProof="0" dirty="0" smtClean="0">
                          <a:latin typeface="+mn-lt"/>
                        </a:rPr>
                        <a:t>Elabora utilizando una variedad de detalles relevantes, ejemplos, citas, etc. para apoyar el enfoque (opinión) o explicar razones</a:t>
                      </a:r>
                    </a:p>
                    <a:p>
                      <a:pPr algn="l"/>
                      <a:endParaRPr lang="es-419" sz="900" baseline="0" noProof="0" dirty="0" smtClean="0">
                        <a:latin typeface="+mn-lt"/>
                      </a:endParaRPr>
                    </a:p>
                    <a:p>
                      <a:pPr algn="l"/>
                      <a:r>
                        <a:rPr lang="es-419" sz="900" baseline="0" noProof="0" dirty="0" smtClean="0">
                          <a:latin typeface="+mn-lt"/>
                        </a:rPr>
                        <a:t>Podría utilizar lenguaje figurativo (por ejemplo: imágenes sensoriales  o imaginería, símil, exageración)</a:t>
                      </a:r>
                    </a:p>
                  </a:txBody>
                  <a:tcPr marL="27372" marR="0" marT="0" marB="0">
                    <a:noFill/>
                  </a:tcPr>
                </a:tc>
                <a:tc>
                  <a:txBody>
                    <a:bodyPr/>
                    <a:lstStyle/>
                    <a:p>
                      <a:pPr algn="l"/>
                      <a:r>
                        <a:rPr lang="es-PR" sz="900" baseline="0" noProof="0" dirty="0" smtClean="0">
                          <a:latin typeface="+mn-lt"/>
                        </a:rPr>
                        <a:t>Escoge palabras y frases para causar un efecto (por ejemplo: un vocabulario preciso, concreto,  sensorial)</a:t>
                      </a:r>
                    </a:p>
                    <a:p>
                      <a:pPr algn="l"/>
                      <a:endParaRPr lang="es-PR" sz="900" baseline="0" noProof="0" dirty="0" smtClean="0">
                        <a:latin typeface="+mn-lt"/>
                      </a:endParaRPr>
                    </a:p>
                    <a:p>
                      <a:pPr algn="l"/>
                      <a:r>
                        <a:rPr lang="es-PR" sz="900" baseline="0" noProof="0" dirty="0" smtClean="0">
                          <a:latin typeface="+mn-lt"/>
                        </a:rPr>
                        <a:t>Utiliza una variedad de oraciones (simples, compuestas, con frases preposicionales)</a:t>
                      </a:r>
                    </a:p>
                  </a:txBody>
                  <a:tcPr marL="27372" marR="0" marT="0" marB="0">
                    <a:noFill/>
                  </a:tcPr>
                </a:tc>
                <a:tc>
                  <a:txBody>
                    <a:bodyPr/>
                    <a:lstStyle/>
                    <a:p>
                      <a:pPr algn="l"/>
                      <a:r>
                        <a:rPr lang="x-none" sz="900" baseline="0" noProof="0" dirty="0" smtClean="0">
                          <a:latin typeface="+mn-lt"/>
                        </a:rPr>
                        <a:t>Edita con el apoyo de compañeros</a:t>
                      </a:r>
                      <a:r>
                        <a:rPr lang="en-US" sz="900" baseline="0" noProof="0" dirty="0" smtClean="0">
                          <a:latin typeface="+mn-lt"/>
                        </a:rPr>
                        <a:t>/</a:t>
                      </a:r>
                      <a:r>
                        <a:rPr lang="x-none" sz="900" baseline="0" noProof="0" dirty="0" smtClean="0">
                          <a:latin typeface="+mn-lt"/>
                        </a:rPr>
                        <a:t>recursos</a:t>
                      </a:r>
                      <a:endParaRPr lang="en-US" sz="900" baseline="0" noProof="0" dirty="0" smtClean="0">
                        <a:latin typeface="+mn-lt"/>
                      </a:endParaRPr>
                    </a:p>
                    <a:p>
                      <a:pPr algn="l"/>
                      <a:endParaRPr lang="x-none" sz="900" baseline="0" noProof="0" dirty="0" smtClean="0">
                        <a:latin typeface="+mn-lt"/>
                      </a:endParaRPr>
                    </a:p>
                    <a:p>
                      <a:pPr algn="l"/>
                      <a:r>
                        <a:rPr lang="es-ES_tradnl" sz="900" baseline="0" noProof="0" dirty="0" smtClean="0">
                          <a:latin typeface="+mn-lt"/>
                        </a:rPr>
                        <a:t>Tiene pocos o ningún error en gramática, en el uso de palabras o en la mecánica, de acuerdo al grado</a:t>
                      </a:r>
                      <a:endParaRPr lang="es-ES_tradnl" sz="900" b="0" i="0" u="none" strike="noStrike" noProof="0" dirty="0" smtClean="0">
                        <a:solidFill>
                          <a:srgbClr val="000000"/>
                        </a:solidFill>
                        <a:latin typeface="+mn-lt"/>
                      </a:endParaRPr>
                    </a:p>
                  </a:txBody>
                  <a:tcPr marL="27372" marR="0" marT="0" marB="0">
                    <a:noFill/>
                  </a:tcPr>
                </a:tc>
              </a:tr>
              <a:tr h="1673576">
                <a:tc>
                  <a:txBody>
                    <a:bodyPr/>
                    <a:lstStyle/>
                    <a:p>
                      <a:pPr marL="0" marR="0" algn="ctr">
                        <a:lnSpc>
                          <a:spcPct val="100000"/>
                        </a:lnSpc>
                        <a:spcBef>
                          <a:spcPts val="0"/>
                        </a:spcBef>
                        <a:spcAft>
                          <a:spcPts val="0"/>
                        </a:spcAft>
                      </a:pPr>
                      <a:r>
                        <a:rPr lang="es-PR" sz="900" b="1" kern="1200" noProof="0" dirty="0" smtClean="0">
                          <a:effectLst>
                            <a:outerShdw blurRad="38100" dist="38100" dir="2700000" algn="tl">
                              <a:srgbClr val="000000">
                                <a:alpha val="43137"/>
                              </a:srgbClr>
                            </a:outerShdw>
                          </a:effectLst>
                        </a:rPr>
                        <a:t>Explicación del puntaje del estudiante</a:t>
                      </a:r>
                      <a:endParaRPr lang="es-PR" sz="900" b="1" noProof="0" dirty="0">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s-PR" sz="1000" noProof="0" dirty="0" smtClean="0">
                          <a:solidFill>
                            <a:schemeClr val="tx1"/>
                          </a:solidFill>
                          <a:effectLst/>
                        </a:rPr>
                        <a:t>El estudiante establece una opinión y conecta la opinión con el tema: “¿Es importante para las aves tener alas?”</a:t>
                      </a:r>
                      <a:endParaRPr lang="es-PR" sz="900" noProof="0" dirty="0">
                        <a:solidFill>
                          <a:schemeClr val="tx1"/>
                        </a:solidFill>
                        <a:effectLst/>
                        <a:latin typeface="Calibri"/>
                        <a:ea typeface="Calibri"/>
                        <a:cs typeface="Times New Roman"/>
                      </a:endParaRPr>
                    </a:p>
                  </a:txBody>
                  <a:tcPr marL="97155" marR="77004" marT="38502" marB="38502">
                    <a:noFill/>
                  </a:tcPr>
                </a:tc>
                <a:tc>
                  <a:txBody>
                    <a:bodyPr/>
                    <a:lstStyle/>
                    <a:p>
                      <a:pPr marL="0" marR="0">
                        <a:lnSpc>
                          <a:spcPct val="100000"/>
                        </a:lnSpc>
                        <a:spcBef>
                          <a:spcPts val="0"/>
                        </a:spcBef>
                        <a:spcAft>
                          <a:spcPts val="0"/>
                        </a:spcAft>
                      </a:pPr>
                      <a:r>
                        <a:rPr lang="es-PR" sz="1000" noProof="0" dirty="0" smtClean="0">
                          <a:solidFill>
                            <a:schemeClr val="tx1"/>
                          </a:solidFill>
                          <a:effectLst/>
                        </a:rPr>
                        <a:t>El estudiante desarrolla progresivamente</a:t>
                      </a:r>
                      <a:r>
                        <a:rPr lang="es-PR" sz="1000" baseline="0" noProof="0" dirty="0" smtClean="0">
                          <a:solidFill>
                            <a:schemeClr val="tx1"/>
                          </a:solidFill>
                          <a:effectLst/>
                        </a:rPr>
                        <a:t> su artículo de</a:t>
                      </a:r>
                      <a:r>
                        <a:rPr lang="es-PR" sz="1000" noProof="0" dirty="0" smtClean="0">
                          <a:solidFill>
                            <a:schemeClr val="tx1"/>
                          </a:solidFill>
                          <a:effectLst/>
                        </a:rPr>
                        <a:t> opinión utilizando</a:t>
                      </a:r>
                      <a:r>
                        <a:rPr lang="es-PR" sz="1000" baseline="0" noProof="0" dirty="0" smtClean="0">
                          <a:solidFill>
                            <a:schemeClr val="tx1"/>
                          </a:solidFill>
                          <a:effectLst/>
                        </a:rPr>
                        <a:t> </a:t>
                      </a:r>
                      <a:r>
                        <a:rPr lang="es-PR" sz="1000" noProof="0" dirty="0" smtClean="0">
                          <a:solidFill>
                            <a:schemeClr val="tx1"/>
                          </a:solidFill>
                          <a:effectLst/>
                        </a:rPr>
                        <a:t>palabras de transición (primero, y,</a:t>
                      </a:r>
                      <a:r>
                        <a:rPr lang="es-PR" sz="1000" baseline="0" noProof="0" dirty="0" smtClean="0">
                          <a:solidFill>
                            <a:schemeClr val="tx1"/>
                          </a:solidFill>
                          <a:effectLst/>
                        </a:rPr>
                        <a:t> por eso</a:t>
                      </a:r>
                      <a:r>
                        <a:rPr lang="es-PR" sz="1000" noProof="0" dirty="0" smtClean="0">
                          <a:solidFill>
                            <a:schemeClr val="tx1"/>
                          </a:solidFill>
                          <a:effectLst/>
                        </a:rPr>
                        <a:t>) para conectar ideas.</a:t>
                      </a:r>
                      <a:endParaRPr lang="es-PR" sz="900" noProof="0" dirty="0">
                        <a:solidFill>
                          <a:schemeClr val="tx1"/>
                        </a:solidFill>
                        <a:effectLst/>
                        <a:latin typeface="Calibri"/>
                        <a:ea typeface="Calibri"/>
                        <a:cs typeface="Times New Roman"/>
                      </a:endParaRPr>
                    </a:p>
                  </a:txBody>
                  <a:tcPr marL="97155" marR="77004" marT="38502" marB="38502">
                    <a:noFill/>
                  </a:tcPr>
                </a:tc>
                <a:tc>
                  <a:txBody>
                    <a:bodyPr/>
                    <a:lstStyle/>
                    <a:p>
                      <a:pPr marL="0" marR="0">
                        <a:lnSpc>
                          <a:spcPct val="100000"/>
                        </a:lnSpc>
                        <a:spcBef>
                          <a:spcPts val="0"/>
                        </a:spcBef>
                        <a:spcAft>
                          <a:spcPts val="0"/>
                        </a:spcAft>
                      </a:pPr>
                      <a:r>
                        <a:rPr lang="es-PR" sz="1000" noProof="0" dirty="0" smtClean="0">
                          <a:solidFill>
                            <a:schemeClr val="tx1"/>
                          </a:solidFill>
                          <a:effectLst/>
                        </a:rPr>
                        <a:t>El estudiante profundiza en el tema del porqué las aves deben tener alas, utilizando detalles concretos (razones).</a:t>
                      </a:r>
                      <a:endParaRPr lang="es-PR" sz="900" noProof="0" dirty="0">
                        <a:solidFill>
                          <a:schemeClr val="tx1"/>
                        </a:solidFill>
                        <a:effectLst/>
                        <a:latin typeface="Calibri"/>
                        <a:ea typeface="Calibri"/>
                        <a:cs typeface="Times New Roman"/>
                      </a:endParaRPr>
                    </a:p>
                  </a:txBody>
                  <a:tcPr marL="97155" marR="77004" marT="38502" marB="38502">
                    <a:noFill/>
                  </a:tcPr>
                </a:tc>
                <a:tc>
                  <a:txBody>
                    <a:bodyPr/>
                    <a:lstStyle/>
                    <a:p>
                      <a:pPr marL="0" marR="0">
                        <a:lnSpc>
                          <a:spcPct val="100000"/>
                        </a:lnSpc>
                        <a:spcBef>
                          <a:spcPts val="0"/>
                        </a:spcBef>
                        <a:spcAft>
                          <a:spcPts val="0"/>
                        </a:spcAft>
                      </a:pPr>
                      <a:r>
                        <a:rPr lang="es-PR" sz="1000" noProof="0" dirty="0" smtClean="0">
                          <a:solidFill>
                            <a:schemeClr val="tx1"/>
                          </a:solidFill>
                          <a:effectLst/>
                        </a:rPr>
                        <a:t>La voz del estudiante demuestra conocimiento sobre</a:t>
                      </a:r>
                      <a:r>
                        <a:rPr lang="es-PR" sz="1000" baseline="0" noProof="0" dirty="0" smtClean="0">
                          <a:solidFill>
                            <a:schemeClr val="tx1"/>
                          </a:solidFill>
                          <a:effectLst/>
                        </a:rPr>
                        <a:t> la información</a:t>
                      </a:r>
                      <a:r>
                        <a:rPr lang="es-PR" sz="1000" noProof="0" dirty="0" smtClean="0">
                          <a:solidFill>
                            <a:schemeClr val="tx1"/>
                          </a:solidFill>
                          <a:effectLst/>
                        </a:rPr>
                        <a:t>. El estudiante utiliza </a:t>
                      </a:r>
                      <a:r>
                        <a:rPr lang="es-PR" sz="1000" b="1" noProof="0" dirty="0" smtClean="0">
                          <a:solidFill>
                            <a:schemeClr val="tx1"/>
                          </a:solidFill>
                          <a:effectLst/>
                        </a:rPr>
                        <a:t>vocabulario preciso </a:t>
                      </a:r>
                      <a:r>
                        <a:rPr lang="es-PR" sz="1000" noProof="0" dirty="0" smtClean="0">
                          <a:solidFill>
                            <a:schemeClr val="tx1"/>
                          </a:solidFill>
                          <a:effectLst/>
                        </a:rPr>
                        <a:t>(alas, peligro, nadando) y una </a:t>
                      </a:r>
                      <a:r>
                        <a:rPr lang="es-PR" sz="1000" b="1" noProof="0" dirty="0" smtClean="0">
                          <a:solidFill>
                            <a:schemeClr val="tx1"/>
                          </a:solidFill>
                          <a:effectLst/>
                        </a:rPr>
                        <a:t>variedad de estructuras de oraciones.</a:t>
                      </a:r>
                      <a:endParaRPr lang="es-PR" sz="900" b="1" noProof="0" dirty="0">
                        <a:solidFill>
                          <a:schemeClr val="tx1"/>
                        </a:solidFill>
                        <a:effectLst/>
                        <a:latin typeface="Calibri"/>
                        <a:ea typeface="Calibri"/>
                        <a:cs typeface="Times New Roman"/>
                      </a:endParaRPr>
                    </a:p>
                  </a:txBody>
                  <a:tcPr marL="97155" marR="77004" marT="38502" marB="38502">
                    <a:no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PR" sz="1000" b="0" noProof="0" dirty="0" smtClean="0">
                          <a:solidFill>
                            <a:schemeClr val="tx1"/>
                          </a:solidFill>
                          <a:effectLst/>
                          <a:latin typeface="+mn-lt"/>
                          <a:ea typeface="Calibri"/>
                          <a:cs typeface="Times New Roman"/>
                        </a:rPr>
                        <a:t>El estudiante tiene pocos o ningún error en gramática, en el uso de palabras o en la mecánica, de acuerdo al grado.</a:t>
                      </a:r>
                      <a:r>
                        <a:rPr lang="es-PR" sz="1000" b="0" baseline="0" noProof="0" dirty="0" smtClean="0">
                          <a:solidFill>
                            <a:schemeClr val="tx1"/>
                          </a:solidFill>
                          <a:effectLst/>
                          <a:latin typeface="+mn-lt"/>
                          <a:ea typeface="Calibri"/>
                          <a:cs typeface="Times New Roman"/>
                        </a:rPr>
                        <a:t>  </a:t>
                      </a:r>
                      <a:endParaRPr lang="es-PR" sz="900" b="1" i="0" noProof="0" dirty="0">
                        <a:solidFill>
                          <a:schemeClr val="tx1"/>
                        </a:solidFill>
                        <a:effectLst/>
                        <a:latin typeface="Calibri"/>
                        <a:ea typeface="Calibri"/>
                        <a:cs typeface="Times New Roman"/>
                      </a:endParaRPr>
                    </a:p>
                  </a:txBody>
                  <a:tcPr marL="97155" marR="77004" marT="38502" marB="38502">
                    <a:noFill/>
                  </a:tcPr>
                </a:tc>
              </a:tr>
            </a:tbl>
          </a:graphicData>
        </a:graphic>
      </p:graphicFrame>
    </p:spTree>
    <p:extLst>
      <p:ext uri="{BB962C8B-B14F-4D97-AF65-F5344CB8AC3E}">
        <p14:creationId xmlns:p14="http://schemas.microsoft.com/office/powerpoint/2010/main" val="329133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1012847"/>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s-419" sz="5400" b="1" cap="none" spc="0" dirty="0" smtClean="0">
                  <a:ln w="11430"/>
                  <a:effectLst>
                    <a:outerShdw blurRad="80000" dist="40000" dir="5040000" algn="tl">
                      <a:srgbClr val="000000">
                        <a:alpha val="30000"/>
                      </a:srgbClr>
                    </a:outerShdw>
                  </a:effectLst>
                </a:rPr>
                <a:t>1</a:t>
              </a:r>
              <a:r>
                <a:rPr lang="es-419" sz="5400" b="1" baseline="30000" dirty="0" smtClean="0">
                  <a:ln w="11430"/>
                  <a:effectLst>
                    <a:outerShdw blurRad="80000" dist="40000" dir="5040000" algn="tl">
                      <a:srgbClr val="000000">
                        <a:alpha val="30000"/>
                      </a:srgbClr>
                    </a:outerShdw>
                  </a:effectLst>
                </a:rPr>
                <a:t>ro</a:t>
              </a:r>
              <a:endParaRPr lang="es-419"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062192204"/>
              </p:ext>
            </p:extLst>
          </p:nvPr>
        </p:nvGraphicFramePr>
        <p:xfrm>
          <a:off x="1137922" y="6149132"/>
          <a:ext cx="5802206"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538478"/>
                <a:gridCol w="2566288"/>
                <a:gridCol w="2123442"/>
                <a:gridCol w="573998"/>
              </a:tblGrid>
              <a:tr h="272034">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100" b="1" noProof="0" dirty="0" smtClean="0"/>
                        <a:t>Escrito de opinión y Lenguaje </a:t>
                      </a:r>
                    </a:p>
                  </a:txBody>
                  <a:tcPr marL="97536" marR="97536" marT="48006" marB="48006">
                    <a:no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solidFill>
                            <a:schemeClr val="tx1"/>
                          </a:solidFill>
                        </a:rPr>
                        <a:t>Objetivos</a:t>
                      </a:r>
                      <a:endParaRPr lang="es-419" sz="1100" b="1" noProof="0"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s-419" sz="1100" b="1" noProof="0" dirty="0" smtClean="0"/>
                        <a:t>Estándares</a:t>
                      </a:r>
                      <a:endParaRPr lang="es-419"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90945">
                <a:tc>
                  <a:txBody>
                    <a:bodyPr/>
                    <a:lstStyle/>
                    <a:p>
                      <a:r>
                        <a:rPr lang="en-US" sz="1200" b="0" dirty="0" smtClean="0">
                          <a:solidFill>
                            <a:schemeClr val="tx1"/>
                          </a:solidFill>
                        </a:rPr>
                        <a:t>6a</a:t>
                      </a:r>
                      <a:endParaRPr lang="en-US" sz="1200" b="0" dirty="0">
                        <a:solidFill>
                          <a:schemeClr val="tx1"/>
                        </a:solidFill>
                      </a:endParaRPr>
                    </a:p>
                  </a:txBody>
                  <a:tcPr marL="103632" marR="103632" marT="50292" marB="50292">
                    <a:solidFill>
                      <a:srgbClr val="FFFFCC"/>
                    </a:solidFill>
                  </a:tcPr>
                </a:tc>
                <a:tc>
                  <a:txBody>
                    <a:bodyPr/>
                    <a:lstStyle/>
                    <a:p>
                      <a:r>
                        <a:rPr lang="es-ES" sz="1200" b="1" noProof="0" dirty="0" smtClean="0"/>
                        <a:t>Escrito breve</a:t>
                      </a:r>
                      <a:r>
                        <a:rPr lang="es-ES" sz="1200" b="1" baseline="0" noProof="0" dirty="0" smtClean="0"/>
                        <a:t> de opinión</a:t>
                      </a:r>
                      <a:endParaRPr lang="es-ES" sz="1200" b="1" noProof="0" dirty="0"/>
                    </a:p>
                  </a:txBody>
                  <a:tcPr marL="103632" marR="103632" marT="50292" marB="50292">
                    <a:solidFill>
                      <a:srgbClr val="FFFFCC"/>
                    </a:solidFill>
                  </a:tcPr>
                </a:tc>
                <a:tc>
                  <a:txBody>
                    <a:bodyPr/>
                    <a:lstStyle/>
                    <a:p>
                      <a:r>
                        <a:rPr lang="en-US" sz="1100" b="1" dirty="0" smtClean="0"/>
                        <a:t>W.1.1a,</a:t>
                      </a:r>
                      <a:r>
                        <a:rPr lang="en-US" sz="1100" b="1" baseline="0" dirty="0" smtClean="0"/>
                        <a:t> W.1.1b,  W.1.1c, W.1.1d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200" b="0" dirty="0" smtClean="0">
                          <a:solidFill>
                            <a:schemeClr val="tx1"/>
                          </a:solidFill>
                        </a:rPr>
                        <a:t>6b</a:t>
                      </a:r>
                      <a:endParaRPr lang="en-US" sz="1200" b="0" dirty="0">
                        <a:solidFill>
                          <a:schemeClr val="tx1"/>
                        </a:solidFill>
                      </a:endParaRPr>
                    </a:p>
                  </a:txBody>
                  <a:tcPr marL="103632" marR="103632" marT="50292" marB="50292">
                    <a:solidFill>
                      <a:srgbClr val="FFFFCC"/>
                    </a:solidFill>
                  </a:tcPr>
                </a:tc>
                <a:tc>
                  <a:txBody>
                    <a:bodyPr/>
                    <a:lstStyle/>
                    <a:p>
                      <a:r>
                        <a:rPr lang="es-ES" sz="1200" b="1" noProof="0" dirty="0" smtClean="0"/>
                        <a:t>Escribir-Revisar:</a:t>
                      </a:r>
                      <a:r>
                        <a:rPr lang="es-ES" sz="1200" b="1" baseline="0" noProof="0" dirty="0" smtClean="0"/>
                        <a:t> Escrito de opinión</a:t>
                      </a:r>
                      <a:endParaRPr lang="es-ES" sz="1200" b="1" noProof="0" dirty="0"/>
                    </a:p>
                  </a:txBody>
                  <a:tcPr marL="103632" marR="103632" marT="50292" marB="50292">
                    <a:solidFill>
                      <a:srgbClr val="FFFFCC"/>
                    </a:solidFill>
                  </a:tcPr>
                </a:tc>
                <a:tc>
                  <a:txBody>
                    <a:bodyPr/>
                    <a:lstStyle/>
                    <a:p>
                      <a:r>
                        <a:rPr lang="en-US" sz="1100" b="1" dirty="0" smtClean="0"/>
                        <a:t>W.1.1a,</a:t>
                      </a:r>
                      <a:r>
                        <a:rPr lang="en-US" sz="1100" b="1" baseline="0" dirty="0" smtClean="0"/>
                        <a:t> W.1.1b,  W.1.1c, W.3.1d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solidFill>
                            <a:schemeClr val="tx1"/>
                          </a:solidFill>
                        </a:rPr>
                        <a:t>2</a:t>
                      </a:r>
                    </a:p>
                  </a:txBody>
                  <a:tcPr marL="97536" marR="97536" marT="48006" marB="48006">
                    <a:solidFill>
                      <a:srgbClr val="FFFFCC"/>
                    </a:solidFill>
                  </a:tcPr>
                </a:tc>
                <a:tc>
                  <a:txBody>
                    <a:bodyPr/>
                    <a:lstStyle/>
                    <a:p>
                      <a:r>
                        <a:rPr lang="es-ES" sz="1200" b="1" noProof="0" dirty="0" smtClean="0"/>
                        <a:t>Composición</a:t>
                      </a:r>
                      <a:r>
                        <a:rPr lang="es-ES" sz="1200" b="1" baseline="0" noProof="0" dirty="0" smtClean="0"/>
                        <a:t> completa de opinión</a:t>
                      </a:r>
                      <a:endParaRPr lang="es-ES" sz="1200" b="1" noProof="0" dirty="0"/>
                    </a:p>
                  </a:txBody>
                  <a:tcPr marL="103632" marR="103632" marT="50292" marB="50292">
                    <a:solidFill>
                      <a:srgbClr val="FFFFCC"/>
                    </a:solidFill>
                  </a:tcPr>
                </a:tc>
                <a:tc>
                  <a:txBody>
                    <a:bodyPr/>
                    <a:lstStyle/>
                    <a:p>
                      <a:r>
                        <a:rPr lang="pl-PL" sz="1100" b="1" dirty="0" smtClean="0"/>
                        <a:t>W</a:t>
                      </a:r>
                      <a:r>
                        <a:rPr lang="en-US" sz="1100" b="1" dirty="0" smtClean="0"/>
                        <a:t>.1.1</a:t>
                      </a:r>
                      <a:r>
                        <a:rPr lang="pl-PL" sz="1100" b="1" dirty="0" smtClean="0"/>
                        <a:t>a, W</a:t>
                      </a:r>
                      <a:r>
                        <a:rPr lang="en-US" sz="1100" b="1" dirty="0" smtClean="0"/>
                        <a:t>.1.1</a:t>
                      </a:r>
                      <a:r>
                        <a:rPr lang="pl-PL" sz="1100" b="1" dirty="0" smtClean="0"/>
                        <a:t>b, W</a:t>
                      </a:r>
                      <a:r>
                        <a:rPr lang="en-US" sz="1100" b="1" dirty="0" smtClean="0"/>
                        <a:t>.1.1</a:t>
                      </a:r>
                      <a:r>
                        <a:rPr lang="pl-PL" sz="1100" b="1" dirty="0" smtClean="0"/>
                        <a:t>c, W</a:t>
                      </a:r>
                      <a:r>
                        <a:rPr lang="en-US" sz="1100" b="1" dirty="0" smtClean="0"/>
                        <a:t>.1.1d</a:t>
                      </a:r>
                      <a:r>
                        <a:rPr lang="pl-PL" sz="1100" b="1" dirty="0" smtClean="0"/>
                        <a:t>, W</a:t>
                      </a:r>
                      <a:r>
                        <a:rPr lang="en-US" sz="1100" b="1" dirty="0" smtClean="0"/>
                        <a:t>.1.</a:t>
                      </a:r>
                      <a:r>
                        <a:rPr lang="pl-PL" sz="1100" b="1" dirty="0" smtClean="0"/>
                        <a:t>4, W</a:t>
                      </a:r>
                      <a:r>
                        <a:rPr lang="en-US" sz="1100" b="1" dirty="0" smtClean="0"/>
                        <a:t>.1.</a:t>
                      </a:r>
                      <a:r>
                        <a:rPr lang="pl-PL" sz="1100" b="1" dirty="0" smtClean="0"/>
                        <a:t>5, W</a:t>
                      </a:r>
                      <a:r>
                        <a:rPr lang="en-US" sz="1100" b="1" dirty="0" smtClean="0"/>
                        <a:t>.1.8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s-ES" sz="1100" b="1" noProof="0" dirty="0" smtClean="0"/>
                        <a:t>Uso</a:t>
                      </a:r>
                      <a:r>
                        <a:rPr lang="es-ES" sz="1100" b="1" baseline="0" noProof="0" dirty="0" smtClean="0"/>
                        <a:t> del lenguaje-vocabulario</a:t>
                      </a:r>
                      <a:endParaRPr lang="es-ES" sz="1100" b="1" noProof="0" dirty="0"/>
                    </a:p>
                  </a:txBody>
                  <a:tcPr marL="103632" marR="103632" marT="50292" marB="50292">
                    <a:solidFill>
                      <a:srgbClr val="FFFFCC"/>
                    </a:solidFill>
                  </a:tcPr>
                </a:tc>
                <a:tc>
                  <a:txBody>
                    <a:bodyPr/>
                    <a:lstStyle/>
                    <a:p>
                      <a:r>
                        <a:rPr lang="es-419" sz="1100" b="1" noProof="0" dirty="0" smtClean="0">
                          <a:solidFill>
                            <a:schemeClr val="tx1"/>
                          </a:solidFill>
                        </a:rPr>
                        <a:t>L.1.6</a:t>
                      </a:r>
                      <a:endParaRPr lang="es-419" sz="1100" b="1" noProof="0"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s-ES" sz="1100" b="1" noProof="0" dirty="0" smtClean="0"/>
                        <a:t>Editar y clarificar</a:t>
                      </a:r>
                      <a:endParaRPr lang="es-ES" sz="1100" b="1" noProof="0" dirty="0"/>
                    </a:p>
                  </a:txBody>
                  <a:tcPr marL="103632" marR="103632" marT="50292" marB="50292">
                    <a:solidFill>
                      <a:srgbClr val="FFFFCC"/>
                    </a:solidFill>
                  </a:tcPr>
                </a:tc>
                <a:tc>
                  <a:txBody>
                    <a:bodyPr/>
                    <a:lstStyle/>
                    <a:p>
                      <a:r>
                        <a:rPr lang="en-US" sz="1100" b="1" dirty="0" smtClean="0">
                          <a:solidFill>
                            <a:schemeClr val="tx1"/>
                          </a:solidFill>
                        </a:rPr>
                        <a:t>L.1.1.c</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67081448"/>
              </p:ext>
            </p:extLst>
          </p:nvPr>
        </p:nvGraphicFramePr>
        <p:xfrm>
          <a:off x="1518048" y="2984377"/>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s-419" sz="1100" b="1" noProof="0" dirty="0" smtClean="0">
                          <a:solidFill>
                            <a:schemeClr val="tx1"/>
                          </a:solidFill>
                        </a:rPr>
                        <a:t>Lectura:</a:t>
                      </a:r>
                      <a:r>
                        <a:rPr lang="es-419" sz="1100" b="1" baseline="0" noProof="0" dirty="0" smtClean="0">
                          <a:solidFill>
                            <a:schemeClr val="tx1"/>
                          </a:solidFill>
                        </a:rPr>
                        <a:t> Texto literario</a:t>
                      </a:r>
                      <a:endParaRPr lang="es-419"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RL.1.3</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RL.1.6</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419" sz="1100" b="1" noProof="0" dirty="0" smtClean="0"/>
                        <a:t>Análisis</a:t>
                      </a:r>
                      <a:r>
                        <a:rPr lang="es-419" sz="1100" b="1" baseline="0" noProof="0" dirty="0" smtClean="0"/>
                        <a:t> dentro y a través de textos</a:t>
                      </a:r>
                      <a:endParaRPr lang="es-419" sz="1100" b="1" noProof="0" dirty="0"/>
                    </a:p>
                  </a:txBody>
                  <a:tcPr marL="97536" marR="97536" marT="48006" marB="48006">
                    <a:solidFill>
                      <a:srgbClr val="FFFFCC"/>
                    </a:solidFill>
                  </a:tcPr>
                </a:tc>
                <a:tc>
                  <a:txBody>
                    <a:bodyPr/>
                    <a:lstStyle/>
                    <a:p>
                      <a:r>
                        <a:rPr lang="en-US" sz="1100" b="1" dirty="0" smtClean="0">
                          <a:solidFill>
                            <a:schemeClr val="tx1"/>
                          </a:solidFill>
                        </a:rPr>
                        <a:t>RL.1.9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137087149"/>
              </p:ext>
            </p:extLst>
          </p:nvPr>
        </p:nvGraphicFramePr>
        <p:xfrm>
          <a:off x="1518048" y="4399037"/>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s-419" sz="1100" b="1" noProof="0" dirty="0" smtClean="0">
                          <a:solidFill>
                            <a:schemeClr val="tx1"/>
                          </a:solidFill>
                        </a:rPr>
                        <a:t>Lectura: Texto informativo</a:t>
                      </a:r>
                      <a:endParaRPr lang="es-419"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419" sz="1100" b="1" noProof="0" dirty="0" smtClean="0"/>
                        <a:t>Objetivos</a:t>
                      </a:r>
                      <a:endParaRPr lang="es-419"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419" sz="1100" b="1" noProof="0" dirty="0" smtClean="0"/>
                        <a:t>Estándares</a:t>
                      </a:r>
                      <a:endParaRPr lang="es-419"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RI.1.3</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Razonamiento y Evidencia</a:t>
                      </a:r>
                      <a:endParaRPr lang="es-419" sz="1100" b="1" noProof="0" dirty="0">
                        <a:solidFill>
                          <a:schemeClr val="tx1"/>
                        </a:solidFill>
                      </a:endParaRPr>
                    </a:p>
                  </a:txBody>
                  <a:tcPr marL="97536" marR="97536" marT="48006" marB="48006">
                    <a:solidFill>
                      <a:srgbClr val="FFFFCC"/>
                    </a:solidFill>
                  </a:tcPr>
                </a:tc>
                <a:tc>
                  <a:txBody>
                    <a:bodyPr/>
                    <a:lstStyle/>
                    <a:p>
                      <a:r>
                        <a:rPr lang="es-419" sz="1100" b="1" noProof="0" dirty="0" smtClean="0">
                          <a:solidFill>
                            <a:schemeClr val="tx1"/>
                          </a:solidFill>
                        </a:rPr>
                        <a:t>RI.1.6</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s-419" sz="1100" b="1" noProof="0" dirty="0" smtClean="0"/>
                        <a:t>Análisis</a:t>
                      </a:r>
                      <a:r>
                        <a:rPr lang="es-419" sz="1100" b="1" baseline="0" noProof="0" dirty="0" smtClean="0"/>
                        <a:t> </a:t>
                      </a:r>
                      <a:r>
                        <a:rPr lang="es-ES" sz="1100" b="1" baseline="0" noProof="0" dirty="0" smtClean="0"/>
                        <a:t>dentro y a través de textos</a:t>
                      </a:r>
                      <a:endParaRPr lang="es-419" sz="1100" b="1" noProof="0" dirty="0"/>
                    </a:p>
                  </a:txBody>
                  <a:tcPr marL="97536" marR="97536" marT="48006" marB="48006">
                    <a:solidFill>
                      <a:srgbClr val="FFFFCC"/>
                    </a:solidFill>
                  </a:tcPr>
                </a:tc>
                <a:tc>
                  <a:txBody>
                    <a:bodyPr/>
                    <a:lstStyle/>
                    <a:p>
                      <a:r>
                        <a:rPr lang="es-419" sz="1100" b="1" noProof="0" dirty="0" smtClean="0">
                          <a:solidFill>
                            <a:schemeClr val="tx1"/>
                          </a:solidFill>
                        </a:rPr>
                        <a:t>RI.1.9</a:t>
                      </a:r>
                      <a:endParaRPr lang="es-419" sz="1100" b="1" noProof="0"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5270863" y="6751296"/>
            <a:ext cx="483184" cy="1816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s-419" dirty="0"/>
          </a:p>
        </p:txBody>
      </p:sp>
      <p:sp>
        <p:nvSpPr>
          <p:cNvPr id="24" name="Rectangle 23"/>
          <p:cNvSpPr/>
          <p:nvPr/>
        </p:nvSpPr>
        <p:spPr>
          <a:xfrm>
            <a:off x="4757655" y="7009218"/>
            <a:ext cx="51320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s-419" dirty="0"/>
          </a:p>
        </p:txBody>
      </p:sp>
      <p:sp>
        <p:nvSpPr>
          <p:cNvPr id="29" name="Rectangle 28"/>
          <p:cNvSpPr/>
          <p:nvPr/>
        </p:nvSpPr>
        <p:spPr>
          <a:xfrm>
            <a:off x="4280263" y="7304534"/>
            <a:ext cx="1981200"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s-419" dirty="0"/>
          </a:p>
        </p:txBody>
      </p:sp>
      <p:sp>
        <p:nvSpPr>
          <p:cNvPr id="18" name="TextBox 17"/>
          <p:cNvSpPr txBox="1"/>
          <p:nvPr/>
        </p:nvSpPr>
        <p:spPr>
          <a:xfrm>
            <a:off x="3570922" y="1619338"/>
            <a:ext cx="2673001" cy="8670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s-419" sz="2500" b="1" dirty="0" smtClean="0">
                <a:solidFill>
                  <a:schemeClr val="accent1">
                    <a:lumMod val="75000"/>
                  </a:schemeClr>
                </a:solidFill>
                <a:latin typeface="Bookman Old Style" pitchFamily="18" charset="0"/>
              </a:rPr>
              <a:t>Trimestre 4 </a:t>
            </a:r>
            <a:r>
              <a:rPr lang="es-419" sz="2500" b="1" dirty="0">
                <a:solidFill>
                  <a:schemeClr val="accent1">
                    <a:lumMod val="75000"/>
                  </a:schemeClr>
                </a:solidFill>
                <a:latin typeface="Bookman Old Style" pitchFamily="18" charset="0"/>
              </a:rPr>
              <a:t>Pre-evaluación</a:t>
            </a:r>
          </a:p>
        </p:txBody>
      </p:sp>
      <p:sp>
        <p:nvSpPr>
          <p:cNvPr id="19" name="TextBox 18"/>
          <p:cNvSpPr txBox="1"/>
          <p:nvPr/>
        </p:nvSpPr>
        <p:spPr>
          <a:xfrm>
            <a:off x="1066800" y="5766312"/>
            <a:ext cx="5382459" cy="374599"/>
          </a:xfrm>
          <a:prstGeom prst="rect">
            <a:avLst/>
          </a:prstGeom>
          <a:noFill/>
        </p:spPr>
        <p:txBody>
          <a:bodyPr wrap="square" lIns="96655" tIns="48328" rIns="96655" bIns="48328" rtlCol="0">
            <a:spAutoFit/>
          </a:bodyPr>
          <a:lstStyle/>
          <a:p>
            <a:pPr algn="ctr"/>
            <a:r>
              <a:rPr lang="es-419" sz="900" b="1" i="1" dirty="0" smtClean="0">
                <a:latin typeface="Calibri" panose="020F0502020204030204" pitchFamily="34" charset="0"/>
              </a:rPr>
              <a:t>Nota:  Puede haber más de un estándar por objetivo.  Los estándares pueden tener diferentes DOK por objetivo. Sólo se listaron los estándares evaluados.</a:t>
            </a:r>
            <a:endParaRPr lang="es-419" sz="900" b="1" i="1" dirty="0">
              <a:latin typeface="Calibri" panose="020F0502020204030204" pitchFamily="34" charset="0"/>
            </a:endParaRPr>
          </a:p>
        </p:txBody>
      </p:sp>
    </p:spTree>
    <p:extLst>
      <p:ext uri="{BB962C8B-B14F-4D97-AF65-F5344CB8AC3E}">
        <p14:creationId xmlns:p14="http://schemas.microsoft.com/office/powerpoint/2010/main" val="46870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4234" y="217775"/>
          <a:ext cx="6805812" cy="8664918"/>
        </p:xfrm>
        <a:graphic>
          <a:graphicData uri="http://schemas.openxmlformats.org/drawingml/2006/table">
            <a:tbl>
              <a:tblPr/>
              <a:tblGrid>
                <a:gridCol w="358203"/>
                <a:gridCol w="449325"/>
                <a:gridCol w="2600507"/>
                <a:gridCol w="848589"/>
                <a:gridCol w="848589"/>
                <a:gridCol w="769888"/>
                <a:gridCol w="520103"/>
                <a:gridCol w="410608"/>
              </a:tblGrid>
              <a:tr h="222789">
                <a:tc gridSpan="8">
                  <a:txBody>
                    <a:bodyPr/>
                    <a:lstStyle/>
                    <a:p>
                      <a:pPr algn="l" fontAlgn="ctr"/>
                      <a:r>
                        <a:rPr lang="es-419" sz="1300" b="1" i="0" u="none" strike="noStrike" noProof="0" dirty="0" smtClean="0">
                          <a:solidFill>
                            <a:srgbClr val="000000"/>
                          </a:solidFill>
                          <a:latin typeface="Calibri"/>
                        </a:rPr>
                        <a:t>Pre-evaluación:</a:t>
                      </a:r>
                      <a:r>
                        <a:rPr lang="es-419" sz="1300" b="1" i="0" u="none" strike="noStrike" baseline="0" noProof="0" dirty="0" smtClean="0">
                          <a:solidFill>
                            <a:srgbClr val="000000"/>
                          </a:solidFill>
                          <a:latin typeface="Calibri"/>
                        </a:rPr>
                        <a:t> Escrito de un artículo de opinión</a:t>
                      </a:r>
                      <a:endParaRPr lang="es-419" sz="13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5611">
                <a:tc gridSpan="3">
                  <a:txBody>
                    <a:bodyPr/>
                    <a:lstStyle/>
                    <a:p>
                      <a:pPr algn="l" fontAlgn="t"/>
                      <a:r>
                        <a:rPr lang="es-419" sz="1100" b="1" i="0" u="none" strike="noStrike" noProof="0" dirty="0" smtClean="0">
                          <a:solidFill>
                            <a:srgbClr val="000000"/>
                          </a:solidFill>
                          <a:latin typeface="Calibri"/>
                        </a:rPr>
                        <a:t>Puntaje</a:t>
                      </a:r>
                      <a:r>
                        <a:rPr lang="es-419" sz="1100" b="1" i="0" u="none" strike="noStrike" baseline="0" noProof="0" dirty="0" smtClean="0">
                          <a:solidFill>
                            <a:srgbClr val="000000"/>
                          </a:solidFill>
                          <a:latin typeface="Calibri"/>
                        </a:rPr>
                        <a:t> del estudiante y </a:t>
                      </a:r>
                      <a:r>
                        <a:rPr lang="es-419" sz="1100" b="1" i="0" u="none" strike="noStrike" baseline="0" noProof="0" smtClean="0">
                          <a:solidFill>
                            <a:srgbClr val="000000"/>
                          </a:solidFill>
                          <a:latin typeface="Calibri"/>
                        </a:rPr>
                        <a:t>la clase</a:t>
                      </a:r>
                      <a:r>
                        <a:rPr lang="es-419" sz="1100" b="1" i="0" u="none" strike="noStrike" noProof="0" smtClean="0">
                          <a:solidFill>
                            <a:srgbClr val="000000"/>
                          </a:solidFill>
                          <a:latin typeface="Calibri"/>
                        </a:rPr>
                        <a:t>:</a:t>
                      </a:r>
                      <a:endParaRPr lang="es-419" sz="11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s-419" sz="800" b="1" i="0" u="none" strike="noStrike" noProof="0" dirty="0" smtClean="0">
                          <a:solidFill>
                            <a:srgbClr val="000000"/>
                          </a:solidFill>
                          <a:latin typeface="Calibri"/>
                        </a:rPr>
                        <a:t>Año escolar:</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s-419" sz="8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419" sz="800" b="1" i="0" u="none" strike="noStrike" noProof="0" dirty="0" smtClean="0">
                          <a:solidFill>
                            <a:srgbClr val="000000"/>
                          </a:solidFill>
                          <a:latin typeface="Calibri"/>
                        </a:rPr>
                        <a:t>Grado:</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766">
                <a:tc gridSpan="2">
                  <a:txBody>
                    <a:bodyPr/>
                    <a:lstStyle/>
                    <a:p>
                      <a:pPr algn="ctr" fontAlgn="ctr"/>
                      <a:endParaRPr lang="es-419" sz="8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800" b="1" i="0" u="none" strike="noStrike" noProof="0" dirty="0" smtClean="0">
                          <a:solidFill>
                            <a:srgbClr val="000000"/>
                          </a:solidFill>
                          <a:latin typeface="Calibri"/>
                        </a:rPr>
                        <a:t>Nombre del maestro:</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5631">
                <a:tc gridSpan="2">
                  <a:txBody>
                    <a:bodyPr/>
                    <a:lstStyle/>
                    <a:p>
                      <a:pPr algn="ctr" fontAlgn="ctr"/>
                      <a:endParaRPr lang="es-419" sz="8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s-419" sz="800" b="1" i="0" u="none" strike="noStrike" noProof="0" dirty="0" smtClean="0">
                          <a:solidFill>
                            <a:srgbClr val="000000"/>
                          </a:solidFill>
                          <a:latin typeface="Calibri"/>
                        </a:rPr>
                        <a:t>Escuela:</a:t>
                      </a: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6635">
                <a:tc gridSpan="2">
                  <a:txBody>
                    <a:bodyPr/>
                    <a:lstStyle/>
                    <a:p>
                      <a:pPr algn="ctr" fontAlgn="ctr"/>
                      <a:endParaRPr lang="es-419" sz="8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s-419" sz="8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006">
                <a:tc rowSpan="2" gridSpan="3">
                  <a:txBody>
                    <a:bodyPr/>
                    <a:lstStyle/>
                    <a:p>
                      <a:pPr algn="ctr" fontAlgn="ctr"/>
                      <a:r>
                        <a:rPr lang="es-419" sz="800" b="1" i="0" u="none" strike="noStrike" noProof="0" dirty="0" smtClean="0">
                          <a:solidFill>
                            <a:srgbClr val="FFFFFF"/>
                          </a:solidFill>
                          <a:latin typeface="Calibri"/>
                        </a:rPr>
                        <a:t>Nombre del estudiante</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s-419" sz="800" b="1" i="0" u="none" strike="noStrike" noProof="0" dirty="0" smtClean="0">
                          <a:solidFill>
                            <a:srgbClr val="FFFFFF"/>
                          </a:solidFill>
                          <a:latin typeface="Calibri"/>
                        </a:rPr>
                        <a:t>Enfoque y organización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1" i="0" u="none" strike="noStrike" noProof="0" dirty="0" smtClean="0">
                          <a:solidFill>
                            <a:srgbClr val="FFFFFF"/>
                          </a:solidFill>
                          <a:latin typeface="Calibri"/>
                        </a:rPr>
                        <a:t>Elaboración</a:t>
                      </a:r>
                      <a:r>
                        <a:rPr lang="es-419" sz="800" b="1" i="0" u="none" strike="noStrike" baseline="0" noProof="0" dirty="0" smtClean="0">
                          <a:solidFill>
                            <a:srgbClr val="FFFFFF"/>
                          </a:solidFill>
                          <a:latin typeface="Calibri"/>
                        </a:rPr>
                        <a:t> y evidencia</a:t>
                      </a:r>
                      <a:r>
                        <a:rPr lang="es-419" sz="800" b="1" i="0" u="none" strike="noStrike" noProof="0" dirty="0" smtClean="0">
                          <a:solidFill>
                            <a:srgbClr val="FFFFFF"/>
                          </a:solidFill>
                          <a:latin typeface="Calibri"/>
                        </a:rPr>
                        <a:t>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1" i="0" u="none" strike="noStrike" noProof="0" dirty="0" smtClean="0">
                          <a:solidFill>
                            <a:srgbClr val="FFFFFF"/>
                          </a:solidFill>
                          <a:latin typeface="Calibri"/>
                        </a:rPr>
                        <a:t>Convenciones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800" b="1" i="0" u="none" strike="noStrike" noProof="0" dirty="0" smtClean="0">
                          <a:solidFill>
                            <a:srgbClr val="FFFFFF"/>
                          </a:solidFill>
                          <a:latin typeface="Calibri"/>
                        </a:rPr>
                        <a:t>Total</a:t>
                      </a:r>
                      <a:r>
                        <a:rPr lang="es-419" sz="800" b="1" i="0" u="none" strike="noStrike" baseline="0" noProof="0" dirty="0" smtClean="0">
                          <a:solidFill>
                            <a:srgbClr val="FFFFFF"/>
                          </a:solidFill>
                          <a:latin typeface="Calibri"/>
                        </a:rPr>
                        <a:t> del estudiante</a:t>
                      </a:r>
                      <a:r>
                        <a:rPr lang="es-419" sz="800" b="1" i="0" u="none" strike="noStrike" noProof="0" dirty="0" smtClean="0">
                          <a:solidFill>
                            <a:srgbClr val="FFFFFF"/>
                          </a:solidFill>
                          <a:latin typeface="Calibri"/>
                        </a:rPr>
                        <a:t> </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s-419" sz="800" b="1" i="0" u="none" strike="noStrike" noProof="0" dirty="0" smtClean="0">
                          <a:solidFill>
                            <a:srgbClr val="FFFFFF"/>
                          </a:solidFill>
                          <a:latin typeface="Calibri"/>
                        </a:rPr>
                        <a:t>Puntaje  ELP</a:t>
                      </a:r>
                      <a:endParaRPr lang="es-419"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663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s-419" sz="800" b="0" i="0" u="none" strike="noStrike" noProof="0" dirty="0" smtClean="0">
                          <a:solidFill>
                            <a:srgbClr val="FFFFFF"/>
                          </a:solidFill>
                          <a:latin typeface="Calibri"/>
                        </a:rPr>
                        <a:t>Puntaje</a:t>
                      </a: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0" i="0" u="none" strike="noStrike" noProof="0" dirty="0" smtClean="0">
                          <a:solidFill>
                            <a:srgbClr val="FFFFFF"/>
                          </a:solidFill>
                          <a:latin typeface="+mn-lt"/>
                        </a:rPr>
                        <a:t>Puntaje</a:t>
                      </a:r>
                      <a:endParaRPr lang="es-419" sz="8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419" sz="800" b="0" i="0" u="none" strike="noStrike" noProof="0" dirty="0" smtClean="0">
                          <a:solidFill>
                            <a:srgbClr val="FFFFFF"/>
                          </a:solidFill>
                          <a:latin typeface="+mn-lt"/>
                        </a:rPr>
                        <a:t>Puntaje</a:t>
                      </a:r>
                      <a:endParaRPr lang="es-419" sz="8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195367">
                <a:tc>
                  <a:txBody>
                    <a:bodyPr/>
                    <a:lstStyle/>
                    <a:p>
                      <a:pPr algn="ctr" fontAlgn="ctr"/>
                      <a:r>
                        <a:rPr lang="es-419" sz="800" b="0" i="0" u="none" strike="noStrike" noProof="0" dirty="0" smtClean="0">
                          <a:solidFill>
                            <a:srgbClr val="000000"/>
                          </a:solidFill>
                          <a:latin typeface="Calibri"/>
                        </a:rPr>
                        <a:t> 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6</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7</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8</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9</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10</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16</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17</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18</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19</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20</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26</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27</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28</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29</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30</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31</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32</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33</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34</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5367">
                <a:tc>
                  <a:txBody>
                    <a:bodyPr/>
                    <a:lstStyle/>
                    <a:p>
                      <a:pPr algn="ctr" fontAlgn="ctr"/>
                      <a:r>
                        <a:rPr lang="es-419" sz="800" b="0" i="0" u="none" strike="noStrike" noProof="0" dirty="0" smtClean="0">
                          <a:solidFill>
                            <a:srgbClr val="000000"/>
                          </a:solidFill>
                          <a:latin typeface="Calibri"/>
                        </a:rPr>
                        <a:t> 35</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419" sz="8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419" sz="800" b="0" i="0" u="none" strike="noStrike" noProof="0" dirty="0" smtClean="0">
                          <a:solidFill>
                            <a:srgbClr val="000000"/>
                          </a:solidFill>
                          <a:latin typeface="Calibri"/>
                        </a:rPr>
                        <a:t> </a:t>
                      </a:r>
                      <a:endParaRPr lang="es-419" sz="8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52773" y="790875"/>
            <a:ext cx="143117" cy="128460"/>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1</a:t>
            </a:r>
          </a:p>
        </p:txBody>
      </p:sp>
      <p:sp>
        <p:nvSpPr>
          <p:cNvPr id="6" name="TextBox 2"/>
          <p:cNvSpPr txBox="1"/>
          <p:nvPr/>
        </p:nvSpPr>
        <p:spPr>
          <a:xfrm>
            <a:off x="451437" y="944758"/>
            <a:ext cx="152605" cy="129734"/>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2</a:t>
            </a:r>
          </a:p>
        </p:txBody>
      </p:sp>
      <p:sp>
        <p:nvSpPr>
          <p:cNvPr id="7" name="TextBox 3"/>
          <p:cNvSpPr txBox="1"/>
          <p:nvPr/>
        </p:nvSpPr>
        <p:spPr>
          <a:xfrm>
            <a:off x="452355" y="1086808"/>
            <a:ext cx="148127" cy="12351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3</a:t>
            </a:r>
          </a:p>
        </p:txBody>
      </p:sp>
      <p:sp>
        <p:nvSpPr>
          <p:cNvPr id="8" name="TextBox 4"/>
          <p:cNvSpPr txBox="1"/>
          <p:nvPr/>
        </p:nvSpPr>
        <p:spPr>
          <a:xfrm>
            <a:off x="452533" y="1229540"/>
            <a:ext cx="148127" cy="12557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white"/>
                </a:solidFill>
              </a:rPr>
              <a:t>4</a:t>
            </a:r>
          </a:p>
        </p:txBody>
      </p:sp>
      <p:sp>
        <p:nvSpPr>
          <p:cNvPr id="9" name="TextBox 5"/>
          <p:cNvSpPr txBox="1"/>
          <p:nvPr/>
        </p:nvSpPr>
        <p:spPr>
          <a:xfrm>
            <a:off x="619028" y="812307"/>
            <a:ext cx="537024" cy="1208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s-419" sz="743" dirty="0">
                <a:solidFill>
                  <a:prstClr val="black"/>
                </a:solidFill>
              </a:rPr>
              <a:t>= Emergiendo</a:t>
            </a:r>
          </a:p>
        </p:txBody>
      </p:sp>
      <p:sp>
        <p:nvSpPr>
          <p:cNvPr id="10" name="TextBox 6"/>
          <p:cNvSpPr txBox="1"/>
          <p:nvPr/>
        </p:nvSpPr>
        <p:spPr>
          <a:xfrm>
            <a:off x="619206" y="955043"/>
            <a:ext cx="671711" cy="1315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s-419" sz="743" dirty="0">
                <a:solidFill>
                  <a:prstClr val="black"/>
                </a:solidFill>
              </a:rPr>
              <a:t>= En desarrollo</a:t>
            </a:r>
          </a:p>
        </p:txBody>
      </p:sp>
      <p:sp>
        <p:nvSpPr>
          <p:cNvPr id="11" name="TextBox 7"/>
          <p:cNvSpPr txBox="1"/>
          <p:nvPr/>
        </p:nvSpPr>
        <p:spPr>
          <a:xfrm>
            <a:off x="621337" y="1098262"/>
            <a:ext cx="669580" cy="1177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s-419" sz="743" dirty="0">
                <a:solidFill>
                  <a:prstClr val="black"/>
                </a:solidFill>
              </a:rPr>
              <a:t>= Competente</a:t>
            </a:r>
          </a:p>
        </p:txBody>
      </p:sp>
      <p:sp>
        <p:nvSpPr>
          <p:cNvPr id="12" name="TextBox 8"/>
          <p:cNvSpPr txBox="1"/>
          <p:nvPr/>
        </p:nvSpPr>
        <p:spPr>
          <a:xfrm>
            <a:off x="626127" y="1237936"/>
            <a:ext cx="537024" cy="1181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s-419" sz="743" dirty="0">
                <a:solidFill>
                  <a:prstClr val="black"/>
                </a:solidFill>
              </a:rPr>
              <a:t>= Ejemplar</a:t>
            </a:r>
          </a:p>
        </p:txBody>
      </p:sp>
      <p:sp>
        <p:nvSpPr>
          <p:cNvPr id="13" name="TextBox 9"/>
          <p:cNvSpPr txBox="1"/>
          <p:nvPr/>
        </p:nvSpPr>
        <p:spPr>
          <a:xfrm>
            <a:off x="306387" y="659115"/>
            <a:ext cx="778230" cy="1531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649" b="1" u="sng" dirty="0">
                <a:solidFill>
                  <a:prstClr val="black"/>
                </a:solidFill>
              </a:rPr>
              <a:t>Clave para el </a:t>
            </a:r>
            <a:r>
              <a:rPr lang="en-US" sz="649" b="1" u="sng" dirty="0" err="1">
                <a:solidFill>
                  <a:prstClr val="black"/>
                </a:solidFill>
              </a:rPr>
              <a:t>puntaje</a:t>
            </a:r>
            <a:r>
              <a:rPr lang="en-US" sz="649" b="1" u="sng" dirty="0">
                <a:solidFill>
                  <a:prstClr val="black"/>
                </a:solidFill>
              </a:rPr>
              <a:t>:</a:t>
            </a:r>
          </a:p>
        </p:txBody>
      </p:sp>
      <p:grpSp>
        <p:nvGrpSpPr>
          <p:cNvPr id="2" name="Group 1"/>
          <p:cNvGrpSpPr/>
          <p:nvPr/>
        </p:nvGrpSpPr>
        <p:grpSpPr>
          <a:xfrm>
            <a:off x="1409410" y="659115"/>
            <a:ext cx="650654" cy="701303"/>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53081"/>
              <a:r>
                <a:rPr lang="en-US" sz="743">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53081"/>
              <a:r>
                <a:rPr lang="en-US" sz="649" b="1" u="sng" dirty="0">
                  <a:solidFill>
                    <a:prstClr val="black"/>
                  </a:solidFill>
                </a:rPr>
                <a:t># total </a:t>
              </a:r>
              <a:r>
                <a:rPr lang="en-US" sz="649" b="1" u="sng" dirty="0" err="1">
                  <a:solidFill>
                    <a:prstClr val="black"/>
                  </a:solidFill>
                </a:rPr>
                <a:t>correcto</a:t>
              </a:r>
              <a:endParaRPr lang="en-US" sz="649" b="1" u="sng" dirty="0">
                <a:solidFill>
                  <a:prstClr val="black"/>
                </a:solidFill>
              </a:endParaRPr>
            </a:p>
          </p:txBody>
        </p:sp>
      </p:grpSp>
      <p:sp>
        <p:nvSpPr>
          <p:cNvPr id="19" name="Slide Number Placeholder 2"/>
          <p:cNvSpPr>
            <a:spLocks noGrp="1"/>
          </p:cNvSpPr>
          <p:nvPr>
            <p:ph type="sldNum" sz="quarter" idx="12"/>
          </p:nvPr>
        </p:nvSpPr>
        <p:spPr>
          <a:xfrm>
            <a:off x="6400800" y="9162851"/>
            <a:ext cx="781381" cy="496957"/>
          </a:xfrm>
        </p:spPr>
        <p:txBody>
          <a:bodyPr/>
          <a:lstStyle/>
          <a:p>
            <a:r>
              <a:rPr lang="en-US" sz="1200" dirty="0" smtClean="0">
                <a:solidFill>
                  <a:prstClr val="black">
                    <a:tint val="75000"/>
                  </a:prstClr>
                </a:solidFill>
              </a:rPr>
              <a:t>20</a:t>
            </a:r>
            <a:endParaRPr lang="en-US" sz="1200" dirty="0">
              <a:solidFill>
                <a:prstClr val="black">
                  <a:tint val="75000"/>
                </a:prstClr>
              </a:solidFill>
            </a:endParaRPr>
          </a:p>
        </p:txBody>
      </p:sp>
      <p:sp>
        <p:nvSpPr>
          <p:cNvPr id="20" name="Rectangle 19"/>
          <p:cNvSpPr/>
          <p:nvPr/>
        </p:nvSpPr>
        <p:spPr>
          <a:xfrm>
            <a:off x="3352800" y="9297838"/>
            <a:ext cx="2909810" cy="226985"/>
          </a:xfrm>
          <a:prstGeom prst="rect">
            <a:avLst/>
          </a:prstGeom>
        </p:spPr>
        <p:txBody>
          <a:bodyPr wrap="square">
            <a:spAutoFit/>
          </a:bodyPr>
          <a:lstStyle/>
          <a:p>
            <a:r>
              <a:rPr lang="en-US" sz="875" dirty="0"/>
              <a:t>Rev. Control:  07/01/2015 HSD – OSP and  Susan Richmond</a:t>
            </a:r>
          </a:p>
        </p:txBody>
      </p:sp>
    </p:spTree>
    <p:extLst>
      <p:ext uri="{BB962C8B-B14F-4D97-AF65-F5344CB8AC3E}">
        <p14:creationId xmlns:p14="http://schemas.microsoft.com/office/powerpoint/2010/main" val="1305053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sp>
        <p:nvSpPr>
          <p:cNvPr id="2" name="Rectangle 1"/>
          <p:cNvSpPr/>
          <p:nvPr/>
        </p:nvSpPr>
        <p:spPr>
          <a:xfrm>
            <a:off x="398059" y="429852"/>
            <a:ext cx="6445003" cy="68838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8889" tIns="44444" rIns="88889" bIns="44444">
            <a:spAutoFit/>
          </a:bodyPr>
          <a:lstStyle/>
          <a:p>
            <a:pPr algn="ctr"/>
            <a:r>
              <a:rPr lang="x-none" sz="1945" b="1" dirty="0">
                <a:solidFill>
                  <a:prstClr val="black"/>
                </a:solidFill>
                <a:effectLst>
                  <a:outerShdw blurRad="38100" dist="38100" dir="2700000" algn="tl">
                    <a:srgbClr val="000000">
                      <a:alpha val="43137"/>
                    </a:srgbClr>
                  </a:outerShdw>
                </a:effectLst>
              </a:rPr>
              <a:t>Pre-Evaluación Trimestre </a:t>
            </a:r>
            <a:r>
              <a:rPr lang="en-US" sz="1945" b="1" dirty="0">
                <a:solidFill>
                  <a:prstClr val="black"/>
                </a:solidFill>
                <a:effectLst>
                  <a:outerShdw blurRad="38100" dist="38100" dir="2700000" algn="tl">
                    <a:srgbClr val="000000">
                      <a:alpha val="43137"/>
                    </a:srgbClr>
                  </a:outerShdw>
                </a:effectLst>
              </a:rPr>
              <a:t>4</a:t>
            </a:r>
            <a:endParaRPr lang="x-none" sz="1945" b="1" dirty="0">
              <a:solidFill>
                <a:prstClr val="black"/>
              </a:solidFill>
              <a:effectLst>
                <a:outerShdw blurRad="38100" dist="38100" dir="2700000" algn="tl">
                  <a:srgbClr val="000000">
                    <a:alpha val="43137"/>
                  </a:srgbClr>
                </a:outerShdw>
              </a:effectLst>
            </a:endParaRPr>
          </a:p>
          <a:p>
            <a:pPr algn="ctr"/>
            <a:r>
              <a:rPr lang="x-none" sz="1945" b="1" dirty="0">
                <a:solidFill>
                  <a:prstClr val="black"/>
                </a:solidFill>
                <a:effectLst>
                  <a:outerShdw blurRad="38100" dist="38100" dir="2700000" algn="tl">
                    <a:srgbClr val="000000">
                      <a:alpha val="43137"/>
                    </a:srgbClr>
                  </a:outerShdw>
                </a:effectLst>
              </a:rPr>
              <a:t>Guía de Respuestas de Selección Múltiple</a:t>
            </a:r>
          </a:p>
        </p:txBody>
      </p:sp>
      <p:graphicFrame>
        <p:nvGraphicFramePr>
          <p:cNvPr id="3" name="Table 2"/>
          <p:cNvGraphicFramePr>
            <a:graphicFrameLocks noGrp="1"/>
          </p:cNvGraphicFramePr>
          <p:nvPr>
            <p:extLst/>
          </p:nvPr>
        </p:nvGraphicFramePr>
        <p:xfrm>
          <a:off x="398059" y="1170657"/>
          <a:ext cx="6445005" cy="7438398"/>
        </p:xfrm>
        <a:graphic>
          <a:graphicData uri="http://schemas.openxmlformats.org/drawingml/2006/table">
            <a:tbl>
              <a:tblPr firstRow="1" bandRow="1">
                <a:effectLst>
                  <a:innerShdw blurRad="114300">
                    <a:prstClr val="black"/>
                  </a:innerShdw>
                </a:effectLst>
                <a:tableStyleId>{5C22544A-7EE6-4342-B048-85BDC9FD1C3A}</a:tableStyleId>
              </a:tblPr>
              <a:tblGrid>
                <a:gridCol w="5875931"/>
                <a:gridCol w="569074"/>
              </a:tblGrid>
              <a:tr h="296322">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a:t>
                      </a:r>
                      <a:r>
                        <a:rPr lang="es-419" sz="1200" b="1" u="none" dirty="0" smtClean="0">
                          <a:solidFill>
                            <a:schemeClr val="tx1"/>
                          </a:solidFill>
                          <a:effectLst>
                            <a:outerShdw blurRad="38100" dist="38100" dir="2700000" algn="tl">
                              <a:srgbClr val="000000">
                                <a:alpha val="43137"/>
                              </a:srgbClr>
                            </a:outerShdw>
                          </a:effectLst>
                        </a:rPr>
                        <a:t>  </a:t>
                      </a:r>
                      <a:r>
                        <a:rPr lang="es-419" sz="1100" b="0" u="none" dirty="0" smtClean="0">
                          <a:solidFill>
                            <a:schemeClr val="tx1"/>
                          </a:solidFill>
                          <a:effectLst/>
                        </a:rPr>
                        <a:t>¿Dónde creció </a:t>
                      </a:r>
                      <a:r>
                        <a:rPr lang="es-419" sz="1100" b="0" u="none" dirty="0" err="1" smtClean="0">
                          <a:solidFill>
                            <a:schemeClr val="tx1"/>
                          </a:solidFill>
                          <a:effectLst/>
                        </a:rPr>
                        <a:t>Davo</a:t>
                      </a:r>
                      <a:r>
                        <a:rPr lang="es-419" sz="1100" b="0" u="none" dirty="0" smtClean="0">
                          <a:solidFill>
                            <a:schemeClr val="tx1"/>
                          </a:solidFill>
                          <a:effectLst/>
                        </a:rPr>
                        <a:t>? </a:t>
                      </a:r>
                      <a:r>
                        <a:rPr lang="es-419" sz="1100" b="0" baseline="0" dirty="0" smtClean="0">
                          <a:solidFill>
                            <a:schemeClr val="tx1"/>
                          </a:solidFill>
                          <a:effectLst/>
                          <a:latin typeface="+mn-lt"/>
                          <a:cs typeface="Helvetica" panose="020B0604020202020204" pitchFamily="34" charset="0"/>
                          <a:sym typeface="Helvetica"/>
                        </a:rPr>
                        <a:t>Hacia RL.1.3, DOK-1 CF</a:t>
                      </a:r>
                      <a:endParaRPr lang="es-419" sz="1100" b="0" dirty="0" smtClean="0">
                        <a:solidFill>
                          <a:schemeClr val="tx1"/>
                        </a:solidFill>
                        <a:effectLst/>
                        <a:latin typeface="+mn-lt"/>
                        <a:cs typeface="Helvetica" panose="020B0604020202020204" pitchFamily="34" charset="0"/>
                        <a:sym typeface="Helvetica"/>
                      </a:endParaRPr>
                    </a:p>
                  </a:txBody>
                  <a:tcPr marL="88896" marR="88896" marT="44449" marB="44449"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A</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447486">
                <a:tc>
                  <a:txBody>
                    <a:bodyPr/>
                    <a:lstStyle/>
                    <a:p>
                      <a:pPr marL="857250" marR="0" lvl="0" indent="-8572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2</a:t>
                      </a:r>
                      <a:r>
                        <a:rPr lang="es-419" sz="1200" b="1" u="none" dirty="0" smtClean="0">
                          <a:solidFill>
                            <a:schemeClr val="tx1"/>
                          </a:solidFill>
                          <a:effectLst>
                            <a:outerShdw blurRad="38100" dist="38100" dir="2700000" algn="tl">
                              <a:srgbClr val="000000">
                                <a:alpha val="43137"/>
                              </a:srgbClr>
                            </a:outerShdw>
                          </a:effectLst>
                        </a:rPr>
                        <a:t>  </a:t>
                      </a:r>
                      <a:r>
                        <a:rPr lang="es-419" sz="1100" b="0" u="none" dirty="0" smtClean="0">
                          <a:solidFill>
                            <a:schemeClr val="tx1"/>
                          </a:solidFill>
                          <a:effectLst/>
                        </a:rPr>
                        <a:t>¿Qué dos respuestas nos dicen por qué </a:t>
                      </a:r>
                      <a:r>
                        <a:rPr lang="es-419" sz="1100" b="0" u="none" dirty="0" err="1" smtClean="0">
                          <a:solidFill>
                            <a:schemeClr val="tx1"/>
                          </a:solidFill>
                          <a:effectLst/>
                        </a:rPr>
                        <a:t>Davo</a:t>
                      </a:r>
                      <a:r>
                        <a:rPr lang="es-419" sz="1100" b="0" u="none" dirty="0" smtClean="0">
                          <a:solidFill>
                            <a:schemeClr val="tx1"/>
                          </a:solidFill>
                          <a:effectLst/>
                        </a:rPr>
                        <a:t> no sabía que él era un ave?</a:t>
                      </a:r>
                      <a:r>
                        <a:rPr lang="es-419" sz="1100" b="0" baseline="0" dirty="0" smtClean="0">
                          <a:solidFill>
                            <a:schemeClr val="tx1"/>
                          </a:solidFill>
                          <a:effectLst/>
                          <a:latin typeface="+mn-lt"/>
                          <a:cs typeface="Helvetica" panose="020B0604020202020204" pitchFamily="34" charset="0"/>
                          <a:sym typeface="Helvetica"/>
                        </a:rPr>
                        <a:t> (ambas deben estar correcta) Hacia  RL.1.3, DOK-2 </a:t>
                      </a:r>
                      <a:r>
                        <a:rPr lang="es-419" sz="1100" b="0" baseline="0" dirty="0" err="1" smtClean="0">
                          <a:solidFill>
                            <a:schemeClr val="tx1"/>
                          </a:solidFill>
                          <a:effectLst/>
                          <a:latin typeface="+mn-lt"/>
                          <a:cs typeface="Helvetica" panose="020B0604020202020204" pitchFamily="34" charset="0"/>
                          <a:sym typeface="Helvetica"/>
                        </a:rPr>
                        <a:t>Ck</a:t>
                      </a:r>
                      <a:endParaRPr lang="es-419" sz="1100" b="0" dirty="0" smtClean="0">
                        <a:solidFill>
                          <a:schemeClr val="tx1"/>
                        </a:solidFill>
                        <a:effectLst/>
                        <a:latin typeface="+mn-lt"/>
                        <a:cs typeface="Helvetica" panose="020B0604020202020204" pitchFamily="34" charset="0"/>
                        <a:sym typeface="Helvetica"/>
                      </a:endParaRPr>
                    </a:p>
                  </a:txBody>
                  <a:tcPr marL="88896" marR="88896" marT="44449" marB="44449"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A,B</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275364">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3</a:t>
                      </a:r>
                      <a:r>
                        <a:rPr lang="es-419" sz="1200" b="0" i="0" u="none" dirty="0" smtClean="0">
                          <a:solidFill>
                            <a:schemeClr val="tx1"/>
                          </a:solidFill>
                          <a:effectLst>
                            <a:outerShdw blurRad="38100" dist="38100" dir="2700000" algn="tl">
                              <a:srgbClr val="000000">
                                <a:alpha val="43137"/>
                              </a:srgbClr>
                            </a:outerShdw>
                          </a:effectLst>
                        </a:rPr>
                        <a:t>  </a:t>
                      </a:r>
                      <a:r>
                        <a:rPr lang="es-419" sz="1100" b="0" i="0" u="none" dirty="0" smtClean="0">
                          <a:solidFill>
                            <a:schemeClr val="tx1"/>
                          </a:solidFill>
                          <a:effectLst/>
                        </a:rPr>
                        <a:t>¿Quién fue el primero que le dijo a </a:t>
                      </a:r>
                      <a:r>
                        <a:rPr lang="es-419" sz="1100" b="0" i="0" u="none" dirty="0" err="1" smtClean="0">
                          <a:solidFill>
                            <a:schemeClr val="tx1"/>
                          </a:solidFill>
                          <a:effectLst/>
                        </a:rPr>
                        <a:t>Davo</a:t>
                      </a:r>
                      <a:r>
                        <a:rPr lang="es-419" sz="1100" b="0" i="0" u="none" dirty="0" smtClean="0">
                          <a:solidFill>
                            <a:schemeClr val="tx1"/>
                          </a:solidFill>
                          <a:effectLst/>
                        </a:rPr>
                        <a:t> que él era un ave? </a:t>
                      </a:r>
                      <a:r>
                        <a:rPr lang="es-419" sz="1100" b="0" baseline="0" dirty="0" smtClean="0">
                          <a:solidFill>
                            <a:schemeClr val="tx1"/>
                          </a:solidFill>
                          <a:effectLst/>
                          <a:latin typeface="+mn-lt"/>
                        </a:rPr>
                        <a:t>Hacia RL.1.6 </a:t>
                      </a:r>
                      <a:r>
                        <a:rPr lang="es-419" sz="1100" b="0" dirty="0" smtClean="0">
                          <a:solidFill>
                            <a:schemeClr val="tx1"/>
                          </a:solidFill>
                          <a:effectLst/>
                          <a:latin typeface="+mn-lt"/>
                        </a:rPr>
                        <a:t>DOK-1</a:t>
                      </a:r>
                      <a:r>
                        <a:rPr lang="es-419" sz="1100" b="0" baseline="0" dirty="0" smtClean="0">
                          <a:solidFill>
                            <a:schemeClr val="tx1"/>
                          </a:solidFill>
                          <a:effectLst/>
                          <a:latin typeface="+mn-lt"/>
                        </a:rPr>
                        <a:t> Cf</a:t>
                      </a:r>
                      <a:endParaRPr lang="es-419" sz="1100" b="0" dirty="0" smtClean="0">
                        <a:solidFill>
                          <a:schemeClr val="tx1"/>
                        </a:solidFill>
                        <a:effectLst/>
                        <a:latin typeface="+mn-lt"/>
                      </a:endParaRPr>
                    </a:p>
                  </a:txBody>
                  <a:tcPr marL="88896" marR="88896" marT="44449" marB="44449"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447486">
                <a:tc>
                  <a:txBody>
                    <a:bodyPr/>
                    <a:lstStyle/>
                    <a:p>
                      <a:pPr marL="857250" marR="0" lvl="0" indent="-8572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4</a:t>
                      </a:r>
                      <a:r>
                        <a:rPr lang="es-419" sz="1200" b="1" u="none" dirty="0" smtClean="0">
                          <a:solidFill>
                            <a:schemeClr val="tx1"/>
                          </a:solidFill>
                          <a:effectLst>
                            <a:outerShdw blurRad="38100" dist="38100" dir="2700000" algn="tl">
                              <a:srgbClr val="000000">
                                <a:alpha val="43137"/>
                              </a:srgbClr>
                            </a:outerShdw>
                          </a:effectLst>
                        </a:rPr>
                        <a:t>  </a:t>
                      </a:r>
                      <a:r>
                        <a:rPr lang="es-419" sz="1100" b="0" u="none" dirty="0" smtClean="0">
                          <a:solidFill>
                            <a:schemeClr val="tx1"/>
                          </a:solidFill>
                          <a:effectLst/>
                        </a:rPr>
                        <a:t>¿Cuál de las siguientes oraciones muestra que alguien está hablando? </a:t>
                      </a:r>
                      <a:r>
                        <a:rPr lang="es-419" sz="1100" b="0" u="none" baseline="0" dirty="0" smtClean="0">
                          <a:solidFill>
                            <a:schemeClr val="tx1"/>
                          </a:solidFill>
                          <a:effectLst/>
                        </a:rPr>
                        <a:t>Hacia RL.1.6, </a:t>
                      </a:r>
                      <a:r>
                        <a:rPr kumimoji="0" lang="es-419" sz="1100" b="0" i="0" u="none" strike="noStrike" kern="1200" cap="none" spc="0" normalizeH="0" baseline="0" noProof="0" dirty="0" smtClean="0">
                          <a:ln>
                            <a:noFill/>
                          </a:ln>
                          <a:solidFill>
                            <a:schemeClr val="tx1"/>
                          </a:solidFill>
                          <a:effectLst/>
                          <a:uLnTx/>
                          <a:uFillTx/>
                          <a:latin typeface="+mn-lt"/>
                          <a:ea typeface="+mn-ea"/>
                          <a:cs typeface="+mn-cs"/>
                        </a:rPr>
                        <a:t>DOK-2 Ch</a:t>
                      </a:r>
                    </a:p>
                  </a:txBody>
                  <a:tcPr marL="88896" marR="88896" marT="44449" marB="44449"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B</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501274">
                <a:tc>
                  <a:txBody>
                    <a:bodyPr/>
                    <a:lstStyle/>
                    <a:p>
                      <a:pPr marL="857250" marR="0" lvl="0" indent="-857250" algn="l" defTabSz="966612" rtl="0" eaLnBrk="1" fontAlgn="auto" latinLnBrk="0" hangingPunct="1">
                        <a:lnSpc>
                          <a:spcPct val="115000"/>
                        </a:lnSpc>
                        <a:spcBef>
                          <a:spcPts val="0"/>
                        </a:spcBef>
                        <a:spcAft>
                          <a:spcPts val="0"/>
                        </a:spcAft>
                        <a:buClrTx/>
                        <a:buSzTx/>
                        <a:buFontTx/>
                        <a:buNone/>
                        <a:tabLst/>
                        <a:defRPr sz="1800" b="0" i="0"/>
                      </a:pPr>
                      <a:r>
                        <a:rPr lang="es-419" sz="1200" b="1" u="sng" dirty="0" smtClean="0">
                          <a:solidFill>
                            <a:schemeClr val="tx1"/>
                          </a:solidFill>
                          <a:effectLst>
                            <a:outerShdw blurRad="38100" dist="38100" dir="2700000" algn="tl">
                              <a:srgbClr val="000000">
                                <a:alpha val="43137"/>
                              </a:srgbClr>
                            </a:outerShdw>
                          </a:effectLst>
                        </a:rPr>
                        <a:t>Pregunta 5</a:t>
                      </a:r>
                      <a:r>
                        <a:rPr lang="es-419" sz="1200" b="1" u="none" dirty="0" smtClean="0">
                          <a:solidFill>
                            <a:schemeClr val="tx1"/>
                          </a:solidFill>
                          <a:effectLst>
                            <a:outerShdw blurRad="38100" dist="38100" dir="2700000" algn="tl">
                              <a:srgbClr val="000000">
                                <a:alpha val="43137"/>
                              </a:srgbClr>
                            </a:outerShdw>
                          </a:effectLst>
                        </a:rPr>
                        <a:t>  </a:t>
                      </a:r>
                      <a:r>
                        <a:rPr lang="es-419" sz="1100" b="0" u="none" dirty="0" smtClean="0">
                          <a:solidFill>
                            <a:schemeClr val="tx1"/>
                          </a:solidFill>
                          <a:effectLst/>
                        </a:rPr>
                        <a:t>¿Qué hace </a:t>
                      </a:r>
                      <a:r>
                        <a:rPr lang="es-419" sz="1100" b="0" u="none" dirty="0" err="1" smtClean="0">
                          <a:solidFill>
                            <a:schemeClr val="tx1"/>
                          </a:solidFill>
                          <a:effectLst/>
                        </a:rPr>
                        <a:t>Davo</a:t>
                      </a:r>
                      <a:r>
                        <a:rPr lang="es-419" sz="1100" b="0" u="none" dirty="0" smtClean="0">
                          <a:solidFill>
                            <a:schemeClr val="tx1"/>
                          </a:solidFill>
                          <a:effectLst/>
                        </a:rPr>
                        <a:t> igual que el personaje en el cuento: </a:t>
                      </a:r>
                      <a:r>
                        <a:rPr lang="es-419" sz="1100" b="1" i="1" u="none" dirty="0" smtClean="0">
                          <a:solidFill>
                            <a:schemeClr val="tx1"/>
                          </a:solidFill>
                          <a:effectLst/>
                        </a:rPr>
                        <a:t>¿Eres tú mi mamá? </a:t>
                      </a:r>
                      <a:r>
                        <a:rPr lang="es-419" sz="1100" b="0" u="none" dirty="0" smtClean="0">
                          <a:solidFill>
                            <a:schemeClr val="tx1"/>
                          </a:solidFill>
                          <a:effectLst/>
                        </a:rPr>
                        <a:t>? </a:t>
                      </a:r>
                      <a:r>
                        <a:rPr lang="es-419" sz="1100" b="0" u="none" baseline="0" dirty="0" smtClean="0">
                          <a:solidFill>
                            <a:schemeClr val="tx1"/>
                          </a:solidFill>
                          <a:effectLst/>
                        </a:rPr>
                        <a:t>Hacia RL.1.9 </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DOK-2 Cl</a:t>
                      </a:r>
                    </a:p>
                  </a:txBody>
                  <a:tcPr marL="88896" marR="88896" marT="44449" marB="44449"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275364">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6</a:t>
                      </a:r>
                      <a:r>
                        <a:rPr lang="es-419" sz="1200" b="1" u="none" dirty="0" smtClean="0">
                          <a:solidFill>
                            <a:schemeClr val="tx1"/>
                          </a:solidFill>
                          <a:effectLst>
                            <a:outerShdw blurRad="38100" dist="38100" dir="2700000" algn="tl">
                              <a:srgbClr val="000000">
                                <a:alpha val="43137"/>
                              </a:srgbClr>
                            </a:outerShdw>
                          </a:effectLst>
                        </a:rPr>
                        <a:t>  </a:t>
                      </a:r>
                      <a:r>
                        <a:rPr lang="es-ES" sz="1100" b="0" u="none" dirty="0" smtClean="0">
                          <a:solidFill>
                            <a:schemeClr val="tx1"/>
                          </a:solidFill>
                          <a:effectLst/>
                        </a:rPr>
                        <a:t>¿Cómo los problemas de los dos personajes son diferentes ? </a:t>
                      </a:r>
                      <a:r>
                        <a:rPr lang="es-419" sz="1100" b="0" u="none" dirty="0" smtClean="0">
                          <a:solidFill>
                            <a:schemeClr val="tx1"/>
                          </a:solidFill>
                          <a:effectLst/>
                        </a:rPr>
                        <a:t>  </a:t>
                      </a:r>
                      <a:r>
                        <a:rPr lang="es-419" sz="1100" b="0" baseline="0" dirty="0" smtClean="0">
                          <a:latin typeface="+mn-lt"/>
                          <a:cs typeface="Helvetica" panose="020B0604020202020204" pitchFamily="34" charset="0"/>
                          <a:sym typeface="Helvetica"/>
                        </a:rPr>
                        <a:t>Hacia </a:t>
                      </a:r>
                      <a:r>
                        <a:rPr kumimoji="0" lang="es-419" sz="1100" b="0" i="0" u="none" strike="noStrike" kern="1200" cap="none" spc="0" normalizeH="0" baseline="0" noProof="0" dirty="0" smtClean="0">
                          <a:ln>
                            <a:noFill/>
                          </a:ln>
                          <a:solidFill>
                            <a:prstClr val="black"/>
                          </a:solidFill>
                          <a:effectLst/>
                          <a:uLnTx/>
                          <a:uFillTx/>
                          <a:latin typeface="+mn-lt"/>
                          <a:ea typeface="+mn-ea"/>
                          <a:cs typeface="+mn-cs"/>
                        </a:rPr>
                        <a:t>RL.1.9 DOK-3 Cu</a:t>
                      </a:r>
                    </a:p>
                  </a:txBody>
                  <a:tcPr marL="88896" marR="88896" marT="44449" marB="44449"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B</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27536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7</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literario</a:t>
                      </a:r>
                    </a:p>
                  </a:txBody>
                  <a:tcPr marL="88896" marR="88896" marT="44449" marB="44449" anchor="ctr">
                    <a:solidFill>
                      <a:schemeClr val="bg1">
                        <a:lumMod val="85000"/>
                      </a:schemeClr>
                    </a:solidFill>
                  </a:tcPr>
                </a:tc>
                <a:tc>
                  <a:txBody>
                    <a:bodyPr/>
                    <a:lstStyle/>
                    <a:p>
                      <a:pPr algn="ctr"/>
                      <a:endParaRPr lang="es-419" sz="8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31113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8</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literario</a:t>
                      </a:r>
                    </a:p>
                  </a:txBody>
                  <a:tcPr marL="88896" marR="88896" marT="44449" marB="44449" anchor="ctr">
                    <a:solidFill>
                      <a:schemeClr val="bg2"/>
                    </a:solidFill>
                  </a:tcPr>
                </a:tc>
                <a:tc>
                  <a:txBody>
                    <a:bodyPr/>
                    <a:lstStyle/>
                    <a:p>
                      <a:pPr algn="ctr"/>
                      <a:endParaRPr lang="es-419" sz="8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447486">
                <a:tc>
                  <a:txBody>
                    <a:bodyPr/>
                    <a:lstStyle/>
                    <a:p>
                      <a:pPr marL="857250" marR="0" indent="-8572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latin typeface="+mn-lt"/>
                        </a:rPr>
                        <a:t>Pregunta 9</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100" b="0" u="none" dirty="0" smtClean="0">
                          <a:solidFill>
                            <a:schemeClr val="tx1"/>
                          </a:solidFill>
                          <a:effectLst/>
                          <a:latin typeface="+mn-lt"/>
                        </a:rPr>
                        <a:t>¿Cuál es una manera en que las aves pueden ser diferentes unas de otras? </a:t>
                      </a:r>
                      <a:r>
                        <a:rPr lang="es-419" sz="1100" b="0" baseline="0" dirty="0" smtClean="0">
                          <a:effectLst/>
                          <a:latin typeface="+mn-lt"/>
                          <a:cs typeface="Helvetica" pitchFamily="34" charset="0"/>
                        </a:rPr>
                        <a:t>Hacia </a:t>
                      </a:r>
                      <a:r>
                        <a:rPr lang="es-419" sz="1100" b="0" baseline="0" dirty="0" smtClean="0">
                          <a:solidFill>
                            <a:srgbClr val="000000"/>
                          </a:solidFill>
                          <a:effectLst/>
                          <a:latin typeface="+mn-lt"/>
                          <a:ea typeface="Times New Roman"/>
                          <a:cs typeface="Times New Roman"/>
                        </a:rPr>
                        <a:t>RI.1.3 DOK-2 </a:t>
                      </a:r>
                      <a:r>
                        <a:rPr lang="es-419" sz="1100" b="0" baseline="0" dirty="0" err="1" smtClean="0">
                          <a:solidFill>
                            <a:srgbClr val="000000"/>
                          </a:solidFill>
                          <a:effectLst/>
                          <a:latin typeface="+mn-lt"/>
                          <a:ea typeface="Times New Roman"/>
                          <a:cs typeface="Times New Roman"/>
                        </a:rPr>
                        <a:t>ANs</a:t>
                      </a:r>
                      <a:endParaRPr lang="es-419" sz="1100" b="0" dirty="0" smtClean="0">
                        <a:effectLst/>
                        <a:latin typeface="+mn-lt"/>
                        <a:ea typeface="Calibri"/>
                        <a:cs typeface="Times New Roman"/>
                      </a:endParaRPr>
                    </a:p>
                  </a:txBody>
                  <a:tcPr marL="88896" marR="88896" marT="44449" marB="44449">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275364">
                <a:tc>
                  <a:txBody>
                    <a:bodyPr/>
                    <a:lstStyle/>
                    <a:p>
                      <a:r>
                        <a:rPr lang="es-419" sz="1200" b="1" u="sng" dirty="0" smtClean="0">
                          <a:solidFill>
                            <a:schemeClr val="tx1"/>
                          </a:solidFill>
                          <a:effectLst>
                            <a:outerShdw blurRad="38100" dist="38100" dir="2700000" algn="tl">
                              <a:srgbClr val="000000">
                                <a:alpha val="43137"/>
                              </a:srgbClr>
                            </a:outerShdw>
                          </a:effectLst>
                          <a:latin typeface="+mn-lt"/>
                        </a:rPr>
                        <a:t>Pregunta 10</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100" b="0" u="none" dirty="0" smtClean="0">
                          <a:solidFill>
                            <a:schemeClr val="tx1"/>
                          </a:solidFill>
                          <a:effectLst/>
                          <a:latin typeface="+mn-lt"/>
                        </a:rPr>
                        <a:t>¿Qué tipo de ave agita sus alas para saltar alto? </a:t>
                      </a:r>
                      <a:r>
                        <a:rPr lang="es-419" sz="1100" b="0" baseline="0" dirty="0" smtClean="0">
                          <a:effectLst/>
                          <a:latin typeface="+mn-lt"/>
                          <a:cs typeface="Helvetica" pitchFamily="34" charset="0"/>
                        </a:rPr>
                        <a:t>Hacia </a:t>
                      </a:r>
                      <a:r>
                        <a:rPr lang="es-419" sz="1100" b="0" dirty="0" smtClean="0">
                          <a:solidFill>
                            <a:srgbClr val="000000"/>
                          </a:solidFill>
                          <a:effectLst/>
                          <a:latin typeface="+mn-lt"/>
                          <a:ea typeface="Times New Roman"/>
                          <a:cs typeface="Times New Roman"/>
                        </a:rPr>
                        <a:t>RI.1.3 DOK-3 Cu</a:t>
                      </a:r>
                      <a:endParaRPr lang="es-419" sz="1100" b="0" dirty="0" smtClean="0">
                        <a:effectLst/>
                        <a:latin typeface="+mn-lt"/>
                        <a:ea typeface="Calibri"/>
                        <a:cs typeface="Times New Roman"/>
                      </a:endParaRPr>
                    </a:p>
                  </a:txBody>
                  <a:tcPr marL="88896" marR="88896" marT="44449" marB="44449"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C</a:t>
                      </a:r>
                      <a:endParaRPr lang="es-419" sz="1200" b="1" dirty="0">
                        <a:effectLst>
                          <a:outerShdw blurRad="38100" dist="38100" dir="2700000" algn="tl">
                            <a:srgbClr val="000000">
                              <a:alpha val="43137"/>
                            </a:srgbClr>
                          </a:outerShdw>
                        </a:effectLst>
                      </a:endParaRPr>
                    </a:p>
                  </a:txBody>
                  <a:tcPr marL="88896" marR="88896" marT="44449" marB="44449" anchor="ctr">
                    <a:solidFill>
                      <a:schemeClr val="bg2"/>
                    </a:solidFill>
                  </a:tcPr>
                </a:tc>
              </a:tr>
              <a:tr h="276321">
                <a:tc>
                  <a:txBody>
                    <a:bodyPr/>
                    <a:lstStyle/>
                    <a:p>
                      <a:r>
                        <a:rPr lang="es-419" sz="1200" b="1" u="sng" dirty="0" smtClean="0">
                          <a:solidFill>
                            <a:schemeClr val="tx1"/>
                          </a:solidFill>
                          <a:effectLst>
                            <a:outerShdw blurRad="38100" dist="38100" dir="2700000" algn="tl">
                              <a:srgbClr val="000000">
                                <a:alpha val="43137"/>
                              </a:srgbClr>
                            </a:outerShdw>
                          </a:effectLst>
                          <a:latin typeface="+mn-lt"/>
                        </a:rPr>
                        <a:t>Pregunta 11</a:t>
                      </a:r>
                      <a:r>
                        <a:rPr lang="es-419" sz="1200" b="0" u="none" dirty="0" smtClean="0">
                          <a:solidFill>
                            <a:schemeClr val="tx1"/>
                          </a:solidFill>
                          <a:effectLst/>
                          <a:latin typeface="+mn-lt"/>
                        </a:rPr>
                        <a:t>  </a:t>
                      </a:r>
                      <a:r>
                        <a:rPr lang="es-419" sz="1100" b="0" u="none" dirty="0" smtClean="0">
                          <a:solidFill>
                            <a:schemeClr val="tx1"/>
                          </a:solidFill>
                          <a:effectLst/>
                          <a:latin typeface="+mn-lt"/>
                        </a:rPr>
                        <a:t>¿Qué usa un ave para taladrar o cavar? Hacia </a:t>
                      </a:r>
                      <a:r>
                        <a:rPr lang="es-419" sz="1100" b="0" dirty="0" smtClean="0">
                          <a:latin typeface="+mn-lt"/>
                          <a:ea typeface="Calibri"/>
                          <a:cs typeface="Times New Roman"/>
                        </a:rPr>
                        <a:t>RI.1.6  DOK-1 Cf</a:t>
                      </a:r>
                    </a:p>
                  </a:txBody>
                  <a:tcPr marL="88896" marR="88896" marT="44449" marB="44449" anchor="ctr">
                    <a:solidFill>
                      <a:schemeClr val="bg1">
                        <a:lumMod val="85000"/>
                      </a:schemeClr>
                    </a:solidFill>
                  </a:tcPr>
                </a:tc>
                <a:tc>
                  <a:txBody>
                    <a:bodyPr/>
                    <a:lstStyle/>
                    <a:p>
                      <a:pPr algn="ctr"/>
                      <a:r>
                        <a:rPr lang="es-419" sz="1200" b="1" dirty="0" smtClean="0">
                          <a:effectLst>
                            <a:outerShdw blurRad="38100" dist="38100" dir="2700000" algn="tl">
                              <a:srgbClr val="000000">
                                <a:alpha val="43137"/>
                              </a:srgbClr>
                            </a:outerShdw>
                          </a:effectLst>
                        </a:rPr>
                        <a:t>B</a:t>
                      </a:r>
                      <a:endParaRPr lang="es-419" sz="1200" b="1" dirty="0">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275364">
                <a:tc>
                  <a:txBody>
                    <a:bodyPr/>
                    <a:lstStyle/>
                    <a:p>
                      <a:r>
                        <a:rPr lang="es-419" sz="1200" b="1" u="sng" dirty="0" smtClean="0">
                          <a:solidFill>
                            <a:schemeClr val="tx1"/>
                          </a:solidFill>
                          <a:effectLst>
                            <a:outerShdw blurRad="38100" dist="38100" dir="2700000" algn="tl">
                              <a:srgbClr val="000000">
                                <a:alpha val="43137"/>
                              </a:srgbClr>
                            </a:outerShdw>
                          </a:effectLst>
                          <a:latin typeface="+mn-lt"/>
                        </a:rPr>
                        <a:t>Pregunta 12</a:t>
                      </a:r>
                      <a:r>
                        <a:rPr lang="es-419" sz="1200" b="0" u="none" dirty="0" smtClean="0">
                          <a:solidFill>
                            <a:schemeClr val="tx1"/>
                          </a:solidFill>
                          <a:effectLst>
                            <a:outerShdw blurRad="38100" dist="38100" dir="2700000" algn="tl">
                              <a:srgbClr val="000000">
                                <a:alpha val="43137"/>
                              </a:srgbClr>
                            </a:outerShdw>
                          </a:effectLst>
                          <a:latin typeface="+mn-lt"/>
                        </a:rPr>
                        <a:t>  </a:t>
                      </a:r>
                      <a:r>
                        <a:rPr lang="es-419" sz="1100" b="0" u="none" dirty="0" smtClean="0">
                          <a:solidFill>
                            <a:schemeClr val="tx1"/>
                          </a:solidFill>
                          <a:effectLst/>
                          <a:latin typeface="+mn-lt"/>
                        </a:rPr>
                        <a:t>¿Qué podrían hacer las aves cuando navegan? </a:t>
                      </a:r>
                      <a:r>
                        <a:rPr lang="es-419" sz="1100" b="0" baseline="0" dirty="0" smtClean="0">
                          <a:effectLst/>
                          <a:latin typeface="+mn-lt"/>
                          <a:cs typeface="Helvetica" pitchFamily="34" charset="0"/>
                        </a:rPr>
                        <a:t>Hacia </a:t>
                      </a:r>
                      <a:r>
                        <a:rPr lang="es-419" sz="1100" b="0" dirty="0" smtClean="0">
                          <a:solidFill>
                            <a:srgbClr val="000000"/>
                          </a:solidFill>
                          <a:effectLst/>
                          <a:latin typeface="+mn-lt"/>
                          <a:ea typeface="Times New Roman"/>
                          <a:cs typeface="Times New Roman"/>
                        </a:rPr>
                        <a:t>RI.1.6  DOK-2 Ch</a:t>
                      </a:r>
                      <a:endParaRPr lang="es-419" sz="1100" b="0" dirty="0" smtClean="0">
                        <a:effectLst/>
                        <a:latin typeface="+mn-lt"/>
                        <a:ea typeface="Calibri"/>
                        <a:cs typeface="Times New Roman"/>
                      </a:endParaRPr>
                    </a:p>
                  </a:txBody>
                  <a:tcPr marL="88896" marR="88896" marT="44449" marB="44449"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marL="88896" marR="88896" marT="44449" marB="44449" anchor="ctr">
                    <a:solidFill>
                      <a:schemeClr val="bg2"/>
                    </a:solidFill>
                  </a:tcPr>
                </a:tc>
              </a:tr>
              <a:tr h="447486">
                <a:tc>
                  <a:txBody>
                    <a:bodyPr/>
                    <a:lstStyle/>
                    <a:p>
                      <a:pPr marL="0" indent="0">
                        <a:buNone/>
                      </a:pPr>
                      <a:r>
                        <a:rPr lang="es-419" sz="1200" b="1" u="sng" dirty="0" smtClean="0">
                          <a:solidFill>
                            <a:schemeClr val="tx1"/>
                          </a:solidFill>
                          <a:effectLst>
                            <a:outerShdw blurRad="38100" dist="38100" dir="2700000" algn="tl">
                              <a:srgbClr val="000000">
                                <a:alpha val="43137"/>
                              </a:srgbClr>
                            </a:outerShdw>
                          </a:effectLst>
                          <a:latin typeface="+mn-lt"/>
                        </a:rPr>
                        <a:t>Pregunta</a:t>
                      </a:r>
                      <a:r>
                        <a:rPr lang="es-419" sz="1200" b="1" u="sng" baseline="0" dirty="0" smtClean="0">
                          <a:solidFill>
                            <a:schemeClr val="tx1"/>
                          </a:solidFill>
                          <a:effectLst>
                            <a:outerShdw blurRad="38100" dist="38100" dir="2700000" algn="tl">
                              <a:srgbClr val="000000">
                                <a:alpha val="43137"/>
                              </a:srgbClr>
                            </a:outerShdw>
                          </a:effectLst>
                          <a:latin typeface="+mn-lt"/>
                        </a:rPr>
                        <a:t> 13</a:t>
                      </a:r>
                      <a:r>
                        <a:rPr lang="es-419" sz="1200" b="0" u="none" baseline="0" dirty="0" smtClean="0">
                          <a:solidFill>
                            <a:schemeClr val="tx1"/>
                          </a:solidFill>
                          <a:effectLst/>
                          <a:latin typeface="+mn-lt"/>
                        </a:rPr>
                        <a:t>  </a:t>
                      </a:r>
                      <a:r>
                        <a:rPr lang="es-419" sz="1100" b="0" dirty="0" smtClean="0">
                          <a:latin typeface="+mn-lt"/>
                          <a:cs typeface="Helvetica" pitchFamily="34" charset="0"/>
                        </a:rPr>
                        <a:t>¿Qué puedes aprender de ambos textos acerca de las aves que no vuelan? </a:t>
                      </a:r>
                    </a:p>
                    <a:p>
                      <a:pPr marL="914400" indent="0">
                        <a:buNone/>
                      </a:pPr>
                      <a:r>
                        <a:rPr lang="es-419" sz="1100" b="0" baseline="0" dirty="0" smtClean="0">
                          <a:latin typeface="+mn-lt"/>
                          <a:cs typeface="Helvetica" pitchFamily="34" charset="0"/>
                        </a:rPr>
                        <a:t>Hacia </a:t>
                      </a:r>
                      <a:r>
                        <a:rPr kumimoji="0" lang="es-419" sz="1100" b="0" i="0" u="none" strike="noStrike" kern="1200" cap="none" spc="0" normalizeH="0" baseline="0" noProof="0" dirty="0" smtClean="0">
                          <a:ln>
                            <a:noFill/>
                          </a:ln>
                          <a:solidFill>
                            <a:srgbClr val="000000"/>
                          </a:solidFill>
                          <a:effectLst/>
                          <a:uLnTx/>
                          <a:uFillTx/>
                          <a:latin typeface="+mn-lt"/>
                          <a:ea typeface="Times New Roman"/>
                          <a:cs typeface="Times New Roman"/>
                        </a:rPr>
                        <a:t>RI.1.9  DOK-2 CL</a:t>
                      </a:r>
                      <a:endParaRPr lang="es-419" sz="1100" b="0" dirty="0" smtClean="0">
                        <a:latin typeface="+mn-lt"/>
                        <a:cs typeface="Helvetica" pitchFamily="34" charset="0"/>
                      </a:endParaRPr>
                    </a:p>
                  </a:txBody>
                  <a:tcPr marL="88896" marR="88896" marT="44449" marB="44449"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C</a:t>
                      </a:r>
                      <a:endParaRPr lang="es-419" sz="1200" b="1" dirty="0">
                        <a:effectLst>
                          <a:outerShdw blurRad="38100" dist="38100" dir="2700000" algn="tl">
                            <a:srgbClr val="000000">
                              <a:alpha val="43137"/>
                            </a:srgbClr>
                          </a:outerShdw>
                        </a:effectLst>
                      </a:endParaRPr>
                    </a:p>
                  </a:txBody>
                  <a:tcPr marL="88896" marR="88896" marT="44449" marB="44449" anchor="ctr">
                    <a:solidFill>
                      <a:schemeClr val="bg2"/>
                    </a:solidFill>
                  </a:tcPr>
                </a:tc>
              </a:tr>
              <a:tr h="311878">
                <a:tc>
                  <a:txBody>
                    <a:bodyPr/>
                    <a:lstStyle/>
                    <a:p>
                      <a:pPr marL="0" indent="0">
                        <a:buNone/>
                      </a:pPr>
                      <a:r>
                        <a:rPr lang="es-419" sz="1200" b="1" u="sng" dirty="0" smtClean="0">
                          <a:solidFill>
                            <a:schemeClr val="tx1"/>
                          </a:solidFill>
                          <a:effectLst>
                            <a:outerShdw blurRad="38100" dist="38100" dir="2700000" algn="tl">
                              <a:srgbClr val="000000">
                                <a:alpha val="43137"/>
                              </a:srgbClr>
                            </a:outerShdw>
                          </a:effectLst>
                          <a:latin typeface="+mn-lt"/>
                        </a:rPr>
                        <a:t>Pregunta</a:t>
                      </a:r>
                      <a:r>
                        <a:rPr lang="es-419" sz="1200" b="1" u="sng" baseline="0" dirty="0" smtClean="0">
                          <a:solidFill>
                            <a:schemeClr val="tx1"/>
                          </a:solidFill>
                          <a:effectLst>
                            <a:outerShdw blurRad="38100" dist="38100" dir="2700000" algn="tl">
                              <a:srgbClr val="000000">
                                <a:alpha val="43137"/>
                              </a:srgbClr>
                            </a:outerShdw>
                          </a:effectLst>
                          <a:latin typeface="+mn-lt"/>
                        </a:rPr>
                        <a:t> 14</a:t>
                      </a:r>
                      <a:r>
                        <a:rPr lang="es-419" sz="1100" b="0" u="none" baseline="0" dirty="0" smtClean="0">
                          <a:solidFill>
                            <a:schemeClr val="tx1"/>
                          </a:solidFill>
                          <a:effectLst/>
                          <a:latin typeface="+mn-lt"/>
                        </a:rPr>
                        <a:t>  ¿Qué ilustración muestra un pico?  </a:t>
                      </a:r>
                      <a:r>
                        <a:rPr lang="es-419" sz="1100" b="0" baseline="0" dirty="0" smtClean="0">
                          <a:latin typeface="+mn-lt"/>
                          <a:cs typeface="Helvetica" pitchFamily="34" charset="0"/>
                        </a:rPr>
                        <a:t>Hacia </a:t>
                      </a:r>
                      <a:r>
                        <a:rPr kumimoji="0" lang="es-419" sz="1100" b="0" i="0" u="none" strike="noStrike" kern="1200" cap="none" spc="0" normalizeH="0" baseline="0" noProof="0" dirty="0" smtClean="0">
                          <a:ln>
                            <a:noFill/>
                          </a:ln>
                          <a:solidFill>
                            <a:prstClr val="black"/>
                          </a:solidFill>
                          <a:effectLst/>
                          <a:uLnTx/>
                          <a:uFillTx/>
                          <a:latin typeface="+mn-lt"/>
                          <a:ea typeface="Calibri"/>
                          <a:cs typeface="Times New Roman"/>
                        </a:rPr>
                        <a:t>RI.1.9  DOK-1 </a:t>
                      </a:r>
                      <a:r>
                        <a:rPr kumimoji="0" lang="es-419" sz="1100" b="0" i="0" u="none" strike="noStrike" kern="1200" cap="none" spc="0" normalizeH="0" baseline="0" noProof="0" dirty="0" err="1" smtClean="0">
                          <a:ln>
                            <a:noFill/>
                          </a:ln>
                          <a:solidFill>
                            <a:prstClr val="black"/>
                          </a:solidFill>
                          <a:effectLst/>
                          <a:uLnTx/>
                          <a:uFillTx/>
                          <a:latin typeface="+mn-lt"/>
                          <a:ea typeface="Calibri"/>
                          <a:cs typeface="Times New Roman"/>
                        </a:rPr>
                        <a:t>ANo</a:t>
                      </a:r>
                      <a:endParaRPr lang="es-419" sz="1100" b="0" dirty="0" smtClean="0">
                        <a:latin typeface="+mn-lt"/>
                        <a:cs typeface="Helvetica" pitchFamily="34" charset="0"/>
                      </a:endParaRPr>
                    </a:p>
                  </a:txBody>
                  <a:tcPr marL="88896" marR="88896" marT="44449" marB="44449" anchor="ctr">
                    <a:solidFill>
                      <a:schemeClr val="bg2"/>
                    </a:solidFill>
                  </a:tcPr>
                </a:tc>
                <a:tc>
                  <a:txBody>
                    <a:bodyPr/>
                    <a:lstStyle/>
                    <a:p>
                      <a:pPr algn="ctr"/>
                      <a:r>
                        <a:rPr lang="es-419" sz="1200" b="1" dirty="0" smtClean="0">
                          <a:effectLst>
                            <a:outerShdw blurRad="38100" dist="38100" dir="2700000" algn="tl">
                              <a:srgbClr val="000000">
                                <a:alpha val="43137"/>
                              </a:srgbClr>
                            </a:outerShdw>
                          </a:effectLst>
                        </a:rPr>
                        <a:t>A</a:t>
                      </a:r>
                      <a:endParaRPr lang="es-419" sz="1200" b="1" dirty="0">
                        <a:effectLst>
                          <a:outerShdw blurRad="38100" dist="38100" dir="2700000" algn="tl">
                            <a:srgbClr val="000000">
                              <a:alpha val="43137"/>
                            </a:srgbClr>
                          </a:outerShdw>
                        </a:effectLst>
                      </a:endParaRPr>
                    </a:p>
                  </a:txBody>
                  <a:tcPr marL="88896" marR="88896" marT="44449" marB="44449" anchor="ctr">
                    <a:solidFill>
                      <a:schemeClr val="bg2"/>
                    </a:solidFill>
                  </a:tcPr>
                </a:tc>
              </a:tr>
              <a:tr h="33410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15</a:t>
                      </a:r>
                      <a:r>
                        <a:rPr lang="es-419" sz="1200" b="1" u="none" dirty="0" smtClean="0">
                          <a:solidFill>
                            <a:schemeClr val="tx1"/>
                          </a:solidFill>
                          <a:effectLst>
                            <a:outerShdw blurRad="38100" dist="38100" dir="2700000" algn="tl">
                              <a:srgbClr val="000000">
                                <a:alpha val="43137"/>
                              </a:srgbClr>
                            </a:outerShdw>
                          </a:effectLst>
                        </a:rPr>
                        <a:t>                                </a:t>
                      </a:r>
                      <a:r>
                        <a:rPr lang="es-419" sz="1200" b="1" u="none" dirty="0" smtClean="0">
                          <a:solidFill>
                            <a:schemeClr val="tx1"/>
                          </a:solidFill>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a:t>
                      </a:r>
                      <a:endParaRPr lang="es-419" sz="1200" b="0" i="1" u="none" dirty="0" smtClean="0">
                        <a:solidFill>
                          <a:schemeClr val="tx1"/>
                        </a:solidFill>
                        <a:effectLst/>
                      </a:endParaRPr>
                    </a:p>
                  </a:txBody>
                  <a:tcPr marL="88896" marR="88896" marT="44449" marB="44449" anchor="ctr">
                    <a:solidFill>
                      <a:schemeClr val="bg1">
                        <a:lumMod val="85000"/>
                      </a:schemeClr>
                    </a:solidFill>
                  </a:tcPr>
                </a:tc>
                <a:tc>
                  <a:txBody>
                    <a:bodyPr/>
                    <a:lstStyle/>
                    <a:p>
                      <a:pPr algn="ctr"/>
                      <a:endParaRPr lang="es-419" sz="8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31113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16</a:t>
                      </a:r>
                      <a:r>
                        <a:rPr lang="es-419" sz="1200" b="1" u="none" dirty="0" smtClean="0">
                          <a:solidFill>
                            <a:schemeClr val="tx1"/>
                          </a:solidFill>
                          <a:effectLst>
                            <a:outerShdw blurRad="38100" dist="38100" dir="2700000" algn="tl">
                              <a:srgbClr val="000000">
                                <a:alpha val="43137"/>
                              </a:srgbClr>
                            </a:outerShdw>
                          </a:effectLst>
                        </a:rPr>
                        <a:t>                                  </a:t>
                      </a:r>
                      <a:r>
                        <a:rPr lang="es-419" sz="1200" b="1" u="sng" dirty="0" smtClean="0">
                          <a:solidFill>
                            <a:schemeClr val="tx1"/>
                          </a:solidFill>
                          <a:effectLst>
                            <a:outerShdw blurRad="38100" dist="38100" dir="2700000" algn="tl">
                              <a:srgbClr val="000000">
                                <a:alpha val="43137"/>
                              </a:srgbClr>
                            </a:outerShdw>
                          </a:effectLst>
                        </a:rPr>
                        <a:t>Respuesta construida Texto informativo</a:t>
                      </a:r>
                      <a:endParaRPr lang="es-419" sz="1200" b="0" i="1" u="none" dirty="0" smtClean="0">
                        <a:solidFill>
                          <a:schemeClr val="tx1"/>
                        </a:solidFill>
                        <a:effectLst/>
                      </a:endParaRPr>
                    </a:p>
                  </a:txBody>
                  <a:tcPr marL="88896" marR="88896" marT="44449" marB="44449" anchor="ctr">
                    <a:solidFill>
                      <a:schemeClr val="bg2"/>
                    </a:solidFill>
                  </a:tcPr>
                </a:tc>
                <a:tc>
                  <a:txBody>
                    <a:bodyPr/>
                    <a:lstStyle/>
                    <a:p>
                      <a:pPr algn="ctr"/>
                      <a:endParaRPr lang="es-419" sz="8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28817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Escribe y Revisa</a:t>
                      </a:r>
                    </a:p>
                  </a:txBody>
                  <a:tcPr marL="88896" marR="88896" marT="44449" marB="44449" anchor="ctr">
                    <a:solidFill>
                      <a:schemeClr val="bg1">
                        <a:lumMod val="85000"/>
                      </a:schemeClr>
                    </a:solidFill>
                  </a:tcPr>
                </a:tc>
                <a:tc>
                  <a:txBody>
                    <a:bodyPr/>
                    <a:lstStyle/>
                    <a:p>
                      <a:pPr algn="ct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46183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17</a:t>
                      </a:r>
                      <a:r>
                        <a:rPr lang="es-419" sz="1200" b="1" u="none" dirty="0" smtClean="0">
                          <a:solidFill>
                            <a:schemeClr val="tx1"/>
                          </a:solidFill>
                          <a:effectLst>
                            <a:outerShdw blurRad="38100" dist="38100" dir="2700000" algn="tl">
                              <a:srgbClr val="000000">
                                <a:alpha val="43137"/>
                              </a:srgbClr>
                            </a:outerShdw>
                          </a:effectLst>
                        </a:rPr>
                        <a:t>                                                          </a:t>
                      </a:r>
                      <a:r>
                        <a:rPr lang="es-419" sz="1200" b="1" u="sng" baseline="0" dirty="0" smtClean="0">
                          <a:solidFill>
                            <a:schemeClr val="tx1"/>
                          </a:solidFill>
                          <a:effectLst>
                            <a:outerShdw blurRad="38100" dist="38100" dir="2700000" algn="tl">
                              <a:srgbClr val="000000">
                                <a:alpha val="43137"/>
                              </a:srgbClr>
                            </a:outerShdw>
                          </a:effectLst>
                        </a:rPr>
                        <a:t>Escrito breve</a:t>
                      </a:r>
                      <a:endParaRPr lang="es-419" sz="1200" b="1" u="sng" dirty="0" smtClean="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W.1.1b</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447486">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18</a:t>
                      </a:r>
                      <a:r>
                        <a:rPr lang="es-419" sz="1200" b="1" u="none" dirty="0" smtClean="0">
                          <a:solidFill>
                            <a:schemeClr val="tx1"/>
                          </a:solidFill>
                          <a:effectLst>
                            <a:outerShdw blurRad="38100" dist="38100" dir="2700000" algn="tl">
                              <a:srgbClr val="000000">
                                <a:alpha val="43137"/>
                              </a:srgbClr>
                            </a:outerShdw>
                          </a:effectLst>
                        </a:rPr>
                        <a:t>  </a:t>
                      </a:r>
                      <a:r>
                        <a:rPr lang="es-ES" sz="1100" b="0" u="none" dirty="0" smtClean="0">
                          <a:solidFill>
                            <a:schemeClr val="tx1"/>
                          </a:solidFill>
                          <a:effectLst/>
                        </a:rPr>
                        <a:t>¿Qué oración podría comenzar el párrafo, que nos dice la opinión del estudiante acerca de las aves?</a:t>
                      </a:r>
                      <a:r>
                        <a:rPr lang="es-ES" sz="1100" b="0" u="none" baseline="0" dirty="0" smtClean="0">
                          <a:solidFill>
                            <a:schemeClr val="tx1"/>
                          </a:solidFill>
                          <a:effectLst/>
                        </a:rPr>
                        <a:t>  </a:t>
                      </a:r>
                      <a:r>
                        <a:rPr lang="es-419" sz="1100" b="0" dirty="0" smtClean="0">
                          <a:effectLst/>
                          <a:latin typeface="+mn-lt"/>
                          <a:ea typeface="Times New Roman"/>
                          <a:cs typeface="Helvetica" panose="020B0604020202020204" pitchFamily="34" charset="0"/>
                        </a:rPr>
                        <a:t>W.1.1c</a:t>
                      </a:r>
                    </a:p>
                  </a:txBody>
                  <a:tcPr marL="88896" marR="88896" marT="44449" marB="44449"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B</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r h="27536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19</a:t>
                      </a:r>
                      <a:r>
                        <a:rPr lang="es-419" sz="1200" b="0" u="none" dirty="0" smtClean="0">
                          <a:solidFill>
                            <a:schemeClr val="tx1"/>
                          </a:solidFill>
                          <a:effectLst/>
                        </a:rPr>
                        <a:t>  </a:t>
                      </a:r>
                      <a:r>
                        <a:rPr lang="es-419" sz="1100" b="0" u="none" kern="1200" dirty="0" smtClean="0">
                          <a:solidFill>
                            <a:schemeClr val="tx1"/>
                          </a:solidFill>
                          <a:effectLst/>
                          <a:latin typeface="+mn-lt"/>
                          <a:ea typeface="+mn-ea"/>
                          <a:cs typeface="+mn-cs"/>
                        </a:rPr>
                        <a:t>¿Cuál es la mejor forma de unir estas dos oraciones? L.1.6</a:t>
                      </a:r>
                    </a:p>
                  </a:txBody>
                  <a:tcPr marL="88896" marR="88896" marT="44449" marB="44449" anchor="ctr">
                    <a:solidFill>
                      <a:schemeClr val="bg2"/>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C</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2"/>
                    </a:solidFill>
                  </a:tcPr>
                </a:tc>
              </a:tr>
              <a:tr h="456605">
                <a:tc>
                  <a:txBody>
                    <a:bodyPr/>
                    <a:lstStyle/>
                    <a:p>
                      <a:pPr marL="971550" marR="0" indent="-971550" algn="l" defTabSz="966612" rtl="0" eaLnBrk="1" fontAlgn="auto" latinLnBrk="0" hangingPunct="1">
                        <a:lnSpc>
                          <a:spcPct val="100000"/>
                        </a:lnSpc>
                        <a:spcBef>
                          <a:spcPts val="0"/>
                        </a:spcBef>
                        <a:spcAft>
                          <a:spcPts val="0"/>
                        </a:spcAft>
                        <a:buClrTx/>
                        <a:buSzTx/>
                        <a:buFontTx/>
                        <a:buNone/>
                        <a:tabLst/>
                        <a:defRPr/>
                      </a:pPr>
                      <a:r>
                        <a:rPr lang="es-419" sz="1200" b="1" u="sng" dirty="0" smtClean="0">
                          <a:solidFill>
                            <a:schemeClr val="tx1"/>
                          </a:solidFill>
                          <a:effectLst>
                            <a:outerShdw blurRad="38100" dist="38100" dir="2700000" algn="tl">
                              <a:srgbClr val="000000">
                                <a:alpha val="43137"/>
                              </a:srgbClr>
                            </a:outerShdw>
                          </a:effectLst>
                        </a:rPr>
                        <a:t>Pregunta 20</a:t>
                      </a:r>
                      <a:r>
                        <a:rPr lang="es-419" sz="1200" b="0" u="none" dirty="0" smtClean="0">
                          <a:solidFill>
                            <a:schemeClr val="tx1"/>
                          </a:solidFill>
                          <a:effectLst/>
                        </a:rPr>
                        <a:t>  </a:t>
                      </a:r>
                      <a:r>
                        <a:rPr lang="es-419" sz="1100" b="0" u="none" kern="1200" dirty="0" smtClean="0">
                          <a:solidFill>
                            <a:schemeClr val="tx1"/>
                          </a:solidFill>
                          <a:effectLst/>
                          <a:latin typeface="+mn-lt"/>
                          <a:ea typeface="+mn-ea"/>
                          <a:cs typeface="+mn-cs"/>
                        </a:rPr>
                        <a:t>¿Qué palabra debe ir en el espacio en blanco para completar la oración? L.1.1c</a:t>
                      </a:r>
                    </a:p>
                  </a:txBody>
                  <a:tcPr marL="88896" marR="88896" marT="44449" marB="44449" anchor="ctr">
                    <a:solidFill>
                      <a:schemeClr val="bg1">
                        <a:lumMod val="85000"/>
                      </a:schemeClr>
                    </a:solidFill>
                  </a:tcPr>
                </a:tc>
                <a:tc>
                  <a:txBody>
                    <a:bodyPr/>
                    <a:lstStyle/>
                    <a:p>
                      <a:pPr algn="ctr"/>
                      <a:r>
                        <a:rPr lang="es-419" sz="1200" b="1" dirty="0" smtClean="0">
                          <a:solidFill>
                            <a:schemeClr val="tx1"/>
                          </a:solidFill>
                          <a:effectLst>
                            <a:outerShdw blurRad="38100" dist="38100" dir="2700000" algn="tl">
                              <a:srgbClr val="000000">
                                <a:alpha val="43137"/>
                              </a:srgbClr>
                            </a:outerShdw>
                          </a:effectLst>
                        </a:rPr>
                        <a:t>A</a:t>
                      </a:r>
                      <a:endParaRPr lang="es-419" sz="1200" b="1" dirty="0">
                        <a:solidFill>
                          <a:schemeClr val="tx1"/>
                        </a:solidFill>
                        <a:effectLst>
                          <a:outerShdw blurRad="38100" dist="38100" dir="2700000" algn="tl">
                            <a:srgbClr val="000000">
                              <a:alpha val="43137"/>
                            </a:srgbClr>
                          </a:outerShdw>
                        </a:effectLst>
                      </a:endParaRPr>
                    </a:p>
                  </a:txBody>
                  <a:tcPr marL="88896" marR="88896" marT="44449" marB="44449" anchor="ctr">
                    <a:solidFill>
                      <a:schemeClr val="bg1">
                        <a:lumMod val="85000"/>
                      </a:schemeClr>
                    </a:solidFill>
                  </a:tcPr>
                </a:tc>
              </a:tr>
            </a:tbl>
          </a:graphicData>
        </a:graphic>
      </p:graphicFrame>
    </p:spTree>
    <p:extLst>
      <p:ext uri="{BB962C8B-B14F-4D97-AF65-F5344CB8AC3E}">
        <p14:creationId xmlns:p14="http://schemas.microsoft.com/office/powerpoint/2010/main" val="2827450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s-419" smtClean="0"/>
              <a:pPr/>
              <a:t>22</a:t>
            </a:fld>
            <a:endParaRPr lang="es-419" dirty="0"/>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nvGrpSpPr>
          <p:cNvPr id="14" name="Group 13"/>
          <p:cNvGrpSpPr/>
          <p:nvPr/>
        </p:nvGrpSpPr>
        <p:grpSpPr>
          <a:xfrm>
            <a:off x="841341" y="1579837"/>
            <a:ext cx="3273459" cy="2898245"/>
            <a:chOff x="3891437" y="-219478"/>
            <a:chExt cx="3083000" cy="2851342"/>
          </a:xfrm>
        </p:grpSpPr>
        <p:grpSp>
          <p:nvGrpSpPr>
            <p:cNvPr id="15" name="Group 14"/>
            <p:cNvGrpSpPr/>
            <p:nvPr/>
          </p:nvGrpSpPr>
          <p:grpSpPr>
            <a:xfrm>
              <a:off x="3938156" y="491164"/>
              <a:ext cx="3036281" cy="2140700"/>
              <a:chOff x="3513083" y="49290"/>
              <a:chExt cx="3623568" cy="2568001"/>
            </a:xfrm>
          </p:grpSpPr>
          <p:grpSp>
            <p:nvGrpSpPr>
              <p:cNvPr id="20" name="Group 19"/>
              <p:cNvGrpSpPr/>
              <p:nvPr/>
            </p:nvGrpSpPr>
            <p:grpSpPr>
              <a:xfrm>
                <a:off x="3513083" y="49290"/>
                <a:ext cx="3623568" cy="2538281"/>
                <a:chOff x="3754558" y="731036"/>
                <a:chExt cx="3445410" cy="2329487"/>
              </a:xfrm>
            </p:grpSpPr>
            <p:sp>
              <p:nvSpPr>
                <p:cNvPr id="29" name="Parallelogram 28"/>
                <p:cNvSpPr/>
                <p:nvPr/>
              </p:nvSpPr>
              <p:spPr>
                <a:xfrm rot="527859" flipH="1">
                  <a:off x="3754558" y="853322"/>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sp>
              <p:nvSpPr>
                <p:cNvPr id="30" name="Parallelogram 29"/>
                <p:cNvSpPr/>
                <p:nvPr/>
              </p:nvSpPr>
              <p:spPr>
                <a:xfrm>
                  <a:off x="4260432" y="731036"/>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s-419" dirty="0"/>
                </a:p>
              </p:txBody>
            </p:sp>
          </p:grpSp>
          <p:pic>
            <p:nvPicPr>
              <p:cNvPr id="21"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603832"/>
                <a:ext cx="1142999" cy="1013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Picture 6" descr="reading"/>
              <p:cNvPicPr>
                <a:picLocks noChangeAspect="1" noChangeArrowheads="1"/>
              </p:cNvPicPr>
              <p:nvPr/>
            </p:nvPicPr>
            <p:blipFill>
              <a:blip r:embed="rId5" cstate="print"/>
              <a:srcRect/>
              <a:stretch>
                <a:fillRect/>
              </a:stretch>
            </p:blipFill>
            <p:spPr bwMode="auto">
              <a:xfrm>
                <a:off x="4501916" y="310200"/>
                <a:ext cx="1820973" cy="1596665"/>
              </a:xfrm>
              <a:prstGeom prst="rect">
                <a:avLst/>
              </a:prstGeom>
              <a:noFill/>
            </p:spPr>
          </p:pic>
        </p:grpSp>
        <p:sp>
          <p:nvSpPr>
            <p:cNvPr id="18" name="Rectangle 17"/>
            <p:cNvSpPr/>
            <p:nvPr/>
          </p:nvSpPr>
          <p:spPr>
            <a:xfrm>
              <a:off x="3891437" y="-219478"/>
              <a:ext cx="924560" cy="929959"/>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s-419" sz="5400" b="1" cap="none" spc="0" dirty="0" smtClean="0">
                  <a:ln w="11430"/>
                  <a:effectLst>
                    <a:outerShdw blurRad="80000" dist="40000" dir="5040000" algn="tl">
                      <a:srgbClr val="000000">
                        <a:alpha val="30000"/>
                      </a:srgbClr>
                    </a:outerShdw>
                  </a:effectLst>
                </a:rPr>
                <a:t>1</a:t>
              </a:r>
              <a:r>
                <a:rPr lang="es-419" sz="5400" b="1" baseline="30000" dirty="0" smtClean="0">
                  <a:ln w="11430"/>
                  <a:effectLst>
                    <a:outerShdw blurRad="80000" dist="40000" dir="5040000" algn="tl">
                      <a:srgbClr val="000000">
                        <a:alpha val="30000"/>
                      </a:srgbClr>
                    </a:outerShdw>
                  </a:effectLst>
                </a:rPr>
                <a:t>er</a:t>
              </a:r>
              <a:endParaRPr lang="es-419" sz="5400" b="1" cap="none" spc="0" dirty="0" smtClean="0">
                <a:ln w="11430"/>
                <a:effectLst>
                  <a:outerShdw blurRad="80000" dist="40000" dir="5040000" algn="tl">
                    <a:srgbClr val="000000">
                      <a:alpha val="30000"/>
                    </a:srgbClr>
                  </a:outerShdw>
                </a:effectLst>
              </a:endParaRPr>
            </a:p>
          </p:txBody>
        </p:sp>
      </p:grpSp>
      <p:grpSp>
        <p:nvGrpSpPr>
          <p:cNvPr id="3" name="Group 2"/>
          <p:cNvGrpSpPr/>
          <p:nvPr/>
        </p:nvGrpSpPr>
        <p:grpSpPr>
          <a:xfrm>
            <a:off x="767688" y="1651909"/>
            <a:ext cx="5611586" cy="6315575"/>
            <a:chOff x="767688" y="1651909"/>
            <a:chExt cx="5611586" cy="6315575"/>
          </a:xfrm>
        </p:grpSpPr>
        <p:grpSp>
          <p:nvGrpSpPr>
            <p:cNvPr id="16" name="Group 15"/>
            <p:cNvGrpSpPr/>
            <p:nvPr/>
          </p:nvGrpSpPr>
          <p:grpSpPr>
            <a:xfrm>
              <a:off x="767688" y="1651909"/>
              <a:ext cx="5486400" cy="5635695"/>
              <a:chOff x="767688" y="284575"/>
              <a:chExt cx="5486400" cy="5635695"/>
            </a:xfrm>
          </p:grpSpPr>
          <p:sp>
            <p:nvSpPr>
              <p:cNvPr id="17" name="TextBox 16"/>
              <p:cNvSpPr txBox="1"/>
              <p:nvPr/>
            </p:nvSpPr>
            <p:spPr>
              <a:xfrm>
                <a:off x="767688" y="3360452"/>
                <a:ext cx="5486400" cy="2559818"/>
              </a:xfrm>
              <a:prstGeom prst="rect">
                <a:avLst/>
              </a:prstGeom>
              <a:noFill/>
              <a:ln>
                <a:noFill/>
              </a:ln>
            </p:spPr>
            <p:txBody>
              <a:bodyPr wrap="square" lIns="96661" tIns="48331" rIns="96661" bIns="48331" rtlCol="0">
                <a:spAutoFit/>
              </a:bodyPr>
              <a:lstStyle/>
              <a:p>
                <a:r>
                  <a:rPr lang="es-419" sz="3200" b="1" dirty="0" smtClean="0">
                    <a:effectLst>
                      <a:outerShdw blurRad="38100" dist="38100" dir="2700000" algn="tl">
                        <a:srgbClr val="000000">
                          <a:alpha val="43137"/>
                        </a:srgbClr>
                      </a:outerShdw>
                    </a:effectLst>
                  </a:rPr>
                  <a:t>Copia del estudiante</a:t>
                </a:r>
              </a:p>
              <a:p>
                <a:r>
                  <a:rPr lang="es-419" sz="3200" b="1" dirty="0" smtClean="0">
                    <a:effectLst>
                      <a:outerShdw blurRad="38100" dist="38100" dir="2700000" algn="tl">
                        <a:srgbClr val="000000">
                          <a:alpha val="43137"/>
                        </a:srgbClr>
                      </a:outerShdw>
                    </a:effectLst>
                  </a:rPr>
                  <a:t>Pre-evaluación  Trimestre </a:t>
                </a:r>
                <a:r>
                  <a:rPr lang="es-419" sz="3200" b="1" dirty="0">
                    <a:effectLst>
                      <a:outerShdw blurRad="38100" dist="38100" dir="2700000" algn="tl">
                        <a:srgbClr val="000000">
                          <a:alpha val="43137"/>
                        </a:srgbClr>
                      </a:outerShdw>
                    </a:effectLst>
                  </a:rPr>
                  <a:t>4</a:t>
                </a:r>
                <a:endParaRPr lang="es-419" sz="3200" b="1" dirty="0" smtClean="0">
                  <a:effectLst>
                    <a:outerShdw blurRad="38100" dist="38100" dir="2700000" algn="tl">
                      <a:srgbClr val="000000">
                        <a:alpha val="43137"/>
                      </a:srgbClr>
                    </a:outerShdw>
                  </a:effectLst>
                </a:endParaRPr>
              </a:p>
              <a:p>
                <a:endParaRPr lang="es-419" sz="3200" b="1" dirty="0" smtClean="0">
                  <a:effectLst>
                    <a:outerShdw blurRad="38100" dist="38100" dir="2700000" algn="tl">
                      <a:srgbClr val="000000">
                        <a:alpha val="43137"/>
                      </a:srgbClr>
                    </a:outerShdw>
                  </a:effectLst>
                </a:endParaRPr>
              </a:p>
              <a:p>
                <a:r>
                  <a:rPr lang="es-419" sz="3200" b="1" dirty="0" smtClean="0">
                    <a:effectLst>
                      <a:outerShdw blurRad="38100" dist="38100" dir="2700000" algn="tl">
                        <a:srgbClr val="000000">
                          <a:alpha val="43137"/>
                        </a:srgbClr>
                      </a:outerShdw>
                    </a:effectLst>
                  </a:rPr>
                  <a:t>Nombre__________________</a:t>
                </a:r>
              </a:p>
              <a:p>
                <a:pPr algn="ctr"/>
                <a:endParaRPr lang="es-419" sz="3200" b="1" dirty="0" smtClean="0">
                  <a:effectLst>
                    <a:outerShdw blurRad="38100" dist="38100" dir="2700000" algn="tl">
                      <a:srgbClr val="000000">
                        <a:alpha val="43137"/>
                      </a:srgbClr>
                    </a:outerShdw>
                  </a:effectLst>
                </a:endParaRPr>
              </a:p>
            </p:txBody>
          </p:sp>
          <p:sp>
            <p:nvSpPr>
              <p:cNvPr id="19" name="Rectangle 18"/>
              <p:cNvSpPr/>
              <p:nvPr/>
            </p:nvSpPr>
            <p:spPr>
              <a:xfrm>
                <a:off x="1910286" y="284575"/>
                <a:ext cx="1748492" cy="830997"/>
              </a:xfrm>
              <a:prstGeom prst="rect">
                <a:avLst/>
              </a:prstGeom>
            </p:spPr>
            <p:txBody>
              <a:bodyPr wrap="none">
                <a:spAutoFit/>
              </a:bodyPr>
              <a:lstStyle/>
              <a:p>
                <a:r>
                  <a:rPr lang="es-419" sz="4800" b="1" dirty="0" smtClean="0">
                    <a:effectLst>
                      <a:outerShdw blurRad="38100" dist="38100" dir="2700000" algn="tl">
                        <a:srgbClr val="000000">
                          <a:alpha val="43137"/>
                        </a:srgbClr>
                      </a:outerShdw>
                    </a:effectLst>
                  </a:rPr>
                  <a:t>Grado</a:t>
                </a:r>
                <a:endParaRPr lang="es-419" sz="4800" b="1" dirty="0">
                  <a:effectLst>
                    <a:outerShdw blurRad="38100" dist="38100" dir="2700000" algn="tl">
                      <a:srgbClr val="000000">
                        <a:alpha val="43137"/>
                      </a:srgbClr>
                    </a:outerShdw>
                  </a:effectLst>
                </a:endParaRPr>
              </a:p>
            </p:txBody>
          </p:sp>
        </p:grpSp>
        <p:sp>
          <p:nvSpPr>
            <p:cNvPr id="2" name="TextBox 1"/>
            <p:cNvSpPr txBox="1"/>
            <p:nvPr/>
          </p:nvSpPr>
          <p:spPr>
            <a:xfrm>
              <a:off x="789024" y="6705600"/>
              <a:ext cx="5590250" cy="1261884"/>
            </a:xfrm>
            <a:prstGeom prst="rect">
              <a:avLst/>
            </a:prstGeom>
            <a:noFill/>
          </p:spPr>
          <p:txBody>
            <a:bodyPr wrap="square" rtlCol="0">
              <a:spAutoFit/>
            </a:bodyPr>
            <a:lstStyle/>
            <a:p>
              <a:endParaRPr lang="es-419" dirty="0" smtClean="0"/>
            </a:p>
            <a:p>
              <a:r>
                <a:rPr lang="es-419" dirty="0" smtClean="0"/>
                <a:t>Instrucciones:</a:t>
              </a:r>
            </a:p>
            <a:p>
              <a:r>
                <a:rPr lang="es-419" dirty="0" smtClean="0"/>
                <a:t>Lee cada cuento.</a:t>
              </a:r>
            </a:p>
            <a:p>
              <a:r>
                <a:rPr lang="es-419" dirty="0" smtClean="0"/>
                <a:t>Luego, contesta las preguntas acerca del cuento.</a:t>
              </a:r>
              <a:endParaRPr lang="es-419" dirty="0"/>
            </a:p>
          </p:txBody>
        </p:sp>
      </p:grpSp>
    </p:spTree>
    <p:extLst>
      <p:ext uri="{BB962C8B-B14F-4D97-AF65-F5344CB8AC3E}">
        <p14:creationId xmlns:p14="http://schemas.microsoft.com/office/powerpoint/2010/main" val="3045346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23</a:t>
            </a:fld>
            <a:endParaRPr lang="es-419" dirty="0"/>
          </a:p>
        </p:txBody>
      </p:sp>
      <p:sp>
        <p:nvSpPr>
          <p:cNvPr id="5" name="TextBox 4"/>
          <p:cNvSpPr txBox="1"/>
          <p:nvPr/>
        </p:nvSpPr>
        <p:spPr>
          <a:xfrm>
            <a:off x="228600" y="228600"/>
            <a:ext cx="6781800" cy="7422623"/>
          </a:xfrm>
          <a:prstGeom prst="rect">
            <a:avLst/>
          </a:prstGeom>
          <a:noFill/>
        </p:spPr>
        <p:txBody>
          <a:bodyPr wrap="square" lIns="86055" tIns="43028" rIns="86055" bIns="43028" rtlCol="0">
            <a:spAutoFit/>
          </a:bodyPr>
          <a:lstStyle/>
          <a:p>
            <a:r>
              <a:rPr lang="es-419" sz="1694" u="sng" dirty="0"/>
              <a:t>Instrucciones para el estudiante</a:t>
            </a:r>
            <a:r>
              <a:rPr lang="es-419" sz="1694" dirty="0"/>
              <a:t>:  </a:t>
            </a:r>
          </a:p>
          <a:p>
            <a:endParaRPr lang="es-419" sz="1694" u="sng" dirty="0"/>
          </a:p>
          <a:p>
            <a:r>
              <a:rPr lang="es-419" sz="1694" b="1" u="sng" dirty="0"/>
              <a:t>Parte 1</a:t>
            </a:r>
            <a:r>
              <a:rPr lang="es-419" sz="1694" b="1" dirty="0"/>
              <a:t> </a:t>
            </a:r>
          </a:p>
          <a:p>
            <a:endParaRPr lang="es-419" sz="988" b="1" dirty="0"/>
          </a:p>
          <a:p>
            <a:r>
              <a:rPr lang="es-419" sz="1694" dirty="0" smtClean="0"/>
              <a:t>Vas a leer varios textos y verás un video sobre las aves.</a:t>
            </a:r>
            <a:endParaRPr lang="es-419" sz="1694" dirty="0"/>
          </a:p>
          <a:p>
            <a:endParaRPr lang="es-419" sz="847" dirty="0"/>
          </a:p>
          <a:p>
            <a:pPr marL="342900" indent="-342900">
              <a:lnSpc>
                <a:spcPct val="150000"/>
              </a:lnSpc>
              <a:buFont typeface="+mj-lt"/>
              <a:buAutoNum type="arabicPeriod"/>
            </a:pPr>
            <a:r>
              <a:rPr lang="es-419" sz="1694" dirty="0"/>
              <a:t>Leer todos los textos</a:t>
            </a:r>
            <a:r>
              <a:rPr lang="es-419" sz="1694" dirty="0" smtClean="0"/>
              <a:t>.</a:t>
            </a:r>
          </a:p>
          <a:p>
            <a:pPr marL="342900" indent="-342900">
              <a:lnSpc>
                <a:spcPct val="150000"/>
              </a:lnSpc>
              <a:buFont typeface="+mj-lt"/>
              <a:buAutoNum type="arabicPeriod"/>
            </a:pPr>
            <a:r>
              <a:rPr lang="es-419" sz="1694" dirty="0" smtClean="0"/>
              <a:t>Ver el video.</a:t>
            </a:r>
            <a:endParaRPr lang="es-419" sz="941" dirty="0"/>
          </a:p>
          <a:p>
            <a:pPr marL="342900" indent="-342900">
              <a:lnSpc>
                <a:spcPct val="150000"/>
              </a:lnSpc>
              <a:buFont typeface="+mj-lt"/>
              <a:buAutoNum type="arabicPeriod"/>
            </a:pPr>
            <a:r>
              <a:rPr lang="es-419" sz="1694" dirty="0"/>
              <a:t>Tomar notas sobre los textos</a:t>
            </a:r>
            <a:r>
              <a:rPr lang="es-419" sz="1694" dirty="0" smtClean="0"/>
              <a:t>.</a:t>
            </a:r>
            <a:endParaRPr lang="es-419" sz="941" dirty="0"/>
          </a:p>
          <a:p>
            <a:pPr marL="342900" indent="-342900">
              <a:lnSpc>
                <a:spcPct val="150000"/>
              </a:lnSpc>
              <a:buFont typeface="+mj-lt"/>
              <a:buAutoNum type="arabicPeriod"/>
            </a:pPr>
            <a:r>
              <a:rPr lang="es-419" sz="1694" dirty="0"/>
              <a:t>Contestar las preguntas</a:t>
            </a:r>
            <a:r>
              <a:rPr lang="es-419" sz="1694" dirty="0" smtClean="0"/>
              <a:t>.</a:t>
            </a:r>
          </a:p>
          <a:p>
            <a:pPr marL="342900" indent="-342900">
              <a:lnSpc>
                <a:spcPct val="150000"/>
              </a:lnSpc>
              <a:buFont typeface="+mj-lt"/>
              <a:buAutoNum type="arabicPeriod"/>
            </a:pPr>
            <a:endParaRPr lang="es-419" sz="1694" dirty="0"/>
          </a:p>
          <a:p>
            <a:r>
              <a:rPr lang="es-419" sz="847" b="1" u="sng" dirty="0"/>
              <a:t> </a:t>
            </a:r>
          </a:p>
          <a:p>
            <a:r>
              <a:rPr lang="es-419" sz="1506" b="1" u="sng" dirty="0"/>
              <a:t>Parte 2</a:t>
            </a:r>
            <a:r>
              <a:rPr lang="es-419" sz="1506" b="1" dirty="0"/>
              <a:t> </a:t>
            </a:r>
          </a:p>
          <a:p>
            <a:endParaRPr lang="es-419" sz="1506" dirty="0" smtClean="0"/>
          </a:p>
          <a:p>
            <a:r>
              <a:rPr lang="es-419" sz="1506" dirty="0" smtClean="0"/>
              <a:t>Vas </a:t>
            </a:r>
            <a:r>
              <a:rPr lang="es-419" sz="1506" dirty="0"/>
              <a:t>a escribir un </a:t>
            </a:r>
            <a:r>
              <a:rPr lang="es-419" sz="1506" b="1" dirty="0" smtClean="0"/>
              <a:t>cuento que </a:t>
            </a:r>
            <a:r>
              <a:rPr lang="es-419" sz="1506" b="1" dirty="0"/>
              <a:t>exprese una opinión</a:t>
            </a:r>
            <a:r>
              <a:rPr lang="es-419" sz="1506" dirty="0"/>
              <a:t>.  Esto significa que </a:t>
            </a:r>
            <a:r>
              <a:rPr lang="es-419" sz="1506" dirty="0" smtClean="0"/>
              <a:t>dirás </a:t>
            </a:r>
            <a:r>
              <a:rPr lang="es-419" sz="1506" dirty="0"/>
              <a:t>cómo te sientes acerca de algo. Escribirás las </a:t>
            </a:r>
            <a:r>
              <a:rPr lang="es-419" sz="1506" b="1" dirty="0"/>
              <a:t>razones</a:t>
            </a:r>
            <a:r>
              <a:rPr lang="es-419" sz="1506" dirty="0"/>
              <a:t> </a:t>
            </a:r>
            <a:r>
              <a:rPr lang="es-419" sz="1506" dirty="0" smtClean="0"/>
              <a:t>para explicar por qué </a:t>
            </a:r>
            <a:r>
              <a:rPr lang="es-419" sz="1506" dirty="0"/>
              <a:t>te sientes de esa forma</a:t>
            </a:r>
            <a:r>
              <a:rPr lang="es-419" sz="1506" dirty="0" smtClean="0"/>
              <a:t>.  Utiliza los cuentos que leíste y el video que viste para apoyar tu respuesta con razones que expliquen tu sentir.</a:t>
            </a:r>
            <a:endParaRPr lang="es-419" sz="1506" dirty="0"/>
          </a:p>
          <a:p>
            <a:endParaRPr lang="es-419" sz="988" dirty="0"/>
          </a:p>
          <a:p>
            <a:r>
              <a:rPr lang="es-419" sz="1506" dirty="0" smtClean="0"/>
              <a:t>Para escribir tu cuento contestarás la siguiente pregunta:  </a:t>
            </a:r>
            <a:r>
              <a:rPr lang="es-419" sz="1506" b="1" dirty="0" smtClean="0"/>
              <a:t>¿Es importante para las aves tener alas? Escribe  todos los detalles que puedas usar de los cuentos para explicar tu respuesta.  </a:t>
            </a:r>
            <a:endParaRPr lang="es-419" sz="1506" b="1" dirty="0"/>
          </a:p>
          <a:p>
            <a:endParaRPr lang="es-419" sz="988" dirty="0"/>
          </a:p>
          <a:p>
            <a:pPr marL="306181" indent="-306181">
              <a:buAutoNum type="arabicPeriod"/>
            </a:pPr>
            <a:r>
              <a:rPr lang="es-419" sz="1506" u="sng" dirty="0" smtClean="0"/>
              <a:t>Planifica </a:t>
            </a:r>
            <a:r>
              <a:rPr lang="es-419" sz="1506" dirty="0"/>
              <a:t>tu escrito. Puedes utilizar tus notas y respuestas.</a:t>
            </a:r>
          </a:p>
          <a:p>
            <a:pPr marL="306181" indent="-306181">
              <a:buAutoNum type="arabicPeriod"/>
            </a:pPr>
            <a:endParaRPr lang="es-419" sz="941" dirty="0"/>
          </a:p>
          <a:p>
            <a:pPr marL="306181" indent="-306181">
              <a:buAutoNum type="arabicPeriod"/>
            </a:pPr>
            <a:r>
              <a:rPr lang="es-419" sz="1506" dirty="0"/>
              <a:t>Escribe – Revisa y Edita tu primer borrador.</a:t>
            </a:r>
          </a:p>
          <a:p>
            <a:pPr marL="322715" indent="-322715">
              <a:buAutoNum type="arabicPeriod"/>
            </a:pPr>
            <a:endParaRPr lang="es-419" sz="753" dirty="0"/>
          </a:p>
          <a:p>
            <a:pPr marL="322715" indent="-322715">
              <a:buAutoNum type="arabicPeriod"/>
            </a:pPr>
            <a:r>
              <a:rPr lang="es-419" sz="1506" dirty="0"/>
              <a:t>Escribe </a:t>
            </a:r>
            <a:r>
              <a:rPr lang="es-419" sz="1506" dirty="0" smtClean="0"/>
              <a:t>el texto final.</a:t>
            </a:r>
            <a:endParaRPr lang="es-419" sz="1506" dirty="0">
              <a:solidFill>
                <a:srgbClr val="FF0000"/>
              </a:solidFill>
            </a:endParaRPr>
          </a:p>
          <a:p>
            <a:pPr marL="322715" indent="-322715">
              <a:buAutoNum type="arabicPeriod"/>
            </a:pPr>
            <a:endParaRPr lang="es-419" sz="753" dirty="0"/>
          </a:p>
          <a:p>
            <a:pPr algn="ctr"/>
            <a:r>
              <a:rPr lang="es-419" sz="1506" b="1" u="sng" dirty="0"/>
              <a:t>Cómo serás calificado</a:t>
            </a:r>
            <a:endParaRPr lang="es-419" sz="1129" b="1" dirty="0"/>
          </a:p>
        </p:txBody>
      </p:sp>
      <p:graphicFrame>
        <p:nvGraphicFramePr>
          <p:cNvPr id="6" name="Table 5"/>
          <p:cNvGraphicFramePr>
            <a:graphicFrameLocks noGrp="1"/>
          </p:cNvGraphicFramePr>
          <p:nvPr>
            <p:extLst>
              <p:ext uri="{D42A27DB-BD31-4B8C-83A1-F6EECF244321}">
                <p14:modId xmlns:p14="http://schemas.microsoft.com/office/powerpoint/2010/main" val="2226990938"/>
              </p:ext>
            </p:extLst>
          </p:nvPr>
        </p:nvGraphicFramePr>
        <p:xfrm>
          <a:off x="1434353" y="7343504"/>
          <a:ext cx="4294094" cy="1760155"/>
        </p:xfrm>
        <a:graphic>
          <a:graphicData uri="http://schemas.openxmlformats.org/drawingml/2006/table">
            <a:tbl>
              <a:tblPr firstRow="1" bandRow="1">
                <a:tableStyleId>{5940675A-B579-460E-94D1-54222C63F5DA}</a:tableStyleId>
              </a:tblPr>
              <a:tblGrid>
                <a:gridCol w="1004047"/>
                <a:gridCol w="3290047"/>
              </a:tblGrid>
              <a:tr h="219251">
                <a:tc>
                  <a:txBody>
                    <a:bodyPr/>
                    <a:lstStyle/>
                    <a:p>
                      <a:pPr algn="r"/>
                      <a:r>
                        <a:rPr lang="x-none" sz="800" b="0" noProof="0" dirty="0" smtClean="0"/>
                        <a:t>Propósito</a:t>
                      </a:r>
                      <a:endParaRPr lang="x-none" sz="800" b="0" noProof="0" dirty="0"/>
                    </a:p>
                  </a:txBody>
                  <a:tcPr marL="86061" marR="86061" marT="43031" marB="43031"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chemeClr val="tx1"/>
                          </a:solidFill>
                          <a:effectLst/>
                          <a:uLnTx/>
                          <a:uFillTx/>
                          <a:latin typeface="+mn-lt"/>
                          <a:ea typeface="+mn-ea"/>
                          <a:cs typeface="+mn-cs"/>
                        </a:rPr>
                        <a:t>¿Diste tu opinión?   ¿Está todo tu escrito relacionado con el tema?</a:t>
                      </a:r>
                    </a:p>
                  </a:txBody>
                  <a:tcPr marT="45080" marB="45080" anchor="ctr">
                    <a:lnB w="12700" cap="flat" cmpd="sng" algn="ctr">
                      <a:solidFill>
                        <a:schemeClr val="bg1">
                          <a:lumMod val="50000"/>
                        </a:schemeClr>
                      </a:solidFill>
                      <a:prstDash val="solid"/>
                      <a:round/>
                      <a:headEnd type="none" w="med" len="med"/>
                      <a:tailEnd type="none" w="med" len="med"/>
                    </a:lnB>
                    <a:solidFill>
                      <a:schemeClr val="bg2"/>
                    </a:solidFill>
                  </a:tcPr>
                </a:tc>
              </a:tr>
              <a:tr h="358588">
                <a:tc>
                  <a:txBody>
                    <a:bodyPr/>
                    <a:lstStyle/>
                    <a:p>
                      <a:pPr algn="r"/>
                      <a:r>
                        <a:rPr lang="x-none" sz="800" b="0" noProof="0" dirty="0" smtClean="0"/>
                        <a:t>Organización</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2"/>
                    </a:solidFill>
                  </a:tcPr>
                </a:tc>
                <a:tc>
                  <a:txBody>
                    <a:bodyPr/>
                    <a:lstStyle/>
                    <a:p>
                      <a:r>
                        <a:rPr lang="es-419" sz="800" b="1" noProof="0" dirty="0" smtClean="0">
                          <a:solidFill>
                            <a:schemeClr val="tx1"/>
                          </a:solidFill>
                        </a:rPr>
                        <a:t>¿Son tus ideas fácil de entender desde el comienzo hasta el final del escrito?</a:t>
                      </a:r>
                      <a:r>
                        <a:rPr lang="es-419" sz="800" b="1" baseline="0" noProof="0" dirty="0" smtClean="0">
                          <a:solidFill>
                            <a:schemeClr val="tx1"/>
                          </a:solidFill>
                        </a:rPr>
                        <a:t>   ¿Utilizaste palabras como </a:t>
                      </a:r>
                      <a:r>
                        <a:rPr lang="es-419" sz="800" b="1" i="1" baseline="0" noProof="0" dirty="0" smtClean="0">
                          <a:solidFill>
                            <a:schemeClr val="tx1"/>
                          </a:solidFill>
                        </a:rPr>
                        <a:t>porque, y , también</a:t>
                      </a:r>
                      <a:r>
                        <a:rPr lang="es-419" sz="800" b="1" baseline="0" noProof="0" dirty="0" smtClean="0">
                          <a:solidFill>
                            <a:schemeClr val="tx1"/>
                          </a:solidFill>
                        </a:rPr>
                        <a:t>? </a:t>
                      </a:r>
                      <a:endParaRPr lang="es-419" sz="800" b="1" noProof="0" dirty="0" smtClean="0">
                        <a:solidFill>
                          <a:schemeClr val="tx1"/>
                        </a:solidFill>
                      </a:endParaRPr>
                    </a:p>
                  </a:txBody>
                  <a:tcPr marT="45080" marB="45080" anchor="ctr">
                    <a:lnT w="12700" cap="flat" cmpd="sng" algn="ctr">
                      <a:solidFill>
                        <a:schemeClr val="bg1">
                          <a:lumMod val="50000"/>
                        </a:schemeClr>
                      </a:solidFill>
                      <a:prstDash val="solid"/>
                      <a:round/>
                      <a:headEnd type="none" w="med" len="med"/>
                      <a:tailEnd type="none" w="med" len="med"/>
                    </a:lnT>
                    <a:solidFill>
                      <a:schemeClr val="bg2"/>
                    </a:solidFill>
                  </a:tcPr>
                </a:tc>
              </a:tr>
              <a:tr h="360637">
                <a:tc>
                  <a:txBody>
                    <a:bodyPr/>
                    <a:lstStyle/>
                    <a:p>
                      <a:pPr algn="r"/>
                      <a:r>
                        <a:rPr lang="x-none" sz="800" b="0" noProof="0" dirty="0" smtClean="0">
                          <a:solidFill>
                            <a:schemeClr val="tx1"/>
                          </a:solidFill>
                        </a:rPr>
                        <a:t>Elaboración de evidencia</a:t>
                      </a:r>
                    </a:p>
                  </a:txBody>
                  <a:tcPr marL="86061" marR="86061" marT="43031" marB="43031" anchor="ctr">
                    <a:lnB w="12700" cap="flat" cmpd="sng" algn="ctr">
                      <a:noFill/>
                      <a:prstDash val="solid"/>
                      <a:round/>
                      <a:headEnd type="none" w="med" len="med"/>
                      <a:tailEnd type="none" w="med" len="med"/>
                    </a:lnB>
                    <a:solidFill>
                      <a:schemeClr val="bg1">
                        <a:lumMod val="95000"/>
                      </a:schemeClr>
                    </a:solidFill>
                  </a:tcPr>
                </a:tc>
                <a:tc>
                  <a:txBody>
                    <a:bodyPr/>
                    <a:lstStyle/>
                    <a:p>
                      <a:r>
                        <a:rPr lang="es-419" sz="800" b="1" noProof="0" dirty="0" smtClean="0">
                          <a:solidFill>
                            <a:schemeClr val="tx1"/>
                          </a:solidFill>
                        </a:rPr>
                        <a:t>¿Tomaste ideas (evidencia) de los textos para hablar más acerca de tu opinión?  ¿Utilizaste ejemplos?</a:t>
                      </a:r>
                    </a:p>
                  </a:txBody>
                  <a:tcPr marT="45080" marB="4508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73336">
                <a:tc>
                  <a:txBody>
                    <a:bodyPr/>
                    <a:lstStyle/>
                    <a:p>
                      <a:pPr algn="r"/>
                      <a:r>
                        <a:rPr lang="x-none" sz="800" b="0" noProof="0" dirty="0" smtClean="0"/>
                        <a:t>Elaboración</a:t>
                      </a:r>
                      <a:r>
                        <a:rPr lang="x-none" sz="800" b="0" baseline="0" noProof="0" dirty="0" smtClean="0"/>
                        <a:t> de lenguaje y vocabulario</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1">
                        <a:lumMod val="95000"/>
                      </a:schemeClr>
                    </a:solidFill>
                  </a:tcPr>
                </a:tc>
                <a:tc>
                  <a:txBody>
                    <a:bodyPr/>
                    <a:lstStyle/>
                    <a:p>
                      <a:r>
                        <a:rPr lang="es-419" sz="800" b="1" noProof="0" dirty="0" smtClean="0">
                          <a:solidFill>
                            <a:schemeClr val="tx1"/>
                          </a:solidFill>
                        </a:rPr>
                        <a:t>¿Tienen sentido</a:t>
                      </a:r>
                      <a:r>
                        <a:rPr lang="es-419" sz="800" b="1" baseline="0" noProof="0" dirty="0" smtClean="0">
                          <a:solidFill>
                            <a:schemeClr val="tx1"/>
                          </a:solidFill>
                        </a:rPr>
                        <a:t> tus ideas?  ¿Utilizaste palabras de los textos para ayudarte a escribir sobre tus ideas</a:t>
                      </a:r>
                      <a:r>
                        <a:rPr lang="es-419" sz="800" b="1" noProof="0" dirty="0" smtClean="0">
                          <a:solidFill>
                            <a:schemeClr val="tx1"/>
                          </a:solidFill>
                        </a:rPr>
                        <a:t>?</a:t>
                      </a:r>
                    </a:p>
                  </a:txBody>
                  <a:tcPr marT="45080" marB="45080"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348343">
                <a:tc>
                  <a:txBody>
                    <a:bodyPr/>
                    <a:lstStyle/>
                    <a:p>
                      <a:pPr algn="r"/>
                      <a:r>
                        <a:rPr lang="x-none" sz="800" b="0" noProof="0" dirty="0" smtClean="0"/>
                        <a:t>Convenciones</a:t>
                      </a:r>
                      <a:endParaRPr lang="x-none" sz="800" b="0" noProof="0" dirty="0"/>
                    </a:p>
                  </a:txBody>
                  <a:tcPr marL="86061" marR="86061" marT="43031" marB="43031" anchor="ctr">
                    <a:solidFill>
                      <a:schemeClr val="accent6">
                        <a:lumMod val="20000"/>
                        <a:lumOff val="80000"/>
                      </a:schemeClr>
                    </a:solidFill>
                  </a:tcPr>
                </a:tc>
                <a:tc>
                  <a:txBody>
                    <a:bodyPr/>
                    <a:lstStyle/>
                    <a:p>
                      <a:r>
                        <a:rPr lang="es-419" sz="800" b="1" noProof="0" dirty="0" smtClean="0">
                          <a:solidFill>
                            <a:schemeClr val="tx1"/>
                          </a:solidFill>
                        </a:rPr>
                        <a:t>¿Seguiste las reglas del uso de letras mayúsculas, puntuación y ortografía? </a:t>
                      </a:r>
                    </a:p>
                  </a:txBody>
                  <a:tcPr marT="45080" marB="4508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302767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7975" y="228600"/>
            <a:ext cx="6453772" cy="8795712"/>
            <a:chOff x="307975" y="866526"/>
            <a:chExt cx="6453772" cy="8795712"/>
          </a:xfrm>
        </p:grpSpPr>
        <p:pic>
          <p:nvPicPr>
            <p:cNvPr id="3082" name="Picture 10" descr="http://www.clipartbest.com/cliparts/7ca/x6X/7cax6XzcA.jpe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813794" y="8290638"/>
              <a:ext cx="2901264"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9547" y="866526"/>
              <a:ext cx="6172200" cy="8109912"/>
            </a:xfrm>
            <a:prstGeom prst="rect">
              <a:avLst/>
            </a:prstGeom>
          </p:spPr>
          <p:txBody>
            <a:bodyPr wrap="square">
              <a:spAutoFit/>
            </a:bodyPr>
            <a:lstStyle/>
            <a:p>
              <a:pPr lvl="0" algn="r"/>
              <a:r>
                <a:rPr lang="es-ES" sz="800" dirty="0">
                  <a:solidFill>
                    <a:prstClr val="black"/>
                  </a:solidFill>
                </a:rPr>
                <a:t>Equivalente de grado 1.9</a:t>
              </a:r>
            </a:p>
            <a:p>
              <a:pPr lvl="0" algn="r"/>
              <a:r>
                <a:rPr lang="es-ES" sz="800" dirty="0">
                  <a:solidFill>
                    <a:srgbClr val="333333"/>
                  </a:solidFill>
                </a:rPr>
                <a:t>Escala </a:t>
              </a:r>
              <a:r>
                <a:rPr lang="es-ES" sz="800" i="1" dirty="0" err="1">
                  <a:solidFill>
                    <a:srgbClr val="333333"/>
                  </a:solidFill>
                </a:rPr>
                <a:t>Lexile</a:t>
              </a:r>
              <a:r>
                <a:rPr lang="es-ES" sz="800" dirty="0">
                  <a:solidFill>
                    <a:srgbClr val="333333"/>
                  </a:solidFill>
                </a:rPr>
                <a:t>  600L</a:t>
              </a:r>
            </a:p>
            <a:p>
              <a:pPr lvl="0" algn="r"/>
              <a:r>
                <a:rPr lang="es-ES" sz="800" dirty="0">
                  <a:solidFill>
                    <a:srgbClr val="333333"/>
                  </a:solidFill>
                </a:rPr>
                <a:t>Promedio de  la longitud de la oración  10.28</a:t>
              </a:r>
            </a:p>
            <a:p>
              <a:pPr lvl="0" algn="r"/>
              <a:r>
                <a:rPr lang="es-ES" sz="800" dirty="0">
                  <a:solidFill>
                    <a:srgbClr val="333333"/>
                  </a:solidFill>
                </a:rPr>
                <a:t>Promedio de la frecuencia de palabras   3.77</a:t>
              </a:r>
            </a:p>
            <a:p>
              <a:pPr lvl="0" algn="r"/>
              <a:r>
                <a:rPr lang="es-ES" sz="800" dirty="0">
                  <a:solidFill>
                    <a:srgbClr val="333333"/>
                  </a:solidFill>
                </a:rPr>
                <a:t>Número de palabras 257</a:t>
              </a:r>
            </a:p>
            <a:p>
              <a:pPr lvl="0" algn="r"/>
              <a:r>
                <a:rPr lang="es-419" sz="800" b="1" i="1" dirty="0">
                  <a:solidFill>
                    <a:prstClr val="black"/>
                  </a:solidFill>
                </a:rPr>
                <a:t>Nota:  Basado en el texto original en inglés</a:t>
              </a:r>
            </a:p>
            <a:p>
              <a:pPr algn="ctr"/>
              <a:endParaRPr lang="es-ES" sz="500" b="1" u="sng" dirty="0" smtClean="0"/>
            </a:p>
            <a:p>
              <a:pPr algn="ctr"/>
              <a:r>
                <a:rPr lang="es-ES" sz="1800" i="1" dirty="0" smtClean="0"/>
                <a:t>El pato </a:t>
              </a:r>
              <a:r>
                <a:rPr lang="es-ES" sz="1800" i="1" dirty="0" err="1" smtClean="0"/>
                <a:t>Davo</a:t>
              </a:r>
              <a:r>
                <a:rPr lang="es-ES" sz="1800" i="1" dirty="0" smtClean="0"/>
                <a:t> </a:t>
              </a:r>
            </a:p>
            <a:p>
              <a:pPr lvl="0" algn="ctr"/>
              <a:r>
                <a:rPr lang="es-ES" sz="1100" b="1" i="1" dirty="0" err="1" smtClean="0"/>
                <a:t>Ginger</a:t>
              </a:r>
              <a:r>
                <a:rPr lang="es-ES" sz="1100" b="1" i="1" dirty="0" smtClean="0"/>
                <a:t> </a:t>
              </a:r>
              <a:r>
                <a:rPr lang="es-ES" sz="1100" b="1" i="1" dirty="0" err="1" smtClean="0"/>
                <a:t>Jay</a:t>
              </a:r>
              <a:endParaRPr lang="es-ES" sz="1100" b="1" i="1" dirty="0" smtClean="0"/>
            </a:p>
            <a:p>
              <a:pPr lvl="0" algn="ctr"/>
              <a:endParaRPr lang="es-ES" sz="900" dirty="0" smtClean="0">
                <a:solidFill>
                  <a:prstClr val="black"/>
                </a:solidFill>
              </a:endParaRPr>
            </a:p>
            <a:p>
              <a:r>
                <a:rPr lang="es-ES" sz="1400" b="1" dirty="0" smtClean="0"/>
                <a:t>1</a:t>
              </a:r>
            </a:p>
            <a:p>
              <a:r>
                <a:rPr lang="es-ES" sz="1400" dirty="0" smtClean="0"/>
                <a:t>El pato </a:t>
              </a:r>
              <a:r>
                <a:rPr lang="es-ES" sz="1400" dirty="0" err="1" smtClean="0"/>
                <a:t>Davo</a:t>
              </a:r>
              <a:r>
                <a:rPr lang="es-ES" sz="1400" dirty="0" smtClean="0"/>
                <a:t> estaba caminando hacia el sur debido al invierno. ¿Notaste que dije caminando? Resulta que el pato </a:t>
              </a:r>
              <a:r>
                <a:rPr lang="es-ES" sz="1400" dirty="0" err="1" smtClean="0"/>
                <a:t>Davo</a:t>
              </a:r>
              <a:r>
                <a:rPr lang="es-ES" sz="1400" dirty="0" smtClean="0"/>
                <a:t> no sabía que podía volar.  Él ni siquiera sabía que era un ave. El pato </a:t>
              </a:r>
              <a:r>
                <a:rPr lang="es-ES" sz="1400" dirty="0" err="1" smtClean="0"/>
                <a:t>Davo</a:t>
              </a:r>
              <a:r>
                <a:rPr lang="es-ES" sz="1400" dirty="0" smtClean="0"/>
                <a:t> había crecido en una granja llena de perros.  Todos sus amigos eran perros, y él pensaba que era un perro también. </a:t>
              </a:r>
            </a:p>
            <a:p>
              <a:r>
                <a:rPr lang="es-ES" sz="1400" dirty="0" smtClean="0"/>
                <a:t> </a:t>
              </a:r>
            </a:p>
            <a:p>
              <a:r>
                <a:rPr lang="es-ES" sz="1400" b="1" dirty="0" smtClean="0"/>
                <a:t>2</a:t>
              </a:r>
            </a:p>
            <a:p>
              <a:r>
                <a:rPr lang="es-ES" sz="1400" dirty="0" smtClean="0"/>
                <a:t>Mientras caminaba,  un petirrojo se detuvo a saludarlo.  </a:t>
              </a:r>
            </a:p>
            <a:p>
              <a:r>
                <a:rPr lang="es-ES" sz="1400" dirty="0" smtClean="0"/>
                <a:t>—¿Por qué estás caminando?—le preguntó el petirrojo.   </a:t>
              </a:r>
            </a:p>
            <a:p>
              <a:r>
                <a:rPr lang="es-ES" sz="1400" dirty="0" err="1" smtClean="0"/>
                <a:t>Davo</a:t>
              </a:r>
              <a:r>
                <a:rPr lang="es-ES" sz="1400" dirty="0" smtClean="0"/>
                <a:t> le dijo que estaba caminando al sur debido al invierno. </a:t>
              </a:r>
            </a:p>
            <a:p>
              <a:r>
                <a:rPr lang="es-ES" sz="1400" dirty="0" smtClean="0"/>
                <a:t> —¡Pero eres un ave, tontito! Tú deberías estar volando al sur</a:t>
              </a:r>
            </a:p>
            <a:p>
              <a:r>
                <a:rPr lang="es-ES" sz="1400" dirty="0" smtClean="0"/>
                <a:t>para escapar del invierno —le dijo el petirrojo.  </a:t>
              </a:r>
            </a:p>
            <a:p>
              <a:r>
                <a:rPr lang="es-ES" sz="1400" dirty="0" err="1" smtClean="0"/>
                <a:t>Davo</a:t>
              </a:r>
              <a:r>
                <a:rPr lang="es-ES" sz="1400" dirty="0" smtClean="0"/>
                <a:t> no le prestó atención y siguió caminando.</a:t>
              </a:r>
            </a:p>
            <a:p>
              <a:endParaRPr lang="es-ES" sz="1400" b="1" dirty="0" smtClean="0"/>
            </a:p>
            <a:p>
              <a:pPr marL="1712913" indent="-1712913"/>
              <a:r>
                <a:rPr lang="es-ES" sz="1400" dirty="0" smtClean="0"/>
                <a:t>	</a:t>
              </a:r>
              <a:r>
                <a:rPr lang="es-ES" sz="1400" b="1" dirty="0" smtClean="0"/>
                <a:t>3</a:t>
              </a:r>
            </a:p>
            <a:p>
              <a:pPr marL="1712913" indent="-1712913"/>
              <a:r>
                <a:rPr lang="es-ES" sz="1400" dirty="0" smtClean="0"/>
                <a:t>	Pocas millas más adelante </a:t>
              </a:r>
              <a:r>
                <a:rPr lang="es-ES" sz="1400" dirty="0" err="1" smtClean="0"/>
                <a:t>Davo</a:t>
              </a:r>
              <a:r>
                <a:rPr lang="es-ES" sz="1400" dirty="0" smtClean="0"/>
                <a:t> pasó junto a un cuervo que estaba sobre una valla. —¿Qué estás haciendo?—le preguntó el cuervo.  </a:t>
              </a:r>
              <a:r>
                <a:rPr lang="es-ES" sz="1400" dirty="0" err="1" smtClean="0"/>
                <a:t>Davo</a:t>
              </a:r>
              <a:r>
                <a:rPr lang="es-ES" sz="1400" dirty="0" smtClean="0"/>
                <a:t> le dijo que estaba caminando al sur debido al invierno.  ¡Pero tienes tan bonitas plumas amigo! Tu deberías estar volando al sur para escapar el invierno, —le dijo el cuervo. Esta vez </a:t>
              </a:r>
              <a:r>
                <a:rPr lang="es-ES" sz="1400" dirty="0" err="1" smtClean="0"/>
                <a:t>Davo</a:t>
              </a:r>
              <a:r>
                <a:rPr lang="es-ES" sz="1400" dirty="0" smtClean="0"/>
                <a:t> se detuvo a escuchar por un momento. Luego, siguió caminando.  </a:t>
              </a:r>
            </a:p>
            <a:p>
              <a:r>
                <a:rPr lang="es-ES" sz="1400" dirty="0" smtClean="0"/>
                <a:t> 4</a:t>
              </a:r>
            </a:p>
            <a:p>
              <a:r>
                <a:rPr lang="es-ES" sz="1400" dirty="0" smtClean="0"/>
                <a:t>Cerca del final de su largo viaje, </a:t>
              </a:r>
              <a:r>
                <a:rPr lang="es-ES" sz="1400" dirty="0" err="1" smtClean="0"/>
                <a:t>Davo</a:t>
              </a:r>
              <a:r>
                <a:rPr lang="es-ES" sz="1400" dirty="0" smtClean="0"/>
                <a:t> pasó junto a una bandada de gansos. Todos ellos le gritaron: —Querido  pato, ¿por qué has elegido caminar hasta aquí? ¡Tú tienes huesos huecos y alas fuertes que te hubiesen ayudado a volar muy rápido! </a:t>
              </a:r>
            </a:p>
            <a:p>
              <a:r>
                <a:rPr lang="es-ES" sz="1400" dirty="0" smtClean="0"/>
                <a:t>Ahora sí, </a:t>
              </a:r>
              <a:r>
                <a:rPr lang="es-ES" sz="1400" dirty="0" err="1" smtClean="0"/>
                <a:t>Davo</a:t>
              </a:r>
              <a:r>
                <a:rPr lang="es-ES" sz="1400" dirty="0" smtClean="0"/>
                <a:t> empezó a preguntarse si tal vez él era un ave.  Él decidió que tal vez trataría de volar </a:t>
              </a:r>
              <a:r>
                <a:rPr lang="es-ES" sz="1400" dirty="0"/>
                <a:t>de regreso a casa </a:t>
              </a:r>
              <a:r>
                <a:rPr lang="es-ES" sz="1400" dirty="0" smtClean="0"/>
                <a:t>al terminar el invierno. </a:t>
              </a:r>
            </a:p>
            <a:p>
              <a:r>
                <a:rPr lang="es-ES" sz="1400" dirty="0" smtClean="0"/>
                <a:t> </a:t>
              </a:r>
            </a:p>
            <a:p>
              <a:r>
                <a:rPr lang="es-ES" sz="1400" dirty="0" smtClean="0"/>
                <a:t>5</a:t>
              </a:r>
            </a:p>
            <a:p>
              <a:r>
                <a:rPr lang="es-ES" sz="1400" dirty="0" smtClean="0"/>
                <a:t>Pero por ahora, ¡él necesitaba una siesta!</a:t>
              </a:r>
              <a:endParaRPr lang="es-ES" sz="1400" dirty="0"/>
            </a:p>
          </p:txBody>
        </p:sp>
        <p:pic>
          <p:nvPicPr>
            <p:cNvPr id="3076" name="Picture 4" descr="Image result for crow clip 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7975" y="5286126"/>
              <a:ext cx="1876425" cy="15003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 robi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426" y="3304926"/>
              <a:ext cx="1295400"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5" name="AutoShape 6" descr="Image result for geese flock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eese flock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983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309359" y="9220200"/>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25</a:t>
            </a:fld>
            <a:endParaRPr sz="1200" dirty="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1115793" y="1326481"/>
            <a:ext cx="5130916" cy="1821155"/>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a:defRPr sz="1800"/>
            </a:pPr>
            <a:r>
              <a:rPr lang="es-ES" sz="1600" b="1" dirty="0" smtClean="0">
                <a:latin typeface="Helvetica" panose="020B0604020202020204" pitchFamily="34" charset="0"/>
                <a:cs typeface="Helvetica" panose="020B0604020202020204" pitchFamily="34" charset="0"/>
                <a:sym typeface="Helvetica"/>
              </a:rPr>
              <a:t>¿Dónde creció </a:t>
            </a:r>
            <a:r>
              <a:rPr lang="es-ES" sz="1600" b="1" dirty="0" err="1" smtClean="0">
                <a:latin typeface="Helvetica" panose="020B0604020202020204" pitchFamily="34" charset="0"/>
                <a:cs typeface="Helvetica" panose="020B0604020202020204" pitchFamily="34" charset="0"/>
                <a:sym typeface="Helvetica"/>
              </a:rPr>
              <a:t>Davo</a:t>
            </a:r>
            <a:r>
              <a:rPr lang="es-ES" sz="1600" b="1" dirty="0" smtClean="0">
                <a:latin typeface="Helvetica" panose="020B0604020202020204" pitchFamily="34" charset="0"/>
                <a:cs typeface="Helvetica" panose="020B0604020202020204" pitchFamily="34" charset="0"/>
                <a:sym typeface="Helvetica"/>
              </a:rPr>
              <a:t>?</a:t>
            </a:r>
          </a:p>
          <a:p>
            <a:pPr lvl="0">
              <a:defRPr sz="1800"/>
            </a:pPr>
            <a:endParaRPr lang="es-E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en una granja llena de perros</a:t>
            </a:r>
          </a:p>
          <a:p>
            <a:pPr marL="574655" lvl="0" indent="-342900">
              <a:buSzPct val="1000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en un nido</a:t>
            </a:r>
          </a:p>
          <a:p>
            <a:pPr marL="574655" lvl="0" indent="-342900">
              <a:buSzPct val="1000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en la cuidad</a:t>
            </a:r>
            <a:endParaRPr sz="1600" dirty="0">
              <a:latin typeface="Helvetica" panose="020B0604020202020204" pitchFamily="34" charset="0"/>
              <a:cs typeface="Helvetica" panose="020B0604020202020204" pitchFamily="34" charset="0"/>
              <a:sym typeface="Helvetica"/>
            </a:endParaRPr>
          </a:p>
        </p:txBody>
      </p:sp>
      <p:sp>
        <p:nvSpPr>
          <p:cNvPr id="17" name="Shape 87"/>
          <p:cNvSpPr/>
          <p:nvPr/>
        </p:nvSpPr>
        <p:spPr>
          <a:xfrm>
            <a:off x="1115793" y="5087435"/>
            <a:ext cx="5204622" cy="2313597"/>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42900" lvl="0" indent="-342900">
              <a:buAutoNum type="arabicPeriod" startAt="2"/>
              <a:defRPr sz="1800"/>
            </a:pPr>
            <a:r>
              <a:rPr lang="es-ES" sz="1600" b="1" dirty="0" smtClean="0">
                <a:latin typeface="Helvetica" panose="020B0604020202020204" pitchFamily="34" charset="0"/>
                <a:cs typeface="Helvetica" panose="020B0604020202020204" pitchFamily="34" charset="0"/>
              </a:rPr>
              <a:t>¿Qué </a:t>
            </a:r>
            <a:r>
              <a:rPr lang="es-ES" sz="1600" b="1" u="sng" dirty="0" smtClean="0">
                <a:latin typeface="Helvetica" panose="020B0604020202020204" pitchFamily="34" charset="0"/>
                <a:cs typeface="Helvetica" panose="020B0604020202020204" pitchFamily="34" charset="0"/>
              </a:rPr>
              <a:t>dos</a:t>
            </a:r>
            <a:r>
              <a:rPr lang="es-ES" sz="1600" b="1" dirty="0" smtClean="0">
                <a:latin typeface="Helvetica" panose="020B0604020202020204" pitchFamily="34" charset="0"/>
                <a:cs typeface="Helvetica" panose="020B0604020202020204" pitchFamily="34" charset="0"/>
              </a:rPr>
              <a:t> respuestas nos dicen por qué </a:t>
            </a:r>
            <a:r>
              <a:rPr lang="es-ES" sz="1600" b="1" dirty="0" err="1" smtClean="0">
                <a:latin typeface="Helvetica" panose="020B0604020202020204" pitchFamily="34" charset="0"/>
                <a:cs typeface="Helvetica" panose="020B0604020202020204" pitchFamily="34" charset="0"/>
              </a:rPr>
              <a:t>Davo</a:t>
            </a:r>
            <a:r>
              <a:rPr lang="es-ES" sz="1600" b="1" dirty="0" smtClean="0">
                <a:latin typeface="Helvetica" panose="020B0604020202020204" pitchFamily="34" charset="0"/>
                <a:cs typeface="Helvetica" panose="020B0604020202020204" pitchFamily="34" charset="0"/>
              </a:rPr>
              <a:t> no sabía que él era un ave?</a:t>
            </a:r>
          </a:p>
          <a:p>
            <a:pPr marL="342900" lvl="0" indent="-342900">
              <a:buAutoNum type="arabicPeriod" startAt="2"/>
              <a:defRPr sz="1800"/>
            </a:pPr>
            <a:endParaRPr lang="es-ES" sz="1600" b="1" dirty="0" smtClean="0">
              <a:latin typeface="Helvetica" panose="020B0604020202020204" pitchFamily="34" charset="0"/>
              <a:cs typeface="Helvetica" panose="020B0604020202020204" pitchFamily="34" charset="0"/>
              <a:sym typeface="Helvetica"/>
            </a:endParaRPr>
          </a:p>
          <a:p>
            <a:pPr marL="574675" lvl="0" indent="-342900">
              <a:buAutoNum type="alphaUcPeriod"/>
              <a:defRPr sz="1800"/>
            </a:pPr>
            <a:r>
              <a:rPr lang="es-ES" sz="1600" dirty="0" smtClean="0">
                <a:latin typeface="Helvetica" panose="020B0604020202020204" pitchFamily="34" charset="0"/>
                <a:cs typeface="Helvetica" panose="020B0604020202020204" pitchFamily="34" charset="0"/>
                <a:sym typeface="Helvetica"/>
              </a:rPr>
              <a:t>Él pensaba que era un perro.</a:t>
            </a:r>
          </a:p>
          <a:p>
            <a:pPr marL="574675" lvl="0" indent="-342900">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74675" lvl="0" indent="-342900">
              <a:buAutoNum type="alphaUcPeriod"/>
              <a:defRPr sz="1800"/>
            </a:pPr>
            <a:r>
              <a:rPr lang="es-ES" sz="1600" dirty="0" smtClean="0">
                <a:latin typeface="Helvetica" panose="020B0604020202020204" pitchFamily="34" charset="0"/>
                <a:cs typeface="Helvetica" panose="020B0604020202020204" pitchFamily="34" charset="0"/>
                <a:sym typeface="Helvetica"/>
              </a:rPr>
              <a:t>Todos sus amigos eran perros.</a:t>
            </a:r>
          </a:p>
          <a:p>
            <a:pPr marL="574675" lvl="0" indent="-342900">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574675" lvl="0" indent="-342900">
              <a:buAutoNum type="alphaUcPeriod"/>
              <a:defRPr sz="1800"/>
            </a:pPr>
            <a:r>
              <a:rPr lang="es-ES" sz="1600" dirty="0" smtClean="0">
                <a:latin typeface="Helvetica" panose="020B0604020202020204" pitchFamily="34" charset="0"/>
                <a:cs typeface="Helvetica" panose="020B0604020202020204" pitchFamily="34" charset="0"/>
                <a:sym typeface="Helvetica"/>
              </a:rPr>
              <a:t>Su mamá no le dijo.</a:t>
            </a:r>
          </a:p>
          <a:p>
            <a:pPr marL="342900" lvl="0" indent="-52388">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grpSp>
        <p:nvGrpSpPr>
          <p:cNvPr id="3" name="Group 2"/>
          <p:cNvGrpSpPr/>
          <p:nvPr/>
        </p:nvGrpSpPr>
        <p:grpSpPr>
          <a:xfrm>
            <a:off x="1093262" y="5888116"/>
            <a:ext cx="228603" cy="1171293"/>
            <a:chOff x="865811" y="6108251"/>
            <a:chExt cx="228603" cy="1171293"/>
          </a:xfrm>
        </p:grpSpPr>
        <p:sp>
          <p:nvSpPr>
            <p:cNvPr id="19" name="Shape 90"/>
            <p:cNvSpPr/>
            <p:nvPr/>
          </p:nvSpPr>
          <p:spPr>
            <a:xfrm>
              <a:off x="865811" y="705094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65811" y="610825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65811" y="656025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575178550"/>
              </p:ext>
            </p:extLst>
          </p:nvPr>
        </p:nvGraphicFramePr>
        <p:xfrm>
          <a:off x="4572000" y="3699936"/>
          <a:ext cx="2286000" cy="544450"/>
        </p:xfrm>
        <a:graphic>
          <a:graphicData uri="http://schemas.openxmlformats.org/drawingml/2006/table">
            <a:tbl>
              <a:tblPr firstRow="1" firstCol="1" bandRow="1"/>
              <a:tblGrid>
                <a:gridCol w="2286000"/>
              </a:tblGrid>
              <a:tr h="96740">
                <a:tc>
                  <a:txBody>
                    <a:bodyPr/>
                    <a:lstStyle/>
                    <a:p>
                      <a:pPr marL="0" marR="0" algn="ctr">
                        <a:lnSpc>
                          <a:spcPct val="115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dirty="0" smtClean="0">
                          <a:solidFill>
                            <a:srgbClr val="000000"/>
                          </a:solidFill>
                          <a:effectLst/>
                          <a:latin typeface="+mn-lt"/>
                          <a:ea typeface="Times New Roman"/>
                          <a:cs typeface="Times New Roman"/>
                        </a:rPr>
                        <a:t> RL.1.3     DOK </a:t>
                      </a:r>
                      <a:r>
                        <a:rPr lang="en-US" sz="800" b="0" i="0" dirty="0">
                          <a:solidFill>
                            <a:srgbClr val="000000"/>
                          </a:solidFill>
                          <a:effectLst/>
                          <a:latin typeface="+mn-lt"/>
                          <a:ea typeface="Times New Roman"/>
                          <a:cs typeface="Times New Roman"/>
                        </a:rPr>
                        <a:t>1 - </a:t>
                      </a:r>
                      <a:r>
                        <a:rPr lang="en-US" sz="800" b="0" i="0" dirty="0" err="1">
                          <a:solidFill>
                            <a:srgbClr val="000000"/>
                          </a:solidFill>
                          <a:effectLst/>
                          <a:latin typeface="+mn-lt"/>
                          <a:ea typeface="Times New Roman"/>
                          <a:cs typeface="Times New Roman"/>
                        </a:rPr>
                        <a:t>Cf</a:t>
                      </a:r>
                      <a:endParaRPr lang="en-US" sz="800" b="0" i="0" dirty="0">
                        <a:effectLst/>
                        <a:latin typeface="+mn-lt"/>
                        <a:ea typeface="Calibri"/>
                        <a:cs typeface="Times New Roman"/>
                      </a:endParaRPr>
                    </a:p>
                  </a:txBody>
                  <a:tcPr marL="32363" marR="32363"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35279">
                <a:tc>
                  <a:txBody>
                    <a:bodyPr/>
                    <a:lstStyle/>
                    <a:p>
                      <a:pPr marL="45720" marR="0" algn="l">
                        <a:lnSpc>
                          <a:spcPct val="115000"/>
                        </a:lnSpc>
                        <a:spcBef>
                          <a:spcPts val="0"/>
                        </a:spcBef>
                        <a:spcAft>
                          <a:spcPts val="0"/>
                        </a:spcAft>
                      </a:pPr>
                      <a:r>
                        <a:rPr lang="es-ES" sz="800" b="0" dirty="0" smtClean="0">
                          <a:solidFill>
                            <a:srgbClr val="000000"/>
                          </a:solidFill>
                          <a:effectLst/>
                          <a:latin typeface="+mn-lt"/>
                          <a:ea typeface="Times New Roman"/>
                          <a:cs typeface="Times New Roman"/>
                        </a:rPr>
                        <a:t>Contesta preguntas  del  cuento sobre quién (los personajes), qué (acontecimientos principales / trama), dónde y cuándo (ambiente).</a:t>
                      </a:r>
                      <a:endParaRPr lang="en-US" sz="800" b="0" dirty="0">
                        <a:effectLst/>
                        <a:latin typeface="+mn-lt"/>
                        <a:ea typeface="Calibri"/>
                        <a:cs typeface="Times New Roman"/>
                      </a:endParaRPr>
                    </a:p>
                  </a:txBody>
                  <a:tcPr marL="32363" marR="32363"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69396679"/>
              </p:ext>
            </p:extLst>
          </p:nvPr>
        </p:nvGraphicFramePr>
        <p:xfrm>
          <a:off x="4876800" y="8305800"/>
          <a:ext cx="1828800" cy="381000"/>
        </p:xfrm>
        <a:graphic>
          <a:graphicData uri="http://schemas.openxmlformats.org/drawingml/2006/table">
            <a:tbl>
              <a:tblPr/>
              <a:tblGrid>
                <a:gridCol w="1828800"/>
              </a:tblGrid>
              <a:tr h="70503">
                <a:tc>
                  <a:txBody>
                    <a:bodyPr/>
                    <a:lstStyle/>
                    <a:p>
                      <a:pPr marL="0" marR="0" algn="ctr">
                        <a:lnSpc>
                          <a:spcPct val="100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dirty="0" smtClean="0">
                          <a:solidFill>
                            <a:srgbClr val="000000"/>
                          </a:solidFill>
                          <a:effectLst/>
                          <a:latin typeface="+mn-lt"/>
                          <a:ea typeface="Times New Roman"/>
                          <a:cs typeface="Times New Roman"/>
                        </a:rPr>
                        <a:t> RL.1.3      DOK </a:t>
                      </a:r>
                      <a:r>
                        <a:rPr lang="en-US" sz="800" b="0" i="0" dirty="0">
                          <a:solidFill>
                            <a:srgbClr val="000000"/>
                          </a:solidFill>
                          <a:effectLst/>
                          <a:latin typeface="+mn-lt"/>
                          <a:ea typeface="Times New Roman"/>
                          <a:cs typeface="Times New Roman"/>
                        </a:rPr>
                        <a:t>2 - </a:t>
                      </a:r>
                      <a:r>
                        <a:rPr lang="en-US" sz="800" b="0" i="0" dirty="0" err="1">
                          <a:solidFill>
                            <a:srgbClr val="000000"/>
                          </a:solidFill>
                          <a:effectLst/>
                          <a:latin typeface="+mn-lt"/>
                          <a:ea typeface="Times New Roman"/>
                          <a:cs typeface="Times New Roman"/>
                        </a:rPr>
                        <a:t>Ck</a:t>
                      </a:r>
                      <a:endParaRPr lang="en-US" sz="800" b="0" i="0" dirty="0">
                        <a:effectLst/>
                        <a:latin typeface="+mn-lt"/>
                        <a:ea typeface="Calibri"/>
                        <a:cs typeface="Times New Roman"/>
                      </a:endParaRPr>
                    </a:p>
                  </a:txBody>
                  <a:tcPr marL="32363" marR="3236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259080">
                <a:tc>
                  <a:txBody>
                    <a:bodyPr/>
                    <a:lstStyle/>
                    <a:p>
                      <a:pPr marL="0" marR="0" algn="l">
                        <a:lnSpc>
                          <a:spcPct val="100000"/>
                        </a:lnSpc>
                        <a:spcBef>
                          <a:spcPts val="0"/>
                        </a:spcBef>
                        <a:spcAft>
                          <a:spcPts val="0"/>
                        </a:spcAft>
                      </a:pPr>
                      <a:r>
                        <a:rPr lang="es-ES" sz="800" b="0" i="0" dirty="0" smtClean="0">
                          <a:solidFill>
                            <a:srgbClr val="000000"/>
                          </a:solidFill>
                          <a:effectLst/>
                          <a:latin typeface="+mn-lt"/>
                          <a:ea typeface="Times New Roman"/>
                          <a:cs typeface="Times New Roman"/>
                        </a:rPr>
                        <a:t>Identifica los principales acontecimientos del cuento usando detalles claves.</a:t>
                      </a:r>
                      <a:endParaRPr lang="en-US" sz="800" b="0" i="0" dirty="0">
                        <a:effectLst/>
                        <a:latin typeface="+mn-lt"/>
                        <a:ea typeface="Calibri"/>
                        <a:cs typeface="Times New Roman"/>
                      </a:endParaRPr>
                    </a:p>
                  </a:txBody>
                  <a:tcPr marL="32363" marR="3236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5" name="Group 14"/>
          <p:cNvGrpSpPr/>
          <p:nvPr/>
        </p:nvGrpSpPr>
        <p:grpSpPr>
          <a:xfrm>
            <a:off x="1093263" y="1904400"/>
            <a:ext cx="229755" cy="1181100"/>
            <a:chOff x="864660" y="6087535"/>
            <a:chExt cx="229755" cy="1181100"/>
          </a:xfrm>
        </p:grpSpPr>
        <p:sp>
          <p:nvSpPr>
            <p:cNvPr id="16" name="Shape 90"/>
            <p:cNvSpPr/>
            <p:nvPr/>
          </p:nvSpPr>
          <p:spPr>
            <a:xfrm>
              <a:off x="864660" y="704003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18" name="Shape 91"/>
            <p:cNvSpPr/>
            <p:nvPr/>
          </p:nvSpPr>
          <p:spPr>
            <a:xfrm>
              <a:off x="865812" y="60875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92"/>
            <p:cNvSpPr/>
            <p:nvPr/>
          </p:nvSpPr>
          <p:spPr>
            <a:xfrm>
              <a:off x="864660" y="656617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25793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1003908" y="1109140"/>
            <a:ext cx="5564532" cy="2328986"/>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3"/>
              <a:defRPr sz="1800"/>
            </a:pPr>
            <a:r>
              <a:rPr lang="es-ES" sz="1700" b="1" dirty="0" smtClean="0">
                <a:latin typeface="Helvetica" panose="020B0604020202020204" pitchFamily="34" charset="0"/>
                <a:cs typeface="Helvetica" panose="020B0604020202020204" pitchFamily="34" charset="0"/>
                <a:sym typeface="Helvetica"/>
              </a:rPr>
              <a:t>¿</a:t>
            </a:r>
            <a:r>
              <a:rPr lang="es-ES" sz="1600" b="1" dirty="0" smtClean="0">
                <a:latin typeface="Helvetica" panose="020B0604020202020204" pitchFamily="34" charset="0"/>
                <a:cs typeface="Helvetica" panose="020B0604020202020204" pitchFamily="34" charset="0"/>
                <a:sym typeface="Helvetica"/>
              </a:rPr>
              <a:t>Quién fue el primero que le dijo a </a:t>
            </a:r>
            <a:r>
              <a:rPr lang="es-ES" sz="1600" b="1" dirty="0" err="1" smtClean="0">
                <a:latin typeface="Helvetica" panose="020B0604020202020204" pitchFamily="34" charset="0"/>
                <a:cs typeface="Helvetica" panose="020B0604020202020204" pitchFamily="34" charset="0"/>
                <a:sym typeface="Helvetica"/>
              </a:rPr>
              <a:t>Davo</a:t>
            </a:r>
            <a:r>
              <a:rPr lang="es-ES" sz="1600" b="1" dirty="0" smtClean="0">
                <a:latin typeface="Helvetica" panose="020B0604020202020204" pitchFamily="34" charset="0"/>
                <a:cs typeface="Helvetica" panose="020B0604020202020204" pitchFamily="34" charset="0"/>
                <a:sym typeface="Helvetica"/>
              </a:rPr>
              <a:t> que él era un ave?</a:t>
            </a:r>
          </a:p>
          <a:p>
            <a:pPr marL="342900" lvl="0" indent="-342900">
              <a:buFont typeface="+mj-lt"/>
              <a:buAutoNum type="alphaUcPeriod"/>
              <a:defRPr sz="1800"/>
            </a:pPr>
            <a:endParaRPr lang="es-ES" sz="1600" b="1"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el cuervo</a:t>
            </a:r>
          </a:p>
          <a:p>
            <a:pPr marL="685800" lvl="0" indent="-3429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los gansos</a:t>
            </a:r>
          </a:p>
          <a:p>
            <a:pPr marL="685800" lvl="0" indent="-3429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el petirrojo</a:t>
            </a: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324600" y="9220200"/>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26</a:t>
            </a:fld>
            <a:endParaRPr sz="1200" dirty="0">
              <a:solidFill>
                <a:srgbClr val="888888"/>
              </a:solidFill>
            </a:endParaRPr>
          </a:p>
        </p:txBody>
      </p:sp>
      <p:sp>
        <p:nvSpPr>
          <p:cNvPr id="103" name="Shape 103"/>
          <p:cNvSpPr/>
          <p:nvPr/>
        </p:nvSpPr>
        <p:spPr>
          <a:xfrm>
            <a:off x="498986" y="4343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1028122" y="5161997"/>
            <a:ext cx="5525078" cy="2113542"/>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342900" lvl="0" indent="-342900">
              <a:buAutoNum type="arabicPeriod" startAt="4"/>
              <a:defRPr sz="1800"/>
            </a:pPr>
            <a:r>
              <a:rPr lang="es-ES" sz="1600" b="1" dirty="0" smtClean="0">
                <a:latin typeface="Helvetica" pitchFamily="34" charset="0"/>
              </a:rPr>
              <a:t>¿Cuál de las siguientes oraciones muestra que alguien está hablando? </a:t>
            </a:r>
          </a:p>
          <a:p>
            <a:pPr marL="342900" lvl="0" indent="-342900">
              <a:buAutoNum type="arabicPeriod" startAt="4"/>
              <a:defRPr sz="1800"/>
            </a:pPr>
            <a:endParaRPr lang="es-ES" sz="1600" b="1" dirty="0" smtClean="0">
              <a:latin typeface="Helvetica" panose="020B0604020202020204" pitchFamily="34" charset="0"/>
              <a:cs typeface="Helvetica" panose="020B0604020202020204" pitchFamily="34" charset="0"/>
              <a:sym typeface="Helvetica"/>
            </a:endParaRPr>
          </a:p>
          <a:p>
            <a:pPr marL="627063" lvl="0" indent="-287338">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 </a:t>
            </a:r>
            <a:r>
              <a:rPr lang="es-ES" sz="1600" dirty="0" err="1" smtClean="0">
                <a:latin typeface="Helvetica" panose="020B0604020202020204" pitchFamily="34" charset="0"/>
                <a:cs typeface="Helvetica" panose="020B0604020202020204" pitchFamily="34" charset="0"/>
                <a:sym typeface="Helvetica"/>
              </a:rPr>
              <a:t>Davo</a:t>
            </a:r>
            <a:r>
              <a:rPr lang="es-ES" sz="1600" dirty="0" smtClean="0">
                <a:latin typeface="Helvetica" panose="020B0604020202020204" pitchFamily="34" charset="0"/>
                <a:cs typeface="Helvetica" panose="020B0604020202020204" pitchFamily="34" charset="0"/>
                <a:sym typeface="Helvetica"/>
              </a:rPr>
              <a:t> estaba muy cansado.</a:t>
            </a:r>
          </a:p>
          <a:p>
            <a:pPr marL="627063" lvl="0" indent="-287338">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27063" lvl="0" indent="-287338">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  —¿Por qué estás caminando? </a:t>
            </a:r>
          </a:p>
          <a:p>
            <a:pPr marL="627063" lvl="0" indent="-287338">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27063" lvl="0" indent="-287338">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  </a:t>
            </a:r>
            <a:r>
              <a:rPr lang="es-ES" sz="1600" dirty="0" err="1" smtClean="0">
                <a:latin typeface="Helvetica" panose="020B0604020202020204" pitchFamily="34" charset="0"/>
                <a:cs typeface="Helvetica" panose="020B0604020202020204" pitchFamily="34" charset="0"/>
                <a:sym typeface="Helvetica"/>
              </a:rPr>
              <a:t>Davo</a:t>
            </a:r>
            <a:r>
              <a:rPr lang="es-ES" sz="1600" dirty="0" smtClean="0">
                <a:latin typeface="Helvetica" panose="020B0604020202020204" pitchFamily="34" charset="0"/>
                <a:cs typeface="Helvetica" panose="020B0604020202020204" pitchFamily="34" charset="0"/>
                <a:sym typeface="Helvetica"/>
              </a:rPr>
              <a:t> empezó a escuchar.</a:t>
            </a:r>
            <a:endParaRPr lang="es-ES" sz="1600" dirty="0">
              <a:latin typeface="Helvetica" panose="020B0604020202020204" pitchFamily="34" charset="0"/>
              <a:cs typeface="Helvetica" panose="020B0604020202020204" pitchFamily="34" charset="0"/>
              <a:sym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288540171"/>
              </p:ext>
            </p:extLst>
          </p:nvPr>
        </p:nvGraphicFramePr>
        <p:xfrm>
          <a:off x="5005723" y="3532632"/>
          <a:ext cx="1812873" cy="487997"/>
        </p:xfrm>
        <a:graphic>
          <a:graphicData uri="http://schemas.openxmlformats.org/drawingml/2006/table">
            <a:tbl>
              <a:tblPr/>
              <a:tblGrid>
                <a:gridCol w="1812873"/>
              </a:tblGrid>
              <a:tr h="122237">
                <a:tc>
                  <a:txBody>
                    <a:bodyPr/>
                    <a:lstStyle/>
                    <a:p>
                      <a:pPr marL="0" marR="0" algn="ctr">
                        <a:lnSpc>
                          <a:spcPct val="100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dirty="0" smtClean="0">
                          <a:solidFill>
                            <a:srgbClr val="000000"/>
                          </a:solidFill>
                          <a:effectLst/>
                          <a:latin typeface="+mn-lt"/>
                          <a:ea typeface="Times New Roman"/>
                          <a:cs typeface="Times New Roman"/>
                        </a:rPr>
                        <a:t> RL.1.6    DOK </a:t>
                      </a:r>
                      <a:r>
                        <a:rPr lang="en-US" sz="800" b="0" i="0" dirty="0">
                          <a:solidFill>
                            <a:srgbClr val="000000"/>
                          </a:solidFill>
                          <a:effectLst/>
                          <a:latin typeface="+mn-lt"/>
                          <a:ea typeface="Times New Roman"/>
                          <a:cs typeface="Times New Roman"/>
                        </a:rPr>
                        <a:t>1 - </a:t>
                      </a:r>
                      <a:r>
                        <a:rPr lang="en-US" sz="800" b="0" i="0" dirty="0" err="1">
                          <a:solidFill>
                            <a:srgbClr val="000000"/>
                          </a:solidFill>
                          <a:effectLst/>
                          <a:latin typeface="+mn-lt"/>
                          <a:ea typeface="Times New Roman"/>
                          <a:cs typeface="Times New Roman"/>
                        </a:rPr>
                        <a:t>Cf</a:t>
                      </a:r>
                      <a:endParaRPr lang="en-US" sz="800" b="0" i="0" dirty="0">
                        <a:effectLst/>
                        <a:latin typeface="+mn-lt"/>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0">
                <a:tc>
                  <a:txBody>
                    <a:bodyPr/>
                    <a:lstStyle/>
                    <a:p>
                      <a:pPr marL="0" marR="0" algn="l">
                        <a:lnSpc>
                          <a:spcPct val="100000"/>
                        </a:lnSpc>
                        <a:spcBef>
                          <a:spcPts val="0"/>
                        </a:spcBef>
                        <a:spcAft>
                          <a:spcPts val="0"/>
                        </a:spcAft>
                      </a:pPr>
                      <a:r>
                        <a:rPr lang="es-ES" sz="800" b="0" i="0" dirty="0" smtClean="0">
                          <a:solidFill>
                            <a:srgbClr val="000000"/>
                          </a:solidFill>
                          <a:effectLst/>
                          <a:latin typeface="+mn-lt"/>
                          <a:ea typeface="Times New Roman"/>
                          <a:cs typeface="Times New Roman"/>
                        </a:rPr>
                        <a:t>Contesta preguntas sobre quién está hablando en un texto (que se ha leído y discutido en clase).</a:t>
                      </a:r>
                      <a:endParaRPr lang="en-US" sz="800" b="0" i="0" dirty="0">
                        <a:effectLst/>
                        <a:latin typeface="+mn-lt"/>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53904310"/>
              </p:ext>
            </p:extLst>
          </p:nvPr>
        </p:nvGraphicFramePr>
        <p:xfrm>
          <a:off x="4954192" y="8229600"/>
          <a:ext cx="1676400" cy="609600"/>
        </p:xfrm>
        <a:graphic>
          <a:graphicData uri="http://schemas.openxmlformats.org/drawingml/2006/table">
            <a:tbl>
              <a:tblPr/>
              <a:tblGrid>
                <a:gridCol w="1676400"/>
              </a:tblGrid>
              <a:tr h="72263">
                <a:tc>
                  <a:txBody>
                    <a:bodyPr/>
                    <a:lstStyle/>
                    <a:p>
                      <a:pPr marL="0" marR="0" algn="ctr" defTabSz="966612" rtl="0" eaLnBrk="1" latinLnBrk="0" hangingPunct="1">
                        <a:lnSpc>
                          <a:spcPct val="100000"/>
                        </a:lnSpc>
                        <a:spcBef>
                          <a:spcPts val="0"/>
                        </a:spcBef>
                        <a:spcAft>
                          <a:spcPts val="0"/>
                        </a:spcAft>
                      </a:pPr>
                      <a:r>
                        <a:rPr lang="en-US" sz="800" b="0" i="0" kern="1200" dirty="0" err="1" smtClean="0">
                          <a:solidFill>
                            <a:srgbClr val="000000"/>
                          </a:solidFill>
                          <a:effectLst/>
                          <a:latin typeface="+mn-lt"/>
                          <a:ea typeface="Times New Roman"/>
                          <a:cs typeface="Times New Roman"/>
                        </a:rPr>
                        <a:t>Hacia</a:t>
                      </a:r>
                      <a:r>
                        <a:rPr lang="en-US" sz="800" b="0" i="0" kern="1200" dirty="0" smtClean="0">
                          <a:solidFill>
                            <a:srgbClr val="000000"/>
                          </a:solidFill>
                          <a:effectLst/>
                          <a:latin typeface="+mn-lt"/>
                          <a:ea typeface="Times New Roman"/>
                          <a:cs typeface="Times New Roman"/>
                        </a:rPr>
                        <a:t> RL.1.6     DOK </a:t>
                      </a:r>
                      <a:r>
                        <a:rPr lang="en-US" sz="800" b="0" i="0" kern="1200" dirty="0">
                          <a:solidFill>
                            <a:srgbClr val="000000"/>
                          </a:solidFill>
                          <a:effectLst/>
                          <a:latin typeface="+mn-lt"/>
                          <a:ea typeface="Times New Roman"/>
                          <a:cs typeface="Times New Roman"/>
                        </a:rPr>
                        <a:t>2 - </a:t>
                      </a:r>
                      <a:r>
                        <a:rPr lang="en-US" sz="800" b="0" i="0" kern="1200" dirty="0" err="1">
                          <a:solidFill>
                            <a:srgbClr val="000000"/>
                          </a:solidFill>
                          <a:effectLst/>
                          <a:latin typeface="+mn-lt"/>
                          <a:ea typeface="Times New Roman"/>
                          <a:cs typeface="Times New Roman"/>
                        </a:rPr>
                        <a:t>Ch</a:t>
                      </a:r>
                      <a:endParaRPr lang="en-US" sz="800" b="0" i="0" kern="1200" dirty="0">
                        <a:solidFill>
                          <a:srgbClr val="000000"/>
                        </a:solidFill>
                        <a:effectLst/>
                        <a:latin typeface="+mn-lt"/>
                        <a:ea typeface="Times New Roman"/>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17876">
                <a:tc>
                  <a:txBody>
                    <a:bodyPr/>
                    <a:lstStyle/>
                    <a:p>
                      <a:pPr marL="0" marR="0" algn="l" defTabSz="966612" rtl="0" eaLnBrk="1" latinLnBrk="0" hangingPunct="1">
                        <a:lnSpc>
                          <a:spcPct val="100000"/>
                        </a:lnSpc>
                        <a:spcBef>
                          <a:spcPts val="0"/>
                        </a:spcBef>
                        <a:spcAft>
                          <a:spcPts val="0"/>
                        </a:spcAft>
                      </a:pPr>
                      <a:r>
                        <a:rPr lang="es-ES" sz="800" b="0" i="0" kern="1200" dirty="0" smtClean="0">
                          <a:solidFill>
                            <a:srgbClr val="000000"/>
                          </a:solidFill>
                          <a:effectLst/>
                          <a:latin typeface="+mn-lt"/>
                          <a:ea typeface="Times New Roman"/>
                          <a:cs typeface="Times New Roman"/>
                        </a:rPr>
                        <a:t>Desarrollo de concepto</a:t>
                      </a:r>
                    </a:p>
                    <a:p>
                      <a:pPr marL="0" marR="0" algn="l" defTabSz="966612" rtl="0" eaLnBrk="1" latinLnBrk="0" hangingPunct="1">
                        <a:lnSpc>
                          <a:spcPct val="100000"/>
                        </a:lnSpc>
                        <a:spcBef>
                          <a:spcPts val="0"/>
                        </a:spcBef>
                        <a:spcAft>
                          <a:spcPts val="0"/>
                        </a:spcAft>
                      </a:pPr>
                      <a:r>
                        <a:rPr lang="es-ES" sz="800" b="0" i="0" kern="1200" dirty="0" smtClean="0">
                          <a:solidFill>
                            <a:srgbClr val="000000"/>
                          </a:solidFill>
                          <a:effectLst/>
                          <a:latin typeface="+mn-lt"/>
                          <a:ea typeface="Times New Roman"/>
                          <a:cs typeface="Times New Roman"/>
                        </a:rPr>
                        <a:t>Entiende que hay pistas en un texto que nos dicen cuando alguien está hablando. Puede dar ejemplos.</a:t>
                      </a:r>
                      <a:endParaRPr lang="es-ES" sz="800" b="0" i="0" kern="1200" dirty="0">
                        <a:solidFill>
                          <a:srgbClr val="000000"/>
                        </a:solidFill>
                        <a:effectLst/>
                        <a:latin typeface="+mn-lt"/>
                        <a:ea typeface="Times New Roman"/>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4" name="Group 13"/>
          <p:cNvGrpSpPr/>
          <p:nvPr/>
        </p:nvGrpSpPr>
        <p:grpSpPr>
          <a:xfrm>
            <a:off x="1031247" y="1905000"/>
            <a:ext cx="232896" cy="1213270"/>
            <a:chOff x="860367" y="6045526"/>
            <a:chExt cx="232896" cy="1213270"/>
          </a:xfrm>
        </p:grpSpPr>
        <p:sp>
          <p:nvSpPr>
            <p:cNvPr id="15" name="Shape 90"/>
            <p:cNvSpPr/>
            <p:nvPr/>
          </p:nvSpPr>
          <p:spPr>
            <a:xfrm>
              <a:off x="860367" y="703019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16" name="Shape 91"/>
            <p:cNvSpPr/>
            <p:nvPr/>
          </p:nvSpPr>
          <p:spPr>
            <a:xfrm>
              <a:off x="864660" y="604552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7" name="Shape 92"/>
            <p:cNvSpPr/>
            <p:nvPr/>
          </p:nvSpPr>
          <p:spPr>
            <a:xfrm>
              <a:off x="864660" y="653958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18" name="Group 17"/>
          <p:cNvGrpSpPr/>
          <p:nvPr/>
        </p:nvGrpSpPr>
        <p:grpSpPr>
          <a:xfrm>
            <a:off x="1021722" y="6003288"/>
            <a:ext cx="229110" cy="1161447"/>
            <a:chOff x="864153" y="5994135"/>
            <a:chExt cx="229110" cy="1161447"/>
          </a:xfrm>
        </p:grpSpPr>
        <p:sp>
          <p:nvSpPr>
            <p:cNvPr id="19" name="Shape 90"/>
            <p:cNvSpPr/>
            <p:nvPr/>
          </p:nvSpPr>
          <p:spPr>
            <a:xfrm>
              <a:off x="864153" y="692698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64660" y="59941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64660" y="646171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133652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2" name="Rectangle 1"/>
          <p:cNvSpPr/>
          <p:nvPr/>
        </p:nvSpPr>
        <p:spPr>
          <a:xfrm>
            <a:off x="533400" y="457200"/>
            <a:ext cx="6172200" cy="1723549"/>
          </a:xfrm>
          <a:prstGeom prst="rect">
            <a:avLst/>
          </a:prstGeom>
        </p:spPr>
        <p:txBody>
          <a:bodyPr wrap="square">
            <a:spAutoFit/>
          </a:bodyPr>
          <a:lstStyle/>
          <a:p>
            <a:pPr algn="ctr"/>
            <a:r>
              <a:rPr lang="en-US" sz="1400" i="1" dirty="0" err="1" smtClean="0"/>
              <a:t>Escucha</a:t>
            </a:r>
            <a:r>
              <a:rPr lang="en-US" sz="1400" i="1" dirty="0" smtClean="0"/>
              <a:t> el </a:t>
            </a:r>
            <a:r>
              <a:rPr lang="en-US" sz="1400" i="1" dirty="0" err="1" smtClean="0"/>
              <a:t>cuento</a:t>
            </a:r>
            <a:endParaRPr lang="en-US" sz="1400" i="1" dirty="0" smtClean="0"/>
          </a:p>
          <a:p>
            <a:pPr algn="ctr"/>
            <a:r>
              <a:rPr lang="en-US" sz="900" i="1" dirty="0" err="1" smtClean="0"/>
              <a:t>Inglés</a:t>
            </a:r>
            <a:r>
              <a:rPr lang="en-US" sz="900" i="1" dirty="0" smtClean="0"/>
              <a:t>: </a:t>
            </a:r>
            <a:endParaRPr lang="en-US" sz="900" i="1" dirty="0" smtClean="0">
              <a:hlinkClick r:id="rId2"/>
            </a:endParaRPr>
          </a:p>
          <a:p>
            <a:pPr algn="ctr"/>
            <a:r>
              <a:rPr lang="en-US" sz="900" i="1" dirty="0" smtClean="0">
                <a:hlinkClick r:id="rId2"/>
              </a:rPr>
              <a:t>https</a:t>
            </a:r>
            <a:r>
              <a:rPr lang="en-US" sz="900" i="1" dirty="0">
                <a:hlinkClick r:id="rId2"/>
              </a:rPr>
              <a:t>://www.youtube.com/watch?v=-</a:t>
            </a:r>
            <a:r>
              <a:rPr lang="en-US" sz="900" i="1" dirty="0" smtClean="0">
                <a:hlinkClick r:id="rId2"/>
              </a:rPr>
              <a:t>1s38H2-WKI</a:t>
            </a:r>
            <a:endParaRPr lang="en-US" sz="900" i="1" dirty="0" smtClean="0"/>
          </a:p>
          <a:p>
            <a:pPr algn="ctr"/>
            <a:r>
              <a:rPr lang="en-US" sz="900" i="1" dirty="0" err="1" smtClean="0"/>
              <a:t>Español</a:t>
            </a:r>
            <a:r>
              <a:rPr lang="en-US" sz="900" i="1" dirty="0" smtClean="0"/>
              <a:t>: </a:t>
            </a:r>
          </a:p>
          <a:p>
            <a:pPr algn="ctr"/>
            <a:r>
              <a:rPr lang="en-US" sz="900" i="1" u="sng" dirty="0" smtClean="0">
                <a:solidFill>
                  <a:srgbClr val="3333FF"/>
                </a:solidFill>
              </a:rPr>
              <a:t>https://www.youtube.com/watch?v=XwIaRrEArGw</a:t>
            </a:r>
          </a:p>
          <a:p>
            <a:pPr algn="ctr"/>
            <a:endParaRPr lang="en-US" sz="1800" b="1" u="sng" dirty="0" smtClean="0"/>
          </a:p>
          <a:p>
            <a:pPr algn="ctr"/>
            <a:r>
              <a:rPr lang="es-419" sz="1800" i="1" dirty="0" smtClean="0"/>
              <a:t>¿Eres tú mi mamá?</a:t>
            </a:r>
          </a:p>
          <a:p>
            <a:pPr algn="ctr"/>
            <a:endParaRPr lang="en-US" sz="1800" dirty="0"/>
          </a:p>
        </p:txBody>
      </p:sp>
      <p:grpSp>
        <p:nvGrpSpPr>
          <p:cNvPr id="12" name="Group 11"/>
          <p:cNvGrpSpPr/>
          <p:nvPr/>
        </p:nvGrpSpPr>
        <p:grpSpPr>
          <a:xfrm>
            <a:off x="928713" y="1970596"/>
            <a:ext cx="5594007" cy="6110292"/>
            <a:chOff x="928713" y="1970596"/>
            <a:chExt cx="5594007" cy="6110292"/>
          </a:xfrm>
        </p:grpSpPr>
        <p:pic>
          <p:nvPicPr>
            <p:cNvPr id="2050" name="Picture 2" descr="http://www.supercoloring.com/sites/default/files/styles/coloring_full/public/cif/2014/03/a-mother-bird-sat-on-her-egg-coloring-p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2" t="22450" r="23" b="6314"/>
            <a:stretch/>
          </p:blipFill>
          <p:spPr bwMode="auto">
            <a:xfrm>
              <a:off x="928713" y="1970596"/>
              <a:ext cx="5594007" cy="5638799"/>
            </a:xfrm>
            <a:prstGeom prst="rect">
              <a:avLst/>
            </a:prstGeom>
            <a:noFill/>
            <a:extLst>
              <a:ext uri="{909E8E84-426E-40DD-AFC4-6F175D3DCCD1}">
                <a14:hiddenFill xmlns:a14="http://schemas.microsoft.com/office/drawing/2010/main">
                  <a:solidFill>
                    <a:srgbClr val="FFFFFF"/>
                  </a:solidFill>
                </a14:hiddenFill>
              </a:ext>
            </a:extLst>
          </p:spPr>
        </p:pic>
        <p:sp>
          <p:nvSpPr>
            <p:cNvPr id="6" name="Arc 5"/>
            <p:cNvSpPr/>
            <p:nvPr/>
          </p:nvSpPr>
          <p:spPr>
            <a:xfrm rot="21343412">
              <a:off x="2454789" y="7623688"/>
              <a:ext cx="471465" cy="4572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21218781">
              <a:off x="2921431" y="7466388"/>
              <a:ext cx="353939" cy="363745"/>
            </a:xfrm>
            <a:custGeom>
              <a:avLst/>
              <a:gdLst>
                <a:gd name="connsiteX0" fmla="*/ 0 w 344614"/>
                <a:gd name="connsiteY0" fmla="*/ 238539 h 238539"/>
                <a:gd name="connsiteX1" fmla="*/ 39757 w 344614"/>
                <a:gd name="connsiteY1" fmla="*/ 222637 h 238539"/>
                <a:gd name="connsiteX2" fmla="*/ 87465 w 344614"/>
                <a:gd name="connsiteY2" fmla="*/ 198783 h 238539"/>
                <a:gd name="connsiteX3" fmla="*/ 135173 w 344614"/>
                <a:gd name="connsiteY3" fmla="*/ 174929 h 238539"/>
                <a:gd name="connsiteX4" fmla="*/ 159026 w 344614"/>
                <a:gd name="connsiteY4" fmla="*/ 159026 h 238539"/>
                <a:gd name="connsiteX5" fmla="*/ 206734 w 344614"/>
                <a:gd name="connsiteY5" fmla="*/ 143124 h 238539"/>
                <a:gd name="connsiteX6" fmla="*/ 230588 w 344614"/>
                <a:gd name="connsiteY6" fmla="*/ 135173 h 238539"/>
                <a:gd name="connsiteX7" fmla="*/ 254442 w 344614"/>
                <a:gd name="connsiteY7" fmla="*/ 119270 h 238539"/>
                <a:gd name="connsiteX8" fmla="*/ 278296 w 344614"/>
                <a:gd name="connsiteY8" fmla="*/ 111319 h 238539"/>
                <a:gd name="connsiteX9" fmla="*/ 294199 w 344614"/>
                <a:gd name="connsiteY9" fmla="*/ 87465 h 238539"/>
                <a:gd name="connsiteX10" fmla="*/ 341906 w 344614"/>
                <a:gd name="connsiteY10" fmla="*/ 63611 h 238539"/>
                <a:gd name="connsiteX11" fmla="*/ 341906 w 344614"/>
                <a:gd name="connsiteY11" fmla="*/ 0 h 2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614" h="238539">
                  <a:moveTo>
                    <a:pt x="0" y="238539"/>
                  </a:moveTo>
                  <a:cubicBezTo>
                    <a:pt x="13252" y="233238"/>
                    <a:pt x="26991" y="229020"/>
                    <a:pt x="39757" y="222637"/>
                  </a:cubicBezTo>
                  <a:cubicBezTo>
                    <a:pt x="101415" y="191808"/>
                    <a:pt x="27505" y="218769"/>
                    <a:pt x="87465" y="198783"/>
                  </a:cubicBezTo>
                  <a:cubicBezTo>
                    <a:pt x="155832" y="153204"/>
                    <a:pt x="69329" y="207852"/>
                    <a:pt x="135173" y="174929"/>
                  </a:cubicBezTo>
                  <a:cubicBezTo>
                    <a:pt x="143720" y="170655"/>
                    <a:pt x="150294" y="162907"/>
                    <a:pt x="159026" y="159026"/>
                  </a:cubicBezTo>
                  <a:cubicBezTo>
                    <a:pt x="174344" y="152218"/>
                    <a:pt x="190831" y="148425"/>
                    <a:pt x="206734" y="143124"/>
                  </a:cubicBezTo>
                  <a:lnTo>
                    <a:pt x="230588" y="135173"/>
                  </a:lnTo>
                  <a:cubicBezTo>
                    <a:pt x="238539" y="129872"/>
                    <a:pt x="245895" y="123544"/>
                    <a:pt x="254442" y="119270"/>
                  </a:cubicBezTo>
                  <a:cubicBezTo>
                    <a:pt x="261939" y="115522"/>
                    <a:pt x="271751" y="116555"/>
                    <a:pt x="278296" y="111319"/>
                  </a:cubicBezTo>
                  <a:cubicBezTo>
                    <a:pt x="285758" y="105349"/>
                    <a:pt x="286737" y="93435"/>
                    <a:pt x="294199" y="87465"/>
                  </a:cubicBezTo>
                  <a:cubicBezTo>
                    <a:pt x="304721" y="79048"/>
                    <a:pt x="336615" y="81247"/>
                    <a:pt x="341906" y="63611"/>
                  </a:cubicBezTo>
                  <a:cubicBezTo>
                    <a:pt x="347999" y="43302"/>
                    <a:pt x="341906" y="21204"/>
                    <a:pt x="34190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628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309361" y="9263618"/>
            <a:ext cx="792481" cy="287163"/>
          </a:xfrm>
          <a:prstGeom prst="rect">
            <a:avLst/>
          </a:prstGeom>
          <a:extLst>
            <a:ext uri="{C572A759-6A51-4108-AA02-DFA0A04FC94B}">
              <ma14:wrappingTextBoxFlag xmlns="" xmlns:ma14="http://schemas.microsoft.com/office/mac/drawingml/2011/main" xmlns:mv="urn:schemas-microsoft-com:mac:vml" xmlns:mc="http://schemas.openxmlformats.org/markup-compatibility/2006"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28</a:t>
            </a:fld>
            <a:endParaRPr sz="1200" dirty="0">
              <a:solidFill>
                <a:srgbClr val="888888"/>
              </a:solidFill>
            </a:endParaRPr>
          </a:p>
        </p:txBody>
      </p:sp>
      <p:sp>
        <p:nvSpPr>
          <p:cNvPr id="119" name="Shape 119"/>
          <p:cNvSpPr/>
          <p:nvPr/>
        </p:nvSpPr>
        <p:spPr>
          <a:xfrm>
            <a:off x="385991"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892869" y="5049785"/>
            <a:ext cx="6071812" cy="2682929"/>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numCol="1" anchor="t">
            <a:spAutoFit/>
          </a:bodyPr>
          <a:lstStyle/>
          <a:p>
            <a:pPr marL="342900" lvl="0" indent="-342900">
              <a:buAutoNum type="arabicPeriod" startAt="6"/>
              <a:defRPr sz="1800"/>
            </a:pPr>
            <a:r>
              <a:rPr lang="es-ES" sz="1600" b="1" dirty="0" smtClean="0">
                <a:latin typeface="Helvetica" panose="020B0604020202020204" pitchFamily="34" charset="0"/>
                <a:cs typeface="Helvetica" panose="020B0604020202020204" pitchFamily="34" charset="0"/>
                <a:sym typeface="Helvetica"/>
              </a:rPr>
              <a:t>¿Cómo los problemas de los dos personajes son </a:t>
            </a:r>
            <a:r>
              <a:rPr lang="es-ES" sz="1600" b="1" dirty="0">
                <a:latin typeface="Helvetica" panose="020B0604020202020204" pitchFamily="34" charset="0"/>
                <a:cs typeface="Helvetica" panose="020B0604020202020204" pitchFamily="34" charset="0"/>
                <a:sym typeface="Helvetica"/>
              </a:rPr>
              <a:t>diferentes ? </a:t>
            </a:r>
            <a:endParaRPr lang="es-ES" sz="1600" b="1" dirty="0" smtClean="0">
              <a:latin typeface="Helvetica" panose="020B0604020202020204" pitchFamily="34" charset="0"/>
              <a:cs typeface="Helvetica" panose="020B0604020202020204" pitchFamily="34" charset="0"/>
              <a:sym typeface="Helvetica"/>
            </a:endParaRPr>
          </a:p>
          <a:p>
            <a:pPr marL="342900" lvl="0" indent="-342900">
              <a:buAutoNum type="arabicPeriod" startAt="6"/>
              <a:defRPr sz="1800"/>
            </a:pPr>
            <a:endParaRPr lang="es-ES" sz="1600" b="1" dirty="0" smtClean="0">
              <a:latin typeface="Helvetica" panose="020B0604020202020204" pitchFamily="34" charset="0"/>
              <a:cs typeface="Helvetica" panose="020B0604020202020204" pitchFamily="34" charset="0"/>
              <a:sym typeface="Helvetica"/>
            </a:endParaRPr>
          </a:p>
          <a:p>
            <a:pPr marL="682625" lvl="0" indent="-341313">
              <a:buSzPct val="1000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Ambas son aves que están cansadas de caminar. </a:t>
            </a:r>
          </a:p>
          <a:p>
            <a:pPr marL="682625" lvl="0" indent="-341313">
              <a:buSzPct val="1000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82625" lvl="0" indent="-341313">
              <a:buSzPct val="1000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Una estaba buscando a su mamá y la otra estaba cansada de caminar. </a:t>
            </a:r>
          </a:p>
          <a:p>
            <a:pPr marL="682625" lvl="0" indent="-341313">
              <a:buSzPct val="1000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82625" lvl="0" indent="-341313">
              <a:buSzPct val="100000"/>
              <a:buFont typeface="+mj-lt"/>
              <a:buAutoNum type="alphaUcPeriod"/>
              <a:defRPr sz="1800"/>
            </a:pPr>
            <a:r>
              <a:rPr lang="es-ES" sz="1600" dirty="0" smtClean="0">
                <a:latin typeface="Helvetica" panose="020B0604020202020204" pitchFamily="34" charset="0"/>
                <a:cs typeface="Helvetica" panose="020B0604020202020204" pitchFamily="34" charset="0"/>
                <a:sym typeface="Helvetica"/>
              </a:rPr>
              <a:t>Una encontró a su mamá y la otra no encontró a su mamá.</a:t>
            </a:r>
          </a:p>
          <a:p>
            <a:pPr marL="453985" lvl="0">
              <a:buSzPct val="100000"/>
              <a:defRPr sz="1800"/>
            </a:pPr>
            <a:endParaRPr lang="en-US" sz="800" dirty="0">
              <a:solidFill>
                <a:srgbClr val="000000"/>
              </a:solidFill>
              <a:ea typeface="Times New Roman"/>
              <a:cs typeface="Times New Roman"/>
              <a:sym typeface="Helvetica"/>
            </a:endParaRPr>
          </a:p>
        </p:txBody>
      </p:sp>
      <p:sp>
        <p:nvSpPr>
          <p:cNvPr id="126" name="Shape 126"/>
          <p:cNvSpPr/>
          <p:nvPr/>
        </p:nvSpPr>
        <p:spPr>
          <a:xfrm>
            <a:off x="892869" y="838699"/>
            <a:ext cx="6071812" cy="2313597"/>
          </a:xfrm>
          <a:prstGeom prst="rect">
            <a:avLst/>
          </a:prstGeom>
          <a:noFill/>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wrap="square" lIns="48331" tIns="48331" rIns="48331" bIns="48331">
            <a:spAutoFit/>
          </a:bodyPr>
          <a:lstStyle/>
          <a:p>
            <a:pPr marL="285750" lvl="0" indent="-285750">
              <a:defRPr sz="1800"/>
            </a:pPr>
            <a:r>
              <a:rPr lang="en-US" sz="1600" b="1" dirty="0" smtClean="0">
                <a:latin typeface="Helvetica" panose="020B0604020202020204" pitchFamily="34" charset="0"/>
                <a:cs typeface="Helvetica" panose="020B0604020202020204" pitchFamily="34" charset="0"/>
                <a:sym typeface="Helvetica"/>
              </a:rPr>
              <a:t>5</a:t>
            </a:r>
            <a:r>
              <a:rPr sz="1600" b="1" dirty="0" smtClean="0">
                <a:latin typeface="Helvetica" panose="020B0604020202020204" pitchFamily="34" charset="0"/>
                <a:cs typeface="Helvetica" panose="020B0604020202020204" pitchFamily="34" charset="0"/>
                <a:sym typeface="Helvetica"/>
              </a:rPr>
              <a:t>. </a:t>
            </a:r>
            <a:r>
              <a:rPr lang="en-US" sz="1600" b="1" dirty="0" smtClean="0">
                <a:latin typeface="Helvetica" panose="020B0604020202020204" pitchFamily="34" charset="0"/>
                <a:cs typeface="Helvetica" panose="020B0604020202020204" pitchFamily="34" charset="0"/>
                <a:sym typeface="Helvetica"/>
              </a:rPr>
              <a:t> </a:t>
            </a:r>
            <a:r>
              <a:rPr lang="es-ES" sz="1600" b="1" dirty="0" smtClean="0">
                <a:latin typeface="Helvetica" panose="020B0604020202020204" pitchFamily="34" charset="0"/>
                <a:cs typeface="Helvetica" panose="020B0604020202020204" pitchFamily="34" charset="0"/>
                <a:sym typeface="Helvetica"/>
              </a:rPr>
              <a:t>¿Qué hace </a:t>
            </a:r>
            <a:r>
              <a:rPr lang="es-ES" sz="1600" b="1" dirty="0" err="1" smtClean="0">
                <a:latin typeface="Helvetica" panose="020B0604020202020204" pitchFamily="34" charset="0"/>
                <a:cs typeface="Helvetica" panose="020B0604020202020204" pitchFamily="34" charset="0"/>
                <a:sym typeface="Helvetica"/>
              </a:rPr>
              <a:t>Davo</a:t>
            </a:r>
            <a:r>
              <a:rPr lang="es-ES" sz="1600" b="1" dirty="0" smtClean="0">
                <a:latin typeface="Helvetica" panose="020B0604020202020204" pitchFamily="34" charset="0"/>
                <a:cs typeface="Helvetica" panose="020B0604020202020204" pitchFamily="34" charset="0"/>
                <a:sym typeface="Helvetica"/>
              </a:rPr>
              <a:t> igual que el personaje en el cuento: </a:t>
            </a:r>
            <a:r>
              <a:rPr lang="es-ES" sz="1600" i="1" dirty="0" smtClean="0">
                <a:latin typeface="Helvetica" panose="020B0604020202020204" pitchFamily="34" charset="0"/>
                <a:cs typeface="Helvetica" panose="020B0604020202020204" pitchFamily="34" charset="0"/>
                <a:sym typeface="Helvetica"/>
              </a:rPr>
              <a:t>¿Eres tú mi mamá? </a:t>
            </a:r>
            <a:r>
              <a:rPr lang="es-ES" sz="1600" b="1" dirty="0" smtClean="0">
                <a:latin typeface="Helvetica" panose="020B0604020202020204" pitchFamily="34" charset="0"/>
                <a:cs typeface="Helvetica" panose="020B0604020202020204" pitchFamily="34" charset="0"/>
                <a:sym typeface="Helvetica"/>
              </a:rPr>
              <a:t>?</a:t>
            </a:r>
          </a:p>
          <a:p>
            <a:pPr marL="463550" lvl="0" indent="-463550">
              <a:buSzPct val="100000"/>
              <a:buFont typeface="Helvetica"/>
              <a:buAutoNum type="arabicPeriod"/>
              <a:defRPr sz="1800"/>
            </a:pPr>
            <a:endParaRPr lang="es-ES" sz="1600" dirty="0" smtClean="0">
              <a:latin typeface="Helvetica" panose="020B0604020202020204" pitchFamily="34" charset="0"/>
              <a:cs typeface="Helvetica" panose="020B0604020202020204" pitchFamily="34" charset="0"/>
              <a:sym typeface="Helvetica"/>
            </a:endParaRPr>
          </a:p>
          <a:p>
            <a:pPr marL="682625" lvl="0" indent="-341313">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busca a su mamá</a:t>
            </a:r>
          </a:p>
          <a:p>
            <a:pPr marL="682625" lvl="0" indent="-341313">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82625" lvl="0" indent="-341313">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va al sur</a:t>
            </a:r>
          </a:p>
          <a:p>
            <a:pPr marL="682625" lvl="0" indent="-341313">
              <a:buSzPct val="100000"/>
              <a:buFont typeface="Helvetica"/>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82625" lvl="0" indent="-341313">
              <a:buSzPct val="100000"/>
              <a:buFont typeface="Helvetica"/>
              <a:buAutoNum type="alphaUcPeriod"/>
              <a:defRPr sz="1800"/>
            </a:pPr>
            <a:r>
              <a:rPr lang="es-ES" sz="1600" dirty="0" smtClean="0">
                <a:latin typeface="Helvetica" panose="020B0604020202020204" pitchFamily="34" charset="0"/>
                <a:cs typeface="Helvetica" panose="020B0604020202020204" pitchFamily="34" charset="0"/>
                <a:sym typeface="Helvetica"/>
              </a:rPr>
              <a:t>camina </a:t>
            </a:r>
          </a:p>
          <a:p>
            <a:pPr marL="576212" lvl="0">
              <a:buSzPct val="100000"/>
              <a:defRPr sz="1800"/>
            </a:pPr>
            <a:endParaRPr sz="1600" dirty="0">
              <a:latin typeface="Helvetica" panose="020B0604020202020204" pitchFamily="34" charset="0"/>
              <a:cs typeface="Helvetica" panose="020B0604020202020204" pitchFamily="34" charset="0"/>
              <a:sym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4130557936"/>
              </p:ext>
            </p:extLst>
          </p:nvPr>
        </p:nvGraphicFramePr>
        <p:xfrm>
          <a:off x="4952997" y="3352800"/>
          <a:ext cx="1600202" cy="490920"/>
        </p:xfrm>
        <a:graphic>
          <a:graphicData uri="http://schemas.openxmlformats.org/drawingml/2006/table">
            <a:tbl>
              <a:tblPr firstRow="1" firstCol="1" bandRow="1"/>
              <a:tblGrid>
                <a:gridCol w="1600202"/>
              </a:tblGrid>
              <a:tr h="55000">
                <a:tc>
                  <a:txBody>
                    <a:bodyPr/>
                    <a:lstStyle/>
                    <a:p>
                      <a:pPr marL="0" marR="0" algn="ctr">
                        <a:lnSpc>
                          <a:spcPct val="100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dirty="0" smtClean="0">
                          <a:solidFill>
                            <a:srgbClr val="000000"/>
                          </a:solidFill>
                          <a:effectLst/>
                          <a:latin typeface="+mn-lt"/>
                          <a:ea typeface="Times New Roman"/>
                          <a:cs typeface="Times New Roman"/>
                        </a:rPr>
                        <a:t> RL.9</a:t>
                      </a:r>
                      <a:r>
                        <a:rPr lang="en-US" sz="800" b="0" i="0" baseline="0" dirty="0" smtClean="0">
                          <a:solidFill>
                            <a:srgbClr val="000000"/>
                          </a:solidFill>
                          <a:effectLst/>
                          <a:latin typeface="+mn-lt"/>
                          <a:ea typeface="Times New Roman"/>
                          <a:cs typeface="Times New Roman"/>
                        </a:rPr>
                        <a:t>   </a:t>
                      </a:r>
                      <a:r>
                        <a:rPr lang="en-US" sz="800" b="0" i="0" dirty="0" smtClean="0">
                          <a:solidFill>
                            <a:srgbClr val="000000"/>
                          </a:solidFill>
                          <a:effectLst/>
                          <a:latin typeface="+mn-lt"/>
                          <a:ea typeface="Times New Roman"/>
                          <a:cs typeface="Times New Roman"/>
                        </a:rPr>
                        <a:t>    DOK 2 </a:t>
                      </a:r>
                      <a:r>
                        <a:rPr lang="en-US" sz="800" b="0" i="0" dirty="0">
                          <a:solidFill>
                            <a:srgbClr val="000000"/>
                          </a:solidFill>
                          <a:effectLst/>
                          <a:latin typeface="+mn-lt"/>
                          <a:ea typeface="Times New Roman"/>
                          <a:cs typeface="Times New Roman"/>
                        </a:rPr>
                        <a:t>- </a:t>
                      </a:r>
                      <a:r>
                        <a:rPr lang="en-US" sz="800" b="0" i="0" dirty="0" smtClean="0">
                          <a:solidFill>
                            <a:srgbClr val="000000"/>
                          </a:solidFill>
                          <a:effectLst/>
                          <a:latin typeface="+mn-lt"/>
                          <a:ea typeface="Times New Roman"/>
                          <a:cs typeface="Times New Roman"/>
                        </a:rPr>
                        <a:t>Cl</a:t>
                      </a:r>
                      <a:endParaRPr lang="en-US" sz="800" b="0" i="0" dirty="0">
                        <a:effectLst/>
                        <a:latin typeface="+mn-lt"/>
                        <a:ea typeface="Calibri"/>
                        <a:cs typeface="Times New Roman"/>
                      </a:endParaRPr>
                    </a:p>
                  </a:txBody>
                  <a:tcPr marL="32087" marR="320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69000">
                <a:tc>
                  <a:txBody>
                    <a:bodyPr/>
                    <a:lstStyle/>
                    <a:p>
                      <a:pPr marL="0" marR="0" algn="l">
                        <a:lnSpc>
                          <a:spcPct val="100000"/>
                        </a:lnSpc>
                        <a:spcBef>
                          <a:spcPts val="0"/>
                        </a:spcBef>
                        <a:spcAft>
                          <a:spcPts val="0"/>
                        </a:spcAft>
                      </a:pPr>
                      <a:r>
                        <a:rPr lang="es-ES" sz="800" b="0" i="0" dirty="0" smtClean="0">
                          <a:solidFill>
                            <a:srgbClr val="000000"/>
                          </a:solidFill>
                          <a:effectLst/>
                          <a:latin typeface="+mn-lt"/>
                          <a:ea typeface="Times New Roman"/>
                          <a:cs typeface="Times New Roman"/>
                        </a:rPr>
                        <a:t>Localiza información acerca de las aventuras o experiencias de los personajes </a:t>
                      </a:r>
                      <a:r>
                        <a:rPr lang="es-ES" sz="800" b="0" i="0" u="sng" dirty="0" smtClean="0">
                          <a:solidFill>
                            <a:srgbClr val="000000"/>
                          </a:solidFill>
                          <a:effectLst/>
                          <a:latin typeface="+mn-lt"/>
                          <a:ea typeface="Times New Roman"/>
                          <a:cs typeface="Times New Roman"/>
                        </a:rPr>
                        <a:t>en dos cuentos</a:t>
                      </a:r>
                      <a:r>
                        <a:rPr lang="es-ES" sz="800" b="0" i="0" dirty="0" smtClean="0">
                          <a:solidFill>
                            <a:srgbClr val="000000"/>
                          </a:solidFill>
                          <a:effectLst/>
                          <a:latin typeface="+mn-lt"/>
                          <a:ea typeface="Times New Roman"/>
                          <a:cs typeface="Times New Roman"/>
                        </a:rPr>
                        <a:t>.</a:t>
                      </a:r>
                      <a:endParaRPr lang="en-US" sz="800" b="0" i="0" dirty="0">
                        <a:effectLst/>
                        <a:latin typeface="+mn-lt"/>
                        <a:ea typeface="Calibri"/>
                        <a:cs typeface="Times New Roman"/>
                      </a:endParaRPr>
                    </a:p>
                  </a:txBody>
                  <a:tcPr marL="32087" marR="320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1660878"/>
              </p:ext>
            </p:extLst>
          </p:nvPr>
        </p:nvGraphicFramePr>
        <p:xfrm>
          <a:off x="4803230" y="8382000"/>
          <a:ext cx="1905000" cy="490920"/>
        </p:xfrm>
        <a:graphic>
          <a:graphicData uri="http://schemas.openxmlformats.org/drawingml/2006/table">
            <a:tbl>
              <a:tblPr firstRow="1" firstCol="1" bandRow="1"/>
              <a:tblGrid>
                <a:gridCol w="1905000"/>
              </a:tblGrid>
              <a:tr h="60960">
                <a:tc>
                  <a:txBody>
                    <a:bodyPr/>
                    <a:lstStyle/>
                    <a:p>
                      <a:pPr marL="0" marR="0" algn="ctr">
                        <a:lnSpc>
                          <a:spcPct val="100000"/>
                        </a:lnSpc>
                        <a:spcBef>
                          <a:spcPts val="0"/>
                        </a:spcBef>
                        <a:spcAft>
                          <a:spcPts val="0"/>
                        </a:spcAft>
                      </a:pPr>
                      <a:r>
                        <a:rPr lang="en-US" sz="800" b="0" i="0" dirty="0" err="1" smtClean="0">
                          <a:solidFill>
                            <a:srgbClr val="000000"/>
                          </a:solidFill>
                          <a:effectLst/>
                          <a:latin typeface="Calibri"/>
                          <a:ea typeface="Times New Roman"/>
                          <a:cs typeface="Times New Roman"/>
                        </a:rPr>
                        <a:t>Hacia</a:t>
                      </a:r>
                      <a:r>
                        <a:rPr lang="en-US" sz="800" b="0" i="0" dirty="0" smtClean="0">
                          <a:solidFill>
                            <a:srgbClr val="000000"/>
                          </a:solidFill>
                          <a:effectLst/>
                          <a:latin typeface="Calibri"/>
                          <a:ea typeface="Times New Roman"/>
                          <a:cs typeface="Times New Roman"/>
                        </a:rPr>
                        <a:t> RL.9            DOK 3 </a:t>
                      </a:r>
                      <a:r>
                        <a:rPr lang="en-US" sz="800" b="0" i="0" dirty="0">
                          <a:solidFill>
                            <a:srgbClr val="000000"/>
                          </a:solidFill>
                          <a:effectLst/>
                          <a:latin typeface="Calibri"/>
                          <a:ea typeface="Times New Roman"/>
                          <a:cs typeface="Times New Roman"/>
                        </a:rPr>
                        <a:t>- </a:t>
                      </a:r>
                      <a:r>
                        <a:rPr lang="en-US" sz="800" b="0" i="0" dirty="0" smtClean="0">
                          <a:solidFill>
                            <a:srgbClr val="000000"/>
                          </a:solidFill>
                          <a:effectLst/>
                          <a:latin typeface="Calibri"/>
                          <a:ea typeface="Times New Roman"/>
                          <a:cs typeface="Times New Roman"/>
                        </a:rPr>
                        <a:t>Cu</a:t>
                      </a:r>
                      <a:endParaRPr lang="en-US" sz="800" b="0" i="0" dirty="0">
                        <a:effectLst/>
                        <a:latin typeface="Calibri"/>
                        <a:ea typeface="Calibri"/>
                        <a:cs typeface="Times New Roman"/>
                      </a:endParaRPr>
                    </a:p>
                  </a:txBody>
                  <a:tcPr marL="32087" marR="320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69000">
                <a:tc>
                  <a:txBody>
                    <a:bodyPr/>
                    <a:lstStyle/>
                    <a:p>
                      <a:pPr marL="0" marR="0" algn="l">
                        <a:lnSpc>
                          <a:spcPct val="100000"/>
                        </a:lnSpc>
                        <a:spcBef>
                          <a:spcPts val="0"/>
                        </a:spcBef>
                        <a:spcAft>
                          <a:spcPts val="0"/>
                        </a:spcAft>
                      </a:pPr>
                      <a:r>
                        <a:rPr lang="es-ES" sz="800" b="0" i="0" dirty="0" smtClean="0">
                          <a:solidFill>
                            <a:srgbClr val="000000"/>
                          </a:solidFill>
                          <a:effectLst/>
                          <a:latin typeface="+mn-lt"/>
                          <a:ea typeface="Times New Roman"/>
                          <a:cs typeface="Times New Roman"/>
                        </a:rPr>
                        <a:t>Distingue qué detalles en un texto  muestra semejanzas y diferencias en las experiencias o aventuras de los personajes.</a:t>
                      </a:r>
                      <a:endParaRPr lang="en-US" sz="800" b="0" i="0" dirty="0">
                        <a:effectLst/>
                        <a:latin typeface="Calibri"/>
                        <a:ea typeface="Calibri"/>
                        <a:cs typeface="Times New Roman"/>
                      </a:endParaRPr>
                    </a:p>
                  </a:txBody>
                  <a:tcPr marL="32087" marR="320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pSp>
        <p:nvGrpSpPr>
          <p:cNvPr id="14" name="Group 13"/>
          <p:cNvGrpSpPr/>
          <p:nvPr/>
        </p:nvGrpSpPr>
        <p:grpSpPr>
          <a:xfrm>
            <a:off x="892869" y="1631033"/>
            <a:ext cx="228603" cy="1207954"/>
            <a:chOff x="864660" y="6111369"/>
            <a:chExt cx="228603" cy="1207954"/>
          </a:xfrm>
        </p:grpSpPr>
        <p:sp>
          <p:nvSpPr>
            <p:cNvPr id="15" name="Shape 90"/>
            <p:cNvSpPr/>
            <p:nvPr/>
          </p:nvSpPr>
          <p:spPr>
            <a:xfrm>
              <a:off x="864660" y="709072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16" name="Shape 91"/>
            <p:cNvSpPr/>
            <p:nvPr/>
          </p:nvSpPr>
          <p:spPr>
            <a:xfrm>
              <a:off x="864660" y="611136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7" name="Shape 92"/>
            <p:cNvSpPr/>
            <p:nvPr/>
          </p:nvSpPr>
          <p:spPr>
            <a:xfrm>
              <a:off x="864660" y="660104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18" name="Group 17"/>
          <p:cNvGrpSpPr/>
          <p:nvPr/>
        </p:nvGrpSpPr>
        <p:grpSpPr>
          <a:xfrm>
            <a:off x="892869" y="5885913"/>
            <a:ext cx="228603" cy="1367177"/>
            <a:chOff x="864660" y="6111369"/>
            <a:chExt cx="228603" cy="1367177"/>
          </a:xfrm>
        </p:grpSpPr>
        <p:sp>
          <p:nvSpPr>
            <p:cNvPr id="19" name="Shape 90"/>
            <p:cNvSpPr/>
            <p:nvPr/>
          </p:nvSpPr>
          <p:spPr>
            <a:xfrm>
              <a:off x="864660" y="724994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64660" y="611136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64660" y="658579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67132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281419" y="9144000"/>
            <a:ext cx="792481" cy="28716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29</a:t>
            </a:fld>
            <a:endParaRPr sz="1200" dirty="0">
              <a:solidFill>
                <a:srgbClr val="88888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75914522"/>
              </p:ext>
            </p:extLst>
          </p:nvPr>
        </p:nvGraphicFramePr>
        <p:xfrm>
          <a:off x="5029200" y="5166297"/>
          <a:ext cx="2073275" cy="684658"/>
        </p:xfrm>
        <a:graphic>
          <a:graphicData uri="http://schemas.openxmlformats.org/drawingml/2006/table">
            <a:tbl>
              <a:tblPr firstRow="1" firstCol="1" bandRow="1"/>
              <a:tblGrid>
                <a:gridCol w="2073275"/>
              </a:tblGrid>
              <a:tr h="128768">
                <a:tc>
                  <a:txBody>
                    <a:bodyPr/>
                    <a:lstStyle/>
                    <a:p>
                      <a:pPr marL="0" marR="0" algn="ctr">
                        <a:lnSpc>
                          <a:spcPct val="115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dirty="0" smtClean="0">
                          <a:solidFill>
                            <a:srgbClr val="000000"/>
                          </a:solidFill>
                          <a:effectLst/>
                          <a:latin typeface="+mn-lt"/>
                          <a:ea typeface="Times New Roman"/>
                          <a:cs typeface="Times New Roman"/>
                        </a:rPr>
                        <a:t> RL.1.6    DOK </a:t>
                      </a:r>
                      <a:r>
                        <a:rPr lang="en-US" sz="800" b="0" i="0" dirty="0">
                          <a:solidFill>
                            <a:srgbClr val="000000"/>
                          </a:solidFill>
                          <a:effectLst/>
                          <a:latin typeface="+mn-lt"/>
                          <a:ea typeface="Times New Roman"/>
                          <a:cs typeface="Times New Roman"/>
                        </a:rPr>
                        <a:t>2 –Cl</a:t>
                      </a:r>
                      <a:endParaRPr lang="en-US" sz="800" b="0" i="0" dirty="0">
                        <a:effectLst/>
                        <a:latin typeface="+mn-lt"/>
                        <a:ea typeface="Calibri"/>
                        <a:cs typeface="Times New Roman"/>
                      </a:endParaRPr>
                    </a:p>
                  </a:txBody>
                  <a:tcPr marL="32100" marR="321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r>
              <a:tr h="537337">
                <a:tc>
                  <a:txBody>
                    <a:bodyPr/>
                    <a:lstStyle/>
                    <a:p>
                      <a:pPr marL="0" marR="0" algn="l">
                        <a:lnSpc>
                          <a:spcPct val="115000"/>
                        </a:lnSpc>
                        <a:spcBef>
                          <a:spcPts val="0"/>
                        </a:spcBef>
                        <a:spcAft>
                          <a:spcPts val="0"/>
                        </a:spcAft>
                      </a:pPr>
                      <a:r>
                        <a:rPr lang="es-ES" sz="800" b="0" i="0" dirty="0" smtClean="0">
                          <a:solidFill>
                            <a:srgbClr val="000000"/>
                          </a:solidFill>
                          <a:effectLst/>
                          <a:latin typeface="+mn-lt"/>
                          <a:ea typeface="Times New Roman"/>
                          <a:cs typeface="Times New Roman"/>
                        </a:rPr>
                        <a:t>Localiza información (la parte del texto) para identificar específicamente quién está narrando el cuento en diferentes partes de un  </a:t>
                      </a:r>
                      <a:r>
                        <a:rPr lang="es-ES" sz="800" b="0" i="0" u="sng" dirty="0" smtClean="0">
                          <a:solidFill>
                            <a:srgbClr val="000000"/>
                          </a:solidFill>
                          <a:effectLst/>
                          <a:latin typeface="+mn-lt"/>
                          <a:ea typeface="Times New Roman"/>
                          <a:cs typeface="Times New Roman"/>
                        </a:rPr>
                        <a:t>texto nuevo.</a:t>
                      </a:r>
                      <a:endParaRPr lang="en-US" sz="800" b="0" i="0" u="sng" dirty="0">
                        <a:effectLst/>
                        <a:latin typeface="+mn-lt"/>
                        <a:ea typeface="Calibri"/>
                        <a:cs typeface="Times New Roman"/>
                      </a:endParaRPr>
                    </a:p>
                  </a:txBody>
                  <a:tcPr marL="32100" marR="3210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30632527"/>
              </p:ext>
            </p:extLst>
          </p:nvPr>
        </p:nvGraphicFramePr>
        <p:xfrm>
          <a:off x="228600" y="381000"/>
          <a:ext cx="6934200" cy="4364736"/>
        </p:xfrm>
        <a:graphic>
          <a:graphicData uri="http://schemas.openxmlformats.org/drawingml/2006/table">
            <a:tbl>
              <a:tblPr firstRow="1" bandRow="1">
                <a:tableStyleId>{5940675A-B579-460E-94D1-54222C63F5DA}</a:tableStyleId>
              </a:tblPr>
              <a:tblGrid>
                <a:gridCol w="2260600"/>
                <a:gridCol w="2159000"/>
                <a:gridCol w="2514600"/>
              </a:tblGrid>
              <a:tr h="609600">
                <a:tc gridSpan="3">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7"/>
                        <a:tabLst/>
                        <a:defRPr/>
                      </a:pPr>
                      <a:r>
                        <a:rPr lang="es-ES" sz="1600" b="1" noProof="0" dirty="0" smtClean="0"/>
                        <a:t>Escribe  el nombre del ave o de las aves que hablaron con </a:t>
                      </a:r>
                      <a:r>
                        <a:rPr lang="es-ES" sz="1600" b="1" noProof="0" dirty="0" err="1" smtClean="0"/>
                        <a:t>Davo</a:t>
                      </a:r>
                      <a:r>
                        <a:rPr lang="es-ES" sz="1600" b="1" noProof="0" dirty="0" smtClean="0"/>
                        <a:t>. Luego dibuja cada ave arriba de su nombre. </a:t>
                      </a: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79536">
                <a:tc>
                  <a:txBody>
                    <a:bodyPr/>
                    <a:lstStyle/>
                    <a:p>
                      <a:pPr algn="ctr"/>
                      <a:r>
                        <a:rPr lang="es-ES" sz="1600" b="1" noProof="0" dirty="0" smtClean="0">
                          <a:solidFill>
                            <a:schemeClr val="tx1"/>
                          </a:solidFill>
                        </a:rPr>
                        <a:t>—¿Por</a:t>
                      </a:r>
                      <a:r>
                        <a:rPr lang="es-ES" sz="1600" b="1" baseline="0" noProof="0" dirty="0" smtClean="0">
                          <a:solidFill>
                            <a:schemeClr val="tx1"/>
                          </a:solidFill>
                        </a:rPr>
                        <a:t> qué estás caminando?</a:t>
                      </a: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r>
                        <a:rPr lang="es-ES" sz="1600" b="1" noProof="0" dirty="0" smtClean="0">
                          <a:solidFill>
                            <a:schemeClr val="tx1"/>
                          </a:solidFill>
                        </a:rPr>
                        <a:t> ______________</a:t>
                      </a:r>
                    </a:p>
                    <a:p>
                      <a:pPr algn="ctr"/>
                      <a:r>
                        <a:rPr lang="es-ES" sz="1600" b="1" noProof="0" dirty="0" smtClean="0">
                          <a:solidFill>
                            <a:schemeClr val="tx1"/>
                          </a:solidFill>
                        </a:rPr>
                        <a:t>ave</a:t>
                      </a:r>
                      <a:endParaRPr lang="es-ES" sz="1600" b="1" noProof="0"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600" b="1" noProof="0" dirty="0" smtClean="0">
                          <a:solidFill>
                            <a:schemeClr val="tx1"/>
                          </a:solidFill>
                        </a:rPr>
                        <a:t>—¿Q</a:t>
                      </a:r>
                      <a:r>
                        <a:rPr lang="es-ES" sz="1600" b="1" baseline="0" noProof="0" dirty="0" smtClean="0">
                          <a:solidFill>
                            <a:schemeClr val="tx1"/>
                          </a:solidFill>
                        </a:rPr>
                        <a:t>ué estás haciendo?</a:t>
                      </a:r>
                      <a:r>
                        <a:rPr lang="es-ES" sz="1600" b="1" noProof="0" dirty="0" smtClean="0">
                          <a:solidFill>
                            <a:schemeClr val="tx1"/>
                          </a:solidFill>
                        </a:rPr>
                        <a:t> </a:t>
                      </a: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r>
                        <a:rPr lang="es-ES" sz="1600" b="1" noProof="0" dirty="0" smtClean="0">
                          <a:solidFill>
                            <a:schemeClr val="tx1"/>
                          </a:solidFill>
                        </a:rPr>
                        <a:t>______________</a:t>
                      </a:r>
                    </a:p>
                    <a:p>
                      <a:pPr algn="ctr"/>
                      <a:r>
                        <a:rPr lang="es-ES" sz="1600" b="1" noProof="0" dirty="0" smtClean="0">
                          <a:solidFill>
                            <a:schemeClr val="tx1"/>
                          </a:solidFill>
                        </a:rPr>
                        <a:t>ave</a:t>
                      </a:r>
                      <a:endParaRPr lang="es-ES" sz="1600" b="1" noProof="0"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s-ES" sz="1600" b="1" noProof="0" dirty="0" smtClean="0"/>
                        <a:t>—Querido  pato, ¿por qué has elegido caminar hasta aquí? </a:t>
                      </a:r>
                      <a:r>
                        <a:rPr lang="es-ES" sz="1600" b="1" noProof="0" dirty="0" smtClean="0">
                          <a:solidFill>
                            <a:schemeClr val="tx1"/>
                          </a:solidFill>
                        </a:rPr>
                        <a:t>  </a:t>
                      </a: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endParaRPr lang="es-ES" sz="1600" b="1" noProof="0" dirty="0" smtClean="0">
                        <a:solidFill>
                          <a:schemeClr val="tx1"/>
                        </a:solidFill>
                      </a:endParaRPr>
                    </a:p>
                    <a:p>
                      <a:pPr algn="ctr"/>
                      <a:r>
                        <a:rPr lang="es-ES" sz="1600" b="1" noProof="0" dirty="0" smtClean="0">
                          <a:solidFill>
                            <a:schemeClr val="tx1"/>
                          </a:solidFill>
                        </a:rPr>
                        <a:t>_________________</a:t>
                      </a:r>
                    </a:p>
                    <a:p>
                      <a:pPr algn="ctr"/>
                      <a:r>
                        <a:rPr lang="es-ES" sz="1600" b="1" noProof="0" dirty="0" smtClean="0">
                          <a:solidFill>
                            <a:schemeClr val="tx1"/>
                          </a:solidFill>
                        </a:rPr>
                        <a:t>ave</a:t>
                      </a:r>
                      <a:endParaRPr lang="es-ES" sz="1600" b="1" noProof="0" dirty="0">
                        <a:solidFill>
                          <a:schemeClr val="tx1"/>
                        </a:solidFill>
                      </a:endParaRPr>
                    </a:p>
                  </a:txBody>
                  <a:tcPr marL="96012" marR="96012" marT="48768" marB="4876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715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476" y="394013"/>
            <a:ext cx="2658665" cy="12327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88168" tIns="44085" rIns="88168" bIns="44085"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nvPr>
        </p:nvGraphicFramePr>
        <p:xfrm>
          <a:off x="1193991" y="856129"/>
          <a:ext cx="4978210" cy="6056869"/>
        </p:xfrm>
        <a:graphic>
          <a:graphicData uri="http://schemas.openxmlformats.org/drawingml/2006/table">
            <a:tbl>
              <a:tblPr firstRow="1" bandRow="1">
                <a:tableStyleId>{5940675A-B579-460E-94D1-54222C63F5DA}</a:tableStyleId>
              </a:tblPr>
              <a:tblGrid>
                <a:gridCol w="2528615"/>
                <a:gridCol w="2449595"/>
              </a:tblGrid>
              <a:tr h="1257800">
                <a:tc gridSpan="2">
                  <a:txBody>
                    <a:bodyPr/>
                    <a:lstStyle/>
                    <a:p>
                      <a:pPr algn="ctr"/>
                      <a:endParaRPr kumimoji="0" lang="es-419" sz="14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4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4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100" noProof="0" dirty="0"/>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err="1" smtClean="0">
                          <a:ln>
                            <a:noFill/>
                          </a:ln>
                          <a:solidFill>
                            <a:prstClr val="black"/>
                          </a:solidFill>
                          <a:effectLst/>
                          <a:uLnTx/>
                          <a:uFillTx/>
                          <a:latin typeface="Lucida Handwriting" panose="03010101010101010101" pitchFamily="66" charset="0"/>
                          <a:ea typeface="+mn-ea"/>
                          <a:cs typeface="+mn-cs"/>
                        </a:rPr>
                        <a:t>Renae</a:t>
                      </a:r>
                      <a:r>
                        <a:rPr kumimoji="0" lang="es-419" sz="1100" b="1" i="0" u="none" strike="noStrike" kern="1200" cap="none" spc="0" normalizeH="0" baseline="0" noProof="0" smtClean="0">
                          <a:ln>
                            <a:noFill/>
                          </a:ln>
                          <a:solidFill>
                            <a:prstClr val="black"/>
                          </a:solidFill>
                          <a:effectLst/>
                          <a:uLnTx/>
                          <a:uFillTx/>
                          <a:latin typeface="Lucida Handwriting" panose="03010101010101010101" pitchFamily="66" charset="0"/>
                          <a:ea typeface="+mn-ea"/>
                          <a:cs typeface="+mn-cs"/>
                        </a:rPr>
                        <a:t> Iversen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100" b="0" noProof="0" dirty="0">
                        <a:solidFill>
                          <a:srgbClr val="FF0000"/>
                        </a:solidFill>
                        <a:latin typeface="Lucida Handwriting" panose="03010101010101010101" pitchFamily="66" charset="0"/>
                      </a:endParaRPr>
                    </a:p>
                  </a:txBody>
                  <a:tcPr marL="94824" marR="94824" marT="46017" marB="460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63067" y="53492"/>
            <a:ext cx="316077" cy="3067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22" tIns="46610" rIns="93222" bIns="46610" numCol="1" anchor="t" anchorCtr="0" compatLnSpc="1">
            <a:prstTxWarp prst="textNoShape">
              <a:avLst/>
            </a:prstTxWarp>
          </a:bodyPr>
          <a:lstStyle/>
          <a:p>
            <a:endParaRPr lang="en-US" sz="1738"/>
          </a:p>
        </p:txBody>
      </p:sp>
      <p:graphicFrame>
        <p:nvGraphicFramePr>
          <p:cNvPr id="6" name="Table 5"/>
          <p:cNvGraphicFramePr>
            <a:graphicFrameLocks noGrp="1"/>
          </p:cNvGraphicFramePr>
          <p:nvPr>
            <p:extLst/>
          </p:nvPr>
        </p:nvGraphicFramePr>
        <p:xfrm>
          <a:off x="448937" y="8047874"/>
          <a:ext cx="6671274" cy="728903"/>
        </p:xfrm>
        <a:graphic>
          <a:graphicData uri="http://schemas.openxmlformats.org/drawingml/2006/table">
            <a:tbl>
              <a:tblPr firstRow="1" bandRow="1">
                <a:tableStyleId>{2D5ABB26-0587-4C30-8999-92F81FD0307C}</a:tableStyleId>
              </a:tblPr>
              <a:tblGrid>
                <a:gridCol w="6671274"/>
              </a:tblGrid>
              <a:tr h="728903">
                <a:tc>
                  <a:txBody>
                    <a:bodyPr/>
                    <a:lstStyle/>
                    <a:p>
                      <a:pPr algn="ctr"/>
                      <a:endParaRPr lang="en-US" sz="1400" b="1" i="1" dirty="0" smtClean="0"/>
                    </a:p>
                    <a:p>
                      <a:pPr algn="ctr"/>
                      <a:r>
                        <a:rPr lang="en-US" sz="1100" b="1" i="1" dirty="0" smtClean="0"/>
                        <a:t>Gracias a </a:t>
                      </a:r>
                      <a:r>
                        <a:rPr lang="en-US" sz="1100" b="1" i="1" dirty="0" err="1" smtClean="0"/>
                        <a:t>todos</a:t>
                      </a:r>
                      <a:r>
                        <a:rPr lang="en-US" sz="1100" b="1" i="1" dirty="0" smtClean="0"/>
                        <a:t> los que </a:t>
                      </a:r>
                      <a:r>
                        <a:rPr lang="en-US" sz="1100" b="1" i="1" dirty="0" err="1" smtClean="0"/>
                        <a:t>participaron</a:t>
                      </a:r>
                      <a:r>
                        <a:rPr lang="en-US" sz="1100" b="1" i="1" dirty="0" smtClean="0"/>
                        <a:t> </a:t>
                      </a:r>
                      <a:r>
                        <a:rPr lang="en-US" sz="1100" b="1" i="1" dirty="0" err="1" smtClean="0"/>
                        <a:t>en</a:t>
                      </a:r>
                      <a:r>
                        <a:rPr lang="en-US" sz="1100" b="1" i="1" dirty="0" smtClean="0"/>
                        <a:t> la </a:t>
                      </a:r>
                      <a:r>
                        <a:rPr lang="en-US" sz="1100" b="1" i="1" dirty="0" err="1" smtClean="0"/>
                        <a:t>traducción</a:t>
                      </a:r>
                      <a:r>
                        <a:rPr lang="en-US" sz="1100" b="1" i="1" dirty="0" smtClean="0"/>
                        <a:t> de </a:t>
                      </a:r>
                      <a:r>
                        <a:rPr lang="en-US" sz="1100" b="1" i="1" dirty="0" err="1" smtClean="0"/>
                        <a:t>esta</a:t>
                      </a:r>
                      <a:r>
                        <a:rPr lang="en-US" sz="1100" b="1" i="1" dirty="0" smtClean="0"/>
                        <a:t> </a:t>
                      </a:r>
                      <a:r>
                        <a:rPr lang="en-US" sz="1100" b="1" i="1" dirty="0" err="1" smtClean="0"/>
                        <a:t>evaluación</a:t>
                      </a:r>
                      <a:r>
                        <a:rPr lang="en-US" sz="11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dirty="0" err="1" smtClean="0"/>
                        <a:t>bajo</a:t>
                      </a:r>
                      <a:r>
                        <a:rPr lang="en-US" sz="1100" b="1" i="1" dirty="0" smtClean="0"/>
                        <a:t> la </a:t>
                      </a:r>
                      <a:r>
                        <a:rPr lang="en-US" sz="1100" b="1" i="1" dirty="0" err="1" smtClean="0"/>
                        <a:t>coordinación</a:t>
                      </a:r>
                      <a:r>
                        <a:rPr lang="en-US" sz="1100" b="1" i="1" baseline="0" dirty="0" smtClean="0"/>
                        <a:t> de </a:t>
                      </a:r>
                      <a:r>
                        <a:rPr kumimoji="0" lang="en-US" sz="11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 y M. Mendez.</a:t>
                      </a:r>
                      <a:endParaRPr kumimoji="0" lang="es-419" sz="11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97787" marR="97787" marT="48893" marB="48893"/>
                </a:tc>
              </a:tr>
            </a:tbl>
          </a:graphicData>
        </a:graphic>
      </p:graphicFrame>
    </p:spTree>
    <p:extLst>
      <p:ext uri="{BB962C8B-B14F-4D97-AF65-F5344CB8AC3E}">
        <p14:creationId xmlns:p14="http://schemas.microsoft.com/office/powerpoint/2010/main" val="50202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17" name="Rectangle 16"/>
          <p:cNvSpPr/>
          <p:nvPr/>
        </p:nvSpPr>
        <p:spPr>
          <a:xfrm>
            <a:off x="310055" y="667706"/>
            <a:ext cx="6705600" cy="1072482"/>
          </a:xfrm>
          <a:prstGeom prst="rect">
            <a:avLst/>
          </a:prstGeom>
        </p:spPr>
        <p:txBody>
          <a:bodyPr wrap="square" lIns="86749" tIns="43375" rIns="86749" bIns="43375">
            <a:spAutoFit/>
          </a:bodyPr>
          <a:lstStyle/>
          <a:p>
            <a:pPr marL="461963" indent="-407988" defTabSz="867491" fontAlgn="base">
              <a:spcBef>
                <a:spcPct val="0"/>
              </a:spcBef>
              <a:spcAft>
                <a:spcPct val="0"/>
              </a:spcAft>
            </a:pPr>
            <a:r>
              <a:rPr lang="en-US" sz="1500" b="1" dirty="0" smtClean="0">
                <a:latin typeface="Helvetica" pitchFamily="34" charset="0"/>
                <a:cs typeface="Helvetica" pitchFamily="34" charset="0"/>
              </a:rPr>
              <a:t>8.     </a:t>
            </a:r>
            <a:r>
              <a:rPr lang="es-ES" sz="1600" b="1" dirty="0" smtClean="0">
                <a:latin typeface="Helvetica" pitchFamily="34" charset="0"/>
                <a:cs typeface="Helvetica" pitchFamily="34" charset="0"/>
              </a:rPr>
              <a:t>Ambas aves en los cuentos salieron a caminar. ¿Cómo </a:t>
            </a:r>
            <a:r>
              <a:rPr lang="es-ES" sz="1600" b="1" dirty="0">
                <a:latin typeface="Helvetica" pitchFamily="34" charset="0"/>
                <a:cs typeface="Helvetica" pitchFamily="34" charset="0"/>
              </a:rPr>
              <a:t>fueron </a:t>
            </a:r>
            <a:r>
              <a:rPr lang="es-ES" sz="1600" b="1" dirty="0" smtClean="0">
                <a:latin typeface="Helvetica" pitchFamily="34" charset="0"/>
                <a:cs typeface="Helvetica" pitchFamily="34" charset="0"/>
              </a:rPr>
              <a:t>diferentes sus </a:t>
            </a:r>
            <a:r>
              <a:rPr lang="es-ES" sz="1600" b="1" dirty="0">
                <a:latin typeface="Helvetica" pitchFamily="34" charset="0"/>
                <a:cs typeface="Helvetica" pitchFamily="34" charset="0"/>
              </a:rPr>
              <a:t>experiencias? </a:t>
            </a:r>
            <a:r>
              <a:rPr lang="es-ES" sz="1600" b="1" dirty="0" smtClean="0">
                <a:latin typeface="Helvetica" pitchFamily="34" charset="0"/>
                <a:cs typeface="Helvetica" pitchFamily="34" charset="0"/>
              </a:rPr>
              <a:t>¿Cómo </a:t>
            </a:r>
            <a:r>
              <a:rPr lang="es-ES" sz="1600" b="1" dirty="0">
                <a:latin typeface="Helvetica" pitchFamily="34" charset="0"/>
                <a:cs typeface="Helvetica" pitchFamily="34" charset="0"/>
              </a:rPr>
              <a:t>fueron </a:t>
            </a:r>
            <a:r>
              <a:rPr lang="es-ES" sz="1600" b="1" dirty="0" smtClean="0">
                <a:latin typeface="Helvetica" pitchFamily="34" charset="0"/>
                <a:cs typeface="Helvetica" pitchFamily="34" charset="0"/>
              </a:rPr>
              <a:t>iguales sus </a:t>
            </a:r>
            <a:r>
              <a:rPr lang="es-ES" sz="1600" b="1" dirty="0">
                <a:latin typeface="Helvetica" pitchFamily="34" charset="0"/>
                <a:cs typeface="Helvetica" pitchFamily="34" charset="0"/>
              </a:rPr>
              <a:t>experiencias? </a:t>
            </a:r>
            <a:endParaRPr lang="es-ES" sz="1600" b="1" dirty="0" smtClean="0">
              <a:latin typeface="Helvetica" pitchFamily="34" charset="0"/>
              <a:cs typeface="Helvetica" pitchFamily="34" charset="0"/>
            </a:endParaRPr>
          </a:p>
          <a:p>
            <a:pPr marL="54218" defTabSz="867491" fontAlgn="base">
              <a:spcBef>
                <a:spcPct val="0"/>
              </a:spcBef>
              <a:spcAft>
                <a:spcPct val="0"/>
              </a:spcAft>
            </a:pPr>
            <a:r>
              <a:rPr lang="es-ES" sz="1600" b="1" dirty="0" smtClean="0">
                <a:latin typeface="Helvetica" pitchFamily="34" charset="0"/>
                <a:cs typeface="Helvetica" pitchFamily="34" charset="0"/>
              </a:rPr>
              <a:t>        </a:t>
            </a:r>
            <a:endParaRPr lang="es-ES" sz="1600" dirty="0">
              <a:latin typeface="Helvetica" pitchFamily="34" charset="0"/>
              <a:cs typeface="Helvetica" pitchFamily="34" charset="0"/>
            </a:endParaRPr>
          </a:p>
        </p:txBody>
      </p:sp>
      <p:grpSp>
        <p:nvGrpSpPr>
          <p:cNvPr id="5" name="Group 31"/>
          <p:cNvGrpSpPr/>
          <p:nvPr/>
        </p:nvGrpSpPr>
        <p:grpSpPr>
          <a:xfrm>
            <a:off x="243380" y="1687383"/>
            <a:ext cx="6838950" cy="4561017"/>
            <a:chOff x="1078185" y="859678"/>
            <a:chExt cx="4941616" cy="3026522"/>
          </a:xfrm>
        </p:grpSpPr>
        <p:grpSp>
          <p:nvGrpSpPr>
            <p:cNvPr id="6" name="Group 29"/>
            <p:cNvGrpSpPr/>
            <p:nvPr/>
          </p:nvGrpSpPr>
          <p:grpSpPr>
            <a:xfrm>
              <a:off x="1078185" y="1066800"/>
              <a:ext cx="4941616" cy="2819400"/>
              <a:chOff x="1078185" y="914400"/>
              <a:chExt cx="4941616" cy="2819400"/>
            </a:xfrm>
          </p:grpSpPr>
          <p:grpSp>
            <p:nvGrpSpPr>
              <p:cNvPr id="8" name="Group 13"/>
              <p:cNvGrpSpPr/>
              <p:nvPr/>
            </p:nvGrpSpPr>
            <p:grpSpPr>
              <a:xfrm>
                <a:off x="1078185" y="914400"/>
                <a:ext cx="4941616" cy="2819400"/>
                <a:chOff x="943886" y="914400"/>
                <a:chExt cx="4529815" cy="2530231"/>
              </a:xfrm>
            </p:grpSpPr>
            <p:sp>
              <p:nvSpPr>
                <p:cNvPr id="15" name="Oval 14"/>
                <p:cNvSpPr/>
                <p:nvPr/>
              </p:nvSpPr>
              <p:spPr>
                <a:xfrm>
                  <a:off x="2735902" y="914400"/>
                  <a:ext cx="2737799" cy="2514140"/>
                </a:xfrm>
                <a:prstGeom prst="ellipse">
                  <a:avLst/>
                </a:prstGeom>
                <a:solidFill>
                  <a:srgbClr val="ABC3DF">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a:solidFill>
                        <a:srgbClr val="002060"/>
                      </a:solidFill>
                    </a:rPr>
                    <a:t>             </a:t>
                  </a:r>
                </a:p>
                <a:p>
                  <a:pPr marL="974422"/>
                  <a:r>
                    <a:rPr lang="en-US" sz="1100" b="1" dirty="0">
                      <a:solidFill>
                        <a:srgbClr val="002060"/>
                      </a:solidFill>
                    </a:rPr>
                    <a:t>     </a:t>
                  </a:r>
                </a:p>
              </p:txBody>
            </p:sp>
            <p:sp>
              <p:nvSpPr>
                <p:cNvPr id="16" name="Oval 15"/>
                <p:cNvSpPr/>
                <p:nvPr/>
              </p:nvSpPr>
              <p:spPr>
                <a:xfrm>
                  <a:off x="943886" y="914400"/>
                  <a:ext cx="3036469" cy="2530231"/>
                </a:xfrm>
                <a:prstGeom prst="ellipse">
                  <a:avLst/>
                </a:prstGeom>
                <a:solidFill>
                  <a:srgbClr val="ABC3DF">
                    <a:alpha val="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endParaRPr lang="en-US" sz="1100" dirty="0">
                    <a:solidFill>
                      <a:schemeClr val="tx1"/>
                    </a:solidFill>
                  </a:endParaRPr>
                </a:p>
              </p:txBody>
            </p:sp>
          </p:grpSp>
          <p:sp>
            <p:nvSpPr>
              <p:cNvPr id="9" name="TextBox 8"/>
              <p:cNvSpPr txBox="1"/>
              <p:nvPr/>
            </p:nvSpPr>
            <p:spPr>
              <a:xfrm>
                <a:off x="1333500" y="920744"/>
                <a:ext cx="2209800" cy="171088"/>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1100" b="1" i="1" u="sng" dirty="0" smtClean="0">
                    <a:solidFill>
                      <a:srgbClr val="002060"/>
                    </a:solidFill>
                  </a:rPr>
                  <a:t>La caminata del pajarito</a:t>
                </a:r>
                <a:endParaRPr lang="es-ES" sz="1100" b="1" dirty="0">
                  <a:solidFill>
                    <a:srgbClr val="002060"/>
                  </a:solidFill>
                </a:endParaRPr>
              </a:p>
            </p:txBody>
          </p:sp>
          <p:sp>
            <p:nvSpPr>
              <p:cNvPr id="10" name="TextBox 9"/>
              <p:cNvSpPr txBox="1"/>
              <p:nvPr/>
            </p:nvSpPr>
            <p:spPr>
              <a:xfrm>
                <a:off x="3560852" y="920744"/>
                <a:ext cx="2286000" cy="171088"/>
              </a:xfrm>
              <a:prstGeom prst="rect">
                <a:avLst/>
              </a:prstGeom>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1100" b="1" i="1" u="sng" dirty="0" smtClean="0">
                    <a:solidFill>
                      <a:srgbClr val="002060"/>
                    </a:solidFill>
                  </a:rPr>
                  <a:t>La caminata de </a:t>
                </a:r>
                <a:r>
                  <a:rPr lang="es-ES" sz="1100" b="1" i="1" u="sng" dirty="0" err="1" smtClean="0">
                    <a:solidFill>
                      <a:srgbClr val="002060"/>
                    </a:solidFill>
                  </a:rPr>
                  <a:t>Davo</a:t>
                </a:r>
                <a:endParaRPr lang="es-ES" sz="1100" b="1" dirty="0">
                  <a:solidFill>
                    <a:srgbClr val="002060"/>
                  </a:solidFill>
                </a:endParaRPr>
              </a:p>
            </p:txBody>
          </p:sp>
          <p:cxnSp>
            <p:nvCxnSpPr>
              <p:cNvPr id="11" name="Straight Arrow Connector 10"/>
              <p:cNvCxnSpPr>
                <a:stCxn id="14" idx="0"/>
              </p:cNvCxnSpPr>
              <p:nvPr/>
            </p:nvCxnSpPr>
            <p:spPr>
              <a:xfrm>
                <a:off x="2514600" y="1098177"/>
                <a:ext cx="1170152"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0"/>
              </p:cNvCxnSpPr>
              <p:nvPr/>
            </p:nvCxnSpPr>
            <p:spPr>
              <a:xfrm flipH="1">
                <a:off x="3684752" y="1098177"/>
                <a:ext cx="1019100" cy="28462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4627652" y="1098177"/>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2438400" y="1098177"/>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a:off x="3468995" y="920744"/>
                <a:ext cx="308851" cy="655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2507292" y="859678"/>
              <a:ext cx="2272760" cy="194018"/>
            </a:xfrm>
            <a:prstGeom prst="rect">
              <a:avLst/>
            </a:prstGeom>
            <a:noFill/>
          </p:spPr>
          <p:txBody>
            <a:bodyPr wrap="square" rtlCol="0">
              <a:spAutoFit/>
            </a:bodyPr>
            <a:lstStyle/>
            <a:p>
              <a:pPr algn="ctr"/>
              <a:r>
                <a:rPr lang="es-ES" sz="1300" b="1" i="1" dirty="0" smtClean="0">
                  <a:solidFill>
                    <a:srgbClr val="002060"/>
                  </a:solidFill>
                </a:rPr>
                <a:t>La caminata de </a:t>
              </a:r>
              <a:r>
                <a:rPr lang="es-ES" sz="1300" b="1" i="1" dirty="0" err="1" smtClean="0">
                  <a:solidFill>
                    <a:srgbClr val="002060"/>
                  </a:solidFill>
                </a:rPr>
                <a:t>Davo</a:t>
              </a:r>
              <a:r>
                <a:rPr lang="es-ES" sz="1300" b="1" i="1" dirty="0" smtClean="0">
                  <a:solidFill>
                    <a:srgbClr val="002060"/>
                  </a:solidFill>
                </a:rPr>
                <a:t> y del pajarito</a:t>
              </a:r>
              <a:endParaRPr lang="es-ES" sz="1300" b="1" i="1" dirty="0">
                <a:solidFill>
                  <a:srgbClr val="FF0000"/>
                </a:solidFill>
              </a:endParaRPr>
            </a:p>
          </p:txBody>
        </p:sp>
      </p:grpSp>
      <p:graphicFrame>
        <p:nvGraphicFramePr>
          <p:cNvPr id="30" name="Table 29"/>
          <p:cNvGraphicFramePr>
            <a:graphicFrameLocks noGrp="1"/>
          </p:cNvGraphicFramePr>
          <p:nvPr>
            <p:extLst>
              <p:ext uri="{D42A27DB-BD31-4B8C-83A1-F6EECF244321}">
                <p14:modId xmlns:p14="http://schemas.microsoft.com/office/powerpoint/2010/main" val="649992906"/>
              </p:ext>
            </p:extLst>
          </p:nvPr>
        </p:nvGraphicFramePr>
        <p:xfrm>
          <a:off x="5367167" y="6553200"/>
          <a:ext cx="1752600" cy="573331"/>
        </p:xfrm>
        <a:graphic>
          <a:graphicData uri="http://schemas.openxmlformats.org/drawingml/2006/table">
            <a:tbl>
              <a:tblPr firstRow="1" firstCol="1" bandRow="1"/>
              <a:tblGrid>
                <a:gridCol w="1752600"/>
              </a:tblGrid>
              <a:tr h="173090">
                <a:tc>
                  <a:txBody>
                    <a:bodyPr/>
                    <a:lstStyle/>
                    <a:p>
                      <a:pPr marL="0" marR="0" algn="ctr">
                        <a:lnSpc>
                          <a:spcPct val="100000"/>
                        </a:lnSpc>
                        <a:spcBef>
                          <a:spcPts val="0"/>
                        </a:spcBef>
                        <a:spcAft>
                          <a:spcPts val="0"/>
                        </a:spcAft>
                      </a:pPr>
                      <a:r>
                        <a:rPr lang="en-US" sz="800" b="0" i="0" dirty="0" err="1" smtClean="0">
                          <a:solidFill>
                            <a:srgbClr val="000000"/>
                          </a:solidFill>
                          <a:effectLst/>
                          <a:latin typeface="+mn-lt"/>
                          <a:ea typeface="Times New Roman"/>
                          <a:cs typeface="Times New Roman"/>
                        </a:rPr>
                        <a:t>Hacia</a:t>
                      </a:r>
                      <a:r>
                        <a:rPr lang="en-US" sz="800" b="0" i="0" dirty="0" smtClean="0">
                          <a:solidFill>
                            <a:srgbClr val="000000"/>
                          </a:solidFill>
                          <a:effectLst/>
                          <a:latin typeface="+mn-lt"/>
                          <a:ea typeface="Times New Roman"/>
                          <a:cs typeface="Times New Roman"/>
                        </a:rPr>
                        <a:t> RL.1.9          DOK </a:t>
                      </a:r>
                      <a:r>
                        <a:rPr lang="en-US" sz="800" b="0" i="0" dirty="0">
                          <a:solidFill>
                            <a:srgbClr val="000000"/>
                          </a:solidFill>
                          <a:effectLst/>
                          <a:latin typeface="+mn-lt"/>
                          <a:ea typeface="Times New Roman"/>
                          <a:cs typeface="Times New Roman"/>
                        </a:rPr>
                        <a:t>3 - EVS</a:t>
                      </a:r>
                      <a:endParaRPr lang="en-US" sz="800" b="0" i="0" dirty="0">
                        <a:effectLst/>
                        <a:latin typeface="+mn-lt"/>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r>
              <a:tr h="400241">
                <a:tc>
                  <a:txBody>
                    <a:bodyPr/>
                    <a:lstStyle/>
                    <a:p>
                      <a:pPr marL="0" marR="0" algn="l">
                        <a:lnSpc>
                          <a:spcPct val="100000"/>
                        </a:lnSpc>
                        <a:spcBef>
                          <a:spcPts val="0"/>
                        </a:spcBef>
                        <a:spcAft>
                          <a:spcPts val="0"/>
                        </a:spcAft>
                      </a:pPr>
                      <a:r>
                        <a:rPr lang="es-ES" sz="800" b="0" i="0" dirty="0" smtClean="0">
                          <a:solidFill>
                            <a:srgbClr val="000000"/>
                          </a:solidFill>
                          <a:effectLst/>
                          <a:latin typeface="+mn-lt"/>
                          <a:ea typeface="Times New Roman"/>
                          <a:cs typeface="Times New Roman"/>
                        </a:rPr>
                        <a:t>Escribe sobre las principales diferencias y semejanzas de las experiencias o aventuras del personaje. </a:t>
                      </a:r>
                      <a:endParaRPr lang="en-US" sz="800" b="0" i="0" dirty="0">
                        <a:effectLst/>
                        <a:latin typeface="+mn-lt"/>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199655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99948" y="9244282"/>
            <a:ext cx="792480" cy="381000"/>
          </a:xfrm>
        </p:spPr>
        <p:txBody>
          <a:bodyPr/>
          <a:lstStyle/>
          <a:p>
            <a:fld id="{F177B04D-AEB5-43ED-B9BA-B3D1EC9C9067}" type="slidenum">
              <a:rPr lang="en-US" smtClean="0"/>
              <a:pPr/>
              <a:t>31</a:t>
            </a:fld>
            <a:endParaRPr lang="en-US" dirty="0"/>
          </a:p>
        </p:txBody>
      </p:sp>
      <p:sp>
        <p:nvSpPr>
          <p:cNvPr id="6" name="TextBox 5"/>
          <p:cNvSpPr txBox="1"/>
          <p:nvPr/>
        </p:nvSpPr>
        <p:spPr>
          <a:xfrm>
            <a:off x="409836" y="685800"/>
            <a:ext cx="6380716" cy="523220"/>
          </a:xfrm>
          <a:prstGeom prst="rect">
            <a:avLst/>
          </a:prstGeom>
          <a:noFill/>
        </p:spPr>
        <p:txBody>
          <a:bodyPr wrap="square" rtlCol="0">
            <a:spAutoFit/>
          </a:bodyPr>
          <a:lstStyle/>
          <a:p>
            <a:pPr lvl="0" algn="ctr">
              <a:defRPr sz="1800"/>
            </a:pPr>
            <a:r>
              <a:rPr lang="es-MX" sz="1600" i="1" dirty="0"/>
              <a:t>¿Qué caracteriza a un ave</a:t>
            </a:r>
            <a:r>
              <a:rPr lang="es-MX" sz="1600" i="1" dirty="0" smtClean="0"/>
              <a:t>?</a:t>
            </a:r>
          </a:p>
          <a:p>
            <a:pPr algn="ctr">
              <a:defRPr sz="1800"/>
            </a:pPr>
            <a:r>
              <a:rPr lang="en-US" sz="1200" dirty="0"/>
              <a:t>By Elizabeth </a:t>
            </a:r>
            <a:r>
              <a:rPr lang="en-US" sz="1200" dirty="0" smtClean="0"/>
              <a:t>Yeo</a:t>
            </a:r>
            <a:endParaRPr lang="en-US" sz="1200" dirty="0"/>
          </a:p>
        </p:txBody>
      </p:sp>
      <p:grpSp>
        <p:nvGrpSpPr>
          <p:cNvPr id="25" name="Group 24"/>
          <p:cNvGrpSpPr/>
          <p:nvPr/>
        </p:nvGrpSpPr>
        <p:grpSpPr>
          <a:xfrm>
            <a:off x="233593" y="5527278"/>
            <a:ext cx="6904257" cy="3644993"/>
            <a:chOff x="240973" y="5600941"/>
            <a:chExt cx="6904257" cy="3644993"/>
          </a:xfrm>
        </p:grpSpPr>
        <p:sp>
          <p:nvSpPr>
            <p:cNvPr id="46" name="Shape 137"/>
            <p:cNvSpPr/>
            <p:nvPr/>
          </p:nvSpPr>
          <p:spPr>
            <a:xfrm>
              <a:off x="262412" y="8722716"/>
              <a:ext cx="6780330" cy="523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400"/>
              </a:lvl1pPr>
            </a:lstStyle>
            <a:p>
              <a:pPr lvl="0">
                <a:defRPr sz="1800"/>
              </a:pPr>
              <a:r>
                <a:rPr lang="es-MX" sz="1400" dirty="0" smtClean="0"/>
                <a:t>Solamente las aves tienen todas estas características. Las aves pueden tener diferencias, pero sólo las  aves tienen todas estas características.</a:t>
              </a:r>
              <a:endParaRPr lang="es-MX" sz="1400" dirty="0"/>
            </a:p>
          </p:txBody>
        </p:sp>
        <p:grpSp>
          <p:nvGrpSpPr>
            <p:cNvPr id="23" name="Group 22"/>
            <p:cNvGrpSpPr/>
            <p:nvPr/>
          </p:nvGrpSpPr>
          <p:grpSpPr>
            <a:xfrm>
              <a:off x="262412" y="5925937"/>
              <a:ext cx="2149816" cy="2971674"/>
              <a:chOff x="262412" y="5925937"/>
              <a:chExt cx="2149816" cy="2971674"/>
            </a:xfrm>
          </p:grpSpPr>
          <p:pic>
            <p:nvPicPr>
              <p:cNvPr id="45" name="image5.jpg" descr="https://encrypted-tbn0.gstatic.com/images?q=tbn:ANd9GcTFmcIoRxb1R0IQj242Wf4mcyBFDsVWvwoKLETkIVCre4GIdaT9Lg"/>
              <p:cNvPicPr/>
              <p:nvPr/>
            </p:nvPicPr>
            <p:blipFill>
              <a:blip r:embed="rId2">
                <a:extLst/>
              </a:blip>
              <a:srcRect l="14803" t="9646" r="9301"/>
              <a:stretch>
                <a:fillRect/>
              </a:stretch>
            </p:blipFill>
            <p:spPr>
              <a:xfrm>
                <a:off x="480385" y="7541543"/>
                <a:ext cx="1652342" cy="1356068"/>
              </a:xfrm>
              <a:prstGeom prst="ellipse">
                <a:avLst/>
              </a:prstGeom>
              <a:ln>
                <a:noFill/>
              </a:ln>
              <a:effectLst>
                <a:softEdge rad="112500"/>
              </a:effectLst>
            </p:spPr>
          </p:pic>
          <p:sp>
            <p:nvSpPr>
              <p:cNvPr id="48" name="Shape 138"/>
              <p:cNvSpPr/>
              <p:nvPr/>
            </p:nvSpPr>
            <p:spPr>
              <a:xfrm>
                <a:off x="262412" y="5925937"/>
                <a:ext cx="2149816" cy="1815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ponen huevos</a:t>
                </a:r>
                <a:endParaRPr lang="es-MX" sz="1400" dirty="0" smtClean="0"/>
              </a:p>
              <a:p>
                <a:pPr lvl="0">
                  <a:defRPr sz="1800"/>
                </a:pPr>
                <a:r>
                  <a:rPr lang="es-MX" sz="1400" dirty="0" smtClean="0"/>
                  <a:t>El tamaño, la forma y los colores de los huevos son diferentes para cada ave. Algunas aves ponen muchos huevos, pero otras sólo ponen uno.</a:t>
                </a:r>
                <a:endParaRPr lang="es-MX" sz="1400" dirty="0"/>
              </a:p>
            </p:txBody>
          </p:sp>
        </p:grpSp>
        <p:grpSp>
          <p:nvGrpSpPr>
            <p:cNvPr id="21" name="Group 20"/>
            <p:cNvGrpSpPr/>
            <p:nvPr/>
          </p:nvGrpSpPr>
          <p:grpSpPr>
            <a:xfrm>
              <a:off x="4262826" y="5779807"/>
              <a:ext cx="2882404" cy="2910530"/>
              <a:chOff x="4262826" y="5779807"/>
              <a:chExt cx="2882404" cy="2910530"/>
            </a:xfrm>
          </p:grpSpPr>
          <p:pic>
            <p:nvPicPr>
              <p:cNvPr id="44" name="image4.jpg" descr="https://encrypted-tbn0.gstatic.com/images?q=tbn:ANd9GcRH1y33rXbKvHWvalXedH6KnhW8TmlePRgduXlf50N0Ofs4V97Rxw"/>
              <p:cNvPicPr/>
              <p:nvPr/>
            </p:nvPicPr>
            <p:blipFill>
              <a:blip r:embed="rId3">
                <a:extLst/>
              </a:blip>
              <a:srcRect l="6013" t="11946" r="22387"/>
              <a:stretch>
                <a:fillRect/>
              </a:stretch>
            </p:blipFill>
            <p:spPr>
              <a:xfrm>
                <a:off x="4515928" y="7502065"/>
                <a:ext cx="2024476" cy="1188272"/>
              </a:xfrm>
              <a:prstGeom prst="rect">
                <a:avLst/>
              </a:prstGeom>
              <a:ln w="12700" cap="flat">
                <a:noFill/>
                <a:miter lim="400000"/>
              </a:ln>
              <a:effectLst/>
            </p:spPr>
          </p:pic>
          <p:sp>
            <p:nvSpPr>
              <p:cNvPr id="50" name="Shape 140"/>
              <p:cNvSpPr/>
              <p:nvPr/>
            </p:nvSpPr>
            <p:spPr>
              <a:xfrm>
                <a:off x="4262826" y="5779807"/>
                <a:ext cx="2882404" cy="1815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pueden navegar bien</a:t>
                </a:r>
              </a:p>
              <a:p>
                <a:pPr marL="52388" lvl="0">
                  <a:defRPr sz="1800"/>
                </a:pPr>
                <a:r>
                  <a:rPr lang="es-MX" sz="1400" dirty="0" smtClean="0"/>
                  <a:t>Hasta las aves que no saben volar pueden navegar bien. Esto significa que ellas pueden volar por muchas millas y no perderse. Las aves que no vuelan usan la navegación para encontrar la misma comida o sitios para anidar.</a:t>
                </a:r>
                <a:endParaRPr lang="es-MX" sz="1400" dirty="0"/>
              </a:p>
            </p:txBody>
          </p:sp>
        </p:grpSp>
        <p:sp>
          <p:nvSpPr>
            <p:cNvPr id="51" name="Shape 141"/>
            <p:cNvSpPr/>
            <p:nvPr/>
          </p:nvSpPr>
          <p:spPr>
            <a:xfrm>
              <a:off x="240973" y="5600941"/>
              <a:ext cx="2734016"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lvl="0">
                <a:defRPr sz="1800"/>
              </a:pPr>
              <a:r>
                <a:rPr lang="es-MX" sz="1400" dirty="0" smtClean="0"/>
                <a:t>¿</a:t>
              </a:r>
              <a:r>
                <a:rPr lang="es-MX" sz="1400" b="1" i="1" u="sng" dirty="0" smtClean="0"/>
                <a:t>Qué pueden hacer todas las aves?</a:t>
              </a:r>
              <a:endParaRPr lang="es-MX" sz="1400" b="1" i="1" u="sng" dirty="0"/>
            </a:p>
          </p:txBody>
        </p:sp>
        <p:grpSp>
          <p:nvGrpSpPr>
            <p:cNvPr id="22" name="Group 21"/>
            <p:cNvGrpSpPr/>
            <p:nvPr/>
          </p:nvGrpSpPr>
          <p:grpSpPr>
            <a:xfrm>
              <a:off x="2250290" y="6131725"/>
              <a:ext cx="2148075" cy="2464989"/>
              <a:chOff x="2250290" y="6131725"/>
              <a:chExt cx="2148075" cy="2464989"/>
            </a:xfrm>
          </p:grpSpPr>
          <p:sp>
            <p:nvSpPr>
              <p:cNvPr id="49" name="Shape 139"/>
              <p:cNvSpPr/>
              <p:nvPr/>
            </p:nvSpPr>
            <p:spPr>
              <a:xfrm>
                <a:off x="2250290" y="7211721"/>
                <a:ext cx="2148075" cy="13849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se hablan unas a otras</a:t>
                </a:r>
              </a:p>
              <a:p>
                <a:pPr lvl="0">
                  <a:defRPr sz="1800"/>
                </a:pPr>
                <a:r>
                  <a:rPr lang="es-MX" sz="1400" dirty="0" smtClean="0"/>
                  <a:t>Algunas veces ellas hablan a través de canciones o llamados. La mamá pájara le habla a los polluelos.</a:t>
                </a:r>
                <a:endParaRPr lang="es-MX" sz="1400" dirty="0"/>
              </a:p>
            </p:txBody>
          </p:sp>
          <p:pic>
            <p:nvPicPr>
              <p:cNvPr id="52" name="image11.jpg" descr="https://encrypted-tbn1.gstatic.com/images?q=tbn:ANd9GcTpoP6TFh7-vZSDvzlMyhZrdWt_vsb8VQ4MJX008C7pFYvy-BGM"/>
              <p:cNvPicPr/>
              <p:nvPr/>
            </p:nvPicPr>
            <p:blipFill>
              <a:blip r:embed="rId4">
                <a:extLst/>
              </a:blip>
              <a:srcRect l="3847" t="5466" r="6138" b="16236"/>
              <a:stretch>
                <a:fillRect/>
              </a:stretch>
            </p:blipFill>
            <p:spPr>
              <a:xfrm>
                <a:off x="2491563" y="6131725"/>
                <a:ext cx="1653700" cy="1079996"/>
              </a:xfrm>
              <a:prstGeom prst="rect">
                <a:avLst/>
              </a:prstGeom>
              <a:ln w="12700">
                <a:miter lim="400000"/>
              </a:ln>
            </p:spPr>
          </p:pic>
        </p:grpSp>
      </p:grpSp>
      <p:sp>
        <p:nvSpPr>
          <p:cNvPr id="7" name="Rectangle 6"/>
          <p:cNvSpPr/>
          <p:nvPr/>
        </p:nvSpPr>
        <p:spPr>
          <a:xfrm>
            <a:off x="3548476" y="116741"/>
            <a:ext cx="3657600" cy="830997"/>
          </a:xfrm>
          <a:prstGeom prst="rect">
            <a:avLst/>
          </a:prstGeom>
        </p:spPr>
        <p:txBody>
          <a:bodyPr>
            <a:spAutoFit/>
          </a:bodyPr>
          <a:lstStyle/>
          <a:p>
            <a:pPr lvl="0" algn="r"/>
            <a:r>
              <a:rPr lang="es-ES" sz="800" dirty="0">
                <a:solidFill>
                  <a:prstClr val="black"/>
                </a:solidFill>
              </a:rPr>
              <a:t>Grado Equivalente 1.3</a:t>
            </a:r>
          </a:p>
          <a:p>
            <a:pPr lvl="0" algn="r"/>
            <a:r>
              <a:rPr lang="es-ES" sz="800" dirty="0">
                <a:solidFill>
                  <a:prstClr val="black"/>
                </a:solidFill>
              </a:rPr>
              <a:t>Escala </a:t>
            </a:r>
            <a:r>
              <a:rPr lang="es-ES" sz="800" i="1" dirty="0" err="1">
                <a:solidFill>
                  <a:prstClr val="black"/>
                </a:solidFill>
              </a:rPr>
              <a:t>Lexile</a:t>
            </a:r>
            <a:r>
              <a:rPr lang="es-ES" sz="800" dirty="0">
                <a:solidFill>
                  <a:prstClr val="black"/>
                </a:solidFill>
              </a:rPr>
              <a:t> 490L</a:t>
            </a:r>
          </a:p>
          <a:p>
            <a:pPr lvl="0" algn="r"/>
            <a:r>
              <a:rPr lang="es-ES" sz="800" dirty="0">
                <a:solidFill>
                  <a:prstClr val="black"/>
                </a:solidFill>
              </a:rPr>
              <a:t>Promedio del largo de la oración 7.72</a:t>
            </a:r>
          </a:p>
          <a:p>
            <a:pPr lvl="0" algn="r"/>
            <a:r>
              <a:rPr lang="es-ES" sz="800" dirty="0">
                <a:solidFill>
                  <a:prstClr val="black"/>
                </a:solidFill>
              </a:rPr>
              <a:t>Promedio de la frecuencia de palabras 3.52</a:t>
            </a:r>
          </a:p>
          <a:p>
            <a:pPr lvl="0" algn="r"/>
            <a:r>
              <a:rPr lang="es-ES" sz="800" dirty="0">
                <a:solidFill>
                  <a:prstClr val="black"/>
                </a:solidFill>
              </a:rPr>
              <a:t>Número de palabras 224</a:t>
            </a:r>
          </a:p>
          <a:p>
            <a:pPr lvl="0" algn="r"/>
            <a:r>
              <a:rPr lang="es-419" sz="800" b="1" i="1" dirty="0">
                <a:solidFill>
                  <a:prstClr val="black"/>
                </a:solidFill>
              </a:rPr>
              <a:t>Nota:  Basado en el texto original en inglés</a:t>
            </a:r>
          </a:p>
        </p:txBody>
      </p:sp>
      <p:sp>
        <p:nvSpPr>
          <p:cNvPr id="9" name="Rectangle 8"/>
          <p:cNvSpPr/>
          <p:nvPr/>
        </p:nvSpPr>
        <p:spPr>
          <a:xfrm>
            <a:off x="385442" y="1224591"/>
            <a:ext cx="6782534" cy="523220"/>
          </a:xfrm>
          <a:prstGeom prst="rect">
            <a:avLst/>
          </a:prstGeom>
        </p:spPr>
        <p:txBody>
          <a:bodyPr wrap="square">
            <a:spAutoFit/>
          </a:bodyPr>
          <a:lstStyle/>
          <a:p>
            <a:pPr>
              <a:defRPr sz="1800"/>
            </a:pPr>
            <a:r>
              <a:rPr lang="es-MX" sz="1400" dirty="0" smtClean="0">
                <a:solidFill>
                  <a:prstClr val="black"/>
                </a:solidFill>
              </a:rPr>
              <a:t>¿</a:t>
            </a:r>
            <a:r>
              <a:rPr lang="es-MX" sz="1400" dirty="0">
                <a:solidFill>
                  <a:prstClr val="black"/>
                </a:solidFill>
              </a:rPr>
              <a:t>Qué es un ave? Todas las aves tienen algo en común. ¿Qué </a:t>
            </a:r>
            <a:r>
              <a:rPr lang="es-MX" sz="1400" dirty="0" smtClean="0">
                <a:solidFill>
                  <a:prstClr val="black"/>
                </a:solidFill>
              </a:rPr>
              <a:t>tiene todas las  </a:t>
            </a:r>
            <a:r>
              <a:rPr lang="es-MX" sz="1400" dirty="0">
                <a:solidFill>
                  <a:prstClr val="black"/>
                </a:solidFill>
              </a:rPr>
              <a:t>aves</a:t>
            </a:r>
            <a:r>
              <a:rPr lang="es-MX" sz="1400" dirty="0" smtClean="0">
                <a:solidFill>
                  <a:prstClr val="black"/>
                </a:solidFill>
              </a:rPr>
              <a:t>? </a:t>
            </a:r>
          </a:p>
          <a:p>
            <a:pPr>
              <a:defRPr sz="1800"/>
            </a:pPr>
            <a:r>
              <a:rPr lang="es-MX" sz="1400" b="1" dirty="0" smtClean="0">
                <a:solidFill>
                  <a:prstClr val="black"/>
                </a:solidFill>
              </a:rPr>
              <a:t>¿</a:t>
            </a:r>
            <a:r>
              <a:rPr lang="es-MX" sz="1400" b="1" i="1" u="sng" dirty="0" smtClean="0">
                <a:solidFill>
                  <a:prstClr val="black"/>
                </a:solidFill>
              </a:rPr>
              <a:t>Cómo </a:t>
            </a:r>
            <a:r>
              <a:rPr lang="es-MX" sz="1400" b="1" i="1" u="sng" dirty="0">
                <a:solidFill>
                  <a:prstClr val="black"/>
                </a:solidFill>
              </a:rPr>
              <a:t>son las aves</a:t>
            </a:r>
            <a:r>
              <a:rPr lang="es-MX" sz="1400" b="1" i="1" u="sng" dirty="0" smtClean="0">
                <a:solidFill>
                  <a:prstClr val="black"/>
                </a:solidFill>
              </a:rPr>
              <a:t>?</a:t>
            </a:r>
            <a:endParaRPr lang="en-US" sz="1400" dirty="0">
              <a:solidFill>
                <a:prstClr val="black"/>
              </a:solidFill>
            </a:endParaRPr>
          </a:p>
        </p:txBody>
      </p:sp>
      <p:grpSp>
        <p:nvGrpSpPr>
          <p:cNvPr id="20" name="Group 19"/>
          <p:cNvGrpSpPr/>
          <p:nvPr/>
        </p:nvGrpSpPr>
        <p:grpSpPr>
          <a:xfrm>
            <a:off x="297653" y="1496263"/>
            <a:ext cx="6894775" cy="4017214"/>
            <a:chOff x="297653" y="1496263"/>
            <a:chExt cx="6894775" cy="4017214"/>
          </a:xfrm>
        </p:grpSpPr>
        <p:grpSp>
          <p:nvGrpSpPr>
            <p:cNvPr id="10" name="Group 9"/>
            <p:cNvGrpSpPr/>
            <p:nvPr/>
          </p:nvGrpSpPr>
          <p:grpSpPr>
            <a:xfrm>
              <a:off x="3698855" y="3767476"/>
              <a:ext cx="3469121" cy="1746001"/>
              <a:chOff x="3698855" y="3767476"/>
              <a:chExt cx="3469121" cy="1746001"/>
            </a:xfrm>
          </p:grpSpPr>
          <p:pic>
            <p:nvPicPr>
              <p:cNvPr id="1044" name="Picture 20" descr="http://www.clker.com/cliparts/3/a/6/a/11971011992050959266kelan_Long_Billed_Curlew_1.svg.med.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66055" flipH="1">
                <a:off x="3698855" y="3767476"/>
                <a:ext cx="1441823" cy="1347601"/>
              </a:xfrm>
              <a:prstGeom prst="rect">
                <a:avLst/>
              </a:prstGeom>
              <a:noFill/>
              <a:extLst>
                <a:ext uri="{909E8E84-426E-40DD-AFC4-6F175D3DCCD1}">
                  <a14:hiddenFill xmlns:a14="http://schemas.microsoft.com/office/drawing/2010/main">
                    <a:solidFill>
                      <a:srgbClr val="FFFFFF"/>
                    </a:solidFill>
                  </a14:hiddenFill>
                </a:ext>
              </a:extLst>
            </p:spPr>
          </p:pic>
          <p:sp>
            <p:nvSpPr>
              <p:cNvPr id="37" name="Shape 147"/>
              <p:cNvSpPr/>
              <p:nvPr/>
            </p:nvSpPr>
            <p:spPr>
              <a:xfrm>
                <a:off x="4692679" y="3913041"/>
                <a:ext cx="2475297" cy="16004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tienen 2 patas</a:t>
                </a:r>
                <a:r>
                  <a:rPr lang="es-MX" sz="1400" b="1" dirty="0" smtClean="0"/>
                  <a:t>.</a:t>
                </a:r>
                <a:endParaRPr lang="es-MX" sz="1400" b="1" u="sng" dirty="0" smtClean="0"/>
              </a:p>
              <a:p>
                <a:pPr lvl="0">
                  <a:defRPr sz="1800"/>
                </a:pPr>
                <a:r>
                  <a:rPr lang="es-MX" sz="1400" dirty="0" smtClean="0"/>
                  <a:t>Todas las aves tienen dos patas para posarse en la ramas, caminar, saltar o correr. Algunas aves tienen patas delgadas y largas. Algunas tienen patas gruesas y fuertes.</a:t>
                </a:r>
                <a:endParaRPr lang="es-MX" sz="1400" dirty="0"/>
              </a:p>
            </p:txBody>
          </p:sp>
        </p:grpSp>
        <p:grpSp>
          <p:nvGrpSpPr>
            <p:cNvPr id="11" name="Group 10"/>
            <p:cNvGrpSpPr/>
            <p:nvPr/>
          </p:nvGrpSpPr>
          <p:grpSpPr>
            <a:xfrm>
              <a:off x="5074990" y="1698239"/>
              <a:ext cx="2117438" cy="1744879"/>
              <a:chOff x="5074990" y="1698239"/>
              <a:chExt cx="2117438" cy="1744879"/>
            </a:xfrm>
          </p:grpSpPr>
          <p:pic>
            <p:nvPicPr>
              <p:cNvPr id="1036" name="Picture 12" descr="https://encrypted-tbn3.gstatic.com/images?q=tbn:ANd9GcSyA9dqLQgnNY0J9rykheYi_7On2RehPvcGs4iPNfaZ0V8crbyN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537863">
                <a:off x="5211502" y="1698239"/>
                <a:ext cx="1780610" cy="706258"/>
              </a:xfrm>
              <a:prstGeom prst="rect">
                <a:avLst/>
              </a:prstGeom>
              <a:noFill/>
              <a:extLst>
                <a:ext uri="{909E8E84-426E-40DD-AFC4-6F175D3DCCD1}">
                  <a14:hiddenFill xmlns:a14="http://schemas.microsoft.com/office/drawing/2010/main">
                    <a:solidFill>
                      <a:srgbClr val="FFFFFF"/>
                    </a:solidFill>
                  </a14:hiddenFill>
                </a:ext>
              </a:extLst>
            </p:spPr>
          </p:pic>
          <p:sp>
            <p:nvSpPr>
              <p:cNvPr id="38" name="Shape 151"/>
              <p:cNvSpPr/>
              <p:nvPr/>
            </p:nvSpPr>
            <p:spPr>
              <a:xfrm>
                <a:off x="5074990" y="2273569"/>
                <a:ext cx="2117438" cy="1169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tienen plumas</a:t>
                </a:r>
                <a:r>
                  <a:rPr lang="es-MX" sz="1400" b="1" dirty="0" smtClean="0"/>
                  <a:t>.</a:t>
                </a:r>
              </a:p>
              <a:p>
                <a:pPr lvl="0">
                  <a:defRPr sz="1800"/>
                </a:pPr>
                <a:r>
                  <a:rPr lang="es-MX" sz="1400" dirty="0" smtClean="0"/>
                  <a:t>Las plumas las mantienen calientes. Algunas plumas ayudan a las aves a volar.</a:t>
                </a:r>
                <a:endParaRPr lang="es-MX" sz="1400" dirty="0"/>
              </a:p>
            </p:txBody>
          </p:sp>
        </p:grpSp>
        <p:grpSp>
          <p:nvGrpSpPr>
            <p:cNvPr id="17" name="Group 16"/>
            <p:cNvGrpSpPr/>
            <p:nvPr/>
          </p:nvGrpSpPr>
          <p:grpSpPr>
            <a:xfrm>
              <a:off x="311816" y="1870933"/>
              <a:ext cx="2968652" cy="1476140"/>
              <a:chOff x="311816" y="1870933"/>
              <a:chExt cx="2968652" cy="1476140"/>
            </a:xfrm>
          </p:grpSpPr>
          <p:grpSp>
            <p:nvGrpSpPr>
              <p:cNvPr id="15" name="Group 14"/>
              <p:cNvGrpSpPr/>
              <p:nvPr/>
            </p:nvGrpSpPr>
            <p:grpSpPr>
              <a:xfrm rot="21097087">
                <a:off x="1406486" y="2189796"/>
                <a:ext cx="1873982" cy="1157277"/>
                <a:chOff x="962347" y="1710972"/>
                <a:chExt cx="1873982" cy="1157277"/>
              </a:xfrm>
            </p:grpSpPr>
            <p:pic>
              <p:nvPicPr>
                <p:cNvPr id="31" name="Picture 14" descr="https://encrypted-tbn2.gstatic.com/images?q=tbn:ANd9GcTKY3Ue2wlAiCx8F4SaFEPqyMq_oSS0nJYVo-bx_obZ07k6QZ6N"/>
                <p:cNvPicPr>
                  <a:picLocks noChangeAspect="1" noChangeArrowheads="1"/>
                </p:cNvPicPr>
                <p:nvPr/>
              </p:nvPicPr>
              <p:blipFill rotWithShape="1">
                <a:blip r:embed="rId8">
                  <a:graysc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6589"/>
                <a:stretch/>
              </p:blipFill>
              <p:spPr bwMode="auto">
                <a:xfrm rot="20423816">
                  <a:off x="962347" y="1710972"/>
                  <a:ext cx="1873982" cy="11572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rizens.github.io/oopjs-talk/images/backbone.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053142">
                  <a:off x="1589145" y="2103130"/>
                  <a:ext cx="522749" cy="39146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327964" y="2246283"/>
                  <a:ext cx="422799" cy="822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 name="Shape 148"/>
              <p:cNvSpPr/>
              <p:nvPr/>
            </p:nvSpPr>
            <p:spPr>
              <a:xfrm>
                <a:off x="311816" y="1870933"/>
                <a:ext cx="1844967" cy="738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Columna vertebral</a:t>
                </a:r>
              </a:p>
              <a:p>
                <a:pPr lvl="0">
                  <a:defRPr sz="1800"/>
                </a:pPr>
                <a:r>
                  <a:rPr lang="es-MX" sz="1400" dirty="0" smtClean="0"/>
                  <a:t>Todas las aves tienen una columna vertebral.</a:t>
                </a:r>
                <a:endParaRPr lang="es-MX" sz="1400" dirty="0"/>
              </a:p>
            </p:txBody>
          </p:sp>
        </p:grpSp>
        <p:grpSp>
          <p:nvGrpSpPr>
            <p:cNvPr id="19" name="Group 18"/>
            <p:cNvGrpSpPr/>
            <p:nvPr/>
          </p:nvGrpSpPr>
          <p:grpSpPr>
            <a:xfrm>
              <a:off x="297653" y="3383190"/>
              <a:ext cx="3283021" cy="2081595"/>
              <a:chOff x="297653" y="3383190"/>
              <a:chExt cx="3283021" cy="2081595"/>
            </a:xfrm>
          </p:grpSpPr>
          <p:pic>
            <p:nvPicPr>
              <p:cNvPr id="1038" name="Picture 14" descr="https://encrypted-tbn2.gstatic.com/images?q=tbn:ANd9GcTKY3Ue2wlAiCx8F4SaFEPqyMq_oSS0nJYVo-bx_obZ07k6QZ6N"/>
              <p:cNvPicPr>
                <a:picLocks noChangeAspect="1" noChangeArrowheads="1"/>
              </p:cNvPicPr>
              <p:nvPr/>
            </p:nvPicPr>
            <p:blipFill rotWithShape="1">
              <a:blip r:embed="rId8">
                <a:graysc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6589"/>
              <a:stretch/>
            </p:blipFill>
            <p:spPr bwMode="auto">
              <a:xfrm rot="21359164">
                <a:off x="1924879" y="4442249"/>
                <a:ext cx="1655795" cy="1022536"/>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50"/>
              <p:cNvSpPr/>
              <p:nvPr/>
            </p:nvSpPr>
            <p:spPr>
              <a:xfrm>
                <a:off x="297653" y="3383190"/>
                <a:ext cx="3250823" cy="1169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tienen alas</a:t>
                </a:r>
                <a:r>
                  <a:rPr lang="es-MX" sz="1400" b="1" dirty="0" smtClean="0"/>
                  <a:t>.</a:t>
                </a:r>
                <a:endParaRPr lang="es-MX" sz="1400" b="1" u="sng" dirty="0" smtClean="0"/>
              </a:p>
              <a:p>
                <a:pPr lvl="0">
                  <a:defRPr sz="1800"/>
                </a:pPr>
                <a:r>
                  <a:rPr lang="es-MX" sz="1400" dirty="0" smtClean="0"/>
                  <a:t>¡Hasta las aves que no pueden volar tienen alas! Algunas alas se usan para nadar.  Las alas tienen diferentes colores y nos ayudan a identificar qu</a:t>
                </a:r>
                <a:r>
                  <a:rPr lang="es-MX" sz="1400" dirty="0"/>
                  <a:t>é</a:t>
                </a:r>
                <a:r>
                  <a:rPr lang="es-MX" sz="1400" dirty="0" smtClean="0"/>
                  <a:t> tipo de ave es.</a:t>
                </a:r>
                <a:endParaRPr lang="es-MX" sz="1400" dirty="0"/>
              </a:p>
            </p:txBody>
          </p:sp>
        </p:grpSp>
        <p:grpSp>
          <p:nvGrpSpPr>
            <p:cNvPr id="18" name="Group 17"/>
            <p:cNvGrpSpPr/>
            <p:nvPr/>
          </p:nvGrpSpPr>
          <p:grpSpPr>
            <a:xfrm>
              <a:off x="3097911" y="1496263"/>
              <a:ext cx="1918885" cy="2179810"/>
              <a:chOff x="3097911" y="1496263"/>
              <a:chExt cx="1918885" cy="2179810"/>
            </a:xfrm>
          </p:grpSpPr>
          <p:pic>
            <p:nvPicPr>
              <p:cNvPr id="1028" name="Picture 4" descr="http://www.inhs.illinois.edu/resources/virtualbird/teacher/images/L4beaks.jpg"/>
              <p:cNvPicPr>
                <a:picLocks noChangeAspect="1" noChangeArrowheads="1"/>
              </p:cNvPicPr>
              <p:nvPr/>
            </p:nvPicPr>
            <p:blipFill rotWithShape="1">
              <a:blip r:embed="rId12">
                <a:extLst>
                  <a:ext uri="{28A0092B-C50C-407E-A947-70E740481C1C}">
                    <a14:useLocalDpi xmlns:a14="http://schemas.microsoft.com/office/drawing/2010/main" val="0"/>
                  </a:ext>
                </a:extLst>
              </a:blip>
              <a:srcRect l="20256" t="46369" r="53232" b="9449"/>
              <a:stretch/>
            </p:blipFill>
            <p:spPr bwMode="auto">
              <a:xfrm>
                <a:off x="3413356" y="1496263"/>
                <a:ext cx="1074554" cy="961026"/>
              </a:xfrm>
              <a:prstGeom prst="rect">
                <a:avLst/>
              </a:prstGeom>
              <a:noFill/>
              <a:extLst>
                <a:ext uri="{909E8E84-426E-40DD-AFC4-6F175D3DCCD1}">
                  <a14:hiddenFill xmlns:a14="http://schemas.microsoft.com/office/drawing/2010/main">
                    <a:solidFill>
                      <a:srgbClr val="FFFFFF"/>
                    </a:solidFill>
                  </a14:hiddenFill>
                </a:ext>
              </a:extLst>
            </p:spPr>
          </p:pic>
          <p:sp>
            <p:nvSpPr>
              <p:cNvPr id="36" name="Shape 149"/>
              <p:cNvSpPr/>
              <p:nvPr/>
            </p:nvSpPr>
            <p:spPr>
              <a:xfrm>
                <a:off x="3097911" y="2291080"/>
                <a:ext cx="1918885" cy="13849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b="1" u="sng" dirty="0" smtClean="0"/>
                  <a:t>Todas las aves tienen un pico</a:t>
                </a:r>
                <a:r>
                  <a:rPr lang="es-MX" sz="1400" b="1" dirty="0" smtClean="0"/>
                  <a:t>.</a:t>
                </a:r>
                <a:r>
                  <a:rPr lang="es-MX" sz="1400" b="1" u="sng" dirty="0" smtClean="0"/>
                  <a:t>  </a:t>
                </a:r>
              </a:p>
              <a:p>
                <a:pPr lvl="0">
                  <a:defRPr sz="1800"/>
                </a:pPr>
                <a:r>
                  <a:rPr lang="es-MX" sz="1400" dirty="0" smtClean="0"/>
                  <a:t>Las aves usan sus picos para cargar cosas, taladrar o cavar y arreglarse las pumas.</a:t>
                </a:r>
                <a:endParaRPr lang="es-MX" sz="1400" dirty="0"/>
              </a:p>
            </p:txBody>
          </p:sp>
        </p:grpSp>
      </p:grpSp>
      <p:cxnSp>
        <p:nvCxnSpPr>
          <p:cNvPr id="27" name="Straight Connector 26"/>
          <p:cNvCxnSpPr/>
          <p:nvPr/>
        </p:nvCxnSpPr>
        <p:spPr>
          <a:xfrm>
            <a:off x="8550" y="5490064"/>
            <a:ext cx="7211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23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sldNum" sz="quarter" idx="4294967295"/>
          </p:nvPr>
        </p:nvSpPr>
        <p:spPr>
          <a:xfrm>
            <a:off x="6319517" y="9308040"/>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s-MX" sz="1200" smtClean="0">
                <a:solidFill>
                  <a:srgbClr val="888888"/>
                </a:solidFill>
              </a:rPr>
              <a:t>32</a:t>
            </a:fld>
            <a:endParaRPr lang="es-MX" sz="1200" dirty="0">
              <a:solidFill>
                <a:srgbClr val="888888"/>
              </a:solidFill>
            </a:endParaRPr>
          </a:p>
        </p:txBody>
      </p:sp>
      <p:grpSp>
        <p:nvGrpSpPr>
          <p:cNvPr id="182" name="Group 182"/>
          <p:cNvGrpSpPr/>
          <p:nvPr/>
        </p:nvGrpSpPr>
        <p:grpSpPr>
          <a:xfrm>
            <a:off x="27237" y="1046526"/>
            <a:ext cx="7211764" cy="7764638"/>
            <a:chOff x="0" y="105762"/>
            <a:chExt cx="7211763" cy="8134381"/>
          </a:xfrm>
        </p:grpSpPr>
        <p:grpSp>
          <p:nvGrpSpPr>
            <p:cNvPr id="180" name="Group 180"/>
            <p:cNvGrpSpPr/>
            <p:nvPr/>
          </p:nvGrpSpPr>
          <p:grpSpPr>
            <a:xfrm>
              <a:off x="493460" y="105762"/>
              <a:ext cx="6683443" cy="8134381"/>
              <a:chOff x="152398" y="105763"/>
              <a:chExt cx="6683441" cy="8134379"/>
            </a:xfrm>
          </p:grpSpPr>
          <p:grpSp>
            <p:nvGrpSpPr>
              <p:cNvPr id="178" name="Group 178"/>
              <p:cNvGrpSpPr/>
              <p:nvPr/>
            </p:nvGrpSpPr>
            <p:grpSpPr>
              <a:xfrm>
                <a:off x="152398" y="834517"/>
                <a:ext cx="6683441" cy="7405625"/>
                <a:chOff x="152399" y="148718"/>
                <a:chExt cx="6683439" cy="7405623"/>
              </a:xfrm>
            </p:grpSpPr>
            <p:sp>
              <p:nvSpPr>
                <p:cNvPr id="162" name="Shape 162"/>
                <p:cNvSpPr/>
                <p:nvPr/>
              </p:nvSpPr>
              <p:spPr>
                <a:xfrm>
                  <a:off x="152399" y="148718"/>
                  <a:ext cx="6443980" cy="7738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400" dirty="0" smtClean="0"/>
                    <a:t>Todas las aves tienen alas. Todas las aves tienen plumas, pero algunas aves vuelan solo un poquito y ¡algunas no pueden volar!</a:t>
                  </a:r>
                </a:p>
                <a:p>
                  <a:pPr lvl="0">
                    <a:defRPr sz="1800"/>
                  </a:pPr>
                  <a:r>
                    <a:rPr lang="es-MX" sz="1400" dirty="0" smtClean="0"/>
                    <a:t> </a:t>
                  </a:r>
                  <a:endParaRPr lang="es-MX" sz="1400" dirty="0"/>
                </a:p>
              </p:txBody>
            </p:sp>
            <p:grpSp>
              <p:nvGrpSpPr>
                <p:cNvPr id="169" name="Group 169"/>
                <p:cNvGrpSpPr/>
                <p:nvPr/>
              </p:nvGrpSpPr>
              <p:grpSpPr>
                <a:xfrm>
                  <a:off x="152399" y="774633"/>
                  <a:ext cx="6215515" cy="2806768"/>
                  <a:chOff x="-253620" y="88834"/>
                  <a:chExt cx="6215514" cy="2806766"/>
                </a:xfrm>
              </p:grpSpPr>
              <p:grpSp>
                <p:nvGrpSpPr>
                  <p:cNvPr id="167" name="Group 167"/>
                  <p:cNvGrpSpPr/>
                  <p:nvPr/>
                </p:nvGrpSpPr>
                <p:grpSpPr>
                  <a:xfrm>
                    <a:off x="-253620" y="427385"/>
                    <a:ext cx="6215514" cy="2468215"/>
                    <a:chOff x="-253620" y="0"/>
                    <a:chExt cx="6215513" cy="2468213"/>
                  </a:xfrm>
                </p:grpSpPr>
                <p:pic>
                  <p:nvPicPr>
                    <p:cNvPr id="163" name="image12.jpg" descr="Vintage Ostrich Image"/>
                    <p:cNvPicPr/>
                    <p:nvPr/>
                  </p:nvPicPr>
                  <p:blipFill>
                    <a:blip r:embed="rId2">
                      <a:extLst/>
                    </a:blip>
                    <a:srcRect/>
                    <a:stretch>
                      <a:fillRect/>
                    </a:stretch>
                  </p:blipFill>
                  <p:spPr>
                    <a:xfrm>
                      <a:off x="1683190" y="558626"/>
                      <a:ext cx="1175609" cy="1909587"/>
                    </a:xfrm>
                    <a:prstGeom prst="rect">
                      <a:avLst/>
                    </a:prstGeom>
                    <a:ln w="12700" cap="flat">
                      <a:noFill/>
                      <a:miter lim="400000"/>
                    </a:ln>
                    <a:effectLst/>
                  </p:spPr>
                </p:pic>
                <p:pic>
                  <p:nvPicPr>
                    <p:cNvPr id="164" name="image13.jpg" descr="https://encrypted-tbn2.gstatic.com/images?q=tbn:ANd9GcTJZrzfLVqj5Syo4NCn0ZhcI7yE8fnUTqqlQc5rm-Cex9ihGwKXTg"/>
                    <p:cNvPicPr/>
                    <p:nvPr/>
                  </p:nvPicPr>
                  <p:blipFill>
                    <a:blip r:embed="rId3">
                      <a:extLst/>
                    </a:blip>
                    <a:stretch>
                      <a:fillRect/>
                    </a:stretch>
                  </p:blipFill>
                  <p:spPr>
                    <a:xfrm flipH="1">
                      <a:off x="4833862" y="627653"/>
                      <a:ext cx="1128031" cy="1255713"/>
                    </a:xfrm>
                    <a:prstGeom prst="rect">
                      <a:avLst/>
                    </a:prstGeom>
                    <a:ln w="12700" cap="flat">
                      <a:noFill/>
                      <a:miter lim="400000"/>
                    </a:ln>
                    <a:effectLst/>
                  </p:spPr>
                </p:pic>
                <p:sp>
                  <p:nvSpPr>
                    <p:cNvPr id="165" name="Shape 165"/>
                    <p:cNvSpPr/>
                    <p:nvPr/>
                  </p:nvSpPr>
                  <p:spPr>
                    <a:xfrm>
                      <a:off x="3403977" y="134653"/>
                      <a:ext cx="2209799" cy="9995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400"/>
                      </a:lvl1pPr>
                    </a:lstStyle>
                    <a:p>
                      <a:pPr lvl="0">
                        <a:defRPr sz="1800"/>
                      </a:pPr>
                      <a:r>
                        <a:rPr lang="es-MX" sz="1400" dirty="0" smtClean="0"/>
                        <a:t>El pingüino no puede volar. Las alas de un pingüino son mejor para nadar y zambullirse.</a:t>
                      </a:r>
                      <a:endParaRPr lang="es-MX" sz="1400" dirty="0"/>
                    </a:p>
                  </p:txBody>
                </p:sp>
                <p:sp>
                  <p:nvSpPr>
                    <p:cNvPr id="166" name="Shape 166"/>
                    <p:cNvSpPr/>
                    <p:nvPr/>
                  </p:nvSpPr>
                  <p:spPr>
                    <a:xfrm>
                      <a:off x="-253620" y="0"/>
                      <a:ext cx="2209801" cy="14509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400"/>
                      </a:lvl1pPr>
                    </a:lstStyle>
                    <a:p>
                      <a:pPr lvl="0">
                        <a:defRPr sz="1800"/>
                      </a:pPr>
                      <a:r>
                        <a:rPr lang="es-MX" sz="1400" dirty="0" smtClean="0"/>
                        <a:t>El majestuoso avestruz no puede volar. Es el ave más grande que vive en el planeta. El avestruz usa sus alas para ventilar y enfriar sus huevos.</a:t>
                      </a:r>
                      <a:endParaRPr lang="es-MX" sz="1400" dirty="0"/>
                    </a:p>
                  </p:txBody>
                </p:sp>
              </p:grpSp>
              <p:sp>
                <p:nvSpPr>
                  <p:cNvPr id="168" name="Shape 168"/>
                  <p:cNvSpPr/>
                  <p:nvPr/>
                </p:nvSpPr>
                <p:spPr>
                  <a:xfrm>
                    <a:off x="1359281" y="88834"/>
                    <a:ext cx="2439035" cy="338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600" b="1" u="sng"/>
                    </a:lvl1pPr>
                  </a:lstStyle>
                  <a:p>
                    <a:pPr lvl="0">
                      <a:defRPr sz="1800" b="0" u="none"/>
                    </a:pPr>
                    <a:r>
                      <a:rPr lang="es-MX" sz="1500" b="1" u="sng" dirty="0" smtClean="0"/>
                      <a:t>Aves que no vuelan</a:t>
                    </a:r>
                    <a:endParaRPr lang="es-MX" sz="1500" b="1" u="sng" dirty="0"/>
                  </a:p>
                </p:txBody>
              </p:sp>
            </p:grpSp>
            <p:grpSp>
              <p:nvGrpSpPr>
                <p:cNvPr id="177" name="Group 177"/>
                <p:cNvGrpSpPr/>
                <p:nvPr/>
              </p:nvGrpSpPr>
              <p:grpSpPr>
                <a:xfrm>
                  <a:off x="152399" y="3727566"/>
                  <a:ext cx="6683439" cy="3826775"/>
                  <a:chOff x="152400" y="3291"/>
                  <a:chExt cx="6683437" cy="3826774"/>
                </a:xfrm>
              </p:grpSpPr>
              <p:grpSp>
                <p:nvGrpSpPr>
                  <p:cNvPr id="175" name="Group 175"/>
                  <p:cNvGrpSpPr/>
                  <p:nvPr/>
                </p:nvGrpSpPr>
                <p:grpSpPr>
                  <a:xfrm>
                    <a:off x="152400" y="3291"/>
                    <a:ext cx="6683437" cy="3826774"/>
                    <a:chOff x="152401" y="3291"/>
                    <a:chExt cx="6683435" cy="3826773"/>
                  </a:xfrm>
                </p:grpSpPr>
                <p:pic>
                  <p:nvPicPr>
                    <p:cNvPr id="170" name="image14.jpg" descr="https://encrypted-tbn1.gstatic.com/images?q=tbn:ANd9GcSs5nvP_yD_7NFeVIctrQ-EErAPD-pkk8NkcDIoLqSapU0jJlHl"/>
                    <p:cNvPicPr/>
                    <p:nvPr/>
                  </p:nvPicPr>
                  <p:blipFill>
                    <a:blip r:embed="rId4">
                      <a:extLst/>
                    </a:blip>
                    <a:stretch>
                      <a:fillRect/>
                    </a:stretch>
                  </p:blipFill>
                  <p:spPr>
                    <a:xfrm>
                      <a:off x="4692710" y="1686938"/>
                      <a:ext cx="2143126" cy="2143126"/>
                    </a:xfrm>
                    <a:prstGeom prst="rect">
                      <a:avLst/>
                    </a:prstGeom>
                    <a:ln w="12700" cap="flat">
                      <a:noFill/>
                      <a:miter lim="400000"/>
                    </a:ln>
                    <a:effectLst/>
                  </p:spPr>
                </p:pic>
                <p:grpSp>
                  <p:nvGrpSpPr>
                    <p:cNvPr id="174" name="Group 174"/>
                    <p:cNvGrpSpPr/>
                    <p:nvPr/>
                  </p:nvGrpSpPr>
                  <p:grpSpPr>
                    <a:xfrm>
                      <a:off x="152401" y="3291"/>
                      <a:ext cx="5651499" cy="3188961"/>
                      <a:chOff x="152402" y="3292"/>
                      <a:chExt cx="5651498" cy="3188959"/>
                    </a:xfrm>
                  </p:grpSpPr>
                  <p:pic>
                    <p:nvPicPr>
                      <p:cNvPr id="171" name="image15.jpg" descr="http://nccga.org/wp-content/uploads/egg.jpg"/>
                      <p:cNvPicPr/>
                      <p:nvPr/>
                    </p:nvPicPr>
                    <p:blipFill>
                      <a:blip r:embed="rId5">
                        <a:extLst/>
                      </a:blip>
                      <a:srcRect r="7454" b="3988"/>
                      <a:stretch>
                        <a:fillRect/>
                      </a:stretch>
                    </p:blipFill>
                    <p:spPr>
                      <a:xfrm>
                        <a:off x="152402" y="3292"/>
                        <a:ext cx="1257302" cy="1512315"/>
                      </a:xfrm>
                      <a:prstGeom prst="rect">
                        <a:avLst/>
                      </a:prstGeom>
                      <a:ln w="12700" cap="flat">
                        <a:noFill/>
                        <a:miter lim="400000"/>
                      </a:ln>
                      <a:effectLst/>
                    </p:spPr>
                  </p:pic>
                  <p:sp>
                    <p:nvSpPr>
                      <p:cNvPr id="172" name="Shape 172"/>
                      <p:cNvSpPr/>
                      <p:nvPr/>
                    </p:nvSpPr>
                    <p:spPr>
                      <a:xfrm>
                        <a:off x="469900" y="1515607"/>
                        <a:ext cx="2209801" cy="1676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400"/>
                        </a:lvl1pPr>
                      </a:lstStyle>
                      <a:p>
                        <a:pPr lvl="0">
                          <a:defRPr sz="1800"/>
                        </a:pPr>
                        <a:r>
                          <a:rPr lang="es-MX" sz="1400" dirty="0" smtClean="0"/>
                          <a:t>El gallo y la gallina pueden volar, pero sólo un poco.  Sus alas son muy pequeñas para volar muy lejos. Ellos usan sus alas para alejarse del peligro. Ellos agitan sus alas y saltan alto.</a:t>
                        </a:r>
                        <a:endParaRPr lang="es-MX" sz="1400" dirty="0"/>
                      </a:p>
                    </p:txBody>
                  </p:sp>
                  <p:sp>
                    <p:nvSpPr>
                      <p:cNvPr id="173" name="Shape 173"/>
                      <p:cNvSpPr/>
                      <p:nvPr/>
                    </p:nvSpPr>
                    <p:spPr>
                      <a:xfrm>
                        <a:off x="3594100" y="1143000"/>
                        <a:ext cx="2209800" cy="19668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400"/>
                        </a:lvl1pPr>
                      </a:lstStyle>
                      <a:p>
                        <a:pPr lvl="0">
                          <a:defRPr sz="1800"/>
                        </a:pPr>
                        <a:r>
                          <a:rPr lang="es-MX" sz="1400" dirty="0" smtClean="0"/>
                          <a:t>Los pavos reales pueden volar, pero sólo un poco. Ellos pueden volar hacia lo alto de un árbol para alejarse del peligro. Al igual que el gallo y la gallina, cuando el pavo real vuela parece que está saltando.</a:t>
                        </a:r>
                        <a:endParaRPr lang="es-MX" sz="1400" dirty="0"/>
                      </a:p>
                    </p:txBody>
                  </p:sp>
                </p:grpSp>
              </p:grpSp>
              <p:sp>
                <p:nvSpPr>
                  <p:cNvPr id="176" name="Shape 176"/>
                  <p:cNvSpPr/>
                  <p:nvPr/>
                </p:nvSpPr>
                <p:spPr>
                  <a:xfrm>
                    <a:off x="1765299" y="407947"/>
                    <a:ext cx="2439036" cy="3385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600" b="1" u="sng"/>
                    </a:lvl1pPr>
                  </a:lstStyle>
                  <a:p>
                    <a:pPr lvl="0">
                      <a:defRPr sz="1800" b="0" u="none"/>
                    </a:pPr>
                    <a:r>
                      <a:rPr lang="es-MX" sz="1500" b="1" u="sng" dirty="0" smtClean="0"/>
                      <a:t>Aves que vuelan un poco</a:t>
                    </a:r>
                    <a:endParaRPr lang="es-MX" sz="1500" b="1" u="sng" dirty="0"/>
                  </a:p>
                </p:txBody>
              </p:sp>
            </p:grpSp>
          </p:grpSp>
          <p:sp>
            <p:nvSpPr>
              <p:cNvPr id="179" name="Shape 179"/>
              <p:cNvSpPr/>
              <p:nvPr/>
            </p:nvSpPr>
            <p:spPr>
              <a:xfrm>
                <a:off x="1055020" y="105763"/>
                <a:ext cx="4419598" cy="8705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400" b="1" u="sng"/>
                </a:lvl1pPr>
              </a:lstStyle>
              <a:p>
                <a:pPr lvl="0">
                  <a:defRPr sz="1800" b="0" u="none"/>
                </a:pPr>
                <a:r>
                  <a:rPr lang="es-MX" sz="1600" b="0" i="1" u="none" dirty="0" smtClean="0"/>
                  <a:t>¿Pueden volar todas las aves?</a:t>
                </a:r>
              </a:p>
              <a:p>
                <a:pPr lvl="0">
                  <a:defRPr sz="1800"/>
                </a:pPr>
                <a:r>
                  <a:rPr lang="en-US" sz="1200" b="0" u="none" dirty="0">
                    <a:solidFill>
                      <a:prstClr val="black"/>
                    </a:solidFill>
                  </a:rPr>
                  <a:t>By Elizabeth Yeo</a:t>
                </a:r>
              </a:p>
              <a:p>
                <a:pPr lvl="0">
                  <a:defRPr sz="1800" b="0" u="none"/>
                </a:pPr>
                <a:endParaRPr lang="es-MX" sz="2000" b="0" i="1" u="none" dirty="0"/>
              </a:p>
            </p:txBody>
          </p:sp>
        </p:grpSp>
        <p:sp>
          <p:nvSpPr>
            <p:cNvPr id="181" name="Shape 181"/>
            <p:cNvSpPr/>
            <p:nvPr/>
          </p:nvSpPr>
          <p:spPr>
            <a:xfrm>
              <a:off x="0" y="4267200"/>
              <a:ext cx="7211763" cy="0"/>
            </a:xfrm>
            <a:prstGeom prst="line">
              <a:avLst/>
            </a:prstGeom>
            <a:noFill/>
            <a:ln w="9525" cap="flat">
              <a:solidFill>
                <a:srgbClr val="00000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lang="es-MX" dirty="0"/>
            </a:p>
          </p:txBody>
        </p:sp>
      </p:grpSp>
      <p:sp>
        <p:nvSpPr>
          <p:cNvPr id="25" name="Rectangle 24"/>
          <p:cNvSpPr/>
          <p:nvPr/>
        </p:nvSpPr>
        <p:spPr>
          <a:xfrm>
            <a:off x="3454398" y="86382"/>
            <a:ext cx="3657600" cy="1000274"/>
          </a:xfrm>
          <a:prstGeom prst="rect">
            <a:avLst/>
          </a:prstGeom>
        </p:spPr>
        <p:txBody>
          <a:bodyPr>
            <a:spAutoFit/>
          </a:bodyPr>
          <a:lstStyle/>
          <a:p>
            <a:pPr algn="r"/>
            <a:r>
              <a:rPr lang="es-ES" sz="800" dirty="0"/>
              <a:t>Grado Equivalente </a:t>
            </a:r>
            <a:r>
              <a:rPr lang="es-ES" sz="800" dirty="0" smtClean="0"/>
              <a:t>1.7</a:t>
            </a:r>
            <a:endParaRPr lang="es-ES" sz="800" dirty="0"/>
          </a:p>
          <a:p>
            <a:pPr algn="r"/>
            <a:r>
              <a:rPr lang="es-ES" sz="800" dirty="0"/>
              <a:t>Escala </a:t>
            </a:r>
            <a:r>
              <a:rPr lang="es-ES" sz="800" i="1" dirty="0" err="1"/>
              <a:t>Lexile</a:t>
            </a:r>
            <a:r>
              <a:rPr lang="es-ES" sz="800" dirty="0"/>
              <a:t> </a:t>
            </a:r>
            <a:r>
              <a:rPr lang="es-ES" sz="800" dirty="0" smtClean="0"/>
              <a:t>500L</a:t>
            </a:r>
            <a:endParaRPr lang="es-ES" sz="800" dirty="0"/>
          </a:p>
          <a:p>
            <a:pPr algn="r"/>
            <a:r>
              <a:rPr lang="es-ES" sz="800" dirty="0"/>
              <a:t>Promedio del largo de la oración </a:t>
            </a:r>
            <a:r>
              <a:rPr lang="es-ES" sz="800" dirty="0" smtClean="0"/>
              <a:t>8.00</a:t>
            </a:r>
            <a:endParaRPr lang="es-ES" sz="800" dirty="0"/>
          </a:p>
          <a:p>
            <a:pPr algn="r"/>
            <a:r>
              <a:rPr lang="es-ES" sz="800" dirty="0"/>
              <a:t>Promedio de la frecuencia de palabras </a:t>
            </a:r>
            <a:r>
              <a:rPr lang="es-ES" sz="800" dirty="0" smtClean="0"/>
              <a:t>3.56</a:t>
            </a:r>
            <a:endParaRPr lang="es-ES" sz="800" dirty="0"/>
          </a:p>
          <a:p>
            <a:pPr algn="r"/>
            <a:r>
              <a:rPr lang="es-ES" sz="800" dirty="0"/>
              <a:t>Número de palabras </a:t>
            </a:r>
            <a:r>
              <a:rPr lang="es-ES" sz="800" dirty="0" smtClean="0"/>
              <a:t>128</a:t>
            </a:r>
          </a:p>
          <a:p>
            <a:pPr lvl="0" algn="r"/>
            <a:r>
              <a:rPr lang="es-419" sz="800" b="1" i="1" dirty="0">
                <a:solidFill>
                  <a:prstClr val="black"/>
                </a:solidFill>
              </a:rPr>
              <a:t>Nota:  Basado en el texto original en inglés</a:t>
            </a:r>
          </a:p>
          <a:p>
            <a:pPr algn="r"/>
            <a:endParaRPr lang="es-ES" sz="1100" dirty="0"/>
          </a:p>
        </p:txBody>
      </p:sp>
    </p:spTree>
    <p:extLst>
      <p:ext uri="{BB962C8B-B14F-4D97-AF65-F5344CB8AC3E}">
        <p14:creationId xmlns:p14="http://schemas.microsoft.com/office/powerpoint/2010/main" val="154266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201"/>
          <p:cNvSpPr/>
          <p:nvPr/>
        </p:nvSpPr>
        <p:spPr>
          <a:xfrm>
            <a:off x="609600" y="5181600"/>
            <a:ext cx="6006908" cy="2067376"/>
          </a:xfrm>
          <a:prstGeom prst="rect">
            <a:avLst/>
          </a:prstGeom>
          <a:ln w="12700">
            <a:miter lim="400000"/>
          </a:ln>
          <a:extLst>
            <a:ext uri="{C572A759-6A51-4108-AA02-DFA0A04FC94B}">
              <ma14:wrappingTextBoxFlag xmlns="" xmlns:ma14="http://schemas.microsoft.com/office/mac/drawingml/2011/main" val="1"/>
            </a:ext>
          </a:extLst>
        </p:spPr>
        <p:txBody>
          <a:bodyPr lIns="48331" tIns="48331" rIns="48331" bIns="48331">
            <a:spAutoFit/>
          </a:bodyPr>
          <a:lstStyle/>
          <a:p>
            <a:pPr lvl="0">
              <a:defRPr sz="1800"/>
            </a:pPr>
            <a:r>
              <a:rPr lang="es-MX" sz="1600" b="1" dirty="0" smtClean="0">
                <a:latin typeface="Helvetica" panose="020B0604020202020204" pitchFamily="34" charset="0"/>
                <a:ea typeface="+mj-ea"/>
                <a:cs typeface="Helvetica" panose="020B0604020202020204" pitchFamily="34" charset="0"/>
                <a:sym typeface="Helvetica"/>
              </a:rPr>
              <a:t>10.   ¿Qué tipo de ave agita sus alas para saltar alto?</a:t>
            </a:r>
          </a:p>
          <a:p>
            <a:pPr lvl="0">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93081" lvl="0" indent="-393031">
              <a:buSzPct val="100000"/>
              <a:buFont typeface="Helvetica"/>
              <a:buAutoNum type="alphaUcPeriod"/>
              <a:defRPr sz="1800"/>
            </a:pPr>
            <a:r>
              <a:rPr lang="es-MX" sz="1600" dirty="0" smtClean="0">
                <a:latin typeface="Helvetica" panose="020B0604020202020204" pitchFamily="34" charset="0"/>
                <a:ea typeface="+mj-ea"/>
                <a:cs typeface="Helvetica" panose="020B0604020202020204" pitchFamily="34" charset="0"/>
                <a:sym typeface="Helvetica"/>
              </a:rPr>
              <a:t>Las aves que pueden volar.</a:t>
            </a:r>
          </a:p>
          <a:p>
            <a:pPr marL="866775" lvl="0" indent="-466725">
              <a:buSzPct val="100000"/>
              <a:buFont typeface="Helvetica"/>
              <a:buAutoNum type="alphaUcPeriod"/>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93081" lvl="0" indent="-393031">
              <a:buSzPct val="100000"/>
              <a:buFont typeface="Helvetica"/>
              <a:buAutoNum type="alphaUcPeriod" startAt="2"/>
              <a:defRPr sz="1800"/>
            </a:pPr>
            <a:r>
              <a:rPr lang="es-MX" sz="1600" dirty="0" smtClean="0">
                <a:latin typeface="Helvetica" panose="020B0604020202020204" pitchFamily="34" charset="0"/>
                <a:ea typeface="+mj-ea"/>
                <a:cs typeface="Helvetica" panose="020B0604020202020204" pitchFamily="34" charset="0"/>
                <a:sym typeface="Helvetica"/>
              </a:rPr>
              <a:t>Las aves que no pueden volar.</a:t>
            </a:r>
          </a:p>
          <a:p>
            <a:pPr marL="866775" lvl="0" indent="-466725">
              <a:buSzPct val="100000"/>
              <a:buFont typeface="Helvetica"/>
              <a:buAutoNum type="alphaUcPeriod" startAt="2"/>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93081" lvl="0" indent="-393031">
              <a:buSzPct val="100000"/>
              <a:buFont typeface="Helvetica"/>
              <a:buAutoNum type="alphaUcPeriod" startAt="3"/>
              <a:defRPr sz="1800"/>
            </a:pPr>
            <a:r>
              <a:rPr lang="es-MX" sz="1600" dirty="0" smtClean="0">
                <a:latin typeface="Helvetica" panose="020B0604020202020204" pitchFamily="34" charset="0"/>
                <a:ea typeface="+mj-ea"/>
                <a:cs typeface="Helvetica" panose="020B0604020202020204" pitchFamily="34" charset="0"/>
                <a:sym typeface="Helvetica"/>
              </a:rPr>
              <a:t>Las aves que pueden volar un poquito.</a:t>
            </a:r>
          </a:p>
          <a:p>
            <a:pPr marL="400050" lvl="0">
              <a:buSzPct val="100000"/>
              <a:defRPr sz="1800"/>
            </a:pPr>
            <a:endParaRPr lang="es-MX" sz="1600" dirty="0" smtClean="0">
              <a:latin typeface="Helvetica" panose="020B0604020202020204" pitchFamily="34" charset="0"/>
              <a:ea typeface="+mj-ea"/>
              <a:cs typeface="Helvetica" panose="020B0604020202020204" pitchFamily="34" charset="0"/>
              <a:sym typeface="Helvetica"/>
            </a:endParaRPr>
          </a:p>
        </p:txBody>
      </p:sp>
      <p:sp>
        <p:nvSpPr>
          <p:cNvPr id="25" name="Shape 184"/>
          <p:cNvSpPr/>
          <p:nvPr/>
        </p:nvSpPr>
        <p:spPr>
          <a:xfrm>
            <a:off x="573521" y="838200"/>
            <a:ext cx="6488502" cy="2344375"/>
          </a:xfrm>
          <a:prstGeom prst="rect">
            <a:avLst/>
          </a:prstGeom>
          <a:noFill/>
          <a:ln w="12700">
            <a:miter lim="400000"/>
          </a:ln>
          <a:extLst>
            <a:ext uri="{C572A759-6A51-4108-AA02-DFA0A04FC94B}">
              <ma14:wrappingTextBoxFlag xmlns="" xmlns:ma14="http://schemas.microsoft.com/office/mac/drawingml/2011/main" val="1"/>
            </a:ext>
          </a:extLst>
        </p:spPr>
        <p:txBody>
          <a:bodyPr lIns="48331" tIns="48331" rIns="48331" bIns="48331">
            <a:spAutoFit/>
          </a:bodyPr>
          <a:lstStyle/>
          <a:p>
            <a:pPr marL="457200" lvl="0" indent="-457200">
              <a:buSzPct val="100000"/>
              <a:defRPr sz="1800"/>
            </a:pPr>
            <a:r>
              <a:rPr lang="es-MX" b="1" dirty="0" smtClean="0">
                <a:latin typeface="+mj-lt"/>
                <a:ea typeface="+mj-ea"/>
                <a:cs typeface="+mj-cs"/>
                <a:sym typeface="Helvetica"/>
              </a:rPr>
              <a:t>9.   </a:t>
            </a:r>
            <a:r>
              <a:rPr lang="es-MX" sz="1600" b="1" dirty="0" smtClean="0">
                <a:latin typeface="Helvetica" panose="020B0604020202020204" pitchFamily="34" charset="0"/>
                <a:ea typeface="+mj-ea"/>
                <a:cs typeface="Helvetica" panose="020B0604020202020204" pitchFamily="34" charset="0"/>
                <a:sym typeface="Helvetica"/>
              </a:rPr>
              <a:t>¿Cuál es una manera en que las aves pueden ser diferentes unas de otras? </a:t>
            </a:r>
          </a:p>
          <a:p>
            <a:pPr lvl="0">
              <a:defRPr sz="1800"/>
            </a:pPr>
            <a:endParaRPr lang="es-MX" sz="1600" b="1" dirty="0" smtClean="0">
              <a:latin typeface="Helvetica" panose="020B0604020202020204" pitchFamily="34" charset="0"/>
              <a:ea typeface="+mj-ea"/>
              <a:cs typeface="Helvetica" panose="020B0604020202020204" pitchFamily="34" charset="0"/>
              <a:sym typeface="Helvetica"/>
            </a:endParaRPr>
          </a:p>
          <a:p>
            <a:pPr marL="571500" lvl="0" indent="-228600">
              <a:buSzPct val="100000"/>
              <a:buFont typeface="Helvetica"/>
              <a:buAutoNum type="alphaUcPeriod"/>
              <a:defRPr sz="1800"/>
            </a:pPr>
            <a:r>
              <a:rPr lang="es-MX" sz="1600" dirty="0" smtClean="0">
                <a:latin typeface="Helvetica" panose="020B0604020202020204" pitchFamily="34" charset="0"/>
                <a:ea typeface="+mj-ea"/>
                <a:cs typeface="Helvetica" panose="020B0604020202020204" pitchFamily="34" charset="0"/>
                <a:sym typeface="Helvetica"/>
              </a:rPr>
              <a:t> Algunas tienen patas delgadas y otras tienen patas gruesas.</a:t>
            </a:r>
          </a:p>
          <a:p>
            <a:pPr marL="571500" lvl="0" indent="-228600">
              <a:buSzPct val="100000"/>
              <a:buFont typeface="Helvetica"/>
              <a:buAutoNum type="alphaUcPeriod"/>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571500" lvl="0" indent="-228600">
              <a:buSzPct val="100000"/>
              <a:buFont typeface="Helvetica"/>
              <a:buAutoNum type="alphaUcPeriod" startAt="2"/>
              <a:defRPr sz="1800"/>
            </a:pPr>
            <a:r>
              <a:rPr lang="es-MX" sz="1600" dirty="0" smtClean="0">
                <a:latin typeface="Helvetica" panose="020B0604020202020204" pitchFamily="34" charset="0"/>
                <a:ea typeface="+mj-ea"/>
                <a:cs typeface="Helvetica" panose="020B0604020202020204" pitchFamily="34" charset="0"/>
                <a:sym typeface="Helvetica"/>
              </a:rPr>
              <a:t> Algunas aves no tienen pico.</a:t>
            </a:r>
          </a:p>
          <a:p>
            <a:pPr marL="571500" lvl="0" indent="-228600">
              <a:buSzPct val="100000"/>
              <a:buFont typeface="Helvetica"/>
              <a:buAutoNum type="alphaUcPeriod" startAt="2"/>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571500" lvl="0" indent="-228600">
              <a:buSzPct val="100000"/>
              <a:buFont typeface="Helvetica"/>
              <a:buAutoNum type="alphaUcPeriod" startAt="3"/>
              <a:defRPr sz="1800"/>
            </a:pPr>
            <a:r>
              <a:rPr lang="es-MX" sz="1600" dirty="0" smtClean="0">
                <a:latin typeface="Helvetica" panose="020B0604020202020204" pitchFamily="34" charset="0"/>
                <a:ea typeface="+mj-ea"/>
                <a:cs typeface="Helvetica" panose="020B0604020202020204" pitchFamily="34" charset="0"/>
                <a:sym typeface="Helvetica"/>
              </a:rPr>
              <a:t> Algunas aves ponen huevos y otras no.</a:t>
            </a:r>
          </a:p>
          <a:p>
            <a:pPr marL="342900" lvl="0">
              <a:buSzPct val="100000"/>
              <a:defRPr sz="1800"/>
            </a:pPr>
            <a:endParaRPr lang="es-MX" sz="1600" dirty="0" smtClean="0">
              <a:latin typeface="Helvetica" panose="020B0604020202020204" pitchFamily="34" charset="0"/>
              <a:ea typeface="+mj-ea"/>
              <a:cs typeface="Helvetica" panose="020B0604020202020204" pitchFamily="34" charset="0"/>
              <a:sym typeface="Helvetica"/>
            </a:endParaRPr>
          </a:p>
        </p:txBody>
      </p:sp>
      <p:sp>
        <p:nvSpPr>
          <p:cNvPr id="187" name="Shape 187"/>
          <p:cNvSpPr>
            <a:spLocks noGrp="1"/>
          </p:cNvSpPr>
          <p:nvPr>
            <p:ph type="sldNum" sz="quarter" idx="4294967295"/>
          </p:nvPr>
        </p:nvSpPr>
        <p:spPr>
          <a:xfrm>
            <a:off x="6264558" y="9220200"/>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s-MX" sz="1200" smtClean="0">
                <a:solidFill>
                  <a:srgbClr val="888888"/>
                </a:solidFill>
              </a:rPr>
              <a:t>33</a:t>
            </a:fld>
            <a:endParaRPr lang="es-MX" sz="1200" dirty="0">
              <a:solidFill>
                <a:srgbClr val="888888"/>
              </a:solidFill>
            </a:endParaRPr>
          </a:p>
        </p:txBody>
      </p:sp>
      <p:sp>
        <p:nvSpPr>
          <p:cNvPr id="189" name="Shape 189"/>
          <p:cNvSpPr/>
          <p:nvPr/>
        </p:nvSpPr>
        <p:spPr>
          <a:xfrm>
            <a:off x="381005" y="4800600"/>
            <a:ext cx="6319611" cy="0"/>
          </a:xfrm>
          <a:prstGeom prst="line">
            <a:avLst/>
          </a:prstGeom>
          <a:ln w="3175">
            <a:solidFill>
              <a:srgbClr val="4A7EBB"/>
            </a:solidFill>
            <a:prstDash val="lgDashDotDot"/>
          </a:ln>
        </p:spPr>
        <p:txBody>
          <a:bodyPr lIns="0" tIns="0" rIns="0" bIns="0"/>
          <a:lstStyle/>
          <a:p>
            <a:pPr lvl="0" defTabSz="457200">
              <a:defRPr sz="1200">
                <a:latin typeface="+mj-lt"/>
                <a:ea typeface="+mj-ea"/>
                <a:cs typeface="+mj-cs"/>
                <a:sym typeface="Helvetica"/>
              </a:defRPr>
            </a:pPr>
            <a:endParaRPr lang="es-MX" dirty="0"/>
          </a:p>
        </p:txBody>
      </p:sp>
      <p:graphicFrame>
        <p:nvGraphicFramePr>
          <p:cNvPr id="20" name="Table 203"/>
          <p:cNvGraphicFramePr/>
          <p:nvPr>
            <p:extLst>
              <p:ext uri="{D42A27DB-BD31-4B8C-83A1-F6EECF244321}">
                <p14:modId xmlns:p14="http://schemas.microsoft.com/office/powerpoint/2010/main" val="1880848486"/>
              </p:ext>
            </p:extLst>
          </p:nvPr>
        </p:nvGraphicFramePr>
        <p:xfrm>
          <a:off x="4261263" y="7572243"/>
          <a:ext cx="2309929" cy="581157"/>
        </p:xfrm>
        <a:graphic>
          <a:graphicData uri="http://schemas.openxmlformats.org/drawingml/2006/table">
            <a:tbl>
              <a:tblPr/>
              <a:tblGrid>
                <a:gridCol w="2309929"/>
              </a:tblGrid>
              <a:tr h="136153">
                <a:tc>
                  <a:txBody>
                    <a:bodyPr/>
                    <a:lstStyle/>
                    <a:p>
                      <a:pPr lvl="0" algn="ctr">
                        <a:lnSpc>
                          <a:spcPct val="115000"/>
                        </a:lnSpc>
                        <a:defRPr sz="1800" b="0" i="0"/>
                      </a:pPr>
                      <a:r>
                        <a:rPr lang="es-MX" sz="800" b="0" i="0" noProof="0" dirty="0" smtClean="0"/>
                        <a:t>Hacia RI.1.3          DOK 3 - Cu</a:t>
                      </a:r>
                      <a:endParaRPr lang="es-MX" sz="800" b="0" i="0" noProof="0" dirty="0"/>
                    </a:p>
                  </a:txBody>
                  <a:tcPr marL="0" marR="0" marT="0" marB="0" anchor="ctr" horzOverflow="overflow">
                    <a:lnL w="12700">
                      <a:miter lim="400000"/>
                    </a:lnL>
                    <a:lnR w="12700">
                      <a:miter lim="400000"/>
                    </a:lnR>
                    <a:lnT w="12700">
                      <a:miter lim="400000"/>
                    </a:lnT>
                    <a:lnB w="12700">
                      <a:miter lim="400000"/>
                    </a:lnB>
                    <a:solidFill>
                      <a:srgbClr val="C6D9F1"/>
                    </a:solidFill>
                  </a:tcPr>
                </a:tc>
              </a:tr>
              <a:tr h="445004">
                <a:tc>
                  <a:txBody>
                    <a:bodyPr/>
                    <a:lstStyle/>
                    <a:p>
                      <a:pPr lvl="0" algn="l">
                        <a:defRPr sz="1800" b="0" i="0"/>
                      </a:pPr>
                      <a:r>
                        <a:rPr lang="es-ES" sz="800" b="0" i="0" noProof="0" dirty="0" smtClean="0"/>
                        <a:t>Describe la conexión de tiempo, secuencia, o causa y efecto entre dos  individuos, acontecimientos o ideas, o elementos de información,  en un texto.</a:t>
                      </a:r>
                      <a:endParaRPr lang="es-MX" sz="800" b="0" i="0" noProof="0" dirty="0"/>
                    </a:p>
                  </a:txBody>
                  <a:tcPr marL="0" marR="0" marT="0" marB="0" horzOverflow="overflow">
                    <a:lnL w="12700">
                      <a:miter lim="400000"/>
                    </a:lnL>
                    <a:lnR w="12700">
                      <a:miter lim="400000"/>
                    </a:lnR>
                    <a:lnT w="12700">
                      <a:miter lim="400000"/>
                    </a:lnT>
                    <a:lnB w="12700">
                      <a:miter lim="400000"/>
                    </a:lnB>
                    <a:solidFill>
                      <a:srgbClr val="E6E0EC"/>
                    </a:solidFill>
                  </a:tcPr>
                </a:tc>
              </a:tr>
            </a:tbl>
          </a:graphicData>
        </a:graphic>
      </p:graphicFrame>
      <p:graphicFrame>
        <p:nvGraphicFramePr>
          <p:cNvPr id="18" name="Table 185"/>
          <p:cNvGraphicFramePr/>
          <p:nvPr>
            <p:extLst>
              <p:ext uri="{D42A27DB-BD31-4B8C-83A1-F6EECF244321}">
                <p14:modId xmlns:p14="http://schemas.microsoft.com/office/powerpoint/2010/main" val="1334339432"/>
              </p:ext>
            </p:extLst>
          </p:nvPr>
        </p:nvGraphicFramePr>
        <p:xfrm>
          <a:off x="4724400" y="3424828"/>
          <a:ext cx="2189014" cy="613772"/>
        </p:xfrm>
        <a:graphic>
          <a:graphicData uri="http://schemas.openxmlformats.org/drawingml/2006/table">
            <a:tbl>
              <a:tblPr/>
              <a:tblGrid>
                <a:gridCol w="2189014"/>
              </a:tblGrid>
              <a:tr h="192428">
                <a:tc>
                  <a:txBody>
                    <a:bodyPr/>
                    <a:lstStyle/>
                    <a:p>
                      <a:pPr lvl="0" algn="ctr">
                        <a:lnSpc>
                          <a:spcPct val="115000"/>
                        </a:lnSpc>
                        <a:defRPr sz="1800" b="0" i="0"/>
                      </a:pPr>
                      <a:r>
                        <a:rPr lang="es-MX" sz="800" b="0" i="0" noProof="0" dirty="0" smtClean="0"/>
                        <a:t>Hacia  RI.1.3   DOK 2 – </a:t>
                      </a:r>
                      <a:r>
                        <a:rPr lang="es-MX" sz="800" b="0" i="0" noProof="0" dirty="0" err="1" smtClean="0"/>
                        <a:t>ANs</a:t>
                      </a:r>
                      <a:endParaRPr lang="es-MX" sz="800" b="0" i="0" noProof="0" dirty="0"/>
                    </a:p>
                  </a:txBody>
                  <a:tcPr marL="0" marR="0" marT="0" marB="0" anchor="ctr" horzOverflow="overflow">
                    <a:lnL w="12700">
                      <a:miter lim="400000"/>
                    </a:lnL>
                    <a:lnR w="12700">
                      <a:miter lim="400000"/>
                    </a:lnR>
                    <a:lnT w="12700">
                      <a:miter lim="400000"/>
                    </a:lnT>
                    <a:lnB w="12700">
                      <a:miter lim="400000"/>
                    </a:lnB>
                    <a:solidFill>
                      <a:srgbClr val="FBD4B4"/>
                    </a:solidFill>
                  </a:tcPr>
                </a:tc>
              </a:tr>
              <a:tr h="421344">
                <a:tc>
                  <a:txBody>
                    <a:bodyPr/>
                    <a:lstStyle/>
                    <a:p>
                      <a:pPr lvl="0" algn="l">
                        <a:defRPr sz="1800" b="0" i="0"/>
                      </a:pPr>
                      <a:r>
                        <a:rPr lang="es-ES" sz="800" b="0" i="0" noProof="0" dirty="0" smtClean="0"/>
                        <a:t>Distingue información en un texto (dos: individuos, acontecimientos o ideas) con relación a tiempo, secuencia, o causa y efecto.</a:t>
                      </a:r>
                      <a:endParaRPr lang="es-MX" sz="800" b="0" i="0" noProof="0" dirty="0"/>
                    </a:p>
                  </a:txBody>
                  <a:tcPr marL="0" marR="0" marT="0" marB="0" horzOverflow="overflow">
                    <a:lnL w="12700">
                      <a:miter lim="400000"/>
                    </a:lnL>
                    <a:lnR w="12700">
                      <a:miter lim="400000"/>
                    </a:lnR>
                    <a:lnT w="12700">
                      <a:miter lim="400000"/>
                    </a:lnT>
                    <a:lnB w="12700">
                      <a:miter lim="400000"/>
                    </a:lnB>
                    <a:solidFill>
                      <a:srgbClr val="E6E0EC"/>
                    </a:solidFill>
                  </a:tcPr>
                </a:tc>
              </a:tr>
            </a:tbl>
          </a:graphicData>
        </a:graphic>
      </p:graphicFrame>
      <p:grpSp>
        <p:nvGrpSpPr>
          <p:cNvPr id="31" name="Group 30"/>
          <p:cNvGrpSpPr/>
          <p:nvPr/>
        </p:nvGrpSpPr>
        <p:grpSpPr>
          <a:xfrm>
            <a:off x="636101" y="1665670"/>
            <a:ext cx="228603" cy="1189643"/>
            <a:chOff x="894384" y="6069569"/>
            <a:chExt cx="228603" cy="1189643"/>
          </a:xfrm>
        </p:grpSpPr>
        <p:sp>
          <p:nvSpPr>
            <p:cNvPr id="32" name="Shape 90"/>
            <p:cNvSpPr/>
            <p:nvPr/>
          </p:nvSpPr>
          <p:spPr>
            <a:xfrm>
              <a:off x="894384" y="703061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33" name="Shape 91"/>
            <p:cNvSpPr/>
            <p:nvPr/>
          </p:nvSpPr>
          <p:spPr>
            <a:xfrm>
              <a:off x="894384" y="606956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34" name="Shape 92"/>
            <p:cNvSpPr/>
            <p:nvPr/>
          </p:nvSpPr>
          <p:spPr>
            <a:xfrm>
              <a:off x="894384" y="653531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36" name="Group 35"/>
          <p:cNvGrpSpPr/>
          <p:nvPr/>
        </p:nvGrpSpPr>
        <p:grpSpPr>
          <a:xfrm>
            <a:off x="636101" y="5754463"/>
            <a:ext cx="228603" cy="1155437"/>
            <a:chOff x="894384" y="6109032"/>
            <a:chExt cx="228603" cy="1155437"/>
          </a:xfrm>
        </p:grpSpPr>
        <p:sp>
          <p:nvSpPr>
            <p:cNvPr id="37" name="Shape 90"/>
            <p:cNvSpPr/>
            <p:nvPr/>
          </p:nvSpPr>
          <p:spPr>
            <a:xfrm>
              <a:off x="894384" y="703586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38" name="Shape 91"/>
            <p:cNvSpPr/>
            <p:nvPr/>
          </p:nvSpPr>
          <p:spPr>
            <a:xfrm>
              <a:off x="894384" y="610903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39" name="Shape 92"/>
            <p:cNvSpPr/>
            <p:nvPr/>
          </p:nvSpPr>
          <p:spPr>
            <a:xfrm>
              <a:off x="894384" y="657245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232057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21"/>
          <p:cNvSpPr/>
          <p:nvPr/>
        </p:nvSpPr>
        <p:spPr>
          <a:xfrm>
            <a:off x="523021" y="4700643"/>
            <a:ext cx="6327609" cy="2313597"/>
          </a:xfrm>
          <a:prstGeom prst="rect">
            <a:avLst/>
          </a:prstGeom>
          <a:ln w="12700">
            <a:miter lim="400000"/>
          </a:ln>
          <a:extLst>
            <a:ext uri="{C572A759-6A51-4108-AA02-DFA0A04FC94B}">
              <ma14:wrappingTextBoxFlag xmlns="" xmlns:ma14="http://schemas.microsoft.com/office/mac/drawingml/2011/main" val="1"/>
            </a:ext>
          </a:extLst>
        </p:spPr>
        <p:txBody>
          <a:bodyPr lIns="48331" tIns="48331" rIns="48331" bIns="48331">
            <a:spAutoFit/>
          </a:bodyPr>
          <a:lstStyle/>
          <a:p>
            <a:pPr marL="457200" lvl="0" indent="-457200">
              <a:buSzPct val="100000"/>
              <a:defRPr sz="1800"/>
            </a:pPr>
            <a:r>
              <a:rPr lang="es-MX" sz="1600" b="1" dirty="0" smtClean="0">
                <a:latin typeface="Helvetica" panose="020B0604020202020204" pitchFamily="34" charset="0"/>
                <a:ea typeface="+mj-ea"/>
                <a:cs typeface="Helvetica" panose="020B0604020202020204" pitchFamily="34" charset="0"/>
                <a:sym typeface="Helvetica"/>
              </a:rPr>
              <a:t>12.    ¿Qué podrían hacer las aves cuando navegan?</a:t>
            </a:r>
          </a:p>
          <a:p>
            <a:pPr marL="288757" lvl="0" indent="-288757">
              <a:buSzPct val="100000"/>
              <a:buFont typeface="Helvetica"/>
              <a:buAutoNum type="arabicPeriod" startAt="5"/>
              <a:defRPr sz="1800"/>
            </a:pPr>
            <a:endParaRPr lang="es-MX" sz="1600" b="1" dirty="0" smtClean="0">
              <a:latin typeface="Helvetica" panose="020B0604020202020204" pitchFamily="34" charset="0"/>
              <a:ea typeface="+mj-ea"/>
              <a:cs typeface="Helvetica" panose="020B0604020202020204" pitchFamily="34" charset="0"/>
              <a:sym typeface="Helvetica"/>
            </a:endParaRPr>
          </a:p>
          <a:p>
            <a:pPr marL="800100" lvl="0" indent="-342900">
              <a:buSzPct val="100000"/>
              <a:buFont typeface="Helvetica"/>
              <a:buAutoNum type="alphaUcPeriod"/>
              <a:defRPr sz="1800"/>
            </a:pPr>
            <a:r>
              <a:rPr lang="es-MX" sz="1600" dirty="0" smtClean="0">
                <a:latin typeface="Helvetica" panose="020B0604020202020204" pitchFamily="34" charset="0"/>
                <a:ea typeface="+mj-ea"/>
                <a:cs typeface="Helvetica" panose="020B0604020202020204" pitchFamily="34" charset="0"/>
                <a:sym typeface="Helvetica"/>
              </a:rPr>
              <a:t>Las aves podrían volar en forma de V.</a:t>
            </a:r>
          </a:p>
          <a:p>
            <a:pPr marL="800100" lvl="0" indent="-342900">
              <a:buSzPct val="100000"/>
              <a:buFont typeface="Helvetica"/>
              <a:buAutoNum type="alphaUcPeriod"/>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800100" lvl="0" indent="-342900">
              <a:buSzPct val="100000"/>
              <a:buFont typeface="Helvetica"/>
              <a:buAutoNum type="alphaUcPeriod" startAt="2"/>
              <a:defRPr sz="1800"/>
            </a:pPr>
            <a:r>
              <a:rPr lang="es-MX" sz="1600" dirty="0" smtClean="0">
                <a:latin typeface="Helvetica" panose="020B0604020202020204" pitchFamily="34" charset="0"/>
                <a:ea typeface="+mj-ea"/>
                <a:cs typeface="Helvetica" panose="020B0604020202020204" pitchFamily="34" charset="0"/>
                <a:sym typeface="Helvetica"/>
              </a:rPr>
              <a:t>Las alas de las aves se agitan de arriba hacia abajo.</a:t>
            </a:r>
          </a:p>
          <a:p>
            <a:pPr marL="800100" lvl="0" indent="-342900">
              <a:buSzPct val="100000"/>
              <a:buFont typeface="Helvetica"/>
              <a:buAutoNum type="alphaUcPeriod" startAt="2"/>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800100" lvl="0" indent="-342900">
              <a:buSzPct val="100000"/>
              <a:buFont typeface="Helvetica"/>
              <a:buAutoNum type="alphaUcPeriod" startAt="3"/>
              <a:defRPr sz="1800"/>
            </a:pPr>
            <a:r>
              <a:rPr lang="es-MX" sz="1600" dirty="0" smtClean="0">
                <a:latin typeface="Helvetica" panose="020B0604020202020204" pitchFamily="34" charset="0"/>
                <a:ea typeface="+mj-ea"/>
                <a:cs typeface="Helvetica" panose="020B0604020202020204" pitchFamily="34" charset="0"/>
                <a:sym typeface="Helvetica"/>
              </a:rPr>
              <a:t>Ellas vuelan a lo alto de los árboles para alejarse del peligro.</a:t>
            </a:r>
          </a:p>
          <a:p>
            <a:pPr marL="342900" lvl="0">
              <a:buSzPct val="100000"/>
              <a:defRPr sz="1800"/>
            </a:pPr>
            <a:endParaRPr lang="es-MX" sz="1600" dirty="0">
              <a:latin typeface="+mj-lt"/>
              <a:ea typeface="+mj-ea"/>
              <a:cs typeface="+mj-cs"/>
              <a:sym typeface="Helvetica"/>
            </a:endParaRPr>
          </a:p>
        </p:txBody>
      </p:sp>
      <p:graphicFrame>
        <p:nvGraphicFramePr>
          <p:cNvPr id="202" name="Table 202"/>
          <p:cNvGraphicFramePr/>
          <p:nvPr>
            <p:extLst>
              <p:ext uri="{D42A27DB-BD31-4B8C-83A1-F6EECF244321}">
                <p14:modId xmlns:p14="http://schemas.microsoft.com/office/powerpoint/2010/main" val="3162604167"/>
              </p:ext>
            </p:extLst>
          </p:nvPr>
        </p:nvGraphicFramePr>
        <p:xfrm>
          <a:off x="4419601" y="3124200"/>
          <a:ext cx="2438399" cy="535109"/>
        </p:xfrm>
        <a:graphic>
          <a:graphicData uri="http://schemas.openxmlformats.org/drawingml/2006/table">
            <a:tbl>
              <a:tblPr/>
              <a:tblGrid>
                <a:gridCol w="2438399"/>
              </a:tblGrid>
              <a:tr h="130308">
                <a:tc>
                  <a:txBody>
                    <a:bodyPr/>
                    <a:lstStyle/>
                    <a:p>
                      <a:pPr lvl="0" algn="ctr">
                        <a:lnSpc>
                          <a:spcPct val="115000"/>
                        </a:lnSpc>
                        <a:defRPr sz="1800" b="0" i="0"/>
                      </a:pPr>
                      <a:r>
                        <a:rPr lang="es-MX" sz="800" b="0" i="0" noProof="0" dirty="0" smtClean="0"/>
                        <a:t>Hacia RI.1.6           DOK 1 – Cf</a:t>
                      </a:r>
                      <a:endParaRPr lang="es-MX" sz="800" b="0" i="0" noProof="0" dirty="0"/>
                    </a:p>
                  </a:txBody>
                  <a:tcPr marL="0" marR="0" marT="0" marB="0" anchor="ctr" horzOverflow="overflow">
                    <a:lnL w="12700">
                      <a:miter lim="400000"/>
                    </a:lnL>
                    <a:lnR w="12700">
                      <a:miter lim="400000"/>
                    </a:lnR>
                    <a:lnT w="12700">
                      <a:miter lim="400000"/>
                    </a:lnT>
                    <a:lnB w="12700">
                      <a:miter lim="400000"/>
                    </a:lnB>
                    <a:solidFill>
                      <a:srgbClr val="C6D9F1"/>
                    </a:solidFill>
                  </a:tcPr>
                </a:tc>
              </a:tr>
              <a:tr h="403092">
                <a:tc>
                  <a:txBody>
                    <a:bodyPr/>
                    <a:lstStyle/>
                    <a:p>
                      <a:pPr lvl="0" algn="l">
                        <a:defRPr sz="1800" b="0" i="0"/>
                      </a:pPr>
                      <a:r>
                        <a:rPr lang="es-ES" sz="800" b="0" i="0" noProof="0" dirty="0" smtClean="0"/>
                        <a:t>Hace y contesta preguntas sobre información proporcionada por las ilustraciones y por el texto, usando las interrogantes: quién, qué, cuándo, por qué y cómo.</a:t>
                      </a:r>
                      <a:endParaRPr lang="es-MX" sz="800" b="0" i="0" noProof="0" dirty="0"/>
                    </a:p>
                  </a:txBody>
                  <a:tcPr marL="0" marR="0" marT="0" marB="0" horzOverflow="overflow">
                    <a:lnL w="12700">
                      <a:miter lim="400000"/>
                    </a:lnL>
                    <a:lnR w="12700">
                      <a:miter lim="400000"/>
                    </a:lnR>
                    <a:lnT w="12700">
                      <a:miter lim="400000"/>
                    </a:lnT>
                    <a:lnB w="12700">
                      <a:miter lim="400000"/>
                    </a:lnB>
                    <a:solidFill>
                      <a:srgbClr val="E6E0EC"/>
                    </a:solidFill>
                  </a:tcPr>
                </a:tc>
              </a:tr>
            </a:tbl>
          </a:graphicData>
        </a:graphic>
      </p:graphicFrame>
      <p:sp>
        <p:nvSpPr>
          <p:cNvPr id="204" name="Shape 204"/>
          <p:cNvSpPr>
            <a:spLocks noGrp="1"/>
          </p:cNvSpPr>
          <p:nvPr>
            <p:ph type="sldNum" sz="quarter" idx="4294967295"/>
          </p:nvPr>
        </p:nvSpPr>
        <p:spPr>
          <a:xfrm>
            <a:off x="6309867" y="9308040"/>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s-MX" sz="1200" smtClean="0">
                <a:solidFill>
                  <a:srgbClr val="888888"/>
                </a:solidFill>
              </a:rPr>
              <a:t>34</a:t>
            </a:fld>
            <a:endParaRPr lang="es-MX" sz="1200" dirty="0">
              <a:solidFill>
                <a:srgbClr val="888888"/>
              </a:solidFill>
            </a:endParaRPr>
          </a:p>
        </p:txBody>
      </p:sp>
      <p:sp>
        <p:nvSpPr>
          <p:cNvPr id="205" name="Shape 205"/>
          <p:cNvSpPr/>
          <p:nvPr/>
        </p:nvSpPr>
        <p:spPr>
          <a:xfrm>
            <a:off x="518667" y="720659"/>
            <a:ext cx="5791200" cy="2067376"/>
          </a:xfrm>
          <a:prstGeom prst="rect">
            <a:avLst/>
          </a:prstGeom>
          <a:ln w="12700">
            <a:miter lim="400000"/>
          </a:ln>
          <a:extLst>
            <a:ext uri="{C572A759-6A51-4108-AA02-DFA0A04FC94B}">
              <ma14:wrappingTextBoxFlag xmlns="" xmlns:ma14="http://schemas.microsoft.com/office/mac/drawingml/2011/main" val="1"/>
            </a:ext>
          </a:extLst>
        </p:spPr>
        <p:txBody>
          <a:bodyPr lIns="48331" tIns="48331" rIns="48331" bIns="48331">
            <a:spAutoFit/>
          </a:bodyPr>
          <a:lstStyle/>
          <a:p>
            <a:pPr lvl="0">
              <a:defRPr sz="1800"/>
            </a:pPr>
            <a:r>
              <a:rPr lang="es-MX" sz="1600" b="1" dirty="0" smtClean="0">
                <a:latin typeface="Helvetica" panose="020B0604020202020204" pitchFamily="34" charset="0"/>
                <a:ea typeface="+mj-ea"/>
                <a:cs typeface="Helvetica" panose="020B0604020202020204" pitchFamily="34" charset="0"/>
                <a:sym typeface="Helvetica"/>
              </a:rPr>
              <a:t>11.   </a:t>
            </a:r>
            <a:r>
              <a:rPr lang="es-MX" sz="1600" b="1" dirty="0" smtClean="0">
                <a:latin typeface="Helvetica" panose="020B0604020202020204" pitchFamily="34" charset="0"/>
                <a:cs typeface="Helvetica" panose="020B0604020202020204" pitchFamily="34" charset="0"/>
              </a:rPr>
              <a:t>¿Qué usa un ave para taladrar o cavar?</a:t>
            </a:r>
            <a:endParaRPr lang="es-MX" sz="1600" b="1" dirty="0" smtClean="0">
              <a:latin typeface="Helvetica" panose="020B0604020202020204" pitchFamily="34" charset="0"/>
              <a:ea typeface="+mj-ea"/>
              <a:cs typeface="Helvetica" panose="020B0604020202020204" pitchFamily="34" charset="0"/>
              <a:sym typeface="Helvetica"/>
            </a:endParaRPr>
          </a:p>
          <a:p>
            <a:pPr marL="342900" lvl="0" indent="115887">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47545" lvl="0" indent="-288757">
              <a:buSzPct val="100000"/>
              <a:buFont typeface="Helvetica"/>
              <a:buAutoNum type="alphaUcPeriod"/>
              <a:defRPr sz="1800"/>
            </a:pPr>
            <a:r>
              <a:rPr lang="es-MX" sz="1600" dirty="0">
                <a:latin typeface="Helvetica" panose="020B0604020202020204" pitchFamily="34" charset="0"/>
                <a:ea typeface="+mj-ea"/>
                <a:cs typeface="Helvetica" panose="020B0604020202020204" pitchFamily="34" charset="0"/>
                <a:sym typeface="Helvetica"/>
              </a:rPr>
              <a:t>s</a:t>
            </a:r>
            <a:r>
              <a:rPr lang="es-MX" sz="1600" dirty="0" smtClean="0">
                <a:latin typeface="Helvetica" panose="020B0604020202020204" pitchFamily="34" charset="0"/>
                <a:ea typeface="+mj-ea"/>
                <a:cs typeface="Helvetica" panose="020B0604020202020204" pitchFamily="34" charset="0"/>
                <a:sym typeface="Helvetica"/>
              </a:rPr>
              <a:t>us alas</a:t>
            </a:r>
          </a:p>
          <a:p>
            <a:pPr marL="801687" lvl="0" indent="-342900">
              <a:buSzPct val="100000"/>
              <a:buFont typeface="Helvetica"/>
              <a:buAutoNum type="alphaUcPeriod"/>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47545" lvl="0" indent="-288757">
              <a:buSzPct val="100000"/>
              <a:buFont typeface="Helvetica"/>
              <a:buAutoNum type="alphaUcPeriod" startAt="2"/>
              <a:defRPr sz="1800"/>
            </a:pPr>
            <a:r>
              <a:rPr lang="es-MX" sz="1600" dirty="0">
                <a:latin typeface="Helvetica" panose="020B0604020202020204" pitchFamily="34" charset="0"/>
                <a:ea typeface="+mj-ea"/>
                <a:cs typeface="Helvetica" panose="020B0604020202020204" pitchFamily="34" charset="0"/>
                <a:sym typeface="Helvetica"/>
              </a:rPr>
              <a:t>s</a:t>
            </a:r>
            <a:r>
              <a:rPr lang="es-MX" sz="1600" dirty="0" smtClean="0">
                <a:latin typeface="Helvetica" panose="020B0604020202020204" pitchFamily="34" charset="0"/>
                <a:ea typeface="+mj-ea"/>
                <a:cs typeface="Helvetica" panose="020B0604020202020204" pitchFamily="34" charset="0"/>
                <a:sym typeface="Helvetica"/>
              </a:rPr>
              <a:t>u pico</a:t>
            </a:r>
          </a:p>
          <a:p>
            <a:pPr marL="801687" lvl="0" indent="-342900">
              <a:buSzPct val="100000"/>
              <a:buFont typeface="Helvetica"/>
              <a:buAutoNum type="alphaUcPeriod" startAt="2"/>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47545" lvl="0" indent="-288757">
              <a:buSzPct val="100000"/>
              <a:buFont typeface="Helvetica"/>
              <a:buAutoNum type="alphaUcPeriod" startAt="3"/>
              <a:defRPr sz="1800"/>
            </a:pPr>
            <a:r>
              <a:rPr lang="es-MX" sz="1600" dirty="0">
                <a:latin typeface="Helvetica" panose="020B0604020202020204" pitchFamily="34" charset="0"/>
                <a:ea typeface="+mj-ea"/>
                <a:cs typeface="Helvetica" panose="020B0604020202020204" pitchFamily="34" charset="0"/>
                <a:sym typeface="Helvetica"/>
              </a:rPr>
              <a:t>s</a:t>
            </a:r>
            <a:r>
              <a:rPr lang="es-MX" sz="1600" dirty="0" smtClean="0">
                <a:latin typeface="Helvetica" panose="020B0604020202020204" pitchFamily="34" charset="0"/>
                <a:ea typeface="+mj-ea"/>
                <a:cs typeface="Helvetica" panose="020B0604020202020204" pitchFamily="34" charset="0"/>
                <a:sym typeface="Helvetica"/>
              </a:rPr>
              <a:t>us patas</a:t>
            </a:r>
          </a:p>
          <a:p>
            <a:pPr marL="458787" lvl="0">
              <a:buSzPct val="100000"/>
              <a:defRPr sz="1800"/>
            </a:pPr>
            <a:endParaRPr lang="es-MX" sz="1600" dirty="0" smtClean="0">
              <a:latin typeface="Helvetica" panose="020B0604020202020204" pitchFamily="34" charset="0"/>
              <a:ea typeface="+mj-ea"/>
              <a:cs typeface="Helvetica" panose="020B0604020202020204" pitchFamily="34" charset="0"/>
              <a:sym typeface="Helvetica"/>
            </a:endParaRPr>
          </a:p>
        </p:txBody>
      </p:sp>
      <p:sp>
        <p:nvSpPr>
          <p:cNvPr id="211" name="Shape 211"/>
          <p:cNvSpPr/>
          <p:nvPr/>
        </p:nvSpPr>
        <p:spPr>
          <a:xfrm>
            <a:off x="309791" y="4362564"/>
            <a:ext cx="6319611" cy="1"/>
          </a:xfrm>
          <a:prstGeom prst="line">
            <a:avLst/>
          </a:prstGeom>
          <a:ln w="3175">
            <a:solidFill>
              <a:srgbClr val="4A7EBB"/>
            </a:solidFill>
            <a:prstDash val="lgDashDotDot"/>
          </a:ln>
        </p:spPr>
        <p:txBody>
          <a:bodyPr lIns="0" tIns="0" rIns="0" bIns="0"/>
          <a:lstStyle/>
          <a:p>
            <a:pPr lvl="0" defTabSz="457200">
              <a:defRPr sz="1200">
                <a:latin typeface="+mj-lt"/>
                <a:ea typeface="+mj-ea"/>
                <a:cs typeface="+mj-cs"/>
                <a:sym typeface="Helvetica"/>
              </a:defRPr>
            </a:pPr>
            <a:endParaRPr lang="es-MX" dirty="0"/>
          </a:p>
        </p:txBody>
      </p:sp>
      <p:graphicFrame>
        <p:nvGraphicFramePr>
          <p:cNvPr id="19" name="Table 219"/>
          <p:cNvGraphicFramePr/>
          <p:nvPr>
            <p:extLst>
              <p:ext uri="{D42A27DB-BD31-4B8C-83A1-F6EECF244321}">
                <p14:modId xmlns:p14="http://schemas.microsoft.com/office/powerpoint/2010/main" val="3075836901"/>
              </p:ext>
            </p:extLst>
          </p:nvPr>
        </p:nvGraphicFramePr>
        <p:xfrm>
          <a:off x="4648201" y="7284361"/>
          <a:ext cx="2123750" cy="640625"/>
        </p:xfrm>
        <a:graphic>
          <a:graphicData uri="http://schemas.openxmlformats.org/drawingml/2006/table">
            <a:tbl>
              <a:tblPr/>
              <a:tblGrid>
                <a:gridCol w="2123750"/>
              </a:tblGrid>
              <a:tr h="131831">
                <a:tc>
                  <a:txBody>
                    <a:bodyPr/>
                    <a:lstStyle/>
                    <a:p>
                      <a:pPr lvl="0" algn="ctr">
                        <a:lnSpc>
                          <a:spcPct val="115000"/>
                        </a:lnSpc>
                        <a:defRPr sz="1800" b="0" i="0"/>
                      </a:pPr>
                      <a:r>
                        <a:rPr lang="es-MX" sz="800" b="0" i="0" noProof="0" dirty="0" smtClean="0"/>
                        <a:t>Hacia RI.1.6      DOK 2 – Ch</a:t>
                      </a:r>
                      <a:endParaRPr lang="es-MX" sz="800" b="0" i="0" noProof="0" dirty="0"/>
                    </a:p>
                  </a:txBody>
                  <a:tcPr marL="0" marR="0" marT="0" marB="0" anchor="ctr" horzOverflow="overflow">
                    <a:lnL w="12700">
                      <a:miter lim="400000"/>
                    </a:lnL>
                    <a:lnR w="12700">
                      <a:miter lim="400000"/>
                    </a:lnR>
                    <a:lnT w="12700">
                      <a:miter lim="400000"/>
                    </a:lnT>
                    <a:lnB w="12700">
                      <a:miter lim="400000"/>
                    </a:lnB>
                    <a:solidFill>
                      <a:srgbClr val="C6D9F1"/>
                    </a:solidFill>
                  </a:tcPr>
                </a:tc>
              </a:tr>
              <a:tr h="508608">
                <a:tc>
                  <a:txBody>
                    <a:bodyPr/>
                    <a:lstStyle/>
                    <a:p>
                      <a:pPr lvl="0" algn="l">
                        <a:defRPr sz="1800" b="0" i="0"/>
                      </a:pPr>
                      <a:r>
                        <a:rPr lang="es-ES" sz="800" b="0" i="0" u="sng" noProof="0" dirty="0" smtClean="0"/>
                        <a:t>Desarrollo de concepto</a:t>
                      </a:r>
                    </a:p>
                    <a:p>
                      <a:pPr lvl="0" algn="l">
                        <a:defRPr sz="1800" b="0" i="0"/>
                      </a:pPr>
                      <a:r>
                        <a:rPr lang="es-ES" sz="800" b="0" i="0" u="none" noProof="0" dirty="0" smtClean="0"/>
                        <a:t>Entiende que  las imágenes proporcionan información. Entiende que  el texto proporciona información.</a:t>
                      </a:r>
                    </a:p>
                  </a:txBody>
                  <a:tcPr marL="0" marR="0" marT="0" marB="0" horzOverflow="overflow">
                    <a:lnL w="12700">
                      <a:miter lim="400000"/>
                    </a:lnL>
                    <a:lnR w="12700">
                      <a:miter lim="400000"/>
                    </a:lnR>
                    <a:lnT w="12700">
                      <a:miter lim="400000"/>
                    </a:lnT>
                    <a:lnB w="12700">
                      <a:miter lim="400000"/>
                    </a:lnB>
                    <a:solidFill>
                      <a:srgbClr val="E6E0EC"/>
                    </a:solidFill>
                  </a:tcPr>
                </a:tc>
              </a:tr>
            </a:tbl>
          </a:graphicData>
        </a:graphic>
      </p:graphicFrame>
      <p:grpSp>
        <p:nvGrpSpPr>
          <p:cNvPr id="16" name="Group 15"/>
          <p:cNvGrpSpPr/>
          <p:nvPr/>
        </p:nvGrpSpPr>
        <p:grpSpPr>
          <a:xfrm>
            <a:off x="602642" y="1271852"/>
            <a:ext cx="228603" cy="1197967"/>
            <a:chOff x="893904" y="6078923"/>
            <a:chExt cx="228603" cy="1197967"/>
          </a:xfrm>
        </p:grpSpPr>
        <p:sp>
          <p:nvSpPr>
            <p:cNvPr id="17" name="Shape 90"/>
            <p:cNvSpPr/>
            <p:nvPr/>
          </p:nvSpPr>
          <p:spPr>
            <a:xfrm>
              <a:off x="893904" y="704828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93904" y="607892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93904" y="656052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2" name="Group 21"/>
          <p:cNvGrpSpPr/>
          <p:nvPr/>
        </p:nvGrpSpPr>
        <p:grpSpPr>
          <a:xfrm>
            <a:off x="602642" y="5281452"/>
            <a:ext cx="228603" cy="1151978"/>
            <a:chOff x="893904" y="6078923"/>
            <a:chExt cx="228603" cy="1151978"/>
          </a:xfrm>
        </p:grpSpPr>
        <p:sp>
          <p:nvSpPr>
            <p:cNvPr id="23" name="Shape 90"/>
            <p:cNvSpPr/>
            <p:nvPr/>
          </p:nvSpPr>
          <p:spPr>
            <a:xfrm>
              <a:off x="893904" y="70023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4" name="Shape 91"/>
            <p:cNvSpPr/>
            <p:nvPr/>
          </p:nvSpPr>
          <p:spPr>
            <a:xfrm>
              <a:off x="893904" y="607892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92"/>
            <p:cNvSpPr/>
            <p:nvPr/>
          </p:nvSpPr>
          <p:spPr>
            <a:xfrm>
              <a:off x="893904" y="653853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27367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Group 272"/>
          <p:cNvGrpSpPr/>
          <p:nvPr/>
        </p:nvGrpSpPr>
        <p:grpSpPr>
          <a:xfrm>
            <a:off x="577694" y="4876800"/>
            <a:ext cx="6464614" cy="3083039"/>
            <a:chOff x="0" y="-1"/>
            <a:chExt cx="6464612" cy="3229850"/>
          </a:xfrm>
        </p:grpSpPr>
        <p:sp>
          <p:nvSpPr>
            <p:cNvPr id="263" name="Shape 263"/>
            <p:cNvSpPr/>
            <p:nvPr/>
          </p:nvSpPr>
          <p:spPr>
            <a:xfrm>
              <a:off x="0" y="-1"/>
              <a:ext cx="6464612" cy="32298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8331" tIns="48331" rIns="48331" bIns="48331" numCol="1" anchor="t">
              <a:spAutoFit/>
            </a:bodyPr>
            <a:lstStyle/>
            <a:p>
              <a:pPr lvl="0">
                <a:buSzPct val="100000"/>
                <a:defRPr sz="1800"/>
              </a:pPr>
              <a:r>
                <a:rPr lang="es-MX" sz="1600" b="1" dirty="0" smtClean="0">
                  <a:latin typeface="Helvetica" panose="020B0604020202020204" pitchFamily="34" charset="0"/>
                  <a:ea typeface="+mj-ea"/>
                  <a:cs typeface="Helvetica" panose="020B0604020202020204" pitchFamily="34" charset="0"/>
                  <a:sym typeface="Helvetica"/>
                </a:rPr>
                <a:t>14.  ¿Qué ilustración muestra un pico?</a:t>
              </a:r>
            </a:p>
            <a:p>
              <a:pPr marL="449262" lvl="0" indent="-449262">
                <a:buSzPct val="100000"/>
                <a:buFont typeface="Helvetica"/>
                <a:buAutoNum type="arabicPeriod" startAt="9"/>
                <a:defRPr sz="1800"/>
              </a:pPr>
              <a:endParaRPr lang="es-MX" sz="1600" b="1" dirty="0" smtClean="0">
                <a:latin typeface="Helvetica" panose="020B0604020202020204" pitchFamily="34" charset="0"/>
                <a:ea typeface="+mj-ea"/>
                <a:cs typeface="Helvetica" panose="020B0604020202020204" pitchFamily="34" charset="0"/>
                <a:sym typeface="Helvetica"/>
              </a:endParaRPr>
            </a:p>
            <a:p>
              <a:pPr lvl="0">
                <a:defRPr sz="1800"/>
              </a:pPr>
              <a:r>
                <a:rPr lang="es-MX" sz="1600" b="1" dirty="0" smtClean="0">
                  <a:latin typeface="Helvetica" panose="020B0604020202020204" pitchFamily="34" charset="0"/>
                  <a:ea typeface="+mj-ea"/>
                  <a:cs typeface="Helvetica" panose="020B0604020202020204" pitchFamily="34" charset="0"/>
                  <a:sym typeface="Helvetica"/>
                </a:rPr>
                <a:t>      </a:t>
              </a:r>
            </a:p>
            <a:p>
              <a:pPr lvl="0">
                <a:defRPr sz="1800"/>
              </a:pPr>
              <a:r>
                <a:rPr lang="es-MX" sz="1600" b="1" dirty="0" smtClean="0">
                  <a:latin typeface="Helvetica" panose="020B0604020202020204" pitchFamily="34" charset="0"/>
                  <a:ea typeface="+mj-ea"/>
                  <a:cs typeface="Helvetica" panose="020B0604020202020204" pitchFamily="34" charset="0"/>
                  <a:sym typeface="Helvetica"/>
                </a:rPr>
                <a:t>        A.</a:t>
              </a:r>
            </a:p>
            <a:p>
              <a:pPr lvl="0">
                <a:defRPr sz="1800"/>
              </a:pPr>
              <a:endParaRPr lang="es-MX" sz="1600" b="1" dirty="0" smtClean="0">
                <a:latin typeface="Helvetica" panose="020B0604020202020204" pitchFamily="34" charset="0"/>
                <a:ea typeface="+mj-ea"/>
                <a:cs typeface="Helvetica" panose="020B0604020202020204" pitchFamily="34" charset="0"/>
                <a:sym typeface="Helvetica"/>
              </a:endParaRPr>
            </a:p>
            <a:p>
              <a:pPr lvl="0">
                <a:defRPr sz="1800"/>
              </a:pPr>
              <a:r>
                <a:rPr lang="es-MX" sz="1600" b="1" dirty="0" smtClean="0">
                  <a:latin typeface="Helvetica" panose="020B0604020202020204" pitchFamily="34" charset="0"/>
                  <a:ea typeface="+mj-ea"/>
                  <a:cs typeface="Helvetica" panose="020B0604020202020204" pitchFamily="34" charset="0"/>
                  <a:sym typeface="Helvetica"/>
                </a:rPr>
                <a:t>        B.</a:t>
              </a:r>
              <a:endParaRPr lang="es-MX" sz="1600" dirty="0" smtClean="0">
                <a:latin typeface="Helvetica" panose="020B0604020202020204" pitchFamily="34" charset="0"/>
                <a:ea typeface="+mj-ea"/>
                <a:cs typeface="Helvetica" panose="020B0604020202020204" pitchFamily="34" charset="0"/>
                <a:sym typeface="Helvetica"/>
              </a:endParaRPr>
            </a:p>
            <a:p>
              <a:pPr lvl="0" indent="449262">
                <a:defRPr sz="1800"/>
              </a:pPr>
              <a:endParaRPr lang="es-MX" sz="1600" dirty="0" smtClean="0">
                <a:latin typeface="Helvetica" panose="020B0604020202020204" pitchFamily="34" charset="0"/>
                <a:ea typeface="+mj-ea"/>
                <a:cs typeface="Helvetica" panose="020B0604020202020204" pitchFamily="34" charset="0"/>
                <a:sym typeface="Helvetica"/>
              </a:endParaRPr>
            </a:p>
            <a:p>
              <a:pPr lvl="0" indent="449262">
                <a:defRPr sz="1800"/>
              </a:pPr>
              <a:endParaRPr lang="es-MX" sz="1600" dirty="0" smtClean="0">
                <a:latin typeface="Helvetica" panose="020B0604020202020204" pitchFamily="34" charset="0"/>
                <a:ea typeface="+mj-ea"/>
                <a:cs typeface="Helvetica" panose="020B0604020202020204" pitchFamily="34" charset="0"/>
                <a:sym typeface="Helvetica"/>
              </a:endParaRPr>
            </a:p>
            <a:p>
              <a:pPr lvl="0" indent="449262">
                <a:defRPr sz="1800"/>
              </a:pPr>
              <a:r>
                <a:rPr lang="es-MX" sz="1600" b="1" dirty="0" smtClean="0">
                  <a:latin typeface="Helvetica" panose="020B0604020202020204" pitchFamily="34" charset="0"/>
                  <a:ea typeface="+mj-ea"/>
                  <a:cs typeface="Helvetica" panose="020B0604020202020204" pitchFamily="34" charset="0"/>
                  <a:sym typeface="Helvetica"/>
                </a:rPr>
                <a:t>C</a:t>
              </a:r>
              <a:r>
                <a:rPr lang="es-MX" sz="1600" dirty="0" smtClean="0">
                  <a:latin typeface="Helvetica" panose="020B0604020202020204" pitchFamily="34" charset="0"/>
                  <a:ea typeface="+mj-ea"/>
                  <a:cs typeface="Helvetica" panose="020B0604020202020204" pitchFamily="34" charset="0"/>
                  <a:sym typeface="Helvetica"/>
                </a:rPr>
                <a:t>.</a:t>
              </a:r>
            </a:p>
            <a:p>
              <a:pPr lvl="0" indent="449262">
                <a:defRPr sz="1800"/>
              </a:pPr>
              <a:endParaRPr lang="es-MX" sz="1600" dirty="0" smtClean="0">
                <a:latin typeface="Helvetica" panose="020B0604020202020204" pitchFamily="34" charset="0"/>
                <a:ea typeface="+mj-ea"/>
                <a:cs typeface="Helvetica" panose="020B0604020202020204" pitchFamily="34" charset="0"/>
                <a:sym typeface="Helvetica"/>
              </a:endParaRPr>
            </a:p>
            <a:p>
              <a:pPr lvl="0" indent="449262">
                <a:defRPr sz="1800"/>
              </a:pPr>
              <a:endParaRPr lang="es-MX" sz="1600" dirty="0" smtClean="0">
                <a:latin typeface="Helvetica" panose="020B0604020202020204" pitchFamily="34" charset="0"/>
                <a:ea typeface="+mj-ea"/>
                <a:cs typeface="Helvetica" panose="020B0604020202020204" pitchFamily="34" charset="0"/>
                <a:sym typeface="Helvetica"/>
              </a:endParaRPr>
            </a:p>
            <a:p>
              <a:pPr lvl="0" indent="449262">
                <a:defRPr sz="1800"/>
              </a:pPr>
              <a:endParaRPr lang="es-MX" sz="1600" b="1" dirty="0">
                <a:latin typeface="Helvetica" panose="020B0604020202020204" pitchFamily="34" charset="0"/>
                <a:ea typeface="+mj-ea"/>
                <a:cs typeface="Helvetica" panose="020B0604020202020204" pitchFamily="34" charset="0"/>
                <a:sym typeface="Helvetica"/>
              </a:endParaRPr>
            </a:p>
          </p:txBody>
        </p:sp>
        <p:pic>
          <p:nvPicPr>
            <p:cNvPr id="268" name="image16.jpg" descr="http://www.inhs.illinois.edu/resources/virtualbird/teacher/images/L4beaks.jpg"/>
            <p:cNvPicPr/>
            <p:nvPr/>
          </p:nvPicPr>
          <p:blipFill>
            <a:blip r:embed="rId2">
              <a:extLst/>
            </a:blip>
            <a:srcRect l="20256" t="46369" r="53232" b="9449"/>
            <a:stretch>
              <a:fillRect/>
            </a:stretch>
          </p:blipFill>
          <p:spPr>
            <a:xfrm>
              <a:off x="930302" y="586009"/>
              <a:ext cx="738754" cy="692166"/>
            </a:xfrm>
            <a:prstGeom prst="rect">
              <a:avLst/>
            </a:prstGeom>
            <a:ln w="12700" cap="flat">
              <a:noFill/>
              <a:miter lim="400000"/>
            </a:ln>
            <a:effectLst/>
          </p:spPr>
        </p:pic>
        <p:pic>
          <p:nvPicPr>
            <p:cNvPr id="269" name="image7.jpg" descr="https://encrypted-tbn3.gstatic.com/images?q=tbn:ANd9GcSyA9dqLQgnNY0J9rykheYi_7On2RehPvcGs4iPNfaZ0V8crbyNNg"/>
            <p:cNvPicPr/>
            <p:nvPr/>
          </p:nvPicPr>
          <p:blipFill>
            <a:blip r:embed="rId3">
              <a:extLst/>
            </a:blip>
            <a:stretch>
              <a:fillRect/>
            </a:stretch>
          </p:blipFill>
          <p:spPr>
            <a:xfrm rot="21300903">
              <a:off x="885587" y="1324213"/>
              <a:ext cx="1029257" cy="427683"/>
            </a:xfrm>
            <a:prstGeom prst="rect">
              <a:avLst/>
            </a:prstGeom>
            <a:ln w="12700" cap="flat">
              <a:noFill/>
              <a:miter lim="400000"/>
            </a:ln>
            <a:effectLst/>
          </p:spPr>
        </p:pic>
        <p:pic>
          <p:nvPicPr>
            <p:cNvPr id="271" name="image18.png" descr="http://orizens.github.io/oopjs-talk/images/backbone.png"/>
            <p:cNvPicPr/>
            <p:nvPr/>
          </p:nvPicPr>
          <p:blipFill>
            <a:blip r:embed="rId4">
              <a:extLst/>
            </a:blip>
            <a:stretch>
              <a:fillRect/>
            </a:stretch>
          </p:blipFill>
          <p:spPr>
            <a:xfrm>
              <a:off x="869796" y="1864184"/>
              <a:ext cx="738997" cy="717651"/>
            </a:xfrm>
            <a:prstGeom prst="rect">
              <a:avLst/>
            </a:prstGeom>
            <a:ln w="12700" cap="flat">
              <a:noFill/>
              <a:miter lim="400000"/>
            </a:ln>
            <a:effectLst/>
          </p:spPr>
        </p:pic>
      </p:grpSp>
      <p:sp>
        <p:nvSpPr>
          <p:cNvPr id="24" name="Shape 245"/>
          <p:cNvSpPr/>
          <p:nvPr/>
        </p:nvSpPr>
        <p:spPr>
          <a:xfrm>
            <a:off x="367121" y="581187"/>
            <a:ext cx="6546168" cy="2559818"/>
          </a:xfrm>
          <a:prstGeom prst="rect">
            <a:avLst/>
          </a:prstGeom>
          <a:ln w="12700">
            <a:miter lim="400000"/>
          </a:ln>
          <a:extLst>
            <a:ext uri="{C572A759-6A51-4108-AA02-DFA0A04FC94B}">
              <ma14:wrappingTextBoxFlag xmlns="" xmlns:ma14="http://schemas.microsoft.com/office/mac/drawingml/2011/main" val="1"/>
            </a:ext>
          </a:extLst>
        </p:spPr>
        <p:txBody>
          <a:bodyPr lIns="48331" tIns="48331" rIns="48331" bIns="48331">
            <a:spAutoFit/>
          </a:bodyPr>
          <a:lstStyle/>
          <a:p>
            <a:pPr marL="514350" lvl="0" indent="-514350">
              <a:buSzPct val="100000"/>
              <a:defRPr sz="1800"/>
            </a:pPr>
            <a:r>
              <a:rPr lang="es-MX" sz="1600" b="1" dirty="0" smtClean="0">
                <a:latin typeface="Helvetica" panose="020B0604020202020204" pitchFamily="34" charset="0"/>
                <a:ea typeface="+mj-ea"/>
                <a:cs typeface="Helvetica" panose="020B0604020202020204" pitchFamily="34" charset="0"/>
                <a:sym typeface="Helvetica"/>
              </a:rPr>
              <a:t>13.  ¿Qué puedes aprender de </a:t>
            </a:r>
            <a:r>
              <a:rPr lang="es-MX" sz="1600" b="1" u="sng" dirty="0" smtClean="0">
                <a:latin typeface="Helvetica" panose="020B0604020202020204" pitchFamily="34" charset="0"/>
                <a:ea typeface="+mj-ea"/>
                <a:cs typeface="Helvetica" panose="020B0604020202020204" pitchFamily="34" charset="0"/>
                <a:sym typeface="Helvetica"/>
              </a:rPr>
              <a:t>ambos</a:t>
            </a:r>
            <a:r>
              <a:rPr lang="es-MX" sz="1600" b="1" dirty="0" smtClean="0">
                <a:latin typeface="Helvetica" panose="020B0604020202020204" pitchFamily="34" charset="0"/>
                <a:ea typeface="+mj-ea"/>
                <a:cs typeface="Helvetica" panose="020B0604020202020204" pitchFamily="34" charset="0"/>
                <a:sym typeface="Helvetica"/>
              </a:rPr>
              <a:t> textos acerca de las aves que no vuelan? </a:t>
            </a:r>
          </a:p>
          <a:p>
            <a:pPr lvl="0">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38020" lvl="0" indent="-288757">
              <a:buSzPct val="100000"/>
              <a:buFont typeface="Helvetica"/>
              <a:buAutoNum type="alphaUcPeriod"/>
              <a:defRPr sz="1800"/>
            </a:pPr>
            <a:r>
              <a:rPr lang="es-MX" sz="1600" dirty="0" smtClean="0">
                <a:latin typeface="Helvetica" panose="020B0604020202020204" pitchFamily="34" charset="0"/>
                <a:ea typeface="+mj-ea"/>
                <a:cs typeface="Helvetica" panose="020B0604020202020204" pitchFamily="34" charset="0"/>
                <a:sym typeface="Helvetica"/>
              </a:rPr>
              <a:t>Las aves que no vuelan, navegan para encontrar comida.</a:t>
            </a:r>
          </a:p>
          <a:p>
            <a:pPr marL="792162" lvl="0" indent="-342900">
              <a:buSzPct val="100000"/>
              <a:buFont typeface="Helvetica"/>
              <a:buAutoNum type="alphaUcPeriod"/>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38020" lvl="0" indent="-288757">
              <a:buSzPct val="100000"/>
              <a:buFont typeface="Helvetica"/>
              <a:buAutoNum type="alphaUcPeriod" startAt="2"/>
              <a:defRPr sz="1800"/>
            </a:pPr>
            <a:r>
              <a:rPr lang="es-MX" sz="1600" dirty="0" smtClean="0">
                <a:latin typeface="Helvetica" panose="020B0604020202020204" pitchFamily="34" charset="0"/>
                <a:ea typeface="+mj-ea"/>
                <a:cs typeface="Helvetica" panose="020B0604020202020204" pitchFamily="34" charset="0"/>
                <a:sym typeface="Helvetica"/>
              </a:rPr>
              <a:t>Algunas aves que no vuelan, usan sus alas para ventilar y enfriar sus huevos.</a:t>
            </a:r>
          </a:p>
          <a:p>
            <a:pPr marL="792162" lvl="0" indent="-342900">
              <a:buSzPct val="100000"/>
              <a:buFont typeface="Helvetica"/>
              <a:buAutoNum type="alphaUcPeriod" startAt="2"/>
              <a:defRPr sz="1800"/>
            </a:pPr>
            <a:endParaRPr lang="es-MX" sz="1600" dirty="0" smtClean="0">
              <a:latin typeface="Helvetica" panose="020B0604020202020204" pitchFamily="34" charset="0"/>
              <a:ea typeface="+mj-ea"/>
              <a:cs typeface="Helvetica" panose="020B0604020202020204" pitchFamily="34" charset="0"/>
              <a:sym typeface="Helvetica"/>
            </a:endParaRPr>
          </a:p>
          <a:p>
            <a:pPr marL="738020" lvl="0" indent="-288757">
              <a:buSzPct val="100000"/>
              <a:buFont typeface="Helvetica"/>
              <a:buAutoNum type="alphaUcPeriod" startAt="3"/>
              <a:defRPr sz="1800"/>
            </a:pPr>
            <a:r>
              <a:rPr lang="es-MX" sz="1600" dirty="0" smtClean="0">
                <a:latin typeface="Helvetica" panose="020B0604020202020204" pitchFamily="34" charset="0"/>
                <a:ea typeface="+mj-ea"/>
                <a:cs typeface="Helvetica" panose="020B0604020202020204" pitchFamily="34" charset="0"/>
                <a:sym typeface="Helvetica"/>
              </a:rPr>
              <a:t>Algunas aves que no vuelan usan sus alas para nadar.</a:t>
            </a:r>
          </a:p>
          <a:p>
            <a:pPr marL="449262" lvl="0">
              <a:buSzPct val="100000"/>
              <a:defRPr sz="1800"/>
            </a:pPr>
            <a:endParaRPr lang="es-MX" sz="1600" dirty="0" smtClean="0">
              <a:latin typeface="Helvetica" panose="020B0604020202020204" pitchFamily="34" charset="0"/>
              <a:ea typeface="+mj-ea"/>
              <a:cs typeface="Helvetica" panose="020B0604020202020204" pitchFamily="34" charset="0"/>
              <a:sym typeface="Helvetica"/>
            </a:endParaRPr>
          </a:p>
        </p:txBody>
      </p:sp>
      <p:graphicFrame>
        <p:nvGraphicFramePr>
          <p:cNvPr id="253" name="Table 253"/>
          <p:cNvGraphicFramePr/>
          <p:nvPr>
            <p:extLst>
              <p:ext uri="{D42A27DB-BD31-4B8C-83A1-F6EECF244321}">
                <p14:modId xmlns:p14="http://schemas.microsoft.com/office/powerpoint/2010/main" val="1628319708"/>
              </p:ext>
            </p:extLst>
          </p:nvPr>
        </p:nvGraphicFramePr>
        <p:xfrm>
          <a:off x="4114800" y="7864590"/>
          <a:ext cx="2470306" cy="674726"/>
        </p:xfrm>
        <a:graphic>
          <a:graphicData uri="http://schemas.openxmlformats.org/drawingml/2006/table">
            <a:tbl>
              <a:tblPr/>
              <a:tblGrid>
                <a:gridCol w="2470306"/>
              </a:tblGrid>
              <a:tr h="157461">
                <a:tc>
                  <a:txBody>
                    <a:bodyPr/>
                    <a:lstStyle/>
                    <a:p>
                      <a:pPr lvl="0" algn="ctr">
                        <a:lnSpc>
                          <a:spcPct val="115000"/>
                        </a:lnSpc>
                        <a:defRPr sz="1800" b="0" i="0"/>
                      </a:pPr>
                      <a:r>
                        <a:rPr lang="es-MX" sz="800" b="0" i="0" noProof="0" dirty="0" smtClean="0"/>
                        <a:t>Hacia RI.1.9                        DOK 1 - </a:t>
                      </a:r>
                      <a:r>
                        <a:rPr lang="es-MX" sz="800" b="0" i="0" noProof="0" dirty="0" err="1" smtClean="0"/>
                        <a:t>ANo</a:t>
                      </a:r>
                      <a:endParaRPr lang="es-MX" sz="800" b="0" i="0" noProof="0" dirty="0"/>
                    </a:p>
                  </a:txBody>
                  <a:tcPr marL="0" marR="0" marT="0" marB="0" anchor="ctr" horzOverflow="overflow">
                    <a:lnL w="12700">
                      <a:miter lim="400000"/>
                    </a:lnL>
                    <a:lnR w="12700">
                      <a:miter lim="400000"/>
                    </a:lnR>
                    <a:lnT w="12700">
                      <a:miter lim="400000"/>
                    </a:lnT>
                    <a:lnB w="12700">
                      <a:miter lim="400000"/>
                    </a:lnB>
                    <a:solidFill>
                      <a:srgbClr val="FBD4B4"/>
                    </a:solidFill>
                  </a:tcPr>
                </a:tc>
              </a:tr>
              <a:tr h="517265">
                <a:tc>
                  <a:txBody>
                    <a:bodyPr/>
                    <a:lstStyle/>
                    <a:p>
                      <a:pPr marL="52388" lvl="0" indent="0" algn="l">
                        <a:defRPr sz="1800" b="0" i="0"/>
                      </a:pPr>
                      <a:r>
                        <a:rPr lang="es-ES" sz="800" b="0" i="0" noProof="0" dirty="0" smtClean="0"/>
                        <a:t>Identifica características específicas de un texto (títulos, leyendas, etc…) contenidas en las ilustraciones, descripciones o procedimientos con el fin de contestar preguntas sobre un texto. </a:t>
                      </a:r>
                      <a:endParaRPr lang="es-MX" sz="800" b="0" i="0" noProof="0" dirty="0"/>
                    </a:p>
                  </a:txBody>
                  <a:tcPr marL="0" marR="0" marT="0" marB="0" horzOverflow="overflow">
                    <a:lnL w="12700">
                      <a:miter lim="400000"/>
                    </a:lnL>
                    <a:lnR w="12700">
                      <a:miter lim="400000"/>
                    </a:lnR>
                    <a:lnT w="12700">
                      <a:miter lim="400000"/>
                    </a:lnT>
                    <a:lnB w="12700">
                      <a:miter lim="400000"/>
                    </a:lnB>
                    <a:solidFill>
                      <a:srgbClr val="E6E0EC"/>
                    </a:solidFill>
                  </a:tcPr>
                </a:tc>
              </a:tr>
            </a:tbl>
          </a:graphicData>
        </a:graphic>
      </p:graphicFrame>
      <p:sp>
        <p:nvSpPr>
          <p:cNvPr id="254" name="Shape 254"/>
          <p:cNvSpPr>
            <a:spLocks noGrp="1"/>
          </p:cNvSpPr>
          <p:nvPr>
            <p:ph type="sldNum" sz="quarter" idx="4294967295"/>
          </p:nvPr>
        </p:nvSpPr>
        <p:spPr>
          <a:xfrm>
            <a:off x="6249827" y="9144000"/>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35</a:t>
            </a:fld>
            <a:endParaRPr sz="1200" dirty="0">
              <a:solidFill>
                <a:srgbClr val="888888"/>
              </a:solidFill>
            </a:endParaRPr>
          </a:p>
        </p:txBody>
      </p:sp>
      <p:sp>
        <p:nvSpPr>
          <p:cNvPr id="255" name="Shape 255"/>
          <p:cNvSpPr/>
          <p:nvPr/>
        </p:nvSpPr>
        <p:spPr>
          <a:xfrm>
            <a:off x="385996" y="4571999"/>
            <a:ext cx="6319611" cy="1"/>
          </a:xfrm>
          <a:prstGeom prst="line">
            <a:avLst/>
          </a:prstGeom>
          <a:ln w="3175">
            <a:solidFill>
              <a:srgbClr val="4A7EBB"/>
            </a:solidFill>
            <a:prstDash val="lgDashDotDot"/>
          </a:ln>
        </p:spPr>
        <p:txBody>
          <a:bodyPr lIns="0" tIns="0" rIns="0" bIns="0"/>
          <a:lstStyle/>
          <a:p>
            <a:pPr lvl="0" defTabSz="457200">
              <a:defRPr sz="1200">
                <a:latin typeface="+mj-lt"/>
                <a:ea typeface="+mj-ea"/>
                <a:cs typeface="+mj-cs"/>
                <a:sym typeface="Helvetica"/>
              </a:defRPr>
            </a:pPr>
            <a:endParaRPr/>
          </a:p>
        </p:txBody>
      </p:sp>
      <p:graphicFrame>
        <p:nvGraphicFramePr>
          <p:cNvPr id="23" name="Table 236"/>
          <p:cNvGraphicFramePr/>
          <p:nvPr>
            <p:extLst>
              <p:ext uri="{D42A27DB-BD31-4B8C-83A1-F6EECF244321}">
                <p14:modId xmlns:p14="http://schemas.microsoft.com/office/powerpoint/2010/main" val="1275952095"/>
              </p:ext>
            </p:extLst>
          </p:nvPr>
        </p:nvGraphicFramePr>
        <p:xfrm>
          <a:off x="4419600" y="3657600"/>
          <a:ext cx="2354030" cy="457200"/>
        </p:xfrm>
        <a:graphic>
          <a:graphicData uri="http://schemas.openxmlformats.org/drawingml/2006/table">
            <a:tbl>
              <a:tblPr/>
              <a:tblGrid>
                <a:gridCol w="2354030"/>
              </a:tblGrid>
              <a:tr h="168072">
                <a:tc>
                  <a:txBody>
                    <a:bodyPr/>
                    <a:lstStyle/>
                    <a:p>
                      <a:pPr lvl="0" algn="ctr">
                        <a:lnSpc>
                          <a:spcPct val="115000"/>
                        </a:lnSpc>
                        <a:defRPr sz="1800" b="0" i="0"/>
                      </a:pPr>
                      <a:r>
                        <a:rPr lang="es-MX" sz="800" b="0" i="0" noProof="0" dirty="0" smtClean="0"/>
                        <a:t>Hacia RI.1.9                        DOK 2 - Cl</a:t>
                      </a:r>
                      <a:endParaRPr lang="es-MX" sz="800" b="0" i="0" noProof="0" dirty="0"/>
                    </a:p>
                  </a:txBody>
                  <a:tcPr marL="0" marR="0" marT="0" marB="0" anchor="ctr" horzOverflow="overflow">
                    <a:lnL w="12700">
                      <a:miter lim="400000"/>
                    </a:lnL>
                    <a:lnR w="12700">
                      <a:miter lim="400000"/>
                    </a:lnR>
                    <a:lnT w="12700">
                      <a:miter lim="400000"/>
                    </a:lnT>
                    <a:lnB w="12700">
                      <a:miter lim="400000"/>
                    </a:lnB>
                    <a:solidFill>
                      <a:srgbClr val="C6D9F1"/>
                    </a:solidFill>
                  </a:tcPr>
                </a:tc>
              </a:tr>
              <a:tr h="289128">
                <a:tc>
                  <a:txBody>
                    <a:bodyPr/>
                    <a:lstStyle/>
                    <a:p>
                      <a:pPr lvl="0" algn="l">
                        <a:defRPr sz="1800" b="0" i="0"/>
                      </a:pPr>
                      <a:r>
                        <a:rPr lang="es-ES" sz="800" b="0" i="0" noProof="0" dirty="0" smtClean="0"/>
                        <a:t>Practica localizando información de dos textos sobre el mismo tema.</a:t>
                      </a:r>
                      <a:endParaRPr lang="es-MX" sz="800" b="0" i="0" noProof="0" dirty="0"/>
                    </a:p>
                  </a:txBody>
                  <a:tcPr marL="0" marR="0" marT="0" marB="0" horzOverflow="overflow">
                    <a:lnL w="12700">
                      <a:miter lim="400000"/>
                    </a:lnL>
                    <a:lnR w="12700">
                      <a:miter lim="400000"/>
                    </a:lnR>
                    <a:lnT w="12700">
                      <a:miter lim="400000"/>
                    </a:lnT>
                    <a:lnB w="12700">
                      <a:miter lim="400000"/>
                    </a:lnB>
                    <a:solidFill>
                      <a:srgbClr val="E6E0EC"/>
                    </a:solidFill>
                  </a:tcPr>
                </a:tc>
              </a:tr>
            </a:tbl>
          </a:graphicData>
        </a:graphic>
      </p:graphicFrame>
      <p:grpSp>
        <p:nvGrpSpPr>
          <p:cNvPr id="21" name="Group 20"/>
          <p:cNvGrpSpPr/>
          <p:nvPr/>
        </p:nvGrpSpPr>
        <p:grpSpPr>
          <a:xfrm>
            <a:off x="463391" y="1412115"/>
            <a:ext cx="228604" cy="1382148"/>
            <a:chOff x="893903" y="6119438"/>
            <a:chExt cx="228604" cy="1382148"/>
          </a:xfrm>
        </p:grpSpPr>
        <p:sp>
          <p:nvSpPr>
            <p:cNvPr id="22" name="Shape 90"/>
            <p:cNvSpPr/>
            <p:nvPr/>
          </p:nvSpPr>
          <p:spPr>
            <a:xfrm>
              <a:off x="893903" y="727298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9" name="Shape 91"/>
            <p:cNvSpPr/>
            <p:nvPr/>
          </p:nvSpPr>
          <p:spPr>
            <a:xfrm>
              <a:off x="893904" y="611943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30" name="Shape 92"/>
            <p:cNvSpPr/>
            <p:nvPr/>
          </p:nvSpPr>
          <p:spPr>
            <a:xfrm>
              <a:off x="893903" y="658718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31" name="Group 30"/>
          <p:cNvGrpSpPr/>
          <p:nvPr/>
        </p:nvGrpSpPr>
        <p:grpSpPr>
          <a:xfrm>
            <a:off x="639434" y="5681930"/>
            <a:ext cx="228604" cy="1411844"/>
            <a:chOff x="893903" y="6119438"/>
            <a:chExt cx="228604" cy="1411844"/>
          </a:xfrm>
        </p:grpSpPr>
        <p:sp>
          <p:nvSpPr>
            <p:cNvPr id="32" name="Shape 90"/>
            <p:cNvSpPr/>
            <p:nvPr/>
          </p:nvSpPr>
          <p:spPr>
            <a:xfrm>
              <a:off x="893903" y="730268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33" name="Shape 91"/>
            <p:cNvSpPr/>
            <p:nvPr/>
          </p:nvSpPr>
          <p:spPr>
            <a:xfrm>
              <a:off x="893904" y="611943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34" name="Shape 92"/>
            <p:cNvSpPr/>
            <p:nvPr/>
          </p:nvSpPr>
          <p:spPr>
            <a:xfrm>
              <a:off x="893903" y="658718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68225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85506" y="9220200"/>
            <a:ext cx="792480" cy="381000"/>
          </a:xfrm>
        </p:spPr>
        <p:txBody>
          <a:bodyPr/>
          <a:lstStyle/>
          <a:p>
            <a:fld id="{F177B04D-AEB5-43ED-B9BA-B3D1EC9C9067}" type="slidenum">
              <a:rPr lang="es-419" smtClean="0"/>
              <a:pPr/>
              <a:t>36</a:t>
            </a:fld>
            <a:endParaRPr lang="es-419" dirty="0"/>
          </a:p>
        </p:txBody>
      </p:sp>
      <p:graphicFrame>
        <p:nvGraphicFramePr>
          <p:cNvPr id="28" name="Table 27"/>
          <p:cNvGraphicFramePr>
            <a:graphicFrameLocks noGrp="1"/>
          </p:cNvGraphicFramePr>
          <p:nvPr>
            <p:extLst>
              <p:ext uri="{D42A27DB-BD31-4B8C-83A1-F6EECF244321}">
                <p14:modId xmlns:p14="http://schemas.microsoft.com/office/powerpoint/2010/main" val="766943486"/>
              </p:ext>
            </p:extLst>
          </p:nvPr>
        </p:nvGraphicFramePr>
        <p:xfrm>
          <a:off x="228600" y="457200"/>
          <a:ext cx="6781800" cy="5369899"/>
        </p:xfrm>
        <a:graphic>
          <a:graphicData uri="http://schemas.openxmlformats.org/drawingml/2006/table">
            <a:tbl>
              <a:tblPr firstRow="1" bandRow="1">
                <a:tableStyleId>{5940675A-B579-460E-94D1-54222C63F5DA}</a:tableStyleId>
              </a:tblPr>
              <a:tblGrid>
                <a:gridCol w="1905000"/>
                <a:gridCol w="4876800"/>
              </a:tblGrid>
              <a:tr h="304800">
                <a:tc gridSpan="2">
                  <a:txBody>
                    <a:bodyPr/>
                    <a:lstStyle/>
                    <a:p>
                      <a:pPr marL="461963" lvl="0" indent="-344488" defTabSz="914400" fontAlgn="base">
                        <a:spcBef>
                          <a:spcPct val="0"/>
                        </a:spcBef>
                        <a:spcAft>
                          <a:spcPct val="0"/>
                        </a:spcAft>
                        <a:buNone/>
                      </a:pPr>
                      <a:r>
                        <a:rPr lang="es-419" sz="1600" b="1" i="0" baseline="0" noProof="0" dirty="0" smtClean="0">
                          <a:solidFill>
                            <a:schemeClr val="tx1"/>
                          </a:solidFill>
                          <a:latin typeface="Helvetica" panose="020B0604020202020204" pitchFamily="34" charset="0"/>
                          <a:cs typeface="Helvetica" panose="020B0604020202020204" pitchFamily="34" charset="0"/>
                        </a:rPr>
                        <a:t>15.  Basado en el texto </a:t>
                      </a:r>
                      <a:r>
                        <a:rPr lang="es-419" sz="1600" b="0" i="1" u="none" baseline="0" noProof="0" dirty="0" smtClean="0">
                          <a:solidFill>
                            <a:schemeClr val="tx1"/>
                          </a:solidFill>
                          <a:latin typeface="Helvetica" panose="020B0604020202020204" pitchFamily="34" charset="0"/>
                          <a:cs typeface="Helvetica" panose="020B0604020202020204" pitchFamily="34" charset="0"/>
                        </a:rPr>
                        <a:t>¿Qué caracteriza a un ave?, </a:t>
                      </a:r>
                      <a:r>
                        <a:rPr lang="es-419" sz="1600" b="1" i="0" u="none" baseline="0" noProof="0" dirty="0" smtClean="0">
                          <a:solidFill>
                            <a:schemeClr val="tx1"/>
                          </a:solidFill>
                          <a:latin typeface="Helvetica" panose="020B0604020202020204" pitchFamily="34" charset="0"/>
                          <a:cs typeface="Helvetica" panose="020B0604020202020204" pitchFamily="34" charset="0"/>
                        </a:rPr>
                        <a:t>haz un dibujo de lo que tienen todas las aves y escribe datos sobre cada dibujo</a:t>
                      </a:r>
                      <a:r>
                        <a:rPr lang="es-419" sz="1600" b="1" i="0" baseline="0" noProof="0" dirty="0" smtClean="0">
                          <a:solidFill>
                            <a:schemeClr val="tx1"/>
                          </a:solidFill>
                          <a:latin typeface="Helvetica" panose="020B0604020202020204" pitchFamily="34" charset="0"/>
                          <a:cs typeface="Helvetica" panose="020B0604020202020204" pitchFamily="34" charset="0"/>
                        </a:rPr>
                        <a:t>.</a:t>
                      </a:r>
                      <a:endParaRPr lang="es-419" sz="1600" i="1" noProof="0" dirty="0" smtClean="0">
                        <a:solidFill>
                          <a:schemeClr val="tx1"/>
                        </a:solidFill>
                        <a:latin typeface="Helvetica" panose="020B0604020202020204" pitchFamily="34" charset="0"/>
                        <a:cs typeface="Helvetica" panose="020B0604020202020204" pitchFamily="34" charset="0"/>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95563">
                <a:tc>
                  <a:txBody>
                    <a:bodyPr/>
                    <a:lstStyle/>
                    <a:p>
                      <a:pPr algn="ctr"/>
                      <a:r>
                        <a:rPr lang="es-419" sz="1600" b="1" noProof="0" dirty="0" smtClean="0">
                          <a:solidFill>
                            <a:schemeClr val="tx1"/>
                          </a:solidFill>
                          <a:latin typeface="Helvetica" panose="020B0604020202020204" pitchFamily="34" charset="0"/>
                          <a:cs typeface="Helvetica" panose="020B0604020202020204" pitchFamily="34" charset="0"/>
                        </a:rPr>
                        <a:t>Dibujo</a:t>
                      </a:r>
                      <a:endParaRPr lang="es-419" sz="1600" b="1" noProof="0" dirty="0">
                        <a:solidFill>
                          <a:schemeClr val="tx1"/>
                        </a:solidFill>
                        <a:latin typeface="Helvetica" panose="020B0604020202020204" pitchFamily="34" charset="0"/>
                        <a:cs typeface="Helvetica" panose="020B0604020202020204" pitchFamily="34" charset="0"/>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419" sz="1600" b="1" noProof="0" dirty="0" smtClean="0">
                          <a:solidFill>
                            <a:schemeClr val="tx1"/>
                          </a:solidFill>
                          <a:latin typeface="Helvetica" panose="020B0604020202020204" pitchFamily="34" charset="0"/>
                          <a:cs typeface="Helvetica" panose="020B0604020202020204" pitchFamily="34" charset="0"/>
                        </a:rPr>
                        <a:t>Datos </a:t>
                      </a:r>
                      <a:endParaRPr lang="es-419" sz="1600" b="1" noProof="0" dirty="0">
                        <a:solidFill>
                          <a:schemeClr val="tx1"/>
                        </a:solidFill>
                        <a:latin typeface="Helvetica" panose="020B0604020202020204" pitchFamily="34" charset="0"/>
                        <a:cs typeface="Helvetica" panose="020B0604020202020204" pitchFamily="34" charset="0"/>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563">
                <a:tc>
                  <a:txBody>
                    <a:bodyPr/>
                    <a:lstStyle/>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9980075"/>
              </p:ext>
            </p:extLst>
          </p:nvPr>
        </p:nvGraphicFramePr>
        <p:xfrm>
          <a:off x="4724400" y="6172200"/>
          <a:ext cx="1997075" cy="579437"/>
        </p:xfrm>
        <a:graphic>
          <a:graphicData uri="http://schemas.openxmlformats.org/drawingml/2006/table">
            <a:tbl>
              <a:tblPr/>
              <a:tblGrid>
                <a:gridCol w="1997075"/>
              </a:tblGrid>
              <a:tr h="122237">
                <a:tc>
                  <a:txBody>
                    <a:bodyPr/>
                    <a:lstStyle/>
                    <a:p>
                      <a:pPr marL="0" marR="0" algn="ctr">
                        <a:lnSpc>
                          <a:spcPct val="115000"/>
                        </a:lnSpc>
                        <a:spcBef>
                          <a:spcPts val="0"/>
                        </a:spcBef>
                        <a:spcAft>
                          <a:spcPts val="0"/>
                        </a:spcAft>
                      </a:pPr>
                      <a:r>
                        <a:rPr lang="en-US" sz="800" b="0" i="0" dirty="0" err="1" smtClean="0">
                          <a:solidFill>
                            <a:srgbClr val="000000"/>
                          </a:solidFill>
                          <a:latin typeface="+mn-lt"/>
                          <a:ea typeface="Times New Roman"/>
                          <a:cs typeface="Times New Roman"/>
                        </a:rPr>
                        <a:t>Hacia</a:t>
                      </a:r>
                      <a:r>
                        <a:rPr lang="en-US" sz="800" b="0" i="0" dirty="0" smtClean="0">
                          <a:solidFill>
                            <a:srgbClr val="000000"/>
                          </a:solidFill>
                          <a:latin typeface="+mn-lt"/>
                          <a:ea typeface="Times New Roman"/>
                          <a:cs typeface="Times New Roman"/>
                        </a:rPr>
                        <a:t> RI.1.6                         DOK </a:t>
                      </a:r>
                      <a:r>
                        <a:rPr lang="en-US" sz="800" b="0" i="0" dirty="0">
                          <a:solidFill>
                            <a:srgbClr val="000000"/>
                          </a:solidFill>
                          <a:latin typeface="+mn-lt"/>
                          <a:ea typeface="Times New Roman"/>
                          <a:cs typeface="Times New Roman"/>
                        </a:rPr>
                        <a:t>2 – </a:t>
                      </a:r>
                      <a:r>
                        <a:rPr lang="en-US" sz="800" b="0" i="0" dirty="0" err="1">
                          <a:solidFill>
                            <a:srgbClr val="000000"/>
                          </a:solidFill>
                          <a:latin typeface="+mn-lt"/>
                          <a:ea typeface="Times New Roman"/>
                          <a:cs typeface="Times New Roman"/>
                        </a:rPr>
                        <a:t>APn</a:t>
                      </a:r>
                      <a:endParaRPr lang="en-US" sz="800" b="0" i="0" dirty="0">
                        <a:latin typeface="+mn-lt"/>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r>
              <a:tr h="447420">
                <a:tc>
                  <a:txBody>
                    <a:bodyPr/>
                    <a:lstStyle/>
                    <a:p>
                      <a:pPr marL="0" marR="0" algn="l">
                        <a:lnSpc>
                          <a:spcPct val="115000"/>
                        </a:lnSpc>
                        <a:spcBef>
                          <a:spcPts val="0"/>
                        </a:spcBef>
                        <a:spcAft>
                          <a:spcPts val="0"/>
                        </a:spcAft>
                      </a:pPr>
                      <a:r>
                        <a:rPr lang="es-ES" sz="800" b="0" i="0" dirty="0" smtClean="0">
                          <a:solidFill>
                            <a:srgbClr val="000000"/>
                          </a:solidFill>
                          <a:latin typeface="+mn-lt"/>
                          <a:ea typeface="Times New Roman"/>
                          <a:cs typeface="Times New Roman"/>
                        </a:rPr>
                        <a:t>Obtiene (selecciona la fuente de información precisa para…) información basada en el texto e ilustraciones. </a:t>
                      </a:r>
                      <a:endParaRPr lang="en-US" sz="800" b="0" i="0" dirty="0">
                        <a:latin typeface="+mn-lt"/>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66493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02440086"/>
              </p:ext>
            </p:extLst>
          </p:nvPr>
        </p:nvGraphicFramePr>
        <p:xfrm>
          <a:off x="381000" y="533400"/>
          <a:ext cx="6781800" cy="6918960"/>
        </p:xfrm>
        <a:graphic>
          <a:graphicData uri="http://schemas.openxmlformats.org/drawingml/2006/table">
            <a:tbl>
              <a:tblPr firstRow="1" bandRow="1">
                <a:tableStyleId>{5C22544A-7EE6-4342-B048-85BDC9FD1C3A}</a:tableStyleId>
              </a:tblPr>
              <a:tblGrid>
                <a:gridCol w="6781800"/>
              </a:tblGrid>
              <a:tr h="370840">
                <a:tc>
                  <a:txBody>
                    <a:bodyPr/>
                    <a:lstStyle/>
                    <a:p>
                      <a:r>
                        <a:rPr lang="es-ES" sz="1200" b="0" i="1" dirty="0" smtClean="0">
                          <a:solidFill>
                            <a:schemeClr val="tx1"/>
                          </a:solidFill>
                        </a:rPr>
                        <a:t>Maestros: Aunque esto se puede hacer con un diagrama </a:t>
                      </a:r>
                      <a:r>
                        <a:rPr lang="es-ES" sz="1200" b="0" i="1" dirty="0" err="1" smtClean="0">
                          <a:solidFill>
                            <a:schemeClr val="tx1"/>
                          </a:solidFill>
                        </a:rPr>
                        <a:t>Venn</a:t>
                      </a:r>
                      <a:r>
                        <a:rPr lang="es-ES" sz="1200" b="0" i="1" dirty="0" smtClean="0">
                          <a:solidFill>
                            <a:schemeClr val="tx1"/>
                          </a:solidFill>
                        </a:rPr>
                        <a:t>, por favor conceda tiempo a los estudiantes  para escribir la</a:t>
                      </a:r>
                      <a:r>
                        <a:rPr lang="es-ES" sz="1200" b="0" i="1" baseline="0" dirty="0" smtClean="0">
                          <a:solidFill>
                            <a:schemeClr val="tx1"/>
                          </a:solidFill>
                        </a:rPr>
                        <a:t> respuesta </a:t>
                      </a:r>
                      <a:r>
                        <a:rPr lang="es-ES" sz="1200" b="0" i="1" dirty="0" smtClean="0">
                          <a:solidFill>
                            <a:schemeClr val="tx1"/>
                          </a:solidFill>
                        </a:rPr>
                        <a:t>en forma de párrafo para practicar. Informe a los estudiantes que no tienen que incluir todos los detalles ya que hay muchos, pero sí tiene que mencionar suficientes detalles para demostrar que entienden lo que significa diferencia y semejanza (igual).</a:t>
                      </a:r>
                      <a:endParaRPr lang="en-US" sz="12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461963" marR="0" lvl="0" indent="-461963" algn="l" defTabSz="966612"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Helvetica" panose="020B0604020202020204" pitchFamily="34" charset="0"/>
                          <a:cs typeface="Helvetica" panose="020B0604020202020204" pitchFamily="34" charset="0"/>
                        </a:rPr>
                        <a:t>16</a:t>
                      </a:r>
                      <a:r>
                        <a:rPr lang="es-PR" sz="1600" b="1" noProof="0" dirty="0" smtClean="0">
                          <a:solidFill>
                            <a:schemeClr val="tx1"/>
                          </a:solidFill>
                          <a:latin typeface="Helvetica" panose="020B0604020202020204" pitchFamily="34" charset="0"/>
                          <a:cs typeface="Helvetica" panose="020B0604020202020204" pitchFamily="34" charset="0"/>
                        </a:rPr>
                        <a:t>.   ¿Cómo la información en los 2 </a:t>
                      </a:r>
                      <a:r>
                        <a:rPr lang="es-PR" sz="1600" b="1" baseline="0" noProof="0" dirty="0" smtClean="0">
                          <a:solidFill>
                            <a:schemeClr val="tx1"/>
                          </a:solidFill>
                          <a:latin typeface="Helvetica" panose="020B0604020202020204" pitchFamily="34" charset="0"/>
                          <a:cs typeface="Helvetica" panose="020B0604020202020204" pitchFamily="34" charset="0"/>
                        </a:rPr>
                        <a:t>textos,</a:t>
                      </a:r>
                      <a:r>
                        <a:rPr lang="es-PR" sz="1600" b="1" noProof="0" dirty="0" smtClean="0">
                          <a:solidFill>
                            <a:schemeClr val="tx1"/>
                          </a:solidFill>
                          <a:latin typeface="Helvetica" panose="020B0604020202020204" pitchFamily="34" charset="0"/>
                          <a:cs typeface="Helvetica" panose="020B0604020202020204" pitchFamily="34" charset="0"/>
                        </a:rPr>
                        <a:t> </a:t>
                      </a:r>
                      <a:r>
                        <a:rPr lang="es-PR" sz="1600" b="0" i="1" u="none" noProof="0" dirty="0" smtClean="0">
                          <a:solidFill>
                            <a:schemeClr val="tx1"/>
                          </a:solidFill>
                          <a:latin typeface="Helvetica" panose="020B0604020202020204" pitchFamily="34" charset="0"/>
                          <a:cs typeface="Helvetica" panose="020B0604020202020204" pitchFamily="34" charset="0"/>
                        </a:rPr>
                        <a:t>¿Qué caracteriza a un ave?</a:t>
                      </a:r>
                      <a:r>
                        <a:rPr lang="es-PR" sz="1600" b="0" i="1" u="none" baseline="0" noProof="0" dirty="0" smtClean="0">
                          <a:solidFill>
                            <a:schemeClr val="tx1"/>
                          </a:solidFill>
                          <a:latin typeface="Helvetica" panose="020B0604020202020204" pitchFamily="34" charset="0"/>
                          <a:cs typeface="Helvetica" panose="020B0604020202020204" pitchFamily="34" charset="0"/>
                        </a:rPr>
                        <a:t> </a:t>
                      </a:r>
                      <a:r>
                        <a:rPr lang="es-PR" sz="1600" b="1" i="1" u="none" baseline="0" noProof="0" dirty="0" smtClean="0">
                          <a:solidFill>
                            <a:schemeClr val="tx1"/>
                          </a:solidFill>
                          <a:latin typeface="Helvetica" panose="020B0604020202020204" pitchFamily="34" charset="0"/>
                          <a:cs typeface="Helvetica" panose="020B0604020202020204" pitchFamily="34" charset="0"/>
                        </a:rPr>
                        <a:t>y</a:t>
                      </a:r>
                      <a:r>
                        <a:rPr lang="es-PR" sz="1600" b="0" i="1" u="none" noProof="0" dirty="0" smtClean="0">
                          <a:solidFill>
                            <a:schemeClr val="tx1"/>
                          </a:solidFill>
                          <a:latin typeface="Helvetica" panose="020B0604020202020204" pitchFamily="34" charset="0"/>
                          <a:cs typeface="Helvetica" panose="020B0604020202020204" pitchFamily="34" charset="0"/>
                        </a:rPr>
                        <a:t> ¿Pueden volar todas las aves?,</a:t>
                      </a:r>
                      <a:r>
                        <a:rPr lang="es-PR" sz="1600" b="1" i="1" u="none" noProof="0" dirty="0" smtClean="0">
                          <a:solidFill>
                            <a:schemeClr val="tx1"/>
                          </a:solidFill>
                          <a:latin typeface="Helvetica" panose="020B0604020202020204" pitchFamily="34" charset="0"/>
                          <a:cs typeface="Helvetica" panose="020B0604020202020204" pitchFamily="34" charset="0"/>
                        </a:rPr>
                        <a:t> </a:t>
                      </a:r>
                      <a:r>
                        <a:rPr lang="es-PR" sz="1600" b="1" i="0" u="none" noProof="0" dirty="0" smtClean="0">
                          <a:solidFill>
                            <a:schemeClr val="tx1"/>
                          </a:solidFill>
                          <a:latin typeface="Helvetica" panose="020B0604020202020204" pitchFamily="34" charset="0"/>
                          <a:cs typeface="Helvetica" panose="020B0604020202020204" pitchFamily="34" charset="0"/>
                        </a:rPr>
                        <a:t>es igual y diferente?</a:t>
                      </a:r>
                      <a:endParaRPr lang="es-PR" sz="1600" b="1" i="1" u="sng" noProof="0" dirty="0" smtClean="0">
                        <a:solidFill>
                          <a:schemeClr val="tx1"/>
                        </a:solidFill>
                        <a:latin typeface="Helvetica" panose="020B0604020202020204" pitchFamily="34" charset="0"/>
                        <a:cs typeface="Helvetica" panose="020B0604020202020204" pitchFamily="34" charset="0"/>
                      </a:endParaRPr>
                    </a:p>
                    <a:p>
                      <a:pPr marL="461963" marR="0" lvl="0" indent="-461963" algn="l" defTabSz="966612" rtl="0" eaLnBrk="1" fontAlgn="auto" latinLnBrk="0" hangingPunct="1">
                        <a:lnSpc>
                          <a:spcPct val="100000"/>
                        </a:lnSpc>
                        <a:spcBef>
                          <a:spcPts val="0"/>
                        </a:spcBef>
                        <a:spcAft>
                          <a:spcPts val="0"/>
                        </a:spcAft>
                        <a:buClrTx/>
                        <a:buSzTx/>
                        <a:buFontTx/>
                        <a:buNone/>
                        <a:tabLst/>
                        <a:defRPr/>
                      </a:pPr>
                      <a:r>
                        <a:rPr lang="en-US" sz="1600" b="1" i="1" u="none" baseline="0" dirty="0" smtClean="0">
                          <a:solidFill>
                            <a:schemeClr val="tx1"/>
                          </a:solidFill>
                          <a:latin typeface="Helvetica" panose="020B0604020202020204" pitchFamily="34" charset="0"/>
                          <a:cs typeface="Helvetica" panose="020B0604020202020204" pitchFamily="34" charset="0"/>
                        </a:rPr>
                        <a:t> </a:t>
                      </a:r>
                      <a:endParaRPr lang="en-US" sz="1600" b="1" i="1" u="sng" dirty="0" smtClean="0">
                        <a:solidFill>
                          <a:schemeClr val="tx1"/>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117475" marR="0" lvl="0" indent="0" algn="l" defTabSz="914400" eaLnBrk="1" fontAlgn="auto" latinLnBrk="0" hangingPunct="1">
                        <a:lnSpc>
                          <a:spcPct val="100000"/>
                        </a:lnSpc>
                        <a:spcBef>
                          <a:spcPts val="0"/>
                        </a:spcBef>
                        <a:spcAft>
                          <a:spcPts val="0"/>
                        </a:spcAft>
                        <a:buClrTx/>
                        <a:buSzPct val="100000"/>
                        <a:buFontTx/>
                        <a:buNone/>
                        <a:tabLst/>
                        <a:defRPr sz="1800" b="0" i="0"/>
                      </a:pPr>
                      <a:endParaRPr kumimoji="0" lang="es-MX" sz="1600" b="1" i="0" u="none" strike="noStrike" kern="0" cap="none" spc="0" normalizeH="0" baseline="0" noProof="0" dirty="0" smtClean="0">
                        <a:ln>
                          <a:noFill/>
                        </a:ln>
                        <a:solidFill>
                          <a:srgbClr val="000000"/>
                        </a:solidFill>
                        <a:effectLst/>
                        <a:uLnTx/>
                        <a:uFillTx/>
                        <a:latin typeface="Helvetica" panose="020B0604020202020204" pitchFamily="34" charset="0"/>
                        <a:ea typeface="Calibri"/>
                        <a:cs typeface="Helvetica" panose="020B0604020202020204" pitchFamily="34" charset="0"/>
                        <a:sym typeface="Helvetica"/>
                      </a:endParaRPr>
                    </a:p>
                    <a:p>
                      <a:pPr marL="117475" marR="0" lvl="0" indent="0" algn="l" defTabSz="914400" eaLnBrk="1" fontAlgn="auto" latinLnBrk="0" hangingPunct="1">
                        <a:lnSpc>
                          <a:spcPct val="100000"/>
                        </a:lnSpc>
                        <a:spcBef>
                          <a:spcPts val="0"/>
                        </a:spcBef>
                        <a:spcAft>
                          <a:spcPts val="0"/>
                        </a:spcAft>
                        <a:buClrTx/>
                        <a:buSzPct val="100000"/>
                        <a:buFontTx/>
                        <a:buNone/>
                        <a:tabLst>
                          <a:tab pos="3600450" algn="l"/>
                        </a:tabLst>
                        <a:defRPr sz="1800" b="0" i="0"/>
                      </a:pPr>
                      <a:endParaRPr kumimoji="0" lang="es-MX" sz="1600" b="1" i="0" u="none" strike="noStrike" kern="0" cap="none" spc="0" normalizeH="0" baseline="0" noProof="0" dirty="0" smtClean="0">
                        <a:ln>
                          <a:noFill/>
                        </a:ln>
                        <a:solidFill>
                          <a:srgbClr val="000000"/>
                        </a:solidFill>
                        <a:effectLst/>
                        <a:uLnTx/>
                        <a:uFillTx/>
                        <a:latin typeface="Helvetica" panose="020B0604020202020204" pitchFamily="34" charset="0"/>
                        <a:ea typeface="Calibri"/>
                        <a:cs typeface="Helvetica" panose="020B0604020202020204" pitchFamily="34" charset="0"/>
                        <a:sym typeface="Helvetic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endParaRPr lang="en-US" dirty="0" smtClean="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51517847"/>
              </p:ext>
            </p:extLst>
          </p:nvPr>
        </p:nvGraphicFramePr>
        <p:xfrm>
          <a:off x="4648200" y="7620000"/>
          <a:ext cx="2149475" cy="768405"/>
        </p:xfrm>
        <a:graphic>
          <a:graphicData uri="http://schemas.openxmlformats.org/drawingml/2006/table">
            <a:tbl>
              <a:tblPr/>
              <a:tblGrid>
                <a:gridCol w="2149475"/>
              </a:tblGrid>
              <a:tr h="125612">
                <a:tc>
                  <a:txBody>
                    <a:bodyPr/>
                    <a:lstStyle/>
                    <a:p>
                      <a:pPr marL="0" marR="0" algn="ctr">
                        <a:lnSpc>
                          <a:spcPct val="115000"/>
                        </a:lnSpc>
                        <a:spcBef>
                          <a:spcPts val="0"/>
                        </a:spcBef>
                        <a:spcAft>
                          <a:spcPts val="0"/>
                        </a:spcAft>
                      </a:pPr>
                      <a:r>
                        <a:rPr lang="en-US" sz="800" b="0" i="0" dirty="0" err="1" smtClean="0">
                          <a:solidFill>
                            <a:srgbClr val="000000"/>
                          </a:solidFill>
                          <a:latin typeface="+mj-lt"/>
                          <a:ea typeface="Times New Roman"/>
                          <a:cs typeface="Times New Roman"/>
                        </a:rPr>
                        <a:t>Hacia</a:t>
                      </a:r>
                      <a:r>
                        <a:rPr lang="en-US" sz="800" b="0" i="0" dirty="0" smtClean="0">
                          <a:solidFill>
                            <a:srgbClr val="000000"/>
                          </a:solidFill>
                          <a:latin typeface="+mj-lt"/>
                          <a:ea typeface="Times New Roman"/>
                          <a:cs typeface="Times New Roman"/>
                        </a:rPr>
                        <a:t> RI.1.9     DOK </a:t>
                      </a:r>
                      <a:r>
                        <a:rPr lang="en-US" sz="800" b="0" i="0" dirty="0">
                          <a:solidFill>
                            <a:srgbClr val="000000"/>
                          </a:solidFill>
                          <a:latin typeface="+mj-lt"/>
                          <a:ea typeface="Times New Roman"/>
                          <a:cs typeface="Times New Roman"/>
                        </a:rPr>
                        <a:t>3 - </a:t>
                      </a:r>
                      <a:r>
                        <a:rPr lang="en-US" sz="800" b="0" i="0" dirty="0" err="1">
                          <a:solidFill>
                            <a:srgbClr val="000000"/>
                          </a:solidFill>
                          <a:latin typeface="+mj-lt"/>
                          <a:ea typeface="Times New Roman"/>
                          <a:cs typeface="Times New Roman"/>
                        </a:rPr>
                        <a:t>ANy</a:t>
                      </a:r>
                      <a:endParaRPr lang="en-US" sz="800" b="0" i="0" dirty="0">
                        <a:latin typeface="+mj-lt"/>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36388">
                <a:tc>
                  <a:txBody>
                    <a:bodyPr/>
                    <a:lstStyle/>
                    <a:p>
                      <a:pPr marL="0" marR="0" algn="l">
                        <a:lnSpc>
                          <a:spcPct val="115000"/>
                        </a:lnSpc>
                        <a:spcBef>
                          <a:spcPts val="0"/>
                        </a:spcBef>
                        <a:spcAft>
                          <a:spcPts val="0"/>
                        </a:spcAft>
                      </a:pPr>
                      <a:r>
                        <a:rPr lang="es-ES" sz="800" b="0" i="0" dirty="0" smtClean="0">
                          <a:solidFill>
                            <a:srgbClr val="000000"/>
                          </a:solidFill>
                          <a:latin typeface="+mj-lt"/>
                          <a:ea typeface="Times New Roman"/>
                          <a:cs typeface="Times New Roman"/>
                        </a:rPr>
                        <a:t>Analiza la información similar y las diferencias en dos textos nuevos sobre el mismo tema  (organizadores gráficos, contestar una pregunta, escribir un discurso ,</a:t>
                      </a:r>
                      <a:r>
                        <a:rPr lang="es-ES" sz="800" b="0" i="0" baseline="0" dirty="0" smtClean="0">
                          <a:solidFill>
                            <a:srgbClr val="000000"/>
                          </a:solidFill>
                          <a:latin typeface="+mj-lt"/>
                          <a:ea typeface="Times New Roman"/>
                          <a:cs typeface="Times New Roman"/>
                        </a:rPr>
                        <a:t> </a:t>
                      </a:r>
                      <a:r>
                        <a:rPr lang="es-ES" sz="800" b="0" i="0" dirty="0" smtClean="0">
                          <a:solidFill>
                            <a:srgbClr val="000000"/>
                          </a:solidFill>
                          <a:latin typeface="+mj-lt"/>
                          <a:ea typeface="Times New Roman"/>
                          <a:cs typeface="Times New Roman"/>
                        </a:rPr>
                        <a:t>discusiones, etc…). </a:t>
                      </a:r>
                      <a:endParaRPr lang="en-US" sz="800" b="0" i="0" dirty="0" smtClean="0">
                        <a:solidFill>
                          <a:srgbClr val="000000"/>
                        </a:solidFill>
                        <a:latin typeface="+mj-lt"/>
                        <a:ea typeface="Times New Roman"/>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195605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595717065"/>
              </p:ext>
            </p:extLst>
          </p:nvPr>
        </p:nvGraphicFramePr>
        <p:xfrm>
          <a:off x="315063" y="381000"/>
          <a:ext cx="6629400" cy="7811377"/>
        </p:xfrm>
        <a:graphic>
          <a:graphicData uri="http://schemas.openxmlformats.org/drawingml/2006/table">
            <a:tbl>
              <a:tblPr firstRow="1" bandRow="1">
                <a:tableStyleId>{5940675A-B579-460E-94D1-54222C63F5DA}</a:tableStyleId>
              </a:tblPr>
              <a:tblGrid>
                <a:gridCol w="6629400"/>
              </a:tblGrid>
              <a:tr h="2049776">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17.  </a:t>
                      </a:r>
                      <a:r>
                        <a:rPr lang="es-419" sz="1600" b="1" noProof="0" dirty="0" smtClean="0">
                          <a:solidFill>
                            <a:schemeClr val="tx1"/>
                          </a:solidFill>
                          <a:latin typeface="Helvetica" panose="020B0604020202020204" pitchFamily="34" charset="0"/>
                          <a:cs typeface="Helvetica" panose="020B0604020202020204" pitchFamily="34" charset="0"/>
                        </a:rPr>
                        <a:t>Lee el final del cuento </a:t>
                      </a:r>
                      <a:r>
                        <a:rPr lang="es-419" sz="1600" b="0" i="1" u="none" noProof="0" dirty="0" smtClean="0">
                          <a:solidFill>
                            <a:schemeClr val="tx1"/>
                          </a:solidFill>
                          <a:latin typeface="Helvetica" panose="020B0604020202020204" pitchFamily="34" charset="0"/>
                          <a:cs typeface="Helvetica" panose="020B0604020202020204" pitchFamily="34" charset="0"/>
                        </a:rPr>
                        <a:t>El petirrojo hambriento</a:t>
                      </a:r>
                      <a:r>
                        <a:rPr lang="es-419" sz="1600" b="0" i="1" u="none" baseline="0" noProof="0" dirty="0" smtClean="0">
                          <a:solidFill>
                            <a:schemeClr val="tx1"/>
                          </a:solidFill>
                          <a:latin typeface="Helvetica" panose="020B0604020202020204" pitchFamily="34" charset="0"/>
                          <a:cs typeface="Helvetica" panose="020B0604020202020204" pitchFamily="34" charset="0"/>
                        </a:rPr>
                        <a:t> </a:t>
                      </a:r>
                      <a:r>
                        <a:rPr lang="es-419" sz="1600" b="1" baseline="0" noProof="0" dirty="0" smtClean="0">
                          <a:solidFill>
                            <a:schemeClr val="tx1"/>
                          </a:solidFill>
                          <a:latin typeface="Helvetica" panose="020B0604020202020204" pitchFamily="34" charset="0"/>
                          <a:cs typeface="Helvetica" panose="020B0604020202020204" pitchFamily="34" charset="0"/>
                        </a:rPr>
                        <a:t>.  Falta la primera parte del cuento.  Escribe la primera parte del cuento.</a:t>
                      </a:r>
                      <a:endParaRPr lang="es-419" sz="1600" b="1" noProof="0" dirty="0" smtClean="0">
                        <a:solidFill>
                          <a:schemeClr val="tx1"/>
                        </a:solidFill>
                        <a:latin typeface="Helvetica" panose="020B0604020202020204" pitchFamily="34" charset="0"/>
                        <a:cs typeface="Helvetica" panose="020B0604020202020204" pitchFamily="34" charset="0"/>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419" sz="1600" b="1" i="0" u="sng" kern="1200" noProof="0" dirty="0" smtClean="0">
                        <a:solidFill>
                          <a:schemeClr val="tx1"/>
                        </a:solidFill>
                        <a:effectLst/>
                        <a:latin typeface="Helvetica" panose="020B0604020202020204" pitchFamily="34" charset="0"/>
                        <a:ea typeface="Times New Roman"/>
                        <a:cs typeface="Helvetica" panose="020B0604020202020204" pitchFamily="34" charset="0"/>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1600" b="1" i="0" u="sng" kern="1200" noProof="0" dirty="0" smtClean="0">
                          <a:solidFill>
                            <a:schemeClr val="tx1"/>
                          </a:solidFill>
                          <a:effectLst/>
                          <a:latin typeface="Helvetica" panose="020B0604020202020204" pitchFamily="34" charset="0"/>
                          <a:ea typeface="Times New Roman"/>
                          <a:cs typeface="Helvetica" panose="020B0604020202020204" pitchFamily="34" charset="0"/>
                        </a:rPr>
                        <a:t>El petirrojo hambriento </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s-419" sz="800" b="1" i="0" kern="1200" noProof="0" dirty="0" smtClean="0">
                          <a:solidFill>
                            <a:schemeClr val="tx1"/>
                          </a:solidFill>
                          <a:effectLst/>
                          <a:latin typeface="Helvetica" panose="020B0604020202020204" pitchFamily="34" charset="0"/>
                          <a:ea typeface="Times New Roman"/>
                          <a:cs typeface="Helvetica" panose="020B0604020202020204" pitchFamily="34" charset="0"/>
                        </a:rPr>
                        <a:t>       </a:t>
                      </a:r>
                      <a:r>
                        <a:rPr lang="es-419" sz="1600" b="0" i="0" kern="1200" noProof="0" dirty="0" smtClean="0">
                          <a:solidFill>
                            <a:schemeClr val="tx1"/>
                          </a:solidFill>
                          <a:effectLst/>
                          <a:latin typeface="Helvetica" panose="020B0604020202020204" pitchFamily="34" charset="0"/>
                          <a:ea typeface="Times New Roman"/>
                          <a:cs typeface="Helvetica" panose="020B0604020202020204" pitchFamily="34" charset="0"/>
                        </a:rPr>
                        <a:t>     </a:t>
                      </a:r>
                      <a:r>
                        <a:rPr lang="es-419" sz="1600" b="0" i="0" kern="1200" baseline="0" noProof="0" dirty="0" smtClean="0">
                          <a:solidFill>
                            <a:schemeClr val="tx1"/>
                          </a:solidFill>
                          <a:effectLst/>
                          <a:latin typeface="Helvetica" panose="020B0604020202020204" pitchFamily="34" charset="0"/>
                          <a:ea typeface="Times New Roman"/>
                          <a:cs typeface="Helvetica" panose="020B0604020202020204" pitchFamily="34" charset="0"/>
                        </a:rPr>
                        <a:t> </a:t>
                      </a:r>
                      <a:endParaRPr lang="es-419" sz="1600" b="0" i="0" kern="1200" baseline="0" noProof="0" dirty="0" smtClean="0">
                        <a:solidFill>
                          <a:schemeClr val="tx1"/>
                        </a:solidFill>
                        <a:effectLst/>
                        <a:latin typeface="Helvetica" panose="020B0604020202020204" pitchFamily="34" charset="0"/>
                        <a:cs typeface="Helvetica" panose="020B0604020202020204" pitchFamily="34" charset="0"/>
                      </a:endParaRPr>
                    </a:p>
                    <a:p>
                      <a:pPr marL="288925" marR="0" indent="-288925" algn="r" defTabSz="1018809" rtl="0" eaLnBrk="1" fontAlgn="auto" latinLnBrk="0" hangingPunct="1">
                        <a:lnSpc>
                          <a:spcPct val="100000"/>
                        </a:lnSpc>
                        <a:spcBef>
                          <a:spcPts val="0"/>
                        </a:spcBef>
                        <a:spcAft>
                          <a:spcPts val="0"/>
                        </a:spcAft>
                        <a:buClrTx/>
                        <a:buSzTx/>
                        <a:buFont typeface="+mj-lt"/>
                        <a:buNone/>
                        <a:tabLst/>
                        <a:defRPr/>
                      </a:pPr>
                      <a:r>
                        <a:rPr lang="es-419" sz="1000" b="1" i="1" noProof="0" dirty="0" smtClean="0">
                          <a:solidFill>
                            <a:schemeClr val="tx1"/>
                          </a:solidFill>
                          <a:latin typeface="Helvetica" panose="020B0604020202020204" pitchFamily="34" charset="0"/>
                          <a:cs typeface="Helvetica" panose="020B0604020202020204" pitchFamily="34" charset="0"/>
                        </a:rPr>
                        <a:t>Escribir un texto</a:t>
                      </a:r>
                      <a:r>
                        <a:rPr lang="es-419" sz="1000" b="1" i="1" baseline="0" noProof="0" dirty="0" smtClean="0">
                          <a:solidFill>
                            <a:schemeClr val="tx1"/>
                          </a:solidFill>
                          <a:latin typeface="Helvetica" panose="020B0604020202020204" pitchFamily="34" charset="0"/>
                          <a:cs typeface="Helvetica" panose="020B0604020202020204" pitchFamily="34" charset="0"/>
                        </a:rPr>
                        <a:t> breve, W.1.1c  </a:t>
                      </a:r>
                      <a:r>
                        <a:rPr lang="es-419" sz="1000" b="1" i="1" u="sng" baseline="0" noProof="0" dirty="0" smtClean="0">
                          <a:solidFill>
                            <a:schemeClr val="tx1"/>
                          </a:solidFill>
                          <a:latin typeface="Helvetica" panose="020B0604020202020204" pitchFamily="34" charset="0"/>
                          <a:cs typeface="Helvetica" panose="020B0604020202020204" pitchFamily="34" charset="0"/>
                        </a:rPr>
                        <a:t>Razón para la opinión</a:t>
                      </a:r>
                      <a:r>
                        <a:rPr lang="es-419" sz="1000" b="1" i="1" baseline="0" noProof="0" dirty="0" smtClean="0">
                          <a:solidFill>
                            <a:schemeClr val="tx1"/>
                          </a:solidFill>
                          <a:latin typeface="Helvetica" panose="020B0604020202020204" pitchFamily="34" charset="0"/>
                          <a:cs typeface="Helvetica" panose="020B0604020202020204" pitchFamily="34" charset="0"/>
                        </a:rPr>
                        <a:t>, Objetivo 6a</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419" sz="1000" b="1" baseline="0" noProof="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s-419" sz="1600" b="1" baseline="0" noProof="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600" b="1" baseline="0" noProof="0" dirty="0" smtClean="0">
                          <a:solidFill>
                            <a:schemeClr val="tx1"/>
                          </a:solidFill>
                        </a:rPr>
                        <a:t>Escribe la primera parte del cuento en este espacio: </a:t>
                      </a: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8724">
                <a:tc>
                  <a:txBody>
                    <a:bodyPr/>
                    <a:lstStyle/>
                    <a:p>
                      <a:endParaRPr lang="en-US" sz="1600" dirty="0" smtClean="0">
                        <a:solidFill>
                          <a:schemeClr val="tx1"/>
                        </a:solidFill>
                      </a:endParaRPr>
                    </a:p>
                    <a:p>
                      <a:endParaRPr lang="en-US" sz="16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433">
                <a:tc>
                  <a:txBody>
                    <a:bodyPr/>
                    <a:lstStyle/>
                    <a:p>
                      <a:pPr marL="0" marR="0" lvl="0" indent="404813" algn="l" defTabSz="1018809" rtl="0" eaLnBrk="1" fontAlgn="auto" latinLnBrk="0" hangingPunct="1">
                        <a:lnSpc>
                          <a:spcPct val="100000"/>
                        </a:lnSpc>
                        <a:spcBef>
                          <a:spcPts val="0"/>
                        </a:spcBef>
                        <a:spcAft>
                          <a:spcPts val="0"/>
                        </a:spcAft>
                        <a:buClrTx/>
                        <a:buSzTx/>
                        <a:buFont typeface="+mj-lt"/>
                        <a:buNone/>
                        <a:tabLst/>
                        <a:defRPr/>
                      </a:pPr>
                      <a:r>
                        <a:rPr kumimoji="0" lang="es-ES" sz="1600" b="0" i="0" u="none" strike="noStrike" kern="1200" cap="none" spc="0" normalizeH="0" baseline="0" noProof="0" dirty="0" smtClean="0">
                          <a:ln>
                            <a:noFill/>
                          </a:ln>
                          <a:solidFill>
                            <a:schemeClr val="tx1"/>
                          </a:solidFill>
                          <a:effectLst/>
                          <a:uLnTx/>
                          <a:uFillTx/>
                          <a:latin typeface="Helvetica" panose="020B0604020202020204" pitchFamily="34" charset="0"/>
                          <a:ea typeface="Times New Roman"/>
                          <a:cs typeface="Helvetica" panose="020B0604020202020204" pitchFamily="34" charset="0"/>
                        </a:rPr>
                        <a:t>Finalmente, la mamá petirrojo encuentra un gusano.  Ahora, la mamá está feliz.  Ella le lleva el gusano a su bebé en el nido.  El bebé petirrojo se come el gusano y se queda dormido. </a:t>
                      </a: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3" name="AutoShape 2" descr="Image result for hungry robi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stretch>
            <a:fillRect/>
          </a:stretch>
        </p:blipFill>
        <p:spPr>
          <a:xfrm>
            <a:off x="307975" y="4953000"/>
            <a:ext cx="1825625" cy="2249645"/>
          </a:xfrm>
          <a:prstGeom prst="rect">
            <a:avLst/>
          </a:prstGeom>
        </p:spPr>
      </p:pic>
    </p:spTree>
    <p:extLst>
      <p:ext uri="{BB962C8B-B14F-4D97-AF65-F5344CB8AC3E}">
        <p14:creationId xmlns:p14="http://schemas.microsoft.com/office/powerpoint/2010/main" val="2177234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122481" cy="4544959"/>
          </a:xfrm>
          <a:prstGeom prst="rect">
            <a:avLst/>
          </a:prstGeom>
          <a:noFill/>
        </p:spPr>
        <p:txBody>
          <a:bodyPr wrap="square" lIns="96643" tIns="48322" rIns="96643" bIns="48322">
            <a:spAutoFit/>
          </a:bodyPr>
          <a:lstStyle/>
          <a:p>
            <a:pPr marL="379527" indent="-379527"/>
            <a:r>
              <a:rPr lang="en-US" sz="1600" b="1" dirty="0">
                <a:latin typeface="Helvetica" panose="020B0604020202020204" pitchFamily="34" charset="0"/>
                <a:ea typeface="Times New Roman"/>
                <a:cs typeface="Helvetica" panose="020B0604020202020204" pitchFamily="34" charset="0"/>
              </a:rPr>
              <a:t> </a:t>
            </a:r>
            <a:r>
              <a:rPr lang="es-419" sz="1600" b="1" dirty="0" smtClean="0">
                <a:latin typeface="Helvetica" panose="020B0604020202020204" pitchFamily="34" charset="0"/>
                <a:ea typeface="Times New Roman"/>
                <a:cs typeface="Helvetica" panose="020B0604020202020204" pitchFamily="34" charset="0"/>
              </a:rPr>
              <a:t>18.  </a:t>
            </a:r>
            <a:r>
              <a:rPr lang="es-419" sz="1600" b="1" dirty="0" smtClean="0">
                <a:ea typeface="Times New Roman"/>
                <a:cs typeface="Helvetica" panose="020B0604020202020204" pitchFamily="34" charset="0"/>
              </a:rPr>
              <a:t>Lee el párrafo que un estudiante escribió sobre las aves.</a:t>
            </a:r>
            <a:endParaRPr lang="es-419" sz="1600" i="1" dirty="0" smtClean="0">
              <a:latin typeface="Helvetica" panose="020B0604020202020204" pitchFamily="34" charset="0"/>
              <a:ea typeface="Times New Roman"/>
              <a:cs typeface="Helvetica" panose="020B0604020202020204" pitchFamily="34" charset="0"/>
            </a:endParaRPr>
          </a:p>
          <a:p>
            <a:pPr marL="379527" indent="-379527" algn="r"/>
            <a:r>
              <a:rPr lang="es-419" sz="900" b="1" i="1" dirty="0" smtClean="0">
                <a:latin typeface="Helvetica" panose="020B0604020202020204" pitchFamily="34" charset="0"/>
                <a:cs typeface="Helvetica" panose="020B0604020202020204" pitchFamily="34" charset="0"/>
              </a:rPr>
              <a:t>Revisar un texto, W.1.1b establecer una opinión, Objetivo 6b</a:t>
            </a:r>
          </a:p>
          <a:p>
            <a:pPr marL="379527" indent="-379527" algn="r"/>
            <a:endParaRPr lang="es-419" sz="1600" b="1" dirty="0" smtClean="0">
              <a:latin typeface="Helvetica" panose="020B0604020202020204" pitchFamily="34" charset="0"/>
              <a:cs typeface="Helvetica" panose="020B0604020202020204" pitchFamily="34" charset="0"/>
            </a:endParaRPr>
          </a:p>
          <a:p>
            <a:pPr marL="287338" indent="-287338"/>
            <a:r>
              <a:rPr lang="es-419" sz="1600" dirty="0" smtClean="0">
                <a:latin typeface="Helvetica" panose="020B0604020202020204" pitchFamily="34" charset="0"/>
                <a:cs typeface="Helvetica" panose="020B0604020202020204" pitchFamily="34" charset="0"/>
              </a:rPr>
              <a:t>     </a:t>
            </a:r>
          </a:p>
          <a:p>
            <a:pPr marL="403225" indent="-403225"/>
            <a:r>
              <a:rPr lang="es-419" sz="1600" dirty="0" smtClean="0">
                <a:latin typeface="Helvetica" panose="020B0604020202020204" pitchFamily="34" charset="0"/>
                <a:cs typeface="Helvetica" panose="020B0604020202020204" pitchFamily="34" charset="0"/>
              </a:rPr>
              <a:t>       Las aves son diferentes a otros animales. Ellas pueden volar. Ellas tienen picos. Las aves tienen plumas. Las aves tienen alas. Las aves tienen dos patas. ¡Ellas ponen huevos!</a:t>
            </a:r>
            <a:endParaRPr lang="es-419" sz="1600" b="1" dirty="0" smtClean="0">
              <a:latin typeface="Helvetica" panose="020B0604020202020204" pitchFamily="34" charset="0"/>
              <a:ea typeface="Times New Roman"/>
              <a:cs typeface="Helvetica" panose="020B0604020202020204" pitchFamily="34" charset="0"/>
            </a:endParaRPr>
          </a:p>
          <a:p>
            <a:pPr marL="231775">
              <a:lnSpc>
                <a:spcPct val="115000"/>
              </a:lnSpc>
            </a:pPr>
            <a:endParaRPr lang="es-419" sz="1600" b="1" dirty="0" smtClean="0">
              <a:latin typeface="Helvetica" panose="020B0604020202020204" pitchFamily="34" charset="0"/>
              <a:ea typeface="Times New Roman"/>
              <a:cs typeface="Helvetica" panose="020B0604020202020204" pitchFamily="34" charset="0"/>
            </a:endParaRPr>
          </a:p>
          <a:p>
            <a:pPr marL="231775">
              <a:lnSpc>
                <a:spcPct val="115000"/>
              </a:lnSpc>
            </a:pPr>
            <a:r>
              <a:rPr lang="es-419" sz="1600" b="1" dirty="0" smtClean="0">
                <a:latin typeface="Helvetica" panose="020B0604020202020204" pitchFamily="34" charset="0"/>
                <a:ea typeface="Times New Roman"/>
                <a:cs typeface="Helvetica" panose="020B0604020202020204" pitchFamily="34" charset="0"/>
              </a:rPr>
              <a:t>¿Qué oración podría comenzar el párrafo, que nos dice la opinión del estudiante acerca de las aves?</a:t>
            </a:r>
          </a:p>
          <a:p>
            <a:pPr marL="231775">
              <a:lnSpc>
                <a:spcPct val="115000"/>
              </a:lnSpc>
            </a:pPr>
            <a:endParaRPr lang="es-419" sz="1600" b="1" dirty="0" smtClean="0">
              <a:latin typeface="Helvetica" panose="020B0604020202020204" pitchFamily="34" charset="0"/>
              <a:ea typeface="Times New Roman"/>
              <a:cs typeface="Helvetica" panose="020B0604020202020204" pitchFamily="34" charset="0"/>
            </a:endParaRPr>
          </a:p>
          <a:p>
            <a:pPr marL="857250" indent="-285750">
              <a:lnSpc>
                <a:spcPct val="115000"/>
              </a:lnSpc>
              <a:buFont typeface="+mj-lt"/>
              <a:buAutoNum type="alphaUcPeriod"/>
              <a:tabLst>
                <a:tab pos="571500" algn="l"/>
              </a:tabLst>
            </a:pPr>
            <a:r>
              <a:rPr lang="es-419" sz="1600" dirty="0" smtClean="0">
                <a:latin typeface="Helvetica" panose="020B0604020202020204" pitchFamily="34" charset="0"/>
                <a:ea typeface="Times New Roman"/>
                <a:cs typeface="Helvetica" panose="020B0604020202020204" pitchFamily="34" charset="0"/>
              </a:rPr>
              <a:t>A las aves les gusta comer gusanos.</a:t>
            </a:r>
          </a:p>
          <a:p>
            <a:pPr marL="857250" indent="-285750">
              <a:lnSpc>
                <a:spcPct val="115000"/>
              </a:lnSpc>
              <a:buFont typeface="+mj-lt"/>
              <a:buAutoNum type="alphaUcPeriod"/>
              <a:tabLst>
                <a:tab pos="571500" algn="l"/>
              </a:tabLst>
            </a:pPr>
            <a:endParaRPr lang="es-419" sz="1600" dirty="0" smtClean="0">
              <a:latin typeface="Helvetica" panose="020B0604020202020204" pitchFamily="34" charset="0"/>
              <a:ea typeface="Times New Roman"/>
              <a:cs typeface="Helvetica" panose="020B0604020202020204" pitchFamily="34" charset="0"/>
            </a:endParaRPr>
          </a:p>
          <a:p>
            <a:pPr marL="857250" indent="-285750">
              <a:lnSpc>
                <a:spcPct val="115000"/>
              </a:lnSpc>
              <a:buFont typeface="+mj-lt"/>
              <a:buAutoNum type="alphaUcPeriod" startAt="2"/>
              <a:tabLst>
                <a:tab pos="571500" algn="l"/>
              </a:tabLst>
            </a:pPr>
            <a:r>
              <a:rPr lang="es-419" sz="1600" dirty="0" smtClean="0">
                <a:latin typeface="Helvetica" panose="020B0604020202020204" pitchFamily="34" charset="0"/>
                <a:ea typeface="Times New Roman"/>
                <a:cs typeface="Helvetica" panose="020B0604020202020204" pitchFamily="34" charset="0"/>
              </a:rPr>
              <a:t>Las aves son muy especiales.</a:t>
            </a:r>
          </a:p>
          <a:p>
            <a:pPr marL="857250" indent="-285750">
              <a:lnSpc>
                <a:spcPct val="115000"/>
              </a:lnSpc>
              <a:buFont typeface="+mj-lt"/>
              <a:buAutoNum type="alphaUcPeriod" startAt="2"/>
              <a:tabLst>
                <a:tab pos="571500" algn="l"/>
              </a:tabLst>
            </a:pPr>
            <a:endParaRPr lang="es-419" sz="1600" dirty="0" smtClean="0">
              <a:latin typeface="Helvetica" panose="020B0604020202020204" pitchFamily="34" charset="0"/>
              <a:ea typeface="Times New Roman"/>
              <a:cs typeface="Helvetica" panose="020B0604020202020204" pitchFamily="34" charset="0"/>
            </a:endParaRPr>
          </a:p>
          <a:p>
            <a:pPr marL="857250" indent="-285750">
              <a:lnSpc>
                <a:spcPct val="115000"/>
              </a:lnSpc>
              <a:buFont typeface="+mj-lt"/>
              <a:buAutoNum type="alphaUcPeriod" startAt="2"/>
              <a:tabLst>
                <a:tab pos="571500" algn="l"/>
              </a:tabLst>
            </a:pPr>
            <a:r>
              <a:rPr lang="es-419" sz="1600" dirty="0" smtClean="0">
                <a:latin typeface="Helvetica" panose="020B0604020202020204" pitchFamily="34" charset="0"/>
                <a:ea typeface="Times New Roman"/>
                <a:cs typeface="Helvetica" panose="020B0604020202020204" pitchFamily="34" charset="0"/>
              </a:rPr>
              <a:t>Las aves pueden navegar bien.</a:t>
            </a: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3" name="Rectangle 2"/>
          <p:cNvSpPr/>
          <p:nvPr/>
        </p:nvSpPr>
        <p:spPr>
          <a:xfrm>
            <a:off x="914400" y="1524000"/>
            <a:ext cx="5817681"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914400" y="3505200"/>
            <a:ext cx="228603" cy="1343027"/>
            <a:chOff x="893904" y="6078923"/>
            <a:chExt cx="228603" cy="1343027"/>
          </a:xfrm>
        </p:grpSpPr>
        <p:sp>
          <p:nvSpPr>
            <p:cNvPr id="9" name="Shape 90"/>
            <p:cNvSpPr/>
            <p:nvPr/>
          </p:nvSpPr>
          <p:spPr>
            <a:xfrm>
              <a:off x="893904" y="719334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12" name="Shape 91"/>
            <p:cNvSpPr/>
            <p:nvPr/>
          </p:nvSpPr>
          <p:spPr>
            <a:xfrm>
              <a:off x="893904" y="607892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4" name="Shape 92"/>
            <p:cNvSpPr/>
            <p:nvPr/>
          </p:nvSpPr>
          <p:spPr>
            <a:xfrm>
              <a:off x="893904" y="665513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4070349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635" y="210672"/>
            <a:ext cx="6177280" cy="9137753"/>
          </a:xfrm>
          <a:prstGeom prst="rect">
            <a:avLst/>
          </a:prstGeom>
          <a:noFill/>
        </p:spPr>
        <p:txBody>
          <a:bodyPr wrap="square" lIns="95880" tIns="47940" rIns="95880" bIns="47940" rtlCol="0">
            <a:spAutoFit/>
          </a:bodyPr>
          <a:lstStyle/>
          <a:p>
            <a:pPr algn="ctr"/>
            <a:r>
              <a:rPr lang="es-419" sz="1600" b="1" dirty="0" smtClean="0"/>
              <a:t>¡IMPORTANTE!</a:t>
            </a:r>
            <a:r>
              <a:rPr lang="es-419" sz="1100" b="1" dirty="0" smtClean="0"/>
              <a:t> </a:t>
            </a:r>
            <a:r>
              <a:rPr lang="es-419" sz="1400" dirty="0" smtClean="0"/>
              <a:t>El estándar RL.1.9 requiere la comparación de dos textos.  Después de que los estudiantes hayan contestado las preguntas #1-4, pídales que vean el siguiente video en español: </a:t>
            </a:r>
            <a:r>
              <a:rPr lang="en-US" sz="1050" i="1" u="sng" dirty="0" smtClean="0">
                <a:solidFill>
                  <a:srgbClr val="3333FF"/>
                </a:solidFill>
                <a:hlinkClick r:id="rId2"/>
              </a:rPr>
              <a:t>https://www.youtube.com/watch?v=XwIaRrEArGw</a:t>
            </a:r>
            <a:r>
              <a:rPr lang="en-US" sz="1050" i="1" u="sng" dirty="0" smtClean="0">
                <a:solidFill>
                  <a:srgbClr val="3333FF"/>
                </a:solidFill>
              </a:rPr>
              <a:t> </a:t>
            </a:r>
          </a:p>
          <a:p>
            <a:pPr algn="ctr"/>
            <a:r>
              <a:rPr lang="en-US" sz="1000" i="1" dirty="0" smtClean="0">
                <a:solidFill>
                  <a:srgbClr val="3333FF"/>
                </a:solidFill>
              </a:rPr>
              <a:t>(</a:t>
            </a:r>
            <a:r>
              <a:rPr lang="en-US" sz="1000" i="1" dirty="0" err="1" smtClean="0"/>
              <a:t>en</a:t>
            </a:r>
            <a:r>
              <a:rPr lang="en-US" sz="1000" i="1" dirty="0" smtClean="0"/>
              <a:t> </a:t>
            </a:r>
            <a:r>
              <a:rPr lang="en-US" sz="1000" i="1" dirty="0" err="1" smtClean="0"/>
              <a:t>inglés</a:t>
            </a:r>
            <a:r>
              <a:rPr lang="en-US" sz="1000" i="1" u="sng" dirty="0" smtClean="0">
                <a:solidFill>
                  <a:srgbClr val="3333FF"/>
                </a:solidFill>
              </a:rPr>
              <a:t>: </a:t>
            </a:r>
            <a:r>
              <a:rPr lang="es-419" sz="1000" dirty="0" smtClean="0">
                <a:solidFill>
                  <a:schemeClr val="accent6">
                    <a:lumMod val="75000"/>
                  </a:schemeClr>
                </a:solidFill>
                <a:hlinkClick r:id="rId3"/>
              </a:rPr>
              <a:t>https://www.youtube.com/watch?v=-1s38H2-WKI</a:t>
            </a:r>
            <a:r>
              <a:rPr lang="es-419" sz="1050" i="1" u="sng" dirty="0">
                <a:solidFill>
                  <a:srgbClr val="3333FF"/>
                </a:solidFill>
              </a:rPr>
              <a:t>)</a:t>
            </a:r>
          </a:p>
          <a:p>
            <a:r>
              <a:rPr lang="es-ES" sz="1000" dirty="0"/>
              <a:t>Esta es una pre-evaluación para medir la tarea de escribir un </a:t>
            </a:r>
            <a:r>
              <a:rPr lang="es-ES" sz="1000" b="1" dirty="0"/>
              <a:t>artículo de opinión</a:t>
            </a:r>
            <a:r>
              <a:rPr lang="es-ES" sz="1000" dirty="0"/>
              <a:t>. Las composiciones completas son siempre parte de una tarea de rendimiento. Una tarea de rendimiento completa tendría: </a:t>
            </a:r>
          </a:p>
          <a:p>
            <a:endParaRPr lang="es-419" sz="1000" dirty="0" smtClean="0"/>
          </a:p>
          <a:p>
            <a:r>
              <a:rPr lang="es-419" sz="1000" b="1" i="1" dirty="0" smtClean="0"/>
              <a:t>Parte 1</a:t>
            </a:r>
          </a:p>
          <a:p>
            <a:pPr marL="162246" indent="-162246">
              <a:buFont typeface="Arial" panose="020B0604020202020204" pitchFamily="34" charset="0"/>
              <a:buChar char="•"/>
            </a:pPr>
            <a:r>
              <a:rPr lang="es-419" sz="1000" dirty="0" smtClean="0"/>
              <a:t>Actividad para toda la clase (30 minutos) </a:t>
            </a:r>
          </a:p>
          <a:p>
            <a:endParaRPr lang="es-419" sz="1000" b="1" i="1" dirty="0" smtClean="0"/>
          </a:p>
          <a:p>
            <a:r>
              <a:rPr lang="es-419" sz="1000" b="1" i="1" dirty="0" smtClean="0"/>
              <a:t>La actividad debe incluir :</a:t>
            </a:r>
          </a:p>
          <a:p>
            <a:pPr marL="215158" indent="-215158">
              <a:buAutoNum type="arabicPeriod"/>
            </a:pPr>
            <a:r>
              <a:rPr lang="es-419" sz="1000" dirty="0" smtClean="0"/>
              <a:t>Lenguaje y vocabulario nuevo que los estudiantes podrían encontrar en los pasajes (enseñado mediante una fuente que no pre enseñe el contenido de los pasajes como tal). El vocabulario en estos textos que podría ser nuevo para los estudiantes, podría incluir: </a:t>
            </a:r>
            <a:r>
              <a:rPr lang="es-419" sz="1000" i="1" dirty="0" smtClean="0"/>
              <a:t>sur</a:t>
            </a:r>
            <a:r>
              <a:rPr lang="es-419" sz="1000" dirty="0" smtClean="0"/>
              <a:t>, </a:t>
            </a:r>
            <a:r>
              <a:rPr lang="es-419" sz="1000" i="1" dirty="0" smtClean="0"/>
              <a:t>creció (o se </a:t>
            </a:r>
            <a:r>
              <a:rPr lang="es-419" sz="1000" i="1" dirty="0" err="1" smtClean="0"/>
              <a:t>crió</a:t>
            </a:r>
            <a:r>
              <a:rPr lang="es-419" sz="1000" i="1" dirty="0" smtClean="0"/>
              <a:t>), petirrojo, cuervo, gansos, invierno, huesos huecos, columna vertebral, pico, cavar, taladrar, arreglarse las plumas, identificar, posarse en las ramas, patas delgadas y patas gruesas, navegar, detuvo, hambriento, y lugares para anidar. </a:t>
            </a:r>
          </a:p>
          <a:p>
            <a:pPr marL="215158" indent="-215158">
              <a:buAutoNum type="arabicPeriod"/>
            </a:pPr>
            <a:r>
              <a:rPr lang="es-419" sz="1000" dirty="0" smtClean="0"/>
              <a:t>Un video, actividad de clase/grupal o lectura en voz alta para crear un trasfondo sobre las aves y la hibernación: </a:t>
            </a:r>
            <a:r>
              <a:rPr lang="es-419" sz="1000" b="1" dirty="0" smtClean="0">
                <a:hlinkClick r:id="rId4"/>
              </a:rPr>
              <a:t>https://www.youtube.com/watch?v=mfbIPJMQr8Y</a:t>
            </a:r>
            <a:r>
              <a:rPr lang="es-419" sz="1000" b="1" dirty="0" smtClean="0"/>
              <a:t> </a:t>
            </a:r>
            <a:endParaRPr lang="es-419" sz="1000" b="1" dirty="0" smtClean="0">
              <a:solidFill>
                <a:schemeClr val="accent6">
                  <a:lumMod val="75000"/>
                </a:schemeClr>
              </a:solidFill>
            </a:endParaRPr>
          </a:p>
          <a:p>
            <a:pPr marL="228600" indent="-228600"/>
            <a:r>
              <a:rPr lang="es-419" sz="1000" b="1" dirty="0" smtClean="0"/>
              <a:t>       </a:t>
            </a:r>
            <a:r>
              <a:rPr lang="es-419" sz="1000" dirty="0" smtClean="0"/>
              <a:t>Otro video sobre las aves es un libro para leer en voz alta:  </a:t>
            </a:r>
            <a:r>
              <a:rPr lang="es-419" sz="1000" b="1" i="1" dirty="0"/>
              <a:t>Todos los pájaros </a:t>
            </a:r>
            <a:r>
              <a:rPr lang="es-419" sz="1000" b="1" i="1" dirty="0" smtClean="0"/>
              <a:t>tienen plumas (</a:t>
            </a:r>
            <a:r>
              <a:rPr lang="es-419" sz="1000" i="1" u="sng" dirty="0" err="1" smtClean="0"/>
              <a:t>All</a:t>
            </a:r>
            <a:r>
              <a:rPr lang="es-419" sz="1000" i="1" u="sng" dirty="0" smtClean="0"/>
              <a:t> </a:t>
            </a:r>
            <a:r>
              <a:rPr lang="es-419" sz="1000" i="1" u="sng" dirty="0" err="1" smtClean="0"/>
              <a:t>Birds</a:t>
            </a:r>
            <a:r>
              <a:rPr lang="es-419" sz="1000" i="1" u="sng" dirty="0" smtClean="0"/>
              <a:t> </a:t>
            </a:r>
            <a:r>
              <a:rPr lang="es-419" sz="1000" i="1" u="sng" dirty="0" err="1" smtClean="0"/>
              <a:t>Have</a:t>
            </a:r>
            <a:r>
              <a:rPr lang="es-419" sz="1000" i="1" u="sng" dirty="0" smtClean="0"/>
              <a:t> </a:t>
            </a:r>
            <a:r>
              <a:rPr lang="es-419" sz="1000" i="1" u="sng" dirty="0" err="1" smtClean="0"/>
              <a:t>Feathers</a:t>
            </a:r>
            <a:r>
              <a:rPr lang="es-419" sz="1000" i="1" u="sng" dirty="0" smtClean="0"/>
              <a:t> </a:t>
            </a:r>
            <a:r>
              <a:rPr lang="es-419" sz="1000" dirty="0" smtClean="0"/>
              <a:t>) </a:t>
            </a:r>
            <a:r>
              <a:rPr lang="es-419" sz="1000" b="1" dirty="0" smtClean="0">
                <a:hlinkClick r:id="rId5"/>
              </a:rPr>
              <a:t>https://www.youtube.com/watch?v=GRjux5cDk2U</a:t>
            </a:r>
            <a:endParaRPr lang="es-419" sz="1000" b="1" dirty="0" smtClean="0"/>
          </a:p>
          <a:p>
            <a:r>
              <a:rPr lang="es-419" sz="1000" dirty="0" smtClean="0"/>
              <a:t>3.    (35 minutos – trabajo independiente)</a:t>
            </a:r>
          </a:p>
          <a:p>
            <a:pPr marL="161369" indent="-161369">
              <a:buFont typeface="Arial" panose="020B0604020202020204" pitchFamily="34" charset="0"/>
              <a:buChar char="•"/>
            </a:pPr>
            <a:r>
              <a:rPr lang="es-419" sz="1000" dirty="0" smtClean="0"/>
              <a:t>Pasajes o cualquier otra fuente de lectura </a:t>
            </a:r>
          </a:p>
          <a:p>
            <a:pPr marL="161369" indent="-161369">
              <a:buFont typeface="Arial" panose="020B0604020202020204" pitchFamily="34" charset="0"/>
              <a:buChar char="•"/>
            </a:pPr>
            <a:r>
              <a:rPr lang="es-419" sz="1000" dirty="0" smtClean="0"/>
              <a:t>3 preguntas de investigación </a:t>
            </a:r>
          </a:p>
          <a:p>
            <a:pPr marL="161369" indent="-161369">
              <a:buFont typeface="Arial" panose="020B0604020202020204" pitchFamily="34" charset="0"/>
              <a:buChar char="•"/>
            </a:pPr>
            <a:r>
              <a:rPr lang="es-419" sz="1000" dirty="0" smtClean="0"/>
              <a:t>Podrían haber otras preguntas de respuestas construidas.</a:t>
            </a:r>
          </a:p>
          <a:p>
            <a:endParaRPr lang="es-419" sz="1000" dirty="0" smtClean="0"/>
          </a:p>
          <a:p>
            <a:r>
              <a:rPr lang="es-419" sz="1000" b="1" i="1" dirty="0" smtClean="0"/>
              <a:t>Parte 2</a:t>
            </a:r>
          </a:p>
          <a:p>
            <a:pPr marL="161369" indent="-161369">
              <a:buFont typeface="Arial" panose="020B0604020202020204" pitchFamily="34" charset="0"/>
              <a:buChar char="•"/>
            </a:pPr>
            <a:r>
              <a:rPr lang="es-419" sz="1000" dirty="0" smtClean="0"/>
              <a:t>Una composición completa (70 minutos)</a:t>
            </a:r>
          </a:p>
          <a:p>
            <a:r>
              <a:rPr lang="es-ES" sz="1000" dirty="0"/>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Las hojas para tomar notas en esta pre evaluación fueron diseñadas para textos informativos  Si decide utilizarlas, por favor pida a sus estudiantes que tomen notas mientras leen los pasajes informativos.</a:t>
            </a:r>
          </a:p>
          <a:p>
            <a:endParaRPr lang="es-419" sz="1000" u="sng" dirty="0" smtClean="0"/>
          </a:p>
          <a:p>
            <a:r>
              <a:rPr lang="es-419" sz="1100" u="sng" dirty="0"/>
              <a:t>Instrucciones</a:t>
            </a:r>
          </a:p>
          <a:p>
            <a:r>
              <a:rPr lang="es-419" sz="900" b="1" dirty="0"/>
              <a:t>30 minutos</a:t>
            </a:r>
          </a:p>
          <a:p>
            <a:pPr marL="240782" indent="-240782">
              <a:buAutoNum type="arabicPeriod"/>
            </a:pPr>
            <a:r>
              <a:rPr lang="es-419" sz="1000" dirty="0"/>
              <a:t>Es posible que desee tener una actividad de 30 minutos para toda la clase. El propósito de una actividad </a:t>
            </a:r>
            <a:r>
              <a:rPr lang="es-419" sz="1000" b="1" dirty="0"/>
              <a:t>PT</a:t>
            </a:r>
            <a:r>
              <a:rPr lang="es-419" sz="1000" dirty="0"/>
              <a:t> (</a:t>
            </a:r>
            <a:r>
              <a:rPr lang="es-419" sz="1000" i="1" dirty="0"/>
              <a:t>Performance </a:t>
            </a:r>
            <a:r>
              <a:rPr lang="es-419" sz="1000" i="1" dirty="0" err="1"/>
              <a:t>Task</a:t>
            </a:r>
            <a:r>
              <a:rPr lang="es-419" sz="1000" i="1" dirty="0"/>
              <a:t> </a:t>
            </a:r>
            <a:r>
              <a:rPr lang="es-419" sz="1000" dirty="0"/>
              <a:t>- </a:t>
            </a:r>
            <a:r>
              <a:rPr lang="es-419" sz="1000" b="1" dirty="0"/>
              <a:t>Tarea de Rendimiento</a:t>
            </a:r>
            <a:r>
              <a:rPr lang="es-419" sz="1000" dirty="0"/>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419" sz="1000" b="1" dirty="0"/>
              <a:t>NO</a:t>
            </a:r>
            <a:r>
              <a:rPr lang="es-419" sz="1000" dirty="0"/>
              <a:t> pre-enseña ningún contenido a ser evaluado!</a:t>
            </a:r>
          </a:p>
          <a:p>
            <a:r>
              <a:rPr lang="es-419" sz="900" b="1" dirty="0"/>
              <a:t>35 minutos</a:t>
            </a:r>
          </a:p>
          <a:p>
            <a:pPr marL="240782" indent="-240782">
              <a:buAutoNum type="arabicPeriod" startAt="2"/>
            </a:pPr>
            <a:r>
              <a:rPr lang="es-419" sz="1000" dirty="0"/>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5635" indent="-245635">
              <a:buFont typeface="+mj-lt"/>
              <a:buAutoNum type="arabicPeriod" startAt="3"/>
            </a:pPr>
            <a:r>
              <a:rPr lang="es-419" sz="1000" dirty="0"/>
              <a:t>Los estudiantes contestan las  3 preguntas de investigación o cualquier otra pregunta de respuesta construida. Los estudiantes deben hacer referencia a estas respuestas cuando estén escribiendo su artículo de opinión.</a:t>
            </a:r>
          </a:p>
          <a:p>
            <a:r>
              <a:rPr lang="es-419" sz="900" b="1" dirty="0"/>
              <a:t>15 minutos de receso</a:t>
            </a:r>
          </a:p>
          <a:p>
            <a:r>
              <a:rPr lang="es-419" sz="900" b="1" dirty="0"/>
              <a:t>70 minutos</a:t>
            </a:r>
          </a:p>
          <a:p>
            <a:pPr marL="228600" indent="-228600"/>
            <a:r>
              <a:rPr lang="es-419" sz="1000" dirty="0"/>
              <a:t>4.     Los estudiantes escriben su composición completa (artículo de opinión).</a:t>
            </a:r>
          </a:p>
          <a:p>
            <a:endParaRPr lang="es-419" sz="1000" dirty="0"/>
          </a:p>
          <a:p>
            <a:r>
              <a:rPr lang="es-419" sz="1000" b="1" u="sng" dirty="0"/>
              <a:t>Calificación</a:t>
            </a:r>
          </a:p>
          <a:p>
            <a:r>
              <a:rPr lang="es-419" sz="1000" dirty="0"/>
              <a:t>Se provee una rúbrica para un escrito de opinión.  Los estudiantes reciben 3 puntajes:</a:t>
            </a:r>
          </a:p>
          <a:p>
            <a:endParaRPr lang="es-419" sz="400" dirty="0"/>
          </a:p>
          <a:p>
            <a:pPr marL="240782" indent="-240782">
              <a:buAutoNum type="arabicPeriod"/>
            </a:pPr>
            <a:r>
              <a:rPr lang="es-419" sz="1000" dirty="0"/>
              <a:t>Organización y propósito</a:t>
            </a:r>
          </a:p>
          <a:p>
            <a:pPr marL="240782" indent="-240782">
              <a:buAutoNum type="arabicPeriod"/>
            </a:pPr>
            <a:r>
              <a:rPr lang="es-419" sz="1000" dirty="0"/>
              <a:t>Evidencia y elaboración</a:t>
            </a:r>
          </a:p>
          <a:p>
            <a:pPr marL="240782" indent="-240782">
              <a:buAutoNum type="arabicPeriod"/>
            </a:pPr>
            <a:r>
              <a:rPr lang="es-419" sz="1000" dirty="0"/>
              <a:t>Convenciones </a:t>
            </a:r>
          </a:p>
        </p:txBody>
      </p:sp>
      <p:sp>
        <p:nvSpPr>
          <p:cNvPr id="3" name="Slide Number Placeholder 2"/>
          <p:cNvSpPr>
            <a:spLocks noGrp="1"/>
          </p:cNvSpPr>
          <p:nvPr>
            <p:ph type="sldNum" sz="quarter" idx="12"/>
          </p:nvPr>
        </p:nvSpPr>
        <p:spPr/>
        <p:txBody>
          <a:bodyPr/>
          <a:lstStyle/>
          <a:p>
            <a:fld id="{2A5E9C3D-07D7-45D2-9B6A-FB5CA66A53EB}" type="slidenum">
              <a:rPr lang="es-419" smtClean="0"/>
              <a:pPr/>
              <a:t>4</a:t>
            </a:fld>
            <a:endParaRPr lang="es-419" dirty="0"/>
          </a:p>
        </p:txBody>
      </p:sp>
    </p:spTree>
    <p:extLst>
      <p:ext uri="{BB962C8B-B14F-4D97-AF65-F5344CB8AC3E}">
        <p14:creationId xmlns:p14="http://schemas.microsoft.com/office/powerpoint/2010/main" val="3418860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25" name="TextBox 24"/>
          <p:cNvSpPr txBox="1"/>
          <p:nvPr/>
        </p:nvSpPr>
        <p:spPr>
          <a:xfrm>
            <a:off x="658405" y="457200"/>
            <a:ext cx="5918622" cy="3524042"/>
          </a:xfrm>
          <a:prstGeom prst="rect">
            <a:avLst/>
          </a:prstGeom>
          <a:noFill/>
        </p:spPr>
        <p:txBody>
          <a:bodyPr wrap="square" rtlCol="0">
            <a:spAutoFit/>
          </a:bodyPr>
          <a:lstStyle/>
          <a:p>
            <a:pPr marL="342900" indent="-342900">
              <a:buAutoNum type="arabicPeriod" startAt="19"/>
            </a:pPr>
            <a:r>
              <a:rPr lang="en-US" sz="1600" b="1" dirty="0">
                <a:latin typeface="Helvetica" pitchFamily="34" charset="0"/>
              </a:rPr>
              <a:t> </a:t>
            </a:r>
            <a:r>
              <a:rPr lang="es-419" sz="1600" b="1" dirty="0" smtClean="0">
                <a:latin typeface="Helvetica" pitchFamily="34" charset="0"/>
              </a:rPr>
              <a:t>Lee las dos oraciones.</a:t>
            </a:r>
          </a:p>
          <a:p>
            <a:pPr marL="342900" indent="-342900">
              <a:buAutoNum type="arabicPeriod" startAt="19"/>
            </a:pPr>
            <a:endParaRPr lang="es-419" sz="1600" b="1" dirty="0" smtClean="0">
              <a:latin typeface="Helvetica" pitchFamily="34" charset="0"/>
            </a:endParaRPr>
          </a:p>
          <a:p>
            <a:pPr algn="ctr"/>
            <a:r>
              <a:rPr lang="es-419" sz="1600" dirty="0" smtClean="0">
                <a:latin typeface="Helvetica" pitchFamily="34" charset="0"/>
              </a:rPr>
              <a:t>      El ave puede volar.  El ave puede saltar. </a:t>
            </a:r>
            <a:endParaRPr lang="es-419" sz="1600" b="1" i="1" dirty="0" smtClean="0">
              <a:latin typeface="Helvetica" pitchFamily="34" charset="0"/>
            </a:endParaRPr>
          </a:p>
          <a:p>
            <a:pPr marL="342900" indent="-342900">
              <a:buAutoNum type="arabicPeriod" startAt="19"/>
            </a:pPr>
            <a:endParaRPr lang="es-419" sz="1600" b="1" i="1" u="sng" dirty="0" smtClean="0">
              <a:latin typeface="Helvetica" pitchFamily="34" charset="0"/>
            </a:endParaRPr>
          </a:p>
          <a:p>
            <a:pPr marL="461963" indent="-461963" algn="r"/>
            <a:r>
              <a:rPr lang="es-419" sz="900" b="1" i="1" dirty="0" smtClean="0">
                <a:latin typeface="Helvetica" pitchFamily="34" charset="0"/>
              </a:rPr>
              <a:t>Lenguaje y Vocabulario L.1.6 Uso del lenguaje - Conjunciones, Objetivo 8</a:t>
            </a:r>
          </a:p>
          <a:p>
            <a:pPr marL="461963" indent="-461963" algn="r"/>
            <a:endParaRPr lang="es-419" sz="900" b="1" i="1" dirty="0" smtClean="0">
              <a:latin typeface="Helvetica" pitchFamily="34" charset="0"/>
            </a:endParaRPr>
          </a:p>
          <a:p>
            <a:pPr marL="400050" lvl="0"/>
            <a:endParaRPr lang="es-419" sz="1600" b="1" dirty="0" smtClean="0">
              <a:solidFill>
                <a:prstClr val="black"/>
              </a:solidFill>
              <a:latin typeface="Helvetica" pitchFamily="34" charset="0"/>
            </a:endParaRPr>
          </a:p>
          <a:p>
            <a:pPr marL="400050" lvl="0"/>
            <a:r>
              <a:rPr lang="es-419" sz="1600" b="1" dirty="0" smtClean="0">
                <a:solidFill>
                  <a:prstClr val="black"/>
                </a:solidFill>
                <a:latin typeface="Helvetica" pitchFamily="34" charset="0"/>
              </a:rPr>
              <a:t>¿Cuál es la mejor forma de unir estas dos oraciones?</a:t>
            </a:r>
          </a:p>
          <a:p>
            <a:pPr marL="461963" indent="-461963"/>
            <a:endParaRPr lang="es-419" sz="1600" b="1" dirty="0" smtClean="0">
              <a:latin typeface="Helvetica" pitchFamily="34" charset="0"/>
            </a:endParaRPr>
          </a:p>
          <a:p>
            <a:endParaRPr lang="es-419" sz="500" b="1" dirty="0" smtClean="0">
              <a:latin typeface="Helvetica" pitchFamily="34" charset="0"/>
            </a:endParaRPr>
          </a:p>
          <a:p>
            <a:pPr marL="741363" indent="-342900">
              <a:buFont typeface="+mj-lt"/>
              <a:buAutoNum type="alphaUcPeriod"/>
            </a:pPr>
            <a:r>
              <a:rPr lang="es-419" sz="1600" dirty="0" smtClean="0">
                <a:latin typeface="Helvetica" pitchFamily="34" charset="0"/>
              </a:rPr>
              <a:t>El ave puede volar </a:t>
            </a:r>
            <a:r>
              <a:rPr lang="es-419" sz="1600" u="sng" dirty="0" smtClean="0">
                <a:latin typeface="Helvetica" pitchFamily="34" charset="0"/>
              </a:rPr>
              <a:t>porque</a:t>
            </a:r>
            <a:r>
              <a:rPr lang="es-419" sz="1600" dirty="0" smtClean="0">
                <a:latin typeface="Helvetica" pitchFamily="34" charset="0"/>
              </a:rPr>
              <a:t> ella puede saltar. </a:t>
            </a:r>
            <a:endParaRPr lang="es-419" sz="500" dirty="0" smtClean="0">
              <a:latin typeface="Helvetica" pitchFamily="34" charset="0"/>
            </a:endParaRPr>
          </a:p>
          <a:p>
            <a:pPr marL="627063" indent="-228600">
              <a:buFont typeface="+mj-lt"/>
              <a:buAutoNum type="alphaUcPeriod"/>
            </a:pPr>
            <a:endParaRPr lang="es-419" sz="500" dirty="0" smtClean="0">
              <a:latin typeface="Helvetica" pitchFamily="34" charset="0"/>
            </a:endParaRPr>
          </a:p>
          <a:p>
            <a:pPr marL="627063" indent="-228600">
              <a:buFont typeface="+mj-lt"/>
              <a:buAutoNum type="alphaUcPeriod"/>
            </a:pPr>
            <a:endParaRPr lang="es-419" sz="500" dirty="0" smtClean="0">
              <a:latin typeface="Helvetica" pitchFamily="34" charset="0"/>
            </a:endParaRPr>
          </a:p>
          <a:p>
            <a:pPr marL="741363" indent="-342900">
              <a:buFont typeface="+mj-lt"/>
              <a:buAutoNum type="alphaUcPeriod"/>
            </a:pPr>
            <a:r>
              <a:rPr lang="es-419" sz="1600" dirty="0" smtClean="0">
                <a:latin typeface="Helvetica" pitchFamily="34" charset="0"/>
              </a:rPr>
              <a:t>El ave puede saltar </a:t>
            </a:r>
            <a:r>
              <a:rPr lang="es-419" sz="1600" u="sng" dirty="0" smtClean="0">
                <a:latin typeface="Helvetica" pitchFamily="34" charset="0"/>
              </a:rPr>
              <a:t>así que</a:t>
            </a:r>
            <a:r>
              <a:rPr lang="es-419" sz="1600" dirty="0" smtClean="0">
                <a:latin typeface="Helvetica" pitchFamily="34" charset="0"/>
              </a:rPr>
              <a:t> el ave puede volar. </a:t>
            </a:r>
            <a:endParaRPr lang="es-419" sz="500" dirty="0" smtClean="0">
              <a:latin typeface="Helvetica" pitchFamily="34" charset="0"/>
            </a:endParaRPr>
          </a:p>
          <a:p>
            <a:pPr marL="627063" indent="-228600">
              <a:buFont typeface="+mj-lt"/>
              <a:buAutoNum type="alphaUcPeriod"/>
            </a:pPr>
            <a:endParaRPr lang="es-419" sz="500" dirty="0" smtClean="0">
              <a:latin typeface="Helvetica" pitchFamily="34" charset="0"/>
            </a:endParaRPr>
          </a:p>
          <a:p>
            <a:pPr marL="627063" indent="-228600">
              <a:buFont typeface="+mj-lt"/>
              <a:buAutoNum type="alphaUcPeriod"/>
            </a:pPr>
            <a:endParaRPr lang="es-419" sz="500" dirty="0" smtClean="0">
              <a:latin typeface="Helvetica" pitchFamily="34" charset="0"/>
            </a:endParaRPr>
          </a:p>
          <a:p>
            <a:pPr marL="627063" indent="-228600">
              <a:buFont typeface="+mj-lt"/>
              <a:buAutoNum type="alphaUcPeriod"/>
            </a:pPr>
            <a:endParaRPr lang="es-419" sz="500" dirty="0" smtClean="0">
              <a:latin typeface="Helvetica" pitchFamily="34" charset="0"/>
            </a:endParaRPr>
          </a:p>
          <a:p>
            <a:pPr marL="741363" indent="-342900">
              <a:buFont typeface="+mj-lt"/>
              <a:buAutoNum type="alphaUcPeriod"/>
            </a:pPr>
            <a:r>
              <a:rPr lang="es-419" sz="1600" dirty="0" smtClean="0">
                <a:latin typeface="Helvetica" pitchFamily="34" charset="0"/>
              </a:rPr>
              <a:t>El ave puede volar </a:t>
            </a:r>
            <a:r>
              <a:rPr lang="es-419" sz="1600" u="sng" dirty="0" smtClean="0">
                <a:latin typeface="Helvetica" pitchFamily="34" charset="0"/>
              </a:rPr>
              <a:t>y</a:t>
            </a:r>
            <a:r>
              <a:rPr lang="es-419" sz="1600" dirty="0" smtClean="0">
                <a:latin typeface="Helvetica" pitchFamily="34" charset="0"/>
              </a:rPr>
              <a:t> saltar. </a:t>
            </a:r>
            <a:endParaRPr lang="es-419" sz="500" dirty="0" smtClean="0">
              <a:latin typeface="Helvetica" pitchFamily="34" charset="0"/>
            </a:endParaRPr>
          </a:p>
          <a:p>
            <a:pPr marL="398463"/>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398463"/>
            <a:endParaRPr lang="en-US" sz="500" dirty="0" smtClean="0">
              <a:latin typeface="Helvetica" pitchFamily="34" charset="0"/>
            </a:endParaRPr>
          </a:p>
        </p:txBody>
      </p:sp>
      <p:cxnSp>
        <p:nvCxnSpPr>
          <p:cNvPr id="16" name="Straight Connector 15"/>
          <p:cNvCxnSpPr/>
          <p:nvPr/>
        </p:nvCxnSpPr>
        <p:spPr>
          <a:xfrm>
            <a:off x="385990" y="4267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677930"/>
          </a:xfrm>
          <a:prstGeom prst="rect">
            <a:avLst/>
          </a:prstGeom>
          <a:noFill/>
        </p:spPr>
        <p:txBody>
          <a:bodyPr wrap="square" rtlCol="0">
            <a:spAutoFit/>
          </a:bodyPr>
          <a:lstStyle/>
          <a:p>
            <a:pPr marL="461963" lvl="0" indent="-461963"/>
            <a:r>
              <a:rPr lang="en-US" sz="1600" b="1" dirty="0" smtClean="0">
                <a:latin typeface="Helvetica" pitchFamily="34" charset="0"/>
              </a:rPr>
              <a:t>  20</a:t>
            </a:r>
            <a:r>
              <a:rPr lang="es-419" sz="1600" b="1" dirty="0" smtClean="0">
                <a:latin typeface="Helvetica" pitchFamily="34" charset="0"/>
              </a:rPr>
              <a:t>. Lee la siguiente oración</a:t>
            </a:r>
            <a:r>
              <a:rPr lang="es-419" sz="1400" b="1" dirty="0" smtClean="0">
                <a:latin typeface="Helvetica" pitchFamily="34" charset="0"/>
              </a:rPr>
              <a:t>. </a:t>
            </a:r>
          </a:p>
          <a:p>
            <a:pPr marL="461963" lvl="0" indent="-461963" algn="r"/>
            <a:r>
              <a:rPr lang="es-419" sz="900" b="1" i="1" dirty="0" smtClean="0">
                <a:latin typeface="Helvetica" pitchFamily="34" charset="0"/>
              </a:rPr>
              <a:t>Editar y Clarificar, L.1.1c  singular-plural con concordancia entre sustantivo y verbo, Objetivo 9</a:t>
            </a:r>
          </a:p>
          <a:p>
            <a:endParaRPr lang="es-419" sz="1600" dirty="0" smtClean="0"/>
          </a:p>
          <a:p>
            <a:pPr marL="398463" algn="ctr"/>
            <a:r>
              <a:rPr lang="es-419" sz="1600" dirty="0" smtClean="0">
                <a:latin typeface="Helvetica" pitchFamily="34" charset="0"/>
              </a:rPr>
              <a:t>Las dos ___________ compartieron el gusano.</a:t>
            </a:r>
          </a:p>
          <a:p>
            <a:endParaRPr lang="es-419" sz="1600" b="1" dirty="0" smtClean="0">
              <a:latin typeface="Helvetica" pitchFamily="34" charset="0"/>
            </a:endParaRPr>
          </a:p>
          <a:p>
            <a:pPr marL="571500" indent="-57150"/>
            <a:endParaRPr lang="es-419" sz="1600" b="1" dirty="0" smtClean="0">
              <a:latin typeface="Helvetica" pitchFamily="34" charset="0"/>
            </a:endParaRPr>
          </a:p>
          <a:p>
            <a:pPr marL="571500" indent="-57150"/>
            <a:r>
              <a:rPr lang="es-419" sz="1600" b="1" dirty="0" smtClean="0">
                <a:latin typeface="Helvetica" pitchFamily="34" charset="0"/>
              </a:rPr>
              <a:t>¿Qué palabra debe ir en el espacio en blanco para completar la oración?</a:t>
            </a:r>
          </a:p>
          <a:p>
            <a:endParaRPr lang="es-419" sz="1600" b="1" dirty="0" smtClean="0">
              <a:latin typeface="Helvetica" pitchFamily="34" charset="0"/>
            </a:endParaRPr>
          </a:p>
          <a:p>
            <a:pPr marL="514350"/>
            <a:r>
              <a:rPr lang="es-419" sz="1600" dirty="0" smtClean="0">
                <a:latin typeface="Helvetica" pitchFamily="34" charset="0"/>
              </a:rPr>
              <a:t>A.  aves</a:t>
            </a:r>
          </a:p>
          <a:p>
            <a:pPr marL="514350"/>
            <a:endParaRPr lang="es-419" sz="1600" dirty="0" smtClean="0">
              <a:latin typeface="Helvetica" pitchFamily="34" charset="0"/>
            </a:endParaRPr>
          </a:p>
          <a:p>
            <a:pPr marL="514350"/>
            <a:r>
              <a:rPr lang="es-419" sz="1600" dirty="0" smtClean="0">
                <a:latin typeface="Helvetica" pitchFamily="34" charset="0"/>
              </a:rPr>
              <a:t>B.  ave</a:t>
            </a:r>
          </a:p>
          <a:p>
            <a:pPr marL="514350"/>
            <a:endParaRPr lang="es-419" sz="1600" dirty="0" smtClean="0">
              <a:latin typeface="Helvetica" pitchFamily="34" charset="0"/>
            </a:endParaRPr>
          </a:p>
          <a:p>
            <a:pPr marL="514350"/>
            <a:r>
              <a:rPr lang="es-419" sz="1600" dirty="0" smtClean="0">
                <a:latin typeface="Helvetica" pitchFamily="34" charset="0"/>
              </a:rPr>
              <a:t>C.  </a:t>
            </a:r>
            <a:r>
              <a:rPr lang="es-419" sz="1600" dirty="0" err="1" smtClean="0">
                <a:latin typeface="Helvetica" pitchFamily="34" charset="0"/>
              </a:rPr>
              <a:t>aveses</a:t>
            </a:r>
            <a:endParaRPr lang="es-419" sz="1600" dirty="0" smtClean="0">
              <a:latin typeface="Helvetica" pitchFamily="34" charset="0"/>
            </a:endParaRPr>
          </a:p>
          <a:p>
            <a:endParaRPr lang="en-US" sz="1600" dirty="0">
              <a:latin typeface="Helvetica" pitchFamily="34" charset="0"/>
            </a:endParaRPr>
          </a:p>
        </p:txBody>
      </p:sp>
      <p:sp>
        <p:nvSpPr>
          <p:cNvPr id="14" name="Rectangle 13"/>
          <p:cNvSpPr/>
          <p:nvPr/>
        </p:nvSpPr>
        <p:spPr>
          <a:xfrm>
            <a:off x="1600201" y="914400"/>
            <a:ext cx="44957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92274" y="2571173"/>
            <a:ext cx="228603" cy="1091399"/>
            <a:chOff x="893904" y="6047842"/>
            <a:chExt cx="228603" cy="1091399"/>
          </a:xfrm>
        </p:grpSpPr>
        <p:sp>
          <p:nvSpPr>
            <p:cNvPr id="19" name="Shape 90"/>
            <p:cNvSpPr/>
            <p:nvPr/>
          </p:nvSpPr>
          <p:spPr>
            <a:xfrm>
              <a:off x="893904" y="691064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93904" y="604784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93904" y="645765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22" name="Group 21"/>
          <p:cNvGrpSpPr/>
          <p:nvPr/>
        </p:nvGrpSpPr>
        <p:grpSpPr>
          <a:xfrm>
            <a:off x="792273" y="6858000"/>
            <a:ext cx="228604" cy="1159950"/>
            <a:chOff x="893903" y="6006318"/>
            <a:chExt cx="228604" cy="1159950"/>
          </a:xfrm>
        </p:grpSpPr>
        <p:sp>
          <p:nvSpPr>
            <p:cNvPr id="23" name="Shape 90"/>
            <p:cNvSpPr/>
            <p:nvPr/>
          </p:nvSpPr>
          <p:spPr>
            <a:xfrm>
              <a:off x="893904" y="693766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4" name="Shape 91"/>
            <p:cNvSpPr/>
            <p:nvPr/>
          </p:nvSpPr>
          <p:spPr>
            <a:xfrm>
              <a:off x="893903" y="60063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6" name="Shape 92"/>
            <p:cNvSpPr/>
            <p:nvPr/>
          </p:nvSpPr>
          <p:spPr>
            <a:xfrm>
              <a:off x="893904" y="648928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Tree>
    <p:extLst>
      <p:ext uri="{BB962C8B-B14F-4D97-AF65-F5344CB8AC3E}">
        <p14:creationId xmlns:p14="http://schemas.microsoft.com/office/powerpoint/2010/main" val="344699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41</a:t>
            </a:fld>
            <a:endParaRPr lang="es-419" dirty="0"/>
          </a:p>
        </p:txBody>
      </p:sp>
      <p:sp>
        <p:nvSpPr>
          <p:cNvPr id="5" name="TextBox 4"/>
          <p:cNvSpPr txBox="1"/>
          <p:nvPr/>
        </p:nvSpPr>
        <p:spPr>
          <a:xfrm>
            <a:off x="143435" y="282388"/>
            <a:ext cx="7010400" cy="4069653"/>
          </a:xfrm>
          <a:prstGeom prst="rect">
            <a:avLst/>
          </a:prstGeom>
          <a:noFill/>
        </p:spPr>
        <p:txBody>
          <a:bodyPr wrap="square" lIns="86055" tIns="43028" rIns="86055" bIns="43028" rtlCol="0">
            <a:spAutoFit/>
          </a:bodyPr>
          <a:lstStyle/>
          <a:p>
            <a:r>
              <a:rPr lang="es-419" sz="1694" u="sng" dirty="0"/>
              <a:t>Instrucciones para el estudiante</a:t>
            </a:r>
            <a:r>
              <a:rPr lang="es-419" sz="1694" dirty="0"/>
              <a:t>:  </a:t>
            </a:r>
          </a:p>
          <a:p>
            <a:endParaRPr lang="es-419" sz="1694" u="sng" dirty="0"/>
          </a:p>
          <a:p>
            <a:r>
              <a:rPr lang="es-419" sz="1506" b="1" u="sng" dirty="0"/>
              <a:t>Parte 2</a:t>
            </a:r>
            <a:r>
              <a:rPr lang="es-419" sz="1506" b="1" dirty="0"/>
              <a:t> </a:t>
            </a:r>
          </a:p>
          <a:p>
            <a:endParaRPr lang="es-419" sz="1506" dirty="0"/>
          </a:p>
          <a:p>
            <a:r>
              <a:rPr lang="es-419" sz="1506" dirty="0"/>
              <a:t>Vas a escribir un </a:t>
            </a:r>
            <a:r>
              <a:rPr lang="es-419" sz="1506" b="1" dirty="0"/>
              <a:t>cuento que exprese una opinión</a:t>
            </a:r>
            <a:r>
              <a:rPr lang="es-419" sz="1506" dirty="0"/>
              <a:t>.  Esto significa que dirás cómo te sientes acerca de algo. Escribirás las </a:t>
            </a:r>
            <a:r>
              <a:rPr lang="es-419" sz="1506" b="1" dirty="0"/>
              <a:t>razones</a:t>
            </a:r>
            <a:r>
              <a:rPr lang="es-419" sz="1506" dirty="0"/>
              <a:t> para explicar por qué te sientes de esa forma.  Utiliza los cuentos que leíste y el video que viste para apoyar tu respuesta con razones que expliquen tu sentir.</a:t>
            </a:r>
          </a:p>
          <a:p>
            <a:endParaRPr lang="es-419" sz="988" dirty="0"/>
          </a:p>
          <a:p>
            <a:r>
              <a:rPr lang="es-419" sz="1506" dirty="0"/>
              <a:t>Para escribir tu cuento contestarás la siguiente pregunta:  </a:t>
            </a:r>
            <a:r>
              <a:rPr lang="es-419" sz="1506" b="1" dirty="0"/>
              <a:t>¿Es importante para las aves tener alas? Escribe  todos los detalles que puedas usar de los cuentos para explicar tu respuesta.  </a:t>
            </a:r>
          </a:p>
          <a:p>
            <a:endParaRPr lang="es-419" sz="988" dirty="0"/>
          </a:p>
          <a:p>
            <a:pPr marL="306181" indent="-306181">
              <a:buAutoNum type="arabicPeriod"/>
            </a:pPr>
            <a:r>
              <a:rPr lang="es-419" sz="1506" u="sng" dirty="0"/>
              <a:t>Planifica </a:t>
            </a:r>
            <a:r>
              <a:rPr lang="es-419" sz="1506" dirty="0"/>
              <a:t>tu escrito. Puedes utilizar tus notas y respuestas.</a:t>
            </a:r>
          </a:p>
          <a:p>
            <a:pPr marL="306181" indent="-306181">
              <a:buAutoNum type="arabicPeriod"/>
            </a:pPr>
            <a:endParaRPr lang="es-419" sz="941" dirty="0"/>
          </a:p>
          <a:p>
            <a:pPr marL="306181" indent="-306181">
              <a:buAutoNum type="arabicPeriod"/>
            </a:pPr>
            <a:r>
              <a:rPr lang="es-419" sz="1506" dirty="0"/>
              <a:t>Escribe – Revisa y Edita tu primer borrador.</a:t>
            </a:r>
          </a:p>
          <a:p>
            <a:pPr marL="322715" indent="-322715">
              <a:buAutoNum type="arabicPeriod"/>
            </a:pPr>
            <a:endParaRPr lang="es-419" sz="753" dirty="0"/>
          </a:p>
          <a:p>
            <a:pPr marL="322715" indent="-322715">
              <a:buAutoNum type="arabicPeriod"/>
            </a:pPr>
            <a:r>
              <a:rPr lang="es-419" sz="1506" dirty="0"/>
              <a:t>Escribe el texto final.</a:t>
            </a:r>
            <a:endParaRPr lang="es-419" sz="1506" dirty="0">
              <a:solidFill>
                <a:srgbClr val="FF0000"/>
              </a:solidFill>
            </a:endParaRPr>
          </a:p>
          <a:p>
            <a:endParaRPr lang="es-419" sz="753" dirty="0"/>
          </a:p>
        </p:txBody>
      </p:sp>
      <p:graphicFrame>
        <p:nvGraphicFramePr>
          <p:cNvPr id="6" name="Table 5"/>
          <p:cNvGraphicFramePr>
            <a:graphicFrameLocks noGrp="1"/>
          </p:cNvGraphicFramePr>
          <p:nvPr>
            <p:extLst>
              <p:ext uri="{D42A27DB-BD31-4B8C-83A1-F6EECF244321}">
                <p14:modId xmlns:p14="http://schemas.microsoft.com/office/powerpoint/2010/main" val="959030227"/>
              </p:ext>
            </p:extLst>
          </p:nvPr>
        </p:nvGraphicFramePr>
        <p:xfrm>
          <a:off x="1447800" y="5105400"/>
          <a:ext cx="4294094" cy="1760155"/>
        </p:xfrm>
        <a:graphic>
          <a:graphicData uri="http://schemas.openxmlformats.org/drawingml/2006/table">
            <a:tbl>
              <a:tblPr firstRow="1" bandRow="1">
                <a:tableStyleId>{5940675A-B579-460E-94D1-54222C63F5DA}</a:tableStyleId>
              </a:tblPr>
              <a:tblGrid>
                <a:gridCol w="1004047"/>
                <a:gridCol w="3290047"/>
              </a:tblGrid>
              <a:tr h="219251">
                <a:tc>
                  <a:txBody>
                    <a:bodyPr/>
                    <a:lstStyle/>
                    <a:p>
                      <a:pPr algn="r"/>
                      <a:r>
                        <a:rPr lang="x-none" sz="800" b="0" noProof="0" dirty="0" smtClean="0"/>
                        <a:t>Propósito</a:t>
                      </a:r>
                      <a:endParaRPr lang="x-none" sz="800" b="0" noProof="0" dirty="0"/>
                    </a:p>
                  </a:txBody>
                  <a:tcPr marL="86061" marR="86061" marT="43031" marB="43031"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800" b="1" i="0" u="none" strike="noStrike" kern="1200" cap="none" spc="0" normalizeH="0" baseline="0" noProof="0" dirty="0" smtClean="0">
                          <a:ln>
                            <a:noFill/>
                          </a:ln>
                          <a:solidFill>
                            <a:schemeClr val="tx1"/>
                          </a:solidFill>
                          <a:effectLst/>
                          <a:uLnTx/>
                          <a:uFillTx/>
                          <a:latin typeface="+mn-lt"/>
                          <a:ea typeface="+mn-ea"/>
                          <a:cs typeface="+mn-cs"/>
                        </a:rPr>
                        <a:t>¿Diste tu opinión?   ¿Está todo tu escrito relacionado con el tema?</a:t>
                      </a:r>
                    </a:p>
                  </a:txBody>
                  <a:tcPr marT="45080" marB="45080" anchor="ctr">
                    <a:lnB w="12700" cap="flat" cmpd="sng" algn="ctr">
                      <a:solidFill>
                        <a:schemeClr val="bg1">
                          <a:lumMod val="50000"/>
                        </a:schemeClr>
                      </a:solidFill>
                      <a:prstDash val="solid"/>
                      <a:round/>
                      <a:headEnd type="none" w="med" len="med"/>
                      <a:tailEnd type="none" w="med" len="med"/>
                    </a:lnB>
                    <a:solidFill>
                      <a:schemeClr val="bg2"/>
                    </a:solidFill>
                  </a:tcPr>
                </a:tc>
              </a:tr>
              <a:tr h="358588">
                <a:tc>
                  <a:txBody>
                    <a:bodyPr/>
                    <a:lstStyle/>
                    <a:p>
                      <a:pPr algn="r"/>
                      <a:r>
                        <a:rPr lang="x-none" sz="800" b="0" noProof="0" dirty="0" smtClean="0"/>
                        <a:t>Organización</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2"/>
                    </a:solidFill>
                  </a:tcPr>
                </a:tc>
                <a:tc>
                  <a:txBody>
                    <a:bodyPr/>
                    <a:lstStyle/>
                    <a:p>
                      <a:r>
                        <a:rPr lang="es-419" sz="800" b="1" noProof="0" dirty="0" smtClean="0">
                          <a:solidFill>
                            <a:schemeClr val="tx1"/>
                          </a:solidFill>
                        </a:rPr>
                        <a:t>¿Son tus ideas fácil de entender desde el comienzo hasta el final del escrito?</a:t>
                      </a:r>
                      <a:r>
                        <a:rPr lang="es-419" sz="800" b="1" baseline="0" noProof="0" dirty="0" smtClean="0">
                          <a:solidFill>
                            <a:schemeClr val="tx1"/>
                          </a:solidFill>
                        </a:rPr>
                        <a:t>   ¿Utilizaste palabras como </a:t>
                      </a:r>
                      <a:r>
                        <a:rPr lang="es-419" sz="800" b="1" i="1" baseline="0" noProof="0" dirty="0" smtClean="0">
                          <a:solidFill>
                            <a:schemeClr val="tx1"/>
                          </a:solidFill>
                        </a:rPr>
                        <a:t>porque, y , también</a:t>
                      </a:r>
                      <a:r>
                        <a:rPr lang="es-419" sz="800" b="1" baseline="0" noProof="0" dirty="0" smtClean="0">
                          <a:solidFill>
                            <a:schemeClr val="tx1"/>
                          </a:solidFill>
                        </a:rPr>
                        <a:t>? </a:t>
                      </a:r>
                      <a:endParaRPr lang="es-419" sz="800" b="1" noProof="0" dirty="0" smtClean="0">
                        <a:solidFill>
                          <a:schemeClr val="tx1"/>
                        </a:solidFill>
                      </a:endParaRPr>
                    </a:p>
                  </a:txBody>
                  <a:tcPr marT="45080" marB="45080" anchor="ctr">
                    <a:lnT w="12700" cap="flat" cmpd="sng" algn="ctr">
                      <a:solidFill>
                        <a:schemeClr val="bg1">
                          <a:lumMod val="50000"/>
                        </a:schemeClr>
                      </a:solidFill>
                      <a:prstDash val="solid"/>
                      <a:round/>
                      <a:headEnd type="none" w="med" len="med"/>
                      <a:tailEnd type="none" w="med" len="med"/>
                    </a:lnT>
                    <a:solidFill>
                      <a:schemeClr val="bg2"/>
                    </a:solidFill>
                  </a:tcPr>
                </a:tc>
              </a:tr>
              <a:tr h="360637">
                <a:tc>
                  <a:txBody>
                    <a:bodyPr/>
                    <a:lstStyle/>
                    <a:p>
                      <a:pPr algn="r"/>
                      <a:r>
                        <a:rPr lang="x-none" sz="800" b="0" noProof="0" dirty="0" smtClean="0">
                          <a:solidFill>
                            <a:schemeClr val="tx1"/>
                          </a:solidFill>
                        </a:rPr>
                        <a:t>Elaboración de evidencia</a:t>
                      </a:r>
                    </a:p>
                  </a:txBody>
                  <a:tcPr marL="86061" marR="86061" marT="43031" marB="43031" anchor="ctr">
                    <a:lnB w="12700" cap="flat" cmpd="sng" algn="ctr">
                      <a:noFill/>
                      <a:prstDash val="solid"/>
                      <a:round/>
                      <a:headEnd type="none" w="med" len="med"/>
                      <a:tailEnd type="none" w="med" len="med"/>
                    </a:lnB>
                    <a:solidFill>
                      <a:schemeClr val="bg1">
                        <a:lumMod val="95000"/>
                      </a:schemeClr>
                    </a:solidFill>
                  </a:tcPr>
                </a:tc>
                <a:tc>
                  <a:txBody>
                    <a:bodyPr/>
                    <a:lstStyle/>
                    <a:p>
                      <a:r>
                        <a:rPr lang="es-419" sz="800" b="1" noProof="0" dirty="0" smtClean="0">
                          <a:solidFill>
                            <a:schemeClr val="tx1"/>
                          </a:solidFill>
                        </a:rPr>
                        <a:t>¿Tomaste ideas (evidencia) de los textos para hablar más acerca de tu opinión?  ¿Utilizaste ejemplos?</a:t>
                      </a:r>
                    </a:p>
                  </a:txBody>
                  <a:tcPr marT="45080" marB="45080"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73336">
                <a:tc>
                  <a:txBody>
                    <a:bodyPr/>
                    <a:lstStyle/>
                    <a:p>
                      <a:pPr algn="r"/>
                      <a:r>
                        <a:rPr lang="x-none" sz="800" b="0" noProof="0" dirty="0" smtClean="0"/>
                        <a:t>Elaboración</a:t>
                      </a:r>
                      <a:r>
                        <a:rPr lang="x-none" sz="800" b="0" baseline="0" noProof="0" dirty="0" smtClean="0"/>
                        <a:t> de lenguaje y vocabulario</a:t>
                      </a:r>
                      <a:endParaRPr lang="x-none" sz="800" b="0" noProof="0" dirty="0"/>
                    </a:p>
                  </a:txBody>
                  <a:tcPr marL="86061" marR="86061" marT="43031" marB="43031" anchor="ctr">
                    <a:lnT w="12700" cap="flat" cmpd="sng" algn="ctr">
                      <a:noFill/>
                      <a:prstDash val="solid"/>
                      <a:round/>
                      <a:headEnd type="none" w="med" len="med"/>
                      <a:tailEnd type="none" w="med" len="med"/>
                    </a:lnT>
                    <a:solidFill>
                      <a:schemeClr val="bg1">
                        <a:lumMod val="95000"/>
                      </a:schemeClr>
                    </a:solidFill>
                  </a:tcPr>
                </a:tc>
                <a:tc>
                  <a:txBody>
                    <a:bodyPr/>
                    <a:lstStyle/>
                    <a:p>
                      <a:r>
                        <a:rPr lang="es-419" sz="800" b="1" noProof="0" dirty="0" smtClean="0">
                          <a:solidFill>
                            <a:schemeClr val="tx1"/>
                          </a:solidFill>
                        </a:rPr>
                        <a:t>¿Tienen sentido</a:t>
                      </a:r>
                      <a:r>
                        <a:rPr lang="es-419" sz="800" b="1" baseline="0" noProof="0" dirty="0" smtClean="0">
                          <a:solidFill>
                            <a:schemeClr val="tx1"/>
                          </a:solidFill>
                        </a:rPr>
                        <a:t> tus ideas?  ¿Utilizaste palabras de los textos para ayudarte a escribir sobre tus ideas</a:t>
                      </a:r>
                      <a:r>
                        <a:rPr lang="es-419" sz="800" b="1" noProof="0" dirty="0" smtClean="0">
                          <a:solidFill>
                            <a:schemeClr val="tx1"/>
                          </a:solidFill>
                        </a:rPr>
                        <a:t>?</a:t>
                      </a:r>
                    </a:p>
                  </a:txBody>
                  <a:tcPr marT="45080" marB="45080"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348343">
                <a:tc>
                  <a:txBody>
                    <a:bodyPr/>
                    <a:lstStyle/>
                    <a:p>
                      <a:pPr algn="r"/>
                      <a:r>
                        <a:rPr lang="x-none" sz="800" b="0" noProof="0" dirty="0" smtClean="0"/>
                        <a:t>Convenciones</a:t>
                      </a:r>
                      <a:endParaRPr lang="x-none" sz="800" b="0" noProof="0" dirty="0"/>
                    </a:p>
                  </a:txBody>
                  <a:tcPr marL="86061" marR="86061" marT="43031" marB="43031" anchor="ctr">
                    <a:solidFill>
                      <a:schemeClr val="accent6">
                        <a:lumMod val="20000"/>
                        <a:lumOff val="80000"/>
                      </a:schemeClr>
                    </a:solidFill>
                  </a:tcPr>
                </a:tc>
                <a:tc>
                  <a:txBody>
                    <a:bodyPr/>
                    <a:lstStyle/>
                    <a:p>
                      <a:r>
                        <a:rPr lang="es-419" sz="800" b="1" noProof="0" dirty="0" smtClean="0">
                          <a:solidFill>
                            <a:schemeClr val="tx1"/>
                          </a:solidFill>
                        </a:rPr>
                        <a:t>¿Seguiste las reglas del uso de letras mayúsculas, puntuación y ortografía? </a:t>
                      </a:r>
                    </a:p>
                  </a:txBody>
                  <a:tcPr marT="45080" marB="45080" anchor="ctr">
                    <a:solidFill>
                      <a:schemeClr val="accent6">
                        <a:lumMod val="20000"/>
                        <a:lumOff val="80000"/>
                      </a:schemeClr>
                    </a:solidFill>
                  </a:tcPr>
                </a:tc>
              </a:tr>
            </a:tbl>
          </a:graphicData>
        </a:graphic>
      </p:graphicFrame>
      <p:sp>
        <p:nvSpPr>
          <p:cNvPr id="2" name="TextBox 1"/>
          <p:cNvSpPr txBox="1"/>
          <p:nvPr/>
        </p:nvSpPr>
        <p:spPr>
          <a:xfrm>
            <a:off x="2514600" y="4724400"/>
            <a:ext cx="1902957" cy="553998"/>
          </a:xfrm>
          <a:prstGeom prst="rect">
            <a:avLst/>
          </a:prstGeom>
          <a:noFill/>
        </p:spPr>
        <p:txBody>
          <a:bodyPr wrap="none" rtlCol="0">
            <a:spAutoFit/>
          </a:bodyPr>
          <a:lstStyle/>
          <a:p>
            <a:r>
              <a:rPr lang="es-419" sz="1500" b="1" u="sng" dirty="0"/>
              <a:t>Cómo serás calificado</a:t>
            </a:r>
            <a:endParaRPr lang="es-419" sz="1500" b="1" dirty="0"/>
          </a:p>
          <a:p>
            <a:endParaRPr lang="en-US" sz="1500" dirty="0"/>
          </a:p>
        </p:txBody>
      </p:sp>
    </p:spTree>
    <p:extLst>
      <p:ext uri="{BB962C8B-B14F-4D97-AF65-F5344CB8AC3E}">
        <p14:creationId xmlns:p14="http://schemas.microsoft.com/office/powerpoint/2010/main" val="3302063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6" name="Table 5"/>
          <p:cNvGraphicFramePr>
            <a:graphicFrameLocks noGrp="1"/>
          </p:cNvGraphicFramePr>
          <p:nvPr>
            <p:extLst/>
          </p:nvPr>
        </p:nvGraphicFramePr>
        <p:xfrm>
          <a:off x="533401" y="425823"/>
          <a:ext cx="6248400" cy="6847258"/>
        </p:xfrm>
        <a:graphic>
          <a:graphicData uri="http://schemas.openxmlformats.org/drawingml/2006/table">
            <a:tbl>
              <a:tblPr firstRow="1" bandRow="1">
                <a:tableStyleId>{5940675A-B579-460E-94D1-54222C63F5DA}</a:tableStyleId>
              </a:tblPr>
              <a:tblGrid>
                <a:gridCol w="6248400"/>
              </a:tblGrid>
              <a:tr h="358588">
                <a:tc>
                  <a:txBody>
                    <a:bodyPr/>
                    <a:lstStyle/>
                    <a:p>
                      <a:endParaRPr lang="en-US" sz="1800" dirty="0"/>
                    </a:p>
                  </a:txBody>
                  <a:tcPr marT="43031" marB="43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58588">
                <a:tc>
                  <a:txBody>
                    <a:bodyPr/>
                    <a:lstStyle/>
                    <a:p>
                      <a:pPr algn="ctr"/>
                      <a:endParaRPr lang="en-US" sz="1800" b="1" u="sng"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r h="358588">
                <a:tc>
                  <a:txBody>
                    <a:bodyPr/>
                    <a:lstStyle/>
                    <a:p>
                      <a:endParaRPr lang="en-US" sz="1800" dirty="0"/>
                    </a:p>
                  </a:txBody>
                  <a:tcPr marT="43031" marB="43031">
                    <a:lnL w="12700" cap="flat" cmpd="sng" algn="ctr">
                      <a:solidFill>
                        <a:schemeClr val="tx1"/>
                      </a:solidFill>
                      <a:prstDash val="solid"/>
                      <a:round/>
                      <a:headEnd type="none" w="med" len="med"/>
                      <a:tailEnd type="none" w="med" len="med"/>
                    </a:lnL>
                  </a:tcPr>
                </a:tc>
              </a:tr>
            </a:tbl>
          </a:graphicData>
        </a:graphic>
      </p:graphicFrame>
      <p:sp>
        <p:nvSpPr>
          <p:cNvPr id="2" name="TextBox 1"/>
          <p:cNvSpPr txBox="1"/>
          <p:nvPr/>
        </p:nvSpPr>
        <p:spPr>
          <a:xfrm>
            <a:off x="457200" y="152400"/>
            <a:ext cx="4350871" cy="384721"/>
          </a:xfrm>
          <a:prstGeom prst="rect">
            <a:avLst/>
          </a:prstGeom>
          <a:noFill/>
        </p:spPr>
        <p:txBody>
          <a:bodyPr wrap="none" rtlCol="0">
            <a:spAutoFit/>
          </a:bodyPr>
          <a:lstStyle/>
          <a:p>
            <a:r>
              <a:rPr lang="en-US" dirty="0" err="1" smtClean="0"/>
              <a:t>Nombre</a:t>
            </a:r>
            <a:r>
              <a:rPr lang="en-US" dirty="0" smtClean="0"/>
              <a:t>:___________________________</a:t>
            </a:r>
            <a:endParaRPr lang="en-US" dirty="0"/>
          </a:p>
        </p:txBody>
      </p:sp>
    </p:spTree>
    <p:extLst>
      <p:ext uri="{BB962C8B-B14F-4D97-AF65-F5344CB8AC3E}">
        <p14:creationId xmlns:p14="http://schemas.microsoft.com/office/powerpoint/2010/main" val="174780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43000"/>
            <a:ext cx="441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288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419" smtClean="0"/>
              <a:pPr/>
              <a:t>44</a:t>
            </a:fld>
            <a:endParaRPr lang="es-419" dirty="0"/>
          </a:p>
        </p:txBody>
      </p:sp>
      <p:graphicFrame>
        <p:nvGraphicFramePr>
          <p:cNvPr id="5" name="Table 4"/>
          <p:cNvGraphicFramePr>
            <a:graphicFrameLocks noGrp="1"/>
          </p:cNvGraphicFramePr>
          <p:nvPr>
            <p:extLst>
              <p:ext uri="{D42A27DB-BD31-4B8C-83A1-F6EECF244321}">
                <p14:modId xmlns:p14="http://schemas.microsoft.com/office/powerpoint/2010/main" val="2860856943"/>
              </p:ext>
            </p:extLst>
          </p:nvPr>
        </p:nvGraphicFramePr>
        <p:xfrm>
          <a:off x="457199" y="4038600"/>
          <a:ext cx="6324600" cy="3332480"/>
        </p:xfrm>
        <a:graphic>
          <a:graphicData uri="http://schemas.openxmlformats.org/drawingml/2006/table">
            <a:tbl>
              <a:tblPr firstRow="1" bandRow="1">
                <a:tableStyleId>{5940675A-B579-460E-94D1-54222C63F5DA}</a:tableStyleId>
              </a:tblPr>
              <a:tblGrid>
                <a:gridCol w="457200"/>
                <a:gridCol w="4572000"/>
                <a:gridCol w="457200"/>
                <a:gridCol w="457200"/>
                <a:gridCol w="381000"/>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noProof="0" dirty="0" smtClean="0"/>
                        <a:t>Texto informativo</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Times New Roman"/>
                          <a:cs typeface="Times New Roman"/>
                        </a:rPr>
                        <a:t>Yo puedo decir qué ocasionó que algo sucediera (conectar ideas).  RI.1.3</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mn-lt"/>
                          <a:ea typeface="Calibri"/>
                          <a:cs typeface="Calibri"/>
                        </a:rPr>
                        <a:t>Yo puedo describir cómo el tema  está conectado a un hecho (por ejemplo: las aves que no pueden volar usan sus alas para…).</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  </a:t>
                      </a:r>
                      <a:r>
                        <a:rPr kumimoji="0" lang="es-419" sz="1000" b="0" i="0" u="none" strike="noStrike" kern="1200" cap="none" spc="0" normalizeH="0" baseline="0" noProof="0" dirty="0" smtClean="0">
                          <a:ln>
                            <a:noFill/>
                          </a:ln>
                          <a:solidFill>
                            <a:prstClr val="black"/>
                          </a:solidFill>
                          <a:effectLst/>
                          <a:uLnTx/>
                          <a:uFillTx/>
                          <a:latin typeface="+mn-lt"/>
                          <a:ea typeface="+mn-ea"/>
                          <a:cs typeface="+mn-cs"/>
                        </a:rPr>
                        <a:t>RI.1.3</a:t>
                      </a:r>
                      <a:endPar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kern="1200" noProof="0" dirty="0" smtClean="0">
                          <a:solidFill>
                            <a:schemeClr val="tx1"/>
                          </a:solidFill>
                          <a:latin typeface="+mn-lt"/>
                          <a:ea typeface="+mn-ea"/>
                          <a:cs typeface="+mn-cs"/>
                        </a:rPr>
                        <a:t>Yo</a:t>
                      </a:r>
                      <a:r>
                        <a:rPr lang="es-419" sz="1000" b="0" kern="1200" baseline="0" noProof="0" dirty="0" smtClean="0">
                          <a:solidFill>
                            <a:schemeClr val="tx1"/>
                          </a:solidFill>
                          <a:latin typeface="+mn-lt"/>
                          <a:ea typeface="+mn-ea"/>
                          <a:cs typeface="+mn-cs"/>
                        </a:rPr>
                        <a:t> puedo hacer y contestar preguntas con quién, qué, cuándo, por qué y cómo, acerca de la información en imágenes y textos. </a:t>
                      </a:r>
                      <a:r>
                        <a:rPr lang="es-419" sz="1000" b="1" baseline="0" noProof="0" dirty="0" smtClean="0">
                          <a:latin typeface="+mn-lt"/>
                          <a:ea typeface="Times New Roman"/>
                          <a:cs typeface="Times New Roman"/>
                        </a:rPr>
                        <a:t>  </a:t>
                      </a:r>
                      <a:r>
                        <a:rPr lang="es-419" sz="1000" b="0" i="1" baseline="0" noProof="0" dirty="0" smtClean="0">
                          <a:latin typeface="+mn-lt"/>
                          <a:ea typeface="Times New Roman"/>
                          <a:cs typeface="Times New Roman"/>
                        </a:rPr>
                        <a:t>RI.1.6</a:t>
                      </a:r>
                      <a:endParaRPr lang="es-419" sz="1000" b="1" noProof="0" dirty="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baseline="0" noProof="0" dirty="0" smtClean="0">
                          <a:solidFill>
                            <a:schemeClr val="tx1"/>
                          </a:solidFill>
                          <a:latin typeface="+mn-lt"/>
                          <a:ea typeface="Times New Roman"/>
                          <a:cs typeface="Times New Roman"/>
                        </a:rPr>
                        <a:t>Yo sé que se puede encontrar información en imágenes y textos. </a:t>
                      </a:r>
                      <a:r>
                        <a:rPr lang="es-419" sz="1000" b="0" i="1" baseline="0" noProof="0" dirty="0" smtClean="0">
                          <a:latin typeface="+mn-lt"/>
                          <a:ea typeface="Times New Roman"/>
                          <a:cs typeface="Times New Roman"/>
                        </a:rPr>
                        <a:t>RI.1.6</a:t>
                      </a:r>
                      <a:endParaRPr lang="es-419" sz="1000" b="1" noProof="0"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latin typeface="+mn-lt"/>
                          <a:ea typeface="Calibri"/>
                          <a:cs typeface="Times New Roman"/>
                        </a:rPr>
                        <a:t>Yo</a:t>
                      </a:r>
                      <a:r>
                        <a:rPr lang="es-419" sz="1000" b="0" baseline="0" noProof="0" dirty="0" smtClean="0">
                          <a:latin typeface="+mn-lt"/>
                          <a:ea typeface="Calibri"/>
                          <a:cs typeface="Times New Roman"/>
                        </a:rPr>
                        <a:t> puedo encontrar información en dos textos sobre el mismo tema. </a:t>
                      </a:r>
                      <a:r>
                        <a:rPr lang="es-419" sz="1000" b="0" i="0" baseline="0" noProof="0" dirty="0" smtClean="0">
                          <a:latin typeface="+mn-lt"/>
                          <a:ea typeface="Times New Roman"/>
                          <a:cs typeface="Times New Roman"/>
                        </a:rPr>
                        <a:t>RI.1.9</a:t>
                      </a:r>
                      <a:endParaRPr lang="es-419" sz="1000" b="0" i="0" noProof="0"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19812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noProof="0" dirty="0" smtClean="0">
                          <a:solidFill>
                            <a:srgbClr val="000000"/>
                          </a:solidFill>
                          <a:latin typeface="+mn-lt"/>
                          <a:ea typeface="Times New Roman"/>
                          <a:cs typeface="Times New Roman"/>
                        </a:rPr>
                        <a:t>Yo puedo encontrar información en títulos, en subtítulos</a:t>
                      </a:r>
                      <a:r>
                        <a:rPr lang="es-419" sz="1000" b="0" baseline="0" noProof="0" dirty="0" smtClean="0">
                          <a:solidFill>
                            <a:srgbClr val="000000"/>
                          </a:solidFill>
                          <a:latin typeface="+mn-lt"/>
                          <a:ea typeface="Times New Roman"/>
                          <a:cs typeface="Times New Roman"/>
                        </a:rPr>
                        <a:t> (pie de foto) y en otras características de un texto informativo.  </a:t>
                      </a:r>
                      <a:r>
                        <a:rPr lang="es-419" sz="1000" b="0" baseline="0" noProof="0" dirty="0" smtClean="0">
                          <a:solidFill>
                            <a:schemeClr val="tx1"/>
                          </a:solidFill>
                          <a:latin typeface="+mn-lt"/>
                          <a:ea typeface="Times New Roman"/>
                          <a:cs typeface="Times New Roman"/>
                        </a:rPr>
                        <a:t> </a:t>
                      </a:r>
                      <a:r>
                        <a:rPr lang="es-419" sz="1000" b="0" i="0" baseline="0" noProof="0" dirty="0" smtClean="0">
                          <a:latin typeface="+mn-lt"/>
                          <a:ea typeface="Times New Roman"/>
                          <a:cs typeface="Times New Roman"/>
                        </a:rPr>
                        <a:t>RI.1.9</a:t>
                      </a:r>
                      <a:endParaRPr lang="es-419" sz="1000" b="0" i="0" noProof="0"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i="0" baseline="0" noProof="0" dirty="0" smtClean="0">
                          <a:latin typeface="+mn-lt"/>
                          <a:ea typeface="Times New Roman"/>
                          <a:cs typeface="Times New Roman"/>
                        </a:rPr>
                        <a:t>Yo puedo escoger la información correcta de las imágenes y textos para contestar preguntas. RI.1.6</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i="0" noProof="0" dirty="0" smtClean="0">
                          <a:latin typeface="+mn-lt"/>
                          <a:ea typeface="+mn-ea"/>
                          <a:cs typeface="+mn-cs"/>
                        </a:rPr>
                        <a:t>Yo</a:t>
                      </a:r>
                      <a:r>
                        <a:rPr lang="es-419" sz="1000" b="0" i="0" baseline="0" noProof="0" dirty="0" smtClean="0">
                          <a:latin typeface="+mn-lt"/>
                          <a:ea typeface="+mn-ea"/>
                          <a:cs typeface="+mn-cs"/>
                        </a:rPr>
                        <a:t> puedo encontrar información sobre el mismo tema en dos textos, y explicar cómo la información es igual y diferente</a:t>
                      </a:r>
                      <a:r>
                        <a:rPr lang="es-419" sz="1000" b="0" i="0" noProof="0" dirty="0" smtClean="0">
                          <a:latin typeface="+mn-lt"/>
                          <a:ea typeface="+mn-ea"/>
                          <a:cs typeface="+mn-cs"/>
                        </a:rPr>
                        <a:t>. RI.1.9</a:t>
                      </a:r>
                      <a:endParaRPr lang="es-419" sz="1000" b="1" i="0" noProof="0" dirty="0" smtClean="0">
                        <a:latin typeface="+mn-lt"/>
                        <a:ea typeface="Calibri"/>
                        <a:cs typeface="Times New Roman"/>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21687919"/>
              </p:ext>
            </p:extLst>
          </p:nvPr>
        </p:nvGraphicFramePr>
        <p:xfrm>
          <a:off x="457198" y="658968"/>
          <a:ext cx="6324601" cy="3364399"/>
        </p:xfrm>
        <a:graphic>
          <a:graphicData uri="http://schemas.openxmlformats.org/drawingml/2006/table">
            <a:tbl>
              <a:tblPr firstRow="1" bandRow="1">
                <a:tableStyleId>{5940675A-B579-460E-94D1-54222C63F5DA}</a:tableStyleId>
              </a:tblPr>
              <a:tblGrid>
                <a:gridCol w="457199"/>
                <a:gridCol w="4114800"/>
                <a:gridCol w="457200"/>
                <a:gridCol w="457200"/>
                <a:gridCol w="457200"/>
                <a:gridCol w="381002"/>
              </a:tblGrid>
              <a:tr h="143806">
                <a:tc gridSpan="6">
                  <a:txBody>
                    <a:bodyPr/>
                    <a:lstStyle/>
                    <a:p>
                      <a:pPr algn="ctr">
                        <a:lnSpc>
                          <a:spcPct val="100000"/>
                        </a:lnSpc>
                        <a:spcAft>
                          <a:spcPts val="0"/>
                        </a:spcAft>
                      </a:pPr>
                      <a:r>
                        <a:rPr lang="es-419" sz="1400" b="1" dirty="0" smtClean="0"/>
                        <a:t>Texto Literario</a:t>
                      </a:r>
                      <a:endParaRPr lang="es-419"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419" sz="1000" b="0" baseline="0" dirty="0" smtClean="0">
                          <a:solidFill>
                            <a:srgbClr val="000000"/>
                          </a:solidFill>
                          <a:effectLst/>
                          <a:latin typeface="+mn-lt"/>
                          <a:ea typeface="Times New Roman"/>
                          <a:cs typeface="Times New Roman"/>
                        </a:rPr>
                        <a:t>Yo sé quién es el personaje, cuál es el ambiente/escenario o acontecimientos en un cuento. RL.1.3</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baseline="0" dirty="0" smtClean="0">
                          <a:effectLst/>
                          <a:latin typeface="+mn-lt"/>
                          <a:ea typeface="Times New Roman"/>
                          <a:cs typeface="Calibri"/>
                        </a:rPr>
                        <a:t>Yo puedo contestar preguntas acerca de un personaje, el ambiente/escenario o acontecimiento en un cuento. RL.1.3</a:t>
                      </a:r>
                    </a:p>
                  </a:txBody>
                  <a:tcPr anchor="ctr">
                    <a:solidFill>
                      <a:schemeClr val="bg1"/>
                    </a:solidFill>
                  </a:tcPr>
                </a:tc>
                <a:tc hMerge="1">
                  <a:txBody>
                    <a:bodyPr/>
                    <a:lstStyle/>
                    <a:p>
                      <a:endParaRPr lang="en-US"/>
                    </a:p>
                  </a:txBody>
                  <a:tcPr/>
                </a:tc>
                <a:tc hMerge="1">
                  <a:txBody>
                    <a:bodyPr/>
                    <a:lstStyle/>
                    <a:p>
                      <a:endParaRPr lang="en-US" dirty="0"/>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dirty="0" smtClean="0">
                          <a:solidFill>
                            <a:srgbClr val="000000"/>
                          </a:solidFill>
                          <a:effectLst/>
                          <a:latin typeface="+mn-lt"/>
                          <a:ea typeface="Times New Roman"/>
                          <a:cs typeface="Times New Roman"/>
                        </a:rPr>
                        <a:t>Yo</a:t>
                      </a:r>
                      <a:r>
                        <a:rPr lang="es-419" sz="1000" b="0" baseline="0" dirty="0" smtClean="0">
                          <a:solidFill>
                            <a:srgbClr val="000000"/>
                          </a:solidFill>
                          <a:effectLst/>
                          <a:latin typeface="+mn-lt"/>
                          <a:ea typeface="Times New Roman"/>
                          <a:cs typeface="Times New Roman"/>
                        </a:rPr>
                        <a:t> puedo decir quién está hablando en un cuento</a:t>
                      </a:r>
                      <a:r>
                        <a:rPr lang="es-419" sz="1000" b="0" dirty="0" smtClean="0">
                          <a:solidFill>
                            <a:srgbClr val="000000"/>
                          </a:solidFill>
                          <a:effectLst/>
                          <a:latin typeface="+mn-lt"/>
                          <a:ea typeface="Times New Roman"/>
                          <a:cs typeface="Times New Roman"/>
                        </a:rPr>
                        <a:t>. </a:t>
                      </a:r>
                      <a:r>
                        <a:rPr lang="es-419" sz="1000" b="0" i="0" baseline="0" dirty="0" smtClean="0">
                          <a:latin typeface="+mn-lt"/>
                          <a:ea typeface="Calibri"/>
                          <a:cs typeface="Times New Roman"/>
                        </a:rPr>
                        <a:t>RL.1.6</a:t>
                      </a:r>
                      <a:endParaRPr lang="es-419" sz="1100" b="0" i="0"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34192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s-419" sz="1000" b="0" dirty="0" smtClean="0">
                          <a:solidFill>
                            <a:srgbClr val="000000"/>
                          </a:solidFill>
                          <a:effectLst/>
                          <a:latin typeface="+mn-lt"/>
                          <a:ea typeface="Times New Roman"/>
                          <a:cs typeface="Times New Roman"/>
                        </a:rPr>
                        <a:t>Yo</a:t>
                      </a:r>
                      <a:r>
                        <a:rPr lang="es-419" sz="1000" b="0" baseline="0" dirty="0" smtClean="0">
                          <a:solidFill>
                            <a:srgbClr val="000000"/>
                          </a:solidFill>
                          <a:effectLst/>
                          <a:latin typeface="+mn-lt"/>
                          <a:ea typeface="Times New Roman"/>
                          <a:cs typeface="Times New Roman"/>
                        </a:rPr>
                        <a:t> puedo encontrar pistas para decir cuándo una persona está hablando en un cuento. RL.1.6</a:t>
                      </a:r>
                      <a:endParaRPr lang="es-419" sz="1100" b="0" i="1"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419" sz="1000" b="0" i="0" dirty="0" smtClean="0">
                          <a:solidFill>
                            <a:srgbClr val="000000"/>
                          </a:solidFill>
                          <a:effectLst/>
                          <a:latin typeface="+mn-lt"/>
                          <a:ea typeface="Times New Roman"/>
                          <a:cs typeface="Times New Roman"/>
                        </a:rPr>
                        <a:t>Yo puedo</a:t>
                      </a:r>
                      <a:r>
                        <a:rPr lang="es-419" sz="1000" b="0" i="0" baseline="0" dirty="0" smtClean="0">
                          <a:solidFill>
                            <a:srgbClr val="000000"/>
                          </a:solidFill>
                          <a:effectLst/>
                          <a:latin typeface="+mn-lt"/>
                          <a:ea typeface="Times New Roman"/>
                          <a:cs typeface="Times New Roman"/>
                        </a:rPr>
                        <a:t> hablar sobre las aventuras o experiencias de los personajes de dos cuentos diferentes.  </a:t>
                      </a:r>
                      <a:r>
                        <a:rPr lang="es-419" sz="1000" b="0" i="0" baseline="0" dirty="0" smtClean="0">
                          <a:solidFill>
                            <a:srgbClr val="000000"/>
                          </a:solidFill>
                          <a:effectLst/>
                          <a:latin typeface="+mn-lt"/>
                          <a:ea typeface="Times New Roman"/>
                          <a:cs typeface="Arial"/>
                        </a:rPr>
                        <a:t>RL.1.9</a:t>
                      </a:r>
                      <a:endParaRPr lang="es-419" sz="1000" b="0" i="0"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0" i="0" dirty="0" smtClean="0">
                          <a:solidFill>
                            <a:srgbClr val="000000"/>
                          </a:solidFill>
                          <a:effectLst/>
                          <a:latin typeface="+mn-lt"/>
                          <a:ea typeface="Times New Roman"/>
                          <a:cs typeface="Times New Roman"/>
                        </a:rPr>
                        <a:t>Yo puedo encontrar detalles para decir qué es igual y diferente sobre las </a:t>
                      </a:r>
                      <a:r>
                        <a:rPr lang="es-419" sz="1000" b="0" i="0" baseline="0" dirty="0" smtClean="0">
                          <a:solidFill>
                            <a:srgbClr val="000000"/>
                          </a:solidFill>
                          <a:effectLst/>
                          <a:latin typeface="+mn-lt"/>
                          <a:ea typeface="Times New Roman"/>
                          <a:cs typeface="Times New Roman"/>
                        </a:rPr>
                        <a:t>experiencias o </a:t>
                      </a:r>
                      <a:r>
                        <a:rPr lang="es-419" sz="1000" b="0" i="0" dirty="0" smtClean="0">
                          <a:solidFill>
                            <a:srgbClr val="000000"/>
                          </a:solidFill>
                          <a:effectLst/>
                          <a:latin typeface="+mn-lt"/>
                          <a:ea typeface="Times New Roman"/>
                          <a:cs typeface="Times New Roman"/>
                        </a:rPr>
                        <a:t>aventuras</a:t>
                      </a:r>
                      <a:r>
                        <a:rPr lang="es-419" sz="1000" b="0" i="0" baseline="0" dirty="0" smtClean="0">
                          <a:solidFill>
                            <a:srgbClr val="000000"/>
                          </a:solidFill>
                          <a:effectLst/>
                          <a:latin typeface="+mn-lt"/>
                          <a:ea typeface="Times New Roman"/>
                          <a:cs typeface="Times New Roman"/>
                        </a:rPr>
                        <a:t> de los personajes</a:t>
                      </a:r>
                      <a:r>
                        <a:rPr lang="es-419" sz="1000" b="0" i="0" dirty="0" smtClean="0">
                          <a:solidFill>
                            <a:srgbClr val="000000"/>
                          </a:solidFill>
                          <a:effectLst/>
                          <a:latin typeface="+mn-lt"/>
                          <a:ea typeface="Times New Roman"/>
                          <a:cs typeface="Times New Roman"/>
                        </a:rPr>
                        <a:t>. </a:t>
                      </a:r>
                      <a:r>
                        <a:rPr lang="es-419" sz="1000" b="0" i="0" dirty="0" smtClean="0">
                          <a:latin typeface="+mn-lt"/>
                          <a:ea typeface="Calibri"/>
                          <a:cs typeface="Times New Roman"/>
                        </a:rPr>
                        <a:t>RL.1.9</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encontrar información para identificar específicamente quién está narrando el cuento. RL.1.6</a:t>
                      </a:r>
                      <a:endParaRPr kumimoji="0" lang="es-419" sz="11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i="0" dirty="0" smtClean="0">
                        <a:effectLst>
                          <a:outerShdw blurRad="38100" dist="38100" dir="2700000" algn="tl">
                            <a:srgbClr val="000000">
                              <a:alpha val="43137"/>
                            </a:srgbClr>
                          </a:outerShdw>
                        </a:effectLst>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srgbClr val="000000"/>
                          </a:solidFill>
                          <a:effectLst/>
                          <a:uLnTx/>
                          <a:uFillTx/>
                          <a:latin typeface="+mn-lt"/>
                          <a:ea typeface="Times New Roman"/>
                          <a:cs typeface="Times New Roman"/>
                        </a:rPr>
                        <a:t>Yo puedo escribir </a:t>
                      </a:r>
                      <a:r>
                        <a:rPr lang="es-419" sz="1000" b="0" i="0" dirty="0" smtClean="0">
                          <a:solidFill>
                            <a:srgbClr val="000000"/>
                          </a:solidFill>
                          <a:effectLst/>
                          <a:latin typeface="+mn-lt"/>
                          <a:ea typeface="Times New Roman"/>
                          <a:cs typeface="Times New Roman"/>
                        </a:rPr>
                        <a:t>para decir qué es igual y diferente acerca de las aventuras</a:t>
                      </a:r>
                      <a:r>
                        <a:rPr lang="es-419" sz="1000" b="0" i="0" baseline="0" dirty="0" smtClean="0">
                          <a:solidFill>
                            <a:srgbClr val="000000"/>
                          </a:solidFill>
                          <a:effectLst/>
                          <a:latin typeface="+mn-lt"/>
                          <a:ea typeface="Times New Roman"/>
                          <a:cs typeface="Times New Roman"/>
                        </a:rPr>
                        <a:t> o experiencias de los personajes</a:t>
                      </a:r>
                      <a:r>
                        <a:rPr lang="es-419" sz="1000" b="0" i="0" dirty="0" smtClean="0">
                          <a:solidFill>
                            <a:srgbClr val="000000"/>
                          </a:solidFill>
                          <a:effectLst/>
                          <a:latin typeface="+mn-lt"/>
                          <a:ea typeface="Times New Roman"/>
                          <a:cs typeface="Times New Roman"/>
                        </a:rPr>
                        <a:t>. </a:t>
                      </a:r>
                      <a:r>
                        <a:rPr kumimoji="0" lang="es-419" sz="1000" b="0" i="0" u="none" strike="noStrike" kern="1200" cap="none" spc="0" normalizeH="0" baseline="0" noProof="0" dirty="0" smtClean="0">
                          <a:ln>
                            <a:noFill/>
                          </a:ln>
                          <a:solidFill>
                            <a:prstClr val="black"/>
                          </a:solidFill>
                          <a:effectLst/>
                          <a:uLnTx/>
                          <a:uFillTx/>
                          <a:latin typeface="+mn-lt"/>
                          <a:ea typeface="Times New Roman"/>
                          <a:cs typeface="Times New Roman"/>
                        </a:rPr>
                        <a:t>R</a:t>
                      </a:r>
                      <a:r>
                        <a:rPr kumimoji="0" lang="es-419" sz="1000" b="0" i="0" u="none" strike="noStrike" kern="1200" cap="none" spc="0" normalizeH="0" baseline="0" noProof="0" dirty="0" smtClean="0">
                          <a:ln>
                            <a:noFill/>
                          </a:ln>
                          <a:solidFill>
                            <a:prstClr val="black"/>
                          </a:solidFill>
                          <a:effectLst/>
                          <a:uLnTx/>
                          <a:uFillTx/>
                          <a:latin typeface="+mn-lt"/>
                          <a:ea typeface="Calibri"/>
                          <a:cs typeface="Times New Roman"/>
                        </a:rPr>
                        <a:t>L.1.9</a:t>
                      </a: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457198" y="228600"/>
            <a:ext cx="6324601" cy="461665"/>
          </a:xfrm>
          <a:prstGeom prst="rect">
            <a:avLst/>
          </a:prstGeom>
          <a:noFill/>
        </p:spPr>
        <p:txBody>
          <a:bodyPr wrap="square" rtlCol="0">
            <a:spAutoFit/>
          </a:bodyPr>
          <a:lstStyle/>
          <a:p>
            <a:r>
              <a:rPr lang="es-419" sz="1200" b="1" dirty="0"/>
              <a:t>Colorea la casilla de verde si </a:t>
            </a:r>
            <a:r>
              <a:rPr lang="es-419" sz="1200" b="1" dirty="0" smtClean="0"/>
              <a:t>tu </a:t>
            </a:r>
            <a:r>
              <a:rPr lang="es-419" sz="1200" b="1" dirty="0"/>
              <a:t>respuesta </a:t>
            </a:r>
            <a:r>
              <a:rPr lang="es-419" sz="1200" b="1" dirty="0" smtClean="0"/>
              <a:t>estaba </a:t>
            </a:r>
            <a:r>
              <a:rPr lang="es-419" sz="1200" b="1" dirty="0"/>
              <a:t>correcta. Colorea de rojo la casilla si tu respuesta </a:t>
            </a:r>
            <a:r>
              <a:rPr lang="es-419" sz="1200" b="1" dirty="0" smtClean="0"/>
              <a:t>estaba incorrecta</a:t>
            </a:r>
            <a:r>
              <a:rPr lang="es-419" sz="1200" b="1" dirty="0"/>
              <a:t>. </a:t>
            </a:r>
            <a:r>
              <a:rPr lang="es-419" sz="1200" b="1" dirty="0">
                <a:solidFill>
                  <a:srgbClr val="C00000"/>
                </a:solidFill>
              </a:rPr>
              <a:t>  </a:t>
            </a:r>
          </a:p>
        </p:txBody>
      </p:sp>
      <p:sp>
        <p:nvSpPr>
          <p:cNvPr id="9" name="Curved Down Arrow 8"/>
          <p:cNvSpPr/>
          <p:nvPr/>
        </p:nvSpPr>
        <p:spPr>
          <a:xfrm rot="875036">
            <a:off x="5629695" y="722324"/>
            <a:ext cx="875075" cy="254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48089195"/>
              </p:ext>
            </p:extLst>
          </p:nvPr>
        </p:nvGraphicFramePr>
        <p:xfrm>
          <a:off x="441324" y="7391400"/>
          <a:ext cx="6340475" cy="1682930"/>
        </p:xfrm>
        <a:graphic>
          <a:graphicData uri="http://schemas.openxmlformats.org/drawingml/2006/table">
            <a:tbl>
              <a:tblPr firstRow="1" bandRow="1">
                <a:tableStyleId>{5940675A-B579-460E-94D1-54222C63F5DA}</a:tableStyleId>
              </a:tblPr>
              <a:tblGrid>
                <a:gridCol w="457200"/>
                <a:gridCol w="4572000"/>
                <a:gridCol w="439195"/>
                <a:gridCol w="475205"/>
                <a:gridCol w="396875"/>
              </a:tblGrid>
              <a:tr h="152400">
                <a:tc gridSpan="5">
                  <a:txBody>
                    <a:bodyPr/>
                    <a:lstStyle/>
                    <a:p>
                      <a:pPr algn="ctr">
                        <a:lnSpc>
                          <a:spcPct val="100000"/>
                        </a:lnSpc>
                        <a:spcAft>
                          <a:spcPts val="0"/>
                        </a:spcAft>
                      </a:pPr>
                      <a:r>
                        <a:rPr lang="es-419" sz="1400" b="1" dirty="0" smtClean="0">
                          <a:solidFill>
                            <a:schemeClr val="tx1"/>
                          </a:solidFill>
                        </a:rPr>
                        <a:t>Escritura</a:t>
                      </a:r>
                      <a:endParaRPr lang="es-419"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179042">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419" sz="1100" b="0" i="0" kern="1200" baseline="0" dirty="0" smtClean="0">
                          <a:solidFill>
                            <a:schemeClr val="tx1"/>
                          </a:solidFill>
                          <a:effectLst/>
                          <a:latin typeface="+mn-lt"/>
                          <a:ea typeface="Times New Roman"/>
                          <a:cs typeface="Times New Roman"/>
                        </a:rPr>
                        <a:t>Escribe la primera parte del cuento. W.1.1c  (Escrito breve)</a:t>
                      </a:r>
                      <a:endParaRPr lang="es-419" sz="1100" b="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159448">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100" b="0" dirty="0" smtClean="0">
                          <a:solidFill>
                            <a:schemeClr val="tx1"/>
                          </a:solidFill>
                          <a:latin typeface="+mn-lt"/>
                          <a:cs typeface="Helvetica" panose="020B0604020202020204" pitchFamily="34" charset="0"/>
                        </a:rPr>
                        <a:t>¿Qué oración podría comenzar el párrafo, que nos dice la opinión del estudiante acerca de las aves?</a:t>
                      </a:r>
                      <a:r>
                        <a:rPr lang="es-ES" sz="1100" b="0" baseline="0" dirty="0" smtClean="0">
                          <a:solidFill>
                            <a:schemeClr val="tx1"/>
                          </a:solidFill>
                          <a:latin typeface="+mn-lt"/>
                          <a:cs typeface="Helvetica" panose="020B0604020202020204" pitchFamily="34" charset="0"/>
                        </a:rPr>
                        <a:t>  </a:t>
                      </a:r>
                      <a:r>
                        <a:rPr lang="es-419" sz="1100" b="0" dirty="0" smtClean="0">
                          <a:solidFill>
                            <a:schemeClr val="tx1"/>
                          </a:solidFill>
                          <a:latin typeface="+mn-lt"/>
                          <a:cs typeface="Helvetica" panose="020B0604020202020204" pitchFamily="34" charset="0"/>
                        </a:rPr>
                        <a:t>W.1.3b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155094">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419" sz="1100" b="0" dirty="0" smtClean="0">
                          <a:solidFill>
                            <a:schemeClr val="tx1"/>
                          </a:solidFill>
                          <a:latin typeface="+mn-lt"/>
                          <a:cs typeface="Helvetica" panose="020B0604020202020204" pitchFamily="34" charset="0"/>
                        </a:rPr>
                        <a:t>¿Cuál es la mejor forma de unir estas dos oraciones? L.1.6</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0">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100" b="0" dirty="0" smtClean="0">
                          <a:latin typeface="+mn-lt"/>
                        </a:rPr>
                        <a:t>¿Qué palabra debe ir en el espacio en blanco para completar la oración? </a:t>
                      </a:r>
                      <a:r>
                        <a:rPr lang="es-419" sz="1100" b="0" baseline="0" dirty="0" smtClean="0">
                          <a:latin typeface="+mn-lt"/>
                        </a:rPr>
                        <a:t> </a:t>
                      </a:r>
                      <a:r>
                        <a:rPr kumimoji="0" lang="es-419" sz="1100" b="0"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L.1.1C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771053">
            <a:off x="5671954" y="4125389"/>
            <a:ext cx="829885" cy="2812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solidFill>
                <a:schemeClr val="tx1"/>
              </a:solidFill>
            </a:endParaRPr>
          </a:p>
        </p:txBody>
      </p:sp>
    </p:spTree>
    <p:extLst>
      <p:ext uri="{BB962C8B-B14F-4D97-AF65-F5344CB8AC3E}">
        <p14:creationId xmlns:p14="http://schemas.microsoft.com/office/powerpoint/2010/main" val="92371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58589" y="3796553"/>
          <a:ext cx="6624661" cy="4878001"/>
        </p:xfrm>
        <a:graphic>
          <a:graphicData uri="http://schemas.openxmlformats.org/drawingml/2006/table">
            <a:tbl>
              <a:tblPr firstRow="1" bandRow="1">
                <a:tableStyleId>{5940675A-B579-460E-94D1-54222C63F5DA}</a:tableStyleId>
              </a:tblPr>
              <a:tblGrid>
                <a:gridCol w="3347757"/>
                <a:gridCol w="3276904"/>
              </a:tblGrid>
              <a:tr h="631115">
                <a:tc gridSpan="2">
                  <a:txBody>
                    <a:bodyPr/>
                    <a:lstStyle/>
                    <a:p>
                      <a:pPr algn="ctr"/>
                      <a:r>
                        <a:rPr lang="es-419" sz="1300" b="1" noProof="0" dirty="0" smtClean="0"/>
                        <a:t>Trimestre</a:t>
                      </a:r>
                      <a:r>
                        <a:rPr lang="es-419" sz="1300" b="1" baseline="0" noProof="0" dirty="0" smtClean="0"/>
                        <a:t> 4: Tarea de Rendimiento</a:t>
                      </a:r>
                      <a:endParaRPr lang="es-419" sz="1300" b="1" noProof="0" dirty="0" smtClean="0"/>
                    </a:p>
                    <a:p>
                      <a:pPr algn="ctr"/>
                      <a:r>
                        <a:rPr lang="es-419" sz="900" b="1" baseline="0" noProof="0" dirty="0" smtClean="0">
                          <a:solidFill>
                            <a:srgbClr val="C00000"/>
                          </a:solidFill>
                        </a:rPr>
                        <a:t>Las secciones subrayadas son las calificadas por SBAC.   </a:t>
                      </a:r>
                    </a:p>
                    <a:p>
                      <a:pPr algn="ctr"/>
                      <a:r>
                        <a:rPr lang="es-419" sz="800" b="1" baseline="0" noProof="0" dirty="0" smtClean="0">
                          <a:solidFill>
                            <a:srgbClr val="002060"/>
                          </a:solidFill>
                        </a:rPr>
                        <a:t>Por favor, tome </a:t>
                      </a:r>
                      <a:r>
                        <a:rPr lang="es-419" sz="800" b="1" u="sng" baseline="0" noProof="0" dirty="0" smtClean="0">
                          <a:solidFill>
                            <a:srgbClr val="002060"/>
                          </a:solidFill>
                          <a:effectLst>
                            <a:outerShdw blurRad="38100" dist="38100" dir="2700000" algn="tl">
                              <a:srgbClr val="000000">
                                <a:alpha val="43137"/>
                              </a:srgbClr>
                            </a:outerShdw>
                          </a:effectLst>
                        </a:rPr>
                        <a:t>2 días</a:t>
                      </a:r>
                      <a:r>
                        <a:rPr lang="es-419" sz="800" b="1" u="none" baseline="0" noProof="0" dirty="0" smtClean="0">
                          <a:solidFill>
                            <a:srgbClr val="002060"/>
                          </a:solidFill>
                          <a:effectLst>
                            <a:outerShdw blurRad="38100" dist="38100" dir="2700000" algn="tl">
                              <a:srgbClr val="000000">
                                <a:alpha val="43137"/>
                              </a:srgbClr>
                            </a:outerShdw>
                          </a:effectLst>
                        </a:rPr>
                        <a:t> </a:t>
                      </a:r>
                      <a:r>
                        <a:rPr lang="es-419" sz="800" b="1" baseline="0" noProof="0" dirty="0" smtClean="0">
                          <a:solidFill>
                            <a:srgbClr val="002060"/>
                          </a:solidFill>
                        </a:rPr>
                        <a:t> para completar las tareas de rendimiento.</a:t>
                      </a:r>
                      <a:endParaRPr lang="es-419" sz="800" b="1" noProof="0" dirty="0">
                        <a:solidFill>
                          <a:srgbClr val="002060"/>
                        </a:solidFill>
                      </a:endParaRPr>
                    </a:p>
                  </a:txBody>
                  <a:tcPr marL="90159" marR="90159" marT="43031" marB="43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58184">
                <a:tc>
                  <a:txBody>
                    <a:bodyPr/>
                    <a:lstStyle/>
                    <a:p>
                      <a:pPr algn="ctr"/>
                      <a:r>
                        <a:rPr lang="es-419" sz="1100" b="1" u="sng" noProof="0" dirty="0" smtClean="0"/>
                        <a:t>Parte 1</a:t>
                      </a:r>
                      <a:endParaRPr lang="es-419" sz="1100" b="1" u="sng" noProof="0" dirty="0"/>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419" sz="1100" b="1" u="sng" noProof="0" dirty="0" smtClean="0"/>
                        <a:t>Parte 2</a:t>
                      </a:r>
                      <a:endParaRPr lang="es-419" sz="1100" b="1" u="sng" noProof="0" dirty="0"/>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88702">
                <a:tc>
                  <a:txBody>
                    <a:bodyPr/>
                    <a:lstStyle/>
                    <a:p>
                      <a:pPr>
                        <a:buFont typeface="Arial" pitchFamily="34" charset="0"/>
                        <a:buChar char="•"/>
                      </a:pPr>
                      <a:r>
                        <a:rPr lang="es-419" sz="900" noProof="0" dirty="0" smtClean="0"/>
                        <a:t>     Actividad del salón de clase, si se desea o se necesita</a:t>
                      </a:r>
                    </a:p>
                    <a:p>
                      <a:pPr>
                        <a:buFont typeface="Arial" pitchFamily="34" charset="0"/>
                        <a:buChar char="•"/>
                      </a:pPr>
                      <a:r>
                        <a:rPr lang="es-419" sz="900" noProof="0" dirty="0" smtClean="0"/>
                        <a:t>     Leer</a:t>
                      </a:r>
                      <a:r>
                        <a:rPr lang="es-419" sz="900" baseline="0" noProof="0" dirty="0" smtClean="0"/>
                        <a:t> dos pasajes relacionados</a:t>
                      </a:r>
                    </a:p>
                    <a:p>
                      <a:pPr>
                        <a:buFont typeface="Arial" pitchFamily="34" charset="0"/>
                        <a:buChar char="•"/>
                      </a:pPr>
                      <a:r>
                        <a:rPr lang="es-419" sz="900" baseline="0" noProof="0" dirty="0" smtClean="0"/>
                        <a:t>     Tomar notas mientras leen</a:t>
                      </a:r>
                    </a:p>
                    <a:p>
                      <a:pPr>
                        <a:buFont typeface="Arial" pitchFamily="34" charset="0"/>
                        <a:buChar char="•"/>
                      </a:pPr>
                      <a:r>
                        <a:rPr lang="es-419" sz="900" baseline="0" noProof="0" dirty="0" smtClean="0"/>
                        <a:t>     </a:t>
                      </a:r>
                      <a:r>
                        <a:rPr lang="es-419" sz="900" b="1" u="sng" kern="1200" baseline="0" noProof="0" dirty="0" smtClean="0">
                          <a:solidFill>
                            <a:srgbClr val="C00000"/>
                          </a:solidFill>
                          <a:latin typeface="+mn-lt"/>
                          <a:ea typeface="+mn-ea"/>
                          <a:cs typeface="+mn-cs"/>
                        </a:rPr>
                        <a:t>Contestar preguntas de respuestas múltiples (</a:t>
                      </a:r>
                      <a:r>
                        <a:rPr lang="es-419" sz="900" b="1" u="sng" baseline="0" noProof="0" dirty="0" smtClean="0">
                          <a:solidFill>
                            <a:srgbClr val="C00000"/>
                          </a:solidFill>
                        </a:rPr>
                        <a:t>SR) y preguntas de investigación de respuestas construidas (CR) sobre las fuentes. </a:t>
                      </a:r>
                    </a:p>
                    <a:p>
                      <a:pPr>
                        <a:buFont typeface="Arial" pitchFamily="34" charset="0"/>
                        <a:buNone/>
                      </a:pPr>
                      <a:endParaRPr lang="es-419" sz="600" b="1" u="sng" baseline="0" noProof="0" dirty="0" smtClean="0">
                        <a:solidFill>
                          <a:srgbClr val="C00000"/>
                        </a:solidFill>
                      </a:endParaRPr>
                    </a:p>
                    <a:p>
                      <a:pPr>
                        <a:buFont typeface="Arial" pitchFamily="34" charset="0"/>
                        <a:buNone/>
                      </a:pPr>
                      <a:r>
                        <a:rPr lang="es-419" sz="900" b="1" u="sng" baseline="0" noProof="0" dirty="0" smtClean="0">
                          <a:solidFill>
                            <a:srgbClr val="002060"/>
                          </a:solidFill>
                        </a:rPr>
                        <a:t>Componentes de la parte 1</a:t>
                      </a:r>
                    </a:p>
                    <a:p>
                      <a:pPr marL="182361" indent="-182361"/>
                      <a:r>
                        <a:rPr lang="es-419" sz="800" b="1" u="sng" noProof="0" dirty="0" smtClean="0">
                          <a:solidFill>
                            <a:srgbClr val="002060"/>
                          </a:solidFill>
                        </a:rPr>
                        <a:t>Toma de nota:</a:t>
                      </a:r>
                      <a:r>
                        <a:rPr lang="es-419" sz="8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419" sz="800" b="0" noProof="0" dirty="0" smtClean="0">
                          <a:solidFill>
                            <a:schemeClr val="tx1"/>
                          </a:solidFill>
                        </a:rPr>
                        <a:t>       </a:t>
                      </a:r>
                      <a:r>
                        <a:rPr lang="es-419" sz="8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419" sz="800" b="1" noProof="0" dirty="0" smtClean="0">
                          <a:solidFill>
                            <a:srgbClr val="C00000"/>
                          </a:solidFill>
                          <a:effectLst>
                            <a:outerShdw blurRad="38100" dist="38100" dir="2700000" algn="tl">
                              <a:srgbClr val="000000">
                                <a:alpha val="43137"/>
                              </a:srgbClr>
                            </a:outerShdw>
                          </a:effectLst>
                        </a:rPr>
                        <a:t>En esta evaluación se provee una hoja para tomar notas con instrucciones para los maestros y una hoja</a:t>
                      </a:r>
                      <a:r>
                        <a:rPr lang="es-419" sz="800" b="1" baseline="0" noProof="0" dirty="0" smtClean="0">
                          <a:solidFill>
                            <a:srgbClr val="C00000"/>
                          </a:solidFill>
                          <a:effectLst>
                            <a:outerShdw blurRad="38100" dist="38100" dir="2700000" algn="tl">
                              <a:srgbClr val="000000">
                                <a:alpha val="43137"/>
                              </a:srgbClr>
                            </a:outerShdw>
                          </a:effectLst>
                        </a:rPr>
                        <a:t> para tomar notas </a:t>
                      </a:r>
                      <a:r>
                        <a:rPr lang="es-419" sz="800" b="1" noProof="0" dirty="0" smtClean="0">
                          <a:solidFill>
                            <a:srgbClr val="C00000"/>
                          </a:solidFill>
                          <a:effectLst>
                            <a:outerShdw blurRad="38100" dist="38100" dir="2700000" algn="tl">
                              <a:srgbClr val="000000">
                                <a:alpha val="43137"/>
                              </a:srgbClr>
                            </a:outerShdw>
                          </a:effectLst>
                        </a:rPr>
                        <a:t>para los estudiantes, o usted puede usar cualquier formato que haya usado con éxito en el pasado</a:t>
                      </a:r>
                      <a:r>
                        <a:rPr lang="es-419" sz="700" noProof="0" dirty="0" smtClean="0">
                          <a:solidFill>
                            <a:prstClr val="black"/>
                          </a:solidFill>
                        </a:rPr>
                        <a:t>. </a:t>
                      </a:r>
                      <a:r>
                        <a:rPr lang="es-419" sz="800" noProof="0" dirty="0" smtClean="0">
                          <a:solidFill>
                            <a:prstClr val="black"/>
                          </a:solidFill>
                        </a:rPr>
                        <a:t>Por favor, haga que los estudiantes practiquen usando la página de tomar notas en este</a:t>
                      </a:r>
                      <a:r>
                        <a:rPr lang="es-419" sz="800" noProof="0" dirty="0" smtClean="0">
                          <a:solidFill>
                            <a:prstClr val="black"/>
                          </a:solidFill>
                          <a:effectLst>
                            <a:outerShdw blurRad="38100" dist="38100" dir="2700000" algn="tl">
                              <a:srgbClr val="000000">
                                <a:alpha val="43137"/>
                              </a:srgbClr>
                            </a:outerShdw>
                          </a:effectLst>
                        </a:rPr>
                        <a:t> </a:t>
                      </a:r>
                      <a:r>
                        <a:rPr lang="es-419" sz="800" noProof="0" dirty="0" smtClean="0">
                          <a:solidFill>
                            <a:prstClr val="black"/>
                          </a:solidFill>
                        </a:rPr>
                        <a:t>documento</a:t>
                      </a:r>
                      <a:r>
                        <a:rPr lang="es-419" sz="800" noProof="0" dirty="0" smtClean="0">
                          <a:solidFill>
                            <a:prstClr val="black"/>
                          </a:solidFill>
                          <a:effectLst>
                            <a:outerShdw blurRad="38100" dist="38100" dir="2700000" algn="tl">
                              <a:srgbClr val="000000">
                                <a:alpha val="43137"/>
                              </a:srgbClr>
                            </a:outerShdw>
                          </a:effectLst>
                        </a:rPr>
                        <a:t> </a:t>
                      </a:r>
                      <a:r>
                        <a:rPr lang="es-419" sz="800" b="1" u="sng" noProof="0" dirty="0" smtClean="0">
                          <a:solidFill>
                            <a:prstClr val="black"/>
                          </a:solidFill>
                          <a:effectLst>
                            <a:outerShdw blurRad="38100" dist="38100" dir="2700000" algn="tl">
                              <a:srgbClr val="000000">
                                <a:alpha val="43137"/>
                              </a:srgbClr>
                            </a:outerShdw>
                          </a:effectLst>
                        </a:rPr>
                        <a:t>antes </a:t>
                      </a:r>
                      <a:r>
                        <a:rPr lang="es-419" sz="800" noProof="0" dirty="0" smtClean="0">
                          <a:solidFill>
                            <a:prstClr val="black"/>
                          </a:solidFill>
                        </a:rPr>
                        <a:t>de la evaluación, si es que decide usarla.   </a:t>
                      </a:r>
                    </a:p>
                    <a:p>
                      <a:pPr marL="182361" indent="-182361"/>
                      <a:endParaRPr lang="es-419" sz="300" i="1" noProof="0" dirty="0" smtClean="0"/>
                    </a:p>
                    <a:p>
                      <a:pPr marL="182361" indent="-182361"/>
                      <a:r>
                        <a:rPr lang="es-419" sz="800" b="1" u="sng" noProof="0" dirty="0" smtClean="0">
                          <a:solidFill>
                            <a:srgbClr val="002060"/>
                          </a:solidFill>
                        </a:rPr>
                        <a:t>Investigación</a:t>
                      </a:r>
                      <a:r>
                        <a:rPr lang="es-419" sz="800" b="1" noProof="0" dirty="0" smtClean="0">
                          <a:solidFill>
                            <a:srgbClr val="002060"/>
                          </a:solidFill>
                        </a:rPr>
                        <a:t>: </a:t>
                      </a:r>
                    </a:p>
                    <a:p>
                      <a:pPr marL="182361" indent="-182361"/>
                      <a:r>
                        <a:rPr lang="es-419" sz="800" b="1" noProof="0" dirty="0" smtClean="0">
                          <a:solidFill>
                            <a:srgbClr val="002060"/>
                          </a:solidFill>
                        </a:rPr>
                        <a:t>       </a:t>
                      </a:r>
                      <a:r>
                        <a:rPr lang="es-419" sz="800" noProof="0" dirty="0" smtClean="0"/>
                        <a:t>En la </a:t>
                      </a:r>
                      <a:r>
                        <a:rPr lang="es-419" sz="800" b="1" u="sng" noProof="0" dirty="0" smtClean="0"/>
                        <a:t>Parte 1</a:t>
                      </a:r>
                      <a:r>
                        <a:rPr lang="es-419" sz="800" noProof="0" dirty="0" smtClean="0"/>
                        <a:t> de una tarea de rendimiento los estudiantes contestan por escrito preguntas de respuestas construidas (CR) para medir su habilidad de utilizar las  </a:t>
                      </a:r>
                      <a:r>
                        <a:rPr lang="es-419" sz="800" b="1" u="sng" noProof="0" dirty="0" smtClean="0"/>
                        <a:t>destrezas de investigación </a:t>
                      </a:r>
                      <a:r>
                        <a:rPr lang="es-419" sz="800" b="0" u="none" noProof="0" dirty="0" smtClean="0"/>
                        <a:t>necesarias para completar dicha tarea de rendimiento.</a:t>
                      </a:r>
                      <a:r>
                        <a:rPr lang="es-419" sz="800" noProof="0" dirty="0" smtClean="0"/>
                        <a:t> Estas preguntas CR </a:t>
                      </a:r>
                      <a:r>
                        <a:rPr lang="es-419" sz="800" b="1" u="sng" noProof="0" dirty="0" smtClean="0">
                          <a:solidFill>
                            <a:srgbClr val="C00000"/>
                          </a:solidFill>
                        </a:rPr>
                        <a:t>son calificadas</a:t>
                      </a:r>
                      <a:r>
                        <a:rPr lang="es-419" sz="800" b="1" noProof="0" dirty="0" smtClean="0">
                          <a:solidFill>
                            <a:srgbClr val="C00000"/>
                          </a:solidFill>
                        </a:rPr>
                        <a:t> </a:t>
                      </a:r>
                      <a:r>
                        <a:rPr lang="es-419" sz="800" noProof="0" dirty="0" smtClean="0"/>
                        <a:t>usando las Rúbricas de Investigación SBAC en lugar de las rúbricas de respuestas</a:t>
                      </a:r>
                      <a:r>
                        <a:rPr lang="es-419" sz="800" baseline="0" noProof="0" dirty="0" smtClean="0"/>
                        <a:t> de lectura.  </a:t>
                      </a:r>
                      <a:endParaRPr lang="es-419" sz="800" b="1" u="sng" baseline="0" noProof="0" dirty="0" smtClean="0">
                        <a:solidFill>
                          <a:srgbClr val="C00000"/>
                        </a:solidFill>
                      </a:endParaRPr>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419" sz="900" noProof="0" dirty="0" smtClean="0"/>
                        <a:t>     Actividad de la clase</a:t>
                      </a:r>
                    </a:p>
                    <a:p>
                      <a:pPr>
                        <a:buFont typeface="Arial" pitchFamily="34" charset="0"/>
                        <a:buChar char="•"/>
                      </a:pPr>
                      <a:r>
                        <a:rPr lang="es-419" sz="900" noProof="0" dirty="0" smtClean="0"/>
                        <a:t>     Planificar tu ensayo</a:t>
                      </a:r>
                      <a:r>
                        <a:rPr lang="es-419" sz="900" baseline="0" noProof="0" dirty="0" smtClean="0"/>
                        <a:t> (escribir las ideas)</a:t>
                      </a:r>
                      <a:endParaRPr lang="es-419" sz="900" b="1" u="sng" noProof="0" dirty="0" smtClean="0"/>
                    </a:p>
                    <a:p>
                      <a:pPr>
                        <a:buFont typeface="Arial" pitchFamily="34" charset="0"/>
                        <a:buChar char="•"/>
                      </a:pPr>
                      <a:r>
                        <a:rPr lang="es-419" sz="900" baseline="0" noProof="0" dirty="0" smtClean="0"/>
                        <a:t>     Escribir, Revisar y Editar (W.5)</a:t>
                      </a:r>
                    </a:p>
                    <a:p>
                      <a:pPr>
                        <a:buFont typeface="Arial" pitchFamily="34" charset="0"/>
                        <a:buChar char="•"/>
                      </a:pPr>
                      <a:r>
                        <a:rPr lang="es-419" sz="900" b="1" u="none" kern="1200" baseline="0" noProof="0" dirty="0" smtClean="0">
                          <a:solidFill>
                            <a:schemeClr val="tx1"/>
                          </a:solidFill>
                          <a:latin typeface="+mn-lt"/>
                          <a:ea typeface="+mn-ea"/>
                          <a:cs typeface="+mn-cs"/>
                        </a:rPr>
                        <a:t>     </a:t>
                      </a:r>
                      <a:r>
                        <a:rPr lang="es-419" sz="900" b="1" u="sng" kern="1200" baseline="0" noProof="0" dirty="0" smtClean="0">
                          <a:solidFill>
                            <a:srgbClr val="C00000"/>
                          </a:solidFill>
                          <a:latin typeface="+mn-lt"/>
                          <a:ea typeface="+mn-ea"/>
                          <a:cs typeface="+mn-cs"/>
                        </a:rPr>
                        <a:t>Escribir una Composición completa o un Discurso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419" sz="9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419" sz="9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419" sz="900" b="1" u="sng" baseline="0" noProof="0" dirty="0" smtClean="0">
                          <a:solidFill>
                            <a:srgbClr val="002060"/>
                          </a:solidFill>
                        </a:rPr>
                        <a:t>Componentes de la parte 2</a:t>
                      </a:r>
                    </a:p>
                    <a:p>
                      <a:pPr>
                        <a:buFont typeface="Arial" pitchFamily="34" charset="0"/>
                        <a:buNone/>
                      </a:pPr>
                      <a:r>
                        <a:rPr lang="es-419" sz="800" b="1" i="0" u="sng" noProof="0" dirty="0" smtClean="0">
                          <a:solidFill>
                            <a:srgbClr val="002060"/>
                          </a:solidFill>
                          <a:effectLst/>
                        </a:rPr>
                        <a:t>Planificar</a:t>
                      </a:r>
                      <a:endParaRPr lang="es-419" sz="800" noProof="0" dirty="0" smtClean="0">
                        <a:solidFill>
                          <a:srgbClr val="C00000"/>
                        </a:solidFill>
                      </a:endParaRPr>
                    </a:p>
                    <a:p>
                      <a:pPr marL="171450" indent="0">
                        <a:buFont typeface="Arial" pitchFamily="34" charset="0"/>
                        <a:buNone/>
                      </a:pPr>
                      <a:r>
                        <a:rPr lang="es-419" sz="800" noProof="0" dirty="0" smtClean="0">
                          <a:solidFill>
                            <a:schemeClr val="tx1"/>
                          </a:solidFill>
                        </a:rPr>
                        <a:t>Los estudiantes revisan notas y fuentes, y planifican su composición. </a:t>
                      </a:r>
                      <a:endParaRPr lang="es-419" sz="800" noProof="0" dirty="0" smtClean="0">
                        <a:solidFill>
                          <a:srgbClr val="C00000"/>
                        </a:solidFill>
                      </a:endParaRPr>
                    </a:p>
                    <a:p>
                      <a:pPr>
                        <a:buFont typeface="Arial" pitchFamily="34" charset="0"/>
                        <a:buNone/>
                      </a:pPr>
                      <a:r>
                        <a:rPr lang="es-419" sz="800" b="1" u="sng" noProof="0" dirty="0" smtClean="0">
                          <a:solidFill>
                            <a:srgbClr val="002060"/>
                          </a:solidFill>
                        </a:rPr>
                        <a:t>Escribir,</a:t>
                      </a:r>
                      <a:r>
                        <a:rPr lang="es-419" sz="800" b="1" u="sng" baseline="0" noProof="0" dirty="0" smtClean="0">
                          <a:solidFill>
                            <a:srgbClr val="002060"/>
                          </a:solidFill>
                        </a:rPr>
                        <a:t> Revisar, Editar</a:t>
                      </a:r>
                      <a:endParaRPr lang="es-419" sz="800" b="1" u="sng" noProof="0" dirty="0" smtClean="0">
                        <a:solidFill>
                          <a:srgbClr val="002060"/>
                        </a:solidFill>
                      </a:endParaRPr>
                    </a:p>
                    <a:p>
                      <a:pPr marL="169863" indent="-169863">
                        <a:buFont typeface="Arial" pitchFamily="34" charset="0"/>
                        <a:buNone/>
                      </a:pPr>
                      <a:r>
                        <a:rPr lang="es-419" sz="800" b="0" u="none" baseline="0" noProof="0" dirty="0" smtClean="0">
                          <a:solidFill>
                            <a:schemeClr val="tx1"/>
                          </a:solidFill>
                        </a:rPr>
                        <a:t>       Los estudiantes  escriben un borrador, revisan y editan su escrito. </a:t>
                      </a:r>
                    </a:p>
                    <a:p>
                      <a:pPr marL="171450" indent="0">
                        <a:buFont typeface="Arial" pitchFamily="34" charset="0"/>
                        <a:buNone/>
                      </a:pPr>
                      <a:r>
                        <a:rPr lang="es-419" sz="800" b="0" u="none" baseline="0" noProof="0" dirty="0" smtClean="0">
                          <a:solidFill>
                            <a:schemeClr val="tx1"/>
                          </a:solidFill>
                        </a:rPr>
                        <a:t>Las herramientas de procesadores de palabras deben estar disponibles para verificar la ortografía (pero no la gramática).</a:t>
                      </a:r>
                    </a:p>
                    <a:p>
                      <a:pPr marL="171450" indent="0">
                        <a:buFont typeface="Arial" pitchFamily="34" charset="0"/>
                        <a:buNone/>
                      </a:pPr>
                      <a:r>
                        <a:rPr lang="es-ES" sz="800" b="0" u="none" baseline="0" noProof="0" dirty="0" smtClean="0">
                          <a:solidFill>
                            <a:schemeClr val="tx1"/>
                          </a:solidFill>
                        </a:rPr>
                        <a:t>Este protocolo se enfoca en los elementos clave de </a:t>
                      </a:r>
                      <a:r>
                        <a:rPr lang="es-ES" sz="800" b="1" u="none" baseline="0" noProof="0" dirty="0" smtClean="0">
                          <a:solidFill>
                            <a:schemeClr val="tx1"/>
                          </a:solidFill>
                        </a:rPr>
                        <a:t>escribir un artículo de opinión:</a:t>
                      </a:r>
                    </a:p>
                    <a:p>
                      <a:pPr marL="168275" indent="-168275">
                        <a:buFont typeface="+mj-lt"/>
                        <a:buAutoNum type="arabicPeriod"/>
                      </a:pPr>
                      <a:r>
                        <a:rPr lang="es-419" sz="800" b="1" dirty="0" smtClean="0">
                          <a:solidFill>
                            <a:schemeClr val="tx1"/>
                          </a:solidFill>
                          <a:effectLst/>
                          <a:latin typeface="+mn-lt"/>
                          <a:ea typeface="Calibri"/>
                          <a:cs typeface="Times New Roman"/>
                        </a:rPr>
                        <a:t>Establecer</a:t>
                      </a:r>
                      <a:r>
                        <a:rPr lang="es-419" sz="800" b="1" baseline="0" dirty="0" smtClean="0">
                          <a:solidFill>
                            <a:schemeClr val="tx1"/>
                          </a:solidFill>
                          <a:effectLst/>
                          <a:latin typeface="+mn-lt"/>
                          <a:ea typeface="Calibri"/>
                          <a:cs typeface="Times New Roman"/>
                        </a:rPr>
                        <a:t> el propósito/enfoque</a:t>
                      </a:r>
                      <a:r>
                        <a:rPr lang="es-419" sz="800" b="0" dirty="0" smtClean="0">
                          <a:solidFill>
                            <a:schemeClr val="tx1"/>
                          </a:solidFill>
                          <a:effectLst/>
                          <a:latin typeface="+mn-lt"/>
                          <a:ea typeface="Calibri"/>
                          <a:cs typeface="Times New Roman"/>
                        </a:rPr>
                        <a:t>:  ¿Estableces tu opinión claramente?  ¿Te mantienes en el tema?</a:t>
                      </a:r>
                    </a:p>
                    <a:p>
                      <a:pPr marL="168275" indent="-168275">
                        <a:buFont typeface="+mj-lt"/>
                        <a:buAutoNum type="arabicPeriod"/>
                      </a:pPr>
                      <a:r>
                        <a:rPr lang="es-419" sz="800" b="1" dirty="0" smtClean="0">
                          <a:solidFill>
                            <a:schemeClr val="tx1"/>
                          </a:solidFill>
                          <a:effectLst/>
                          <a:latin typeface="+mn-lt"/>
                          <a:ea typeface="Calibri"/>
                          <a:cs typeface="Times New Roman"/>
                        </a:rPr>
                        <a:t>Organización</a:t>
                      </a:r>
                      <a:r>
                        <a:rPr lang="es-419" sz="800" b="0" dirty="0" smtClean="0">
                          <a:solidFill>
                            <a:schemeClr val="tx1"/>
                          </a:solidFill>
                          <a:effectLst/>
                          <a:latin typeface="+mn-lt"/>
                          <a:ea typeface="Calibri"/>
                          <a:cs typeface="Times New Roman"/>
                        </a:rPr>
                        <a:t>:  ¿Fluyen tus ideas lógicamente</a:t>
                      </a:r>
                      <a:r>
                        <a:rPr lang="es-419" sz="800" b="0" baseline="0" dirty="0" smtClean="0">
                          <a:solidFill>
                            <a:schemeClr val="tx1"/>
                          </a:solidFill>
                          <a:effectLst/>
                          <a:latin typeface="+mn-lt"/>
                          <a:ea typeface="Calibri"/>
                          <a:cs typeface="Times New Roman"/>
                        </a:rPr>
                        <a:t> desde la introducción hasta  la conclusión</a:t>
                      </a:r>
                      <a:r>
                        <a:rPr lang="es-419" sz="800" b="0" dirty="0" smtClean="0">
                          <a:solidFill>
                            <a:schemeClr val="tx1"/>
                          </a:solidFill>
                          <a:effectLst/>
                          <a:latin typeface="+mn-lt"/>
                          <a:ea typeface="Calibri"/>
                          <a:cs typeface="Times New Roman"/>
                        </a:rPr>
                        <a:t>?  ¿Utilizas transiciones efectivas?</a:t>
                      </a:r>
                    </a:p>
                    <a:p>
                      <a:pPr marL="168275" indent="-168275">
                        <a:buFont typeface="+mj-lt"/>
                        <a:buAutoNum type="arabicPeriod"/>
                      </a:pPr>
                      <a:r>
                        <a:rPr lang="es-419" sz="800" b="1" dirty="0" smtClean="0">
                          <a:solidFill>
                            <a:schemeClr val="tx1"/>
                          </a:solidFill>
                          <a:effectLst/>
                          <a:latin typeface="+mn-lt"/>
                          <a:ea typeface="Calibri"/>
                          <a:cs typeface="Times New Roman"/>
                        </a:rPr>
                        <a:t>Elaboración</a:t>
                      </a:r>
                      <a:r>
                        <a:rPr lang="es-419" sz="800" b="1" baseline="0" dirty="0" smtClean="0">
                          <a:solidFill>
                            <a:schemeClr val="tx1"/>
                          </a:solidFill>
                          <a:effectLst/>
                          <a:latin typeface="+mn-lt"/>
                          <a:ea typeface="Calibri"/>
                          <a:cs typeface="Times New Roman"/>
                        </a:rPr>
                        <a:t> de evidencia:  </a:t>
                      </a:r>
                      <a:r>
                        <a:rPr lang="es-419" sz="800" b="0" baseline="0" dirty="0" smtClean="0">
                          <a:solidFill>
                            <a:schemeClr val="tx1"/>
                          </a:solidFill>
                          <a:effectLst/>
                          <a:latin typeface="+mn-lt"/>
                          <a:ea typeface="Calibri"/>
                          <a:cs typeface="Times New Roman"/>
                        </a:rPr>
                        <a:t>¿Proporcionas evidencias sobre tus opiniones tomadas de las fuentes de información, y elaboras utilizando información específica?</a:t>
                      </a:r>
                    </a:p>
                    <a:p>
                      <a:pPr marL="168275" indent="-168275">
                        <a:buFont typeface="+mj-lt"/>
                        <a:buAutoNum type="arabicPeriod"/>
                      </a:pPr>
                      <a:r>
                        <a:rPr lang="es-419" sz="800" b="1" baseline="0" dirty="0" smtClean="0">
                          <a:solidFill>
                            <a:schemeClr val="tx1"/>
                          </a:solidFill>
                          <a:effectLst/>
                          <a:latin typeface="+mn-lt"/>
                          <a:ea typeface="Calibri"/>
                          <a:cs typeface="Times New Roman"/>
                        </a:rPr>
                        <a:t>Lenguaje y Vocabulario: </a:t>
                      </a:r>
                      <a:r>
                        <a:rPr lang="es-419" sz="800" b="0" baseline="0" dirty="0" smtClean="0">
                          <a:solidFill>
                            <a:schemeClr val="tx1"/>
                          </a:solidFill>
                          <a:effectLst/>
                          <a:latin typeface="+mn-lt"/>
                          <a:ea typeface="Calibri"/>
                          <a:cs typeface="Times New Roman"/>
                        </a:rPr>
                        <a:t> ¿Expresas tus ideas efectivamente?  ¿Utilizas un lenguaje preciso que es apropiado para tu público y tu propósito?</a:t>
                      </a:r>
                    </a:p>
                    <a:p>
                      <a:pPr marL="168275" indent="-168275">
                        <a:buFont typeface="+mj-lt"/>
                        <a:buAutoNum type="arabicPeriod"/>
                      </a:pPr>
                      <a:r>
                        <a:rPr lang="es-419" sz="800" b="1" baseline="0" dirty="0" smtClean="0">
                          <a:solidFill>
                            <a:schemeClr val="tx1"/>
                          </a:solidFill>
                          <a:effectLst/>
                          <a:latin typeface="+mn-lt"/>
                          <a:ea typeface="Calibri"/>
                          <a:cs typeface="Times New Roman"/>
                        </a:rPr>
                        <a:t>Convenciones: </a:t>
                      </a:r>
                      <a:r>
                        <a:rPr lang="es-419" sz="800" b="0" baseline="0" dirty="0" smtClean="0">
                          <a:solidFill>
                            <a:schemeClr val="tx1"/>
                          </a:solidFill>
                          <a:effectLst/>
                          <a:latin typeface="+mn-lt"/>
                          <a:ea typeface="Calibri"/>
                          <a:cs typeface="Times New Roman"/>
                        </a:rPr>
                        <a:t> ¿Utilizas correctamente los signos de puntuación, letras mayúsculas y la ortografía?</a:t>
                      </a:r>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426890" y="442900"/>
            <a:ext cx="6536552" cy="1567767"/>
          </a:xfrm>
          <a:prstGeom prst="rect">
            <a:avLst/>
          </a:prstGeom>
          <a:noFill/>
        </p:spPr>
        <p:txBody>
          <a:bodyPr wrap="square" lIns="95276" tIns="47640" rIns="95276" bIns="47640" rtlCol="0">
            <a:spAutoFit/>
          </a:bodyPr>
          <a:lstStyle/>
          <a:p>
            <a:pPr lvl="0"/>
            <a:r>
              <a:rPr lang="es-ES" sz="1676" b="1" u="sng" dirty="0">
                <a:solidFill>
                  <a:prstClr val="black"/>
                </a:solidFill>
              </a:rPr>
              <a:t>Instrucciones</a:t>
            </a:r>
            <a:endParaRPr lang="es-ES" sz="1479" dirty="0"/>
          </a:p>
          <a:p>
            <a:r>
              <a:rPr lang="es-ES" sz="986" dirty="0"/>
              <a:t>Las evaluaciones del HSD para las escuela primarias no son programadas, ni son por tiempo. Son una herramienta que proveen información para la toma de decisiones de instrucción. No es la intención de estas evaluaciones que los estudiantes "adivinen y comprueben" las respuestas sólo para terminar una evaluación.</a:t>
            </a:r>
            <a:br>
              <a:rPr lang="es-ES" sz="986" dirty="0"/>
            </a:br>
            <a:r>
              <a:rPr lang="es-ES" sz="986" dirty="0"/>
              <a:t/>
            </a:r>
            <a:br>
              <a:rPr lang="es-ES" sz="986" dirty="0"/>
            </a:br>
            <a:r>
              <a:rPr lang="es-ES" sz="986" dirty="0"/>
              <a:t>Todos los estudiantes deben “progresar hasta" tomar las evaluaciones independientemente, pero muchos necesitarán estrategias que los ayuden a desarrollar académicamente. Si los estudiantes </a:t>
            </a:r>
            <a:r>
              <a:rPr lang="es-ES" sz="986" b="1" dirty="0"/>
              <a:t>no están </a:t>
            </a:r>
            <a:r>
              <a:rPr lang="es-ES" sz="986" dirty="0"/>
              <a:t>leyendo al nivel de grado y no pueden leer el texto, </a:t>
            </a:r>
            <a:r>
              <a:rPr lang="es-ES" sz="986" b="1" dirty="0"/>
              <a:t>por favor, lea los cuentos </a:t>
            </a:r>
            <a:r>
              <a:rPr lang="es-ES" sz="986" dirty="0"/>
              <a:t>a los estudiantes y haga las preguntas. Permita a los estudiantes leer las partes del texto que puedan. Favor de tomar en cuenta el nivel de diferenciación que un estudiante necesita.</a:t>
            </a:r>
          </a:p>
        </p:txBody>
      </p:sp>
      <p:sp>
        <p:nvSpPr>
          <p:cNvPr id="6" name="Rectangle 5"/>
          <p:cNvSpPr/>
          <p:nvPr/>
        </p:nvSpPr>
        <p:spPr>
          <a:xfrm>
            <a:off x="4733365" y="165747"/>
            <a:ext cx="2469364" cy="55430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0424" tIns="50212" rIns="100424" bIns="50212" rtlCol="0" anchor="t"/>
          <a:lstStyle/>
          <a:p>
            <a:r>
              <a:rPr lang="es-ES" sz="1183" b="1" dirty="0">
                <a:solidFill>
                  <a:schemeClr val="tx1"/>
                </a:solidFill>
              </a:rPr>
              <a:t>Ordenar en la Imprenta de HSD…</a:t>
            </a:r>
          </a:p>
          <a:p>
            <a:r>
              <a:rPr lang="es-ES" sz="888" dirty="0">
                <a:solidFill>
                  <a:schemeClr val="tx1"/>
                </a:solidFill>
                <a:hlinkClick r:id="rId3"/>
              </a:rPr>
              <a:t>http://www.hsd.k12.or.us/Departments/PrintShop/WebSubmissionForms.aspx</a:t>
            </a:r>
            <a:endParaRPr lang="es-ES" sz="888" dirty="0">
              <a:solidFill>
                <a:schemeClr val="tx1"/>
              </a:solidFill>
            </a:endParaRPr>
          </a:p>
          <a:p>
            <a:endParaRPr lang="es-ES" sz="888" dirty="0">
              <a:solidFill>
                <a:schemeClr val="tx1"/>
              </a:solidFill>
            </a:endParaRPr>
          </a:p>
        </p:txBody>
      </p:sp>
      <p:sp>
        <p:nvSpPr>
          <p:cNvPr id="2" name="Rectangle 1"/>
          <p:cNvSpPr/>
          <p:nvPr/>
        </p:nvSpPr>
        <p:spPr>
          <a:xfrm>
            <a:off x="577156" y="2772015"/>
            <a:ext cx="6387759" cy="587084"/>
          </a:xfrm>
          <a:prstGeom prst="rect">
            <a:avLst/>
          </a:prstGeom>
        </p:spPr>
        <p:txBody>
          <a:bodyPr wrap="square" lIns="85534" tIns="42767" rIns="85534" bIns="42767">
            <a:spAutoFit/>
          </a:bodyPr>
          <a:lstStyle/>
          <a:p>
            <a:pPr algn="ctr"/>
            <a:r>
              <a:rPr lang="es-ES" sz="1282" b="1"/>
              <a:t>About this Assessment</a:t>
            </a:r>
          </a:p>
          <a:p>
            <a:endParaRPr lang="es-ES" sz="986" b="1"/>
          </a:p>
          <a:p>
            <a:r>
              <a:rPr lang="es-ES" sz="986" b="1"/>
              <a:t>This assessment includes:  </a:t>
            </a:r>
            <a:r>
              <a:rPr lang="es-ES" sz="986"/>
              <a:t>Selected-Response, Constructed-Response, and a Performance Task.</a:t>
            </a:r>
          </a:p>
        </p:txBody>
      </p:sp>
      <p:graphicFrame>
        <p:nvGraphicFramePr>
          <p:cNvPr id="3" name="Table 2"/>
          <p:cNvGraphicFramePr>
            <a:graphicFrameLocks noGrp="1"/>
          </p:cNvGraphicFramePr>
          <p:nvPr>
            <p:extLst/>
          </p:nvPr>
        </p:nvGraphicFramePr>
        <p:xfrm>
          <a:off x="469926" y="2459639"/>
          <a:ext cx="6311153" cy="1374930"/>
        </p:xfrm>
        <a:graphic>
          <a:graphicData uri="http://schemas.openxmlformats.org/drawingml/2006/table">
            <a:tbl>
              <a:tblPr firstRow="1" bandRow="1">
                <a:tableStyleId>{5940675A-B579-460E-94D1-54222C63F5DA}</a:tableStyleId>
              </a:tblPr>
              <a:tblGrid>
                <a:gridCol w="1878319"/>
                <a:gridCol w="2855046"/>
                <a:gridCol w="1577788"/>
              </a:tblGrid>
              <a:tr h="387275">
                <a:tc gridSpan="3">
                  <a:txBody>
                    <a:bodyPr/>
                    <a:lstStyle/>
                    <a:p>
                      <a:pPr algn="ctr"/>
                      <a:r>
                        <a:rPr lang="es-ES" sz="1100" b="1" noProof="0" dirty="0" smtClean="0"/>
                        <a:t>Tipos de rúbricas de respuestas construidas de SBAC en esta evaluación</a:t>
                      </a:r>
                      <a:endParaRPr lang="es-ES" sz="1100" b="1" baseline="0" noProof="0" dirty="0" smtClean="0"/>
                    </a:p>
                    <a:p>
                      <a:pPr algn="ctr"/>
                      <a:r>
                        <a:rPr lang="es-ES" sz="800" b="1" baseline="0" noProof="0" dirty="0" smtClean="0">
                          <a:hlinkClick r:id="rId4"/>
                        </a:rPr>
                        <a:t>http://www.livebinders.com/play/play?id=774846</a:t>
                      </a:r>
                      <a:endParaRPr lang="es-ES" sz="800" b="1" baseline="0" noProof="0" dirty="0" smtClean="0"/>
                    </a:p>
                  </a:txBody>
                  <a:tcPr marL="84856" marR="84856" marT="43031" marB="43031" anchor="ctr">
                    <a:solidFill>
                      <a:schemeClr val="bg1"/>
                    </a:solidFill>
                  </a:tcPr>
                </a:tc>
                <a:tc hMerge="1">
                  <a:txBody>
                    <a:bodyPr/>
                    <a:lstStyle/>
                    <a:p>
                      <a:endParaRPr lang="en-US"/>
                    </a:p>
                  </a:txBody>
                  <a:tcPr/>
                </a:tc>
                <a:tc hMerge="1">
                  <a:txBody>
                    <a:bodyPr/>
                    <a:lstStyle/>
                    <a:p>
                      <a:endParaRPr lang="en-US" dirty="0"/>
                    </a:p>
                  </a:txBody>
                  <a:tcPr/>
                </a:tc>
              </a:tr>
              <a:tr h="987655">
                <a:tc>
                  <a:txBody>
                    <a:bodyPr/>
                    <a:lstStyle/>
                    <a:p>
                      <a:pPr algn="l"/>
                      <a:r>
                        <a:rPr lang="es-ES" sz="900" b="1" noProof="0" dirty="0" smtClean="0"/>
                        <a:t>Lectura</a:t>
                      </a:r>
                    </a:p>
                    <a:p>
                      <a:pPr marL="114300" indent="-114300" algn="l">
                        <a:buFont typeface="Arial" panose="020B0604020202020204" pitchFamily="34" charset="0"/>
                        <a:buChar char="•"/>
                      </a:pPr>
                      <a:r>
                        <a:rPr lang="es-ES" sz="900" b="0" noProof="0" dirty="0" smtClean="0"/>
                        <a:t>2 Puntos por respuesta corta</a:t>
                      </a:r>
                    </a:p>
                    <a:p>
                      <a:pPr marL="114300" indent="-114300" algn="l">
                        <a:buFont typeface="Arial" panose="020B0604020202020204" pitchFamily="34" charset="0"/>
                        <a:buChar char="•"/>
                      </a:pPr>
                      <a:r>
                        <a:rPr lang="es-ES" sz="900" b="0" noProof="0" dirty="0" smtClean="0"/>
                        <a:t>2-3 Puntos por respuesta extendida</a:t>
                      </a:r>
                    </a:p>
                  </a:txBody>
                  <a:tcPr marL="84856" marR="84856" marT="43031" marB="43031">
                    <a:solidFill>
                      <a:schemeClr val="bg1"/>
                    </a:solidFill>
                  </a:tcPr>
                </a:tc>
                <a:tc>
                  <a:txBody>
                    <a:bodyPr/>
                    <a:lstStyle/>
                    <a:p>
                      <a:pPr algn="l"/>
                      <a:r>
                        <a:rPr lang="es-ES" sz="900" b="1" noProof="0" dirty="0" smtClean="0"/>
                        <a:t>Escritura</a:t>
                      </a:r>
                    </a:p>
                    <a:p>
                      <a:pPr marL="114300" indent="-114300" algn="l">
                        <a:buFont typeface="Arial" panose="020B0604020202020204" pitchFamily="34" charset="0"/>
                        <a:buChar char="•"/>
                      </a:pPr>
                      <a:r>
                        <a:rPr lang="es-ES" sz="900" b="0" noProof="0" dirty="0" smtClean="0"/>
                        <a:t>Rúbrica de 4 puntos:</a:t>
                      </a:r>
                      <a:r>
                        <a:rPr lang="es-ES" sz="900" b="0" baseline="0" noProof="0" dirty="0" smtClean="0"/>
                        <a:t> Composición completa (Tarea de Rendimiento)</a:t>
                      </a:r>
                      <a:endParaRPr lang="es-ES" sz="900" b="0" noProof="0" dirty="0" smtClean="0"/>
                    </a:p>
                    <a:p>
                      <a:pPr marL="114300" indent="-114300" algn="l">
                        <a:buFont typeface="Arial" panose="020B0604020202020204" pitchFamily="34" charset="0"/>
                        <a:buChar char="•"/>
                      </a:pPr>
                      <a:r>
                        <a:rPr lang="es-ES" sz="900" b="0" noProof="0" dirty="0" smtClean="0"/>
                        <a:t>Rúbrica de 2-3 puntos:</a:t>
                      </a:r>
                      <a:r>
                        <a:rPr lang="es-ES" sz="900" b="0" baseline="0" noProof="0" dirty="0" smtClean="0"/>
                        <a:t> Escrito breve (1-2 párrafos)</a:t>
                      </a:r>
                    </a:p>
                    <a:p>
                      <a:pPr marL="114300" indent="-114300" algn="l">
                        <a:buFont typeface="Arial" panose="020B0604020202020204" pitchFamily="34" charset="0"/>
                        <a:buChar char="•"/>
                      </a:pPr>
                      <a:r>
                        <a:rPr lang="es-ES" sz="900" b="0" noProof="0" dirty="0" smtClean="0"/>
                        <a:t>Rúbrica de 2-3 puntos</a:t>
                      </a:r>
                      <a:r>
                        <a:rPr lang="es-ES" sz="900" b="0" baseline="0" noProof="0" dirty="0" smtClean="0"/>
                        <a:t>): Escribe para revisar (según se necesite)</a:t>
                      </a:r>
                      <a:endParaRPr lang="es-ES" sz="900" b="0" noProof="0" dirty="0" smtClean="0"/>
                    </a:p>
                  </a:txBody>
                  <a:tcPr marL="84856" marR="84856" marT="43031" marB="43031">
                    <a:solidFill>
                      <a:schemeClr val="bg1"/>
                    </a:solidFill>
                  </a:tcPr>
                </a:tc>
                <a:tc>
                  <a:txBody>
                    <a:bodyPr/>
                    <a:lstStyle/>
                    <a:p>
                      <a:pPr algn="l"/>
                      <a:r>
                        <a:rPr lang="es-ES" sz="900" b="1" noProof="0" dirty="0" smtClean="0"/>
                        <a:t>Investigación</a:t>
                      </a:r>
                    </a:p>
                    <a:p>
                      <a:pPr marL="114300" indent="-114300" algn="l">
                        <a:buFont typeface="Arial" panose="020B0604020202020204" pitchFamily="34" charset="0"/>
                        <a:buChar char="•"/>
                      </a:pPr>
                      <a:r>
                        <a:rPr lang="es-ES" sz="900" b="0" noProof="0" dirty="0" smtClean="0"/>
                        <a:t>Rúbrica de 2</a:t>
                      </a:r>
                      <a:r>
                        <a:rPr lang="es-ES" sz="900" b="0" baseline="0" noProof="0" dirty="0" smtClean="0"/>
                        <a:t> p</a:t>
                      </a:r>
                      <a:r>
                        <a:rPr lang="es-ES" sz="900" b="0" noProof="0" dirty="0" smtClean="0"/>
                        <a:t>untos: Midiendo el uso de la destreza de Investigación</a:t>
                      </a:r>
                      <a:endParaRPr lang="es-ES" sz="900" b="0" noProof="0" dirty="0"/>
                    </a:p>
                  </a:txBody>
                  <a:tcPr marL="84856" marR="84856" marT="43031" marB="43031">
                    <a:solidFill>
                      <a:schemeClr val="bg1"/>
                    </a:solidFill>
                  </a:tcPr>
                </a:tc>
              </a:tr>
            </a:tbl>
          </a:graphicData>
        </a:graphic>
      </p:graphicFrame>
      <p:sp>
        <p:nvSpPr>
          <p:cNvPr id="8" name="Rectangle 7"/>
          <p:cNvSpPr/>
          <p:nvPr/>
        </p:nvSpPr>
        <p:spPr>
          <a:xfrm>
            <a:off x="426891" y="8707504"/>
            <a:ext cx="6686817" cy="496290"/>
          </a:xfrm>
          <a:prstGeom prst="rect">
            <a:avLst/>
          </a:prstGeom>
          <a:noFill/>
        </p:spPr>
        <p:txBody>
          <a:bodyPr wrap="square" lIns="85534" tIns="42767" rIns="85534" bIns="42767">
            <a:spAutoFit/>
          </a:bodyPr>
          <a:lstStyle/>
          <a:p>
            <a:r>
              <a:rPr lang="es-MX" sz="888" b="1" dirty="0"/>
              <a:t>No hay preguntas/elementos de tecnología (TE). Nota:  Se </a:t>
            </a:r>
            <a:r>
              <a:rPr lang="es-MX" sz="888" b="1" u="sng" dirty="0"/>
              <a:t>recomienda</a:t>
            </a:r>
            <a:r>
              <a:rPr lang="es-MX" sz="888" b="1" dirty="0"/>
              <a:t> enfáticamente que los estudiantes tengan experiencia con los siguientes tipos de tareas en varios lugares de práctica educativa en línea (internet), ya que éstas no  están en las evaluaciones de primaria del HSD: </a:t>
            </a:r>
            <a:r>
              <a:rPr lang="es-MX" sz="888" i="1" dirty="0"/>
              <a:t>reordenar texto, seleccionar y cambiar texto, seleccionar texto, seleccionar de un menú desplegable (</a:t>
            </a:r>
            <a:r>
              <a:rPr lang="es-MX" sz="789" i="1" dirty="0" err="1"/>
              <a:t>drop-down</a:t>
            </a:r>
            <a:r>
              <a:rPr lang="es-MX" sz="888" i="1" dirty="0"/>
              <a:t>).</a:t>
            </a:r>
          </a:p>
        </p:txBody>
      </p:sp>
      <p:sp>
        <p:nvSpPr>
          <p:cNvPr id="9" name="Rectangle 8"/>
          <p:cNvSpPr/>
          <p:nvPr/>
        </p:nvSpPr>
        <p:spPr>
          <a:xfrm>
            <a:off x="501287" y="1994559"/>
            <a:ext cx="6387759" cy="465832"/>
          </a:xfrm>
          <a:prstGeom prst="rect">
            <a:avLst/>
          </a:prstGeom>
        </p:spPr>
        <p:txBody>
          <a:bodyPr wrap="square" lIns="85534" tIns="42767" rIns="85534" bIns="42767">
            <a:spAutoFit/>
          </a:bodyPr>
          <a:lstStyle/>
          <a:p>
            <a:pPr algn="ctr"/>
            <a:r>
              <a:rPr lang="es-ES" sz="1282" b="1" dirty="0"/>
              <a:t>Acerca de esta evaluación</a:t>
            </a:r>
          </a:p>
          <a:p>
            <a:endParaRPr lang="es-ES" sz="198" b="1" dirty="0"/>
          </a:p>
          <a:p>
            <a:r>
              <a:rPr lang="es-ES" sz="986" b="1" dirty="0"/>
              <a:t>Esta evaluación incluye:  </a:t>
            </a:r>
            <a:r>
              <a:rPr lang="es-ES" sz="986" dirty="0"/>
              <a:t>Respuestas de selección múltiple, Respuesta construida y una Tarea de Rendimiento.</a:t>
            </a:r>
          </a:p>
        </p:txBody>
      </p:sp>
      <p:sp>
        <p:nvSpPr>
          <p:cNvPr id="10" name="Rectangle 9"/>
          <p:cNvSpPr/>
          <p:nvPr/>
        </p:nvSpPr>
        <p:spPr>
          <a:xfrm>
            <a:off x="6909473" y="9324201"/>
            <a:ext cx="263214" cy="276999"/>
          </a:xfrm>
          <a:prstGeom prst="rect">
            <a:avLst/>
          </a:prstGeom>
        </p:spPr>
        <p:txBody>
          <a:bodyPr wrap="none">
            <a:spAutoFit/>
          </a:bodyPr>
          <a:lstStyle/>
          <a:p>
            <a:pPr lvl="0" algn="r"/>
            <a:r>
              <a:rPr lang="es-419" sz="1200" dirty="0" smtClean="0">
                <a:solidFill>
                  <a:prstClr val="black">
                    <a:tint val="75000"/>
                  </a:prstClr>
                </a:solidFill>
              </a:rPr>
              <a:t>5</a:t>
            </a:r>
            <a:endParaRPr lang="es-419" sz="1200" dirty="0">
              <a:solidFill>
                <a:prstClr val="black">
                  <a:tint val="75000"/>
                </a:prstClr>
              </a:solidFill>
            </a:endParaRPr>
          </a:p>
        </p:txBody>
      </p:sp>
    </p:spTree>
    <p:extLst>
      <p:ext uri="{BB962C8B-B14F-4D97-AF65-F5344CB8AC3E}">
        <p14:creationId xmlns:p14="http://schemas.microsoft.com/office/powerpoint/2010/main" val="3496324431"/>
      </p:ext>
    </p:extLst>
  </p:cSld>
  <p:clrMapOvr>
    <a:masterClrMapping/>
  </p:clrMapOvr>
  <p:transition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8718" y="355771"/>
            <a:ext cx="6461418" cy="8289000"/>
          </a:xfrm>
          <a:prstGeom prst="rect">
            <a:avLst/>
          </a:prstGeom>
          <a:noFill/>
        </p:spPr>
        <p:txBody>
          <a:bodyPr wrap="square" rtlCol="0">
            <a:spAutoFit/>
          </a:bodyPr>
          <a:lstStyle/>
          <a:p>
            <a:pPr algn="ctr"/>
            <a:r>
              <a:rPr lang="es-419" sz="1485" b="1" u="sng" dirty="0"/>
              <a:t>Pre-evaluación y Progresiones de aprendizaje</a:t>
            </a:r>
          </a:p>
          <a:p>
            <a:pPr algn="ctr"/>
            <a:endParaRPr lang="es-419" sz="1035" b="1" u="sng" dirty="0"/>
          </a:p>
          <a:p>
            <a:r>
              <a:rPr lang="es-419" sz="1113" dirty="0"/>
              <a:t>Las </a:t>
            </a:r>
            <a:r>
              <a:rPr lang="es-419" sz="1113" b="1" u="sng" dirty="0"/>
              <a:t>pre-evaluaciones</a:t>
            </a:r>
            <a:r>
              <a:rPr lang="es-419" sz="1113" dirty="0"/>
              <a:t> son particularmente únicas.</a:t>
            </a:r>
          </a:p>
          <a:p>
            <a:endParaRPr lang="es-419" sz="743" dirty="0"/>
          </a:p>
          <a:p>
            <a:r>
              <a:rPr lang="es-419" sz="1113" dirty="0"/>
              <a:t>Ellas miden el progreso </a:t>
            </a:r>
            <a:r>
              <a:rPr lang="es-419" sz="1113" b="1" i="1" u="sng" dirty="0">
                <a:effectLst>
                  <a:outerShdw blurRad="38100" dist="38100" dir="2700000" algn="tl">
                    <a:srgbClr val="000000">
                      <a:alpha val="43137"/>
                    </a:srgbClr>
                  </a:outerShdw>
                </a:effectLst>
              </a:rPr>
              <a:t>hacia un estándar. </a:t>
            </a:r>
          </a:p>
          <a:p>
            <a:endParaRPr lang="es-419" sz="743" dirty="0"/>
          </a:p>
          <a:p>
            <a:r>
              <a:rPr lang="es-419" sz="1113" dirty="0"/>
              <a:t>Diferentes a los </a:t>
            </a:r>
            <a:r>
              <a:rPr lang="es-419" sz="1113" dirty="0" err="1"/>
              <a:t>CFAs</a:t>
            </a:r>
            <a:r>
              <a:rPr lang="es-419" sz="1113" dirty="0"/>
              <a:t> (</a:t>
            </a:r>
            <a:r>
              <a:rPr lang="es-419" sz="1113" b="1" i="1" u="sng" dirty="0" err="1"/>
              <a:t>C</a:t>
            </a:r>
            <a:r>
              <a:rPr lang="es-419" sz="1113" i="1" dirty="0" err="1"/>
              <a:t>ommon</a:t>
            </a:r>
            <a:r>
              <a:rPr lang="es-419" sz="1113" i="1" dirty="0"/>
              <a:t> </a:t>
            </a:r>
            <a:r>
              <a:rPr lang="es-419" sz="1113" b="1" i="1" u="sng" dirty="0" err="1"/>
              <a:t>F</a:t>
            </a:r>
            <a:r>
              <a:rPr lang="es-419" sz="1113" i="1" dirty="0" err="1"/>
              <a:t>ormative</a:t>
            </a:r>
            <a:r>
              <a:rPr lang="es-419" sz="1113" i="1" dirty="0"/>
              <a:t> </a:t>
            </a:r>
            <a:r>
              <a:rPr lang="es-419" sz="1113" b="1" i="1" u="sng" dirty="0" err="1"/>
              <a:t>A</a:t>
            </a:r>
            <a:r>
              <a:rPr lang="es-419" sz="1113" i="1" dirty="0" err="1"/>
              <a:t>ssessments</a:t>
            </a:r>
            <a:r>
              <a:rPr lang="es-419" sz="1113" dirty="0"/>
              <a:t>) que miden el dominio del estándar, las pre-evaluaciones son más como un panorama de las fortalezas  y las deficiencias del estudiante, que miden las destrezas y conceptos que este necesita </a:t>
            </a:r>
            <a:r>
              <a:rPr lang="es-419" sz="1113" b="1" i="1" dirty="0"/>
              <a:t>a lo largo del camino </a:t>
            </a:r>
            <a:r>
              <a:rPr lang="es-419" sz="1113" dirty="0"/>
              <a:t>para poder alcanzar el dominio del estándar.</a:t>
            </a:r>
          </a:p>
          <a:p>
            <a:endParaRPr lang="es-419" sz="1113" dirty="0"/>
          </a:p>
          <a:p>
            <a:endParaRPr lang="es-419" sz="1113" dirty="0"/>
          </a:p>
          <a:p>
            <a:endParaRPr lang="es-419" sz="1113" dirty="0"/>
          </a:p>
          <a:p>
            <a:endParaRPr lang="es-419" sz="1392" dirty="0"/>
          </a:p>
          <a:p>
            <a:endParaRPr lang="es-419" sz="1392" dirty="0"/>
          </a:p>
          <a:p>
            <a:endParaRPr lang="es-419" sz="1392" dirty="0"/>
          </a:p>
          <a:p>
            <a:endParaRPr lang="es-419" sz="1392" dirty="0"/>
          </a:p>
          <a:p>
            <a:endParaRPr lang="es-419" sz="1392" dirty="0"/>
          </a:p>
          <a:p>
            <a:endParaRPr lang="es-419" sz="1392" dirty="0"/>
          </a:p>
          <a:p>
            <a:endParaRPr lang="es-419" sz="1392" dirty="0"/>
          </a:p>
          <a:p>
            <a:endParaRPr lang="es-419" sz="1392" dirty="0"/>
          </a:p>
          <a:p>
            <a:endParaRPr lang="es-419" sz="1392" dirty="0"/>
          </a:p>
          <a:p>
            <a:endParaRPr lang="es-419" sz="1113" dirty="0"/>
          </a:p>
          <a:p>
            <a:endParaRPr lang="es-419" sz="1113" dirty="0"/>
          </a:p>
          <a:p>
            <a:endParaRPr lang="es-419" sz="1113" dirty="0"/>
          </a:p>
          <a:p>
            <a:endParaRPr lang="es-419" sz="1113" dirty="0"/>
          </a:p>
          <a:p>
            <a:r>
              <a:rPr lang="es-419" sz="1113" dirty="0"/>
              <a:t>¿Qué hay de una post evaluación? No existe una post-evaluación estandarizada.</a:t>
            </a:r>
          </a:p>
          <a:p>
            <a:r>
              <a:rPr lang="es-419" sz="1113" dirty="0"/>
              <a:t>La verdadera medida de cómo los estudiantes están trabajando </a:t>
            </a:r>
            <a:r>
              <a:rPr lang="es-419" sz="1113" b="1" i="1" dirty="0"/>
              <a:t>“a lo largo del camino”</a:t>
            </a:r>
            <a:r>
              <a:rPr lang="es-419" sz="1113" dirty="0"/>
              <a:t>, se evalúa en el salón de clases durante la instrucción y la evaluación formativa. Por esta razón los </a:t>
            </a:r>
            <a:r>
              <a:rPr lang="es-419" sz="1113" dirty="0" err="1"/>
              <a:t>CFAs</a:t>
            </a:r>
            <a:r>
              <a:rPr lang="es-419" sz="1113" dirty="0"/>
              <a:t> no se llaman post evaluaciones. Los </a:t>
            </a:r>
            <a:r>
              <a:rPr lang="es-419" sz="1113" dirty="0" err="1"/>
              <a:t>CFAs</a:t>
            </a:r>
            <a:r>
              <a:rPr lang="es-419" sz="1113" dirty="0"/>
              <a:t> miden el</a:t>
            </a:r>
            <a:r>
              <a:rPr lang="es-419" sz="1113" i="1" dirty="0"/>
              <a:t> </a:t>
            </a:r>
            <a:r>
              <a:rPr lang="es-419" sz="1113" b="1" i="1" dirty="0"/>
              <a:t>“objetivo final”</a:t>
            </a:r>
            <a:r>
              <a:rPr lang="es-419" sz="1113" dirty="0"/>
              <a:t>, o el dominio del estándar. Sin embargo, sin las pre-evaluaciones, ¿cómo sabríamos en qué enfocar nuestra instrucción a través de cada trimestre?</a:t>
            </a:r>
          </a:p>
          <a:p>
            <a:endParaRPr lang="es-419" sz="743" dirty="0"/>
          </a:p>
          <a:p>
            <a:r>
              <a:rPr lang="es-419" sz="1113" b="1" u="sng" dirty="0"/>
              <a:t>Progresiones de aprendizaje</a:t>
            </a:r>
            <a:r>
              <a:rPr lang="es-419" sz="1113" b="1" dirty="0"/>
              <a:t>: </a:t>
            </a:r>
            <a:r>
              <a:rPr lang="es-419" sz="1113" dirty="0"/>
              <a:t>son el conjunto pronosticado de destrezas necesarias para poder completar la demanda de la tarea requerida de cada estándar. Las progresiones de aprendizaje fueron alineadas a la matriz </a:t>
            </a:r>
            <a:r>
              <a:rPr lang="es-419" sz="1113" dirty="0" err="1"/>
              <a:t>Hess</a:t>
            </a:r>
            <a:r>
              <a:rPr lang="es-419" sz="1113" dirty="0"/>
              <a:t> </a:t>
            </a:r>
            <a:r>
              <a:rPr lang="es-419" sz="1113" b="1" i="1" u="sng" dirty="0" err="1"/>
              <a:t>Cognitive</a:t>
            </a:r>
            <a:r>
              <a:rPr lang="es-419" sz="1113" b="1" i="1" u="sng" dirty="0"/>
              <a:t> Rigor </a:t>
            </a:r>
            <a:r>
              <a:rPr lang="es-419" sz="1113" b="1" i="1" u="sng" dirty="0" err="1"/>
              <a:t>Matrix</a:t>
            </a:r>
            <a:r>
              <a:rPr lang="es-419" sz="1113" b="1" i="1" u="sng" dirty="0"/>
              <a:t>.</a:t>
            </a:r>
          </a:p>
          <a:p>
            <a:endParaRPr lang="es-419" sz="743" dirty="0"/>
          </a:p>
          <a:p>
            <a:r>
              <a:rPr lang="es-419" sz="1113" dirty="0"/>
              <a:t>Las pre-evaluaciones miden el dominio del estudiante que se indican en los recuadros </a:t>
            </a:r>
            <a:r>
              <a:rPr lang="es-419" sz="1113" b="1" dirty="0"/>
              <a:t>morados</a:t>
            </a:r>
            <a:r>
              <a:rPr lang="es-419" sz="1113" dirty="0"/>
              <a:t>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es-419" sz="743" dirty="0"/>
          </a:p>
          <a:p>
            <a:r>
              <a:rPr lang="es-419" sz="1113" dirty="0"/>
              <a:t>Hay una lista de cotejo de las Progresiones de aprendizaje en lectura para cada estándar en cada grado, que se puede utilizar para monitorear el progreso. Está disponible en: </a:t>
            </a:r>
          </a:p>
          <a:p>
            <a:endParaRPr lang="es-419" sz="1113" dirty="0">
              <a:hlinkClick r:id=""/>
            </a:endParaRPr>
          </a:p>
          <a:p>
            <a:pPr algn="ctr"/>
            <a:r>
              <a:rPr lang="es-419" sz="1113" dirty="0">
                <a:hlinkClick r:id=""/>
              </a:rPr>
              <a:t>http://</a:t>
            </a:r>
            <a:r>
              <a:rPr lang="es-419" sz="1113" dirty="0" smtClean="0">
                <a:hlinkClick r:id=""/>
              </a:rPr>
              <a:t>sresource.homestead.com/Grade-1.html</a:t>
            </a:r>
            <a:endParaRPr lang="es-419" sz="1113" dirty="0"/>
          </a:p>
          <a:p>
            <a:endParaRPr lang="es-419" sz="1113" dirty="0"/>
          </a:p>
        </p:txBody>
      </p:sp>
      <p:graphicFrame>
        <p:nvGraphicFramePr>
          <p:cNvPr id="20" name="Table 19"/>
          <p:cNvGraphicFramePr>
            <a:graphicFrameLocks noGrp="1"/>
          </p:cNvGraphicFramePr>
          <p:nvPr>
            <p:extLst/>
          </p:nvPr>
        </p:nvGraphicFramePr>
        <p:xfrm>
          <a:off x="426890" y="2918955"/>
          <a:ext cx="6381592" cy="1962912"/>
        </p:xfrm>
        <a:graphic>
          <a:graphicData uri="http://schemas.openxmlformats.org/drawingml/2006/table">
            <a:tbl>
              <a:tblPr firstRow="1" firstCol="1" bandRow="1"/>
              <a:tblGrid>
                <a:gridCol w="766981"/>
                <a:gridCol w="866455"/>
                <a:gridCol w="838134"/>
                <a:gridCol w="687495"/>
                <a:gridCol w="749928"/>
                <a:gridCol w="664627"/>
                <a:gridCol w="686043"/>
                <a:gridCol w="1121929"/>
              </a:tblGrid>
              <a:tr h="13824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196" marR="3219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2196" marR="3219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797176">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a:t>
                      </a:r>
                      <a:r>
                        <a:rPr lang="es-419" sz="800" smtClean="0">
                          <a:solidFill>
                            <a:srgbClr val="000000"/>
                          </a:solidFill>
                          <a:effectLst/>
                          <a:latin typeface="+mn-lt"/>
                          <a:ea typeface="Times New Roman"/>
                          <a:cs typeface="Times New Roman"/>
                        </a:rPr>
                        <a:t>en clases</a:t>
                      </a:r>
                      <a:endParaRPr lang="en-US" sz="800" dirty="0">
                        <a:effectLst/>
                        <a:latin typeface="Calibri"/>
                        <a:ea typeface="Calibri"/>
                        <a:cs typeface="Times New Roman"/>
                      </a:endParaRPr>
                    </a:p>
                  </a:txBody>
                  <a:tcPr marL="32196" marR="32196"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smtClean="0">
                          <a:solidFill>
                            <a:srgbClr val="000000"/>
                          </a:solidFill>
                          <a:effectLst/>
                          <a:latin typeface="+mn-lt"/>
                          <a:ea typeface="Times New Roman"/>
                          <a:cs typeface="Times New Roman"/>
                        </a:rPr>
                        <a:t>la secuencia </a:t>
                      </a:r>
                      <a:r>
                        <a:rPr lang="es-419" sz="800"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a:t>
                      </a:r>
                      <a:r>
                        <a:rPr lang="es-419" sz="800" b="1" smtClean="0">
                          <a:solidFill>
                            <a:srgbClr val="000000"/>
                          </a:solidFill>
                          <a:effectLst/>
                          <a:latin typeface="+mn-lt"/>
                          <a:ea typeface="Times New Roman"/>
                          <a:cs typeface="Times New Roman"/>
                        </a:rPr>
                        <a:t>la secuencia </a:t>
                      </a:r>
                      <a:r>
                        <a:rPr lang="es-419" sz="800" b="1" dirty="0" smtClean="0">
                          <a:solidFill>
                            <a:srgbClr val="000000"/>
                          </a:solidFill>
                          <a:effectLst/>
                          <a:latin typeface="+mn-lt"/>
                          <a:ea typeface="Times New Roman"/>
                          <a:cs typeface="Times New Roman"/>
                        </a:rPr>
                        <a:t>de eventos.</a:t>
                      </a:r>
                      <a:endParaRPr lang="en-US" sz="800" dirty="0">
                        <a:effectLst/>
                        <a:latin typeface="Calibri"/>
                        <a:ea typeface="Calibri"/>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a:t>
                      </a:r>
                      <a:r>
                        <a:rPr lang="es-419" sz="800" b="1" smtClean="0">
                          <a:solidFill>
                            <a:srgbClr val="000000"/>
                          </a:solidFill>
                          <a:effectLst/>
                          <a:latin typeface="+mn-lt"/>
                          <a:ea typeface="Times New Roman"/>
                          <a:cs typeface="Times New Roman"/>
                        </a:rPr>
                        <a:t>en clase.</a:t>
                      </a:r>
                      <a:endParaRPr lang="en-US" sz="800" dirty="0">
                        <a:effectLst/>
                        <a:latin typeface="Calibri"/>
                        <a:ea typeface="Calibri"/>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2196" marR="3219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28" name="Rectangle 27"/>
          <p:cNvSpPr/>
          <p:nvPr/>
        </p:nvSpPr>
        <p:spPr>
          <a:xfrm>
            <a:off x="1973261" y="7541580"/>
            <a:ext cx="2629647" cy="249299"/>
          </a:xfrm>
          <a:prstGeom prst="rect">
            <a:avLst/>
          </a:prstGeom>
        </p:spPr>
        <p:txBody>
          <a:bodyPr wrap="square">
            <a:spAutoFit/>
          </a:bodyPr>
          <a:lstStyle/>
          <a:p>
            <a:endParaRPr lang="en-US" sz="1020" dirty="0"/>
          </a:p>
        </p:txBody>
      </p:sp>
      <p:grpSp>
        <p:nvGrpSpPr>
          <p:cNvPr id="3" name="Group 2"/>
          <p:cNvGrpSpPr/>
          <p:nvPr/>
        </p:nvGrpSpPr>
        <p:grpSpPr>
          <a:xfrm>
            <a:off x="266310" y="1890709"/>
            <a:ext cx="6797801" cy="2998549"/>
            <a:chOff x="215458" y="1762005"/>
            <a:chExt cx="6894361" cy="3084340"/>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13" dirty="0">
                    <a:solidFill>
                      <a:schemeClr val="tx1"/>
                    </a:solidFill>
                  </a:rPr>
                  <a:t>Ejemplo de una </a:t>
                </a:r>
                <a:r>
                  <a:rPr lang="es-419" sz="1113" b="1" i="1" dirty="0">
                    <a:solidFill>
                      <a:schemeClr val="tx1"/>
                    </a:solidFill>
                  </a:rPr>
                  <a:t>Progresión de aprendizaje  </a:t>
                </a:r>
                <a:r>
                  <a:rPr lang="es-419" sz="1113" dirty="0">
                    <a:solidFill>
                      <a:schemeClr val="tx1"/>
                    </a:solidFill>
                  </a:rPr>
                  <a:t>para RL.2.1</a:t>
                </a:r>
              </a:p>
              <a:p>
                <a:pPr algn="ctr"/>
                <a:r>
                  <a:rPr lang="es-419" sz="1113" dirty="0">
                    <a:solidFill>
                      <a:schemeClr val="tx1"/>
                    </a:solidFill>
                  </a:rPr>
                  <a:t>Las pre-evaluaciones miden los </a:t>
                </a:r>
                <a:r>
                  <a:rPr lang="es-419" sz="1113" b="1" i="1" dirty="0">
                    <a:solidFill>
                      <a:schemeClr val="tx1"/>
                    </a:solidFill>
                  </a:rPr>
                  <a:t>puntos</a:t>
                </a:r>
                <a:r>
                  <a:rPr lang="es-419" sz="1113" dirty="0">
                    <a:solidFill>
                      <a:schemeClr val="tx1"/>
                    </a:solidFill>
                  </a:rPr>
                  <a:t> </a:t>
                </a:r>
                <a:r>
                  <a:rPr lang="es-419" sz="1113" b="1" i="1" dirty="0">
                    <a:solidFill>
                      <a:schemeClr val="tx1"/>
                    </a:solidFill>
                  </a:rPr>
                  <a:t>de ajuste </a:t>
                </a:r>
                <a:r>
                  <a:rPr lang="es-419" sz="1113" dirty="0">
                    <a:solidFill>
                      <a:schemeClr val="tx1"/>
                    </a:solidFill>
                  </a:rPr>
                  <a:t>que aparecen en morado</a:t>
                </a: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7" b="1" dirty="0">
                    <a:solidFill>
                      <a:schemeClr val="tx1"/>
                    </a:solidFill>
                  </a:rPr>
                  <a:t>  CFA</a:t>
                </a:r>
              </a:p>
              <a:p>
                <a:r>
                  <a:rPr lang="en-US" sz="1020" dirty="0">
                    <a:solidFill>
                      <a:schemeClr val="tx1"/>
                    </a:solidFill>
                  </a:rPr>
                  <a:t>RL.2.2.1 </a:t>
                </a:r>
                <a:r>
                  <a:rPr lang="es-419" sz="888" dirty="0">
                    <a:solidFill>
                      <a:schemeClr val="tx1"/>
                    </a:solidFill>
                  </a:rPr>
                  <a:t>evaluación del estándar a nivel de grado</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986" dirty="0">
                    <a:solidFill>
                      <a:schemeClr val="tx1"/>
                    </a:solidFill>
                  </a:rPr>
                  <a:t>Después de haber dado  la pre-evaluación, las progresiones de aprendizaje proporcionan tareas de evaluación </a:t>
                </a:r>
                <a:r>
                  <a:rPr lang="es-419" sz="986" b="1" i="1" dirty="0">
                    <a:solidFill>
                      <a:schemeClr val="tx1"/>
                    </a:solidFill>
                  </a:rPr>
                  <a:t>por debajo y cerca del nivel del grado a través de cada trimestre</a:t>
                </a:r>
                <a:r>
                  <a:rPr lang="es-419" sz="986" dirty="0">
                    <a:solidFill>
                      <a:schemeClr val="tx1"/>
                    </a:solidFill>
                  </a:rPr>
                  <a:t>.</a:t>
                </a: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38" b="1" dirty="0">
                  <a:solidFill>
                    <a:schemeClr val="tx1"/>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3502521" y="4590615"/>
              <a:ext cx="1521322" cy="2557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35" b="1" dirty="0">
                  <a:solidFill>
                    <a:schemeClr val="tx1"/>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35" b="1" dirty="0">
                  <a:solidFill>
                    <a:schemeClr val="tx1"/>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1185900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74017513"/>
              </p:ext>
            </p:extLst>
          </p:nvPr>
        </p:nvGraphicFramePr>
        <p:xfrm>
          <a:off x="365126" y="3200400"/>
          <a:ext cx="6584948" cy="1402080"/>
        </p:xfrm>
        <a:graphic>
          <a:graphicData uri="http://schemas.openxmlformats.org/drawingml/2006/table">
            <a:tbl>
              <a:tblPr firstRow="1" firstCol="1" bandRow="1"/>
              <a:tblGrid>
                <a:gridCol w="621222"/>
                <a:gridCol w="807588"/>
                <a:gridCol w="869710"/>
                <a:gridCol w="776527"/>
                <a:gridCol w="869710"/>
                <a:gridCol w="900771"/>
                <a:gridCol w="900771"/>
                <a:gridCol w="838649"/>
              </a:tblGrid>
              <a:tr h="12929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–Ck</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–Cl</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100" marR="3210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295320">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Retell details about characters in a story (read and discussed in class).</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 setting, identify, telling, speaking and phrase “points in a text.”</a:t>
                      </a:r>
                      <a:endParaRPr lang="en-US" sz="80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Uses correct words to explain who spoke in a text (i.e., “___</a:t>
                      </a:r>
                      <a:r>
                        <a:rPr lang="en-US" sz="800" dirty="0" err="1">
                          <a:solidFill>
                            <a:srgbClr val="000000"/>
                          </a:solidFill>
                          <a:effectLst/>
                          <a:latin typeface="Calibri"/>
                          <a:ea typeface="Times New Roman"/>
                          <a:cs typeface="Times New Roman"/>
                        </a:rPr>
                        <a:t>said”or</a:t>
                      </a:r>
                      <a:r>
                        <a:rPr lang="en-US" sz="800" dirty="0">
                          <a:solidFill>
                            <a:srgbClr val="000000"/>
                          </a:solidFill>
                          <a:effectLst/>
                          <a:latin typeface="Calibri"/>
                          <a:ea typeface="Times New Roman"/>
                          <a:cs typeface="Times New Roman"/>
                        </a:rPr>
                        <a:t>“__ is telling the story now...”).</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who is speaking in a text (that has been read and discussed in class).</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Understands that there are clues in a text to tell us when someone is speaking.  Can give examples.</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Identifies different parts of a text that shows when a character is speaking (read in class, but not discussed).</a:t>
                      </a:r>
                      <a:endParaRPr lang="en-US" sz="80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information (the part of the text) to identify specifically who is telling the story at various points in a </a:t>
                      </a:r>
                      <a:r>
                        <a:rPr lang="en-US" sz="800" b="1" u="sng" dirty="0">
                          <a:solidFill>
                            <a:srgbClr val="000000"/>
                          </a:solidFill>
                          <a:effectLst/>
                          <a:latin typeface="Calibri"/>
                          <a:ea typeface="Times New Roman"/>
                          <a:cs typeface="Times New Roman"/>
                        </a:rPr>
                        <a:t>new text.</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RL.1.6</a:t>
                      </a:r>
                      <a:r>
                        <a:rPr lang="en-US" sz="800" dirty="0">
                          <a:effectLst/>
                          <a:latin typeface="Calibri"/>
                          <a:ea typeface="Calibri"/>
                          <a:cs typeface="Helvetica"/>
                        </a:rPr>
                        <a:t> Identify who is telling the story at various points in a text.</a:t>
                      </a:r>
                      <a:endParaRPr lang="en-US" sz="800" dirty="0">
                        <a:effectLst/>
                        <a:latin typeface="Calibri"/>
                        <a:ea typeface="Calibri"/>
                        <a:cs typeface="Times New Roman"/>
                      </a:endParaRPr>
                    </a:p>
                  </a:txBody>
                  <a:tcPr marL="32100" marR="3210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sp>
        <p:nvSpPr>
          <p:cNvPr id="2" name="Rectangle 1"/>
          <p:cNvSpPr/>
          <p:nvPr/>
        </p:nvSpPr>
        <p:spPr>
          <a:xfrm>
            <a:off x="228600" y="228600"/>
            <a:ext cx="6858000" cy="646331"/>
          </a:xfrm>
          <a:prstGeom prst="rect">
            <a:avLst/>
          </a:prstGeom>
        </p:spPr>
        <p:txBody>
          <a:bodyPr wrap="square">
            <a:spAutoFit/>
          </a:bodyPr>
          <a:lstStyle/>
          <a:p>
            <a:r>
              <a:rPr lang="en-US" sz="1200" b="1" dirty="0"/>
              <a:t>Quarter </a:t>
            </a:r>
            <a:r>
              <a:rPr lang="en-US" sz="1200" b="1" dirty="0" smtClean="0"/>
              <a:t>Four </a:t>
            </a:r>
            <a:r>
              <a:rPr lang="en-US" sz="1200" dirty="0"/>
              <a:t>Reading </a:t>
            </a:r>
            <a:r>
              <a:rPr lang="en-US" sz="1200" dirty="0" smtClean="0"/>
              <a:t>Literary </a:t>
            </a:r>
            <a:r>
              <a:rPr lang="en-US" sz="1200" dirty="0"/>
              <a:t>Learning Progressions.  </a:t>
            </a:r>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sp>
        <p:nvSpPr>
          <p:cNvPr id="7" name="Rectangle 6"/>
          <p:cNvSpPr/>
          <p:nvPr/>
        </p:nvSpPr>
        <p:spPr>
          <a:xfrm>
            <a:off x="2286000" y="1524000"/>
            <a:ext cx="9143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9" name="Rectangle 8"/>
          <p:cNvSpPr/>
          <p:nvPr/>
        </p:nvSpPr>
        <p:spPr>
          <a:xfrm>
            <a:off x="2362200" y="4953000"/>
            <a:ext cx="8381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graphicFrame>
        <p:nvGraphicFramePr>
          <p:cNvPr id="11" name="Table 10"/>
          <p:cNvGraphicFramePr>
            <a:graphicFrameLocks noGrp="1"/>
          </p:cNvGraphicFramePr>
          <p:nvPr>
            <p:extLst>
              <p:ext uri="{D42A27DB-BD31-4B8C-83A1-F6EECF244321}">
                <p14:modId xmlns:p14="http://schemas.microsoft.com/office/powerpoint/2010/main" val="3064389550"/>
              </p:ext>
            </p:extLst>
          </p:nvPr>
        </p:nvGraphicFramePr>
        <p:xfrm>
          <a:off x="365125" y="5105400"/>
          <a:ext cx="6584949" cy="2383536"/>
        </p:xfrm>
        <a:graphic>
          <a:graphicData uri="http://schemas.openxmlformats.org/drawingml/2006/table">
            <a:tbl>
              <a:tblPr firstRow="1" firstCol="1" bandRow="1"/>
              <a:tblGrid>
                <a:gridCol w="443929"/>
                <a:gridCol w="680691"/>
                <a:gridCol w="562310"/>
                <a:gridCol w="473524"/>
                <a:gridCol w="473524"/>
                <a:gridCol w="503120"/>
                <a:gridCol w="536377"/>
                <a:gridCol w="469863"/>
                <a:gridCol w="596937"/>
                <a:gridCol w="533400"/>
                <a:gridCol w="685800"/>
                <a:gridCol w="625474"/>
              </a:tblGrid>
              <a:tr h="17309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smtClean="0">
                          <a:solidFill>
                            <a:srgbClr val="000000"/>
                          </a:solidFill>
                          <a:effectLst/>
                          <a:latin typeface="Calibri"/>
                          <a:ea typeface="Times New Roman"/>
                          <a:cs typeface="Times New Roman"/>
                        </a:rPr>
                        <a:t>–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smtClean="0">
                          <a:solidFill>
                            <a:srgbClr val="000000"/>
                          </a:solidFill>
                          <a:effectLst/>
                          <a:latin typeface="Calibri"/>
                          <a:ea typeface="Times New Roman"/>
                          <a:cs typeface="Times New Roman"/>
                        </a:rPr>
                        <a:t>– </a:t>
                      </a:r>
                      <a:r>
                        <a:rPr lang="en-US" sz="800" b="1" dirty="0">
                          <a:solidFill>
                            <a:srgbClr val="000000"/>
                          </a:solidFill>
                          <a:effectLst/>
                          <a:latin typeface="Calibri"/>
                          <a:ea typeface="Times New Roman"/>
                          <a:cs typeface="Times New Roman"/>
                        </a:rPr>
                        <a:t>Ci</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Cu</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DOK 3 - EVS</a:t>
                      </a:r>
                      <a:endParaRPr lang="en-US" sz="800" dirty="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4 – SYU</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0787" marR="3078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5B8B7"/>
                    </a:solidFill>
                  </a:tcPr>
                </a:tc>
              </a:tr>
              <a:tr h="778906">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or locate </a:t>
                      </a:r>
                      <a:r>
                        <a:rPr lang="en-US" sz="800" u="sng">
                          <a:solidFill>
                            <a:srgbClr val="000000"/>
                          </a:solidFill>
                          <a:effectLst/>
                          <a:latin typeface="Calibri"/>
                          <a:ea typeface="Times New Roman"/>
                          <a:cs typeface="Times New Roman"/>
                        </a:rPr>
                        <a:t>characters </a:t>
                      </a:r>
                      <a:r>
                        <a:rPr lang="en-US" sz="800">
                          <a:solidFill>
                            <a:srgbClr val="000000"/>
                          </a:solidFill>
                          <a:effectLst/>
                          <a:latin typeface="Calibri"/>
                          <a:ea typeface="Times New Roman"/>
                          <a:cs typeface="Times New Roman"/>
                        </a:rPr>
                        <a:t>in a story read and discussed in class.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 experience, compare, contrast, adventures and stories.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Identify a character, a setting and an event sequence in a story (general understanding).</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dirty="0">
                          <a:solidFill>
                            <a:srgbClr val="000000"/>
                          </a:solidFill>
                          <a:effectLst/>
                          <a:latin typeface="Calibri"/>
                          <a:ea typeface="Times New Roman"/>
                          <a:cs typeface="Times New Roman"/>
                        </a:rPr>
                        <a:t>Answers who, what, when, where or how questions about specific </a:t>
                      </a:r>
                      <a:r>
                        <a:rPr lang="en-US" sz="800" u="sng" dirty="0">
                          <a:solidFill>
                            <a:srgbClr val="000000"/>
                          </a:solidFill>
                          <a:effectLst/>
                          <a:latin typeface="Calibri"/>
                          <a:ea typeface="Times New Roman"/>
                          <a:cs typeface="Times New Roman"/>
                        </a:rPr>
                        <a:t>experiences</a:t>
                      </a:r>
                      <a:r>
                        <a:rPr lang="en-US" sz="800" dirty="0">
                          <a:solidFill>
                            <a:srgbClr val="000000"/>
                          </a:solidFill>
                          <a:effectLst/>
                          <a:latin typeface="Calibri"/>
                          <a:ea typeface="Times New Roman"/>
                          <a:cs typeface="Times New Roman"/>
                        </a:rPr>
                        <a:t> of characters.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dirty="0">
                          <a:solidFill>
                            <a:srgbClr val="000000"/>
                          </a:solidFill>
                          <a:effectLst/>
                          <a:latin typeface="Calibri"/>
                          <a:ea typeface="Times New Roman"/>
                          <a:cs typeface="Times New Roman"/>
                        </a:rPr>
                        <a:t>Summarize a character’s </a:t>
                      </a:r>
                      <a:r>
                        <a:rPr lang="en-US" sz="800" b="1" u="sng" dirty="0">
                          <a:solidFill>
                            <a:srgbClr val="000000"/>
                          </a:solidFill>
                          <a:effectLst/>
                          <a:latin typeface="Calibri"/>
                          <a:ea typeface="Times New Roman"/>
                          <a:cs typeface="Times New Roman"/>
                        </a:rPr>
                        <a:t>adventure</a:t>
                      </a:r>
                      <a:r>
                        <a:rPr lang="en-US" sz="800" b="1" dirty="0">
                          <a:solidFill>
                            <a:srgbClr val="000000"/>
                          </a:solidFill>
                          <a:effectLst/>
                          <a:latin typeface="Calibri"/>
                          <a:ea typeface="Times New Roman"/>
                          <a:cs typeface="Times New Roman"/>
                        </a:rPr>
                        <a:t> in a story read in class.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stories tell about experiences and adventures of characters (and gives examples).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information about characters’ adventures or experiences in two stories.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Lists on a graph details about the adventures or experiences of 2 characters.</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Distinguishes which details in a text show similarities and differences in characters’ experiences or adventures.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Determine similarities and differences between characters’ adventures in a new text.</a:t>
                      </a:r>
                      <a:endParaRPr lang="en-US" sz="80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Write a concluding sentence about the main differences and similarities of character’s experiences or adventures.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RL.1.9</a:t>
                      </a:r>
                      <a:r>
                        <a:rPr lang="en-US" sz="800" dirty="0">
                          <a:effectLst/>
                          <a:latin typeface="Calibri"/>
                          <a:ea typeface="Calibri"/>
                          <a:cs typeface="Helvetica"/>
                        </a:rPr>
                        <a:t> Compare and contrast the adventures and experiences of characters in stories.</a:t>
                      </a:r>
                      <a:endParaRPr lang="en-US" sz="800" dirty="0">
                        <a:effectLst/>
                        <a:latin typeface="Calibri"/>
                        <a:ea typeface="Calibri"/>
                        <a:cs typeface="Times New Roman"/>
                      </a:endParaRPr>
                    </a:p>
                  </a:txBody>
                  <a:tcPr marL="30787" marR="30787"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16286821"/>
              </p:ext>
            </p:extLst>
          </p:nvPr>
        </p:nvGraphicFramePr>
        <p:xfrm>
          <a:off x="365125" y="1676400"/>
          <a:ext cx="6584950" cy="1121664"/>
        </p:xfrm>
        <a:graphic>
          <a:graphicData uri="http://schemas.openxmlformats.org/drawingml/2006/table">
            <a:tbl>
              <a:tblPr firstRow="1" firstCol="1" bandRow="1"/>
              <a:tblGrid>
                <a:gridCol w="867286"/>
                <a:gridCol w="1027895"/>
                <a:gridCol w="1025819"/>
                <a:gridCol w="965727"/>
                <a:gridCol w="899408"/>
                <a:gridCol w="770921"/>
                <a:gridCol w="513947"/>
                <a:gridCol w="513947"/>
              </a:tblGrid>
              <a:tr h="130351">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 2 Cl</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363" marR="3236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297739">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Recall the characters, setting, and major events in a story (read and discussed in class).</a:t>
                      </a:r>
                      <a:endParaRPr lang="en-US" sz="80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 understand the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characters, setting, major (key), events, (key) details, describe.</a:t>
                      </a:r>
                      <a:endParaRPr lang="en-US" sz="80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Identifies characters, setting or events in a text to demonstrate an understanding of the accurate use of academic language.</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4572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who the (characters), what (majors events/plot), where and when (setting) in the story.</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Show the relationships between key details and characters, setting or major events.</a:t>
                      </a:r>
                      <a:endParaRPr lang="en-US" sz="80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Identify major events from the story using key details</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b="1" u="sng" dirty="0">
                          <a:effectLst/>
                          <a:latin typeface="Calibri"/>
                          <a:ea typeface="Calibri"/>
                          <a:cs typeface="Calibri"/>
                        </a:rPr>
                        <a:t>RL.1.3</a:t>
                      </a:r>
                      <a:r>
                        <a:rPr lang="en-US" sz="800" dirty="0">
                          <a:effectLst/>
                          <a:latin typeface="Calibri"/>
                          <a:ea typeface="Calibri"/>
                          <a:cs typeface="Calibri"/>
                        </a:rPr>
                        <a:t> Describe characters, settings, and major events in a story, using key details.</a:t>
                      </a:r>
                      <a:endParaRPr lang="en-US" sz="800" dirty="0">
                        <a:effectLst/>
                        <a:latin typeface="Calibri"/>
                        <a:ea typeface="Calibri"/>
                        <a:cs typeface="Times New Roman"/>
                      </a:endParaRPr>
                    </a:p>
                  </a:txBody>
                  <a:tcPr marL="32363" marR="3236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c hMerge="1">
                  <a:txBody>
                    <a:bodyPr/>
                    <a:lstStyle/>
                    <a:p>
                      <a:endParaRPr lang="en-US"/>
                    </a:p>
                  </a:txBody>
                  <a:tcPr/>
                </a:tc>
              </a:tr>
            </a:tbl>
          </a:graphicData>
        </a:graphic>
      </p:graphicFrame>
      <p:sp>
        <p:nvSpPr>
          <p:cNvPr id="10" name="TextBox 9"/>
          <p:cNvSpPr txBox="1"/>
          <p:nvPr/>
        </p:nvSpPr>
        <p:spPr>
          <a:xfrm rot="19851382">
            <a:off x="57146" y="4553808"/>
            <a:ext cx="7654486" cy="1015663"/>
          </a:xfrm>
          <a:prstGeom prst="rect">
            <a:avLst/>
          </a:prstGeom>
          <a:noFill/>
        </p:spPr>
        <p:txBody>
          <a:bodyPr wrap="square" rtlCol="0">
            <a:spAutoFit/>
          </a:bodyPr>
          <a:lstStyle/>
          <a:p>
            <a:pPr algn="ctr"/>
            <a:r>
              <a:rPr lang="en-US" sz="6000" dirty="0" smtClean="0">
                <a:solidFill>
                  <a:schemeClr val="bg1">
                    <a:lumMod val="50000"/>
                  </a:schemeClr>
                </a:solidFill>
              </a:rPr>
              <a:t>NOT YET TRANSLATED</a:t>
            </a:r>
            <a:endParaRPr lang="en-US" sz="6000" dirty="0">
              <a:solidFill>
                <a:schemeClr val="bg1">
                  <a:lumMod val="50000"/>
                </a:schemeClr>
              </a:solidFill>
            </a:endParaRPr>
          </a:p>
        </p:txBody>
      </p:sp>
    </p:spTree>
    <p:extLst>
      <p:ext uri="{BB962C8B-B14F-4D97-AF65-F5344CB8AC3E}">
        <p14:creationId xmlns:p14="http://schemas.microsoft.com/office/powerpoint/2010/main" val="2575196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678422974"/>
              </p:ext>
            </p:extLst>
          </p:nvPr>
        </p:nvGraphicFramePr>
        <p:xfrm>
          <a:off x="228600" y="6314071"/>
          <a:ext cx="6781800" cy="2906129"/>
        </p:xfrm>
        <a:graphic>
          <a:graphicData uri="http://schemas.openxmlformats.org/drawingml/2006/table">
            <a:tbl>
              <a:tblPr/>
              <a:tblGrid>
                <a:gridCol w="533400"/>
                <a:gridCol w="533400"/>
                <a:gridCol w="533400"/>
                <a:gridCol w="441160"/>
                <a:gridCol w="494897"/>
                <a:gridCol w="587943"/>
                <a:gridCol w="435004"/>
                <a:gridCol w="326996"/>
                <a:gridCol w="685800"/>
                <a:gridCol w="685800"/>
                <a:gridCol w="762000"/>
                <a:gridCol w="762000"/>
              </a:tblGrid>
              <a:tr h="167294">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2D69B"/>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Path to DOK - 3</a:t>
                      </a:r>
                      <a:endParaRPr lang="en-US" sz="1000">
                        <a:latin typeface="Calibri"/>
                        <a:ea typeface="Calibri"/>
                        <a:cs typeface="Times New Roman"/>
                      </a:endParaRPr>
                    </a:p>
                  </a:txBody>
                  <a:tcPr marL="11378" marR="1137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294">
                <a:tc gridSpan="11">
                  <a:txBody>
                    <a:bodyPr/>
                    <a:lstStyle/>
                    <a:p>
                      <a:pPr marL="0" marR="0" algn="r">
                        <a:lnSpc>
                          <a:spcPct val="115000"/>
                        </a:lnSpc>
                        <a:spcBef>
                          <a:spcPts val="0"/>
                        </a:spcBef>
                        <a:spcAft>
                          <a:spcPts val="0"/>
                        </a:spcAft>
                      </a:pPr>
                      <a:endParaRPr lang="en-US" sz="10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11378" marR="11378" marT="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6767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Kc</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Ck</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Cl</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APn</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ANo</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t>
                      </a:r>
                      <a:r>
                        <a:rPr lang="en-US" sz="800" b="1" dirty="0" err="1">
                          <a:solidFill>
                            <a:srgbClr val="000000"/>
                          </a:solidFill>
                          <a:latin typeface="Calibri"/>
                          <a:ea typeface="Times New Roman"/>
                          <a:cs typeface="Times New Roman"/>
                        </a:rPr>
                        <a:t>ANt</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a:t>
                      </a:r>
                      <a:r>
                        <a:rPr lang="en-US" sz="800" b="1" dirty="0" err="1">
                          <a:solidFill>
                            <a:srgbClr val="000000"/>
                          </a:solidFill>
                          <a:latin typeface="Calibri"/>
                          <a:ea typeface="Times New Roman"/>
                          <a:cs typeface="Times New Roman"/>
                        </a:rPr>
                        <a:t>ANy</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1378" marR="11378"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2275193">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 basics facts from two texts read and discussed in class.</a:t>
                      </a: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and use Standard Academic Language: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 Similarities, differences, between illustrations, descriptions, procedures and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requiring student to explain information found in illustrations, descriptions or procedures.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two texts on the same topic will have similarities and differences.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Identifies or explains the purpose of an illustration, a description or procedure </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(in general).</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Practices locating information from two texts about the same topic (i.e., which text uses an illustration to show </a:t>
                      </a:r>
                      <a:r>
                        <a:rPr lang="en-US" sz="800" b="1" dirty="0" smtClean="0">
                          <a:solidFill>
                            <a:srgbClr val="000000"/>
                          </a:solidFill>
                          <a:latin typeface="Calibri"/>
                          <a:ea typeface="Times New Roman"/>
                          <a:cs typeface="Times New Roman"/>
                        </a:rPr>
                        <a:t>____?).</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Lists information found in two texts’ illustrations, descriptions or procedures to obtain and show understanding of a topic (can categorize information on a graphic organizer).</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80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Identify specific text features (titles, captions, etc...)</a:t>
                      </a:r>
                      <a:r>
                        <a:rPr lang="en-US" sz="800" b="1" u="sng" dirty="0">
                          <a:solidFill>
                            <a:srgbClr val="000000"/>
                          </a:solidFill>
                          <a:latin typeface="Calibri"/>
                          <a:ea typeface="Times New Roman"/>
                          <a:cs typeface="Times New Roman"/>
                        </a:rPr>
                        <a:t>within </a:t>
                      </a:r>
                      <a:r>
                        <a:rPr lang="en-US" sz="800" b="1" dirty="0">
                          <a:solidFill>
                            <a:srgbClr val="000000"/>
                          </a:solidFill>
                          <a:latin typeface="Calibri"/>
                          <a:ea typeface="Times New Roman"/>
                          <a:cs typeface="Times New Roman"/>
                        </a:rPr>
                        <a:t>illustrations,</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descriptions or procedures in order to answer questions about a text</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latin typeface="Calibri"/>
                          <a:ea typeface="Calibri"/>
                          <a:cs typeface="Calibri"/>
                        </a:rPr>
                        <a:t>Identify basic similarities of two new texts on the same topic.</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Calibri"/>
                          <a:cs typeface="Calibri"/>
                        </a:rPr>
                        <a:t>Identify basic differences between two new texts on the same topic.</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Analyze similarities of information in two new texts on the same topic and differences between two new texts on the same topic (graphics, paragraph prompt, speech, discussions, etc</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CONSTRUCTED RESPONSE</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RI.1.9</a:t>
                      </a:r>
                      <a:r>
                        <a:rPr lang="en-US" sz="800" dirty="0">
                          <a:latin typeface="Calibri"/>
                          <a:ea typeface="Calibri"/>
                          <a:cs typeface="Helvetica"/>
                        </a:rPr>
                        <a:t> Identify basic similarities in and differences between two texts on the same topic (e.g., in illustrations, descriptions, or procedures).</a:t>
                      </a:r>
                      <a:endParaRPr lang="en-US" sz="800" dirty="0">
                        <a:latin typeface="Calibri"/>
                        <a:ea typeface="Calibri"/>
                        <a:cs typeface="Times New Roman"/>
                      </a:endParaRPr>
                    </a:p>
                  </a:txBody>
                  <a:tcPr marL="11378" marR="11378"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6A6A6"/>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2" name="Rectangle 1"/>
          <p:cNvSpPr/>
          <p:nvPr/>
        </p:nvSpPr>
        <p:spPr>
          <a:xfrm>
            <a:off x="228600" y="292027"/>
            <a:ext cx="6858000" cy="646331"/>
          </a:xfrm>
          <a:prstGeom prst="rect">
            <a:avLst/>
          </a:prstGeom>
        </p:spPr>
        <p:txBody>
          <a:bodyPr wrap="square">
            <a:spAutoFit/>
          </a:bodyPr>
          <a:lstStyle/>
          <a:p>
            <a:r>
              <a:rPr lang="en-US" sz="1200" b="1" dirty="0"/>
              <a:t>Quarter </a:t>
            </a:r>
            <a:r>
              <a:rPr lang="en-US" sz="1200" b="1" dirty="0" smtClean="0"/>
              <a:t>Four </a:t>
            </a:r>
            <a:r>
              <a:rPr lang="en-US" sz="1200" dirty="0" smtClean="0"/>
              <a:t>Reading Informational  </a:t>
            </a:r>
            <a:r>
              <a:rPr lang="en-US" sz="1200" dirty="0"/>
              <a:t>Learning Progressions.  </a:t>
            </a:r>
          </a:p>
          <a:p>
            <a:r>
              <a:rPr lang="en-US" sz="1200" dirty="0"/>
              <a:t>The indicated boxes highlighted </a:t>
            </a:r>
            <a:r>
              <a:rPr lang="en-US" sz="1200" b="1" i="1" dirty="0"/>
              <a:t>before the standard</a:t>
            </a:r>
            <a:r>
              <a:rPr lang="en-US" sz="1200" dirty="0"/>
              <a:t>, are assessed on this pre-assessment. The standard itself is assessed on the Common Formative Assessment (CFA) at the end of each quarter.</a:t>
            </a:r>
          </a:p>
        </p:txBody>
      </p:sp>
      <p:sp>
        <p:nvSpPr>
          <p:cNvPr id="3" name="Rectangle 2"/>
          <p:cNvSpPr/>
          <p:nvPr/>
        </p:nvSpPr>
        <p:spPr>
          <a:xfrm>
            <a:off x="1676400" y="1524000"/>
            <a:ext cx="9905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9" name="Rectangle 8"/>
          <p:cNvSpPr/>
          <p:nvPr/>
        </p:nvSpPr>
        <p:spPr>
          <a:xfrm>
            <a:off x="1143000" y="6553200"/>
            <a:ext cx="7620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2349283485"/>
              </p:ext>
            </p:extLst>
          </p:nvPr>
        </p:nvGraphicFramePr>
        <p:xfrm>
          <a:off x="228600" y="4114800"/>
          <a:ext cx="6629400" cy="1986815"/>
        </p:xfrm>
        <a:graphic>
          <a:graphicData uri="http://schemas.openxmlformats.org/drawingml/2006/table">
            <a:tbl>
              <a:tblPr/>
              <a:tblGrid>
                <a:gridCol w="895863"/>
                <a:gridCol w="806279"/>
                <a:gridCol w="627106"/>
                <a:gridCol w="683814"/>
                <a:gridCol w="212051"/>
                <a:gridCol w="895865"/>
                <a:gridCol w="684380"/>
                <a:gridCol w="858373"/>
                <a:gridCol w="965669"/>
              </a:tblGrid>
              <a:tr h="100376">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Path to DOK - 2</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376">
                <a:tc gridSpan="8">
                  <a:txBody>
                    <a:bodyPr/>
                    <a:lstStyle/>
                    <a:p>
                      <a:pPr marL="0" marR="0" algn="r">
                        <a:lnSpc>
                          <a:spcPct val="115000"/>
                        </a:lnSpc>
                        <a:spcBef>
                          <a:spcPts val="0"/>
                        </a:spcBef>
                        <a:spcAft>
                          <a:spcPts val="0"/>
                        </a:spcAft>
                      </a:pP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r>
              <a:tr h="304319">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Ka</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Cf</a:t>
                      </a:r>
                      <a:endParaRPr lang="en-US" sz="800" dirty="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600">
                        <a:latin typeface="Calibri"/>
                        <a:ea typeface="Calibri"/>
                        <a:cs typeface="Times New Roman"/>
                      </a:endParaRPr>
                    </a:p>
                  </a:txBody>
                  <a:tcPr marL="12995" marR="1299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Ck</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APn</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12995" marR="1299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6A6A6"/>
                    </a:solidFill>
                  </a:tcPr>
                </a:tc>
              </a:tr>
              <a:tr h="814344">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Locate a picture, caption or text in a story that has been read and discussed in class.</a:t>
                      </a:r>
                      <a:endParaRPr lang="en-US" sz="80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illustrations, text, information, words, pictures, provide and  distinguish between.</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Select appropriate term when referring to information provided by pictures (illustrations) or by text (words).</a:t>
                      </a:r>
                      <a:endParaRPr lang="en-US" sz="80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2">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Ask and answer who, what, when, why, and how questions about information provided by illustrations and by text.</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15000"/>
                        </a:lnSpc>
                        <a:spcBef>
                          <a:spcPts val="0"/>
                        </a:spcBef>
                        <a:spcAft>
                          <a:spcPts val="0"/>
                        </a:spcAft>
                      </a:pPr>
                      <a:endParaRPr lang="en-US" sz="600">
                        <a:latin typeface="Calibri"/>
                        <a:ea typeface="Calibri"/>
                        <a:cs typeface="Times New Roman"/>
                      </a:endParaRPr>
                    </a:p>
                  </a:txBody>
                  <a:tcPr marL="12995" marR="1299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b="1"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Understands that information is provided by pictures.</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Understands that information is provided by text.</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information provided by pictures.</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information provided by the text.</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Obtain (select the accurate source for…) information based on text and illustrations. </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RI.1.6</a:t>
                      </a:r>
                      <a:r>
                        <a:rPr lang="en-US" sz="800" dirty="0">
                          <a:latin typeface="Calibri"/>
                          <a:ea typeface="Calibri"/>
                          <a:cs typeface="Helvetica"/>
                        </a:rPr>
                        <a:t> Distinguish between information provided by pictures or other illustrations and information provided by the words in a text.</a:t>
                      </a:r>
                      <a:endParaRPr lang="en-US" sz="800" dirty="0">
                        <a:latin typeface="Calibri"/>
                        <a:ea typeface="Calibri"/>
                        <a:cs typeface="Times New Roman"/>
                      </a:endParaRPr>
                    </a:p>
                  </a:txBody>
                  <a:tcPr marL="12995" marR="12995"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25705176"/>
              </p:ext>
            </p:extLst>
          </p:nvPr>
        </p:nvGraphicFramePr>
        <p:xfrm>
          <a:off x="238539" y="1682080"/>
          <a:ext cx="6400800" cy="2280320"/>
        </p:xfrm>
        <a:graphic>
          <a:graphicData uri="http://schemas.openxmlformats.org/drawingml/2006/table">
            <a:tbl>
              <a:tblPr/>
              <a:tblGrid>
                <a:gridCol w="533400"/>
                <a:gridCol w="609600"/>
                <a:gridCol w="578764"/>
                <a:gridCol w="523122"/>
                <a:gridCol w="523122"/>
                <a:gridCol w="464998"/>
                <a:gridCol w="435935"/>
                <a:gridCol w="581247"/>
                <a:gridCol w="604497"/>
                <a:gridCol w="639371"/>
                <a:gridCol w="459184"/>
                <a:gridCol w="447560"/>
              </a:tblGrid>
              <a:tr h="133835">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- 2</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Path to DOK - 3</a:t>
                      </a:r>
                      <a:endParaRPr lang="en-US" sz="80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835">
                <a:tc gridSpan="10">
                  <a:txBody>
                    <a:bodyPr/>
                    <a:lstStyle/>
                    <a:p>
                      <a:pPr marL="0" marR="0" algn="r">
                        <a:lnSpc>
                          <a:spcPct val="115000"/>
                        </a:lnSpc>
                        <a:spcBef>
                          <a:spcPts val="0"/>
                        </a:spcBef>
                        <a:spcAft>
                          <a:spcPts val="0"/>
                        </a:spcAft>
                      </a:pP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latin typeface="Calibri"/>
                          <a:ea typeface="Times New Roman"/>
                          <a:cs typeface="Times New Roman"/>
                        </a:rPr>
                        <a:t>End Goal</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hMerge="1">
                  <a:txBody>
                    <a:bodyPr/>
                    <a:lstStyle/>
                    <a:p>
                      <a:endParaRPr lang="en-US"/>
                    </a:p>
                  </a:txBody>
                  <a:tcPr/>
                </a:tc>
              </a:tr>
              <a:tr h="267670">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Ka</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Cd</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Ci</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ANp</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DOK 2 – ANs</a:t>
                      </a:r>
                      <a:endParaRPr lang="en-US" sz="800" dirty="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latin typeface="Calibri"/>
                          <a:ea typeface="Times New Roman"/>
                          <a:cs typeface="Times New Roman"/>
                        </a:rPr>
                        <a:t>DOK 3 - Cu</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APx</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23487" marR="2348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1719488">
                <a:tc>
                  <a:txBody>
                    <a:bodyPr/>
                    <a:lstStyle/>
                    <a:p>
                      <a:pPr marL="0" marR="0" algn="l">
                        <a:lnSpc>
                          <a:spcPct val="115000"/>
                        </a:lnSpc>
                        <a:spcBef>
                          <a:spcPts val="0"/>
                        </a:spcBef>
                        <a:spcAft>
                          <a:spcPts val="0"/>
                        </a:spcAft>
                      </a:pPr>
                      <a:r>
                        <a:rPr lang="en-US" sz="800">
                          <a:solidFill>
                            <a:srgbClr val="000000"/>
                          </a:solidFill>
                          <a:latin typeface="Calibri"/>
                          <a:ea typeface="Times New Roman"/>
                          <a:cs typeface="Times New Roman"/>
                        </a:rPr>
                        <a:t>Recall events and information in a text.</a:t>
                      </a:r>
                      <a:endParaRPr lang="en-US" sz="80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Define terms “individual”, “event”, “idea/piece of information”, “connection”.</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 Identify individuals, events, ideas, or pieces of information in a text.</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Describe individuals, events, ideas or pieces of information in a text</a:t>
                      </a:r>
                      <a:r>
                        <a:rPr lang="en-US" sz="800" b="1" dirty="0" smtClean="0">
                          <a:solidFill>
                            <a:srgbClr val="000000"/>
                          </a:solidFill>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000000"/>
                          </a:solidFill>
                          <a:latin typeface="Calibri"/>
                          <a:ea typeface="Calibri"/>
                          <a:cs typeface="Times New Roman"/>
                        </a:rPr>
                        <a:t>NOT ASSESSED THIS QUARTER</a:t>
                      </a: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Explain how information in a text connects two: events, individuals or ideas.</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Times New Roman"/>
                        </a:rPr>
                        <a:t>Summarize the events in a text.</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Locate information about two: individuals, events or ideas.</a:t>
                      </a: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latin typeface="Calibri"/>
                          <a:ea typeface="Times New Roman"/>
                          <a:cs typeface="Arial"/>
                        </a:rPr>
                        <a:t>Group information (two : individuals, events or ideas) by a connection of time, sequence or cause and effect.</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Distinguish information (two: individuals, events or ideas) in a text </a:t>
                      </a:r>
                      <a:r>
                        <a:rPr lang="en-US" sz="800" b="1" dirty="0" smtClean="0">
                          <a:solidFill>
                            <a:srgbClr val="000000"/>
                          </a:solidFill>
                          <a:latin typeface="Calibri"/>
                          <a:ea typeface="Times New Roman"/>
                          <a:cs typeface="Times New Roman"/>
                        </a:rPr>
                        <a:t>connected by </a:t>
                      </a:r>
                      <a:r>
                        <a:rPr lang="en-US" sz="800" b="1" dirty="0">
                          <a:solidFill>
                            <a:srgbClr val="000000"/>
                          </a:solidFill>
                          <a:latin typeface="Calibri"/>
                          <a:ea typeface="Times New Roman"/>
                          <a:cs typeface="Times New Roman"/>
                        </a:rPr>
                        <a:t>time, sequence or cause and effect.</a:t>
                      </a: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latin typeface="Calibri"/>
                          <a:ea typeface="Calibri"/>
                          <a:cs typeface="Calibri"/>
                        </a:rPr>
                        <a:t>Describe the connection of time, sequence or cause and effect between two individuals, events, ideas, or pieces of information in a text</a:t>
                      </a:r>
                      <a:r>
                        <a:rPr lang="en-US" sz="800" b="1" dirty="0">
                          <a:latin typeface="Calibri"/>
                          <a:ea typeface="Calibri"/>
                          <a:cs typeface="Helvetica"/>
                        </a:rPr>
                        <a:t>.</a:t>
                      </a:r>
                      <a:endParaRPr lang="en-US" sz="800" b="1"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b="1" u="sng" dirty="0">
                          <a:latin typeface="Calibri"/>
                          <a:ea typeface="Calibri"/>
                          <a:cs typeface="Calibri"/>
                        </a:rPr>
                        <a:t>RI.1.3</a:t>
                      </a:r>
                      <a:r>
                        <a:rPr lang="en-US" sz="800" dirty="0">
                          <a:latin typeface="Calibri"/>
                          <a:ea typeface="Calibri"/>
                          <a:cs typeface="Calibri"/>
                        </a:rPr>
                        <a:t> Describe the connection of time, sequence or cause and effect between two individuals, events, ideas, or pieces of information in a new text</a:t>
                      </a:r>
                      <a:r>
                        <a:rPr lang="en-US" sz="800" dirty="0">
                          <a:latin typeface="Calibri"/>
                          <a:ea typeface="Calibri"/>
                          <a:cs typeface="Helvetica"/>
                        </a:rPr>
                        <a:t> </a:t>
                      </a:r>
                      <a:endParaRPr lang="en-US" sz="800" dirty="0">
                        <a:latin typeface="Calibri"/>
                        <a:ea typeface="Calibri"/>
                        <a:cs typeface="Times New Roman"/>
                      </a:endParaRPr>
                    </a:p>
                    <a:p>
                      <a:pPr marL="0" marR="0" algn="l">
                        <a:lnSpc>
                          <a:spcPct val="100000"/>
                        </a:lnSpc>
                        <a:spcBef>
                          <a:spcPts val="0"/>
                        </a:spcBef>
                        <a:spcAft>
                          <a:spcPts val="0"/>
                        </a:spcAft>
                      </a:pPr>
                      <a:r>
                        <a:rPr lang="en-US" sz="800" i="1" dirty="0">
                          <a:latin typeface="Calibri"/>
                          <a:ea typeface="Calibri"/>
                          <a:cs typeface="Helvetica"/>
                        </a:rPr>
                        <a:t>(Not read or discussed in class).</a:t>
                      </a:r>
                      <a:endParaRPr lang="en-US" sz="800" dirty="0">
                        <a:latin typeface="Calibri"/>
                        <a:ea typeface="Calibri"/>
                        <a:cs typeface="Times New Roman"/>
                      </a:endParaRPr>
                    </a:p>
                  </a:txBody>
                  <a:tcPr marL="23487" marR="23487"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c hMerge="1">
                  <a:txBody>
                    <a:bodyPr/>
                    <a:lstStyle/>
                    <a:p>
                      <a:endParaRPr lang="en-US"/>
                    </a:p>
                  </a:txBody>
                  <a:tcPr/>
                </a:tc>
              </a:tr>
            </a:tbl>
          </a:graphicData>
        </a:graphic>
      </p:graphicFrame>
      <p:sp>
        <p:nvSpPr>
          <p:cNvPr id="12" name="Rectangle 11"/>
          <p:cNvSpPr/>
          <p:nvPr/>
        </p:nvSpPr>
        <p:spPr>
          <a:xfrm>
            <a:off x="3162300" y="1524000"/>
            <a:ext cx="990599"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effectLst>
                  <a:outerShdw blurRad="38100" dist="38100" dir="2700000" algn="tl">
                    <a:srgbClr val="000000">
                      <a:alpha val="43137"/>
                    </a:srgbClr>
                  </a:outerShdw>
                </a:effectLst>
              </a:rPr>
              <a:t>Not assessed</a:t>
            </a:r>
            <a:endParaRPr lang="en-US" sz="800" b="1" dirty="0">
              <a:effectLst>
                <a:outerShdw blurRad="38100" dist="38100" dir="2700000" algn="tl">
                  <a:srgbClr val="000000">
                    <a:alpha val="43137"/>
                  </a:srgbClr>
                </a:outerShdw>
              </a:effectLst>
            </a:endParaRPr>
          </a:p>
        </p:txBody>
      </p:sp>
      <p:sp>
        <p:nvSpPr>
          <p:cNvPr id="14" name="TextBox 13"/>
          <p:cNvSpPr txBox="1"/>
          <p:nvPr/>
        </p:nvSpPr>
        <p:spPr>
          <a:xfrm rot="19851382">
            <a:off x="-472916" y="4353174"/>
            <a:ext cx="7654486" cy="1015663"/>
          </a:xfrm>
          <a:prstGeom prst="rect">
            <a:avLst/>
          </a:prstGeom>
          <a:noFill/>
        </p:spPr>
        <p:txBody>
          <a:bodyPr wrap="square" rtlCol="0">
            <a:spAutoFit/>
          </a:bodyPr>
          <a:lstStyle/>
          <a:p>
            <a:pPr algn="ctr"/>
            <a:r>
              <a:rPr lang="en-US" sz="6000" dirty="0" smtClean="0">
                <a:solidFill>
                  <a:schemeClr val="bg1">
                    <a:lumMod val="50000"/>
                  </a:schemeClr>
                </a:solidFill>
              </a:rPr>
              <a:t>NOT YET TRANSLATED</a:t>
            </a:r>
            <a:endParaRPr lang="en-US" sz="6000" dirty="0">
              <a:solidFill>
                <a:schemeClr val="bg1">
                  <a:lumMod val="50000"/>
                </a:schemeClr>
              </a:solidFill>
            </a:endParaRPr>
          </a:p>
        </p:txBody>
      </p:sp>
    </p:spTree>
    <p:extLst>
      <p:ext uri="{BB962C8B-B14F-4D97-AF65-F5344CB8AC3E}">
        <p14:creationId xmlns:p14="http://schemas.microsoft.com/office/powerpoint/2010/main" val="3579754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sldNum" sz="quarter" idx="4294967295"/>
          </p:nvPr>
        </p:nvSpPr>
        <p:spPr>
          <a:xfrm>
            <a:off x="6206035" y="9248648"/>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dirty="0">
              <a:solidFill>
                <a:srgbClr val="888888"/>
              </a:solidFill>
            </a:endParaRPr>
          </a:p>
        </p:txBody>
      </p:sp>
      <p:sp>
        <p:nvSpPr>
          <p:cNvPr id="66" name="Shape 66"/>
          <p:cNvSpPr/>
          <p:nvPr/>
        </p:nvSpPr>
        <p:spPr>
          <a:xfrm>
            <a:off x="410210" y="795307"/>
            <a:ext cx="6819900"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defRPr sz="1800"/>
            </a:pPr>
            <a:r>
              <a:rPr lang="es-MX" sz="1900" dirty="0" smtClean="0"/>
              <a:t>Escribe una nueva </a:t>
            </a:r>
            <a:r>
              <a:rPr lang="es-MX" sz="1900" u="sng" dirty="0" smtClean="0"/>
              <a:t>idea clave</a:t>
            </a:r>
            <a:r>
              <a:rPr lang="es-MX" sz="1900" dirty="0" smtClean="0"/>
              <a:t> que aprendiste sobre el </a:t>
            </a:r>
            <a:r>
              <a:rPr lang="es-MX" sz="1900" u="sng" dirty="0" smtClean="0"/>
              <a:t>tema principal</a:t>
            </a:r>
            <a:r>
              <a:rPr lang="es-MX" sz="1900" dirty="0" smtClean="0"/>
              <a:t>.</a:t>
            </a:r>
            <a:endParaRPr lang="es-MX" sz="1900" dirty="0"/>
          </a:p>
        </p:txBody>
      </p:sp>
      <p:graphicFrame>
        <p:nvGraphicFramePr>
          <p:cNvPr id="67" name="Table 67"/>
          <p:cNvGraphicFramePr/>
          <p:nvPr>
            <p:extLst/>
          </p:nvPr>
        </p:nvGraphicFramePr>
        <p:xfrm>
          <a:off x="457200" y="1381991"/>
          <a:ext cx="6324601" cy="1411087"/>
        </p:xfrm>
        <a:graphic>
          <a:graphicData uri="http://schemas.openxmlformats.org/drawingml/2006/table">
            <a:tbl>
              <a:tblPr/>
              <a:tblGrid>
                <a:gridCol w="6324601"/>
              </a:tblGrid>
              <a:tr h="349135">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sp>
        <p:nvSpPr>
          <p:cNvPr id="68" name="Shape 68"/>
          <p:cNvSpPr/>
          <p:nvPr/>
        </p:nvSpPr>
        <p:spPr>
          <a:xfrm>
            <a:off x="533399" y="3910931"/>
            <a:ext cx="6172203" cy="5035642"/>
          </a:xfrm>
          <a:prstGeom prst="rect">
            <a:avLst/>
          </a:prstGeom>
          <a:ln w="25400">
            <a:solidFill>
              <a:srgbClr val="3A5E8A"/>
            </a:solidFill>
          </a:ln>
        </p:spPr>
        <p:txBody>
          <a:bodyPr lIns="0" tIns="0" rIns="0" bIns="0" anchor="ctr"/>
          <a:lstStyle/>
          <a:p>
            <a:pPr lvl="0" algn="ctr">
              <a:defRPr>
                <a:solidFill>
                  <a:srgbClr val="FFFFFF"/>
                </a:solidFill>
              </a:defRPr>
            </a:pPr>
            <a:endParaRPr/>
          </a:p>
        </p:txBody>
      </p:sp>
      <p:sp>
        <p:nvSpPr>
          <p:cNvPr id="69" name="Shape 69"/>
          <p:cNvSpPr/>
          <p:nvPr/>
        </p:nvSpPr>
        <p:spPr>
          <a:xfrm>
            <a:off x="278853" y="1412503"/>
            <a:ext cx="2691374" cy="1692771"/>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marL="112713" lvl="0">
              <a:defRPr sz="1800"/>
            </a:pPr>
            <a:r>
              <a:rPr lang="es-MX" sz="1100" b="1" dirty="0" smtClean="0"/>
              <a:t>Instruya a los estudiantes a mirar en una </a:t>
            </a:r>
            <a:r>
              <a:rPr lang="es-MX" sz="1100" b="1" u="sng" dirty="0" smtClean="0">
                <a:solidFill>
                  <a:srgbClr val="C00000"/>
                </a:solidFill>
                <a:effectLst>
                  <a:outerShdw blurRad="38100" dist="38100" dir="2700000" rotWithShape="0">
                    <a:srgbClr val="000000">
                      <a:alpha val="43137"/>
                    </a:srgbClr>
                  </a:outerShdw>
                </a:effectLst>
              </a:rPr>
              <a:t>parte del pasaje </a:t>
            </a:r>
            <a:r>
              <a:rPr lang="es-MX" sz="1100" b="1" dirty="0" smtClean="0"/>
              <a:t>que les gustó o uno que usted haya escogido para ellos (un párrafo o una sección). </a:t>
            </a:r>
          </a:p>
          <a:p>
            <a:pPr lvl="0">
              <a:defRPr sz="1800"/>
            </a:pPr>
            <a:endParaRPr lang="es-MX" sz="1100" b="1" dirty="0" smtClean="0"/>
          </a:p>
          <a:p>
            <a:pPr marL="112713" lvl="0">
              <a:defRPr sz="1800"/>
            </a:pPr>
            <a:r>
              <a:rPr lang="es-MX" sz="1100" b="1" dirty="0" smtClean="0"/>
              <a:t>Pregunte a los estudiantes: −</a:t>
            </a:r>
            <a:r>
              <a:rPr lang="es-MX" sz="1100" b="1" i="1" dirty="0" smtClean="0"/>
              <a:t>¿Esta parte del párrafo o sección  dice </a:t>
            </a:r>
            <a:r>
              <a:rPr lang="es-MX" sz="1100" b="1" i="1" u="sng" dirty="0" smtClean="0"/>
              <a:t>algo nuevo </a:t>
            </a:r>
            <a:r>
              <a:rPr lang="es-MX" sz="1100" b="1" i="1" dirty="0" smtClean="0"/>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t>? </a:t>
            </a:r>
            <a:r>
              <a:rPr lang="es-MX" sz="1100" b="1" dirty="0" smtClean="0"/>
              <a:t>(recuérdeles el tema principal). </a:t>
            </a:r>
            <a:r>
              <a:rPr lang="es-MX" sz="1100" b="1" i="1" dirty="0" smtClean="0"/>
              <a:t>Esta es una </a:t>
            </a:r>
            <a:r>
              <a:rPr lang="es-MX" sz="1100" b="1" i="1" u="sng" dirty="0" smtClean="0">
                <a:solidFill>
                  <a:srgbClr val="C00000"/>
                </a:solidFill>
                <a:effectLst>
                  <a:outerShdw blurRad="38100" dist="38100" dir="2700000" rotWithShape="0">
                    <a:srgbClr val="000000">
                      <a:alpha val="43137"/>
                    </a:srgbClr>
                  </a:outerShdw>
                </a:effectLst>
              </a:rPr>
              <a:t>idea clave </a:t>
            </a:r>
            <a:r>
              <a:rPr lang="es-MX" sz="1100" b="1" i="1" dirty="0" smtClean="0"/>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t>.</a:t>
            </a:r>
            <a:endParaRPr lang="es-MX" sz="1100" b="1" i="1" dirty="0"/>
          </a:p>
        </p:txBody>
      </p:sp>
      <p:sp>
        <p:nvSpPr>
          <p:cNvPr id="70" name="Shape 70"/>
          <p:cNvSpPr/>
          <p:nvPr/>
        </p:nvSpPr>
        <p:spPr>
          <a:xfrm>
            <a:off x="4114800" y="4114800"/>
            <a:ext cx="2931160" cy="2200602"/>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marL="109538" lvl="0">
              <a:defRPr sz="1800"/>
            </a:pPr>
            <a:r>
              <a:rPr lang="es-MX" sz="1100" b="1" dirty="0" smtClean="0"/>
              <a:t>Pida a los estudiantes que busquen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t>  que  </a:t>
            </a:r>
            <a:r>
              <a:rPr lang="es-MX" sz="1100" b="1" u="sng" dirty="0" smtClean="0"/>
              <a:t>expliquen más</a:t>
            </a:r>
            <a:r>
              <a:rPr lang="es-MX" sz="1100" b="1" dirty="0" smtClean="0"/>
              <a:t> sobre “lo nuevo que aprendieron”.  </a:t>
            </a:r>
          </a:p>
          <a:p>
            <a:pPr marL="109538" lvl="0">
              <a:defRPr sz="1800"/>
            </a:pPr>
            <a:endParaRPr lang="es-MX" sz="1100" b="1" dirty="0" smtClean="0"/>
          </a:p>
          <a:p>
            <a:pPr marL="109538" lvl="0">
              <a:defRPr sz="1800"/>
            </a:pPr>
            <a:r>
              <a:rPr lang="es-MX" sz="1100" b="1" dirty="0" smtClean="0">
                <a:effectLst>
                  <a:outerShdw blurRad="38100" dist="38100" dir="2700000" rotWithShape="0">
                    <a:srgbClr val="000000">
                      <a:alpha val="43137"/>
                    </a:srgbClr>
                  </a:outerShdw>
                </a:effectLst>
              </a:rPr>
              <a:t>Los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t>ofrecen evidencia para apoyar una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t>(o idea).  </a:t>
            </a:r>
          </a:p>
          <a:p>
            <a:pPr marL="109538" lvl="0">
              <a:defRPr sz="1800"/>
            </a:pPr>
            <a:endParaRPr lang="es-MX" sz="1100" b="1" dirty="0" smtClean="0"/>
          </a:p>
          <a:p>
            <a:pPr marL="109538" lvl="0">
              <a:defRPr sz="1800"/>
            </a:pPr>
            <a:r>
              <a:rPr lang="es-MX" sz="1100" b="1" dirty="0" smtClean="0"/>
              <a:t>Ejemplo: si el tema principal es sobre perros y …</a:t>
            </a:r>
          </a:p>
          <a:p>
            <a:pPr marL="109538" lvl="0">
              <a:defRPr sz="1800"/>
            </a:pPr>
            <a:endParaRPr lang="es-MX" sz="1100" b="1" dirty="0" smtClean="0"/>
          </a:p>
          <a:p>
            <a:pPr marL="109538" lvl="0">
              <a:defRPr sz="1800"/>
            </a:pPr>
            <a:r>
              <a:rPr lang="es-MX" sz="1100" b="1" dirty="0" smtClean="0"/>
              <a:t>“Al perro le gusta jugar,” (es la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t>),</a:t>
            </a:r>
          </a:p>
          <a:p>
            <a:pPr marL="109538" lvl="0">
              <a:defRPr sz="1800"/>
            </a:pPr>
            <a:r>
              <a:rPr lang="es-MX" sz="1100" b="1" dirty="0" smtClean="0"/>
              <a:t>Entonces, algunos </a:t>
            </a:r>
            <a:r>
              <a:rPr lang="es-MX" sz="1100" b="1" u="sng" dirty="0" smtClean="0">
                <a:solidFill>
                  <a:srgbClr val="C00000"/>
                </a:solidFill>
                <a:effectLst>
                  <a:outerShdw blurRad="38100" dist="38100" dir="2700000" rotWithShape="0">
                    <a:srgbClr val="000000">
                      <a:alpha val="43137"/>
                    </a:srgbClr>
                  </a:outerShdw>
                </a:effectLst>
              </a:rPr>
              <a:t>detalles clave </a:t>
            </a:r>
            <a:r>
              <a:rPr lang="es-MX" sz="1100" b="1" dirty="0" smtClean="0"/>
              <a:t>podrían ser:  </a:t>
            </a:r>
          </a:p>
          <a:p>
            <a:pPr marL="284163" lvl="0">
              <a:buSzPct val="100000"/>
              <a:buFont typeface="Arial"/>
              <a:buChar char="•"/>
              <a:defRPr sz="1800"/>
            </a:pPr>
            <a:r>
              <a:rPr lang="es-MX" sz="1100" b="1" dirty="0" smtClean="0"/>
              <a:t>al perro le gusta jugar a buscar cosas.</a:t>
            </a:r>
          </a:p>
          <a:p>
            <a:pPr marL="284163" lvl="0">
              <a:buSzPct val="100000"/>
              <a:buFont typeface="Arial"/>
              <a:buChar char="•"/>
              <a:defRPr sz="1800"/>
            </a:pPr>
            <a:r>
              <a:rPr lang="es-MX" sz="1100" b="1" dirty="0" smtClean="0"/>
              <a:t>al perro le gusta jugar con la pelota.</a:t>
            </a:r>
            <a:endParaRPr lang="es-MX" sz="1100" b="1" dirty="0"/>
          </a:p>
        </p:txBody>
      </p:sp>
      <p:grpSp>
        <p:nvGrpSpPr>
          <p:cNvPr id="2" name="Group 73"/>
          <p:cNvGrpSpPr/>
          <p:nvPr/>
        </p:nvGrpSpPr>
        <p:grpSpPr>
          <a:xfrm>
            <a:off x="2864639" y="1215980"/>
            <a:ext cx="406400" cy="436419"/>
            <a:chOff x="0" y="0"/>
            <a:chExt cx="406400" cy="457200"/>
          </a:xfrm>
        </p:grpSpPr>
        <p:sp>
          <p:nvSpPr>
            <p:cNvPr id="71" name="Shape 71"/>
            <p:cNvSpPr/>
            <p:nvPr/>
          </p:nvSpPr>
          <p:spPr>
            <a:xfrm>
              <a:off x="0" y="0"/>
              <a:ext cx="406400"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72" name="Shape 72"/>
            <p:cNvSpPr/>
            <p:nvPr/>
          </p:nvSpPr>
          <p:spPr>
            <a:xfrm>
              <a:off x="19839" y="75444"/>
              <a:ext cx="366722" cy="306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a:solidFill>
                    <a:srgbClr val="FFFFFF"/>
                  </a:solidFill>
                  <a:effectLst>
                    <a:outerShdw blurRad="38100" dist="38100" dir="2700000" rotWithShape="0">
                      <a:srgbClr val="000000">
                        <a:alpha val="43137"/>
                      </a:srgbClr>
                    </a:outerShdw>
                  </a:effectLst>
                </a:rPr>
                <a:t>1</a:t>
              </a:r>
            </a:p>
          </p:txBody>
        </p:sp>
      </p:grpSp>
      <p:grpSp>
        <p:nvGrpSpPr>
          <p:cNvPr id="3" name="Group 76"/>
          <p:cNvGrpSpPr/>
          <p:nvPr/>
        </p:nvGrpSpPr>
        <p:grpSpPr>
          <a:xfrm>
            <a:off x="6858000" y="4495800"/>
            <a:ext cx="304800" cy="360218"/>
            <a:chOff x="0" y="0"/>
            <a:chExt cx="381001" cy="457200"/>
          </a:xfrm>
        </p:grpSpPr>
        <p:sp>
          <p:nvSpPr>
            <p:cNvPr id="74" name="Shape 74"/>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75" name="Shape 75"/>
            <p:cNvSpPr/>
            <p:nvPr/>
          </p:nvSpPr>
          <p:spPr>
            <a:xfrm>
              <a:off x="18599" y="75444"/>
              <a:ext cx="343803" cy="306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dirty="0">
                  <a:solidFill>
                    <a:srgbClr val="FFFFFF"/>
                  </a:solidFill>
                  <a:effectLst>
                    <a:outerShdw blurRad="38100" dist="38100" dir="2700000" rotWithShape="0">
                      <a:srgbClr val="000000">
                        <a:alpha val="43137"/>
                      </a:srgbClr>
                    </a:outerShdw>
                  </a:effectLst>
                </a:rPr>
                <a:t>2</a:t>
              </a:r>
            </a:p>
          </p:txBody>
        </p:sp>
      </p:grpSp>
      <p:sp>
        <p:nvSpPr>
          <p:cNvPr id="77" name="Shape 77"/>
          <p:cNvSpPr/>
          <p:nvPr/>
        </p:nvSpPr>
        <p:spPr>
          <a:xfrm>
            <a:off x="228601" y="195667"/>
            <a:ext cx="885713" cy="331078"/>
          </a:xfrm>
          <a:prstGeom prst="rect">
            <a:avLst/>
          </a:prstGeom>
          <a:solidFill>
            <a:srgbClr val="DDD9C3"/>
          </a:solidFill>
          <a:ln w="12700">
            <a:miter lim="400000"/>
          </a:ln>
          <a:extLst>
            <a:ext uri="{C572A759-6A51-4108-AA02-DFA0A04FC94B}">
              <ma14:wrappingTextBoxFlag xmlns="" xmlns:ma14="http://schemas.microsoft.com/office/mac/drawingml/2011/main" val="1"/>
            </a:ext>
          </a:extLst>
        </p:spPr>
        <p:txBody>
          <a:bodyPr lIns="49638" tIns="49638" rIns="49638" bIns="49638">
            <a:spAutoFit/>
          </a:bodyPr>
          <a:lstStyle>
            <a:lvl1pPr>
              <a:defRPr sz="1500" b="1"/>
            </a:lvl1pPr>
          </a:lstStyle>
          <a:p>
            <a:pPr lvl="0">
              <a:defRPr sz="1800" b="0"/>
            </a:pPr>
            <a:r>
              <a:rPr sz="1500" b="1" dirty="0" err="1" smtClean="0"/>
              <a:t>Grado</a:t>
            </a:r>
            <a:r>
              <a:rPr lang="en-US" sz="1500" b="1" dirty="0" smtClean="0"/>
              <a:t> 1</a:t>
            </a:r>
            <a:endParaRPr sz="1500" b="1" dirty="0"/>
          </a:p>
        </p:txBody>
      </p:sp>
      <p:sp>
        <p:nvSpPr>
          <p:cNvPr id="78" name="Shape 78"/>
          <p:cNvSpPr/>
          <p:nvPr/>
        </p:nvSpPr>
        <p:spPr>
          <a:xfrm>
            <a:off x="307609" y="3233523"/>
            <a:ext cx="6690907" cy="685021"/>
          </a:xfrm>
          <a:prstGeom prst="rect">
            <a:avLst/>
          </a:prstGeom>
          <a:ln w="12700">
            <a:miter lim="400000"/>
          </a:ln>
          <a:extLst>
            <a:ext uri="{C572A759-6A51-4108-AA02-DFA0A04FC94B}">
              <ma14:wrappingTextBoxFlag xmlns="" xmlns:ma14="http://schemas.microsoft.com/office/mac/drawingml/2011/main" val="1"/>
            </a:ext>
          </a:extLst>
        </p:spPr>
        <p:txBody>
          <a:bodyPr wrap="square" lIns="49638" tIns="49638" rIns="49638" bIns="49638">
            <a:spAutoFit/>
          </a:bodyPr>
          <a:lstStyle/>
          <a:p>
            <a:pPr lvl="0">
              <a:defRPr sz="1800"/>
            </a:pPr>
            <a:r>
              <a:rPr lang="es-MX" sz="1900" dirty="0" smtClean="0"/>
              <a:t>Explica más </a:t>
            </a:r>
            <a:r>
              <a:rPr lang="es-MX" sz="1900" u="sng" dirty="0" smtClean="0"/>
              <a:t>detalles claves</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79" name="Shape 79"/>
          <p:cNvSpPr/>
          <p:nvPr/>
        </p:nvSpPr>
        <p:spPr>
          <a:xfrm>
            <a:off x="487680" y="6138073"/>
            <a:ext cx="3332480" cy="3016210"/>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lIns="0" tIns="0" rIns="0" bIns="0">
            <a:spAutoFit/>
          </a:bodyPr>
          <a:lstStyle/>
          <a:p>
            <a:pPr marL="112713" lvl="0">
              <a:defRPr sz="1800"/>
            </a:pPr>
            <a:r>
              <a:rPr lang="es-MX" sz="1100" b="1" u="sng" dirty="0" smtClean="0">
                <a:solidFill>
                  <a:srgbClr val="002060"/>
                </a:solidFill>
              </a:rPr>
              <a:t>Diferenciación</a:t>
            </a:r>
            <a:r>
              <a:rPr lang="es-MX" sz="1100" b="1" dirty="0" smtClean="0">
                <a:solidFill>
                  <a:srgbClr val="002060"/>
                </a:solidFill>
              </a:rPr>
              <a:t>:</a:t>
            </a:r>
          </a:p>
          <a:p>
            <a:pPr marL="112713" lvl="0">
              <a:defRPr sz="1800"/>
            </a:pPr>
            <a:endParaRPr lang="es-MX" sz="900" b="1" dirty="0" smtClean="0">
              <a:solidFill>
                <a:srgbClr val="002060"/>
              </a:solidFill>
            </a:endParaRPr>
          </a:p>
          <a:p>
            <a:pPr marL="112713" lvl="0">
              <a:defRPr sz="1800"/>
            </a:pPr>
            <a:r>
              <a:rPr lang="es-MX" sz="1100" b="1" dirty="0" smtClean="0">
                <a:solidFill>
                  <a:srgbClr val="002060"/>
                </a:solidFill>
              </a:rPr>
              <a:t>En primer grado usted puede desarrollar progresivamente al estudiante  empezando solamente escribiendo una idea clave y luego avanzando a la escritura de detalles clave.  Los estudiantes que se beneficiarían del enriquecimiento, pueden seguir adelante con más secciones o párrafos.  </a:t>
            </a:r>
          </a:p>
          <a:p>
            <a:pPr marL="112713" lvl="0">
              <a:defRPr sz="1800"/>
            </a:pPr>
            <a:endParaRPr lang="es-MX" sz="1100" b="1" dirty="0" smtClean="0">
              <a:solidFill>
                <a:srgbClr val="002060"/>
              </a:solidFill>
            </a:endParaRPr>
          </a:p>
          <a:p>
            <a:pPr marL="112713" lvl="0">
              <a:defRPr sz="1800"/>
            </a:pPr>
            <a:r>
              <a:rPr lang="es-MX" sz="1100" b="1" dirty="0" smtClean="0">
                <a:solidFill>
                  <a:srgbClr val="002060"/>
                </a:solidFill>
              </a:rPr>
              <a:t>Para los estudiantes que necesitan instrucción más directa, enseñe cada parte en mini lecciones. Estos conceptos pueden enseñarse por separado: </a:t>
            </a:r>
          </a:p>
          <a:p>
            <a:pPr marL="398463" lvl="0">
              <a:buClr>
                <a:srgbClr val="002060"/>
              </a:buClr>
              <a:buSzPct val="100000"/>
              <a:buFont typeface="Arial"/>
              <a:buChar char="•"/>
              <a:defRPr sz="1800"/>
            </a:pPr>
            <a:r>
              <a:rPr lang="es-MX" sz="1100" b="1" dirty="0" smtClean="0">
                <a:solidFill>
                  <a:srgbClr val="002060"/>
                </a:solidFill>
              </a:rPr>
              <a:t>Tema principal </a:t>
            </a:r>
          </a:p>
          <a:p>
            <a:pPr marL="398463" lvl="0">
              <a:buClr>
                <a:srgbClr val="002060"/>
              </a:buClr>
              <a:buSzPct val="100000"/>
              <a:buFont typeface="Arial"/>
              <a:buChar char="•"/>
              <a:defRPr sz="1800"/>
            </a:pPr>
            <a:r>
              <a:rPr lang="es-MX" sz="1100" b="1" dirty="0" smtClean="0">
                <a:solidFill>
                  <a:srgbClr val="002060"/>
                </a:solidFill>
              </a:rPr>
              <a:t>Ideas clave</a:t>
            </a:r>
          </a:p>
          <a:p>
            <a:pPr marL="398463" lvl="0">
              <a:buClr>
                <a:srgbClr val="002060"/>
              </a:buClr>
              <a:buSzPct val="100000"/>
              <a:buFont typeface="Arial"/>
              <a:buChar char="•"/>
              <a:defRPr sz="1800"/>
            </a:pPr>
            <a:r>
              <a:rPr lang="es-MX" sz="1100" b="1" dirty="0" smtClean="0">
                <a:solidFill>
                  <a:srgbClr val="002060"/>
                </a:solidFill>
              </a:rPr>
              <a:t>Detalles clave</a:t>
            </a:r>
          </a:p>
          <a:p>
            <a:pPr marL="112713" lvl="0">
              <a:defRPr sz="1800"/>
            </a:pPr>
            <a:r>
              <a:rPr lang="es-MX" sz="1100" b="1" dirty="0" smtClean="0">
                <a:solidFill>
                  <a:srgbClr val="002060"/>
                </a:solidFill>
              </a:rPr>
              <a:t>Los estudiantes ELL pueden necesitar que cada parte sea enseñada usando una estructura del lenguaje (oración) que enfatice palabras de transición. </a:t>
            </a:r>
            <a:endParaRPr lang="es-MX" sz="1100" b="1" dirty="0">
              <a:solidFill>
                <a:srgbClr val="002060"/>
              </a:solidFill>
            </a:endParaRPr>
          </a:p>
        </p:txBody>
      </p:sp>
      <p:grpSp>
        <p:nvGrpSpPr>
          <p:cNvPr id="4" name="Group 82"/>
          <p:cNvGrpSpPr/>
          <p:nvPr/>
        </p:nvGrpSpPr>
        <p:grpSpPr>
          <a:xfrm>
            <a:off x="3576320" y="6058063"/>
            <a:ext cx="381003" cy="436419"/>
            <a:chOff x="0" y="0"/>
            <a:chExt cx="381001" cy="457200"/>
          </a:xfrm>
        </p:grpSpPr>
        <p:sp>
          <p:nvSpPr>
            <p:cNvPr id="80" name="Shape 80"/>
            <p:cNvSpPr/>
            <p:nvPr/>
          </p:nvSpPr>
          <p:spPr>
            <a:xfrm>
              <a:off x="0" y="0"/>
              <a:ext cx="381001" cy="457200"/>
            </a:xfrm>
            <a:prstGeom prst="roundRect">
              <a:avLst>
                <a:gd name="adj" fmla="val 16667"/>
              </a:avLst>
            </a:prstGeom>
            <a:solidFill>
              <a:srgbClr val="4F81BD"/>
            </a:solidFill>
            <a:ln w="12700" cap="flat">
              <a:noFill/>
              <a:miter lim="400000"/>
            </a:ln>
            <a:effectLst>
              <a:outerShdw blurRad="152400" dist="250190" dir="8460000" rotWithShape="0">
                <a:srgbClr val="000000">
                  <a:alpha val="28000"/>
                </a:srgbClr>
              </a:outerShdw>
            </a:effectLst>
          </p:spPr>
          <p:txBody>
            <a:bodyPr wrap="square" lIns="0" tIns="0" rIns="0" bIns="0" numCol="1" anchor="ctr">
              <a:noAutofit/>
            </a:bodyPr>
            <a:lstStyle/>
            <a:p>
              <a:pPr lvl="0" algn="ctr">
                <a:defRPr b="1">
                  <a:solidFill>
                    <a:srgbClr val="FFFFFF"/>
                  </a:solidFill>
                  <a:effectLst>
                    <a:outerShdw blurRad="38100" dist="38100" dir="2700000" rotWithShape="0">
                      <a:srgbClr val="000000">
                        <a:alpha val="43137"/>
                      </a:srgbClr>
                    </a:outerShdw>
                  </a:effectLst>
                </a:defRPr>
              </a:pPr>
              <a:endParaRPr/>
            </a:p>
          </p:txBody>
        </p:sp>
        <p:sp>
          <p:nvSpPr>
            <p:cNvPr id="81" name="Shape 81"/>
            <p:cNvSpPr/>
            <p:nvPr/>
          </p:nvSpPr>
          <p:spPr>
            <a:xfrm>
              <a:off x="18599" y="75444"/>
              <a:ext cx="343803" cy="306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1900" b="1">
                  <a:solidFill>
                    <a:srgbClr val="FFFFFF"/>
                  </a:solidFill>
                  <a:effectLst>
                    <a:outerShdw blurRad="38100" dist="38100" dir="2700000" rotWithShape="0">
                      <a:srgbClr val="000000">
                        <a:alpha val="43137"/>
                      </a:srgbClr>
                    </a:outerShdw>
                  </a:effectLst>
                </a:rPr>
                <a:t>3</a:t>
              </a:r>
            </a:p>
          </p:txBody>
        </p:sp>
      </p:grpSp>
      <p:sp>
        <p:nvSpPr>
          <p:cNvPr id="83" name="Shape 83"/>
          <p:cNvSpPr/>
          <p:nvPr/>
        </p:nvSpPr>
        <p:spPr>
          <a:xfrm>
            <a:off x="1219201" y="4320541"/>
            <a:ext cx="2763521" cy="1269796"/>
          </a:xfrm>
          <a:prstGeom prst="rect">
            <a:avLst/>
          </a:prstGeom>
          <a:solidFill>
            <a:srgbClr val="EEECE1"/>
          </a:solidFill>
          <a:ln w="12700">
            <a:miter lim="400000"/>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lIns="49638" tIns="49638" rIns="49638" bIns="49638">
            <a:spAutoFit/>
          </a:bodyPr>
          <a:lstStyle/>
          <a:p>
            <a:pPr lvl="0">
              <a:defRPr sz="1800"/>
            </a:pPr>
            <a:r>
              <a:rPr lang="es-419" sz="1900" dirty="0" smtClean="0"/>
              <a:t>Recuerde que los estudiantes necesitarán tener una hoja para tomar notas por </a:t>
            </a:r>
            <a:r>
              <a:rPr lang="es-419" sz="1900" u="sng" dirty="0" smtClean="0"/>
              <a:t>cada</a:t>
            </a:r>
            <a:r>
              <a:rPr lang="es-419" sz="1900" dirty="0" smtClean="0"/>
              <a:t> pasaje.</a:t>
            </a:r>
            <a:endParaRPr lang="es-419" sz="1900" dirty="0"/>
          </a:p>
        </p:txBody>
      </p:sp>
      <p:graphicFrame>
        <p:nvGraphicFramePr>
          <p:cNvPr id="84" name="Table 84"/>
          <p:cNvGraphicFramePr/>
          <p:nvPr>
            <p:extLst/>
          </p:nvPr>
        </p:nvGraphicFramePr>
        <p:xfrm>
          <a:off x="1950722" y="65462"/>
          <a:ext cx="5242563" cy="712816"/>
        </p:xfrm>
        <a:graphic>
          <a:graphicData uri="http://schemas.openxmlformats.org/drawingml/2006/table">
            <a:tbl>
              <a:tblPr/>
              <a:tblGrid>
                <a:gridCol w="533401"/>
                <a:gridCol w="914400"/>
                <a:gridCol w="819150"/>
                <a:gridCol w="685801"/>
                <a:gridCol w="781050"/>
                <a:gridCol w="762000"/>
                <a:gridCol w="746761"/>
              </a:tblGrid>
              <a:tr h="286931">
                <a:tc rowSpan="2">
                  <a:txBody>
                    <a:bodyPr/>
                    <a:lstStyle/>
                    <a:p>
                      <a:pPr lvl="0" algn="ctr">
                        <a:defRPr sz="1800" b="0" i="0"/>
                      </a:pPr>
                      <a:r>
                        <a:rPr sz="1300" b="1" dirty="0"/>
                        <a:t>R E-</a:t>
                      </a:r>
                      <a:endParaRPr sz="1800" dirty="0"/>
                    </a:p>
                    <a:p>
                      <a:pPr lvl="0" algn="ctr">
                        <a:defRPr sz="1800" b="0" i="0"/>
                      </a:pPr>
                      <a:r>
                        <a:rPr sz="1100" b="1" i="1" dirty="0">
                          <a:solidFill>
                            <a:srgbClr val="FF0000"/>
                          </a:solidFill>
                        </a:rPr>
                        <a:t>LEE</a:t>
                      </a:r>
                    </a:p>
                  </a:txBody>
                  <a:tcPr marL="45720" marR="45720" marT="43642" marB="43642" horzOverflow="overflow">
                    <a:lnL w="12700">
                      <a:miter lim="400000"/>
                    </a:lnL>
                    <a:lnR w="6350">
                      <a:solidFill>
                        <a:srgbClr val="BFBFBF"/>
                      </a:solidFill>
                      <a:round/>
                    </a:lnR>
                    <a:lnT w="12700">
                      <a:miter lim="400000"/>
                    </a:lnT>
                    <a:lnB w="12700">
                      <a:miter lim="400000"/>
                    </a:lnB>
                    <a:solidFill>
                      <a:srgbClr val="FFFFFF"/>
                    </a:solidFill>
                  </a:tcPr>
                </a:tc>
                <a:tc>
                  <a:txBody>
                    <a:bodyPr/>
                    <a:lstStyle/>
                    <a:p>
                      <a:pPr lvl="0" algn="ctr">
                        <a:defRPr sz="1800" b="0" i="0"/>
                      </a:pPr>
                      <a:r>
                        <a:rPr sz="1000" b="1"/>
                        <a:t>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R</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C</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H</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r>
              <a:tr h="425885">
                <a:tc vMerge="1">
                  <a:txBody>
                    <a:bodyPr/>
                    <a:lstStyle/>
                    <a:p>
                      <a:endParaRPr lang="es-MX"/>
                    </a:p>
                  </a:txBody>
                  <a:tcPr/>
                </a:tc>
                <a:tc>
                  <a:txBody>
                    <a:bodyPr/>
                    <a:lstStyle/>
                    <a:p>
                      <a:pPr lvl="0" algn="ctr">
                        <a:defRPr sz="1800" b="0" i="0"/>
                      </a:pPr>
                      <a:r>
                        <a:rPr sz="900" b="1" dirty="0"/>
                        <a:t>ALGO NUEVO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2DCDB"/>
                    </a:solidFill>
                  </a:tcPr>
                </a:tc>
                <a:tc>
                  <a:txBody>
                    <a:bodyPr/>
                    <a:lstStyle/>
                    <a:p>
                      <a:pPr lvl="0" algn="ctr">
                        <a:defRPr sz="1800" b="0" i="0"/>
                      </a:pPr>
                      <a:r>
                        <a:rPr sz="900" b="1" dirty="0"/>
                        <a:t>EXPLICA MÁS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CD5B5"/>
                    </a:solidFill>
                  </a:tcPr>
                </a:tc>
                <a:tc>
                  <a:txBody>
                    <a:bodyPr/>
                    <a:lstStyle/>
                    <a:p>
                      <a:pPr lvl="0" algn="ctr">
                        <a:defRPr sz="1800" b="0" i="0"/>
                      </a:pPr>
                      <a:r>
                        <a:rPr sz="900" b="1" dirty="0"/>
                        <a:t>UNA Y OTRA VEZ</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99"/>
                    </a:solidFill>
                  </a:tcPr>
                </a:tc>
                <a:tc>
                  <a:txBody>
                    <a:bodyPr/>
                    <a:lstStyle/>
                    <a:p>
                      <a:pPr lvl="0" algn="ctr">
                        <a:defRPr sz="1800" b="0" i="0"/>
                      </a:pPr>
                      <a:r>
                        <a:rPr sz="900" b="1" dirty="0"/>
                        <a:t>¿RELEVANTE O NO?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D7E4BD"/>
                    </a:solidFill>
                  </a:tcPr>
                </a:tc>
                <a:tc>
                  <a:txBody>
                    <a:bodyPr/>
                    <a:lstStyle/>
                    <a:p>
                      <a:pPr lvl="0" algn="ctr">
                        <a:defRPr sz="1800" b="0" i="0"/>
                      </a:pPr>
                      <a:r>
                        <a:rPr sz="900" b="1" dirty="0"/>
                        <a:t>CONCLUYE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B7DEE8"/>
                    </a:solidFill>
                  </a:tcPr>
                </a:tc>
                <a:tc>
                  <a:txBody>
                    <a:bodyPr/>
                    <a:lstStyle/>
                    <a:p>
                      <a:pPr lvl="0" algn="ctr">
                        <a:defRPr sz="1800" b="0" i="0"/>
                      </a:pPr>
                      <a:r>
                        <a:rPr sz="900" b="1" dirty="0"/>
                        <a:t>TIENE EVIDENCIA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CCC1DA"/>
                    </a:solidFill>
                  </a:tcPr>
                </a:tc>
              </a:tr>
            </a:tbl>
          </a:graphicData>
        </a:graphic>
      </p:graphicFrame>
    </p:spTree>
    <p:extLst>
      <p:ext uri="{BB962C8B-B14F-4D97-AF65-F5344CB8AC3E}">
        <p14:creationId xmlns:p14="http://schemas.microsoft.com/office/powerpoint/2010/main" val="283427025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20674</TotalTime>
  <Words>12677</Words>
  <Application>Microsoft Office PowerPoint</Application>
  <PresentationFormat>Custom</PresentationFormat>
  <Paragraphs>1694</Paragraphs>
  <Slides>44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Bookman Old Style</vt:lpstr>
      <vt:lpstr>Calibri</vt:lpstr>
      <vt:lpstr>Franklin Gothic Book</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733</cp:revision>
  <cp:lastPrinted>2016-05-05T18:23:18Z</cp:lastPrinted>
  <dcterms:created xsi:type="dcterms:W3CDTF">2013-06-13T16:49:22Z</dcterms:created>
  <dcterms:modified xsi:type="dcterms:W3CDTF">2016-05-17T20:40:38Z</dcterms:modified>
</cp:coreProperties>
</file>